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874" r:id="rId4"/>
    <p:sldMasterId id="2147483941" r:id="rId5"/>
    <p:sldMasterId id="2147483989" r:id="rId6"/>
    <p:sldMasterId id="2147484013" r:id="rId7"/>
    <p:sldMasterId id="2147484114" r:id="rId8"/>
  </p:sldMasterIdLst>
  <p:notesMasterIdLst>
    <p:notesMasterId r:id="rId58"/>
  </p:notesMasterIdLst>
  <p:handoutMasterIdLst>
    <p:handoutMasterId r:id="rId59"/>
  </p:handoutMasterIdLst>
  <p:sldIdLst>
    <p:sldId id="537" r:id="rId9"/>
    <p:sldId id="1247" r:id="rId10"/>
    <p:sldId id="1342" r:id="rId11"/>
    <p:sldId id="1165" r:id="rId12"/>
    <p:sldId id="1167" r:id="rId13"/>
    <p:sldId id="1164" r:id="rId14"/>
    <p:sldId id="688" r:id="rId15"/>
    <p:sldId id="689" r:id="rId16"/>
    <p:sldId id="693" r:id="rId17"/>
    <p:sldId id="545" r:id="rId18"/>
    <p:sldId id="1250" r:id="rId19"/>
    <p:sldId id="1302" r:id="rId20"/>
    <p:sldId id="546" r:id="rId21"/>
    <p:sldId id="1251" r:id="rId22"/>
    <p:sldId id="408" r:id="rId23"/>
    <p:sldId id="421" r:id="rId24"/>
    <p:sldId id="967" r:id="rId25"/>
    <p:sldId id="943" r:id="rId26"/>
    <p:sldId id="1170" r:id="rId27"/>
    <p:sldId id="1171" r:id="rId28"/>
    <p:sldId id="1172" r:id="rId29"/>
    <p:sldId id="1176" r:id="rId30"/>
    <p:sldId id="1173" r:id="rId31"/>
    <p:sldId id="1177" r:id="rId32"/>
    <p:sldId id="968" r:id="rId33"/>
    <p:sldId id="1158" r:id="rId34"/>
    <p:sldId id="945" r:id="rId35"/>
    <p:sldId id="946" r:id="rId36"/>
    <p:sldId id="1131" r:id="rId37"/>
    <p:sldId id="994" r:id="rId38"/>
    <p:sldId id="1217" r:id="rId39"/>
    <p:sldId id="1228" r:id="rId40"/>
    <p:sldId id="1227" r:id="rId41"/>
    <p:sldId id="1230" r:id="rId42"/>
    <p:sldId id="1229" r:id="rId43"/>
    <p:sldId id="1233" r:id="rId44"/>
    <p:sldId id="1232" r:id="rId45"/>
    <p:sldId id="1236" r:id="rId46"/>
    <p:sldId id="574" r:id="rId47"/>
    <p:sldId id="1235" r:id="rId48"/>
    <p:sldId id="1219" r:id="rId49"/>
    <p:sldId id="1179" r:id="rId50"/>
    <p:sldId id="1209" r:id="rId51"/>
    <p:sldId id="1210" r:id="rId52"/>
    <p:sldId id="1211" r:id="rId53"/>
    <p:sldId id="1212" r:id="rId54"/>
    <p:sldId id="1213" r:id="rId55"/>
    <p:sldId id="536" r:id="rId56"/>
    <p:sldId id="1304" r:id="rId5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3890" autoAdjust="0"/>
  </p:normalViewPr>
  <p:slideViewPr>
    <p:cSldViewPr>
      <p:cViewPr varScale="1">
        <p:scale>
          <a:sx n="97" d="100"/>
          <a:sy n="97" d="100"/>
        </p:scale>
        <p:origin x="2082" y="96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4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4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4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DF60BD9-ED70-4A09-A4C0-0BFC04340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7169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7170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2" name="幻灯片图像占位符 7171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文本占位符 717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页脚占位符 717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defTabSz="990600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717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 typeface="Arial" panose="020B0604020202020204" pitchFamily="34" charset="0"/>
              <a:buNone/>
              <a:defRPr sz="1300" noProof="1"/>
            </a:lvl1pPr>
          </a:lstStyle>
          <a:p>
            <a:pPr>
              <a:defRPr/>
            </a:pPr>
            <a:fld id="{5F75551C-2D06-473D-AA2E-35921073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73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64000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文本占位符 640002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53CD97B-6193-4984-9358-5C96AB11AA75}" type="slidenum">
              <a:rPr altLang="en-US" sz="1300" smtClean="0"/>
              <a:pPr/>
              <a:t>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98040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64614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文本占位符 646146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2CCA5AF-3505-4031-B895-5C1FA8CFAD45}" type="slidenum">
              <a:rPr altLang="en-US" sz="1300" smtClean="0"/>
              <a:pPr/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7497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352257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文本占位符 3522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由浅入深，有简单到复杂</a:t>
            </a:r>
          </a:p>
        </p:txBody>
      </p:sp>
      <p:sp>
        <p:nvSpPr>
          <p:cNvPr id="4506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766350-4265-4F50-879B-93B19AB1BE16}" type="slidenum">
              <a:rPr altLang="en-US" sz="1300" smtClean="0"/>
              <a:pPr/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06732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278529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文本占位符 278530"/>
          <p:cNvSpPr>
            <a:spLocks noGrp="1" noChangeArrowheads="1"/>
          </p:cNvSpPr>
          <p:nvPr>
            <p:ph type="body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重点与难点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Tahoma" panose="020B0604030504040204" pitchFamily="34" charset="0"/>
                <a:sym typeface="宋体" panose="02010600030101010101" pitchFamily="2" charset="-122"/>
              </a:rPr>
              <a:t>概念的区分：数据库、数据库系统和数据库管理系统</a:t>
            </a:r>
            <a:endParaRPr lang="zh-CN" altLang="en-US" smtClean="0"/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Tahoma" panose="020B0604030504040204" pitchFamily="34" charset="0"/>
                <a:sym typeface="宋体" panose="02010600030101010101" pitchFamily="2" charset="-122"/>
              </a:rPr>
              <a:t>熟悉数据库系统的构成（工作环境）</a:t>
            </a:r>
            <a:endParaRPr lang="zh-CN" altLang="en-US" smtClean="0"/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Tahoma" panose="020B0604030504040204" pitchFamily="34" charset="0"/>
                <a:sym typeface="宋体" panose="02010600030101010101" pitchFamily="2" charset="-122"/>
              </a:rPr>
              <a:t>数据库管理系统的功能（用户角度和系统角度）</a:t>
            </a:r>
            <a:endParaRPr lang="zh-CN" altLang="en-US" smtClean="0">
              <a:latin typeface="Tahoma" panose="020B060403050404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mtClean="0">
                <a:latin typeface="Tahoma" panose="020B0604030504040204" pitchFamily="34" charset="0"/>
                <a:sym typeface="宋体" panose="02010600030101010101" pitchFamily="2" charset="-122"/>
              </a:rPr>
              <a:t>数据模型与关系模型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  <p:sp>
        <p:nvSpPr>
          <p:cNvPr id="4710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310110-4C43-48B9-9902-56B1009D66FF}" type="slidenum">
              <a:rPr altLang="en-US" sz="1300" smtClean="0"/>
              <a:pPr/>
              <a:t>16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58144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709633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1" name="文本占位符 7096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325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242510-F64B-4A06-936E-3A52A7253A26}" type="slidenum">
              <a:rPr altLang="en-US" sz="1300" smtClean="0"/>
              <a:pPr/>
              <a:t>21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63289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5551C-2D06-473D-AA2E-35921073AD6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6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一致性：转账的例子</a:t>
            </a:r>
          </a:p>
          <a:p>
            <a:pPr eaLnBrk="1" hangingPunct="1"/>
            <a:r>
              <a:rPr lang="zh-CN" altLang="en-US" smtClean="0"/>
              <a:t>事物处理：滚回</a:t>
            </a:r>
          </a:p>
          <a:p>
            <a:pPr eaLnBrk="1" hangingPunct="1"/>
            <a:r>
              <a:rPr lang="zh-CN" altLang="en-US" smtClean="0"/>
              <a:t>完整性：数据间的约束</a:t>
            </a:r>
          </a:p>
        </p:txBody>
      </p:sp>
    </p:spTree>
    <p:extLst>
      <p:ext uri="{BB962C8B-B14F-4D97-AF65-F5344CB8AC3E}">
        <p14:creationId xmlns:p14="http://schemas.microsoft.com/office/powerpoint/2010/main" val="70238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由数据库、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（及其应用开发工具）、应用程序和数据库管理员组成的存储、管理、处理和维护数据的系统。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5551C-2D06-473D-AA2E-35921073AD6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4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57856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19" name="文本占位符 5785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042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7CEC2C-2BC4-4302-BC15-52DA3EEE5DF8}" type="slidenum">
              <a:rPr altLang="en-US" sz="1300" smtClean="0"/>
              <a:pPr/>
              <a:t>26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551778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71782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文本占位符 7178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569986-E382-4F47-B1F8-50D741C44B10}" type="slidenum">
              <a:rPr altLang="en-US" sz="1300" smtClean="0"/>
              <a:pPr/>
              <a:t>31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4396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36454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文本占位符 36454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861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FAC293-A813-4872-9E91-F6548C538B61}" type="slidenum">
              <a:rPr altLang="en-US" sz="1300" smtClean="0"/>
              <a:pPr/>
              <a:t>32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21840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大数据环境，一切以数据说话，数据库就是核心</a:t>
            </a:r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C97C5F-D5FF-497F-B33B-A8EF5BA1E229}" type="slidenum">
              <a:rPr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352451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36352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9" name="文本占位符 36352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066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D87F141-B35D-4CC9-AFB2-F4F102F6FA6E}" type="slidenum">
              <a:rPr altLang="en-US" sz="1300" smtClean="0"/>
              <a:pPr/>
              <a:t>33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27626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367617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文本占位符 36761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270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C6E386-7830-4909-933E-6D8A9BA1797C}" type="slidenum">
              <a:rPr altLang="en-US" sz="1300" smtClean="0"/>
              <a:pPr/>
              <a:t>34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144584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366593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文本占位符 3665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475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3BE6EAB-2877-4F07-812D-63E79C938E74}" type="slidenum">
              <a:rPr altLang="en-US" sz="1300" smtClean="0"/>
              <a:pPr/>
              <a:t>35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93363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370689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文本占位符 3706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680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7F66E1-1887-44E5-AA05-EBE761040348}" type="slidenum">
              <a:rPr altLang="en-US" sz="1300" smtClean="0"/>
              <a:pPr/>
              <a:t>36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2490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36966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文本占位符 36966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885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6715B1-9E36-4C66-AEDB-B501D8B710CD}" type="slidenum">
              <a:rPr altLang="en-US" sz="1300" smtClean="0"/>
              <a:pPr/>
              <a:t>37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665323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37478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文本占位符 3747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090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23B08C3-9433-4E8A-A881-76D944CB795A}" type="slidenum">
              <a:rPr altLang="en-US" sz="1300" smtClean="0"/>
              <a:pPr/>
              <a:t>38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867198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71782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文本占位符 7178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294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950AA5-26F2-42B2-8B19-7665DE921378}" type="slidenum">
              <a:rPr altLang="en-US" sz="1300" smtClean="0"/>
              <a:pPr/>
              <a:t>39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696323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37376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文本占位符 3737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499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2EF89-F2E5-47BA-BDC9-D6415D150A75}" type="slidenum">
              <a:rPr altLang="en-US" sz="1300" smtClean="0"/>
              <a:pPr/>
              <a:t>40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98247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71782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文本占位符 7178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704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93A0E2A-32C8-4A8D-BE1F-41F334F7ABC5}" type="slidenum">
              <a:rPr altLang="en-US" sz="1300" smtClean="0"/>
              <a:pPr/>
              <a:t>41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851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50000"/>
              </a:spcBef>
            </a:pPr>
            <a:fld id="{A8902B5A-E34C-404C-9C06-8465242195C7}" type="slidenum">
              <a:rPr altLang="en-US" b="1" smtClean="0">
                <a:ea typeface="华文中宋" pitchFamily="2" charset="-122"/>
              </a:rPr>
              <a:pPr defTabSz="914400">
                <a:spcBef>
                  <a:spcPct val="50000"/>
                </a:spcBef>
              </a:pPr>
              <a:t>42</a:t>
            </a:fld>
            <a:endParaRPr lang="en-US" altLang="en-US" b="1" smtClean="0">
              <a:ea typeface="华文中宋" pitchFamily="2" charset="-122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246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奥伦·埃齐奥尼  </a:t>
            </a:r>
            <a:r>
              <a:rPr lang="en-US" altLang="zh-CN" smtClean="0"/>
              <a:t>farecast</a:t>
            </a:r>
          </a:p>
          <a:p>
            <a:pPr eaLnBrk="1" hangingPunct="1"/>
            <a:r>
              <a:rPr lang="en-US" altLang="zh-CN" smtClean="0"/>
              <a:t>http://www.sohu.com/a/249828457_398736</a:t>
            </a:r>
          </a:p>
          <a:p>
            <a:pPr eaLnBrk="1" hangingPunct="1"/>
            <a:r>
              <a:rPr lang="zh-CN" altLang="en-US" smtClean="0"/>
              <a:t>大数据环境，一切以数据说话，数据库就是核心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89378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50000"/>
              </a:spcBef>
            </a:pPr>
            <a:fld id="{F4415D53-C67E-4853-B2C1-40B6AEF391BE}" type="slidenum">
              <a:rPr altLang="en-US" b="1" smtClean="0">
                <a:ea typeface="华文中宋" pitchFamily="2" charset="-122"/>
              </a:rPr>
              <a:pPr defTabSz="914400">
                <a:spcBef>
                  <a:spcPct val="50000"/>
                </a:spcBef>
              </a:pPr>
              <a:t>44</a:t>
            </a:fld>
            <a:endParaRPr lang="en-US" altLang="en-US" b="1" smtClean="0">
              <a:ea typeface="华文中宋" pitchFamily="2" charset="-122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09824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spcBef>
                <a:spcPct val="50000"/>
              </a:spcBef>
            </a:pPr>
            <a:fld id="{991C05C4-695C-4112-8FC9-E4EDD3B66499}" type="slidenum">
              <a:rPr altLang="en-US" b="1" smtClean="0">
                <a:ea typeface="华文中宋" pitchFamily="2" charset="-122"/>
              </a:rPr>
              <a:pPr defTabSz="914400">
                <a:spcBef>
                  <a:spcPct val="50000"/>
                </a:spcBef>
              </a:pPr>
              <a:t>46</a:t>
            </a:fld>
            <a:endParaRPr lang="en-US" altLang="en-US" b="1" smtClean="0">
              <a:ea typeface="华文中宋" pitchFamily="2" charset="-122"/>
            </a:endParaRPr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0754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637953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文本占位符 63795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830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542648-BD6D-4572-9959-A60BC8F3E72C}" type="slidenum">
              <a:rPr altLang="en-US" sz="1300" smtClean="0"/>
              <a:pPr/>
              <a:t>48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91579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637953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5" name="文本占位符 63795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035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42E2D6-B929-4CD1-82CE-0CD6F582FACC}" type="slidenum">
              <a:rPr altLang="en-US" sz="1300" smtClean="0"/>
              <a:pPr/>
              <a:t>49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3672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642049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文本占位符 642050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 eaLnBrk="1" hangingPunct="1"/>
            <a:r>
              <a:rPr lang="zh-CN" altLang="en-US" smtClean="0"/>
              <a:t>课程在计算机学科中的定位</a:t>
            </a:r>
          </a:p>
        </p:txBody>
      </p:sp>
      <p:sp>
        <p:nvSpPr>
          <p:cNvPr id="2867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CFBE92-9D93-4720-8693-CA57983B028F}" type="slidenum">
              <a:rPr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2639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文本占位符 2"/>
          <p:cNvSpPr>
            <a:spLocks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面向对象数据库：与高级语言无缝对接；</a:t>
            </a:r>
            <a:r>
              <a:rPr lang="en-US" altLang="zh-CN" smtClean="0"/>
              <a:t>CAD</a:t>
            </a:r>
            <a:r>
              <a:rPr lang="zh-CN" altLang="en-US" smtClean="0"/>
              <a:t>模型成千上万零件用关系表表示，非常复杂，用面向对象数据库更方便</a:t>
            </a:r>
          </a:p>
          <a:p>
            <a:pPr eaLnBrk="1" hangingPunct="1"/>
            <a:r>
              <a:rPr lang="en-US" altLang="zh-CN" smtClean="0"/>
              <a:t>XML</a:t>
            </a:r>
            <a:r>
              <a:rPr lang="zh-CN" altLang="en-US" smtClean="0"/>
              <a:t>：数据量较小没必要用数据库时可以</a:t>
            </a:r>
          </a:p>
          <a:p>
            <a:pPr eaLnBrk="1" hangingPunct="1"/>
            <a:r>
              <a:rPr lang="en-US" altLang="zh-CN" smtClean="0"/>
              <a:t>NoSQL: not only SQL</a:t>
            </a:r>
            <a:r>
              <a:rPr lang="zh-CN" altLang="en-US" smtClean="0"/>
              <a:t>；</a:t>
            </a:r>
            <a:r>
              <a:rPr lang="en-US" altLang="zh-CN" smtClean="0"/>
              <a:t>web2.0</a:t>
            </a:r>
            <a:r>
              <a:rPr lang="zh-CN" altLang="en-US" smtClean="0"/>
              <a:t>处理高并发量数据用关系模式力不从心，非关系数据库以牺牲数据一致性（略不严格）提高并发处理能力。</a:t>
            </a:r>
          </a:p>
        </p:txBody>
      </p:sp>
    </p:spTree>
    <p:extLst>
      <p:ext uri="{BB962C8B-B14F-4D97-AF65-F5344CB8AC3E}">
        <p14:creationId xmlns:p14="http://schemas.microsoft.com/office/powerpoint/2010/main" val="299208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D0C3BF-EE25-4308-822E-0432F88069FA}" type="slidenum">
              <a:rPr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94084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656385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文本占位符 656386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584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7F9E95-C931-4213-B81E-A253D323FF89}" type="slidenum">
              <a:rPr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1930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648193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文本占位符 648194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 eaLnBrk="1" hangingPunct="1"/>
            <a:r>
              <a:rPr lang="zh-CN" altLang="en-US" smtClean="0"/>
              <a:t>每本教材都有其体系及优势，关键对每个教材我们要理解案例，理解概念如何提出的</a:t>
            </a:r>
          </a:p>
        </p:txBody>
      </p:sp>
      <p:sp>
        <p:nvSpPr>
          <p:cNvPr id="3789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C106DBF-B6A8-4F90-84FA-B1E23D45CBFD}" type="slidenum">
              <a:rPr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80766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658433"/>
          <p:cNvSpPr>
            <a:spLocks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文本占位符 658434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CC38AC-163C-4FC9-8BFF-3EB38EBF59FF}" type="slidenum">
              <a:rPr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4811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9DF6C-923A-48F5-A30A-C07A8A63632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11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ADEC0-6168-4F78-B5EB-D4A9D36452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B3FBA-EB1A-4626-A9B3-98D339CABB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75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600183F-869D-4FB6-8CDF-C33C6E6A4EC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916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54B05-C40E-4BE6-9615-3476D15EA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8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F8751-B114-405A-A336-A9534C2FCF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9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0A287-86FE-4BEE-B2D4-C5DC1B0AD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20C8-C3FC-4D89-8828-72D24E396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6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6FA13-BF47-494C-B6BA-DC9CB2B5D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00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647B-E3D3-4782-A43B-22F14CDCD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87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E7BB0-3AED-4557-8CDC-EFEE8CE2A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61726-23D6-461B-993F-9DF0A464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0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181D-6AD0-468E-9C70-B24F7EE39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69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FDF5A-5CE3-487F-81D2-81E3C78210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69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7D256-9DC1-4397-899B-608D9D2798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89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6F329F-5CCD-43BE-ABFB-BBCDD618AB1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7283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A64E9-A205-4B81-A37A-E203A7B09E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0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B07AA-17F6-4984-B5B8-8B07A7BBEE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27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E1114-3DD3-41A4-9924-5BF838AE0A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38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BE325-DFE7-454C-9248-204F888C1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52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44509-D8C9-4DCF-9E9B-2C28B9CDD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97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1D60A-B50D-4862-810C-283E59AC89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0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A1DE6-3166-4DAE-9040-B0A68EF08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79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24D64-5DDF-4C4E-8D1C-788E622C76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72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FB087-3CE0-465F-93AC-1AA4278A4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01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EB44C-2004-4658-B216-D9E4720EB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5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B80B-92F0-4A55-970B-B4D2CDB11B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49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697062D-DF98-4AB5-B38F-F0FBEFAC045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8169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BC98-7A05-4E0A-BBD0-C727C52106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23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D03E9-EA58-441C-BAF6-7B065FC302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3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FABF2-2425-4712-832D-35256539E7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12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DDDFA-9C92-413E-B80E-C58947C2A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40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89B2A-AFE1-459D-A5A0-8389C52913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2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99814-A980-4E90-A80A-86EEC15B0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937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D8F7-B040-41CF-9AC3-EE09A5575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263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BADB5-AF3B-4B94-8963-C273D6C8A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93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0F51C-2DE4-42AE-9FC3-BBA8E2191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90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13B32-61F0-4B5B-89CF-D442C7318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28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77CB7-4307-4616-904E-FFAE54D4C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264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6C4D10-6298-4900-A676-8462A444C4A2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67229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49A5-25DC-4F58-9C74-2D831C92E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242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5ED69-BED7-484E-9C1F-20C2F085E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33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5B98E-9172-4ABE-9410-6CFECA01D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84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622B6-8C71-4A13-B02E-8869E03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61258-2E65-43CE-8EF8-C317E78B1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88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41A1C-46BF-43FB-B636-9AB5C53082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16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3094-45C5-4363-8AE0-D757C2FC42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75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0EACC-1070-4645-BF73-B5D00EF0C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931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ABB7-99ED-477F-8D30-661D7FD77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864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0FA2-3BA5-41E2-BB72-4382C862D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596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D39C-8686-448F-BF29-7AEB9EF6F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413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1D275BA-D7C3-47CA-BBAA-7248861A8D6A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15220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B4501-AC9F-4C58-AA01-5D51F7871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20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14E95-F097-45AD-9733-9E58352E1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87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C00CB-9663-44C3-9225-7F9F38C8A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9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08859-2251-40B8-8594-416F9B4FA9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4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B9748-72F8-461E-9B87-6D661CB52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702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6FA27-C7EB-4B96-A55B-87A6FAC0F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92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5C2-E691-4EA6-81AF-23AE405566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946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0B6C-2C93-40CF-8322-4189196207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490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003E0-F5F1-4D69-9438-BF4DF5DFD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138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A0968-28AA-4F16-A511-D48FFFAFF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705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05A9-0D0D-4637-A57D-A7F63C8B4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426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A644DEA-F0F4-4175-868A-53F8BEC29BA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8398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4D99-1358-4113-ADA7-A4243DA59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185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F1135-3513-4E63-AB8A-DBA3B77C7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42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DB68C-95CD-447A-9EA8-5B07154CF7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596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FB2E4-960C-4B86-BAD1-34E241105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097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BD218-EB83-4472-8C0A-39248F51C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57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B7429-BB7B-4802-978B-2DF8ACC91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3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AAEF8-233A-4FD6-A3DC-3DA552BD3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377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B2AB0-00CA-4EC7-9ED2-78D50E2D8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76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40094-8E48-488E-AF2C-00145CBBB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404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59F65-2F2E-4502-B200-08B5F52A67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747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EDC6E-8ACE-4428-ABF9-2919BE882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798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14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614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6147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矩形 6148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614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6150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矩形 6151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矩形 61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61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61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6" name="标题 615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157" name="副标题 615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6157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6158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6159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2D00C2F-9893-412D-8811-9ADC60BCAD5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5633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4038-CF5E-4603-ACD4-DB0095A61E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8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CC7AF-50AC-4B32-935A-2F23E3EC81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615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FC59-316B-42CA-AD6D-1B20A86446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77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097" y="1447800"/>
            <a:ext cx="4201303" cy="5105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DF599-0D82-4350-97C4-85B17BAB51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03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6E17E-9D85-4B6D-97C1-09CD1A67A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138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FA347-C52B-4D53-B23A-D1619955E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624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56E72-DB97-432A-A77A-21A0218FC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68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9E212-479B-4687-BDA3-B92229E94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360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98D1-DEA4-4BCA-9D4B-0CBFC7C43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496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354F3-C380-4368-B78E-F9B39D4C62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678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1878" y="381000"/>
            <a:ext cx="2143522" cy="6172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306303" cy="6172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BDF0A-0A90-44DD-934B-A02DFAD35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6961-8156-4B38-B59F-5E5FF1A14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1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2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3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6B59F347-A745-4B9A-A5F9-29F7C8D9E4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481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3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4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5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6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1AD1DB8F-EF74-4532-ACCA-E501C755D4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75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76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77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78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79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5F62359D-63CF-452D-AA4C-912754930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3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8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5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CEA48F5B-637F-4FCC-BC9A-4F681ABB0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47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48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49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0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2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9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77619040-9AD9-45EB-815F-5D672B068B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1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2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3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4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5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6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3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4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469EF406-DCC4-40E7-933A-C81FE67B9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6" r:id="rId1"/>
    <p:sldLayoutId id="2147484531" r:id="rId2"/>
    <p:sldLayoutId id="2147484532" r:id="rId3"/>
    <p:sldLayoutId id="2147484533" r:id="rId4"/>
    <p:sldLayoutId id="2147484534" r:id="rId5"/>
    <p:sldLayoutId id="2147484535" r:id="rId6"/>
    <p:sldLayoutId id="2147484536" r:id="rId7"/>
    <p:sldLayoutId id="2147484537" r:id="rId8"/>
    <p:sldLayoutId id="2147484538" r:id="rId9"/>
    <p:sldLayoutId id="2147484539" r:id="rId10"/>
    <p:sldLayoutId id="21474845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5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6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7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200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177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8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8C73BFAF-C47C-40B6-810E-1EA959D15A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12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17513" y="5032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19" name="矩形 512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800100" y="5032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20" name="矩形 512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41338" y="9255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21" name="矩形 5124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911225" y="9255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22" name="矩形 512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27000" y="852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23" name="矩形 51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762000" y="3952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224" name="矩形 51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42913" y="11858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201" name="标题 51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381000"/>
            <a:ext cx="779303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2" name="文本占位符 512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1313" y="1447800"/>
            <a:ext cx="85740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日期占位符 5130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2" name="页脚占位符 513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3" name="灯片编号占位符 513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5A5D1A97-7530-4283-9042-C7296DDAF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china.com.cn/en/index.s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638977"/>
          <p:cNvSpPr>
            <a:spLocks noGrp="1" noChangeArrowheads="1"/>
          </p:cNvSpPr>
          <p:nvPr>
            <p:ph type="ctrTitle"/>
          </p:nvPr>
        </p:nvSpPr>
        <p:spPr>
          <a:xfrm>
            <a:off x="1187450" y="1341438"/>
            <a:ext cx="7089775" cy="1871662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chemeClr val="folHlink"/>
                </a:solidFill>
                <a:latin typeface="Tahoma" panose="020B0604030504040204" pitchFamily="34" charset="0"/>
                <a:ea typeface="隶书" pitchFamily="49" charset="-122"/>
              </a:rPr>
              <a:t>数据库系统与应用设计</a:t>
            </a:r>
            <a:r>
              <a:rPr lang="en-US" altLang="zh-CN" sz="5400" b="1" smtClean="0">
                <a:solidFill>
                  <a:schemeClr val="folHlink"/>
                </a:solidFill>
                <a:latin typeface="Tahoma" panose="020B0604030504040204" pitchFamily="34" charset="0"/>
                <a:ea typeface="隶书" pitchFamily="49" charset="-122"/>
              </a:rPr>
              <a:t/>
            </a:r>
            <a:br>
              <a:rPr lang="en-US" altLang="zh-CN" sz="5400" b="1" smtClean="0">
                <a:solidFill>
                  <a:schemeClr val="folHlink"/>
                </a:solidFill>
                <a:latin typeface="Tahoma" panose="020B0604030504040204" pitchFamily="34" charset="0"/>
                <a:ea typeface="隶书" pitchFamily="49" charset="-122"/>
              </a:rPr>
            </a:br>
            <a:r>
              <a:rPr lang="en-US" altLang="zh-CN" sz="3600" b="1" smtClean="0">
                <a:solidFill>
                  <a:schemeClr val="folHlink"/>
                </a:solidFill>
                <a:latin typeface="Tahoma" panose="020B0604030504040204" pitchFamily="34" charset="0"/>
                <a:ea typeface="隶书" pitchFamily="49" charset="-122"/>
              </a:rPr>
              <a:t>-</a:t>
            </a:r>
            <a:r>
              <a:rPr lang="en-US" altLang="zh-CN" sz="3200" b="1" smtClean="0">
                <a:solidFill>
                  <a:schemeClr val="folHlink"/>
                </a:solidFill>
                <a:latin typeface="Tahoma" panose="020B0604030504040204" pitchFamily="34" charset="0"/>
                <a:ea typeface="隶书" pitchFamily="49" charset="-122"/>
              </a:rPr>
              <a:t>Database Systems and design</a:t>
            </a:r>
            <a:endParaRPr lang="en-US" altLang="zh-CN" sz="3200" b="1" smtClean="0">
              <a:solidFill>
                <a:schemeClr val="folHlink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19459" name="对象 638979">
            <a:hlinkClick r:id="" action="ppaction://ole?verb=1"/>
          </p:cNvPr>
          <p:cNvGraphicFramePr>
            <a:graphicFrameLocks/>
          </p:cNvGraphicFramePr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4" imgW="11420475" imgH="19821525" progId="MS_ClipArt_Gallery.2">
                  <p:embed/>
                </p:oleObj>
              </mc:Choice>
              <mc:Fallback>
                <p:oleObj r:id="rId4" imgW="11420475" imgH="19821525" progId="MS_ClipArt_Gallery.2">
                  <p:embed/>
                  <p:pic>
                    <p:nvPicPr>
                      <p:cNvPr id="0" name="对象 63897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矩形 638980"/>
          <p:cNvSpPr>
            <a:spLocks noChangeArrowheads="1"/>
          </p:cNvSpPr>
          <p:nvPr/>
        </p:nvSpPr>
        <p:spPr bwMode="auto">
          <a:xfrm>
            <a:off x="933450" y="3573463"/>
            <a:ext cx="60864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主讲：信息学院 沈炜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办公室：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10-309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QQ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120259565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 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E4F70D-764D-4E50-9A30-20E9C43B7E4C}" type="slidenum">
              <a:rPr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en-US" altLang="en-US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655361"/>
          <p:cNvSpPr>
            <a:spLocks noGrp="1" noChangeArrowheads="1"/>
          </p:cNvSpPr>
          <p:nvPr>
            <p:ph type="title"/>
          </p:nvPr>
        </p:nvSpPr>
        <p:spPr>
          <a:xfrm>
            <a:off x="685800" y="674688"/>
            <a:ext cx="7793038" cy="49053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ea typeface="楷体_GB2312" pitchFamily="49" charset="-122"/>
              </a:rPr>
              <a:t>学习方法</a:t>
            </a:r>
          </a:p>
        </p:txBody>
      </p:sp>
      <p:sp>
        <p:nvSpPr>
          <p:cNvPr id="28675" name="文本占位符 655362"/>
          <p:cNvSpPr>
            <a:spLocks noGrp="1" noChangeArrowheads="1"/>
          </p:cNvSpPr>
          <p:nvPr>
            <p:ph idx="1"/>
          </p:nvPr>
        </p:nvSpPr>
        <p:spPr>
          <a:xfrm>
            <a:off x="250825" y="1371600"/>
            <a:ext cx="8435975" cy="411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2"/>
                </a:solidFill>
              </a:rPr>
              <a:t>从系统设计的角度而非程序设计的角度去学</a:t>
            </a:r>
            <a:endParaRPr lang="en-US" altLang="zh-CN" b="1" smtClean="0">
              <a:solidFill>
                <a:schemeClr val="hlink"/>
              </a:solidFill>
              <a:ea typeface="华文新魏" pitchFamily="2" charset="-122"/>
            </a:endParaRPr>
          </a:p>
          <a:p>
            <a:pPr eaLnBrk="1" hangingPunct="1"/>
            <a:r>
              <a:rPr lang="zh-CN" altLang="en-US" b="1" smtClean="0">
                <a:solidFill>
                  <a:schemeClr val="bg2"/>
                </a:solidFill>
              </a:rPr>
              <a:t>问题驱动</a:t>
            </a:r>
          </a:p>
          <a:p>
            <a:pPr eaLnBrk="1" hangingPunct="1"/>
            <a:r>
              <a:rPr lang="zh-CN" altLang="en-US" b="1" smtClean="0">
                <a:solidFill>
                  <a:schemeClr val="bg2"/>
                </a:solidFill>
              </a:rPr>
              <a:t>认真做作业</a:t>
            </a:r>
          </a:p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亲自动手</a:t>
            </a:r>
            <a:r>
              <a:rPr lang="zh-CN" altLang="en-US" b="1" smtClean="0">
                <a:solidFill>
                  <a:schemeClr val="bg2"/>
                </a:solidFill>
              </a:rPr>
              <a:t>设计和实现一个小而全的应用系统</a:t>
            </a:r>
          </a:p>
        </p:txBody>
      </p:sp>
      <p:sp>
        <p:nvSpPr>
          <p:cNvPr id="3482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96B8DFF-FF04-4D19-90EA-2A71E29614D3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73063" y="4349750"/>
            <a:ext cx="81057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marL="0" lvl="1"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每堂课都要理解自己将获得什么（知识、方法）、自己能有什么提高（还能干什么）、怎样做（尝试解决一个新问题）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47169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638800" cy="762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教材与参考教材</a:t>
            </a:r>
          </a:p>
        </p:txBody>
      </p:sp>
      <p:sp>
        <p:nvSpPr>
          <p:cNvPr id="36867" name="文本占位符 647170"/>
          <p:cNvSpPr>
            <a:spLocks noGrp="1" noChangeArrowheads="1"/>
          </p:cNvSpPr>
          <p:nvPr>
            <p:ph idx="1"/>
          </p:nvPr>
        </p:nvSpPr>
        <p:spPr>
          <a:xfrm>
            <a:off x="95250" y="1368425"/>
            <a:ext cx="8591550" cy="453707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2800" b="1" smtClean="0">
                <a:latin typeface="华文楷体" pitchFamily="2" charset="-122"/>
                <a:ea typeface="华文楷体" pitchFamily="2" charset="-122"/>
              </a:rPr>
              <a:t>教材：</a:t>
            </a:r>
          </a:p>
          <a:p>
            <a:pPr marL="198438" lvl="1" indent="0" eaLnBrk="1" hangingPunct="1">
              <a:lnSpc>
                <a:spcPct val="110000"/>
              </a:lnSpc>
            </a:pP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Jeffrey D.Ullman,Jennifer Widom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，《数据库系统基础教程》第</a:t>
            </a:r>
            <a:r>
              <a:rPr lang="en-US" altLang="zh-CN" sz="2400" b="1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版，机械工业出版社</a:t>
            </a:r>
          </a:p>
          <a:p>
            <a:pPr marL="198438" lvl="1" indent="0" eaLnBrk="1" hangingPunct="1">
              <a:lnSpc>
                <a:spcPct val="110000"/>
              </a:lnSpc>
            </a:pPr>
            <a:r>
              <a:rPr lang="zh-CN" altLang="en-US" sz="2400" b="1" smtClean="0">
                <a:latin typeface="华文楷体" pitchFamily="2" charset="-122"/>
                <a:ea typeface="华文楷体" pitchFamily="2" charset="-122"/>
              </a:rPr>
              <a:t>参考书：</a:t>
            </a:r>
          </a:p>
          <a:p>
            <a:pPr marL="655638" lvl="2" indent="0" eaLnBrk="1" hangingPunct="1">
              <a:lnSpc>
                <a:spcPct val="110000"/>
              </a:lnSpc>
            </a:pP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Abraham Silberschatz, Henry F. Korth, S. Sudarshan，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杨冬青，马秀莉，唐世渭等译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,《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数据库系统概念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版，机械工业</a:t>
            </a:r>
            <a:r>
              <a:rPr lang="zh-CN" altLang="zh-CN" sz="1700" b="1" smtClean="0">
                <a:latin typeface="华文楷体" pitchFamily="2" charset="-122"/>
                <a:ea typeface="华文楷体" pitchFamily="2" charset="-122"/>
              </a:rPr>
              <a:t>出版社，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200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6.10..</a:t>
            </a:r>
          </a:p>
          <a:p>
            <a:pPr marL="655638" lvl="2" indent="0" eaLnBrk="1" hangingPunct="1">
              <a:lnSpc>
                <a:spcPct val="110000"/>
              </a:lnSpc>
            </a:pP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萨师煊、王珊 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数据库系统概论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 marL="655638" lvl="2" indent="0" eaLnBrk="1" hangingPunct="1">
              <a:lnSpc>
                <a:spcPct val="110000"/>
              </a:lnSpc>
            </a:pP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en-US" altLang="zh-CN" sz="1700" b="1" smtClean="0">
                <a:latin typeface="华文楷体" pitchFamily="2" charset="-122"/>
                <a:ea typeface="华文楷体" pitchFamily="2" charset="-122"/>
              </a:rPr>
              <a:t>An introduction to database systems</a:t>
            </a:r>
            <a:r>
              <a:rPr lang="zh-CN" altLang="en-US" sz="1700" b="1" smtClean="0">
                <a:latin typeface="华文楷体" pitchFamily="2" charset="-122"/>
                <a:ea typeface="华文楷体" pitchFamily="2" charset="-122"/>
              </a:rPr>
              <a:t>》</a:t>
            </a:r>
          </a:p>
          <a:p>
            <a:pPr marL="0" indent="0" eaLnBrk="1" hangingPunct="1">
              <a:lnSpc>
                <a:spcPct val="110000"/>
              </a:lnSpc>
            </a:pPr>
            <a:endParaRPr lang="zh-CN" altLang="en-US" sz="1900" b="1" smtClean="0">
              <a:latin typeface="华文楷体" pitchFamily="2" charset="-122"/>
              <a:ea typeface="华文楷体" pitchFamily="2" charset="-122"/>
            </a:endParaRPr>
          </a:p>
          <a:p>
            <a:pPr marL="198438" lvl="1" indent="0" eaLnBrk="1" hangingPunct="1">
              <a:lnSpc>
                <a:spcPct val="110000"/>
              </a:lnSpc>
            </a:pPr>
            <a:endParaRPr lang="zh-CN" altLang="en-US" sz="2000" b="1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86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A9BBB02-F2E0-430C-81B6-E7FF350416CC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网络资源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284163" y="1504950"/>
            <a:ext cx="8574087" cy="5105400"/>
          </a:xfrm>
        </p:spPr>
        <p:txBody>
          <a:bodyPr/>
          <a:lstStyle/>
          <a:p>
            <a:pPr marL="277813" lvl="1" indent="0" eaLnBrk="1" hangingPunct="1"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中国大学MOOC：数据库系统</a:t>
            </a:r>
          </a:p>
          <a:p>
            <a:pPr marL="277813" lvl="1" indent="0" eaLnBrk="1" hangingPunct="1"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斯坦福大学在线课程</a:t>
            </a:r>
            <a:r>
              <a:rPr lang="en-US" altLang="zh-CN" sz="32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——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数据库</a:t>
            </a:r>
            <a:endParaRPr lang="en-US" altLang="zh-CN" sz="3700" b="1" smtClean="0">
              <a:latin typeface="楷体_GB2312" pitchFamily="49" charset="-122"/>
              <a:ea typeface="楷体_GB2312" pitchFamily="49" charset="-122"/>
              <a:sym typeface="华文行楷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709863"/>
            <a:ext cx="514191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657409"/>
          <p:cNvSpPr>
            <a:spLocks noGrp="1" noChangeArrowheads="1"/>
          </p:cNvSpPr>
          <p:nvPr>
            <p:ph type="title"/>
          </p:nvPr>
        </p:nvSpPr>
        <p:spPr>
          <a:xfrm>
            <a:off x="1403350" y="260350"/>
            <a:ext cx="6640513" cy="8397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ea typeface="楷体_GB2312" pitchFamily="49" charset="-122"/>
              </a:rPr>
              <a:t>实验安排</a:t>
            </a:r>
            <a:endParaRPr lang="en-US" altLang="zh-CN" b="1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9939" name="文本占位符 657410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208963" cy="18002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b="1" smtClean="0"/>
              <a:t>数据库编程</a:t>
            </a:r>
            <a:r>
              <a:rPr lang="en-US" altLang="zh-CN" b="1" smtClean="0"/>
              <a:t>3</a:t>
            </a:r>
            <a:r>
              <a:rPr lang="zh-CN" altLang="en-US" b="1" smtClean="0"/>
              <a:t>次</a:t>
            </a:r>
            <a:endParaRPr lang="en-US" altLang="zh-CN" b="1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b="1" smtClean="0"/>
              <a:t>数据库综合设计</a:t>
            </a:r>
            <a:endParaRPr lang="en-US" altLang="zh-CN" b="1" smtClean="0"/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b="1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b="1" smtClean="0"/>
              <a:t>实验环境：</a:t>
            </a:r>
            <a:r>
              <a:rPr lang="en-US" altLang="zh-CN" b="1" smtClean="0"/>
              <a:t>windows(linux)+mysql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b="1" smtClean="0"/>
              <a:t>实验数据库：</a:t>
            </a:r>
            <a:r>
              <a:rPr lang="en-US" altLang="zh-CN" b="1" smtClean="0"/>
              <a:t>StuDB(</a:t>
            </a:r>
            <a:r>
              <a:rPr lang="zh-CN" altLang="en-US" b="1" smtClean="0"/>
              <a:t>学生选课系统</a:t>
            </a:r>
            <a:r>
              <a:rPr lang="en-US" altLang="zh-CN" b="1" smtClean="0"/>
              <a:t>)</a:t>
            </a:r>
            <a:endParaRPr lang="zh-CN" altLang="en-US" b="1" smtClean="0"/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b="1" smtClean="0"/>
          </a:p>
        </p:txBody>
      </p:sp>
      <p:sp>
        <p:nvSpPr>
          <p:cNvPr id="3994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DE1EE0-B4E2-47C3-AA96-D288519E2D00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645121"/>
          <p:cNvSpPr>
            <a:spLocks noGrp="1" noChangeArrowheads="1"/>
          </p:cNvSpPr>
          <p:nvPr>
            <p:ph type="title"/>
          </p:nvPr>
        </p:nvSpPr>
        <p:spPr>
          <a:xfrm>
            <a:off x="1403350" y="476250"/>
            <a:ext cx="5249863" cy="60483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课程要求</a:t>
            </a:r>
          </a:p>
        </p:txBody>
      </p:sp>
      <p:sp>
        <p:nvSpPr>
          <p:cNvPr id="41987" name="文本占位符 645122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8229600" cy="4540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sym typeface="华文行楷" pitchFamily="2" charset="-122"/>
              </a:rPr>
              <a:t>获得进行数据库开发和</a:t>
            </a:r>
            <a:r>
              <a:rPr lang="en-US" altLang="zh-CN" sz="2800" b="1" smtClean="0">
                <a:ea typeface="华文行楷" pitchFamily="2" charset="-122"/>
                <a:sym typeface="华文行楷" pitchFamily="2" charset="-122"/>
              </a:rPr>
              <a:t>/</a:t>
            </a:r>
            <a:r>
              <a:rPr lang="zh-CN" altLang="en-US" sz="2800" b="1" smtClean="0">
                <a:sym typeface="华文行楷" pitchFamily="2" charset="-122"/>
              </a:rPr>
              <a:t>或研究的基础和背景；</a:t>
            </a: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400" b="1" smtClean="0"/>
              <a:t>掌握数据库系统的基本概念</a:t>
            </a: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400" b="1" smtClean="0"/>
              <a:t>数据库应用系统设计方法；</a:t>
            </a:r>
            <a:endParaRPr lang="zh-CN" altLang="en-US" sz="2400" b="1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能使用一种商用数据库系统进行应用设计；</a:t>
            </a:r>
            <a:endParaRPr lang="en-US" altLang="zh-CN" sz="2800" b="1" smtClean="0">
              <a:ea typeface="华文行楷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系统设计和</a:t>
            </a:r>
            <a:r>
              <a:rPr lang="zh-CN" altLang="en-US" sz="2400" b="1" smtClean="0">
                <a:solidFill>
                  <a:schemeClr val="hlink"/>
                </a:solidFill>
              </a:rPr>
              <a:t>应用设计</a:t>
            </a:r>
            <a:endParaRPr lang="en-US" altLang="zh-CN" sz="2400" b="1" smtClean="0">
              <a:solidFill>
                <a:schemeClr val="hlink"/>
              </a:solidFill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学会将数据库中的有关思想、原理、方法和技术应用到新的应用或计算机的其它领域中；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/>
              <a:t>进一步培养“</a:t>
            </a:r>
            <a:r>
              <a:rPr lang="zh-CN" altLang="en-US" sz="2800" b="1" smtClean="0">
                <a:solidFill>
                  <a:schemeClr val="folHlink"/>
                </a:solidFill>
              </a:rPr>
              <a:t>计算机思维能力</a:t>
            </a:r>
            <a:r>
              <a:rPr lang="zh-CN" altLang="en-US" sz="2800" b="1" smtClean="0"/>
              <a:t>”；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抽象思维能力（建模）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smtClean="0"/>
              <a:t>逻辑思维能力</a:t>
            </a:r>
            <a:endParaRPr lang="en-US" altLang="zh-CN" sz="2400" b="1" smtClean="0">
              <a:ea typeface="华文新魏" pitchFamily="2" charset="-122"/>
            </a:endParaRPr>
          </a:p>
        </p:txBody>
      </p:sp>
      <p:sp>
        <p:nvSpPr>
          <p:cNvPr id="4198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52D7207-8545-4C68-B7DD-9757CE97BA28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53953"/>
          <p:cNvSpPr>
            <a:spLocks noGrp="1" noChangeArrowheads="1"/>
          </p:cNvSpPr>
          <p:nvPr>
            <p:ph type="ctrTitle"/>
          </p:nvPr>
        </p:nvSpPr>
        <p:spPr>
          <a:xfrm>
            <a:off x="1187450" y="908050"/>
            <a:ext cx="7561263" cy="1871663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第一讲 基础知识</a:t>
            </a:r>
          </a:p>
        </p:txBody>
      </p:sp>
      <p:pic>
        <p:nvPicPr>
          <p:cNvPr id="44035" name="图片 2539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8913"/>
            <a:ext cx="16192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6" name="对象 253955">
            <a:hlinkClick r:id="" action="ppaction://ole?verb=1"/>
          </p:cNvPr>
          <p:cNvGraphicFramePr>
            <a:graphicFrameLocks/>
          </p:cNvGraphicFramePr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r:id="rId5" imgW="11420475" imgH="19821525" progId="MS_ClipArt_Gallery.2">
                  <p:embed/>
                </p:oleObj>
              </mc:Choice>
              <mc:Fallback>
                <p:oleObj r:id="rId5" imgW="11420475" imgH="19821525" progId="MS_ClipArt_Gallery.2">
                  <p:embed/>
                  <p:pic>
                    <p:nvPicPr>
                      <p:cNvPr id="0" name="对象 2539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文本框 253956"/>
          <p:cNvSpPr txBox="1">
            <a:spLocks noChangeArrowheads="1"/>
          </p:cNvSpPr>
          <p:nvPr/>
        </p:nvSpPr>
        <p:spPr bwMode="auto">
          <a:xfrm>
            <a:off x="179388" y="3500438"/>
            <a:ext cx="7345362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内容出处：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Jeffrey D.Ullman,Jennifer Widom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，《数据库系统基础教程》第一章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Abraham Silberschatz《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数据库系统概念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第一章</a:t>
            </a:r>
          </a:p>
          <a:p>
            <a:pPr algn="l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萨师煊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数据库系统概论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第一章</a:t>
            </a:r>
          </a:p>
        </p:txBody>
      </p:sp>
      <p:sp>
        <p:nvSpPr>
          <p:cNvPr id="4403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77ACD67-8D3E-46EC-A1E7-801897EE23DB}" type="slidenum">
              <a:rPr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en-US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标题 277505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noProof="1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楷体_GB2312" pitchFamily="49" charset="-122"/>
              </a:rPr>
              <a:t>内容</a:t>
            </a:r>
          </a:p>
        </p:txBody>
      </p:sp>
      <p:sp>
        <p:nvSpPr>
          <p:cNvPr id="277507" name="文本占位符 277506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498600"/>
            <a:ext cx="8318500" cy="26273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区分数据库几个重要概念</a:t>
            </a:r>
          </a:p>
          <a:p>
            <a:pPr lvl="1" eaLnBrk="1" hangingPunct="1">
              <a:defRPr/>
            </a:pPr>
            <a:r>
              <a:rPr lang="zh-CN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什么是数据库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(DB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17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zh-CN" sz="24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什么是数据库管理系统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(</a:t>
            </a:r>
            <a:r>
              <a:rPr lang="en-US" altLang="zh-CN" sz="17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DBMS</a:t>
            </a:r>
            <a:r>
              <a:rPr lang="zh-CN" altLang="en-US" sz="17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，</a:t>
            </a:r>
            <a:r>
              <a:rPr lang="en-US" altLang="zh-CN" sz="17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Database management system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)</a:t>
            </a:r>
            <a:endParaRPr lang="zh-CN" altLang="zh-CN" sz="24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defRPr/>
            </a:pPr>
            <a:r>
              <a:rPr lang="zh-CN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什么是数据库系统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(DBS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，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华文行楷" pitchFamily="2" charset="-122"/>
              </a:rPr>
              <a:t>Database System)</a:t>
            </a:r>
            <a:endParaRPr lang="zh-CN" altLang="zh-CN" sz="24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数据库技术的发展历程</a:t>
            </a:r>
          </a:p>
          <a:p>
            <a:pPr lvl="1" eaLnBrk="1" hangingPunct="1">
              <a:buClr>
                <a:schemeClr val="folHlink"/>
              </a:buClr>
              <a:buSzPct val="60000"/>
              <a:defRPr/>
            </a:pPr>
            <a:r>
              <a:rPr lang="zh-CN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手工阶段、文件管理阶段、数据库管理阶段</a:t>
            </a:r>
          </a:p>
          <a:p>
            <a:pPr eaLnBrk="1" hangingPunct="1">
              <a:defRPr/>
            </a:pPr>
            <a:r>
              <a:rPr lang="zh-CN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数据库的数据模型</a:t>
            </a:r>
          </a:p>
          <a:p>
            <a:pPr lvl="1" eaLnBrk="1" hangingPunct="1">
              <a:buClr>
                <a:schemeClr val="folHlink"/>
              </a:buClr>
              <a:buSzPct val="60000"/>
              <a:defRPr/>
            </a:pPr>
            <a:r>
              <a:rPr lang="zh-CN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层次、网状、关系模型</a:t>
            </a:r>
          </a:p>
        </p:txBody>
      </p:sp>
      <p:sp>
        <p:nvSpPr>
          <p:cNvPr id="4608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2213DC5-D689-4D76-A6CC-9C9C2B35FD4C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chemeClr val="folHlink"/>
                </a:solidFill>
                <a:ea typeface="楷体_GB2312" pitchFamily="49" charset="-122"/>
              </a:rPr>
              <a:t>什么是数据库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2" name="流程图: 磁盘 1">
            <a:extLst>
              <a:ext uri="{FF2B5EF4-FFF2-40B4-BE49-F238E27FC236}"/>
            </a:extLst>
          </p:cNvPr>
          <p:cNvSpPr/>
          <p:nvPr/>
        </p:nvSpPr>
        <p:spPr>
          <a:xfrm>
            <a:off x="6299200" y="5086350"/>
            <a:ext cx="1584325" cy="863600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什么是数据库</a:t>
            </a:r>
          </a:p>
        </p:txBody>
      </p:sp>
      <p:sp>
        <p:nvSpPr>
          <p:cNvPr id="53250" name="内容占位符 2"/>
          <p:cNvSpPr>
            <a:spLocks noGrp="1" noChangeArrowheads="1"/>
          </p:cNvSpPr>
          <p:nvPr>
            <p:ph idx="1"/>
          </p:nvPr>
        </p:nvSpPr>
        <p:spPr>
          <a:xfrm>
            <a:off x="84138" y="1485900"/>
            <a:ext cx="8574087" cy="5105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sz="3200" smtClean="0">
                <a:latin typeface="华文新魏" pitchFamily="2" charset="-122"/>
              </a:rPr>
              <a:t>数据库是具有一定结构的、互相之间有一定联系的数据的有序集合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 smtClean="0">
                <a:solidFill>
                  <a:schemeClr val="folHlink"/>
                </a:solidFill>
                <a:latin typeface="华文新魏" pitchFamily="2" charset="-122"/>
              </a:rPr>
              <a:t>数据的集合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 smtClean="0">
                <a:solidFill>
                  <a:schemeClr val="folHlink"/>
                </a:solidFill>
                <a:latin typeface="华文新魏" pitchFamily="2" charset="-122"/>
              </a:rPr>
              <a:t>由</a:t>
            </a:r>
            <a:r>
              <a:rPr lang="en-US" altLang="zh-CN" sz="3200" smtClean="0">
                <a:solidFill>
                  <a:schemeClr val="folHlink"/>
                </a:solidFill>
                <a:latin typeface="华文新魏" pitchFamily="2" charset="-122"/>
              </a:rPr>
              <a:t>DBMS</a:t>
            </a:r>
            <a:r>
              <a:rPr lang="zh-CN" altLang="en-US" sz="3200" smtClean="0">
                <a:solidFill>
                  <a:schemeClr val="folHlink"/>
                </a:solidFill>
                <a:latin typeface="华文新魏" pitchFamily="2" charset="-122"/>
              </a:rPr>
              <a:t>统一管理，多用户共享</a:t>
            </a:r>
            <a:endParaRPr lang="zh-CN" altLang="en-US" smtClean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4294967295"/>
          </p:nvPr>
        </p:nvGraphicFramePr>
        <p:xfrm>
          <a:off x="153988" y="4802188"/>
          <a:ext cx="4640262" cy="1249362"/>
        </p:xfrm>
        <a:graphic>
          <a:graphicData uri="http://schemas.openxmlformats.org/drawingml/2006/table">
            <a:tbl>
              <a:tblPr/>
              <a:tblGrid>
                <a:gridCol w="1546225"/>
                <a:gridCol w="1547812"/>
                <a:gridCol w="1546225"/>
              </a:tblGrid>
              <a:tr h="518056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学号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姓名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成绩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行楷" pitchFamily="2" charset="-122"/>
                        </a:rPr>
                        <a:t>001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行楷" pitchFamily="2" charset="-122"/>
                        </a:rPr>
                        <a:t>Jane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行楷" pitchFamily="2" charset="-122"/>
                        </a:rPr>
                        <a:t>89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行楷" pitchFamily="2" charset="-122"/>
                        </a:rPr>
                        <a:t>007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行楷" pitchFamily="2" charset="-122"/>
                        </a:rPr>
                        <a:t>James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行楷" pitchFamily="2" charset="-122"/>
                        </a:rPr>
                        <a:t>96</a:t>
                      </a:r>
                    </a:p>
                  </a:txBody>
                  <a:tcPr marL="154768" marR="154768"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/>
            </a:extLst>
          </p:cNvPr>
          <p:cNvSpPr/>
          <p:nvPr/>
        </p:nvSpPr>
        <p:spPr>
          <a:xfrm>
            <a:off x="708025" y="4097338"/>
            <a:ext cx="936625" cy="2873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" name="椭圆 2">
            <a:extLst>
              <a:ext uri="{FF2B5EF4-FFF2-40B4-BE49-F238E27FC236}"/>
            </a:extLst>
          </p:cNvPr>
          <p:cNvSpPr/>
          <p:nvPr/>
        </p:nvSpPr>
        <p:spPr>
          <a:xfrm>
            <a:off x="161925" y="5681663"/>
            <a:ext cx="4467225" cy="474662"/>
          </a:xfrm>
          <a:prstGeom prst="ellipse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b="1" noProof="1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/>
            </a:extLst>
          </p:cNvPr>
          <p:cNvSpPr/>
          <p:nvPr/>
        </p:nvSpPr>
        <p:spPr>
          <a:xfrm>
            <a:off x="2193925" y="4097338"/>
            <a:ext cx="1273175" cy="2873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chemeClr val="tx1"/>
                </a:solidFill>
              </a:rPr>
              <a:t>007</a:t>
            </a:r>
          </a:p>
        </p:txBody>
      </p:sp>
      <p:sp>
        <p:nvSpPr>
          <p:cNvPr id="5" name="椭圆 4">
            <a:extLst>
              <a:ext uri="{FF2B5EF4-FFF2-40B4-BE49-F238E27FC236}"/>
            </a:extLst>
          </p:cNvPr>
          <p:cNvSpPr/>
          <p:nvPr/>
        </p:nvSpPr>
        <p:spPr>
          <a:xfrm>
            <a:off x="1470025" y="3717925"/>
            <a:ext cx="1817688" cy="2889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noProof="1">
                <a:solidFill>
                  <a:schemeClr val="tx1"/>
                </a:solidFill>
              </a:rPr>
              <a:t>James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173663" y="3482975"/>
            <a:ext cx="3786187" cy="3108325"/>
            <a:chOff x="10829" y="6077"/>
            <a:chExt cx="3514" cy="3398"/>
          </a:xfrm>
        </p:grpSpPr>
        <p:sp>
          <p:nvSpPr>
            <p:cNvPr id="8" name="流程图: 磁盘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829" y="6077"/>
              <a:ext cx="3514" cy="3398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pic>
          <p:nvPicPr>
            <p:cNvPr id="49180" name="图片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5" y="7284"/>
              <a:ext cx="3137" cy="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416769"/>
          <p:cNvSpPr>
            <a:spLocks noGrp="1" noChangeArrowheads="1"/>
          </p:cNvSpPr>
          <p:nvPr>
            <p:ph type="title"/>
          </p:nvPr>
        </p:nvSpPr>
        <p:spPr/>
        <p:txBody>
          <a:bodyPr tIns="0" bIns="0" anchor="ctr"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现代数据库的数据管理</a:t>
            </a:r>
          </a:p>
        </p:txBody>
      </p:sp>
      <p:sp>
        <p:nvSpPr>
          <p:cNvPr id="416771" name="内容占位符 416770"/>
          <p:cNvSpPr>
            <a:spLocks noGrp="1" noChangeArrowheads="1"/>
          </p:cNvSpPr>
          <p:nvPr>
            <p:ph idx="1"/>
          </p:nvPr>
        </p:nvSpPr>
        <p:spPr>
          <a:xfrm>
            <a:off x="266700" y="4665663"/>
            <a:ext cx="8496300" cy="13716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需要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有数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据管理技术，以便对数据作集中、统一的管理并使其对应用（程序）共享</a:t>
            </a:r>
          </a:p>
          <a:p>
            <a:pPr eaLnBrk="1" hangingPunct="1"/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现代数据库的数据管理通过数据库管理系统（</a:t>
            </a: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DBMS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）来实现</a:t>
            </a:r>
          </a:p>
        </p:txBody>
      </p:sp>
      <p:sp>
        <p:nvSpPr>
          <p:cNvPr id="3" name="灯片编号占位符 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 eaLnBrk="1" hangingPunct="1">
              <a:defRPr/>
            </a:pPr>
            <a:fld id="{3312F18C-1EB9-432D-9D39-BDE07C7824EA}" type="slidenum">
              <a:rPr lang="zh-CN" altLang="en-US" sz="1400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algn="r" eaLnBrk="1" hangingPunct="1">
                <a:defRPr/>
              </a:pPr>
              <a:t>19</a:t>
            </a:fld>
            <a:endParaRPr lang="zh-CN" altLang="en-US" sz="140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50181" name="组合 5"/>
          <p:cNvGrpSpPr>
            <a:grpSpLocks/>
          </p:cNvGrpSpPr>
          <p:nvPr/>
        </p:nvGrpSpPr>
        <p:grpSpPr bwMode="auto">
          <a:xfrm>
            <a:off x="1524000" y="1260475"/>
            <a:ext cx="6096000" cy="3067050"/>
            <a:chOff x="2400" y="1440"/>
            <a:chExt cx="9600" cy="4832"/>
          </a:xfrm>
        </p:grpSpPr>
        <p:grpSp>
          <p:nvGrpSpPr>
            <p:cNvPr id="50182" name="组合 416801"/>
            <p:cNvGrpSpPr>
              <a:grpSpLocks/>
            </p:cNvGrpSpPr>
            <p:nvPr/>
          </p:nvGrpSpPr>
          <p:grpSpPr bwMode="auto">
            <a:xfrm>
              <a:off x="2400" y="1440"/>
              <a:ext cx="9600" cy="4833"/>
              <a:chOff x="960" y="528"/>
              <a:chExt cx="3648" cy="1392"/>
            </a:xfrm>
          </p:grpSpPr>
          <p:sp>
            <p:nvSpPr>
              <p:cNvPr id="50188" name="椭圆 416773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1056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应用程 序</a:t>
                </a:r>
              </a:p>
            </p:txBody>
          </p:sp>
          <p:sp>
            <p:nvSpPr>
              <p:cNvPr id="50189" name="直接连接符 416774"/>
              <p:cNvSpPr>
                <a:spLocks noChangeShapeType="1"/>
              </p:cNvSpPr>
              <p:nvPr/>
            </p:nvSpPr>
            <p:spPr bwMode="auto">
              <a:xfrm flipV="1">
                <a:off x="2736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0" name="直接连接符 416775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1" name="椭圆 416789"/>
              <p:cNvSpPr>
                <a:spLocks noChangeArrowheads="1"/>
              </p:cNvSpPr>
              <p:nvPr/>
            </p:nvSpPr>
            <p:spPr bwMode="auto">
              <a:xfrm>
                <a:off x="960" y="960"/>
                <a:ext cx="1056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应用程 序</a:t>
                </a:r>
              </a:p>
            </p:txBody>
          </p:sp>
          <p:sp>
            <p:nvSpPr>
              <p:cNvPr id="50192" name="椭圆 416790"/>
              <p:cNvSpPr>
                <a:spLocks noChangeArrowheads="1"/>
              </p:cNvSpPr>
              <p:nvPr/>
            </p:nvSpPr>
            <p:spPr bwMode="auto">
              <a:xfrm>
                <a:off x="3552" y="960"/>
                <a:ext cx="1056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应用程 序</a:t>
                </a:r>
              </a:p>
            </p:txBody>
          </p:sp>
          <p:sp>
            <p:nvSpPr>
              <p:cNvPr id="50193" name="椭圆 416791"/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1056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应用程 序</a:t>
                </a:r>
              </a:p>
            </p:txBody>
          </p:sp>
          <p:sp>
            <p:nvSpPr>
              <p:cNvPr id="50194" name="椭圆 416792"/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1056" cy="2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应用程 序</a:t>
                </a:r>
              </a:p>
            </p:txBody>
          </p:sp>
          <p:sp>
            <p:nvSpPr>
              <p:cNvPr id="50195" name="直接连接符 416793"/>
              <p:cNvSpPr>
                <a:spLocks noChangeShapeType="1"/>
              </p:cNvSpPr>
              <p:nvPr/>
            </p:nvSpPr>
            <p:spPr bwMode="auto">
              <a:xfrm>
                <a:off x="1968" y="1152"/>
                <a:ext cx="336" cy="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6" name="直接连接符 416794"/>
              <p:cNvSpPr>
                <a:spLocks noChangeShapeType="1"/>
              </p:cNvSpPr>
              <p:nvPr/>
            </p:nvSpPr>
            <p:spPr bwMode="auto">
              <a:xfrm flipV="1">
                <a:off x="2352" y="1536"/>
                <a:ext cx="192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7" name="直接连接符 416795"/>
              <p:cNvSpPr>
                <a:spLocks noChangeShapeType="1"/>
              </p:cNvSpPr>
              <p:nvPr/>
            </p:nvSpPr>
            <p:spPr bwMode="auto">
              <a:xfrm flipH="1" flipV="1">
                <a:off x="3072" y="1536"/>
                <a:ext cx="24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8" name="直接连接符 416796"/>
              <p:cNvSpPr>
                <a:spLocks noChangeShapeType="1"/>
              </p:cNvSpPr>
              <p:nvPr/>
            </p:nvSpPr>
            <p:spPr bwMode="auto">
              <a:xfrm flipH="1">
                <a:off x="2400" y="1584"/>
                <a:ext cx="192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9" name="直接连接符 416797"/>
              <p:cNvSpPr>
                <a:spLocks noChangeShapeType="1"/>
              </p:cNvSpPr>
              <p:nvPr/>
            </p:nvSpPr>
            <p:spPr bwMode="auto">
              <a:xfrm>
                <a:off x="3168" y="1488"/>
                <a:ext cx="240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0" name="直接连接符 416798"/>
              <p:cNvSpPr>
                <a:spLocks noChangeShapeType="1"/>
              </p:cNvSpPr>
              <p:nvPr/>
            </p:nvSpPr>
            <p:spPr bwMode="auto">
              <a:xfrm>
                <a:off x="2016" y="1056"/>
                <a:ext cx="336" cy="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1" name="直接连接符 416799"/>
              <p:cNvSpPr>
                <a:spLocks noChangeShapeType="1"/>
              </p:cNvSpPr>
              <p:nvPr/>
            </p:nvSpPr>
            <p:spPr bwMode="auto">
              <a:xfrm flipV="1">
                <a:off x="3216" y="1056"/>
                <a:ext cx="336" cy="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02" name="直接连接符 416800"/>
              <p:cNvSpPr>
                <a:spLocks noChangeShapeType="1"/>
              </p:cNvSpPr>
              <p:nvPr/>
            </p:nvSpPr>
            <p:spPr bwMode="auto">
              <a:xfrm flipV="1">
                <a:off x="3264" y="1152"/>
                <a:ext cx="336" cy="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183" name="组合 4"/>
            <p:cNvGrpSpPr>
              <a:grpSpLocks/>
            </p:cNvGrpSpPr>
            <p:nvPr/>
          </p:nvGrpSpPr>
          <p:grpSpPr bwMode="auto">
            <a:xfrm>
              <a:off x="6130" y="3273"/>
              <a:ext cx="2206" cy="1580"/>
              <a:chOff x="6130" y="3273"/>
              <a:chExt cx="2206" cy="1580"/>
            </a:xfrm>
          </p:grpSpPr>
          <p:grpSp>
            <p:nvGrpSpPr>
              <p:cNvPr id="50184" name="组合 8"/>
              <p:cNvGrpSpPr>
                <a:grpSpLocks/>
              </p:cNvGrpSpPr>
              <p:nvPr/>
            </p:nvGrpSpPr>
            <p:grpSpPr bwMode="auto">
              <a:xfrm>
                <a:off x="6130" y="3273"/>
                <a:ext cx="2207" cy="1580"/>
                <a:chOff x="10829" y="6309"/>
                <a:chExt cx="3515" cy="3166"/>
              </a:xfrm>
            </p:grpSpPr>
            <p:sp>
              <p:nvSpPr>
                <p:cNvPr id="8" name="流程图: 磁盘 7">
                  <a:extLst>
                    <a:ext uri="{FF2B5EF4-FFF2-40B4-BE49-F238E27FC236}"/>
                  </a:extLst>
                </p:cNvPr>
                <p:cNvSpPr/>
                <p:nvPr/>
              </p:nvSpPr>
              <p:spPr>
                <a:xfrm>
                  <a:off x="10829" y="6310"/>
                  <a:ext cx="3492" cy="3167"/>
                </a:xfrm>
                <a:prstGeom prst="flowChartMagneticDisk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noProof="1"/>
                </a:p>
              </p:txBody>
            </p:sp>
            <p:pic>
              <p:nvPicPr>
                <p:cNvPr id="50187" name="图片 6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28" y="7486"/>
                  <a:ext cx="2917" cy="1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0185" name="文本框 3"/>
              <p:cNvSpPr txBox="1">
                <a:spLocks noChangeArrowheads="1"/>
              </p:cNvSpPr>
              <p:nvPr/>
            </p:nvSpPr>
            <p:spPr bwMode="auto">
              <a:xfrm>
                <a:off x="6430" y="3273"/>
                <a:ext cx="1907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b="1">
                    <a:solidFill>
                      <a:srgbClr val="FF0000"/>
                    </a:solidFill>
                    <a:ea typeface="宋体" panose="02010600030101010101" pitchFamily="2" charset="-122"/>
                  </a:rPr>
                  <a:t>共享数据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623888" y="1709738"/>
            <a:ext cx="7886700" cy="2028825"/>
          </a:xfrm>
        </p:spPr>
        <p:txBody>
          <a:bodyPr/>
          <a:lstStyle/>
          <a:p>
            <a:pPr eaLnBrk="1" hangingPunct="1"/>
            <a:r>
              <a:rPr lang="zh-CN" altLang="en-US" smtClean="0"/>
              <a:t>关于本课程</a:t>
            </a:r>
          </a:p>
        </p:txBody>
      </p:sp>
      <p:sp>
        <p:nvSpPr>
          <p:cNvPr id="21507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3760788" y="3881438"/>
            <a:ext cx="5145087" cy="1500187"/>
          </a:xfrm>
        </p:spPr>
        <p:txBody>
          <a:bodyPr/>
          <a:lstStyle/>
          <a:p>
            <a:pPr algn="l" eaLnBrk="1" hangingPunct="1"/>
            <a:r>
              <a:rPr lang="zh-CN" altLang="en-US" sz="2000" b="1" smtClean="0">
                <a:solidFill>
                  <a:schemeClr val="tx1"/>
                </a:solidFill>
              </a:rPr>
              <a:t>为什么学？</a:t>
            </a:r>
          </a:p>
          <a:p>
            <a:pPr algn="l" eaLnBrk="1" hangingPunct="1"/>
            <a:r>
              <a:rPr lang="zh-CN" altLang="en-US" sz="2000" b="1" smtClean="0">
                <a:solidFill>
                  <a:schemeClr val="tx1"/>
                </a:solidFill>
              </a:rPr>
              <a:t>学什么？</a:t>
            </a:r>
          </a:p>
          <a:p>
            <a:pPr algn="l" eaLnBrk="1" hangingPunct="1"/>
            <a:r>
              <a:rPr lang="zh-CN" altLang="en-US" sz="2000" b="1" smtClean="0">
                <a:solidFill>
                  <a:schemeClr val="tx1"/>
                </a:solidFill>
              </a:rPr>
              <a:t>如何学？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什么是数据库管理系统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2400" smtClean="0"/>
              <a:t>（</a:t>
            </a:r>
            <a:r>
              <a:rPr lang="en-US" altLang="zh-CN" sz="2400" b="1" smtClean="0"/>
              <a:t>DBMS</a:t>
            </a:r>
            <a:r>
              <a:rPr lang="en-US" altLang="zh-CN" sz="2400" smtClean="0"/>
              <a:t>,database management system</a:t>
            </a:r>
            <a:r>
              <a:rPr lang="zh-CN" altLang="en-US" sz="2400" smtClean="0"/>
              <a:t>）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noProof="1"/>
          </a:p>
        </p:txBody>
      </p:sp>
      <p:sp>
        <p:nvSpPr>
          <p:cNvPr id="51204" name="TextBox 2"/>
          <p:cNvSpPr txBox="1">
            <a:spLocks noChangeArrowheads="1"/>
          </p:cNvSpPr>
          <p:nvPr/>
        </p:nvSpPr>
        <p:spPr bwMode="auto">
          <a:xfrm>
            <a:off x="465138" y="5013325"/>
            <a:ext cx="63722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圆角矩形 1">
            <a:extLst>
              <a:ext uri="{FF2B5EF4-FFF2-40B4-BE49-F238E27FC236}"/>
            </a:extLst>
          </p:cNvPr>
          <p:cNvSpPr/>
          <p:nvPr/>
        </p:nvSpPr>
        <p:spPr>
          <a:xfrm>
            <a:off x="3446775" y="5600065"/>
            <a:ext cx="1152525" cy="432435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3" name="圆角矩形 2">
            <a:extLst>
              <a:ext uri="{FF2B5EF4-FFF2-40B4-BE49-F238E27FC236}"/>
            </a:extLst>
          </p:cNvPr>
          <p:cNvSpPr/>
          <p:nvPr/>
        </p:nvSpPr>
        <p:spPr>
          <a:xfrm>
            <a:off x="1837053" y="5250815"/>
            <a:ext cx="1687830" cy="432435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SQLServer</a:t>
            </a:r>
          </a:p>
        </p:txBody>
      </p:sp>
      <p:sp>
        <p:nvSpPr>
          <p:cNvPr id="4" name="圆角矩形 3">
            <a:extLst>
              <a:ext uri="{FF2B5EF4-FFF2-40B4-BE49-F238E27FC236}"/>
            </a:extLst>
          </p:cNvPr>
          <p:cNvSpPr/>
          <p:nvPr/>
        </p:nvSpPr>
        <p:spPr>
          <a:xfrm>
            <a:off x="4484998" y="5287645"/>
            <a:ext cx="1152525" cy="432435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Oracle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708609"/>
          <p:cNvSpPr>
            <a:spLocks noGrp="1" noChangeArrowheads="1"/>
          </p:cNvSpPr>
          <p:nvPr>
            <p:ph type="title"/>
          </p:nvPr>
        </p:nvSpPr>
        <p:spPr>
          <a:xfrm>
            <a:off x="952500" y="381000"/>
            <a:ext cx="7526338" cy="7842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数据库管理系统DBMS的定义</a:t>
            </a:r>
          </a:p>
        </p:txBody>
      </p:sp>
      <p:sp>
        <p:nvSpPr>
          <p:cNvPr id="62466" name="文本占位符 708610"/>
          <p:cNvSpPr>
            <a:spLocks noGrp="1" noChangeArrowheads="1"/>
          </p:cNvSpPr>
          <p:nvPr>
            <p:ph idx="1"/>
          </p:nvPr>
        </p:nvSpPr>
        <p:spPr>
          <a:xfrm>
            <a:off x="341313" y="1341438"/>
            <a:ext cx="8574087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2000" smtClean="0">
              <a:solidFill>
                <a:schemeClr val="folHlink"/>
              </a:solidFill>
              <a:latin typeface="华文新魏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smtClean="0">
                <a:latin typeface="华文新魏" pitchFamily="2" charset="-122"/>
                <a:ea typeface="华文新魏" pitchFamily="2" charset="-122"/>
              </a:rPr>
              <a:t>Database Management System(DBMS)</a:t>
            </a:r>
            <a:r>
              <a:rPr lang="zh-CN" altLang="en-US" sz="2400" smtClean="0">
                <a:latin typeface="华文新魏" pitchFamily="2" charset="-122"/>
              </a:rPr>
              <a:t>是一组系统程序，负责数据库的定义、管理、使用及操作维护</a:t>
            </a:r>
          </a:p>
          <a:p>
            <a:pPr lvl="1" eaLnBrk="1" hangingPunct="1">
              <a:lnSpc>
                <a:spcPct val="80000"/>
              </a:lnSpc>
              <a:buSzPct val="50000"/>
            </a:pPr>
            <a:r>
              <a:rPr lang="zh-CN" altLang="en-US" sz="2300" smtClean="0">
                <a:solidFill>
                  <a:schemeClr val="folHlink"/>
                </a:solidFill>
                <a:latin typeface="华文新魏" pitchFamily="2" charset="-122"/>
              </a:rPr>
              <a:t>系统软件</a:t>
            </a:r>
          </a:p>
          <a:p>
            <a:pPr lvl="1" eaLnBrk="1" hangingPunct="1">
              <a:lnSpc>
                <a:spcPct val="80000"/>
              </a:lnSpc>
              <a:buSzPct val="50000"/>
            </a:pPr>
            <a:r>
              <a:rPr lang="zh-CN" altLang="en-US" sz="2300" smtClean="0">
                <a:solidFill>
                  <a:schemeClr val="folHlink"/>
                </a:solidFill>
                <a:latin typeface="华文新魏" pitchFamily="2" charset="-122"/>
              </a:rPr>
              <a:t>对数据库进行统一管理和控制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smtClean="0">
              <a:solidFill>
                <a:schemeClr val="folHlink"/>
              </a:solidFill>
              <a:latin typeface="华文新魏" pitchFamily="2" charset="-122"/>
            </a:endParaRPr>
          </a:p>
        </p:txBody>
      </p:sp>
      <p:sp>
        <p:nvSpPr>
          <p:cNvPr id="5222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3AE5AF1-0380-4772-A26B-9A8FF48331ED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952500" y="3778250"/>
            <a:ext cx="5505450" cy="2597150"/>
            <a:chOff x="278" y="1409"/>
            <a:chExt cx="3130" cy="1663"/>
          </a:xfrm>
        </p:grpSpPr>
        <p:grpSp>
          <p:nvGrpSpPr>
            <p:cNvPr id="52230" name="Group 5"/>
            <p:cNvGrpSpPr>
              <a:grpSpLocks/>
            </p:cNvGrpSpPr>
            <p:nvPr/>
          </p:nvGrpSpPr>
          <p:grpSpPr bwMode="auto">
            <a:xfrm>
              <a:off x="629" y="2609"/>
              <a:ext cx="288" cy="463"/>
              <a:chOff x="336" y="2513"/>
              <a:chExt cx="288" cy="463"/>
            </a:xfrm>
          </p:grpSpPr>
          <p:sp>
            <p:nvSpPr>
              <p:cNvPr id="52249" name="Line 6"/>
              <p:cNvSpPr>
                <a:spLocks noChangeShapeType="1"/>
              </p:cNvSpPr>
              <p:nvPr/>
            </p:nvSpPr>
            <p:spPr bwMode="auto">
              <a:xfrm>
                <a:off x="382" y="2883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0" name="Line 7"/>
              <p:cNvSpPr>
                <a:spLocks noChangeShapeType="1"/>
              </p:cNvSpPr>
              <p:nvPr/>
            </p:nvSpPr>
            <p:spPr bwMode="auto">
              <a:xfrm>
                <a:off x="432" y="2698"/>
                <a:ext cx="46" cy="9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251" name="Group 8"/>
              <p:cNvGrpSpPr>
                <a:grpSpLocks/>
              </p:cNvGrpSpPr>
              <p:nvPr/>
            </p:nvGrpSpPr>
            <p:grpSpPr bwMode="auto">
              <a:xfrm>
                <a:off x="336" y="2513"/>
                <a:ext cx="288" cy="278"/>
                <a:chOff x="2119" y="7370"/>
                <a:chExt cx="1155" cy="471"/>
              </a:xfrm>
            </p:grpSpPr>
            <p:sp>
              <p:nvSpPr>
                <p:cNvPr id="52259" name="Rectangle 9"/>
                <p:cNvSpPr>
                  <a:spLocks noChangeArrowheads="1"/>
                </p:cNvSpPr>
                <p:nvPr/>
              </p:nvSpPr>
              <p:spPr bwMode="auto">
                <a:xfrm>
                  <a:off x="2224" y="7370"/>
                  <a:ext cx="1050" cy="314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just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行楷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华文新魏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ClrTx/>
                    <a:buSzPct val="100000"/>
                    <a:buFont typeface="Wingdings" panose="05000000000000000000" pitchFamily="2" charset="2"/>
                    <a:buNone/>
                  </a:pPr>
                  <a:endParaRPr lang="zh-CN" altLang="en-US" sz="1800"/>
                </a:p>
              </p:txBody>
            </p:sp>
            <p:sp>
              <p:nvSpPr>
                <p:cNvPr id="5226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19" y="7684"/>
                  <a:ext cx="105" cy="15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169" y="7684"/>
                  <a:ext cx="105" cy="15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62" name="Line 12"/>
                <p:cNvSpPr>
                  <a:spLocks noChangeShapeType="1"/>
                </p:cNvSpPr>
                <p:nvPr/>
              </p:nvSpPr>
              <p:spPr bwMode="auto">
                <a:xfrm>
                  <a:off x="2119" y="7841"/>
                  <a:ext cx="10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252" name="Group 13"/>
              <p:cNvGrpSpPr>
                <a:grpSpLocks/>
              </p:cNvGrpSpPr>
              <p:nvPr/>
            </p:nvGrpSpPr>
            <p:grpSpPr bwMode="auto">
              <a:xfrm>
                <a:off x="336" y="2606"/>
                <a:ext cx="192" cy="370"/>
                <a:chOff x="1909" y="7527"/>
                <a:chExt cx="420" cy="628"/>
              </a:xfrm>
            </p:grpSpPr>
            <p:grpSp>
              <p:nvGrpSpPr>
                <p:cNvPr id="52253" name="Group 14"/>
                <p:cNvGrpSpPr>
                  <a:grpSpLocks/>
                </p:cNvGrpSpPr>
                <p:nvPr/>
              </p:nvGrpSpPr>
              <p:grpSpPr bwMode="auto">
                <a:xfrm>
                  <a:off x="1909" y="7527"/>
                  <a:ext cx="261" cy="628"/>
                  <a:chOff x="1909" y="7527"/>
                  <a:chExt cx="261" cy="628"/>
                </a:xfrm>
              </p:grpSpPr>
              <p:sp>
                <p:nvSpPr>
                  <p:cNvPr id="52255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7527"/>
                    <a:ext cx="105" cy="142"/>
                  </a:xfrm>
                  <a:prstGeom prst="flowChartConnector">
                    <a:avLst/>
                  </a:prstGeom>
                  <a:solidFill>
                    <a:schemeClr val="accent1">
                      <a:alpha val="50195"/>
                    </a:schemeClr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just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行楷" pitchFamily="2" charset="-122"/>
                      </a:defRPr>
                    </a:lvl1pPr>
                    <a:lvl2pPr marL="742950" indent="-285750" algn="just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2pPr>
                    <a:lvl3pPr marL="1143000" indent="-228600" algn="just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3pPr>
                    <a:lvl4pPr marL="1600200" indent="-228600" algn="just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4pPr>
                    <a:lvl5pPr marL="2057400" indent="-228600" algn="just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新魏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  <a:buClrTx/>
                      <a:buSzPct val="100000"/>
                      <a:buFont typeface="Wingdings" panose="05000000000000000000" pitchFamily="2" charset="2"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2256" name="Arc 1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008" y="7684"/>
                    <a:ext cx="105" cy="31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alpha val="50195"/>
                    </a:schemeClr>
                  </a:solidFill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014" y="7998"/>
                    <a:ext cx="105" cy="157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5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09" y="7998"/>
                    <a:ext cx="105" cy="157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254" name="Line 19"/>
                <p:cNvSpPr>
                  <a:spLocks noChangeShapeType="1"/>
                </p:cNvSpPr>
                <p:nvPr/>
              </p:nvSpPr>
              <p:spPr bwMode="auto">
                <a:xfrm>
                  <a:off x="2119" y="7684"/>
                  <a:ext cx="210" cy="15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231" name="AutoShape 20"/>
            <p:cNvSpPr>
              <a:spLocks noChangeArrowheads="1"/>
            </p:cNvSpPr>
            <p:nvPr/>
          </p:nvSpPr>
          <p:spPr bwMode="auto">
            <a:xfrm>
              <a:off x="1637" y="1793"/>
              <a:ext cx="687" cy="555"/>
            </a:xfrm>
            <a:prstGeom prst="hexagon">
              <a:avLst>
                <a:gd name="adj" fmla="val 30946"/>
                <a:gd name="vf" fmla="val 11547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90800" rIns="0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800"/>
                <a:t>DBMS</a:t>
              </a:r>
            </a:p>
          </p:txBody>
        </p:sp>
        <p:sp>
          <p:nvSpPr>
            <p:cNvPr id="52232" name="AutoShape 21"/>
            <p:cNvSpPr>
              <a:spLocks noChangeArrowheads="1"/>
            </p:cNvSpPr>
            <p:nvPr/>
          </p:nvSpPr>
          <p:spPr bwMode="auto">
            <a:xfrm>
              <a:off x="2721" y="1515"/>
              <a:ext cx="687" cy="1296"/>
            </a:xfrm>
            <a:prstGeom prst="can">
              <a:avLst>
                <a:gd name="adj" fmla="val 4715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Pct val="100000"/>
                <a:buFont typeface="Wingdings" panose="05000000000000000000" pitchFamily="2" charset="2"/>
                <a:buNone/>
              </a:pPr>
              <a:endParaRPr lang="zh-CN" altLang="en-US" sz="1800">
                <a:latin typeface="华文中宋" pitchFamily="2" charset="-122"/>
              </a:endParaRPr>
            </a:p>
          </p:txBody>
        </p:sp>
        <p:grpSp>
          <p:nvGrpSpPr>
            <p:cNvPr id="52233" name="Group 22"/>
            <p:cNvGrpSpPr>
              <a:grpSpLocks/>
            </p:cNvGrpSpPr>
            <p:nvPr/>
          </p:nvGrpSpPr>
          <p:grpSpPr bwMode="auto">
            <a:xfrm>
              <a:off x="2859" y="1978"/>
              <a:ext cx="457" cy="648"/>
              <a:chOff x="7474" y="6271"/>
              <a:chExt cx="1050" cy="1099"/>
            </a:xfrm>
          </p:grpSpPr>
          <p:sp>
            <p:nvSpPr>
              <p:cNvPr id="52242" name="Rectangle 23"/>
              <p:cNvSpPr>
                <a:spLocks noChangeArrowheads="1"/>
              </p:cNvSpPr>
              <p:nvPr/>
            </p:nvSpPr>
            <p:spPr bwMode="auto">
              <a:xfrm>
                <a:off x="7474" y="6271"/>
                <a:ext cx="420" cy="157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endParaRPr lang="zh-CN" altLang="en-US" sz="1800"/>
              </a:p>
            </p:txBody>
          </p:sp>
          <p:sp>
            <p:nvSpPr>
              <p:cNvPr id="52243" name="Rectangle 24"/>
              <p:cNvSpPr>
                <a:spLocks noChangeArrowheads="1"/>
              </p:cNvSpPr>
              <p:nvPr/>
            </p:nvSpPr>
            <p:spPr bwMode="auto">
              <a:xfrm>
                <a:off x="7474" y="6742"/>
                <a:ext cx="420" cy="157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endParaRPr lang="zh-CN" altLang="en-US" sz="1800"/>
              </a:p>
            </p:txBody>
          </p:sp>
          <p:sp>
            <p:nvSpPr>
              <p:cNvPr id="52244" name="Rectangle 25"/>
              <p:cNvSpPr>
                <a:spLocks noChangeArrowheads="1"/>
              </p:cNvSpPr>
              <p:nvPr/>
            </p:nvSpPr>
            <p:spPr bwMode="auto">
              <a:xfrm>
                <a:off x="8104" y="6742"/>
                <a:ext cx="420" cy="157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endParaRPr lang="zh-CN" altLang="en-US" sz="1800"/>
              </a:p>
            </p:txBody>
          </p:sp>
          <p:sp>
            <p:nvSpPr>
              <p:cNvPr id="52245" name="Rectangle 26"/>
              <p:cNvSpPr>
                <a:spLocks noChangeArrowheads="1"/>
              </p:cNvSpPr>
              <p:nvPr/>
            </p:nvSpPr>
            <p:spPr bwMode="auto">
              <a:xfrm>
                <a:off x="7789" y="7213"/>
                <a:ext cx="420" cy="157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华文行楷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华文新魏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Tx/>
                  <a:buSzPct val="100000"/>
                  <a:buFont typeface="Wingdings" panose="05000000000000000000" pitchFamily="2" charset="2"/>
                  <a:buNone/>
                </a:pPr>
                <a:endParaRPr lang="zh-CN" altLang="en-US" sz="1800"/>
              </a:p>
            </p:txBody>
          </p:sp>
          <p:sp>
            <p:nvSpPr>
              <p:cNvPr id="52246" name="Line 27"/>
              <p:cNvSpPr>
                <a:spLocks noChangeShapeType="1"/>
              </p:cNvSpPr>
              <p:nvPr/>
            </p:nvSpPr>
            <p:spPr bwMode="auto">
              <a:xfrm>
                <a:off x="7684" y="6428"/>
                <a:ext cx="0" cy="3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7" name="Line 28"/>
              <p:cNvSpPr>
                <a:spLocks noChangeShapeType="1"/>
              </p:cNvSpPr>
              <p:nvPr/>
            </p:nvSpPr>
            <p:spPr bwMode="auto">
              <a:xfrm>
                <a:off x="7789" y="6899"/>
                <a:ext cx="105" cy="3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8" name="Line 29"/>
              <p:cNvSpPr>
                <a:spLocks noChangeShapeType="1"/>
              </p:cNvSpPr>
              <p:nvPr/>
            </p:nvSpPr>
            <p:spPr bwMode="auto">
              <a:xfrm flipH="1">
                <a:off x="8104" y="6899"/>
                <a:ext cx="105" cy="3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4" name="Line 30"/>
            <p:cNvSpPr>
              <a:spLocks noChangeShapeType="1"/>
            </p:cNvSpPr>
            <p:nvPr/>
          </p:nvSpPr>
          <p:spPr bwMode="auto">
            <a:xfrm>
              <a:off x="2309" y="2070"/>
              <a:ext cx="4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Line 31"/>
            <p:cNvSpPr>
              <a:spLocks noChangeShapeType="1"/>
            </p:cNvSpPr>
            <p:nvPr/>
          </p:nvSpPr>
          <p:spPr bwMode="auto">
            <a:xfrm>
              <a:off x="1174" y="1515"/>
              <a:ext cx="559" cy="4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Line 32"/>
            <p:cNvSpPr>
              <a:spLocks noChangeShapeType="1"/>
            </p:cNvSpPr>
            <p:nvPr/>
          </p:nvSpPr>
          <p:spPr bwMode="auto">
            <a:xfrm>
              <a:off x="1174" y="1885"/>
              <a:ext cx="463" cy="1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Line 33"/>
            <p:cNvSpPr>
              <a:spLocks noChangeShapeType="1"/>
            </p:cNvSpPr>
            <p:nvPr/>
          </p:nvSpPr>
          <p:spPr bwMode="auto">
            <a:xfrm flipV="1">
              <a:off x="1013" y="2177"/>
              <a:ext cx="703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Text Box 34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409"/>
              <a:ext cx="879" cy="2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</a:extLst>
          </p:spPr>
          <p:txBody>
            <a:bodyPr tIns="118800"/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1600" dirty="0">
                  <a:latin typeface="+mn-lt"/>
                </a:rPr>
                <a:t>Application1</a:t>
              </a:r>
            </a:p>
          </p:txBody>
        </p:sp>
        <p:sp>
          <p:nvSpPr>
            <p:cNvPr id="52239" name="Text Box 35"/>
            <p:cNvSpPr txBox="1">
              <a:spLocks noChangeArrowheads="1"/>
            </p:cNvSpPr>
            <p:nvPr/>
          </p:nvSpPr>
          <p:spPr bwMode="auto">
            <a:xfrm>
              <a:off x="278" y="1777"/>
              <a:ext cx="879" cy="2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/>
                <a:t>Application2</a:t>
              </a:r>
            </a:p>
          </p:txBody>
        </p:sp>
        <p:sp>
          <p:nvSpPr>
            <p:cNvPr id="9232" name="Text Box 36">
              <a:extLst>
                <a:ext uri="{FF2B5EF4-FFF2-40B4-BE49-F238E27FC236}"/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1593"/>
              <a:ext cx="5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dirty="0">
                  <a:latin typeface="+mn-lt"/>
                </a:rPr>
                <a:t>Database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52241" name="Text Box 37"/>
            <p:cNvSpPr txBox="1">
              <a:spLocks noChangeArrowheads="1"/>
            </p:cNvSpPr>
            <p:nvPr/>
          </p:nvSpPr>
          <p:spPr bwMode="auto">
            <a:xfrm>
              <a:off x="663" y="2179"/>
              <a:ext cx="26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800"/>
                <a:t>……</a:t>
              </a:r>
              <a:endParaRPr lang="en-US" altLang="zh-CN" sz="1800">
                <a:latin typeface="华文中宋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>
          <a:xfrm>
            <a:off x="1143000" y="323850"/>
            <a:ext cx="7297738" cy="784225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数据库管理系统</a:t>
            </a:r>
            <a:r>
              <a:rPr lang="en-US" altLang="zh-CN" sz="3200" b="1" smtClean="0">
                <a:solidFill>
                  <a:schemeClr val="folHlink"/>
                </a:solidFill>
                <a:ea typeface="楷体_GB2312" pitchFamily="49" charset="-122"/>
              </a:rPr>
              <a:t>DBMS</a:t>
            </a: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的实例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84138" y="1485900"/>
            <a:ext cx="8983662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sym typeface="华文行楷" pitchFamily="2" charset="-122"/>
              </a:rPr>
              <a:t>典型的数据库管理系统：</a:t>
            </a:r>
            <a:endParaRPr lang="zh-CN" alt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ym typeface="华文行楷" pitchFamily="2" charset="-122"/>
              </a:rPr>
              <a:t>Oracle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ym typeface="华文行楷" pitchFamily="2" charset="-122"/>
              </a:rPr>
              <a:t>DB2(IBM</a:t>
            </a:r>
            <a:r>
              <a:rPr lang="en-US" altLang="zh-CN" sz="2400" dirty="0" smtClean="0">
                <a:sym typeface="华文行楷" pitchFamily="2" charset="-122"/>
              </a:rPr>
              <a:t>)</a:t>
            </a:r>
            <a:r>
              <a:rPr lang="zh-CN" altLang="en-US" sz="2400" dirty="0" smtClean="0">
                <a:sym typeface="华文行楷" pitchFamily="2" charset="-122"/>
              </a:rPr>
              <a:t>　</a:t>
            </a:r>
            <a:r>
              <a:rPr lang="en-US" altLang="zh-CN" sz="2400" dirty="0" smtClean="0">
                <a:sym typeface="华文行楷" pitchFamily="2" charset="-122"/>
              </a:rPr>
              <a:t>			Informix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ym typeface="华文行楷" pitchFamily="2" charset="-122"/>
              </a:rPr>
              <a:t>Sybase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 err="1" smtClean="0">
                <a:solidFill>
                  <a:srgbClr val="FF0000"/>
                </a:solidFill>
                <a:sym typeface="华文行楷" pitchFamily="2" charset="-122"/>
              </a:rPr>
              <a:t>Mysql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>
                <a:sym typeface="华文行楷" pitchFamily="2" charset="-122"/>
              </a:rPr>
              <a:t>Ms</a:t>
            </a:r>
            <a:r>
              <a:rPr lang="en-US" altLang="zh-CN" sz="2400" dirty="0" smtClean="0">
                <a:sym typeface="华文行楷" pitchFamily="2" charset="-122"/>
              </a:rPr>
              <a:t> SQL Server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>
                <a:sym typeface="华文行楷" pitchFamily="2" charset="-122"/>
              </a:rPr>
              <a:t>Ms</a:t>
            </a:r>
            <a:r>
              <a:rPr lang="en-US" altLang="zh-CN" sz="2400" dirty="0" smtClean="0">
                <a:sym typeface="华文行楷" pitchFamily="2" charset="-122"/>
              </a:rPr>
              <a:t>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>
                <a:sym typeface="华文行楷" pitchFamily="2" charset="-122"/>
              </a:rPr>
              <a:t>Ms</a:t>
            </a:r>
            <a:r>
              <a:rPr lang="en-US" altLang="zh-CN" sz="2400" dirty="0" smtClean="0">
                <a:sym typeface="华文行楷" pitchFamily="2" charset="-122"/>
              </a:rPr>
              <a:t> </a:t>
            </a:r>
            <a:r>
              <a:rPr lang="en-US" altLang="zh-CN" sz="2400" dirty="0" err="1" smtClean="0">
                <a:sym typeface="华文行楷" pitchFamily="2" charset="-122"/>
              </a:rPr>
              <a:t>Foxpro</a:t>
            </a:r>
            <a:r>
              <a:rPr lang="zh-CN" altLang="en-US" sz="2400" dirty="0" smtClean="0">
                <a:sym typeface="华文行楷" pitchFamily="2" charset="-122"/>
              </a:rPr>
              <a:t>　</a:t>
            </a:r>
            <a:r>
              <a:rPr lang="en-US" altLang="zh-CN" sz="2400" dirty="0" smtClean="0">
                <a:sym typeface="华文行楷" pitchFamily="2" charset="-122"/>
              </a:rPr>
              <a:t>			FOXBASE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ym typeface="华文行楷" pitchFamily="2" charset="-122"/>
              </a:rPr>
              <a:t>DBASE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>
                <a:sym typeface="华文行楷" pitchFamily="2" charset="-122"/>
              </a:rPr>
              <a:t>Paradox</a:t>
            </a:r>
            <a:endParaRPr lang="zh-CN" altLang="en-US" sz="2400" dirty="0">
              <a:sym typeface="华文行楷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272088" y="2759075"/>
            <a:ext cx="3287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1117600" y="315913"/>
            <a:ext cx="7297738" cy="7842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数据库管理系统（</a:t>
            </a:r>
            <a:r>
              <a:rPr lang="en-US" altLang="zh-CN" sz="3200" b="1" smtClean="0">
                <a:solidFill>
                  <a:schemeClr val="folHlink"/>
                </a:solidFill>
                <a:ea typeface="楷体_GB2312" pitchFamily="49" charset="-122"/>
              </a:rPr>
              <a:t>DBMS</a:t>
            </a: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）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的功能</a:t>
            </a:r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>
          <a:xfrm>
            <a:off x="84138" y="1485900"/>
            <a:ext cx="8983662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smtClean="0">
                <a:latin typeface="华文新魏" pitchFamily="2" charset="-122"/>
                <a:sym typeface="华文行楷" pitchFamily="2" charset="-122"/>
              </a:rPr>
              <a:t>提供数据定义语言（</a:t>
            </a:r>
            <a:r>
              <a:rPr lang="en-US" altLang="zh-CN" sz="2800" smtClean="0">
                <a:latin typeface="华文新魏" pitchFamily="2" charset="-122"/>
                <a:ea typeface="华文行楷" pitchFamily="2" charset="-122"/>
                <a:sym typeface="华文行楷" pitchFamily="2" charset="-122"/>
              </a:rPr>
              <a:t>DDL</a:t>
            </a:r>
            <a:r>
              <a:rPr lang="zh-CN" altLang="zh-CN" sz="2800" smtClean="0">
                <a:latin typeface="华文新魏" pitchFamily="2" charset="-122"/>
                <a:sym typeface="华文行楷" pitchFamily="2" charset="-122"/>
              </a:rPr>
              <a:t>）给用户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mtClean="0">
                <a:latin typeface="华文新魏" pitchFamily="2" charset="-122"/>
                <a:sym typeface="华文行楷" pitchFamily="2" charset="-122"/>
              </a:rPr>
              <a:t>用户用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  <a:sym typeface="华文行楷" pitchFamily="2" charset="-122"/>
              </a:rPr>
              <a:t>DDL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定义数据的结构</a:t>
            </a:r>
          </a:p>
          <a:p>
            <a:pPr lvl="2" eaLnBrk="1" hangingPunct="1">
              <a:lnSpc>
                <a:spcPct val="80000"/>
              </a:lnSpc>
              <a:buSzPct val="55000"/>
            </a:pP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例如</a:t>
            </a:r>
            <a:r>
              <a:rPr lang="en-US" altLang="zh-CN" smtClean="0">
                <a:latin typeface="华文新魏" pitchFamily="2" charset="-122"/>
                <a:sym typeface="华文行楷" pitchFamily="2" charset="-122"/>
              </a:rPr>
              <a:t>mysql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的</a:t>
            </a:r>
            <a:r>
              <a:rPr lang="en-US" altLang="zh-CN" smtClean="0">
                <a:latin typeface="华文新魏" pitchFamily="2" charset="-122"/>
                <a:sym typeface="华文行楷" pitchFamily="2" charset="-122"/>
              </a:rPr>
              <a:t>create table student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建立学生表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华文新魏" pitchFamily="2" charset="-122"/>
                <a:sym typeface="华文行楷" pitchFamily="2" charset="-122"/>
              </a:rPr>
              <a:t>提供数据操纵语言（</a:t>
            </a:r>
            <a:r>
              <a:rPr lang="en-US" altLang="zh-CN" sz="2800" smtClean="0">
                <a:latin typeface="华文新魏" pitchFamily="2" charset="-122"/>
                <a:ea typeface="华文行楷" pitchFamily="2" charset="-122"/>
                <a:sym typeface="华文行楷" pitchFamily="2" charset="-122"/>
              </a:rPr>
              <a:t>DML</a:t>
            </a:r>
            <a:r>
              <a:rPr lang="zh-CN" altLang="en-US" sz="2800" smtClean="0">
                <a:latin typeface="华文新魏" pitchFamily="2" charset="-122"/>
                <a:sym typeface="华文行楷" pitchFamily="2" charset="-122"/>
              </a:rPr>
              <a:t>）给用户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  <a:sym typeface="华文行楷" pitchFamily="2" charset="-122"/>
              </a:rPr>
              <a:t>DBMS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依照用户操纵描述，实际执行这些操纵</a:t>
            </a:r>
          </a:p>
          <a:p>
            <a:pPr lvl="2" eaLnBrk="1" hangingPunct="1">
              <a:lnSpc>
                <a:spcPct val="80000"/>
              </a:lnSpc>
              <a:buSzPct val="55000"/>
            </a:pP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例如</a:t>
            </a:r>
            <a:r>
              <a:rPr lang="en-US" altLang="zh-CN" smtClean="0">
                <a:latin typeface="华文新魏" pitchFamily="2" charset="-122"/>
                <a:sym typeface="华文行楷" pitchFamily="2" charset="-122"/>
              </a:rPr>
              <a:t>mysql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的</a:t>
            </a:r>
            <a:r>
              <a:rPr lang="en-US" altLang="zh-CN" smtClean="0">
                <a:latin typeface="华文新魏" pitchFamily="2" charset="-122"/>
                <a:sym typeface="华文行楷" pitchFamily="2" charset="-122"/>
              </a:rPr>
              <a:t>insert/delete/update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添加、删除、更新记录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华文新魏" pitchFamily="2" charset="-122"/>
                <a:sym typeface="华文行楷" pitchFamily="2" charset="-122"/>
              </a:rPr>
              <a:t>提供数据控制语言（</a:t>
            </a:r>
            <a:r>
              <a:rPr lang="en-US" altLang="zh-CN" sz="2800" smtClean="0">
                <a:latin typeface="华文新魏" pitchFamily="2" charset="-122"/>
                <a:ea typeface="华文行楷" pitchFamily="2" charset="-122"/>
                <a:sym typeface="华文行楷" pitchFamily="2" charset="-122"/>
              </a:rPr>
              <a:t>DCL</a:t>
            </a:r>
            <a:r>
              <a:rPr lang="zh-CN" altLang="en-US" sz="2800" smtClean="0">
                <a:latin typeface="华文新魏" pitchFamily="2" charset="-122"/>
                <a:sym typeface="华文行楷" pitchFamily="2" charset="-122"/>
              </a:rPr>
              <a:t>）给用户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latin typeface="华文新魏" pitchFamily="2" charset="-122"/>
                <a:ea typeface="华文新魏" pitchFamily="2" charset="-122"/>
                <a:sym typeface="华文行楷" pitchFamily="2" charset="-122"/>
              </a:rPr>
              <a:t>DBMS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依照用户操纵描述，实际执行这些操纵</a:t>
            </a:r>
          </a:p>
          <a:p>
            <a:pPr lvl="2" eaLnBrk="1" hangingPunct="1">
              <a:lnSpc>
                <a:spcPct val="80000"/>
              </a:lnSpc>
              <a:buClr>
                <a:schemeClr val="hlink"/>
              </a:buClr>
              <a:buSzPct val="55000"/>
            </a:pP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例如</a:t>
            </a:r>
            <a:r>
              <a:rPr lang="en-US" altLang="zh-CN" smtClean="0">
                <a:latin typeface="华文新魏" pitchFamily="2" charset="-122"/>
                <a:sym typeface="华文行楷" pitchFamily="2" charset="-122"/>
              </a:rPr>
              <a:t>commit/rollback</a:t>
            </a:r>
            <a:r>
              <a:rPr lang="zh-CN" altLang="en-US" smtClean="0">
                <a:latin typeface="华文新魏" pitchFamily="2" charset="-122"/>
                <a:sym typeface="华文行楷" pitchFamily="2" charset="-122"/>
              </a:rPr>
              <a:t>提交、回滚功能</a:t>
            </a:r>
          </a:p>
          <a:p>
            <a:pPr lvl="2" eaLnBrk="1" hangingPunct="1">
              <a:lnSpc>
                <a:spcPct val="80000"/>
              </a:lnSpc>
              <a:buSzPct val="55000"/>
              <a:buFont typeface="Wingdings" panose="05000000000000000000" pitchFamily="2" charset="2"/>
              <a:buNone/>
            </a:pPr>
            <a:endParaRPr lang="zh-CN" altLang="en-US" smtClean="0">
              <a:latin typeface="华文新魏" pitchFamily="2" charset="-122"/>
              <a:sym typeface="华文行楷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fld id="{E5E76861-7B02-4866-AE7C-17756688B7DF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t>24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68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4425" y="377825"/>
            <a:ext cx="8001000" cy="609600"/>
          </a:xfrm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DBMS还解决的问题有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762000" y="1349375"/>
            <a:ext cx="84582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en-US" sz="2800"/>
              <a:t>数据可以共享</a:t>
            </a:r>
          </a:p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zh-CN" sz="2800"/>
              <a:t>去除冗余</a:t>
            </a:r>
            <a:endParaRPr lang="en-US" altLang="zh-CN" sz="2800"/>
          </a:p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zh-CN" sz="2800"/>
              <a:t>避免不一致</a:t>
            </a:r>
            <a:endParaRPr lang="en-US" altLang="zh-CN" sz="2800"/>
          </a:p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zh-CN" sz="2800"/>
              <a:t>支持事物处理</a:t>
            </a:r>
          </a:p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zh-CN" sz="2800"/>
              <a:t>保证完整性</a:t>
            </a:r>
            <a:endParaRPr lang="en-US" altLang="zh-CN" sz="2800"/>
          </a:p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zh-CN" altLang="zh-CN" sz="2800"/>
              <a:t>保证安全性</a:t>
            </a:r>
            <a:endParaRPr lang="en-US" altLang="zh-CN" sz="2800"/>
          </a:p>
          <a:p>
            <a:pPr algn="l" eaLnBrk="1" hangingPunct="1">
              <a:lnSpc>
                <a:spcPct val="110000"/>
              </a:lnSpc>
              <a:buClr>
                <a:srgbClr val="0066FF"/>
              </a:buClr>
              <a:buSzPct val="95000"/>
              <a:buFont typeface="Wingdings" panose="05000000000000000000" pitchFamily="2" charset="2"/>
              <a:buChar char="F"/>
            </a:pPr>
            <a:r>
              <a:rPr lang="en-US" altLang="zh-CN" sz="2800"/>
              <a:t>.....</a:t>
            </a:r>
          </a:p>
        </p:txBody>
      </p:sp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633413" y="5870575"/>
            <a:ext cx="79232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l" eaLnBrk="1" hangingPunct="1">
              <a:lnSpc>
                <a:spcPct val="11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>
                <a:ea typeface="华文行楷" pitchFamily="2" charset="-122"/>
              </a:rPr>
              <a:t>DBMS </a:t>
            </a:r>
            <a:r>
              <a:rPr lang="zh-CN" altLang="en-US" sz="2400" i="1">
                <a:ea typeface="华文行楷" pitchFamily="2" charset="-122"/>
              </a:rPr>
              <a:t>没有</a:t>
            </a:r>
            <a:r>
              <a:rPr lang="en-US" altLang="zh-CN" sz="2400" i="1">
                <a:ea typeface="华文行楷" pitchFamily="2" charset="-122"/>
              </a:rPr>
              <a:t>OS</a:t>
            </a:r>
            <a:r>
              <a:rPr lang="zh-CN" altLang="en-US" sz="2400" i="1">
                <a:ea typeface="华文行楷" pitchFamily="2" charset="-122"/>
              </a:rPr>
              <a:t>复杂</a:t>
            </a:r>
            <a:endParaRPr lang="en-US" altLang="zh-CN" sz="2400" i="1">
              <a:ea typeface="华文行楷" pitchFamily="2" charset="-122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268413"/>
            <a:ext cx="4319588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什么是数据库系统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033" y="4577324"/>
            <a:ext cx="7886700" cy="1500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latin typeface="Arial" panose="020B0604020202020204" pitchFamily="34" charset="0"/>
                <a:ea typeface="+mn-ea"/>
                <a:sym typeface="+mn-ea"/>
              </a:rPr>
              <a:t> example:</a:t>
            </a:r>
            <a:endParaRPr lang="en-US" altLang="zh-CN" noProof="1">
              <a:latin typeface="Arial" panose="020B0604020202020204" pitchFamily="34" charset="0"/>
              <a:ea typeface="+mn-ea"/>
            </a:endParaRPr>
          </a:p>
          <a:p>
            <a:pPr lvl="1" eaLnBrk="1" hangingPunct="1">
              <a:defRPr/>
            </a:pPr>
            <a:r>
              <a:rPr lang="en-US" altLang="zh-CN" sz="1800" noProof="1">
                <a:latin typeface="Arial" panose="020B0604020202020204" pitchFamily="34" charset="0"/>
                <a:sym typeface="+mn-ea"/>
                <a:hlinkClick r:id="rId3"/>
              </a:rPr>
              <a:t>http://www.airchina.com.cn/en/index.shtml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577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数据库系统</a:t>
            </a:r>
            <a:r>
              <a:rPr lang="en-US" altLang="zh-CN" sz="3200" b="1" smtClean="0">
                <a:solidFill>
                  <a:schemeClr val="folHlink"/>
                </a:solidFill>
                <a:ea typeface="楷体_GB2312" pitchFamily="49" charset="-122"/>
              </a:rPr>
              <a:t>DBS</a:t>
            </a: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的定义</a:t>
            </a:r>
          </a:p>
        </p:txBody>
      </p:sp>
      <p:sp>
        <p:nvSpPr>
          <p:cNvPr id="59395" name="文本占位符 577538"/>
          <p:cNvSpPr>
            <a:spLocks noGrp="1" noChangeArrowheads="1"/>
          </p:cNvSpPr>
          <p:nvPr>
            <p:ph idx="1"/>
          </p:nvPr>
        </p:nvSpPr>
        <p:spPr>
          <a:xfrm>
            <a:off x="468313" y="1524000"/>
            <a:ext cx="7950200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</a:rPr>
              <a:t>数据库系统是实现有组织地、动态地存储大量关联数据，方便用户访问的计算机软、硬件和数据资源组成的系统，它包括</a:t>
            </a:r>
            <a:r>
              <a:rPr lang="en-US" altLang="zh-CN" smtClean="0">
                <a:latin typeface="华文新魏" pitchFamily="2" charset="-122"/>
                <a:ea typeface="华文行楷" pitchFamily="2" charset="-122"/>
              </a:rPr>
              <a:t>DB</a:t>
            </a:r>
            <a:r>
              <a:rPr lang="zh-CN" altLang="en-US" smtClean="0">
                <a:latin typeface="华文新魏" pitchFamily="2" charset="-122"/>
              </a:rPr>
              <a:t>、</a:t>
            </a:r>
            <a:r>
              <a:rPr lang="en-US" altLang="zh-CN" smtClean="0">
                <a:latin typeface="华文新魏" pitchFamily="2" charset="-122"/>
                <a:ea typeface="华文行楷" pitchFamily="2" charset="-122"/>
              </a:rPr>
              <a:t>DBA</a:t>
            </a:r>
            <a:r>
              <a:rPr lang="zh-CN" altLang="en-US" smtClean="0">
                <a:latin typeface="华文新魏" pitchFamily="2" charset="-122"/>
              </a:rPr>
              <a:t>、</a:t>
            </a:r>
            <a:r>
              <a:rPr lang="en-US" altLang="zh-CN" smtClean="0">
                <a:latin typeface="华文新魏" pitchFamily="2" charset="-122"/>
                <a:ea typeface="华文行楷" pitchFamily="2" charset="-122"/>
              </a:rPr>
              <a:t>DBMS</a:t>
            </a:r>
            <a:r>
              <a:rPr lang="zh-CN" altLang="en-US" smtClean="0">
                <a:latin typeface="华文新魏" pitchFamily="2" charset="-122"/>
              </a:rPr>
              <a:t>等</a:t>
            </a:r>
          </a:p>
          <a:p>
            <a:pPr lvl="1" eaLnBrk="1" hangingPunct="1"/>
            <a:r>
              <a:rPr lang="zh-CN" altLang="en-US" b="1" smtClean="0">
                <a:solidFill>
                  <a:schemeClr val="folHlink"/>
                </a:solidFill>
                <a:latin typeface="华文新魏" pitchFamily="2" charset="-122"/>
              </a:rPr>
              <a:t>即带有数据库的整个计算机系统，包括硬件、软件、数据、人员</a:t>
            </a:r>
          </a:p>
        </p:txBody>
      </p:sp>
      <p:sp>
        <p:nvSpPr>
          <p:cNvPr id="5939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660A6FF-BFCF-4E0B-B7A7-0E267A580B81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  <p:pic>
        <p:nvPicPr>
          <p:cNvPr id="4" name="Picture 2" descr="test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4"/>
          <a:stretch>
            <a:fillRect/>
          </a:stretch>
        </p:blipFill>
        <p:spPr>
          <a:xfrm>
            <a:off x="465138" y="1428750"/>
            <a:ext cx="8399462" cy="5332413"/>
          </a:xfrm>
          <a:solidFill>
            <a:srgbClr val="CCFFFF">
              <a:alpha val="16078"/>
            </a:srgbClr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>
          <a:xfrm>
            <a:off x="600075" y="314325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什么是数据库系统</a:t>
            </a:r>
            <a:b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</a:b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概念层次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>
          <a:xfrm>
            <a:off x="84138" y="1485900"/>
            <a:ext cx="8574087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dirty="0" smtClean="0">
                <a:latin typeface="华文新魏" pitchFamily="2" charset="-122"/>
                <a:sym typeface="华文行楷" pitchFamily="2" charset="-122"/>
              </a:rPr>
              <a:t>是一个以对海量的、具有复杂数据结构的、可以持久保存的、可供多用户共享的数据进行统一管理为目标的计算机系统。包括：</a:t>
            </a:r>
            <a:endParaRPr lang="zh-CN" altLang="zh-CN" sz="3600" dirty="0" smtClean="0">
              <a:latin typeface="华文新魏" pitchFamily="2" charset="-122"/>
              <a:sym typeface="华文行楷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zh-CN" sz="2700" dirty="0" smtClean="0">
                <a:latin typeface="华文新魏" pitchFamily="2" charset="-122"/>
                <a:sym typeface="华文行楷" pitchFamily="2" charset="-122"/>
              </a:rPr>
              <a:t>数据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700" dirty="0" smtClean="0">
                <a:latin typeface="华文新魏" pitchFamily="2" charset="-122"/>
                <a:sym typeface="华文行楷" pitchFamily="2" charset="-122"/>
              </a:rPr>
              <a:t>硬件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2700" dirty="0" smtClean="0">
                <a:latin typeface="华文新魏" pitchFamily="2" charset="-122"/>
                <a:sym typeface="华文行楷" pitchFamily="2" charset="-122"/>
              </a:rPr>
              <a:t>软件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zh-CN" sz="2000" dirty="0" smtClean="0">
                <a:latin typeface="华文新魏" pitchFamily="2" charset="-122"/>
                <a:sym typeface="华文行楷" pitchFamily="2" charset="-122"/>
              </a:rPr>
              <a:t>操作系统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zh-CN" sz="2000" dirty="0" smtClean="0">
                <a:latin typeface="华文新魏" pitchFamily="2" charset="-122"/>
                <a:sym typeface="华文行楷" pitchFamily="2" charset="-122"/>
              </a:rPr>
              <a:t>数据库管理系统</a:t>
            </a:r>
            <a:r>
              <a:rPr lang="en-US" altLang="zh-CN" sz="2000" dirty="0" smtClean="0">
                <a:latin typeface="华文新魏" pitchFamily="2" charset="-122"/>
                <a:sym typeface="华文行楷" pitchFamily="2" charset="-122"/>
              </a:rPr>
              <a:t>(DBMS</a:t>
            </a:r>
            <a:r>
              <a:rPr lang="zh-CN" altLang="en-US" sz="2000" dirty="0" smtClean="0">
                <a:latin typeface="华文新魏" pitchFamily="2" charset="-122"/>
                <a:sym typeface="华文行楷" pitchFamily="2" charset="-122"/>
              </a:rPr>
              <a:t>，</a:t>
            </a:r>
            <a:r>
              <a:rPr lang="en-US" altLang="zh-CN" sz="2000" dirty="0" smtClean="0">
                <a:latin typeface="华文新魏" pitchFamily="2" charset="-122"/>
                <a:sym typeface="华文行楷" pitchFamily="2" charset="-122"/>
              </a:rPr>
              <a:t>database management system)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zh-CN" sz="2000" dirty="0" smtClean="0">
                <a:latin typeface="华文新魏" pitchFamily="2" charset="-122"/>
                <a:sym typeface="华文行楷" pitchFamily="2" charset="-122"/>
              </a:rPr>
              <a:t>数据库应</a:t>
            </a:r>
            <a:r>
              <a:rPr lang="zh-CN" altLang="zh-CN" sz="2000" dirty="0" smtClean="0">
                <a:latin typeface="华文新魏" pitchFamily="2" charset="-122"/>
                <a:sym typeface="华文行楷" pitchFamily="2" charset="-122"/>
              </a:rPr>
              <a:t>用</a:t>
            </a:r>
            <a:r>
              <a:rPr lang="zh-CN" altLang="en-US" sz="2000" dirty="0" smtClean="0">
                <a:latin typeface="华文新魏" pitchFamily="2" charset="-122"/>
                <a:sym typeface="华文行楷" pitchFamily="2" charset="-122"/>
              </a:rPr>
              <a:t>程序</a:t>
            </a:r>
            <a:r>
              <a:rPr lang="en-US" altLang="zh-CN" sz="2000" dirty="0" smtClean="0">
                <a:latin typeface="华文新魏" pitchFamily="2" charset="-122"/>
                <a:sym typeface="华文行楷" pitchFamily="2" charset="-122"/>
              </a:rPr>
              <a:t>(</a:t>
            </a:r>
            <a:r>
              <a:rPr lang="en-US" altLang="zh-CN" sz="2000" dirty="0" err="1" smtClean="0">
                <a:latin typeface="华文新魏" pitchFamily="2" charset="-122"/>
                <a:sym typeface="华文行楷" pitchFamily="2" charset="-122"/>
              </a:rPr>
              <a:t>DBAP,database</a:t>
            </a:r>
            <a:r>
              <a:rPr lang="en-US" altLang="zh-CN" sz="2000" dirty="0" smtClean="0">
                <a:latin typeface="华文新魏" pitchFamily="2" charset="-122"/>
                <a:sym typeface="华文行楷" pitchFamily="2" charset="-122"/>
              </a:rPr>
              <a:t> application program)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3100" dirty="0" smtClean="0">
                <a:latin typeface="华文新魏" pitchFamily="2" charset="-122"/>
                <a:sym typeface="华文行楷" pitchFamily="2" charset="-122"/>
              </a:rPr>
              <a:t>人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 smtClean="0">
                <a:latin typeface="华文新魏" pitchFamily="2" charset="-122"/>
                <a:sym typeface="华文行楷" pitchFamily="2" charset="-122"/>
              </a:rPr>
              <a:t>数据库管理员</a:t>
            </a:r>
            <a:r>
              <a:rPr lang="en-US" altLang="zh-CN" sz="2000" dirty="0" smtClean="0">
                <a:latin typeface="华文新魏" pitchFamily="2" charset="-122"/>
                <a:sym typeface="华文行楷" pitchFamily="2" charset="-122"/>
              </a:rPr>
              <a:t>(DBA)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 smtClean="0">
                <a:latin typeface="华文新魏" pitchFamily="2" charset="-122"/>
                <a:sym typeface="华文行楷" pitchFamily="2" charset="-122"/>
              </a:rPr>
              <a:t>数据库应用程序开发人员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 smtClean="0">
                <a:latin typeface="华文新魏" pitchFamily="2" charset="-122"/>
                <a:sym typeface="华文行楷" pitchFamily="2" charset="-122"/>
              </a:rPr>
              <a:t>终端用户</a:t>
            </a:r>
            <a:r>
              <a:rPr lang="en-US" altLang="zh-CN" sz="2000" dirty="0" smtClean="0">
                <a:latin typeface="华文新魏" pitchFamily="2" charset="-122"/>
                <a:sym typeface="华文行楷" pitchFamily="2" charset="-122"/>
              </a:rPr>
              <a:t>(End user)</a:t>
            </a:r>
          </a:p>
          <a:p>
            <a:pPr lvl="2" eaLnBrk="1" hangingPunct="1">
              <a:lnSpc>
                <a:spcPct val="80000"/>
              </a:lnSpc>
            </a:pPr>
            <a:endParaRPr lang="zh-CN" altLang="zh-CN" sz="2000" dirty="0" smtClean="0"/>
          </a:p>
        </p:txBody>
      </p:sp>
      <p:pic>
        <p:nvPicPr>
          <p:cNvPr id="4" name="Picture 2" descr="test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4"/>
          <a:stretch>
            <a:fillRect/>
          </a:stretch>
        </p:blipFill>
        <p:spPr>
          <a:xfrm>
            <a:off x="171449" y="1372393"/>
            <a:ext cx="8399463" cy="5332413"/>
          </a:xfrm>
          <a:solidFill>
            <a:srgbClr val="CCFFFF">
              <a:alpha val="16078"/>
            </a:srgbClr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600075" y="200025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数据库系统实例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430213" y="1568450"/>
            <a:ext cx="8162925" cy="4891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smtClean="0">
                <a:latin typeface="华文新魏" pitchFamily="2" charset="-122"/>
                <a:sym typeface="华文行楷" pitchFamily="2" charset="-122"/>
              </a:rPr>
              <a:t>数据库</a:t>
            </a:r>
            <a:r>
              <a:rPr lang="zh-CN" altLang="zh-CN" sz="3600" smtClean="0">
                <a:latin typeface="华文新魏" pitchFamily="2" charset="-122"/>
                <a:sym typeface="华文行楷" pitchFamily="2" charset="-122"/>
              </a:rPr>
              <a:t>系统实例</a:t>
            </a:r>
            <a:r>
              <a:rPr lang="en-US" altLang="zh-CN" sz="3600" smtClean="0">
                <a:latin typeface="华文新魏" pitchFamily="2" charset="-122"/>
                <a:sym typeface="华文行楷" pitchFamily="2" charset="-122"/>
              </a:rPr>
              <a:t>-</a:t>
            </a:r>
            <a:r>
              <a:rPr lang="zh-CN" altLang="en-US" sz="3600" smtClean="0">
                <a:latin typeface="华文新魏" pitchFamily="2" charset="-122"/>
                <a:sym typeface="华文行楷" pitchFamily="2" charset="-122"/>
              </a:rPr>
              <a:t>图书管理数据库系统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银行业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航空业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大学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信用卡交易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电信业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金融业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销售业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制造业</a:t>
            </a:r>
            <a:endParaRPr lang="zh-CN" altLang="en-US" sz="2700" b="1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700" b="1" smtClean="0"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人力资源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>
          <a:xfrm>
            <a:off x="885825" y="390525"/>
            <a:ext cx="8229600" cy="784225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数据库相关工作岗位及素质要求</a:t>
            </a:r>
            <a:endParaRPr lang="zh-CN" altLang="en-US" smtClean="0"/>
          </a:p>
        </p:txBody>
      </p:sp>
      <p:sp>
        <p:nvSpPr>
          <p:cNvPr id="3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65088" y="1412875"/>
            <a:ext cx="8574087" cy="5324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noProof="1"/>
              <a:t>End user	</a:t>
            </a:r>
          </a:p>
          <a:p>
            <a:pPr lvl="2" eaLnBrk="1" hangingPunct="1">
              <a:defRPr/>
            </a:pPr>
            <a:r>
              <a:rPr lang="en-US" altLang="zh-CN" noProof="1"/>
              <a:t>naive user,</a:t>
            </a:r>
          </a:p>
          <a:p>
            <a:pPr lvl="2" eaLnBrk="1" hangingPunct="1">
              <a:defRPr/>
            </a:pPr>
            <a:r>
              <a:rPr lang="en-US" altLang="zh-CN" noProof="1"/>
              <a:t>casual user--interactive SQL</a:t>
            </a:r>
          </a:p>
          <a:p>
            <a:pPr eaLnBrk="1" hangingPunct="1">
              <a:defRPr/>
            </a:pPr>
            <a:r>
              <a:rPr lang="en-US" altLang="zh-CN" sz="2740" noProof="1"/>
              <a:t>Application programmer--procedural SQL,transaction</a:t>
            </a:r>
          </a:p>
          <a:p>
            <a:pPr eaLnBrk="1" hangingPunct="1">
              <a:defRPr/>
            </a:pPr>
            <a:r>
              <a:rPr lang="en-US" altLang="zh-CN" sz="2740" noProof="1"/>
              <a:t>Database anylyzer and designer--data modeling and normalization,DA</a:t>
            </a:r>
          </a:p>
          <a:p>
            <a:pPr eaLnBrk="1" hangingPunct="1">
              <a:defRPr/>
            </a:pPr>
            <a:r>
              <a:rPr lang="en-US" altLang="zh-CN" sz="2740" noProof="1"/>
              <a:t>Database administrators,DBA--maintainance,security</a:t>
            </a:r>
          </a:p>
          <a:p>
            <a:pPr eaLnBrk="1" hangingPunct="1">
              <a:defRPr/>
            </a:pPr>
            <a:r>
              <a:rPr lang="en-US" altLang="zh-CN" sz="2740" noProof="1"/>
              <a:t>DBMS designer and implementor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740" noProof="1"/>
          </a:p>
        </p:txBody>
      </p:sp>
      <p:sp>
        <p:nvSpPr>
          <p:cNvPr id="63492" name="文本框 1"/>
          <p:cNvSpPr txBox="1">
            <a:spLocks noChangeArrowheads="1"/>
          </p:cNvSpPr>
          <p:nvPr/>
        </p:nvSpPr>
        <p:spPr bwMode="auto">
          <a:xfrm>
            <a:off x="1358900" y="5927725"/>
            <a:ext cx="7167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参考《</a:t>
            </a:r>
            <a:r>
              <a:rPr lang="en-US" altLang="zh-CN" sz="2400">
                <a:ea typeface="宋体" panose="02010600030101010101" pitchFamily="2" charset="-122"/>
              </a:rPr>
              <a:t>An introduction to database systems</a:t>
            </a:r>
            <a:r>
              <a:rPr lang="zh-CN" altLang="en-US" sz="2400">
                <a:ea typeface="宋体" panose="02010600030101010101" pitchFamily="2" charset="-122"/>
              </a:rPr>
              <a:t>》</a:t>
            </a:r>
            <a:r>
              <a:rPr lang="en-US" altLang="zh-CN" sz="2400">
                <a:ea typeface="宋体" panose="02010600030101010101" pitchFamily="2" charset="-122"/>
              </a:rPr>
              <a:t>2.7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课程地位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数据库系统与应用设计</a:t>
            </a:r>
          </a:p>
          <a:p>
            <a:pPr lvl="1" eaLnBrk="1" hangingPunct="1"/>
            <a:r>
              <a:rPr lang="zh-CN" altLang="en-US" smtClean="0"/>
              <a:t>计算机科学学科与软件工程学科的核心课程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所有学科的学生都可以学习也应该学习</a:t>
            </a:r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7444DF8-2096-4ABC-A2C4-AC0907814698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folHlink"/>
                </a:solidFill>
                <a:latin typeface="Tahoma" panose="020B0604030504040204" pitchFamily="34" charset="0"/>
                <a:ea typeface="楷体_GB2312" pitchFamily="49" charset="-122"/>
              </a:rPr>
              <a:t>数据库技术发展与数据模型的演变</a:t>
            </a:r>
          </a:p>
        </p:txBody>
      </p:sp>
      <p:sp>
        <p:nvSpPr>
          <p:cNvPr id="5" name="文本占位符 4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noProof="1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矩形 716801">
            <a:extLst>
              <a:ext uri="{FF2B5EF4-FFF2-40B4-BE49-F238E27FC236}"/>
            </a:extLst>
          </p:cNvPr>
          <p:cNvSpPr/>
          <p:nvPr/>
        </p:nvSpPr>
        <p:spPr>
          <a:xfrm>
            <a:off x="1331913" y="334963"/>
            <a:ext cx="6983412" cy="790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数据管理技术发展的三阶段</a:t>
            </a:r>
          </a:p>
        </p:txBody>
      </p:sp>
      <p:sp>
        <p:nvSpPr>
          <p:cNvPr id="716803" name="矩形 716802">
            <a:extLst>
              <a:ext uri="{FF2B5EF4-FFF2-40B4-BE49-F238E27FC236}"/>
            </a:extLst>
          </p:cNvPr>
          <p:cNvSpPr/>
          <p:nvPr/>
        </p:nvSpPr>
        <p:spPr>
          <a:xfrm>
            <a:off x="468313" y="1484313"/>
            <a:ext cx="8280400" cy="4392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zh-CN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人工管理</a:t>
            </a:r>
            <a:endParaRPr lang="zh-CN" altLang="zh-CN" sz="3200" b="1" smtClean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zh-CN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文件管理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zh-CN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数据库管理</a:t>
            </a:r>
          </a:p>
        </p:txBody>
      </p:sp>
      <p:sp>
        <p:nvSpPr>
          <p:cNvPr id="6554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F51679C-1A59-4EED-B092-EC9F7D129AA8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86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人工管理阶段</a:t>
            </a:r>
          </a:p>
        </p:txBody>
      </p:sp>
      <p:grpSp>
        <p:nvGrpSpPr>
          <p:cNvPr id="67587" name="组合 286722"/>
          <p:cNvGrpSpPr>
            <a:grpSpLocks/>
          </p:cNvGrpSpPr>
          <p:nvPr/>
        </p:nvGrpSpPr>
        <p:grpSpPr bwMode="auto">
          <a:xfrm>
            <a:off x="1574800" y="1676400"/>
            <a:ext cx="5969000" cy="4765675"/>
            <a:chOff x="752" y="1056"/>
            <a:chExt cx="3760" cy="3002"/>
          </a:xfrm>
        </p:grpSpPr>
        <p:pic>
          <p:nvPicPr>
            <p:cNvPr id="67589" name="图片 286723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056"/>
              <a:ext cx="909" cy="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0" name="图片 286724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" y="2087"/>
              <a:ext cx="909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1" name="图片 286725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216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2" name="左右箭头 286726"/>
            <p:cNvSpPr>
              <a:spLocks noChangeArrowheads="1"/>
            </p:cNvSpPr>
            <p:nvPr/>
          </p:nvSpPr>
          <p:spPr bwMode="auto">
            <a:xfrm>
              <a:off x="2544" y="1392"/>
              <a:ext cx="816" cy="336"/>
            </a:xfrm>
            <a:prstGeom prst="leftRightArrow">
              <a:avLst>
                <a:gd name="adj1" fmla="val 50000"/>
                <a:gd name="adj2" fmla="val 484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ea typeface="华文新魏" pitchFamily="2" charset="-122"/>
                </a:rPr>
                <a:t>访问</a:t>
              </a:r>
            </a:p>
          </p:txBody>
        </p:sp>
        <p:sp>
          <p:nvSpPr>
            <p:cNvPr id="67593" name="左右箭头 286727"/>
            <p:cNvSpPr>
              <a:spLocks noChangeArrowheads="1"/>
            </p:cNvSpPr>
            <p:nvPr/>
          </p:nvSpPr>
          <p:spPr bwMode="auto">
            <a:xfrm>
              <a:off x="2544" y="2352"/>
              <a:ext cx="816" cy="336"/>
            </a:xfrm>
            <a:prstGeom prst="leftRightArrow">
              <a:avLst>
                <a:gd name="adj1" fmla="val 50000"/>
                <a:gd name="adj2" fmla="val 484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ea typeface="华文新魏" pitchFamily="2" charset="-122"/>
                </a:rPr>
                <a:t>访问</a:t>
              </a:r>
            </a:p>
          </p:txBody>
        </p:sp>
        <p:sp>
          <p:nvSpPr>
            <p:cNvPr id="67594" name="左右箭头 286728"/>
            <p:cNvSpPr>
              <a:spLocks noChangeArrowheads="1"/>
            </p:cNvSpPr>
            <p:nvPr/>
          </p:nvSpPr>
          <p:spPr bwMode="auto">
            <a:xfrm>
              <a:off x="2544" y="3456"/>
              <a:ext cx="816" cy="336"/>
            </a:xfrm>
            <a:prstGeom prst="leftRightArrow">
              <a:avLst>
                <a:gd name="adj1" fmla="val 50000"/>
                <a:gd name="adj2" fmla="val 484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ea typeface="华文新魏" pitchFamily="2" charset="-122"/>
                </a:rPr>
                <a:t>访问</a:t>
              </a:r>
            </a:p>
          </p:txBody>
        </p:sp>
        <p:sp>
          <p:nvSpPr>
            <p:cNvPr id="67595" name="圆柱形 286729"/>
            <p:cNvSpPr>
              <a:spLocks noChangeArrowheads="1"/>
            </p:cNvSpPr>
            <p:nvPr/>
          </p:nvSpPr>
          <p:spPr bwMode="auto">
            <a:xfrm>
              <a:off x="3888" y="1248"/>
              <a:ext cx="624" cy="528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7596" name="圆柱形 286730"/>
            <p:cNvSpPr>
              <a:spLocks noChangeArrowheads="1"/>
            </p:cNvSpPr>
            <p:nvPr/>
          </p:nvSpPr>
          <p:spPr bwMode="auto">
            <a:xfrm>
              <a:off x="3888" y="2256"/>
              <a:ext cx="624" cy="528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数据2</a:t>
              </a:r>
            </a:p>
          </p:txBody>
        </p:sp>
        <p:sp>
          <p:nvSpPr>
            <p:cNvPr id="67597" name="圆柱形 286731"/>
            <p:cNvSpPr>
              <a:spLocks noChangeArrowheads="1"/>
            </p:cNvSpPr>
            <p:nvPr/>
          </p:nvSpPr>
          <p:spPr bwMode="auto">
            <a:xfrm>
              <a:off x="3888" y="3312"/>
              <a:ext cx="624" cy="528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  <p:sp>
          <p:nvSpPr>
            <p:cNvPr id="67598" name="文本框 286732"/>
            <p:cNvSpPr txBox="1">
              <a:spLocks noChangeArrowheads="1"/>
            </p:cNvSpPr>
            <p:nvPr/>
          </p:nvSpPr>
          <p:spPr bwMode="auto">
            <a:xfrm>
              <a:off x="768" y="13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程序1</a:t>
              </a:r>
            </a:p>
          </p:txBody>
        </p:sp>
        <p:sp>
          <p:nvSpPr>
            <p:cNvPr id="67599" name="文本框 286733"/>
            <p:cNvSpPr txBox="1">
              <a:spLocks noChangeArrowheads="1"/>
            </p:cNvSpPr>
            <p:nvPr/>
          </p:nvSpPr>
          <p:spPr bwMode="auto">
            <a:xfrm>
              <a:off x="752" y="2448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程序2</a:t>
              </a:r>
            </a:p>
          </p:txBody>
        </p:sp>
        <p:sp>
          <p:nvSpPr>
            <p:cNvPr id="67600" name="文本框 286734"/>
            <p:cNvSpPr txBox="1">
              <a:spLocks noChangeArrowheads="1"/>
            </p:cNvSpPr>
            <p:nvPr/>
          </p:nvSpPr>
          <p:spPr bwMode="auto">
            <a:xfrm>
              <a:off x="752" y="3552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</p:grpSp>
      <p:sp>
        <p:nvSpPr>
          <p:cNvPr id="6758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D7A4C33-BB55-47F7-9A54-925699E69345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85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人工管理阶段</a:t>
            </a:r>
          </a:p>
        </p:txBody>
      </p:sp>
      <p:sp>
        <p:nvSpPr>
          <p:cNvPr id="69635" name="文本占位符 2856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特点</a:t>
            </a:r>
            <a:endParaRPr lang="zh-CN" altLang="en-US" b="1" dirty="0" smtClean="0">
              <a:ea typeface="仿宋_GB2312" pitchFamily="49" charset="-122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800000"/>
                </a:solidFill>
              </a:rPr>
              <a:t>用户完全负责数据管理工作</a:t>
            </a:r>
          </a:p>
          <a:p>
            <a:pPr lvl="2" eaLnBrk="1" hangingPunct="1"/>
            <a:r>
              <a:rPr lang="zh-CN" altLang="en-US" b="1" dirty="0" smtClean="0">
                <a:solidFill>
                  <a:schemeClr val="folHlink"/>
                </a:solidFill>
              </a:rPr>
              <a:t>数据的组织、存储结构、存取方法、输入输出等</a:t>
            </a:r>
          </a:p>
          <a:p>
            <a:pPr lvl="1" eaLnBrk="1" hangingPunct="1"/>
            <a:r>
              <a:rPr lang="zh-CN" altLang="en-US" b="1" dirty="0" smtClean="0">
                <a:solidFill>
                  <a:srgbClr val="800000"/>
                </a:solidFill>
              </a:rPr>
              <a:t>数据完全面向特定的应用程序</a:t>
            </a:r>
          </a:p>
          <a:p>
            <a:pPr lvl="2" eaLnBrk="1" hangingPunct="1"/>
            <a:r>
              <a:rPr lang="zh-CN" altLang="en-US" b="1" dirty="0" smtClean="0">
                <a:solidFill>
                  <a:schemeClr val="folHlink"/>
                </a:solidFill>
              </a:rPr>
              <a:t>每个用户使用自己的数据，</a:t>
            </a:r>
            <a:r>
              <a:rPr lang="zh-CN" altLang="en-US" b="1" dirty="0" smtClean="0">
                <a:solidFill>
                  <a:srgbClr val="00B050"/>
                </a:solidFill>
              </a:rPr>
              <a:t>数据不保存，用完就撤走</a:t>
            </a:r>
          </a:p>
          <a:p>
            <a:pPr lvl="1" eaLnBrk="1" hangingPunct="1"/>
            <a:r>
              <a:rPr lang="zh-CN" altLang="en-US" b="1" dirty="0" smtClean="0">
                <a:solidFill>
                  <a:srgbClr val="800000"/>
                </a:solidFill>
              </a:rPr>
              <a:t>数据与程序没有独立性</a:t>
            </a:r>
          </a:p>
          <a:p>
            <a:pPr lvl="2" eaLnBrk="1" hangingPunct="1"/>
            <a:r>
              <a:rPr lang="zh-CN" altLang="en-US" b="1" dirty="0" smtClean="0">
                <a:solidFill>
                  <a:schemeClr val="folHlink"/>
                </a:solidFill>
              </a:rPr>
              <a:t>程序中存取数据的子程序随着存储结构的改变而改变</a:t>
            </a:r>
          </a:p>
          <a:p>
            <a:pPr lvl="1" eaLnBrk="1" hangingPunct="1"/>
            <a:endParaRPr lang="zh-CN" altLang="en-US" b="1" dirty="0" smtClean="0">
              <a:solidFill>
                <a:schemeClr val="folHlink"/>
              </a:solidFill>
            </a:endParaRPr>
          </a:p>
        </p:txBody>
      </p:sp>
      <p:sp>
        <p:nvSpPr>
          <p:cNvPr id="6963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90C5B81-E41D-4651-BA45-18D365C81575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89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文件系统阶段</a:t>
            </a:r>
          </a:p>
        </p:txBody>
      </p:sp>
      <p:pic>
        <p:nvPicPr>
          <p:cNvPr id="71683" name="图片 289796" descr="j01963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136683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4" name="组合 1"/>
          <p:cNvGrpSpPr>
            <a:grpSpLocks/>
          </p:cNvGrpSpPr>
          <p:nvPr/>
        </p:nvGrpSpPr>
        <p:grpSpPr bwMode="auto">
          <a:xfrm>
            <a:off x="485775" y="1676400"/>
            <a:ext cx="7972425" cy="4419600"/>
            <a:chOff x="765" y="2640"/>
            <a:chExt cx="12555" cy="6960"/>
          </a:xfrm>
        </p:grpSpPr>
        <p:pic>
          <p:nvPicPr>
            <p:cNvPr id="71686" name="图片 289794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" y="2640"/>
              <a:ext cx="2272" cy="2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87" name="图片 289795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" y="5217"/>
              <a:ext cx="2272" cy="2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8" name="左右箭头 289797"/>
            <p:cNvSpPr>
              <a:spLocks noChangeArrowheads="1"/>
            </p:cNvSpPr>
            <p:nvPr/>
          </p:nvSpPr>
          <p:spPr bwMode="auto">
            <a:xfrm rot="2400000">
              <a:off x="4530" y="4155"/>
              <a:ext cx="2280" cy="840"/>
            </a:xfrm>
            <a:prstGeom prst="leftRightArrow">
              <a:avLst>
                <a:gd name="adj1" fmla="val 50000"/>
                <a:gd name="adj2" fmla="val 54185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89" name="左右箭头 289798"/>
            <p:cNvSpPr>
              <a:spLocks noChangeArrowheads="1"/>
            </p:cNvSpPr>
            <p:nvPr/>
          </p:nvSpPr>
          <p:spPr bwMode="auto">
            <a:xfrm>
              <a:off x="4560" y="5880"/>
              <a:ext cx="1560" cy="840"/>
            </a:xfrm>
            <a:prstGeom prst="leftRightArrow">
              <a:avLst>
                <a:gd name="adj1" fmla="val 50000"/>
                <a:gd name="adj2" fmla="val 37074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0" name="左右箭头 289799"/>
            <p:cNvSpPr>
              <a:spLocks noChangeArrowheads="1"/>
            </p:cNvSpPr>
            <p:nvPr/>
          </p:nvSpPr>
          <p:spPr bwMode="auto">
            <a:xfrm rot="-2400000">
              <a:off x="4637" y="7682"/>
              <a:ext cx="2400" cy="840"/>
            </a:xfrm>
            <a:prstGeom prst="leftRightArrow">
              <a:avLst>
                <a:gd name="adj1" fmla="val 50000"/>
                <a:gd name="adj2" fmla="val 5703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1" name="圆柱形 289800"/>
            <p:cNvSpPr>
              <a:spLocks noChangeArrowheads="1"/>
            </p:cNvSpPr>
            <p:nvPr/>
          </p:nvSpPr>
          <p:spPr bwMode="auto">
            <a:xfrm>
              <a:off x="11400" y="2880"/>
              <a:ext cx="1560" cy="1320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2" name="圆柱形 289801"/>
            <p:cNvSpPr>
              <a:spLocks noChangeArrowheads="1"/>
            </p:cNvSpPr>
            <p:nvPr/>
          </p:nvSpPr>
          <p:spPr bwMode="auto">
            <a:xfrm>
              <a:off x="11760" y="5640"/>
              <a:ext cx="1560" cy="1320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3" name="圆柱形 289802"/>
            <p:cNvSpPr>
              <a:spLocks noChangeArrowheads="1"/>
            </p:cNvSpPr>
            <p:nvPr/>
          </p:nvSpPr>
          <p:spPr bwMode="auto">
            <a:xfrm>
              <a:off x="11400" y="8280"/>
              <a:ext cx="1560" cy="1320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n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71694" name="矩形 289803"/>
            <p:cNvSpPr>
              <a:spLocks noChangeArrowheads="1"/>
            </p:cNvSpPr>
            <p:nvPr/>
          </p:nvSpPr>
          <p:spPr bwMode="auto">
            <a:xfrm>
              <a:off x="6442" y="5760"/>
              <a:ext cx="3365" cy="1025"/>
            </a:xfrm>
            <a:prstGeom prst="rect">
              <a:avLst/>
            </a:prstGeom>
            <a:gradFill rotWithShape="0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 b="1">
                  <a:latin typeface="Times New Roman" panose="02020603050405020304" pitchFamily="18" charset="0"/>
                  <a:ea typeface="楷体_GB2312" pitchFamily="49" charset="-122"/>
                </a:rPr>
                <a:t>存取方法</a:t>
              </a:r>
            </a:p>
          </p:txBody>
        </p:sp>
        <p:sp>
          <p:nvSpPr>
            <p:cNvPr id="71695" name="左右箭头 289804"/>
            <p:cNvSpPr>
              <a:spLocks noChangeArrowheads="1"/>
            </p:cNvSpPr>
            <p:nvPr/>
          </p:nvSpPr>
          <p:spPr bwMode="auto">
            <a:xfrm rot="-2400000">
              <a:off x="9000" y="4200"/>
              <a:ext cx="2400" cy="840"/>
            </a:xfrm>
            <a:prstGeom prst="leftRightArrow">
              <a:avLst>
                <a:gd name="adj1" fmla="val 50000"/>
                <a:gd name="adj2" fmla="val 5703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6" name="左右箭头 289805"/>
            <p:cNvSpPr>
              <a:spLocks noChangeArrowheads="1"/>
            </p:cNvSpPr>
            <p:nvPr/>
          </p:nvSpPr>
          <p:spPr bwMode="auto">
            <a:xfrm rot="2400000">
              <a:off x="9120" y="7560"/>
              <a:ext cx="2280" cy="840"/>
            </a:xfrm>
            <a:prstGeom prst="leftRightArrow">
              <a:avLst>
                <a:gd name="adj1" fmla="val 50000"/>
                <a:gd name="adj2" fmla="val 54185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7" name="左右箭头 289806"/>
            <p:cNvSpPr>
              <a:spLocks noChangeArrowheads="1"/>
            </p:cNvSpPr>
            <p:nvPr/>
          </p:nvSpPr>
          <p:spPr bwMode="auto">
            <a:xfrm>
              <a:off x="9960" y="5880"/>
              <a:ext cx="1560" cy="840"/>
            </a:xfrm>
            <a:prstGeom prst="leftRightArrow">
              <a:avLst>
                <a:gd name="adj1" fmla="val 50000"/>
                <a:gd name="adj2" fmla="val 37074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698" name="矩形 289807"/>
            <p:cNvSpPr>
              <a:spLocks noChangeArrowheads="1"/>
            </p:cNvSpPr>
            <p:nvPr/>
          </p:nvSpPr>
          <p:spPr bwMode="auto">
            <a:xfrm>
              <a:off x="765" y="3547"/>
              <a:ext cx="14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程序1</a:t>
              </a:r>
            </a:p>
          </p:txBody>
        </p:sp>
        <p:sp>
          <p:nvSpPr>
            <p:cNvPr id="71699" name="矩形 289808"/>
            <p:cNvSpPr>
              <a:spLocks noChangeArrowheads="1"/>
            </p:cNvSpPr>
            <p:nvPr/>
          </p:nvSpPr>
          <p:spPr bwMode="auto">
            <a:xfrm>
              <a:off x="772" y="6120"/>
              <a:ext cx="152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程序2</a:t>
              </a:r>
            </a:p>
          </p:txBody>
        </p:sp>
        <p:sp>
          <p:nvSpPr>
            <p:cNvPr id="71700" name="矩形 289809"/>
            <p:cNvSpPr>
              <a:spLocks noChangeArrowheads="1"/>
            </p:cNvSpPr>
            <p:nvPr/>
          </p:nvSpPr>
          <p:spPr bwMode="auto">
            <a:xfrm>
              <a:off x="960" y="8880"/>
              <a:ext cx="15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</p:grpSp>
      <p:sp>
        <p:nvSpPr>
          <p:cNvPr id="7168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A1AA5F6-E94F-4D3D-A867-502BB5B8F945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88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文件系统阶段</a:t>
            </a:r>
          </a:p>
        </p:txBody>
      </p:sp>
      <p:sp>
        <p:nvSpPr>
          <p:cNvPr id="73731" name="文本占位符 288770"/>
          <p:cNvSpPr>
            <a:spLocks noGrp="1" noChangeArrowheads="1"/>
          </p:cNvSpPr>
          <p:nvPr>
            <p:ph idx="1"/>
          </p:nvPr>
        </p:nvSpPr>
        <p:spPr>
          <a:xfrm>
            <a:off x="165100" y="1524000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特点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800000"/>
                </a:solidFill>
              </a:rPr>
              <a:t>系统提供一定的数据管理功能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存取方法（索引文件、链接文件、直接存取文件、倒排文件等）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支持对文件的基本操作（增、删、改、查等），用户程序不必考虑物理细节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数据的存取基本上以记录为单位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800000"/>
                </a:solidFill>
              </a:rPr>
              <a:t>数据仍是面向应用的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一个数据文件对应一个或几个用户程序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800000"/>
                </a:solidFill>
              </a:rPr>
              <a:t>数据与程序有一定的独立性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chemeClr val="folHlink"/>
                </a:solidFill>
              </a:rPr>
              <a:t>文件的逻辑结构与存储结构由系统进行转换，数据在存储上的改变不一定反映在程序上</a:t>
            </a:r>
          </a:p>
        </p:txBody>
      </p:sp>
      <p:sp>
        <p:nvSpPr>
          <p:cNvPr id="7373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1A5594B-68E5-40C8-BBC4-B6F3E113D9FE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928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文件系统阶段</a:t>
            </a:r>
          </a:p>
        </p:txBody>
      </p:sp>
      <p:sp>
        <p:nvSpPr>
          <p:cNvPr id="75779" name="矩形 292866"/>
          <p:cNvSpPr>
            <a:spLocks noChangeArrowheads="1"/>
          </p:cNvSpPr>
          <p:nvPr/>
        </p:nvSpPr>
        <p:spPr bwMode="auto">
          <a:xfrm>
            <a:off x="5226050" y="1905000"/>
            <a:ext cx="87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补贴</a:t>
            </a:r>
          </a:p>
        </p:txBody>
      </p:sp>
      <p:sp>
        <p:nvSpPr>
          <p:cNvPr id="75780" name="矩形 292867"/>
          <p:cNvSpPr>
            <a:spLocks noChangeArrowheads="1"/>
          </p:cNvSpPr>
          <p:nvPr/>
        </p:nvSpPr>
        <p:spPr bwMode="auto">
          <a:xfrm>
            <a:off x="4356100" y="19050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系别</a:t>
            </a:r>
          </a:p>
        </p:txBody>
      </p:sp>
      <p:sp>
        <p:nvSpPr>
          <p:cNvPr id="75781" name="矩形 292868"/>
          <p:cNvSpPr>
            <a:spLocks noChangeArrowheads="1"/>
          </p:cNvSpPr>
          <p:nvPr/>
        </p:nvSpPr>
        <p:spPr bwMode="auto">
          <a:xfrm>
            <a:off x="3486150" y="19050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姓名</a:t>
            </a:r>
          </a:p>
        </p:txBody>
      </p:sp>
      <p:sp>
        <p:nvSpPr>
          <p:cNvPr id="75782" name="矩形 292869"/>
          <p:cNvSpPr>
            <a:spLocks noChangeArrowheads="1"/>
          </p:cNvSpPr>
          <p:nvPr/>
        </p:nvSpPr>
        <p:spPr bwMode="auto">
          <a:xfrm>
            <a:off x="2614613" y="1905000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学号</a:t>
            </a:r>
          </a:p>
        </p:txBody>
      </p:sp>
      <p:sp>
        <p:nvSpPr>
          <p:cNvPr id="75783" name="直接连接符 292870"/>
          <p:cNvSpPr>
            <a:spLocks noChangeShapeType="1"/>
          </p:cNvSpPr>
          <p:nvPr/>
        </p:nvSpPr>
        <p:spPr bwMode="auto">
          <a:xfrm>
            <a:off x="2614613" y="1905000"/>
            <a:ext cx="3482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直接连接符 292871"/>
          <p:cNvSpPr>
            <a:spLocks noChangeShapeType="1"/>
          </p:cNvSpPr>
          <p:nvPr/>
        </p:nvSpPr>
        <p:spPr bwMode="auto">
          <a:xfrm>
            <a:off x="2614613" y="2362200"/>
            <a:ext cx="34829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直接连接符 292872"/>
          <p:cNvSpPr>
            <a:spLocks noChangeShapeType="1"/>
          </p:cNvSpPr>
          <p:nvPr/>
        </p:nvSpPr>
        <p:spPr bwMode="auto">
          <a:xfrm>
            <a:off x="2614613" y="1905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直接连接符 292873"/>
          <p:cNvSpPr>
            <a:spLocks noChangeShapeType="1"/>
          </p:cNvSpPr>
          <p:nvPr/>
        </p:nvSpPr>
        <p:spPr bwMode="auto">
          <a:xfrm>
            <a:off x="3486150" y="190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直接连接符 292874"/>
          <p:cNvSpPr>
            <a:spLocks noChangeShapeType="1"/>
          </p:cNvSpPr>
          <p:nvPr/>
        </p:nvSpPr>
        <p:spPr bwMode="auto">
          <a:xfrm>
            <a:off x="4356100" y="190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直接连接符 292875"/>
          <p:cNvSpPr>
            <a:spLocks noChangeShapeType="1"/>
          </p:cNvSpPr>
          <p:nvPr/>
        </p:nvSpPr>
        <p:spPr bwMode="auto">
          <a:xfrm>
            <a:off x="5226050" y="1905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直接连接符 292876"/>
          <p:cNvSpPr>
            <a:spLocks noChangeShapeType="1"/>
          </p:cNvSpPr>
          <p:nvPr/>
        </p:nvSpPr>
        <p:spPr bwMode="auto">
          <a:xfrm>
            <a:off x="6097588" y="1905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矩形 292877"/>
          <p:cNvSpPr>
            <a:spLocks noChangeArrowheads="1"/>
          </p:cNvSpPr>
          <p:nvPr/>
        </p:nvSpPr>
        <p:spPr bwMode="auto">
          <a:xfrm>
            <a:off x="695325" y="19050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ea typeface="隶书" pitchFamily="49" charset="-122"/>
              </a:rPr>
              <a:t>财务处</a:t>
            </a:r>
          </a:p>
        </p:txBody>
      </p:sp>
      <p:sp>
        <p:nvSpPr>
          <p:cNvPr id="75791" name="矩形 292878"/>
          <p:cNvSpPr>
            <a:spLocks noChangeArrowheads="1"/>
          </p:cNvSpPr>
          <p:nvPr/>
        </p:nvSpPr>
        <p:spPr bwMode="auto">
          <a:xfrm>
            <a:off x="6075363" y="32766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住址</a:t>
            </a:r>
          </a:p>
        </p:txBody>
      </p:sp>
      <p:sp>
        <p:nvSpPr>
          <p:cNvPr id="75792" name="矩形 292879"/>
          <p:cNvSpPr>
            <a:spLocks noChangeArrowheads="1"/>
          </p:cNvSpPr>
          <p:nvPr/>
        </p:nvSpPr>
        <p:spPr bwMode="auto">
          <a:xfrm>
            <a:off x="5205413" y="32766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系别</a:t>
            </a:r>
          </a:p>
        </p:txBody>
      </p:sp>
      <p:sp>
        <p:nvSpPr>
          <p:cNvPr id="75793" name="矩形 292880"/>
          <p:cNvSpPr>
            <a:spLocks noChangeArrowheads="1"/>
          </p:cNvSpPr>
          <p:nvPr/>
        </p:nvSpPr>
        <p:spPr bwMode="auto">
          <a:xfrm>
            <a:off x="4333875" y="3276600"/>
            <a:ext cx="87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性别</a:t>
            </a:r>
          </a:p>
        </p:txBody>
      </p:sp>
      <p:sp>
        <p:nvSpPr>
          <p:cNvPr id="75794" name="矩形 292881"/>
          <p:cNvSpPr>
            <a:spLocks noChangeArrowheads="1"/>
          </p:cNvSpPr>
          <p:nvPr/>
        </p:nvSpPr>
        <p:spPr bwMode="auto">
          <a:xfrm>
            <a:off x="3463925" y="32766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姓名</a:t>
            </a:r>
          </a:p>
        </p:txBody>
      </p:sp>
      <p:sp>
        <p:nvSpPr>
          <p:cNvPr id="75795" name="矩形 292882"/>
          <p:cNvSpPr>
            <a:spLocks noChangeArrowheads="1"/>
          </p:cNvSpPr>
          <p:nvPr/>
        </p:nvSpPr>
        <p:spPr bwMode="auto">
          <a:xfrm>
            <a:off x="2592388" y="3276600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学号</a:t>
            </a:r>
          </a:p>
        </p:txBody>
      </p:sp>
      <p:sp>
        <p:nvSpPr>
          <p:cNvPr id="75796" name="直接连接符 292883"/>
          <p:cNvSpPr>
            <a:spLocks noChangeShapeType="1"/>
          </p:cNvSpPr>
          <p:nvPr/>
        </p:nvSpPr>
        <p:spPr bwMode="auto">
          <a:xfrm>
            <a:off x="2592388" y="3276600"/>
            <a:ext cx="4352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7" name="直接连接符 292884"/>
          <p:cNvSpPr>
            <a:spLocks noChangeShapeType="1"/>
          </p:cNvSpPr>
          <p:nvPr/>
        </p:nvSpPr>
        <p:spPr bwMode="auto">
          <a:xfrm>
            <a:off x="2592388" y="3733800"/>
            <a:ext cx="4352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直接连接符 292885"/>
          <p:cNvSpPr>
            <a:spLocks noChangeShapeType="1"/>
          </p:cNvSpPr>
          <p:nvPr/>
        </p:nvSpPr>
        <p:spPr bwMode="auto">
          <a:xfrm>
            <a:off x="2592388" y="32766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直接连接符 292886"/>
          <p:cNvSpPr>
            <a:spLocks noChangeShapeType="1"/>
          </p:cNvSpPr>
          <p:nvPr/>
        </p:nvSpPr>
        <p:spPr bwMode="auto">
          <a:xfrm>
            <a:off x="3463925" y="3276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直接连接符 292887"/>
          <p:cNvSpPr>
            <a:spLocks noChangeShapeType="1"/>
          </p:cNvSpPr>
          <p:nvPr/>
        </p:nvSpPr>
        <p:spPr bwMode="auto">
          <a:xfrm>
            <a:off x="4333875" y="3276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1" name="直接连接符 292888"/>
          <p:cNvSpPr>
            <a:spLocks noChangeShapeType="1"/>
          </p:cNvSpPr>
          <p:nvPr/>
        </p:nvSpPr>
        <p:spPr bwMode="auto">
          <a:xfrm>
            <a:off x="5205413" y="3276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2" name="直接连接符 292889"/>
          <p:cNvSpPr>
            <a:spLocks noChangeShapeType="1"/>
          </p:cNvSpPr>
          <p:nvPr/>
        </p:nvSpPr>
        <p:spPr bwMode="auto">
          <a:xfrm>
            <a:off x="6075363" y="3276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直接连接符 292890"/>
          <p:cNvSpPr>
            <a:spLocks noChangeShapeType="1"/>
          </p:cNvSpPr>
          <p:nvPr/>
        </p:nvSpPr>
        <p:spPr bwMode="auto">
          <a:xfrm>
            <a:off x="6945313" y="32766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4" name="矩形 292891"/>
          <p:cNvSpPr>
            <a:spLocks noChangeArrowheads="1"/>
          </p:cNvSpPr>
          <p:nvPr/>
        </p:nvSpPr>
        <p:spPr bwMode="auto">
          <a:xfrm>
            <a:off x="685800" y="32766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ea typeface="隶书" pitchFamily="49" charset="-122"/>
              </a:rPr>
              <a:t>后勤处</a:t>
            </a:r>
          </a:p>
        </p:txBody>
      </p:sp>
      <p:sp>
        <p:nvSpPr>
          <p:cNvPr id="75805" name="矩形 292892"/>
          <p:cNvSpPr>
            <a:spLocks noChangeArrowheads="1"/>
          </p:cNvSpPr>
          <p:nvPr/>
        </p:nvSpPr>
        <p:spPr bwMode="auto">
          <a:xfrm>
            <a:off x="6075363" y="4648200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学位</a:t>
            </a:r>
          </a:p>
        </p:txBody>
      </p:sp>
      <p:sp>
        <p:nvSpPr>
          <p:cNvPr id="75806" name="矩形 292893"/>
          <p:cNvSpPr>
            <a:spLocks noChangeArrowheads="1"/>
          </p:cNvSpPr>
          <p:nvPr/>
        </p:nvSpPr>
        <p:spPr bwMode="auto">
          <a:xfrm>
            <a:off x="5203825" y="4648200"/>
            <a:ext cx="87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学分</a:t>
            </a:r>
          </a:p>
        </p:txBody>
      </p:sp>
      <p:sp>
        <p:nvSpPr>
          <p:cNvPr id="75807" name="矩形 292894"/>
          <p:cNvSpPr>
            <a:spLocks noChangeArrowheads="1"/>
          </p:cNvSpPr>
          <p:nvPr/>
        </p:nvSpPr>
        <p:spPr bwMode="auto">
          <a:xfrm>
            <a:off x="4333875" y="4648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系别</a:t>
            </a:r>
          </a:p>
        </p:txBody>
      </p:sp>
      <p:sp>
        <p:nvSpPr>
          <p:cNvPr id="75808" name="矩形 292895"/>
          <p:cNvSpPr>
            <a:spLocks noChangeArrowheads="1"/>
          </p:cNvSpPr>
          <p:nvPr/>
        </p:nvSpPr>
        <p:spPr bwMode="auto">
          <a:xfrm>
            <a:off x="3463925" y="4648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姓名</a:t>
            </a:r>
          </a:p>
        </p:txBody>
      </p:sp>
      <p:sp>
        <p:nvSpPr>
          <p:cNvPr id="75809" name="矩形 292896"/>
          <p:cNvSpPr>
            <a:spLocks noChangeArrowheads="1"/>
          </p:cNvSpPr>
          <p:nvPr/>
        </p:nvSpPr>
        <p:spPr bwMode="auto">
          <a:xfrm>
            <a:off x="2592388" y="4648200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学号</a:t>
            </a:r>
          </a:p>
        </p:txBody>
      </p:sp>
      <p:sp>
        <p:nvSpPr>
          <p:cNvPr id="75810" name="直接连接符 292897"/>
          <p:cNvSpPr>
            <a:spLocks noChangeShapeType="1"/>
          </p:cNvSpPr>
          <p:nvPr/>
        </p:nvSpPr>
        <p:spPr bwMode="auto">
          <a:xfrm>
            <a:off x="2592388" y="4648200"/>
            <a:ext cx="43545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1" name="直接连接符 292898"/>
          <p:cNvSpPr>
            <a:spLocks noChangeShapeType="1"/>
          </p:cNvSpPr>
          <p:nvPr/>
        </p:nvSpPr>
        <p:spPr bwMode="auto">
          <a:xfrm>
            <a:off x="2592388" y="5105400"/>
            <a:ext cx="4354512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2" name="直接连接符 292899"/>
          <p:cNvSpPr>
            <a:spLocks noChangeShapeType="1"/>
          </p:cNvSpPr>
          <p:nvPr/>
        </p:nvSpPr>
        <p:spPr bwMode="auto">
          <a:xfrm>
            <a:off x="2592388" y="46482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3" name="直接连接符 292900"/>
          <p:cNvSpPr>
            <a:spLocks noChangeShapeType="1"/>
          </p:cNvSpPr>
          <p:nvPr/>
        </p:nvSpPr>
        <p:spPr bwMode="auto">
          <a:xfrm>
            <a:off x="3463925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4" name="直接连接符 292901"/>
          <p:cNvSpPr>
            <a:spLocks noChangeShapeType="1"/>
          </p:cNvSpPr>
          <p:nvPr/>
        </p:nvSpPr>
        <p:spPr bwMode="auto">
          <a:xfrm>
            <a:off x="4333875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5" name="直接连接符 292902"/>
          <p:cNvSpPr>
            <a:spLocks noChangeShapeType="1"/>
          </p:cNvSpPr>
          <p:nvPr/>
        </p:nvSpPr>
        <p:spPr bwMode="auto">
          <a:xfrm>
            <a:off x="5203825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6" name="直接连接符 292903"/>
          <p:cNvSpPr>
            <a:spLocks noChangeShapeType="1"/>
          </p:cNvSpPr>
          <p:nvPr/>
        </p:nvSpPr>
        <p:spPr bwMode="auto">
          <a:xfrm>
            <a:off x="6075363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7" name="直接连接符 292904"/>
          <p:cNvSpPr>
            <a:spLocks noChangeShapeType="1"/>
          </p:cNvSpPr>
          <p:nvPr/>
        </p:nvSpPr>
        <p:spPr bwMode="auto">
          <a:xfrm>
            <a:off x="6946900" y="46482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8" name="矩形 292905"/>
          <p:cNvSpPr>
            <a:spLocks noChangeArrowheads="1"/>
          </p:cNvSpPr>
          <p:nvPr/>
        </p:nvSpPr>
        <p:spPr bwMode="auto">
          <a:xfrm>
            <a:off x="685800" y="46482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ea typeface="隶书" pitchFamily="49" charset="-122"/>
              </a:rPr>
              <a:t>教务处</a:t>
            </a:r>
          </a:p>
        </p:txBody>
      </p:sp>
      <p:sp>
        <p:nvSpPr>
          <p:cNvPr id="75819" name="矩形 292906"/>
          <p:cNvSpPr>
            <a:spLocks noChangeArrowheads="1"/>
          </p:cNvSpPr>
          <p:nvPr/>
        </p:nvSpPr>
        <p:spPr bwMode="auto">
          <a:xfrm>
            <a:off x="6419850" y="60960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学位</a:t>
            </a:r>
          </a:p>
        </p:txBody>
      </p:sp>
      <p:sp>
        <p:nvSpPr>
          <p:cNvPr id="75820" name="矩形 292907"/>
          <p:cNvSpPr>
            <a:spLocks noChangeArrowheads="1"/>
          </p:cNvSpPr>
          <p:nvPr/>
        </p:nvSpPr>
        <p:spPr bwMode="auto">
          <a:xfrm>
            <a:off x="7269163" y="6096000"/>
            <a:ext cx="1379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华文新魏" pitchFamily="2" charset="-122"/>
              </a:rPr>
              <a:t>政治面貌</a:t>
            </a:r>
          </a:p>
        </p:txBody>
      </p:sp>
      <p:sp>
        <p:nvSpPr>
          <p:cNvPr id="75821" name="矩形 292908"/>
          <p:cNvSpPr>
            <a:spLocks noChangeArrowheads="1"/>
          </p:cNvSpPr>
          <p:nvPr/>
        </p:nvSpPr>
        <p:spPr bwMode="auto">
          <a:xfrm>
            <a:off x="5602288" y="6096000"/>
            <a:ext cx="81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年龄</a:t>
            </a:r>
          </a:p>
        </p:txBody>
      </p:sp>
      <p:sp>
        <p:nvSpPr>
          <p:cNvPr id="75822" name="矩形 292909"/>
          <p:cNvSpPr>
            <a:spLocks noChangeArrowheads="1"/>
          </p:cNvSpPr>
          <p:nvPr/>
        </p:nvSpPr>
        <p:spPr bwMode="auto">
          <a:xfrm>
            <a:off x="4803775" y="6096000"/>
            <a:ext cx="79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系别</a:t>
            </a:r>
          </a:p>
        </p:txBody>
      </p:sp>
      <p:sp>
        <p:nvSpPr>
          <p:cNvPr id="75823" name="矩形 292910"/>
          <p:cNvSpPr>
            <a:spLocks noChangeArrowheads="1"/>
          </p:cNvSpPr>
          <p:nvPr/>
        </p:nvSpPr>
        <p:spPr bwMode="auto">
          <a:xfrm>
            <a:off x="4092575" y="6096000"/>
            <a:ext cx="754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性别</a:t>
            </a:r>
          </a:p>
        </p:txBody>
      </p:sp>
      <p:sp>
        <p:nvSpPr>
          <p:cNvPr id="75824" name="矩形 292911"/>
          <p:cNvSpPr>
            <a:spLocks noChangeArrowheads="1"/>
          </p:cNvSpPr>
          <p:nvPr/>
        </p:nvSpPr>
        <p:spPr bwMode="auto">
          <a:xfrm>
            <a:off x="3305175" y="6096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姓名</a:t>
            </a:r>
          </a:p>
        </p:txBody>
      </p:sp>
      <p:sp>
        <p:nvSpPr>
          <p:cNvPr id="75825" name="矩形 292912"/>
          <p:cNvSpPr>
            <a:spLocks noChangeArrowheads="1"/>
          </p:cNvSpPr>
          <p:nvPr/>
        </p:nvSpPr>
        <p:spPr bwMode="auto">
          <a:xfrm>
            <a:off x="2514600" y="6096000"/>
            <a:ext cx="87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itchFamily="2" charset="-122"/>
              </a:rPr>
              <a:t>学号</a:t>
            </a:r>
          </a:p>
        </p:txBody>
      </p:sp>
      <p:sp>
        <p:nvSpPr>
          <p:cNvPr id="75826" name="直接连接符 292913"/>
          <p:cNvSpPr>
            <a:spLocks noChangeShapeType="1"/>
          </p:cNvSpPr>
          <p:nvPr/>
        </p:nvSpPr>
        <p:spPr bwMode="auto">
          <a:xfrm>
            <a:off x="2514600" y="6096000"/>
            <a:ext cx="60975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7" name="直接连接符 292914"/>
          <p:cNvSpPr>
            <a:spLocks noChangeShapeType="1"/>
          </p:cNvSpPr>
          <p:nvPr/>
        </p:nvSpPr>
        <p:spPr bwMode="auto">
          <a:xfrm>
            <a:off x="2514600" y="6553200"/>
            <a:ext cx="60975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8" name="直接连接符 292915"/>
          <p:cNvSpPr>
            <a:spLocks noChangeShapeType="1"/>
          </p:cNvSpPr>
          <p:nvPr/>
        </p:nvSpPr>
        <p:spPr bwMode="auto">
          <a:xfrm>
            <a:off x="2514600" y="6096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9" name="直接连接符 292916"/>
          <p:cNvSpPr>
            <a:spLocks noChangeShapeType="1"/>
          </p:cNvSpPr>
          <p:nvPr/>
        </p:nvSpPr>
        <p:spPr bwMode="auto">
          <a:xfrm>
            <a:off x="3303588" y="609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0" name="直接连接符 292917"/>
          <p:cNvSpPr>
            <a:spLocks noChangeShapeType="1"/>
          </p:cNvSpPr>
          <p:nvPr/>
        </p:nvSpPr>
        <p:spPr bwMode="auto">
          <a:xfrm>
            <a:off x="4029075" y="609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1" name="直接连接符 292918"/>
          <p:cNvSpPr>
            <a:spLocks noChangeShapeType="1"/>
          </p:cNvSpPr>
          <p:nvPr/>
        </p:nvSpPr>
        <p:spPr bwMode="auto">
          <a:xfrm>
            <a:off x="4846638" y="609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2" name="直接连接符 292919"/>
          <p:cNvSpPr>
            <a:spLocks noChangeShapeType="1"/>
          </p:cNvSpPr>
          <p:nvPr/>
        </p:nvSpPr>
        <p:spPr bwMode="auto">
          <a:xfrm>
            <a:off x="5602288" y="609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3" name="直接连接符 292920"/>
          <p:cNvSpPr>
            <a:spLocks noChangeShapeType="1"/>
          </p:cNvSpPr>
          <p:nvPr/>
        </p:nvSpPr>
        <p:spPr bwMode="auto">
          <a:xfrm>
            <a:off x="6419850" y="609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4" name="直接连接符 292921"/>
          <p:cNvSpPr>
            <a:spLocks noChangeShapeType="1"/>
          </p:cNvSpPr>
          <p:nvPr/>
        </p:nvSpPr>
        <p:spPr bwMode="auto">
          <a:xfrm>
            <a:off x="8612188" y="6096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5" name="直接连接符 292922"/>
          <p:cNvSpPr>
            <a:spLocks noChangeShapeType="1"/>
          </p:cNvSpPr>
          <p:nvPr/>
        </p:nvSpPr>
        <p:spPr bwMode="auto">
          <a:xfrm>
            <a:off x="7269163" y="6096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36" name="矩形 292923"/>
          <p:cNvSpPr>
            <a:spLocks noChangeArrowheads="1"/>
          </p:cNvSpPr>
          <p:nvPr/>
        </p:nvSpPr>
        <p:spPr bwMode="auto">
          <a:xfrm>
            <a:off x="685800" y="60960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ea typeface="隶书" pitchFamily="49" charset="-122"/>
              </a:rPr>
              <a:t>学工处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918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文件系统阶段</a:t>
            </a:r>
          </a:p>
        </p:txBody>
      </p:sp>
      <p:sp>
        <p:nvSpPr>
          <p:cNvPr id="77827" name="文本占位符 29184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数据的共享性差，冗余度大</a:t>
            </a:r>
          </a:p>
          <a:p>
            <a:pPr lvl="1" eaLnBrk="1" hangingPunct="1"/>
            <a:r>
              <a:rPr lang="zh-CN" altLang="en-US" b="1" smtClean="0">
                <a:solidFill>
                  <a:srgbClr val="800000"/>
                </a:solidFill>
              </a:rPr>
              <a:t>数据面向应用</a:t>
            </a:r>
          </a:p>
          <a:p>
            <a:pPr lvl="2" eaLnBrk="1" hangingPunct="1"/>
            <a:r>
              <a:rPr lang="zh-CN" altLang="en-US" b="1" smtClean="0">
                <a:solidFill>
                  <a:schemeClr val="folHlink"/>
                </a:solidFill>
              </a:rPr>
              <a:t>即使不同应用程序所需要的数据有部分相同时，也必须建立各自的文件，而不能共享相同的数据</a:t>
            </a:r>
          </a:p>
          <a:p>
            <a:pPr lvl="1" eaLnBrk="1" hangingPunct="1"/>
            <a:r>
              <a:rPr lang="zh-CN" altLang="en-US" b="1" smtClean="0">
                <a:solidFill>
                  <a:srgbClr val="800000"/>
                </a:solidFill>
              </a:rPr>
              <a:t>数据孤立</a:t>
            </a:r>
          </a:p>
          <a:p>
            <a:pPr lvl="2" eaLnBrk="1" hangingPunct="1"/>
            <a:r>
              <a:rPr lang="zh-CN" altLang="en-US" b="1" smtClean="0">
                <a:solidFill>
                  <a:schemeClr val="folHlink"/>
                </a:solidFill>
              </a:rPr>
              <a:t>数据分散管理，许多文件，许多数据格式</a:t>
            </a:r>
            <a:endParaRPr lang="zh-CN" altLang="en-US" b="1" smtClean="0">
              <a:solidFill>
                <a:schemeClr val="folHlink"/>
              </a:solidFill>
              <a:ea typeface="仿宋_GB2312" pitchFamily="49" charset="-122"/>
            </a:endParaRPr>
          </a:p>
          <a:p>
            <a:pPr eaLnBrk="1" hangingPunct="1"/>
            <a:r>
              <a:rPr lang="zh-CN" altLang="en-US" b="1" smtClean="0"/>
              <a:t>数据的不一致性</a:t>
            </a:r>
            <a:endParaRPr lang="zh-CN" altLang="en-US" b="1" smtClean="0">
              <a:ea typeface="仿宋_GB2312" pitchFamily="49" charset="-122"/>
            </a:endParaRPr>
          </a:p>
          <a:p>
            <a:pPr lvl="1" eaLnBrk="1" hangingPunct="1"/>
            <a:r>
              <a:rPr lang="zh-CN" altLang="en-US" b="1" smtClean="0">
                <a:solidFill>
                  <a:srgbClr val="800000"/>
                </a:solidFill>
              </a:rPr>
              <a:t>由于数据存在很多副本，给数据的修改与维护带来了困难，容易造成数据的不一致性</a:t>
            </a:r>
          </a:p>
        </p:txBody>
      </p:sp>
      <p:sp>
        <p:nvSpPr>
          <p:cNvPr id="7782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85A3E4-33F1-44DF-AF48-E1CD35A85F2A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969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数据库系统阶段</a:t>
            </a:r>
          </a:p>
        </p:txBody>
      </p:sp>
      <p:sp>
        <p:nvSpPr>
          <p:cNvPr id="79875" name="文本占位符 296962"/>
          <p:cNvSpPr>
            <a:spLocks noGrp="1" noChangeArrowheads="1"/>
          </p:cNvSpPr>
          <p:nvPr>
            <p:ph idx="1"/>
          </p:nvPr>
        </p:nvSpPr>
        <p:spPr>
          <a:xfrm>
            <a:off x="341313" y="1447800"/>
            <a:ext cx="8574087" cy="1890713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数据库观点</a:t>
            </a:r>
          </a:p>
          <a:p>
            <a:pPr lvl="1" eaLnBrk="1" hangingPunct="1"/>
            <a:r>
              <a:rPr lang="zh-CN" altLang="en-US" smtClean="0">
                <a:solidFill>
                  <a:srgbClr val="800000"/>
                </a:solidFill>
              </a:rPr>
              <a:t>数据不是依赖于处理过程的附属品，而是现实世界中独立存在的对象</a:t>
            </a:r>
          </a:p>
        </p:txBody>
      </p:sp>
      <p:grpSp>
        <p:nvGrpSpPr>
          <p:cNvPr id="79876" name="组合 296963"/>
          <p:cNvGrpSpPr>
            <a:grpSpLocks/>
          </p:cNvGrpSpPr>
          <p:nvPr/>
        </p:nvGrpSpPr>
        <p:grpSpPr bwMode="auto">
          <a:xfrm>
            <a:off x="811213" y="2854325"/>
            <a:ext cx="7189787" cy="3927475"/>
            <a:chOff x="511" y="1798"/>
            <a:chExt cx="4529" cy="2474"/>
          </a:xfrm>
        </p:grpSpPr>
        <p:pic>
          <p:nvPicPr>
            <p:cNvPr id="79878" name="图片 296964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798"/>
              <a:ext cx="912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79" name="图片 296965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9" y="2182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80" name="图片 296966" descr="j01963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" y="2169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1" name="圆柱形 296967"/>
            <p:cNvSpPr>
              <a:spLocks noChangeArrowheads="1"/>
            </p:cNvSpPr>
            <p:nvPr/>
          </p:nvSpPr>
          <p:spPr bwMode="auto">
            <a:xfrm>
              <a:off x="2208" y="3120"/>
              <a:ext cx="1488" cy="1152"/>
            </a:xfrm>
            <a:prstGeom prst="can">
              <a:avLst>
                <a:gd name="adj" fmla="val 28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006A4E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82" name="圆柱形 296968"/>
            <p:cNvSpPr>
              <a:spLocks noChangeArrowheads="1"/>
            </p:cNvSpPr>
            <p:nvPr/>
          </p:nvSpPr>
          <p:spPr bwMode="auto">
            <a:xfrm>
              <a:off x="2424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83" name="矩形 296969"/>
            <p:cNvSpPr>
              <a:spLocks noChangeArrowheads="1"/>
            </p:cNvSpPr>
            <p:nvPr/>
          </p:nvSpPr>
          <p:spPr bwMode="auto">
            <a:xfrm>
              <a:off x="2324" y="3086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  <a:ea typeface="华文隶书" pitchFamily="2" charset="-122"/>
                </a:rPr>
                <a:t>统一存取</a:t>
              </a:r>
            </a:p>
          </p:txBody>
        </p:sp>
        <p:sp>
          <p:nvSpPr>
            <p:cNvPr id="79884" name="左右箭头 296970"/>
            <p:cNvSpPr>
              <a:spLocks noChangeArrowheads="1"/>
            </p:cNvSpPr>
            <p:nvPr/>
          </p:nvSpPr>
          <p:spPr bwMode="auto">
            <a:xfrm rot="1800000">
              <a:off x="1584" y="2784"/>
              <a:ext cx="816" cy="288"/>
            </a:xfrm>
            <a:prstGeom prst="leftRightArrow">
              <a:avLst>
                <a:gd name="adj1" fmla="val 50000"/>
                <a:gd name="adj2" fmla="val 56562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85" name="圆柱形 296971"/>
            <p:cNvSpPr>
              <a:spLocks noChangeArrowheads="1"/>
            </p:cNvSpPr>
            <p:nvPr/>
          </p:nvSpPr>
          <p:spPr bwMode="auto">
            <a:xfrm>
              <a:off x="2976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86" name="圆柱形 296972"/>
            <p:cNvSpPr>
              <a:spLocks noChangeArrowheads="1"/>
            </p:cNvSpPr>
            <p:nvPr/>
          </p:nvSpPr>
          <p:spPr bwMode="auto">
            <a:xfrm>
              <a:off x="2736" y="3801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n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87" name="上下箭头 296973"/>
            <p:cNvSpPr>
              <a:spLocks noChangeArrowheads="1"/>
            </p:cNvSpPr>
            <p:nvPr/>
          </p:nvSpPr>
          <p:spPr bwMode="auto">
            <a:xfrm>
              <a:off x="2880" y="2736"/>
              <a:ext cx="288" cy="336"/>
            </a:xfrm>
            <a:prstGeom prst="upDownArrow">
              <a:avLst>
                <a:gd name="adj1" fmla="val 50000"/>
                <a:gd name="adj2" fmla="val 2329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88" name="矩形 296974"/>
            <p:cNvSpPr>
              <a:spLocks noChangeArrowheads="1"/>
            </p:cNvSpPr>
            <p:nvPr/>
          </p:nvSpPr>
          <p:spPr bwMode="auto">
            <a:xfrm>
              <a:off x="2127" y="2160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程序2</a:t>
              </a:r>
            </a:p>
          </p:txBody>
        </p:sp>
        <p:sp>
          <p:nvSpPr>
            <p:cNvPr id="79889" name="左右箭头 296975"/>
            <p:cNvSpPr>
              <a:spLocks noChangeArrowheads="1"/>
            </p:cNvSpPr>
            <p:nvPr/>
          </p:nvSpPr>
          <p:spPr bwMode="auto">
            <a:xfrm rot="-1800000">
              <a:off x="3456" y="2784"/>
              <a:ext cx="816" cy="288"/>
            </a:xfrm>
            <a:prstGeom prst="leftRightArrow">
              <a:avLst>
                <a:gd name="adj1" fmla="val 50000"/>
                <a:gd name="adj2" fmla="val 56562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9890" name="矩形 296976"/>
            <p:cNvSpPr>
              <a:spLocks noChangeArrowheads="1"/>
            </p:cNvSpPr>
            <p:nvPr/>
          </p:nvSpPr>
          <p:spPr bwMode="auto">
            <a:xfrm>
              <a:off x="511" y="249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程序1</a:t>
              </a:r>
            </a:p>
          </p:txBody>
        </p:sp>
        <p:sp>
          <p:nvSpPr>
            <p:cNvPr id="79891" name="矩形 296977"/>
            <p:cNvSpPr>
              <a:spLocks noChangeArrowheads="1"/>
            </p:cNvSpPr>
            <p:nvPr/>
          </p:nvSpPr>
          <p:spPr bwMode="auto">
            <a:xfrm>
              <a:off x="4032" y="2496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</p:grpSp>
      <p:sp>
        <p:nvSpPr>
          <p:cNvPr id="7987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F20B466-23DB-4C47-9CD5-86C2E4D78D57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矩形 716801">
            <a:extLst>
              <a:ext uri="{FF2B5EF4-FFF2-40B4-BE49-F238E27FC236}"/>
            </a:extLst>
          </p:cNvPr>
          <p:cNvSpPr/>
          <p:nvPr/>
        </p:nvSpPr>
        <p:spPr>
          <a:xfrm>
            <a:off x="1331913" y="334963"/>
            <a:ext cx="6983412" cy="790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数据库管理技术的优势</a:t>
            </a:r>
          </a:p>
        </p:txBody>
      </p:sp>
      <p:sp>
        <p:nvSpPr>
          <p:cNvPr id="716803" name="矩形 716802">
            <a:extLst>
              <a:ext uri="{FF2B5EF4-FFF2-40B4-BE49-F238E27FC236}"/>
            </a:extLst>
          </p:cNvPr>
          <p:cNvSpPr/>
          <p:nvPr/>
        </p:nvSpPr>
        <p:spPr>
          <a:xfrm>
            <a:off x="431800" y="1484313"/>
            <a:ext cx="8280400" cy="43926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b="1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数据可被多用户、多应用共享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减少数据冗余，节约存储空间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避免不一致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系统易于扩充</a:t>
            </a:r>
          </a:p>
        </p:txBody>
      </p:sp>
      <p:sp>
        <p:nvSpPr>
          <p:cNvPr id="8192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A0D2AF-FBB3-4551-8187-A04049659A6D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椭圆 1">
            <a:extLst>
              <a:ext uri="{FF2B5EF4-FFF2-40B4-BE49-F238E27FC236}"/>
            </a:extLst>
          </p:cNvPr>
          <p:cNvSpPr/>
          <p:nvPr/>
        </p:nvSpPr>
        <p:spPr>
          <a:xfrm>
            <a:off x="1914525" y="4076700"/>
            <a:ext cx="4965700" cy="18018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3" name="椭圆 2">
            <a:extLst>
              <a:ext uri="{FF2B5EF4-FFF2-40B4-BE49-F238E27FC236}"/>
            </a:extLst>
          </p:cNvPr>
          <p:cNvSpPr/>
          <p:nvPr/>
        </p:nvSpPr>
        <p:spPr>
          <a:xfrm>
            <a:off x="3605213" y="4722813"/>
            <a:ext cx="895350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noProof="1">
                <a:solidFill>
                  <a:schemeClr val="tx1"/>
                </a:solidFill>
                <a:latin typeface="+mn-ea"/>
              </a:rPr>
              <a:t>学号</a:t>
            </a:r>
          </a:p>
        </p:txBody>
      </p:sp>
      <p:sp>
        <p:nvSpPr>
          <p:cNvPr id="4" name="椭圆 3">
            <a:extLst>
              <a:ext uri="{FF2B5EF4-FFF2-40B4-BE49-F238E27FC236}"/>
            </a:extLst>
          </p:cNvPr>
          <p:cNvSpPr/>
          <p:nvPr/>
        </p:nvSpPr>
        <p:spPr>
          <a:xfrm>
            <a:off x="4052888" y="5006975"/>
            <a:ext cx="895350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noProof="1">
                <a:solidFill>
                  <a:schemeClr val="tx1"/>
                </a:solidFill>
                <a:latin typeface="+mn-ea"/>
              </a:rPr>
              <a:t>姓名</a:t>
            </a:r>
          </a:p>
        </p:txBody>
      </p:sp>
      <p:sp>
        <p:nvSpPr>
          <p:cNvPr id="5" name="椭圆 4">
            <a:extLst>
              <a:ext uri="{FF2B5EF4-FFF2-40B4-BE49-F238E27FC236}"/>
            </a:extLst>
          </p:cNvPr>
          <p:cNvSpPr/>
          <p:nvPr/>
        </p:nvSpPr>
        <p:spPr>
          <a:xfrm>
            <a:off x="4375150" y="4529138"/>
            <a:ext cx="896938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smtClean="0">
                <a:latin typeface="华文行楷" pitchFamily="2" charset="-122"/>
                <a:ea typeface="华文行楷" pitchFamily="2" charset="-122"/>
              </a:rPr>
              <a:t>系别</a:t>
            </a:r>
          </a:p>
        </p:txBody>
      </p:sp>
      <p:sp>
        <p:nvSpPr>
          <p:cNvPr id="6" name="椭圆 5">
            <a:extLst>
              <a:ext uri="{FF2B5EF4-FFF2-40B4-BE49-F238E27FC236}"/>
            </a:extLst>
          </p:cNvPr>
          <p:cNvSpPr/>
          <p:nvPr/>
        </p:nvSpPr>
        <p:spPr>
          <a:xfrm>
            <a:off x="4859338" y="4146550"/>
            <a:ext cx="896937" cy="2889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smtClean="0">
                <a:latin typeface="华文行楷" pitchFamily="2" charset="-122"/>
                <a:ea typeface="华文行楷" pitchFamily="2" charset="-122"/>
              </a:rPr>
              <a:t>年龄</a:t>
            </a:r>
          </a:p>
        </p:txBody>
      </p:sp>
      <p:sp>
        <p:nvSpPr>
          <p:cNvPr id="7" name="椭圆 6">
            <a:extLst>
              <a:ext uri="{FF2B5EF4-FFF2-40B4-BE49-F238E27FC236}"/>
            </a:extLst>
          </p:cNvPr>
          <p:cNvSpPr/>
          <p:nvPr/>
        </p:nvSpPr>
        <p:spPr>
          <a:xfrm>
            <a:off x="5272088" y="4818063"/>
            <a:ext cx="895350" cy="287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noProof="1">
                <a:solidFill>
                  <a:schemeClr val="tx1"/>
                </a:solidFill>
                <a:latin typeface="+mn-ea"/>
              </a:rPr>
              <a:t>学分</a:t>
            </a:r>
          </a:p>
        </p:txBody>
      </p:sp>
      <p:sp>
        <p:nvSpPr>
          <p:cNvPr id="8" name="椭圆 7">
            <a:extLst>
              <a:ext uri="{FF2B5EF4-FFF2-40B4-BE49-F238E27FC236}"/>
            </a:extLst>
          </p:cNvPr>
          <p:cNvSpPr/>
          <p:nvPr/>
        </p:nvSpPr>
        <p:spPr>
          <a:xfrm>
            <a:off x="3222625" y="5372100"/>
            <a:ext cx="895350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smtClean="0">
                <a:latin typeface="华文行楷" pitchFamily="2" charset="-122"/>
                <a:ea typeface="华文行楷" pitchFamily="2" charset="-122"/>
              </a:rPr>
              <a:t>性别</a:t>
            </a:r>
          </a:p>
        </p:txBody>
      </p:sp>
      <p:sp>
        <p:nvSpPr>
          <p:cNvPr id="9" name="椭圆 8">
            <a:extLst>
              <a:ext uri="{FF2B5EF4-FFF2-40B4-BE49-F238E27FC236}"/>
            </a:extLst>
          </p:cNvPr>
          <p:cNvSpPr/>
          <p:nvPr/>
        </p:nvSpPr>
        <p:spPr>
          <a:xfrm>
            <a:off x="2708275" y="4949825"/>
            <a:ext cx="896938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noProof="1">
                <a:solidFill>
                  <a:schemeClr val="tx1"/>
                </a:solidFill>
                <a:latin typeface="+mn-ea"/>
              </a:rPr>
              <a:t>寝室</a:t>
            </a:r>
          </a:p>
        </p:txBody>
      </p:sp>
      <p:sp>
        <p:nvSpPr>
          <p:cNvPr id="10" name="椭圆 9">
            <a:extLst>
              <a:ext uri="{FF2B5EF4-FFF2-40B4-BE49-F238E27FC236}"/>
            </a:extLst>
          </p:cNvPr>
          <p:cNvSpPr/>
          <p:nvPr/>
        </p:nvSpPr>
        <p:spPr>
          <a:xfrm>
            <a:off x="2708275" y="4435475"/>
            <a:ext cx="896938" cy="287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noProof="1">
                <a:solidFill>
                  <a:schemeClr val="tx1"/>
                </a:solidFill>
                <a:latin typeface="+mn-ea"/>
              </a:rPr>
              <a:t>补贴</a:t>
            </a:r>
          </a:p>
        </p:txBody>
      </p:sp>
      <p:sp>
        <p:nvSpPr>
          <p:cNvPr id="11" name="立方体 10">
            <a:extLst>
              <a:ext uri="{FF2B5EF4-FFF2-40B4-BE49-F238E27FC236}"/>
            </a:extLst>
          </p:cNvPr>
          <p:cNvSpPr/>
          <p:nvPr/>
        </p:nvSpPr>
        <p:spPr>
          <a:xfrm>
            <a:off x="803275" y="4075113"/>
            <a:ext cx="1192213" cy="360362"/>
          </a:xfrm>
          <a:prstGeom prst="cub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财务处</a:t>
            </a:r>
          </a:p>
        </p:txBody>
      </p:sp>
      <p:sp>
        <p:nvSpPr>
          <p:cNvPr id="13" name="立方体 12">
            <a:extLst>
              <a:ext uri="{FF2B5EF4-FFF2-40B4-BE49-F238E27FC236}"/>
            </a:extLst>
          </p:cNvPr>
          <p:cNvSpPr/>
          <p:nvPr/>
        </p:nvSpPr>
        <p:spPr>
          <a:xfrm>
            <a:off x="922338" y="5518150"/>
            <a:ext cx="1192212" cy="360363"/>
          </a:xfrm>
          <a:prstGeom prst="cub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solidFill>
                  <a:schemeClr val="tx1"/>
                </a:solidFill>
                <a:sym typeface="+mn-ea"/>
              </a:rPr>
              <a:t>宿管科</a:t>
            </a:r>
          </a:p>
        </p:txBody>
      </p:sp>
      <p:sp>
        <p:nvSpPr>
          <p:cNvPr id="14" name="立方体 13">
            <a:extLst>
              <a:ext uri="{FF2B5EF4-FFF2-40B4-BE49-F238E27FC236}"/>
            </a:extLst>
          </p:cNvPr>
          <p:cNvSpPr/>
          <p:nvPr/>
        </p:nvSpPr>
        <p:spPr>
          <a:xfrm>
            <a:off x="5961063" y="3625850"/>
            <a:ext cx="1192212" cy="358775"/>
          </a:xfrm>
          <a:prstGeom prst="cub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smtClean="0">
                <a:ea typeface="华文行楷" pitchFamily="2" charset="-122"/>
                <a:sym typeface="华文行楷" pitchFamily="2" charset="-122"/>
              </a:rPr>
              <a:t>学生处</a:t>
            </a:r>
          </a:p>
        </p:txBody>
      </p:sp>
      <p:sp>
        <p:nvSpPr>
          <p:cNvPr id="15" name="立方体 14">
            <a:extLst>
              <a:ext uri="{FF2B5EF4-FFF2-40B4-BE49-F238E27FC236}"/>
            </a:extLst>
          </p:cNvPr>
          <p:cNvSpPr/>
          <p:nvPr/>
        </p:nvSpPr>
        <p:spPr>
          <a:xfrm>
            <a:off x="7153275" y="5011738"/>
            <a:ext cx="1192213" cy="360362"/>
          </a:xfrm>
          <a:prstGeom prst="cube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smtClean="0">
                <a:ea typeface="华文行楷" pitchFamily="2" charset="-122"/>
                <a:sym typeface="华文行楷" pitchFamily="2" charset="-122"/>
              </a:rPr>
              <a:t>教务处</a:t>
            </a:r>
          </a:p>
        </p:txBody>
      </p:sp>
      <p:sp>
        <p:nvSpPr>
          <p:cNvPr id="16" name="任意多边形 15">
            <a:extLst>
              <a:ext uri="{FF2B5EF4-FFF2-40B4-BE49-F238E27FC236}"/>
            </a:extLst>
          </p:cNvPr>
          <p:cNvSpPr/>
          <p:nvPr/>
        </p:nvSpPr>
        <p:spPr>
          <a:xfrm>
            <a:off x="450850" y="3786188"/>
            <a:ext cx="4948238" cy="1581150"/>
          </a:xfrm>
          <a:custGeom>
            <a:avLst/>
            <a:gdLst>
              <a:gd name="connisteX0" fmla="*/ 1070610 w 4947920"/>
              <a:gd name="connsiteY0" fmla="*/ 8255 h 1580515"/>
              <a:gd name="connisteX1" fmla="*/ 988060 w 4947920"/>
              <a:gd name="connsiteY1" fmla="*/ 8255 h 1580515"/>
              <a:gd name="connisteX2" fmla="*/ 922020 w 4947920"/>
              <a:gd name="connsiteY2" fmla="*/ 8255 h 1580515"/>
              <a:gd name="connisteX3" fmla="*/ 840105 w 4947920"/>
              <a:gd name="connsiteY3" fmla="*/ 8255 h 1580515"/>
              <a:gd name="connisteX4" fmla="*/ 749300 w 4947920"/>
              <a:gd name="connsiteY4" fmla="*/ 8255 h 1580515"/>
              <a:gd name="connisteX5" fmla="*/ 667385 w 4947920"/>
              <a:gd name="connsiteY5" fmla="*/ 8255 h 1580515"/>
              <a:gd name="connisteX6" fmla="*/ 593090 w 4947920"/>
              <a:gd name="connsiteY6" fmla="*/ 8255 h 1580515"/>
              <a:gd name="connisteX7" fmla="*/ 527050 w 4947920"/>
              <a:gd name="connsiteY7" fmla="*/ 8255 h 1580515"/>
              <a:gd name="connisteX8" fmla="*/ 461010 w 4947920"/>
              <a:gd name="connsiteY8" fmla="*/ 24765 h 1580515"/>
              <a:gd name="connisteX9" fmla="*/ 395605 w 4947920"/>
              <a:gd name="connsiteY9" fmla="*/ 57785 h 1580515"/>
              <a:gd name="connisteX10" fmla="*/ 329565 w 4947920"/>
              <a:gd name="connsiteY10" fmla="*/ 90805 h 1580515"/>
              <a:gd name="connisteX11" fmla="*/ 263525 w 4947920"/>
              <a:gd name="connsiteY11" fmla="*/ 114935 h 1580515"/>
              <a:gd name="connisteX12" fmla="*/ 198120 w 4947920"/>
              <a:gd name="connsiteY12" fmla="*/ 139700 h 1580515"/>
              <a:gd name="connisteX13" fmla="*/ 132080 w 4947920"/>
              <a:gd name="connsiteY13" fmla="*/ 189230 h 1580515"/>
              <a:gd name="connisteX14" fmla="*/ 74295 w 4947920"/>
              <a:gd name="connsiteY14" fmla="*/ 255270 h 1580515"/>
              <a:gd name="connisteX15" fmla="*/ 24765 w 4947920"/>
              <a:gd name="connsiteY15" fmla="*/ 321310 h 1580515"/>
              <a:gd name="connisteX16" fmla="*/ 8255 w 4947920"/>
              <a:gd name="connsiteY16" fmla="*/ 386715 h 1580515"/>
              <a:gd name="connisteX17" fmla="*/ 0 w 4947920"/>
              <a:gd name="connsiteY17" fmla="*/ 452755 h 1580515"/>
              <a:gd name="connisteX18" fmla="*/ 0 w 4947920"/>
              <a:gd name="connsiteY18" fmla="*/ 518795 h 1580515"/>
              <a:gd name="connisteX19" fmla="*/ 24765 w 4947920"/>
              <a:gd name="connsiteY19" fmla="*/ 584200 h 1580515"/>
              <a:gd name="connisteX20" fmla="*/ 66040 w 4947920"/>
              <a:gd name="connsiteY20" fmla="*/ 650240 h 1580515"/>
              <a:gd name="connisteX21" fmla="*/ 107315 w 4947920"/>
              <a:gd name="connsiteY21" fmla="*/ 724535 h 1580515"/>
              <a:gd name="connisteX22" fmla="*/ 181610 w 4947920"/>
              <a:gd name="connsiteY22" fmla="*/ 790575 h 1580515"/>
              <a:gd name="connisteX23" fmla="*/ 247015 w 4947920"/>
              <a:gd name="connsiteY23" fmla="*/ 831215 h 1580515"/>
              <a:gd name="connisteX24" fmla="*/ 313055 w 4947920"/>
              <a:gd name="connsiteY24" fmla="*/ 855980 h 1580515"/>
              <a:gd name="connisteX25" fmla="*/ 379095 w 4947920"/>
              <a:gd name="connsiteY25" fmla="*/ 864235 h 1580515"/>
              <a:gd name="connisteX26" fmla="*/ 445135 w 4947920"/>
              <a:gd name="connsiteY26" fmla="*/ 872490 h 1580515"/>
              <a:gd name="connisteX27" fmla="*/ 510540 w 4947920"/>
              <a:gd name="connsiteY27" fmla="*/ 872490 h 1580515"/>
              <a:gd name="connisteX28" fmla="*/ 584835 w 4947920"/>
              <a:gd name="connsiteY28" fmla="*/ 872490 h 1580515"/>
              <a:gd name="connisteX29" fmla="*/ 650875 w 4947920"/>
              <a:gd name="connsiteY29" fmla="*/ 872490 h 1580515"/>
              <a:gd name="connisteX30" fmla="*/ 724535 w 4947920"/>
              <a:gd name="connsiteY30" fmla="*/ 864235 h 1580515"/>
              <a:gd name="connisteX31" fmla="*/ 790575 w 4947920"/>
              <a:gd name="connsiteY31" fmla="*/ 847725 h 1580515"/>
              <a:gd name="connisteX32" fmla="*/ 856615 w 4947920"/>
              <a:gd name="connsiteY32" fmla="*/ 822960 h 1580515"/>
              <a:gd name="connisteX33" fmla="*/ 922020 w 4947920"/>
              <a:gd name="connsiteY33" fmla="*/ 839470 h 1580515"/>
              <a:gd name="connisteX34" fmla="*/ 988060 w 4947920"/>
              <a:gd name="connsiteY34" fmla="*/ 847725 h 1580515"/>
              <a:gd name="connisteX35" fmla="*/ 1054100 w 4947920"/>
              <a:gd name="connsiteY35" fmla="*/ 847725 h 1580515"/>
              <a:gd name="connisteX36" fmla="*/ 1128395 w 4947920"/>
              <a:gd name="connsiteY36" fmla="*/ 847725 h 1580515"/>
              <a:gd name="connisteX37" fmla="*/ 1193800 w 4947920"/>
              <a:gd name="connsiteY37" fmla="*/ 847725 h 1580515"/>
              <a:gd name="connisteX38" fmla="*/ 1259840 w 4947920"/>
              <a:gd name="connsiteY38" fmla="*/ 847725 h 1580515"/>
              <a:gd name="connisteX39" fmla="*/ 1325880 w 4947920"/>
              <a:gd name="connsiteY39" fmla="*/ 847725 h 1580515"/>
              <a:gd name="connisteX40" fmla="*/ 1391285 w 4947920"/>
              <a:gd name="connsiteY40" fmla="*/ 847725 h 1580515"/>
              <a:gd name="connisteX41" fmla="*/ 1457325 w 4947920"/>
              <a:gd name="connsiteY41" fmla="*/ 847725 h 1580515"/>
              <a:gd name="connisteX42" fmla="*/ 1523365 w 4947920"/>
              <a:gd name="connsiteY42" fmla="*/ 847725 h 1580515"/>
              <a:gd name="connisteX43" fmla="*/ 1589405 w 4947920"/>
              <a:gd name="connsiteY43" fmla="*/ 847725 h 1580515"/>
              <a:gd name="connisteX44" fmla="*/ 1671320 w 4947920"/>
              <a:gd name="connsiteY44" fmla="*/ 847725 h 1580515"/>
              <a:gd name="connisteX45" fmla="*/ 1737360 w 4947920"/>
              <a:gd name="connsiteY45" fmla="*/ 855980 h 1580515"/>
              <a:gd name="connisteX46" fmla="*/ 1803400 w 4947920"/>
              <a:gd name="connsiteY46" fmla="*/ 864235 h 1580515"/>
              <a:gd name="connisteX47" fmla="*/ 1877060 w 4947920"/>
              <a:gd name="connsiteY47" fmla="*/ 872490 h 1580515"/>
              <a:gd name="connisteX48" fmla="*/ 1951355 w 4947920"/>
              <a:gd name="connsiteY48" fmla="*/ 889000 h 1580515"/>
              <a:gd name="connisteX49" fmla="*/ 2017395 w 4947920"/>
              <a:gd name="connsiteY49" fmla="*/ 889000 h 1580515"/>
              <a:gd name="connisteX50" fmla="*/ 2091690 w 4947920"/>
              <a:gd name="connsiteY50" fmla="*/ 897255 h 1580515"/>
              <a:gd name="connisteX51" fmla="*/ 2165350 w 4947920"/>
              <a:gd name="connsiteY51" fmla="*/ 913765 h 1580515"/>
              <a:gd name="connisteX52" fmla="*/ 2231390 w 4947920"/>
              <a:gd name="connsiteY52" fmla="*/ 922020 h 1580515"/>
              <a:gd name="connisteX53" fmla="*/ 2297430 w 4947920"/>
              <a:gd name="connsiteY53" fmla="*/ 930275 h 1580515"/>
              <a:gd name="connisteX54" fmla="*/ 2371090 w 4947920"/>
              <a:gd name="connsiteY54" fmla="*/ 930275 h 1580515"/>
              <a:gd name="connisteX55" fmla="*/ 2437130 w 4947920"/>
              <a:gd name="connsiteY55" fmla="*/ 946785 h 1580515"/>
              <a:gd name="connisteX56" fmla="*/ 2503170 w 4947920"/>
              <a:gd name="connsiteY56" fmla="*/ 955040 h 1580515"/>
              <a:gd name="connisteX57" fmla="*/ 2569210 w 4947920"/>
              <a:gd name="connsiteY57" fmla="*/ 971550 h 1580515"/>
              <a:gd name="connisteX58" fmla="*/ 2634615 w 4947920"/>
              <a:gd name="connsiteY58" fmla="*/ 1004570 h 1580515"/>
              <a:gd name="connisteX59" fmla="*/ 2700655 w 4947920"/>
              <a:gd name="connsiteY59" fmla="*/ 1021080 h 1580515"/>
              <a:gd name="connisteX60" fmla="*/ 2766695 w 4947920"/>
              <a:gd name="connsiteY60" fmla="*/ 1029335 h 1580515"/>
              <a:gd name="connisteX61" fmla="*/ 2832100 w 4947920"/>
              <a:gd name="connsiteY61" fmla="*/ 1045845 h 1580515"/>
              <a:gd name="connisteX62" fmla="*/ 2898140 w 4947920"/>
              <a:gd name="connsiteY62" fmla="*/ 1078230 h 1580515"/>
              <a:gd name="connisteX63" fmla="*/ 2964180 w 4947920"/>
              <a:gd name="connsiteY63" fmla="*/ 1127760 h 1580515"/>
              <a:gd name="connisteX64" fmla="*/ 3030220 w 4947920"/>
              <a:gd name="connsiteY64" fmla="*/ 1169035 h 1580515"/>
              <a:gd name="connisteX65" fmla="*/ 3095625 w 4947920"/>
              <a:gd name="connsiteY65" fmla="*/ 1210310 h 1580515"/>
              <a:gd name="connisteX66" fmla="*/ 3161665 w 4947920"/>
              <a:gd name="connsiteY66" fmla="*/ 1243330 h 1580515"/>
              <a:gd name="connisteX67" fmla="*/ 3227705 w 4947920"/>
              <a:gd name="connsiteY67" fmla="*/ 1259840 h 1580515"/>
              <a:gd name="connisteX68" fmla="*/ 3293110 w 4947920"/>
              <a:gd name="connsiteY68" fmla="*/ 1276350 h 1580515"/>
              <a:gd name="connisteX69" fmla="*/ 3359150 w 4947920"/>
              <a:gd name="connsiteY69" fmla="*/ 1283970 h 1580515"/>
              <a:gd name="connisteX70" fmla="*/ 3425190 w 4947920"/>
              <a:gd name="connsiteY70" fmla="*/ 1292225 h 1580515"/>
              <a:gd name="connisteX71" fmla="*/ 3491230 w 4947920"/>
              <a:gd name="connsiteY71" fmla="*/ 1300480 h 1580515"/>
              <a:gd name="connisteX72" fmla="*/ 3556635 w 4947920"/>
              <a:gd name="connsiteY72" fmla="*/ 1308735 h 1580515"/>
              <a:gd name="connisteX73" fmla="*/ 3622675 w 4947920"/>
              <a:gd name="connsiteY73" fmla="*/ 1300480 h 1580515"/>
              <a:gd name="connisteX74" fmla="*/ 3630930 w 4947920"/>
              <a:gd name="connsiteY74" fmla="*/ 1366520 h 1580515"/>
              <a:gd name="connisteX75" fmla="*/ 3614420 w 4947920"/>
              <a:gd name="connsiteY75" fmla="*/ 1432560 h 1580515"/>
              <a:gd name="connisteX76" fmla="*/ 3672205 w 4947920"/>
              <a:gd name="connsiteY76" fmla="*/ 1498600 h 1580515"/>
              <a:gd name="connisteX77" fmla="*/ 3738245 w 4947920"/>
              <a:gd name="connsiteY77" fmla="*/ 1539240 h 1580515"/>
              <a:gd name="connisteX78" fmla="*/ 3803650 w 4947920"/>
              <a:gd name="connsiteY78" fmla="*/ 1572260 h 1580515"/>
              <a:gd name="connisteX79" fmla="*/ 3869690 w 4947920"/>
              <a:gd name="connsiteY79" fmla="*/ 1580515 h 1580515"/>
              <a:gd name="connisteX80" fmla="*/ 3935730 w 4947920"/>
              <a:gd name="connsiteY80" fmla="*/ 1580515 h 1580515"/>
              <a:gd name="connisteX81" fmla="*/ 4001135 w 4947920"/>
              <a:gd name="connsiteY81" fmla="*/ 1580515 h 1580515"/>
              <a:gd name="connisteX82" fmla="*/ 4075430 w 4947920"/>
              <a:gd name="connsiteY82" fmla="*/ 1572260 h 1580515"/>
              <a:gd name="connisteX83" fmla="*/ 4141470 w 4947920"/>
              <a:gd name="connsiteY83" fmla="*/ 1572260 h 1580515"/>
              <a:gd name="connisteX84" fmla="*/ 4207510 w 4947920"/>
              <a:gd name="connsiteY84" fmla="*/ 1572260 h 1580515"/>
              <a:gd name="connisteX85" fmla="*/ 4272915 w 4947920"/>
              <a:gd name="connsiteY85" fmla="*/ 1564005 h 1580515"/>
              <a:gd name="connisteX86" fmla="*/ 4338955 w 4947920"/>
              <a:gd name="connsiteY86" fmla="*/ 1564005 h 1580515"/>
              <a:gd name="connisteX87" fmla="*/ 4413250 w 4947920"/>
              <a:gd name="connsiteY87" fmla="*/ 1564005 h 1580515"/>
              <a:gd name="connisteX88" fmla="*/ 4478655 w 4947920"/>
              <a:gd name="connsiteY88" fmla="*/ 1564005 h 1580515"/>
              <a:gd name="connisteX89" fmla="*/ 4544695 w 4947920"/>
              <a:gd name="connsiteY89" fmla="*/ 1564005 h 1580515"/>
              <a:gd name="connisteX90" fmla="*/ 4610735 w 4947920"/>
              <a:gd name="connsiteY90" fmla="*/ 1555750 h 1580515"/>
              <a:gd name="connisteX91" fmla="*/ 4685030 w 4947920"/>
              <a:gd name="connsiteY91" fmla="*/ 1539240 h 1580515"/>
              <a:gd name="connisteX92" fmla="*/ 4750435 w 4947920"/>
              <a:gd name="connsiteY92" fmla="*/ 1506855 h 1580515"/>
              <a:gd name="connisteX93" fmla="*/ 4799965 w 4947920"/>
              <a:gd name="connsiteY93" fmla="*/ 1440815 h 1580515"/>
              <a:gd name="connisteX94" fmla="*/ 4824730 w 4947920"/>
              <a:gd name="connsiteY94" fmla="*/ 1366520 h 1580515"/>
              <a:gd name="connisteX95" fmla="*/ 4824730 w 4947920"/>
              <a:gd name="connsiteY95" fmla="*/ 1300480 h 1580515"/>
              <a:gd name="connisteX96" fmla="*/ 4791710 w 4947920"/>
              <a:gd name="connsiteY96" fmla="*/ 1235075 h 1580515"/>
              <a:gd name="connisteX97" fmla="*/ 4766945 w 4947920"/>
              <a:gd name="connsiteY97" fmla="*/ 1169035 h 1580515"/>
              <a:gd name="connisteX98" fmla="*/ 4816475 w 4947920"/>
              <a:gd name="connsiteY98" fmla="*/ 1102995 h 1580515"/>
              <a:gd name="connisteX99" fmla="*/ 4874260 w 4947920"/>
              <a:gd name="connsiteY99" fmla="*/ 1037590 h 1580515"/>
              <a:gd name="connisteX100" fmla="*/ 4915535 w 4947920"/>
              <a:gd name="connsiteY100" fmla="*/ 971550 h 1580515"/>
              <a:gd name="connisteX101" fmla="*/ 4939665 w 4947920"/>
              <a:gd name="connsiteY101" fmla="*/ 905510 h 1580515"/>
              <a:gd name="connisteX102" fmla="*/ 4947920 w 4947920"/>
              <a:gd name="connsiteY102" fmla="*/ 839470 h 1580515"/>
              <a:gd name="connisteX103" fmla="*/ 4882515 w 4947920"/>
              <a:gd name="connsiteY103" fmla="*/ 782320 h 1580515"/>
              <a:gd name="connisteX104" fmla="*/ 4816475 w 4947920"/>
              <a:gd name="connsiteY104" fmla="*/ 782320 h 1580515"/>
              <a:gd name="connisteX105" fmla="*/ 4750435 w 4947920"/>
              <a:gd name="connsiteY105" fmla="*/ 774065 h 1580515"/>
              <a:gd name="connisteX106" fmla="*/ 4685030 w 4947920"/>
              <a:gd name="connsiteY106" fmla="*/ 749300 h 1580515"/>
              <a:gd name="connisteX107" fmla="*/ 4618990 w 4947920"/>
              <a:gd name="connsiteY107" fmla="*/ 716280 h 1580515"/>
              <a:gd name="connisteX108" fmla="*/ 4552950 w 4947920"/>
              <a:gd name="connsiteY108" fmla="*/ 699770 h 1580515"/>
              <a:gd name="connisteX109" fmla="*/ 4486910 w 4947920"/>
              <a:gd name="connsiteY109" fmla="*/ 699770 h 1580515"/>
              <a:gd name="connisteX110" fmla="*/ 4421505 w 4947920"/>
              <a:gd name="connsiteY110" fmla="*/ 699770 h 1580515"/>
              <a:gd name="connisteX111" fmla="*/ 4347210 w 4947920"/>
              <a:gd name="connsiteY111" fmla="*/ 683260 h 1580515"/>
              <a:gd name="connisteX112" fmla="*/ 4272915 w 4947920"/>
              <a:gd name="connsiteY112" fmla="*/ 675005 h 1580515"/>
              <a:gd name="connisteX113" fmla="*/ 4191000 w 4947920"/>
              <a:gd name="connsiteY113" fmla="*/ 658495 h 1580515"/>
              <a:gd name="connisteX114" fmla="*/ 4108450 w 4947920"/>
              <a:gd name="connsiteY114" fmla="*/ 641985 h 1580515"/>
              <a:gd name="connisteX115" fmla="*/ 4017645 w 4947920"/>
              <a:gd name="connsiteY115" fmla="*/ 617220 h 1580515"/>
              <a:gd name="connisteX116" fmla="*/ 3919220 w 4947920"/>
              <a:gd name="connsiteY116" fmla="*/ 600710 h 1580515"/>
              <a:gd name="connisteX117" fmla="*/ 3844925 w 4947920"/>
              <a:gd name="connsiteY117" fmla="*/ 568325 h 1580515"/>
              <a:gd name="connisteX118" fmla="*/ 3778885 w 4947920"/>
              <a:gd name="connsiteY118" fmla="*/ 560070 h 1580515"/>
              <a:gd name="connisteX119" fmla="*/ 3713480 w 4947920"/>
              <a:gd name="connsiteY119" fmla="*/ 543560 h 1580515"/>
              <a:gd name="connisteX120" fmla="*/ 3639185 w 4947920"/>
              <a:gd name="connsiteY120" fmla="*/ 527050 h 1580515"/>
              <a:gd name="connisteX121" fmla="*/ 3564890 w 4947920"/>
              <a:gd name="connsiteY121" fmla="*/ 510540 h 1580515"/>
              <a:gd name="connisteX122" fmla="*/ 3491230 w 4947920"/>
              <a:gd name="connsiteY122" fmla="*/ 494030 h 1580515"/>
              <a:gd name="connisteX123" fmla="*/ 3408680 w 4947920"/>
              <a:gd name="connsiteY123" fmla="*/ 469265 h 1580515"/>
              <a:gd name="connisteX124" fmla="*/ 3317875 w 4947920"/>
              <a:gd name="connsiteY124" fmla="*/ 436245 h 1580515"/>
              <a:gd name="connisteX125" fmla="*/ 3227705 w 4947920"/>
              <a:gd name="connsiteY125" fmla="*/ 411480 h 1580515"/>
              <a:gd name="connisteX126" fmla="*/ 3128645 w 4947920"/>
              <a:gd name="connsiteY126" fmla="*/ 386715 h 1580515"/>
              <a:gd name="connisteX127" fmla="*/ 3062605 w 4947920"/>
              <a:gd name="connsiteY127" fmla="*/ 370205 h 1580515"/>
              <a:gd name="connisteX128" fmla="*/ 2988945 w 4947920"/>
              <a:gd name="connsiteY128" fmla="*/ 353695 h 1580515"/>
              <a:gd name="connisteX129" fmla="*/ 2914650 w 4947920"/>
              <a:gd name="connsiteY129" fmla="*/ 337820 h 1580515"/>
              <a:gd name="connisteX130" fmla="*/ 2823845 w 4947920"/>
              <a:gd name="connsiteY130" fmla="*/ 313055 h 1580515"/>
              <a:gd name="connisteX131" fmla="*/ 2758440 w 4947920"/>
              <a:gd name="connsiteY131" fmla="*/ 288290 h 1580515"/>
              <a:gd name="connisteX132" fmla="*/ 2667635 w 4947920"/>
              <a:gd name="connsiteY132" fmla="*/ 263525 h 1580515"/>
              <a:gd name="connisteX133" fmla="*/ 2576830 w 4947920"/>
              <a:gd name="connsiteY133" fmla="*/ 238760 h 1580515"/>
              <a:gd name="connisteX134" fmla="*/ 2486660 w 4947920"/>
              <a:gd name="connsiteY134" fmla="*/ 222250 h 1580515"/>
              <a:gd name="connisteX135" fmla="*/ 2420620 w 4947920"/>
              <a:gd name="connsiteY135" fmla="*/ 197485 h 1580515"/>
              <a:gd name="connisteX136" fmla="*/ 2338070 w 4947920"/>
              <a:gd name="connsiteY136" fmla="*/ 172720 h 1580515"/>
              <a:gd name="connisteX137" fmla="*/ 2264410 w 4947920"/>
              <a:gd name="connsiteY137" fmla="*/ 147955 h 1580515"/>
              <a:gd name="connisteX138" fmla="*/ 2190115 w 4947920"/>
              <a:gd name="connsiteY138" fmla="*/ 131445 h 1580515"/>
              <a:gd name="connisteX139" fmla="*/ 2115820 w 4947920"/>
              <a:gd name="connsiteY139" fmla="*/ 114935 h 1580515"/>
              <a:gd name="connisteX140" fmla="*/ 2050415 w 4947920"/>
              <a:gd name="connsiteY140" fmla="*/ 106680 h 1580515"/>
              <a:gd name="connisteX141" fmla="*/ 1984375 w 4947920"/>
              <a:gd name="connsiteY141" fmla="*/ 106680 h 1580515"/>
              <a:gd name="connisteX142" fmla="*/ 1918335 w 4947920"/>
              <a:gd name="connsiteY142" fmla="*/ 106680 h 1580515"/>
              <a:gd name="connisteX143" fmla="*/ 1844675 w 4947920"/>
              <a:gd name="connsiteY143" fmla="*/ 106680 h 1580515"/>
              <a:gd name="connisteX144" fmla="*/ 1770380 w 4947920"/>
              <a:gd name="connsiteY144" fmla="*/ 99060 h 1580515"/>
              <a:gd name="connisteX145" fmla="*/ 1687830 w 4947920"/>
              <a:gd name="connsiteY145" fmla="*/ 90805 h 1580515"/>
              <a:gd name="connisteX146" fmla="*/ 1614170 w 4947920"/>
              <a:gd name="connsiteY146" fmla="*/ 66040 h 1580515"/>
              <a:gd name="connisteX147" fmla="*/ 1548130 w 4947920"/>
              <a:gd name="connsiteY147" fmla="*/ 66040 h 1580515"/>
              <a:gd name="connisteX148" fmla="*/ 1473835 w 4947920"/>
              <a:gd name="connsiteY148" fmla="*/ 57785 h 1580515"/>
              <a:gd name="connisteX149" fmla="*/ 1399540 w 4947920"/>
              <a:gd name="connsiteY149" fmla="*/ 49530 h 1580515"/>
              <a:gd name="connisteX150" fmla="*/ 1325880 w 4947920"/>
              <a:gd name="connsiteY150" fmla="*/ 41275 h 1580515"/>
              <a:gd name="connisteX151" fmla="*/ 1259840 w 4947920"/>
              <a:gd name="connsiteY151" fmla="*/ 33020 h 1580515"/>
              <a:gd name="connisteX152" fmla="*/ 1193800 w 4947920"/>
              <a:gd name="connsiteY152" fmla="*/ 33020 h 1580515"/>
              <a:gd name="connisteX153" fmla="*/ 1111885 w 4947920"/>
              <a:gd name="connsiteY153" fmla="*/ 24765 h 1580515"/>
              <a:gd name="connisteX154" fmla="*/ 1045845 w 4947920"/>
              <a:gd name="connsiteY154" fmla="*/ 16510 h 1580515"/>
              <a:gd name="connisteX155" fmla="*/ 979805 w 4947920"/>
              <a:gd name="connsiteY155" fmla="*/ 16510 h 1580515"/>
              <a:gd name="connisteX156" fmla="*/ 914400 w 4947920"/>
              <a:gd name="connsiteY156" fmla="*/ 0 h 1580515"/>
              <a:gd name="connisteX157" fmla="*/ 979805 w 4947920"/>
              <a:gd name="connsiteY157" fmla="*/ 0 h 15805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</a:cxnLst>
            <a:rect l="l" t="t" r="r" b="b"/>
            <a:pathLst>
              <a:path w="4947920" h="1580515">
                <a:moveTo>
                  <a:pt x="1070610" y="8255"/>
                </a:moveTo>
                <a:lnTo>
                  <a:pt x="988060" y="8255"/>
                </a:lnTo>
                <a:lnTo>
                  <a:pt x="922020" y="8255"/>
                </a:lnTo>
                <a:lnTo>
                  <a:pt x="840105" y="8255"/>
                </a:lnTo>
                <a:lnTo>
                  <a:pt x="749300" y="8255"/>
                </a:lnTo>
                <a:lnTo>
                  <a:pt x="667385" y="8255"/>
                </a:lnTo>
                <a:lnTo>
                  <a:pt x="593090" y="8255"/>
                </a:lnTo>
                <a:lnTo>
                  <a:pt x="527050" y="8255"/>
                </a:lnTo>
                <a:lnTo>
                  <a:pt x="461010" y="24765"/>
                </a:lnTo>
                <a:lnTo>
                  <a:pt x="395605" y="57785"/>
                </a:lnTo>
                <a:lnTo>
                  <a:pt x="329565" y="90805"/>
                </a:lnTo>
                <a:lnTo>
                  <a:pt x="263525" y="114935"/>
                </a:lnTo>
                <a:lnTo>
                  <a:pt x="198120" y="139700"/>
                </a:lnTo>
                <a:lnTo>
                  <a:pt x="132080" y="189230"/>
                </a:lnTo>
                <a:lnTo>
                  <a:pt x="74295" y="255270"/>
                </a:lnTo>
                <a:lnTo>
                  <a:pt x="24765" y="321310"/>
                </a:lnTo>
                <a:lnTo>
                  <a:pt x="8255" y="386715"/>
                </a:lnTo>
                <a:lnTo>
                  <a:pt x="0" y="452755"/>
                </a:lnTo>
                <a:lnTo>
                  <a:pt x="0" y="518795"/>
                </a:lnTo>
                <a:lnTo>
                  <a:pt x="24765" y="584200"/>
                </a:lnTo>
                <a:lnTo>
                  <a:pt x="66040" y="650240"/>
                </a:lnTo>
                <a:lnTo>
                  <a:pt x="107315" y="724535"/>
                </a:lnTo>
                <a:lnTo>
                  <a:pt x="181610" y="790575"/>
                </a:lnTo>
                <a:lnTo>
                  <a:pt x="247015" y="831215"/>
                </a:lnTo>
                <a:lnTo>
                  <a:pt x="313055" y="855980"/>
                </a:lnTo>
                <a:lnTo>
                  <a:pt x="379095" y="864235"/>
                </a:lnTo>
                <a:lnTo>
                  <a:pt x="445135" y="872490"/>
                </a:lnTo>
                <a:lnTo>
                  <a:pt x="510540" y="872490"/>
                </a:lnTo>
                <a:lnTo>
                  <a:pt x="584835" y="872490"/>
                </a:lnTo>
                <a:lnTo>
                  <a:pt x="650875" y="872490"/>
                </a:lnTo>
                <a:lnTo>
                  <a:pt x="724535" y="864235"/>
                </a:lnTo>
                <a:lnTo>
                  <a:pt x="790575" y="847725"/>
                </a:lnTo>
                <a:lnTo>
                  <a:pt x="856615" y="822960"/>
                </a:lnTo>
                <a:lnTo>
                  <a:pt x="922020" y="839470"/>
                </a:lnTo>
                <a:lnTo>
                  <a:pt x="988060" y="847725"/>
                </a:lnTo>
                <a:lnTo>
                  <a:pt x="1054100" y="847725"/>
                </a:lnTo>
                <a:lnTo>
                  <a:pt x="1128395" y="847725"/>
                </a:lnTo>
                <a:lnTo>
                  <a:pt x="1193800" y="847725"/>
                </a:lnTo>
                <a:lnTo>
                  <a:pt x="1259840" y="847725"/>
                </a:lnTo>
                <a:lnTo>
                  <a:pt x="1325880" y="847725"/>
                </a:lnTo>
                <a:lnTo>
                  <a:pt x="1391285" y="847725"/>
                </a:lnTo>
                <a:lnTo>
                  <a:pt x="1457325" y="847725"/>
                </a:lnTo>
                <a:lnTo>
                  <a:pt x="1523365" y="847725"/>
                </a:lnTo>
                <a:lnTo>
                  <a:pt x="1589405" y="847725"/>
                </a:lnTo>
                <a:lnTo>
                  <a:pt x="1671320" y="847725"/>
                </a:lnTo>
                <a:lnTo>
                  <a:pt x="1737360" y="855980"/>
                </a:lnTo>
                <a:lnTo>
                  <a:pt x="1803400" y="864235"/>
                </a:lnTo>
                <a:lnTo>
                  <a:pt x="1877060" y="872490"/>
                </a:lnTo>
                <a:lnTo>
                  <a:pt x="1951355" y="889000"/>
                </a:lnTo>
                <a:lnTo>
                  <a:pt x="2017395" y="889000"/>
                </a:lnTo>
                <a:lnTo>
                  <a:pt x="2091690" y="897255"/>
                </a:lnTo>
                <a:lnTo>
                  <a:pt x="2165350" y="913765"/>
                </a:lnTo>
                <a:lnTo>
                  <a:pt x="2231390" y="922020"/>
                </a:lnTo>
                <a:lnTo>
                  <a:pt x="2297430" y="930275"/>
                </a:lnTo>
                <a:lnTo>
                  <a:pt x="2371090" y="930275"/>
                </a:lnTo>
                <a:lnTo>
                  <a:pt x="2437130" y="946785"/>
                </a:lnTo>
                <a:lnTo>
                  <a:pt x="2503170" y="955040"/>
                </a:lnTo>
                <a:lnTo>
                  <a:pt x="2569210" y="971550"/>
                </a:lnTo>
                <a:lnTo>
                  <a:pt x="2634615" y="1004570"/>
                </a:lnTo>
                <a:lnTo>
                  <a:pt x="2700655" y="1021080"/>
                </a:lnTo>
                <a:lnTo>
                  <a:pt x="2766695" y="1029335"/>
                </a:lnTo>
                <a:lnTo>
                  <a:pt x="2832100" y="1045845"/>
                </a:lnTo>
                <a:lnTo>
                  <a:pt x="2898140" y="1078230"/>
                </a:lnTo>
                <a:lnTo>
                  <a:pt x="2964180" y="1127760"/>
                </a:lnTo>
                <a:lnTo>
                  <a:pt x="3030220" y="1169035"/>
                </a:lnTo>
                <a:lnTo>
                  <a:pt x="3095625" y="1210310"/>
                </a:lnTo>
                <a:lnTo>
                  <a:pt x="3161665" y="1243330"/>
                </a:lnTo>
                <a:lnTo>
                  <a:pt x="3227705" y="1259840"/>
                </a:lnTo>
                <a:lnTo>
                  <a:pt x="3293110" y="1276350"/>
                </a:lnTo>
                <a:lnTo>
                  <a:pt x="3359150" y="1283970"/>
                </a:lnTo>
                <a:lnTo>
                  <a:pt x="3425190" y="1292225"/>
                </a:lnTo>
                <a:lnTo>
                  <a:pt x="3491230" y="1300480"/>
                </a:lnTo>
                <a:lnTo>
                  <a:pt x="3556635" y="1308735"/>
                </a:lnTo>
                <a:lnTo>
                  <a:pt x="3622675" y="1300480"/>
                </a:lnTo>
                <a:lnTo>
                  <a:pt x="3630930" y="1366520"/>
                </a:lnTo>
                <a:lnTo>
                  <a:pt x="3614420" y="1432560"/>
                </a:lnTo>
                <a:lnTo>
                  <a:pt x="3672205" y="1498600"/>
                </a:lnTo>
                <a:lnTo>
                  <a:pt x="3738245" y="1539240"/>
                </a:lnTo>
                <a:lnTo>
                  <a:pt x="3803650" y="1572260"/>
                </a:lnTo>
                <a:lnTo>
                  <a:pt x="3869690" y="1580515"/>
                </a:lnTo>
                <a:lnTo>
                  <a:pt x="3935730" y="1580515"/>
                </a:lnTo>
                <a:lnTo>
                  <a:pt x="4001135" y="1580515"/>
                </a:lnTo>
                <a:lnTo>
                  <a:pt x="4075430" y="1572260"/>
                </a:lnTo>
                <a:lnTo>
                  <a:pt x="4141470" y="1572260"/>
                </a:lnTo>
                <a:lnTo>
                  <a:pt x="4207510" y="1572260"/>
                </a:lnTo>
                <a:lnTo>
                  <a:pt x="4272915" y="1564005"/>
                </a:lnTo>
                <a:lnTo>
                  <a:pt x="4338955" y="1564005"/>
                </a:lnTo>
                <a:lnTo>
                  <a:pt x="4413250" y="1564005"/>
                </a:lnTo>
                <a:lnTo>
                  <a:pt x="4478655" y="1564005"/>
                </a:lnTo>
                <a:lnTo>
                  <a:pt x="4544695" y="1564005"/>
                </a:lnTo>
                <a:lnTo>
                  <a:pt x="4610735" y="1555750"/>
                </a:lnTo>
                <a:lnTo>
                  <a:pt x="4685030" y="1539240"/>
                </a:lnTo>
                <a:lnTo>
                  <a:pt x="4750435" y="1506855"/>
                </a:lnTo>
                <a:lnTo>
                  <a:pt x="4799965" y="1440815"/>
                </a:lnTo>
                <a:lnTo>
                  <a:pt x="4824730" y="1366520"/>
                </a:lnTo>
                <a:lnTo>
                  <a:pt x="4824730" y="1300480"/>
                </a:lnTo>
                <a:lnTo>
                  <a:pt x="4791710" y="1235075"/>
                </a:lnTo>
                <a:lnTo>
                  <a:pt x="4766945" y="1169035"/>
                </a:lnTo>
                <a:lnTo>
                  <a:pt x="4816475" y="1102995"/>
                </a:lnTo>
                <a:lnTo>
                  <a:pt x="4874260" y="1037590"/>
                </a:lnTo>
                <a:lnTo>
                  <a:pt x="4915535" y="971550"/>
                </a:lnTo>
                <a:lnTo>
                  <a:pt x="4939665" y="905510"/>
                </a:lnTo>
                <a:lnTo>
                  <a:pt x="4947920" y="839470"/>
                </a:lnTo>
                <a:lnTo>
                  <a:pt x="4882515" y="782320"/>
                </a:lnTo>
                <a:lnTo>
                  <a:pt x="4816475" y="782320"/>
                </a:lnTo>
                <a:lnTo>
                  <a:pt x="4750435" y="774065"/>
                </a:lnTo>
                <a:lnTo>
                  <a:pt x="4685030" y="749300"/>
                </a:lnTo>
                <a:lnTo>
                  <a:pt x="4618990" y="716280"/>
                </a:lnTo>
                <a:lnTo>
                  <a:pt x="4552950" y="699770"/>
                </a:lnTo>
                <a:lnTo>
                  <a:pt x="4486910" y="699770"/>
                </a:lnTo>
                <a:lnTo>
                  <a:pt x="4421505" y="699770"/>
                </a:lnTo>
                <a:lnTo>
                  <a:pt x="4347210" y="683260"/>
                </a:lnTo>
                <a:lnTo>
                  <a:pt x="4272915" y="675005"/>
                </a:lnTo>
                <a:lnTo>
                  <a:pt x="4191000" y="658495"/>
                </a:lnTo>
                <a:lnTo>
                  <a:pt x="4108450" y="641985"/>
                </a:lnTo>
                <a:lnTo>
                  <a:pt x="4017645" y="617220"/>
                </a:lnTo>
                <a:lnTo>
                  <a:pt x="3919220" y="600710"/>
                </a:lnTo>
                <a:lnTo>
                  <a:pt x="3844925" y="568325"/>
                </a:lnTo>
                <a:lnTo>
                  <a:pt x="3778885" y="560070"/>
                </a:lnTo>
                <a:lnTo>
                  <a:pt x="3713480" y="543560"/>
                </a:lnTo>
                <a:lnTo>
                  <a:pt x="3639185" y="527050"/>
                </a:lnTo>
                <a:lnTo>
                  <a:pt x="3564890" y="510540"/>
                </a:lnTo>
                <a:lnTo>
                  <a:pt x="3491230" y="494030"/>
                </a:lnTo>
                <a:lnTo>
                  <a:pt x="3408680" y="469265"/>
                </a:lnTo>
                <a:lnTo>
                  <a:pt x="3317875" y="436245"/>
                </a:lnTo>
                <a:lnTo>
                  <a:pt x="3227705" y="411480"/>
                </a:lnTo>
                <a:lnTo>
                  <a:pt x="3128645" y="386715"/>
                </a:lnTo>
                <a:lnTo>
                  <a:pt x="3062605" y="370205"/>
                </a:lnTo>
                <a:lnTo>
                  <a:pt x="2988945" y="353695"/>
                </a:lnTo>
                <a:lnTo>
                  <a:pt x="2914650" y="337820"/>
                </a:lnTo>
                <a:lnTo>
                  <a:pt x="2823845" y="313055"/>
                </a:lnTo>
                <a:lnTo>
                  <a:pt x="2758440" y="288290"/>
                </a:lnTo>
                <a:lnTo>
                  <a:pt x="2667635" y="263525"/>
                </a:lnTo>
                <a:lnTo>
                  <a:pt x="2576830" y="238760"/>
                </a:lnTo>
                <a:lnTo>
                  <a:pt x="2486660" y="222250"/>
                </a:lnTo>
                <a:lnTo>
                  <a:pt x="2420620" y="197485"/>
                </a:lnTo>
                <a:lnTo>
                  <a:pt x="2338070" y="172720"/>
                </a:lnTo>
                <a:lnTo>
                  <a:pt x="2264410" y="147955"/>
                </a:lnTo>
                <a:lnTo>
                  <a:pt x="2190115" y="131445"/>
                </a:lnTo>
                <a:lnTo>
                  <a:pt x="2115820" y="114935"/>
                </a:lnTo>
                <a:lnTo>
                  <a:pt x="2050415" y="106680"/>
                </a:lnTo>
                <a:lnTo>
                  <a:pt x="1984375" y="106680"/>
                </a:lnTo>
                <a:lnTo>
                  <a:pt x="1918335" y="106680"/>
                </a:lnTo>
                <a:lnTo>
                  <a:pt x="1844675" y="106680"/>
                </a:lnTo>
                <a:lnTo>
                  <a:pt x="1770380" y="99060"/>
                </a:lnTo>
                <a:lnTo>
                  <a:pt x="1687830" y="90805"/>
                </a:lnTo>
                <a:lnTo>
                  <a:pt x="1614170" y="66040"/>
                </a:lnTo>
                <a:lnTo>
                  <a:pt x="1548130" y="66040"/>
                </a:lnTo>
                <a:lnTo>
                  <a:pt x="1473835" y="57785"/>
                </a:lnTo>
                <a:lnTo>
                  <a:pt x="1399540" y="49530"/>
                </a:lnTo>
                <a:lnTo>
                  <a:pt x="1325880" y="41275"/>
                </a:lnTo>
                <a:lnTo>
                  <a:pt x="1259840" y="33020"/>
                </a:lnTo>
                <a:lnTo>
                  <a:pt x="1193800" y="33020"/>
                </a:lnTo>
                <a:lnTo>
                  <a:pt x="1111885" y="24765"/>
                </a:lnTo>
                <a:lnTo>
                  <a:pt x="1045845" y="16510"/>
                </a:lnTo>
                <a:lnTo>
                  <a:pt x="979805" y="16510"/>
                </a:lnTo>
                <a:lnTo>
                  <a:pt x="914400" y="0"/>
                </a:lnTo>
                <a:lnTo>
                  <a:pt x="979805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7" name="任意多边形 16">
            <a:extLst>
              <a:ext uri="{FF2B5EF4-FFF2-40B4-BE49-F238E27FC236}"/>
            </a:extLst>
          </p:cNvPr>
          <p:cNvSpPr/>
          <p:nvPr/>
        </p:nvSpPr>
        <p:spPr>
          <a:xfrm>
            <a:off x="615950" y="4387850"/>
            <a:ext cx="4692650" cy="1876425"/>
          </a:xfrm>
          <a:custGeom>
            <a:avLst/>
            <a:gdLst>
              <a:gd name="connisteX0" fmla="*/ 8255 w 4692650"/>
              <a:gd name="connsiteY0" fmla="*/ 1054100 h 1877060"/>
              <a:gd name="connisteX1" fmla="*/ 81915 w 4692650"/>
              <a:gd name="connsiteY1" fmla="*/ 1054100 h 1877060"/>
              <a:gd name="connisteX2" fmla="*/ 164465 w 4692650"/>
              <a:gd name="connsiteY2" fmla="*/ 1054100 h 1877060"/>
              <a:gd name="connisteX3" fmla="*/ 247015 w 4692650"/>
              <a:gd name="connsiteY3" fmla="*/ 1045845 h 1877060"/>
              <a:gd name="connisteX4" fmla="*/ 337185 w 4692650"/>
              <a:gd name="connsiteY4" fmla="*/ 1045845 h 1877060"/>
              <a:gd name="connisteX5" fmla="*/ 411480 w 4692650"/>
              <a:gd name="connsiteY5" fmla="*/ 1045845 h 1877060"/>
              <a:gd name="connisteX6" fmla="*/ 494030 w 4692650"/>
              <a:gd name="connsiteY6" fmla="*/ 1021080 h 1877060"/>
              <a:gd name="connisteX7" fmla="*/ 567690 w 4692650"/>
              <a:gd name="connsiteY7" fmla="*/ 1004570 h 1877060"/>
              <a:gd name="connisteX8" fmla="*/ 641985 w 4692650"/>
              <a:gd name="connsiteY8" fmla="*/ 971550 h 1877060"/>
              <a:gd name="connisteX9" fmla="*/ 708025 w 4692650"/>
              <a:gd name="connsiteY9" fmla="*/ 946785 h 1877060"/>
              <a:gd name="connisteX10" fmla="*/ 773430 w 4692650"/>
              <a:gd name="connsiteY10" fmla="*/ 922020 h 1877060"/>
              <a:gd name="connisteX11" fmla="*/ 847725 w 4692650"/>
              <a:gd name="connsiteY11" fmla="*/ 889635 h 1877060"/>
              <a:gd name="connisteX12" fmla="*/ 913765 w 4692650"/>
              <a:gd name="connsiteY12" fmla="*/ 873125 h 1877060"/>
              <a:gd name="connisteX13" fmla="*/ 979805 w 4692650"/>
              <a:gd name="connsiteY13" fmla="*/ 856615 h 1877060"/>
              <a:gd name="connisteX14" fmla="*/ 1061720 w 4692650"/>
              <a:gd name="connsiteY14" fmla="*/ 848360 h 1877060"/>
              <a:gd name="connisteX15" fmla="*/ 1144270 w 4692650"/>
              <a:gd name="connsiteY15" fmla="*/ 848360 h 1877060"/>
              <a:gd name="connisteX16" fmla="*/ 1210310 w 4692650"/>
              <a:gd name="connsiteY16" fmla="*/ 831850 h 1877060"/>
              <a:gd name="connisteX17" fmla="*/ 1283970 w 4692650"/>
              <a:gd name="connsiteY17" fmla="*/ 823595 h 1877060"/>
              <a:gd name="connisteX18" fmla="*/ 1350010 w 4692650"/>
              <a:gd name="connsiteY18" fmla="*/ 807085 h 1877060"/>
              <a:gd name="connisteX19" fmla="*/ 1424305 w 4692650"/>
              <a:gd name="connsiteY19" fmla="*/ 798830 h 1877060"/>
              <a:gd name="connisteX20" fmla="*/ 1489710 w 4692650"/>
              <a:gd name="connsiteY20" fmla="*/ 774065 h 1877060"/>
              <a:gd name="connisteX21" fmla="*/ 1555750 w 4692650"/>
              <a:gd name="connsiteY21" fmla="*/ 765810 h 1877060"/>
              <a:gd name="connisteX22" fmla="*/ 1621790 w 4692650"/>
              <a:gd name="connsiteY22" fmla="*/ 757555 h 1877060"/>
              <a:gd name="connisteX23" fmla="*/ 1687830 w 4692650"/>
              <a:gd name="connsiteY23" fmla="*/ 741045 h 1877060"/>
              <a:gd name="connisteX24" fmla="*/ 1761490 w 4692650"/>
              <a:gd name="connsiteY24" fmla="*/ 716280 h 1877060"/>
              <a:gd name="connisteX25" fmla="*/ 1827530 w 4692650"/>
              <a:gd name="connsiteY25" fmla="*/ 699770 h 1877060"/>
              <a:gd name="connisteX26" fmla="*/ 1893570 w 4692650"/>
              <a:gd name="connsiteY26" fmla="*/ 667385 h 1877060"/>
              <a:gd name="connisteX27" fmla="*/ 1958975 w 4692650"/>
              <a:gd name="connsiteY27" fmla="*/ 634365 h 1877060"/>
              <a:gd name="connisteX28" fmla="*/ 2025015 w 4692650"/>
              <a:gd name="connsiteY28" fmla="*/ 584835 h 1877060"/>
              <a:gd name="connisteX29" fmla="*/ 2091055 w 4692650"/>
              <a:gd name="connsiteY29" fmla="*/ 560070 h 1877060"/>
              <a:gd name="connisteX30" fmla="*/ 2157095 w 4692650"/>
              <a:gd name="connsiteY30" fmla="*/ 543560 h 1877060"/>
              <a:gd name="connisteX31" fmla="*/ 2222500 w 4692650"/>
              <a:gd name="connsiteY31" fmla="*/ 535305 h 1877060"/>
              <a:gd name="connisteX32" fmla="*/ 2288540 w 4692650"/>
              <a:gd name="connsiteY32" fmla="*/ 510540 h 1877060"/>
              <a:gd name="connisteX33" fmla="*/ 2354580 w 4692650"/>
              <a:gd name="connsiteY33" fmla="*/ 502285 h 1877060"/>
              <a:gd name="connisteX34" fmla="*/ 2419985 w 4692650"/>
              <a:gd name="connsiteY34" fmla="*/ 461010 h 1877060"/>
              <a:gd name="connisteX35" fmla="*/ 2486025 w 4692650"/>
              <a:gd name="connsiteY35" fmla="*/ 436880 h 1877060"/>
              <a:gd name="connisteX36" fmla="*/ 2552065 w 4692650"/>
              <a:gd name="connsiteY36" fmla="*/ 412115 h 1877060"/>
              <a:gd name="connisteX37" fmla="*/ 2618105 w 4692650"/>
              <a:gd name="connsiteY37" fmla="*/ 395605 h 1877060"/>
              <a:gd name="connisteX38" fmla="*/ 2683510 w 4692650"/>
              <a:gd name="connsiteY38" fmla="*/ 362585 h 1877060"/>
              <a:gd name="connisteX39" fmla="*/ 2749550 w 4692650"/>
              <a:gd name="connsiteY39" fmla="*/ 354330 h 1877060"/>
              <a:gd name="connisteX40" fmla="*/ 2815590 w 4692650"/>
              <a:gd name="connsiteY40" fmla="*/ 370840 h 1877060"/>
              <a:gd name="connisteX41" fmla="*/ 2881630 w 4692650"/>
              <a:gd name="connsiteY41" fmla="*/ 370840 h 1877060"/>
              <a:gd name="connisteX42" fmla="*/ 2947035 w 4692650"/>
              <a:gd name="connsiteY42" fmla="*/ 354330 h 1877060"/>
              <a:gd name="connisteX43" fmla="*/ 3013075 w 4692650"/>
              <a:gd name="connsiteY43" fmla="*/ 337820 h 1877060"/>
              <a:gd name="connisteX44" fmla="*/ 3079115 w 4692650"/>
              <a:gd name="connsiteY44" fmla="*/ 321310 h 1877060"/>
              <a:gd name="connisteX45" fmla="*/ 3144520 w 4692650"/>
              <a:gd name="connsiteY45" fmla="*/ 296545 h 1877060"/>
              <a:gd name="connisteX46" fmla="*/ 3210560 w 4692650"/>
              <a:gd name="connsiteY46" fmla="*/ 247015 h 1877060"/>
              <a:gd name="connisteX47" fmla="*/ 3276600 w 4692650"/>
              <a:gd name="connsiteY47" fmla="*/ 198120 h 1877060"/>
              <a:gd name="connisteX48" fmla="*/ 3342640 w 4692650"/>
              <a:gd name="connsiteY48" fmla="*/ 165100 h 1877060"/>
              <a:gd name="connisteX49" fmla="*/ 3408045 w 4692650"/>
              <a:gd name="connsiteY49" fmla="*/ 140335 h 1877060"/>
              <a:gd name="connisteX50" fmla="*/ 3474085 w 4692650"/>
              <a:gd name="connsiteY50" fmla="*/ 123825 h 1877060"/>
              <a:gd name="connisteX51" fmla="*/ 3540125 w 4692650"/>
              <a:gd name="connsiteY51" fmla="*/ 99060 h 1877060"/>
              <a:gd name="connisteX52" fmla="*/ 3605530 w 4692650"/>
              <a:gd name="connsiteY52" fmla="*/ 82550 h 1877060"/>
              <a:gd name="connisteX53" fmla="*/ 3671570 w 4692650"/>
              <a:gd name="connsiteY53" fmla="*/ 57785 h 1877060"/>
              <a:gd name="connisteX54" fmla="*/ 3737610 w 4692650"/>
              <a:gd name="connsiteY54" fmla="*/ 41275 h 1877060"/>
              <a:gd name="connisteX55" fmla="*/ 3803650 w 4692650"/>
              <a:gd name="connsiteY55" fmla="*/ 24765 h 1877060"/>
              <a:gd name="connisteX56" fmla="*/ 3869055 w 4692650"/>
              <a:gd name="connsiteY56" fmla="*/ 24765 h 1877060"/>
              <a:gd name="connisteX57" fmla="*/ 3935095 w 4692650"/>
              <a:gd name="connsiteY57" fmla="*/ 16510 h 1877060"/>
              <a:gd name="connisteX58" fmla="*/ 4001135 w 4692650"/>
              <a:gd name="connsiteY58" fmla="*/ 0 h 1877060"/>
              <a:gd name="connisteX59" fmla="*/ 4066540 w 4692650"/>
              <a:gd name="connsiteY59" fmla="*/ 0 h 1877060"/>
              <a:gd name="connisteX60" fmla="*/ 4132580 w 4692650"/>
              <a:gd name="connsiteY60" fmla="*/ 16510 h 1877060"/>
              <a:gd name="connisteX61" fmla="*/ 4198620 w 4692650"/>
              <a:gd name="connsiteY61" fmla="*/ 33020 h 1877060"/>
              <a:gd name="connisteX62" fmla="*/ 4264660 w 4692650"/>
              <a:gd name="connsiteY62" fmla="*/ 49530 h 1877060"/>
              <a:gd name="connisteX63" fmla="*/ 4330065 w 4692650"/>
              <a:gd name="connsiteY63" fmla="*/ 66040 h 1877060"/>
              <a:gd name="connisteX64" fmla="*/ 4396105 w 4692650"/>
              <a:gd name="connsiteY64" fmla="*/ 90805 h 1877060"/>
              <a:gd name="connisteX65" fmla="*/ 4462145 w 4692650"/>
              <a:gd name="connsiteY65" fmla="*/ 115570 h 1877060"/>
              <a:gd name="connisteX66" fmla="*/ 4528185 w 4692650"/>
              <a:gd name="connsiteY66" fmla="*/ 148590 h 1877060"/>
              <a:gd name="connisteX67" fmla="*/ 4593590 w 4692650"/>
              <a:gd name="connsiteY67" fmla="*/ 213995 h 1877060"/>
              <a:gd name="connisteX68" fmla="*/ 4643120 w 4692650"/>
              <a:gd name="connsiteY68" fmla="*/ 280035 h 1877060"/>
              <a:gd name="connisteX69" fmla="*/ 4676140 w 4692650"/>
              <a:gd name="connsiteY69" fmla="*/ 346075 h 1877060"/>
              <a:gd name="connisteX70" fmla="*/ 4692650 w 4692650"/>
              <a:gd name="connsiteY70" fmla="*/ 412115 h 1877060"/>
              <a:gd name="connisteX71" fmla="*/ 4676140 w 4692650"/>
              <a:gd name="connsiteY71" fmla="*/ 477520 h 1877060"/>
              <a:gd name="connisteX72" fmla="*/ 4610100 w 4692650"/>
              <a:gd name="connsiteY72" fmla="*/ 518795 h 1877060"/>
              <a:gd name="connisteX73" fmla="*/ 4544060 w 4692650"/>
              <a:gd name="connsiteY73" fmla="*/ 560070 h 1877060"/>
              <a:gd name="connisteX74" fmla="*/ 4511675 w 4692650"/>
              <a:gd name="connsiteY74" fmla="*/ 626110 h 1877060"/>
              <a:gd name="connisteX75" fmla="*/ 4470400 w 4692650"/>
              <a:gd name="connsiteY75" fmla="*/ 691515 h 1877060"/>
              <a:gd name="connisteX76" fmla="*/ 4429125 w 4692650"/>
              <a:gd name="connsiteY76" fmla="*/ 757555 h 1877060"/>
              <a:gd name="connisteX77" fmla="*/ 4387850 w 4692650"/>
              <a:gd name="connsiteY77" fmla="*/ 823595 h 1877060"/>
              <a:gd name="connisteX78" fmla="*/ 4321810 w 4692650"/>
              <a:gd name="connsiteY78" fmla="*/ 889635 h 1877060"/>
              <a:gd name="connisteX79" fmla="*/ 4256405 w 4692650"/>
              <a:gd name="connsiteY79" fmla="*/ 922020 h 1877060"/>
              <a:gd name="connisteX80" fmla="*/ 4190365 w 4692650"/>
              <a:gd name="connsiteY80" fmla="*/ 946785 h 1877060"/>
              <a:gd name="connisteX81" fmla="*/ 4124325 w 4692650"/>
              <a:gd name="connsiteY81" fmla="*/ 971550 h 1877060"/>
              <a:gd name="connisteX82" fmla="*/ 4058920 w 4692650"/>
              <a:gd name="connsiteY82" fmla="*/ 1004570 h 1877060"/>
              <a:gd name="connisteX83" fmla="*/ 3992880 w 4692650"/>
              <a:gd name="connsiteY83" fmla="*/ 1062355 h 1877060"/>
              <a:gd name="connisteX84" fmla="*/ 3926840 w 4692650"/>
              <a:gd name="connsiteY84" fmla="*/ 1111885 h 1877060"/>
              <a:gd name="connisteX85" fmla="*/ 3860800 w 4692650"/>
              <a:gd name="connsiteY85" fmla="*/ 1160780 h 1877060"/>
              <a:gd name="connisteX86" fmla="*/ 3795395 w 4692650"/>
              <a:gd name="connsiteY86" fmla="*/ 1193800 h 1877060"/>
              <a:gd name="connisteX87" fmla="*/ 3729355 w 4692650"/>
              <a:gd name="connsiteY87" fmla="*/ 1218565 h 1877060"/>
              <a:gd name="connisteX88" fmla="*/ 3663315 w 4692650"/>
              <a:gd name="connsiteY88" fmla="*/ 1251585 h 1877060"/>
              <a:gd name="connisteX89" fmla="*/ 3589655 w 4692650"/>
              <a:gd name="connsiteY89" fmla="*/ 1284605 h 1877060"/>
              <a:gd name="connisteX90" fmla="*/ 3515360 w 4692650"/>
              <a:gd name="connsiteY90" fmla="*/ 1317625 h 1877060"/>
              <a:gd name="connisteX91" fmla="*/ 3449320 w 4692650"/>
              <a:gd name="connsiteY91" fmla="*/ 1350645 h 1877060"/>
              <a:gd name="connisteX92" fmla="*/ 3383280 w 4692650"/>
              <a:gd name="connsiteY92" fmla="*/ 1383665 h 1877060"/>
              <a:gd name="connisteX93" fmla="*/ 3317875 w 4692650"/>
              <a:gd name="connsiteY93" fmla="*/ 1416050 h 1877060"/>
              <a:gd name="connisteX94" fmla="*/ 3251835 w 4692650"/>
              <a:gd name="connsiteY94" fmla="*/ 1424305 h 1877060"/>
              <a:gd name="connisteX95" fmla="*/ 3177540 w 4692650"/>
              <a:gd name="connsiteY95" fmla="*/ 1457325 h 1877060"/>
              <a:gd name="connisteX96" fmla="*/ 3112135 w 4692650"/>
              <a:gd name="connsiteY96" fmla="*/ 1473835 h 1877060"/>
              <a:gd name="connisteX97" fmla="*/ 3046095 w 4692650"/>
              <a:gd name="connsiteY97" fmla="*/ 1490345 h 1877060"/>
              <a:gd name="connisteX98" fmla="*/ 2971800 w 4692650"/>
              <a:gd name="connsiteY98" fmla="*/ 1515110 h 1877060"/>
              <a:gd name="connisteX99" fmla="*/ 2889250 w 4692650"/>
              <a:gd name="connsiteY99" fmla="*/ 1539875 h 1877060"/>
              <a:gd name="connisteX100" fmla="*/ 2815590 w 4692650"/>
              <a:gd name="connsiteY100" fmla="*/ 1564640 h 1877060"/>
              <a:gd name="connisteX101" fmla="*/ 2749550 w 4692650"/>
              <a:gd name="connsiteY101" fmla="*/ 1581150 h 1877060"/>
              <a:gd name="connisteX102" fmla="*/ 2675255 w 4692650"/>
              <a:gd name="connsiteY102" fmla="*/ 1605915 h 1877060"/>
              <a:gd name="connisteX103" fmla="*/ 2593340 w 4692650"/>
              <a:gd name="connsiteY103" fmla="*/ 1622425 h 1877060"/>
              <a:gd name="connisteX104" fmla="*/ 2510790 w 4692650"/>
              <a:gd name="connsiteY104" fmla="*/ 1638300 h 1877060"/>
              <a:gd name="connisteX105" fmla="*/ 2444750 w 4692650"/>
              <a:gd name="connsiteY105" fmla="*/ 1646555 h 1877060"/>
              <a:gd name="connisteX106" fmla="*/ 2371090 w 4692650"/>
              <a:gd name="connsiteY106" fmla="*/ 1671320 h 1877060"/>
              <a:gd name="connisteX107" fmla="*/ 2305050 w 4692650"/>
              <a:gd name="connsiteY107" fmla="*/ 1671320 h 1877060"/>
              <a:gd name="connisteX108" fmla="*/ 2239010 w 4692650"/>
              <a:gd name="connsiteY108" fmla="*/ 1679575 h 1877060"/>
              <a:gd name="connisteX109" fmla="*/ 2172970 w 4692650"/>
              <a:gd name="connsiteY109" fmla="*/ 1687830 h 1877060"/>
              <a:gd name="connisteX110" fmla="*/ 2107565 w 4692650"/>
              <a:gd name="connsiteY110" fmla="*/ 1696085 h 1877060"/>
              <a:gd name="connisteX111" fmla="*/ 2025015 w 4692650"/>
              <a:gd name="connsiteY111" fmla="*/ 1704340 h 1877060"/>
              <a:gd name="connisteX112" fmla="*/ 1942465 w 4692650"/>
              <a:gd name="connsiteY112" fmla="*/ 1720850 h 1877060"/>
              <a:gd name="connisteX113" fmla="*/ 1852295 w 4692650"/>
              <a:gd name="connsiteY113" fmla="*/ 1745615 h 1877060"/>
              <a:gd name="connisteX114" fmla="*/ 1744980 w 4692650"/>
              <a:gd name="connsiteY114" fmla="*/ 1770380 h 1877060"/>
              <a:gd name="connisteX115" fmla="*/ 1654810 w 4692650"/>
              <a:gd name="connsiteY115" fmla="*/ 1795145 h 1877060"/>
              <a:gd name="connisteX116" fmla="*/ 1580515 w 4692650"/>
              <a:gd name="connsiteY116" fmla="*/ 1803400 h 1877060"/>
              <a:gd name="connisteX117" fmla="*/ 1514475 w 4692650"/>
              <a:gd name="connsiteY117" fmla="*/ 1819910 h 1877060"/>
              <a:gd name="connisteX118" fmla="*/ 1449070 w 4692650"/>
              <a:gd name="connsiteY118" fmla="*/ 1828165 h 1877060"/>
              <a:gd name="connisteX119" fmla="*/ 1383030 w 4692650"/>
              <a:gd name="connsiteY119" fmla="*/ 1836420 h 1877060"/>
              <a:gd name="connisteX120" fmla="*/ 1316990 w 4692650"/>
              <a:gd name="connsiteY120" fmla="*/ 1852930 h 1877060"/>
              <a:gd name="connisteX121" fmla="*/ 1242695 w 4692650"/>
              <a:gd name="connsiteY121" fmla="*/ 1861185 h 1877060"/>
              <a:gd name="connisteX122" fmla="*/ 1177290 w 4692650"/>
              <a:gd name="connsiteY122" fmla="*/ 1868805 h 1877060"/>
              <a:gd name="connisteX123" fmla="*/ 1111250 w 4692650"/>
              <a:gd name="connsiteY123" fmla="*/ 1877060 h 1877060"/>
              <a:gd name="connisteX124" fmla="*/ 1045210 w 4692650"/>
              <a:gd name="connsiteY124" fmla="*/ 1877060 h 1877060"/>
              <a:gd name="connisteX125" fmla="*/ 971550 w 4692650"/>
              <a:gd name="connsiteY125" fmla="*/ 1877060 h 1877060"/>
              <a:gd name="connisteX126" fmla="*/ 897255 w 4692650"/>
              <a:gd name="connsiteY126" fmla="*/ 1877060 h 1877060"/>
              <a:gd name="connisteX127" fmla="*/ 831215 w 4692650"/>
              <a:gd name="connsiteY127" fmla="*/ 1877060 h 1877060"/>
              <a:gd name="connisteX128" fmla="*/ 756920 w 4692650"/>
              <a:gd name="connsiteY128" fmla="*/ 1877060 h 1877060"/>
              <a:gd name="connisteX129" fmla="*/ 691515 w 4692650"/>
              <a:gd name="connsiteY129" fmla="*/ 1877060 h 1877060"/>
              <a:gd name="connisteX130" fmla="*/ 608965 w 4692650"/>
              <a:gd name="connsiteY130" fmla="*/ 1877060 h 1877060"/>
              <a:gd name="connisteX131" fmla="*/ 542925 w 4692650"/>
              <a:gd name="connsiteY131" fmla="*/ 1877060 h 1877060"/>
              <a:gd name="connisteX132" fmla="*/ 477520 w 4692650"/>
              <a:gd name="connsiteY132" fmla="*/ 1861185 h 1877060"/>
              <a:gd name="connisteX133" fmla="*/ 411480 w 4692650"/>
              <a:gd name="connsiteY133" fmla="*/ 1836420 h 1877060"/>
              <a:gd name="connisteX134" fmla="*/ 345440 w 4692650"/>
              <a:gd name="connsiteY134" fmla="*/ 1819910 h 1877060"/>
              <a:gd name="connisteX135" fmla="*/ 280035 w 4692650"/>
              <a:gd name="connsiteY135" fmla="*/ 1762125 h 1877060"/>
              <a:gd name="connisteX136" fmla="*/ 230505 w 4692650"/>
              <a:gd name="connsiteY136" fmla="*/ 1696085 h 1877060"/>
              <a:gd name="connisteX137" fmla="*/ 180975 w 4692650"/>
              <a:gd name="connsiteY137" fmla="*/ 1630045 h 1877060"/>
              <a:gd name="connisteX138" fmla="*/ 131445 w 4692650"/>
              <a:gd name="connsiteY138" fmla="*/ 1564640 h 1877060"/>
              <a:gd name="connisteX139" fmla="*/ 90170 w 4692650"/>
              <a:gd name="connsiteY139" fmla="*/ 1498600 h 1877060"/>
              <a:gd name="connisteX140" fmla="*/ 65405 w 4692650"/>
              <a:gd name="connsiteY140" fmla="*/ 1432560 h 1877060"/>
              <a:gd name="connisteX141" fmla="*/ 57150 w 4692650"/>
              <a:gd name="connsiteY141" fmla="*/ 1367155 h 1877060"/>
              <a:gd name="connisteX142" fmla="*/ 48895 w 4692650"/>
              <a:gd name="connsiteY142" fmla="*/ 1301115 h 1877060"/>
              <a:gd name="connisteX143" fmla="*/ 48895 w 4692650"/>
              <a:gd name="connsiteY143" fmla="*/ 1235075 h 1877060"/>
              <a:gd name="connisteX144" fmla="*/ 41275 w 4692650"/>
              <a:gd name="connsiteY144" fmla="*/ 1169035 h 1877060"/>
              <a:gd name="connisteX145" fmla="*/ 0 w 4692650"/>
              <a:gd name="connsiteY145" fmla="*/ 1103630 h 1877060"/>
              <a:gd name="connisteX146" fmla="*/ 131445 w 4692650"/>
              <a:gd name="connsiteY146" fmla="*/ 1045845 h 18770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</a:cxnLst>
            <a:rect l="l" t="t" r="r" b="b"/>
            <a:pathLst>
              <a:path w="4692650" h="1877060">
                <a:moveTo>
                  <a:pt x="8255" y="1054100"/>
                </a:moveTo>
                <a:lnTo>
                  <a:pt x="81915" y="1054100"/>
                </a:lnTo>
                <a:lnTo>
                  <a:pt x="164465" y="1054100"/>
                </a:lnTo>
                <a:lnTo>
                  <a:pt x="247015" y="1045845"/>
                </a:lnTo>
                <a:lnTo>
                  <a:pt x="337185" y="1045845"/>
                </a:lnTo>
                <a:lnTo>
                  <a:pt x="411480" y="1045845"/>
                </a:lnTo>
                <a:lnTo>
                  <a:pt x="494030" y="1021080"/>
                </a:lnTo>
                <a:lnTo>
                  <a:pt x="567690" y="1004570"/>
                </a:lnTo>
                <a:lnTo>
                  <a:pt x="641985" y="971550"/>
                </a:lnTo>
                <a:lnTo>
                  <a:pt x="708025" y="946785"/>
                </a:lnTo>
                <a:lnTo>
                  <a:pt x="773430" y="922020"/>
                </a:lnTo>
                <a:lnTo>
                  <a:pt x="847725" y="889635"/>
                </a:lnTo>
                <a:lnTo>
                  <a:pt x="913765" y="873125"/>
                </a:lnTo>
                <a:lnTo>
                  <a:pt x="979805" y="856615"/>
                </a:lnTo>
                <a:lnTo>
                  <a:pt x="1061720" y="848360"/>
                </a:lnTo>
                <a:lnTo>
                  <a:pt x="1144270" y="848360"/>
                </a:lnTo>
                <a:lnTo>
                  <a:pt x="1210310" y="831850"/>
                </a:lnTo>
                <a:lnTo>
                  <a:pt x="1283970" y="823595"/>
                </a:lnTo>
                <a:lnTo>
                  <a:pt x="1350010" y="807085"/>
                </a:lnTo>
                <a:lnTo>
                  <a:pt x="1424305" y="798830"/>
                </a:lnTo>
                <a:lnTo>
                  <a:pt x="1489710" y="774065"/>
                </a:lnTo>
                <a:lnTo>
                  <a:pt x="1555750" y="765810"/>
                </a:lnTo>
                <a:lnTo>
                  <a:pt x="1621790" y="757555"/>
                </a:lnTo>
                <a:lnTo>
                  <a:pt x="1687830" y="741045"/>
                </a:lnTo>
                <a:lnTo>
                  <a:pt x="1761490" y="716280"/>
                </a:lnTo>
                <a:lnTo>
                  <a:pt x="1827530" y="699770"/>
                </a:lnTo>
                <a:lnTo>
                  <a:pt x="1893570" y="667385"/>
                </a:lnTo>
                <a:lnTo>
                  <a:pt x="1958975" y="634365"/>
                </a:lnTo>
                <a:lnTo>
                  <a:pt x="2025015" y="584835"/>
                </a:lnTo>
                <a:lnTo>
                  <a:pt x="2091055" y="560070"/>
                </a:lnTo>
                <a:lnTo>
                  <a:pt x="2157095" y="543560"/>
                </a:lnTo>
                <a:lnTo>
                  <a:pt x="2222500" y="535305"/>
                </a:lnTo>
                <a:lnTo>
                  <a:pt x="2288540" y="510540"/>
                </a:lnTo>
                <a:lnTo>
                  <a:pt x="2354580" y="502285"/>
                </a:lnTo>
                <a:lnTo>
                  <a:pt x="2419985" y="461010"/>
                </a:lnTo>
                <a:lnTo>
                  <a:pt x="2486025" y="436880"/>
                </a:lnTo>
                <a:lnTo>
                  <a:pt x="2552065" y="412115"/>
                </a:lnTo>
                <a:lnTo>
                  <a:pt x="2618105" y="395605"/>
                </a:lnTo>
                <a:lnTo>
                  <a:pt x="2683510" y="362585"/>
                </a:lnTo>
                <a:lnTo>
                  <a:pt x="2749550" y="354330"/>
                </a:lnTo>
                <a:lnTo>
                  <a:pt x="2815590" y="370840"/>
                </a:lnTo>
                <a:lnTo>
                  <a:pt x="2881630" y="370840"/>
                </a:lnTo>
                <a:lnTo>
                  <a:pt x="2947035" y="354330"/>
                </a:lnTo>
                <a:lnTo>
                  <a:pt x="3013075" y="337820"/>
                </a:lnTo>
                <a:lnTo>
                  <a:pt x="3079115" y="321310"/>
                </a:lnTo>
                <a:lnTo>
                  <a:pt x="3144520" y="296545"/>
                </a:lnTo>
                <a:lnTo>
                  <a:pt x="3210560" y="247015"/>
                </a:lnTo>
                <a:lnTo>
                  <a:pt x="3276600" y="198120"/>
                </a:lnTo>
                <a:lnTo>
                  <a:pt x="3342640" y="165100"/>
                </a:lnTo>
                <a:lnTo>
                  <a:pt x="3408045" y="140335"/>
                </a:lnTo>
                <a:lnTo>
                  <a:pt x="3474085" y="123825"/>
                </a:lnTo>
                <a:lnTo>
                  <a:pt x="3540125" y="99060"/>
                </a:lnTo>
                <a:lnTo>
                  <a:pt x="3605530" y="82550"/>
                </a:lnTo>
                <a:lnTo>
                  <a:pt x="3671570" y="57785"/>
                </a:lnTo>
                <a:lnTo>
                  <a:pt x="3737610" y="41275"/>
                </a:lnTo>
                <a:lnTo>
                  <a:pt x="3803650" y="24765"/>
                </a:lnTo>
                <a:lnTo>
                  <a:pt x="3869055" y="24765"/>
                </a:lnTo>
                <a:lnTo>
                  <a:pt x="3935095" y="16510"/>
                </a:lnTo>
                <a:lnTo>
                  <a:pt x="4001135" y="0"/>
                </a:lnTo>
                <a:lnTo>
                  <a:pt x="4066540" y="0"/>
                </a:lnTo>
                <a:lnTo>
                  <a:pt x="4132580" y="16510"/>
                </a:lnTo>
                <a:lnTo>
                  <a:pt x="4198620" y="33020"/>
                </a:lnTo>
                <a:lnTo>
                  <a:pt x="4264660" y="49530"/>
                </a:lnTo>
                <a:lnTo>
                  <a:pt x="4330065" y="66040"/>
                </a:lnTo>
                <a:lnTo>
                  <a:pt x="4396105" y="90805"/>
                </a:lnTo>
                <a:lnTo>
                  <a:pt x="4462145" y="115570"/>
                </a:lnTo>
                <a:lnTo>
                  <a:pt x="4528185" y="148590"/>
                </a:lnTo>
                <a:lnTo>
                  <a:pt x="4593590" y="213995"/>
                </a:lnTo>
                <a:lnTo>
                  <a:pt x="4643120" y="280035"/>
                </a:lnTo>
                <a:lnTo>
                  <a:pt x="4676140" y="346075"/>
                </a:lnTo>
                <a:lnTo>
                  <a:pt x="4692650" y="412115"/>
                </a:lnTo>
                <a:lnTo>
                  <a:pt x="4676140" y="477520"/>
                </a:lnTo>
                <a:lnTo>
                  <a:pt x="4610100" y="518795"/>
                </a:lnTo>
                <a:lnTo>
                  <a:pt x="4544060" y="560070"/>
                </a:lnTo>
                <a:lnTo>
                  <a:pt x="4511675" y="626110"/>
                </a:lnTo>
                <a:lnTo>
                  <a:pt x="4470400" y="691515"/>
                </a:lnTo>
                <a:lnTo>
                  <a:pt x="4429125" y="757555"/>
                </a:lnTo>
                <a:lnTo>
                  <a:pt x="4387850" y="823595"/>
                </a:lnTo>
                <a:lnTo>
                  <a:pt x="4321810" y="889635"/>
                </a:lnTo>
                <a:lnTo>
                  <a:pt x="4256405" y="922020"/>
                </a:lnTo>
                <a:lnTo>
                  <a:pt x="4190365" y="946785"/>
                </a:lnTo>
                <a:lnTo>
                  <a:pt x="4124325" y="971550"/>
                </a:lnTo>
                <a:lnTo>
                  <a:pt x="4058920" y="1004570"/>
                </a:lnTo>
                <a:lnTo>
                  <a:pt x="3992880" y="1062355"/>
                </a:lnTo>
                <a:lnTo>
                  <a:pt x="3926840" y="1111885"/>
                </a:lnTo>
                <a:lnTo>
                  <a:pt x="3860800" y="1160780"/>
                </a:lnTo>
                <a:lnTo>
                  <a:pt x="3795395" y="1193800"/>
                </a:lnTo>
                <a:lnTo>
                  <a:pt x="3729355" y="1218565"/>
                </a:lnTo>
                <a:lnTo>
                  <a:pt x="3663315" y="1251585"/>
                </a:lnTo>
                <a:lnTo>
                  <a:pt x="3589655" y="1284605"/>
                </a:lnTo>
                <a:lnTo>
                  <a:pt x="3515360" y="1317625"/>
                </a:lnTo>
                <a:lnTo>
                  <a:pt x="3449320" y="1350645"/>
                </a:lnTo>
                <a:lnTo>
                  <a:pt x="3383280" y="1383665"/>
                </a:lnTo>
                <a:lnTo>
                  <a:pt x="3317875" y="1416050"/>
                </a:lnTo>
                <a:lnTo>
                  <a:pt x="3251835" y="1424305"/>
                </a:lnTo>
                <a:lnTo>
                  <a:pt x="3177540" y="1457325"/>
                </a:lnTo>
                <a:lnTo>
                  <a:pt x="3112135" y="1473835"/>
                </a:lnTo>
                <a:lnTo>
                  <a:pt x="3046095" y="1490345"/>
                </a:lnTo>
                <a:lnTo>
                  <a:pt x="2971800" y="1515110"/>
                </a:lnTo>
                <a:lnTo>
                  <a:pt x="2889250" y="1539875"/>
                </a:lnTo>
                <a:lnTo>
                  <a:pt x="2815590" y="1564640"/>
                </a:lnTo>
                <a:lnTo>
                  <a:pt x="2749550" y="1581150"/>
                </a:lnTo>
                <a:lnTo>
                  <a:pt x="2675255" y="1605915"/>
                </a:lnTo>
                <a:lnTo>
                  <a:pt x="2593340" y="1622425"/>
                </a:lnTo>
                <a:lnTo>
                  <a:pt x="2510790" y="1638300"/>
                </a:lnTo>
                <a:lnTo>
                  <a:pt x="2444750" y="1646555"/>
                </a:lnTo>
                <a:lnTo>
                  <a:pt x="2371090" y="1671320"/>
                </a:lnTo>
                <a:lnTo>
                  <a:pt x="2305050" y="1671320"/>
                </a:lnTo>
                <a:lnTo>
                  <a:pt x="2239010" y="1679575"/>
                </a:lnTo>
                <a:lnTo>
                  <a:pt x="2172970" y="1687830"/>
                </a:lnTo>
                <a:lnTo>
                  <a:pt x="2107565" y="1696085"/>
                </a:lnTo>
                <a:lnTo>
                  <a:pt x="2025015" y="1704340"/>
                </a:lnTo>
                <a:lnTo>
                  <a:pt x="1942465" y="1720850"/>
                </a:lnTo>
                <a:lnTo>
                  <a:pt x="1852295" y="1745615"/>
                </a:lnTo>
                <a:lnTo>
                  <a:pt x="1744980" y="1770380"/>
                </a:lnTo>
                <a:lnTo>
                  <a:pt x="1654810" y="1795145"/>
                </a:lnTo>
                <a:lnTo>
                  <a:pt x="1580515" y="1803400"/>
                </a:lnTo>
                <a:lnTo>
                  <a:pt x="1514475" y="1819910"/>
                </a:lnTo>
                <a:lnTo>
                  <a:pt x="1449070" y="1828165"/>
                </a:lnTo>
                <a:lnTo>
                  <a:pt x="1383030" y="1836420"/>
                </a:lnTo>
                <a:lnTo>
                  <a:pt x="1316990" y="1852930"/>
                </a:lnTo>
                <a:lnTo>
                  <a:pt x="1242695" y="1861185"/>
                </a:lnTo>
                <a:lnTo>
                  <a:pt x="1177290" y="1868805"/>
                </a:lnTo>
                <a:lnTo>
                  <a:pt x="1111250" y="1877060"/>
                </a:lnTo>
                <a:lnTo>
                  <a:pt x="1045210" y="1877060"/>
                </a:lnTo>
                <a:lnTo>
                  <a:pt x="971550" y="1877060"/>
                </a:lnTo>
                <a:lnTo>
                  <a:pt x="897255" y="1877060"/>
                </a:lnTo>
                <a:lnTo>
                  <a:pt x="831215" y="1877060"/>
                </a:lnTo>
                <a:lnTo>
                  <a:pt x="756920" y="1877060"/>
                </a:lnTo>
                <a:lnTo>
                  <a:pt x="691515" y="1877060"/>
                </a:lnTo>
                <a:lnTo>
                  <a:pt x="608965" y="1877060"/>
                </a:lnTo>
                <a:lnTo>
                  <a:pt x="542925" y="1877060"/>
                </a:lnTo>
                <a:lnTo>
                  <a:pt x="477520" y="1861185"/>
                </a:lnTo>
                <a:lnTo>
                  <a:pt x="411480" y="1836420"/>
                </a:lnTo>
                <a:lnTo>
                  <a:pt x="345440" y="1819910"/>
                </a:lnTo>
                <a:lnTo>
                  <a:pt x="280035" y="1762125"/>
                </a:lnTo>
                <a:lnTo>
                  <a:pt x="230505" y="1696085"/>
                </a:lnTo>
                <a:lnTo>
                  <a:pt x="180975" y="1630045"/>
                </a:lnTo>
                <a:lnTo>
                  <a:pt x="131445" y="1564640"/>
                </a:lnTo>
                <a:lnTo>
                  <a:pt x="90170" y="1498600"/>
                </a:lnTo>
                <a:lnTo>
                  <a:pt x="65405" y="1432560"/>
                </a:lnTo>
                <a:lnTo>
                  <a:pt x="57150" y="1367155"/>
                </a:lnTo>
                <a:lnTo>
                  <a:pt x="48895" y="1301115"/>
                </a:lnTo>
                <a:lnTo>
                  <a:pt x="48895" y="1235075"/>
                </a:lnTo>
                <a:lnTo>
                  <a:pt x="41275" y="1169035"/>
                </a:lnTo>
                <a:lnTo>
                  <a:pt x="0" y="1103630"/>
                </a:lnTo>
                <a:lnTo>
                  <a:pt x="131445" y="1045845"/>
                </a:lnTo>
              </a:path>
            </a:pathLst>
          </a:custGeom>
          <a:noFill/>
          <a:ln w="38100">
            <a:solidFill>
              <a:srgbClr val="3333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8" name="任意多边形 17">
            <a:extLst>
              <a:ext uri="{FF2B5EF4-FFF2-40B4-BE49-F238E27FC236}"/>
            </a:extLst>
          </p:cNvPr>
          <p:cNvSpPr/>
          <p:nvPr/>
        </p:nvSpPr>
        <p:spPr>
          <a:xfrm>
            <a:off x="3546475" y="4346575"/>
            <a:ext cx="5343525" cy="1358900"/>
          </a:xfrm>
          <a:custGeom>
            <a:avLst/>
            <a:gdLst>
              <a:gd name="connisteX0" fmla="*/ 0 w 5343525"/>
              <a:gd name="connsiteY0" fmla="*/ 461010 h 1358265"/>
              <a:gd name="connisteX1" fmla="*/ 33020 w 5343525"/>
              <a:gd name="connsiteY1" fmla="*/ 542925 h 1358265"/>
              <a:gd name="connisteX2" fmla="*/ 74295 w 5343525"/>
              <a:gd name="connsiteY2" fmla="*/ 608965 h 1358265"/>
              <a:gd name="connisteX3" fmla="*/ 140335 w 5343525"/>
              <a:gd name="connsiteY3" fmla="*/ 675005 h 1358265"/>
              <a:gd name="connisteX4" fmla="*/ 205740 w 5343525"/>
              <a:gd name="connsiteY4" fmla="*/ 723900 h 1358265"/>
              <a:gd name="connisteX5" fmla="*/ 271780 w 5343525"/>
              <a:gd name="connsiteY5" fmla="*/ 756920 h 1358265"/>
              <a:gd name="connisteX6" fmla="*/ 337820 w 5343525"/>
              <a:gd name="connsiteY6" fmla="*/ 798195 h 1358265"/>
              <a:gd name="connisteX7" fmla="*/ 395605 w 5343525"/>
              <a:gd name="connsiteY7" fmla="*/ 864235 h 1358265"/>
              <a:gd name="connisteX8" fmla="*/ 461010 w 5343525"/>
              <a:gd name="connsiteY8" fmla="*/ 913765 h 1358265"/>
              <a:gd name="connisteX9" fmla="*/ 527050 w 5343525"/>
              <a:gd name="connsiteY9" fmla="*/ 946785 h 1358265"/>
              <a:gd name="connisteX10" fmla="*/ 593090 w 5343525"/>
              <a:gd name="connsiteY10" fmla="*/ 955040 h 1358265"/>
              <a:gd name="connisteX11" fmla="*/ 659130 w 5343525"/>
              <a:gd name="connsiteY11" fmla="*/ 970915 h 1358265"/>
              <a:gd name="connisteX12" fmla="*/ 724535 w 5343525"/>
              <a:gd name="connsiteY12" fmla="*/ 987425 h 1358265"/>
              <a:gd name="connisteX13" fmla="*/ 790575 w 5343525"/>
              <a:gd name="connsiteY13" fmla="*/ 1020445 h 1358265"/>
              <a:gd name="connisteX14" fmla="*/ 864870 w 5343525"/>
              <a:gd name="connsiteY14" fmla="*/ 1045210 h 1358265"/>
              <a:gd name="connisteX15" fmla="*/ 938530 w 5343525"/>
              <a:gd name="connsiteY15" fmla="*/ 1069975 h 1358265"/>
              <a:gd name="connisteX16" fmla="*/ 1012825 w 5343525"/>
              <a:gd name="connsiteY16" fmla="*/ 1094740 h 1358265"/>
              <a:gd name="connisteX17" fmla="*/ 1095375 w 5343525"/>
              <a:gd name="connsiteY17" fmla="*/ 1119505 h 1358265"/>
              <a:gd name="connisteX18" fmla="*/ 1177290 w 5343525"/>
              <a:gd name="connsiteY18" fmla="*/ 1127760 h 1358265"/>
              <a:gd name="connisteX19" fmla="*/ 1259840 w 5343525"/>
              <a:gd name="connsiteY19" fmla="*/ 1136015 h 1358265"/>
              <a:gd name="connisteX20" fmla="*/ 1325880 w 5343525"/>
              <a:gd name="connsiteY20" fmla="*/ 1144270 h 1358265"/>
              <a:gd name="connisteX21" fmla="*/ 1399540 w 5343525"/>
              <a:gd name="connsiteY21" fmla="*/ 1152525 h 1358265"/>
              <a:gd name="connisteX22" fmla="*/ 1465580 w 5343525"/>
              <a:gd name="connsiteY22" fmla="*/ 1160780 h 1358265"/>
              <a:gd name="connisteX23" fmla="*/ 1548130 w 5343525"/>
              <a:gd name="connsiteY23" fmla="*/ 1169035 h 1358265"/>
              <a:gd name="connisteX24" fmla="*/ 1630045 w 5343525"/>
              <a:gd name="connsiteY24" fmla="*/ 1177290 h 1358265"/>
              <a:gd name="connisteX25" fmla="*/ 1696085 w 5343525"/>
              <a:gd name="connsiteY25" fmla="*/ 1193800 h 1358265"/>
              <a:gd name="connisteX26" fmla="*/ 1770380 w 5343525"/>
              <a:gd name="connsiteY26" fmla="*/ 1209675 h 1358265"/>
              <a:gd name="connisteX27" fmla="*/ 1836420 w 5343525"/>
              <a:gd name="connsiteY27" fmla="*/ 1226185 h 1358265"/>
              <a:gd name="connisteX28" fmla="*/ 1901825 w 5343525"/>
              <a:gd name="connsiteY28" fmla="*/ 1242695 h 1358265"/>
              <a:gd name="connisteX29" fmla="*/ 1976120 w 5343525"/>
              <a:gd name="connsiteY29" fmla="*/ 1259205 h 1358265"/>
              <a:gd name="connisteX30" fmla="*/ 2042160 w 5343525"/>
              <a:gd name="connsiteY30" fmla="*/ 1275715 h 1358265"/>
              <a:gd name="connisteX31" fmla="*/ 2115820 w 5343525"/>
              <a:gd name="connsiteY31" fmla="*/ 1300480 h 1358265"/>
              <a:gd name="connisteX32" fmla="*/ 2181860 w 5343525"/>
              <a:gd name="connsiteY32" fmla="*/ 1316990 h 1358265"/>
              <a:gd name="connisteX33" fmla="*/ 2247900 w 5343525"/>
              <a:gd name="connsiteY33" fmla="*/ 1316990 h 1358265"/>
              <a:gd name="connisteX34" fmla="*/ 2321560 w 5343525"/>
              <a:gd name="connsiteY34" fmla="*/ 1316990 h 1358265"/>
              <a:gd name="connisteX35" fmla="*/ 2387600 w 5343525"/>
              <a:gd name="connsiteY35" fmla="*/ 1316990 h 1358265"/>
              <a:gd name="connisteX36" fmla="*/ 2453640 w 5343525"/>
              <a:gd name="connsiteY36" fmla="*/ 1316990 h 1358265"/>
              <a:gd name="connisteX37" fmla="*/ 2527935 w 5343525"/>
              <a:gd name="connsiteY37" fmla="*/ 1316990 h 1358265"/>
              <a:gd name="connisteX38" fmla="*/ 2601595 w 5343525"/>
              <a:gd name="connsiteY38" fmla="*/ 1316990 h 1358265"/>
              <a:gd name="connisteX39" fmla="*/ 2675890 w 5343525"/>
              <a:gd name="connsiteY39" fmla="*/ 1325245 h 1358265"/>
              <a:gd name="connisteX40" fmla="*/ 2750185 w 5343525"/>
              <a:gd name="connsiteY40" fmla="*/ 1333500 h 1358265"/>
              <a:gd name="connisteX41" fmla="*/ 2832100 w 5343525"/>
              <a:gd name="connsiteY41" fmla="*/ 1333500 h 1358265"/>
              <a:gd name="connisteX42" fmla="*/ 2906395 w 5343525"/>
              <a:gd name="connsiteY42" fmla="*/ 1341755 h 1358265"/>
              <a:gd name="connisteX43" fmla="*/ 2972435 w 5343525"/>
              <a:gd name="connsiteY43" fmla="*/ 1341755 h 1358265"/>
              <a:gd name="connisteX44" fmla="*/ 3037840 w 5343525"/>
              <a:gd name="connsiteY44" fmla="*/ 1341755 h 1358265"/>
              <a:gd name="connisteX45" fmla="*/ 3103880 w 5343525"/>
              <a:gd name="connsiteY45" fmla="*/ 1341755 h 1358265"/>
              <a:gd name="connisteX46" fmla="*/ 3169920 w 5343525"/>
              <a:gd name="connsiteY46" fmla="*/ 1341755 h 1358265"/>
              <a:gd name="connisteX47" fmla="*/ 3235960 w 5343525"/>
              <a:gd name="connsiteY47" fmla="*/ 1350010 h 1358265"/>
              <a:gd name="connisteX48" fmla="*/ 3301365 w 5343525"/>
              <a:gd name="connsiteY48" fmla="*/ 1358265 h 1358265"/>
              <a:gd name="connisteX49" fmla="*/ 3367405 w 5343525"/>
              <a:gd name="connsiteY49" fmla="*/ 1358265 h 1358265"/>
              <a:gd name="connisteX50" fmla="*/ 3433445 w 5343525"/>
              <a:gd name="connsiteY50" fmla="*/ 1358265 h 1358265"/>
              <a:gd name="connisteX51" fmla="*/ 3498850 w 5343525"/>
              <a:gd name="connsiteY51" fmla="*/ 1358265 h 1358265"/>
              <a:gd name="connisteX52" fmla="*/ 3564890 w 5343525"/>
              <a:gd name="connsiteY52" fmla="*/ 1358265 h 1358265"/>
              <a:gd name="connisteX53" fmla="*/ 3630930 w 5343525"/>
              <a:gd name="connsiteY53" fmla="*/ 1358265 h 1358265"/>
              <a:gd name="connisteX54" fmla="*/ 3696970 w 5343525"/>
              <a:gd name="connsiteY54" fmla="*/ 1358265 h 1358265"/>
              <a:gd name="connisteX55" fmla="*/ 3762375 w 5343525"/>
              <a:gd name="connsiteY55" fmla="*/ 1358265 h 1358265"/>
              <a:gd name="connisteX56" fmla="*/ 3836670 w 5343525"/>
              <a:gd name="connsiteY56" fmla="*/ 1341755 h 1358265"/>
              <a:gd name="connisteX57" fmla="*/ 3902710 w 5343525"/>
              <a:gd name="connsiteY57" fmla="*/ 1316990 h 1358265"/>
              <a:gd name="connisteX58" fmla="*/ 3968750 w 5343525"/>
              <a:gd name="connsiteY58" fmla="*/ 1300480 h 1358265"/>
              <a:gd name="connisteX59" fmla="*/ 4034155 w 5343525"/>
              <a:gd name="connsiteY59" fmla="*/ 1292225 h 1358265"/>
              <a:gd name="connisteX60" fmla="*/ 4100195 w 5343525"/>
              <a:gd name="connsiteY60" fmla="*/ 1292225 h 1358265"/>
              <a:gd name="connisteX61" fmla="*/ 4166235 w 5343525"/>
              <a:gd name="connsiteY61" fmla="*/ 1283970 h 1358265"/>
              <a:gd name="connisteX62" fmla="*/ 4231640 w 5343525"/>
              <a:gd name="connsiteY62" fmla="*/ 1283970 h 1358265"/>
              <a:gd name="connisteX63" fmla="*/ 4297680 w 5343525"/>
              <a:gd name="connsiteY63" fmla="*/ 1283970 h 1358265"/>
              <a:gd name="connisteX64" fmla="*/ 4363720 w 5343525"/>
              <a:gd name="connsiteY64" fmla="*/ 1283970 h 1358265"/>
              <a:gd name="connisteX65" fmla="*/ 4429760 w 5343525"/>
              <a:gd name="connsiteY65" fmla="*/ 1275715 h 1358265"/>
              <a:gd name="connisteX66" fmla="*/ 4503420 w 5343525"/>
              <a:gd name="connsiteY66" fmla="*/ 1275715 h 1358265"/>
              <a:gd name="connisteX67" fmla="*/ 4569460 w 5343525"/>
              <a:gd name="connsiteY67" fmla="*/ 1275715 h 1358265"/>
              <a:gd name="connisteX68" fmla="*/ 4635500 w 5343525"/>
              <a:gd name="connsiteY68" fmla="*/ 1267460 h 1358265"/>
              <a:gd name="connisteX69" fmla="*/ 4700905 w 5343525"/>
              <a:gd name="connsiteY69" fmla="*/ 1250950 h 1358265"/>
              <a:gd name="connisteX70" fmla="*/ 4783455 w 5343525"/>
              <a:gd name="connsiteY70" fmla="*/ 1242695 h 1358265"/>
              <a:gd name="connisteX71" fmla="*/ 4849495 w 5343525"/>
              <a:gd name="connsiteY71" fmla="*/ 1217930 h 1358265"/>
              <a:gd name="connisteX72" fmla="*/ 4915535 w 5343525"/>
              <a:gd name="connsiteY72" fmla="*/ 1193800 h 1358265"/>
              <a:gd name="connisteX73" fmla="*/ 4980940 w 5343525"/>
              <a:gd name="connsiteY73" fmla="*/ 1169035 h 1358265"/>
              <a:gd name="connisteX74" fmla="*/ 5055235 w 5343525"/>
              <a:gd name="connsiteY74" fmla="*/ 1136015 h 1358265"/>
              <a:gd name="connisteX75" fmla="*/ 5121275 w 5343525"/>
              <a:gd name="connsiteY75" fmla="*/ 1102995 h 1358265"/>
              <a:gd name="connisteX76" fmla="*/ 5186680 w 5343525"/>
              <a:gd name="connsiteY76" fmla="*/ 1061720 h 1358265"/>
              <a:gd name="connisteX77" fmla="*/ 5252720 w 5343525"/>
              <a:gd name="connsiteY77" fmla="*/ 995680 h 1358265"/>
              <a:gd name="connisteX78" fmla="*/ 5302250 w 5343525"/>
              <a:gd name="connsiteY78" fmla="*/ 922020 h 1358265"/>
              <a:gd name="connisteX79" fmla="*/ 5327015 w 5343525"/>
              <a:gd name="connsiteY79" fmla="*/ 855980 h 1358265"/>
              <a:gd name="connisteX80" fmla="*/ 5343525 w 5343525"/>
              <a:gd name="connsiteY80" fmla="*/ 789940 h 1358265"/>
              <a:gd name="connisteX81" fmla="*/ 5343525 w 5343525"/>
              <a:gd name="connsiteY81" fmla="*/ 723900 h 1358265"/>
              <a:gd name="connisteX82" fmla="*/ 5343525 w 5343525"/>
              <a:gd name="connsiteY82" fmla="*/ 658495 h 1358265"/>
              <a:gd name="connisteX83" fmla="*/ 5335270 w 5343525"/>
              <a:gd name="connsiteY83" fmla="*/ 584200 h 1358265"/>
              <a:gd name="connisteX84" fmla="*/ 5310505 w 5343525"/>
              <a:gd name="connsiteY84" fmla="*/ 518160 h 1358265"/>
              <a:gd name="connisteX85" fmla="*/ 5244465 w 5343525"/>
              <a:gd name="connsiteY85" fmla="*/ 461010 h 1358265"/>
              <a:gd name="connisteX86" fmla="*/ 5170170 w 5343525"/>
              <a:gd name="connsiteY86" fmla="*/ 411480 h 1358265"/>
              <a:gd name="connisteX87" fmla="*/ 5096510 w 5343525"/>
              <a:gd name="connsiteY87" fmla="*/ 370205 h 1358265"/>
              <a:gd name="connisteX88" fmla="*/ 5022215 w 5343525"/>
              <a:gd name="connsiteY88" fmla="*/ 320675 h 1358265"/>
              <a:gd name="connisteX89" fmla="*/ 4947920 w 5343525"/>
              <a:gd name="connsiteY89" fmla="*/ 279400 h 1358265"/>
              <a:gd name="connisteX90" fmla="*/ 4882515 w 5343525"/>
              <a:gd name="connsiteY90" fmla="*/ 247015 h 1358265"/>
              <a:gd name="connisteX91" fmla="*/ 4816475 w 5343525"/>
              <a:gd name="connsiteY91" fmla="*/ 230505 h 1358265"/>
              <a:gd name="connisteX92" fmla="*/ 4750435 w 5343525"/>
              <a:gd name="connsiteY92" fmla="*/ 197485 h 1358265"/>
              <a:gd name="connisteX93" fmla="*/ 4676775 w 5343525"/>
              <a:gd name="connsiteY93" fmla="*/ 164465 h 1358265"/>
              <a:gd name="connisteX94" fmla="*/ 4602480 w 5343525"/>
              <a:gd name="connsiteY94" fmla="*/ 131445 h 1358265"/>
              <a:gd name="connisteX95" fmla="*/ 4528185 w 5343525"/>
              <a:gd name="connsiteY95" fmla="*/ 106680 h 1358265"/>
              <a:gd name="connisteX96" fmla="*/ 4453890 w 5343525"/>
              <a:gd name="connsiteY96" fmla="*/ 81915 h 1358265"/>
              <a:gd name="connisteX97" fmla="*/ 4371975 w 5343525"/>
              <a:gd name="connsiteY97" fmla="*/ 48895 h 1358265"/>
              <a:gd name="connisteX98" fmla="*/ 4297680 w 5343525"/>
              <a:gd name="connsiteY98" fmla="*/ 24130 h 1358265"/>
              <a:gd name="connisteX99" fmla="*/ 4231640 w 5343525"/>
              <a:gd name="connsiteY99" fmla="*/ 15875 h 1358265"/>
              <a:gd name="connisteX100" fmla="*/ 4166235 w 5343525"/>
              <a:gd name="connsiteY100" fmla="*/ 0 h 1358265"/>
              <a:gd name="connisteX101" fmla="*/ 4100195 w 5343525"/>
              <a:gd name="connsiteY101" fmla="*/ 0 h 1358265"/>
              <a:gd name="connisteX102" fmla="*/ 4034155 w 5343525"/>
              <a:gd name="connsiteY102" fmla="*/ 0 h 1358265"/>
              <a:gd name="connisteX103" fmla="*/ 3968750 w 5343525"/>
              <a:gd name="connsiteY103" fmla="*/ 0 h 1358265"/>
              <a:gd name="connisteX104" fmla="*/ 3902710 w 5343525"/>
              <a:gd name="connsiteY104" fmla="*/ 0 h 1358265"/>
              <a:gd name="connisteX105" fmla="*/ 3820160 w 5343525"/>
              <a:gd name="connsiteY105" fmla="*/ 8255 h 1358265"/>
              <a:gd name="connisteX106" fmla="*/ 3754120 w 5343525"/>
              <a:gd name="connsiteY106" fmla="*/ 8255 h 1358265"/>
              <a:gd name="connisteX107" fmla="*/ 3680460 w 5343525"/>
              <a:gd name="connsiteY107" fmla="*/ 15875 h 1358265"/>
              <a:gd name="connisteX108" fmla="*/ 3614420 w 5343525"/>
              <a:gd name="connsiteY108" fmla="*/ 24130 h 1358265"/>
              <a:gd name="connisteX109" fmla="*/ 3540125 w 5343525"/>
              <a:gd name="connsiteY109" fmla="*/ 32385 h 1358265"/>
              <a:gd name="connisteX110" fmla="*/ 3466465 w 5343525"/>
              <a:gd name="connsiteY110" fmla="*/ 32385 h 1358265"/>
              <a:gd name="connisteX111" fmla="*/ 3400425 w 5343525"/>
              <a:gd name="connsiteY111" fmla="*/ 32385 h 1358265"/>
              <a:gd name="connisteX112" fmla="*/ 3334385 w 5343525"/>
              <a:gd name="connsiteY112" fmla="*/ 32385 h 1358265"/>
              <a:gd name="connisteX113" fmla="*/ 3244215 w 5343525"/>
              <a:gd name="connsiteY113" fmla="*/ 32385 h 1358265"/>
              <a:gd name="connisteX114" fmla="*/ 3161665 w 5343525"/>
              <a:gd name="connsiteY114" fmla="*/ 40640 h 1358265"/>
              <a:gd name="connisteX115" fmla="*/ 3095625 w 5343525"/>
              <a:gd name="connsiteY115" fmla="*/ 48895 h 1358265"/>
              <a:gd name="connisteX116" fmla="*/ 3029585 w 5343525"/>
              <a:gd name="connsiteY116" fmla="*/ 48895 h 1358265"/>
              <a:gd name="connisteX117" fmla="*/ 2964180 w 5343525"/>
              <a:gd name="connsiteY117" fmla="*/ 48895 h 1358265"/>
              <a:gd name="connisteX118" fmla="*/ 2889885 w 5343525"/>
              <a:gd name="connsiteY118" fmla="*/ 48895 h 1358265"/>
              <a:gd name="connisteX119" fmla="*/ 2823845 w 5343525"/>
              <a:gd name="connsiteY119" fmla="*/ 57150 h 1358265"/>
              <a:gd name="connisteX120" fmla="*/ 2750185 w 5343525"/>
              <a:gd name="connsiteY120" fmla="*/ 57150 h 1358265"/>
              <a:gd name="connisteX121" fmla="*/ 2675890 w 5343525"/>
              <a:gd name="connsiteY121" fmla="*/ 57150 h 1358265"/>
              <a:gd name="connisteX122" fmla="*/ 2609850 w 5343525"/>
              <a:gd name="connsiteY122" fmla="*/ 57150 h 1358265"/>
              <a:gd name="connisteX123" fmla="*/ 2536190 w 5343525"/>
              <a:gd name="connsiteY123" fmla="*/ 57150 h 1358265"/>
              <a:gd name="connisteX124" fmla="*/ 2470150 w 5343525"/>
              <a:gd name="connsiteY124" fmla="*/ 57150 h 1358265"/>
              <a:gd name="connisteX125" fmla="*/ 2404110 w 5343525"/>
              <a:gd name="connsiteY125" fmla="*/ 57150 h 1358265"/>
              <a:gd name="connisteX126" fmla="*/ 2338070 w 5343525"/>
              <a:gd name="connsiteY126" fmla="*/ 65405 h 1358265"/>
              <a:gd name="connisteX127" fmla="*/ 2272665 w 5343525"/>
              <a:gd name="connsiteY127" fmla="*/ 81915 h 1358265"/>
              <a:gd name="connisteX128" fmla="*/ 2206625 w 5343525"/>
              <a:gd name="connsiteY128" fmla="*/ 98425 h 1358265"/>
              <a:gd name="connisteX129" fmla="*/ 2140585 w 5343525"/>
              <a:gd name="connsiteY129" fmla="*/ 98425 h 1358265"/>
              <a:gd name="connisteX130" fmla="*/ 2075180 w 5343525"/>
              <a:gd name="connsiteY130" fmla="*/ 98425 h 1358265"/>
              <a:gd name="connisteX131" fmla="*/ 2009140 w 5343525"/>
              <a:gd name="connsiteY131" fmla="*/ 98425 h 1358265"/>
              <a:gd name="connisteX132" fmla="*/ 1943100 w 5343525"/>
              <a:gd name="connsiteY132" fmla="*/ 98425 h 1358265"/>
              <a:gd name="connisteX133" fmla="*/ 1877060 w 5343525"/>
              <a:gd name="connsiteY133" fmla="*/ 90170 h 1358265"/>
              <a:gd name="connisteX134" fmla="*/ 1811655 w 5343525"/>
              <a:gd name="connsiteY134" fmla="*/ 90170 h 1358265"/>
              <a:gd name="connisteX135" fmla="*/ 1745615 w 5343525"/>
              <a:gd name="connsiteY135" fmla="*/ 90170 h 1358265"/>
              <a:gd name="connisteX136" fmla="*/ 1679575 w 5343525"/>
              <a:gd name="connsiteY136" fmla="*/ 90170 h 1358265"/>
              <a:gd name="connisteX137" fmla="*/ 1613535 w 5343525"/>
              <a:gd name="connsiteY137" fmla="*/ 90170 h 1358265"/>
              <a:gd name="connisteX138" fmla="*/ 1548130 w 5343525"/>
              <a:gd name="connsiteY138" fmla="*/ 90170 h 1358265"/>
              <a:gd name="connisteX139" fmla="*/ 1482090 w 5343525"/>
              <a:gd name="connsiteY139" fmla="*/ 90170 h 1358265"/>
              <a:gd name="connisteX140" fmla="*/ 1416050 w 5343525"/>
              <a:gd name="connsiteY140" fmla="*/ 90170 h 1358265"/>
              <a:gd name="connisteX141" fmla="*/ 1350645 w 5343525"/>
              <a:gd name="connsiteY141" fmla="*/ 90170 h 1358265"/>
              <a:gd name="connisteX142" fmla="*/ 1284605 w 5343525"/>
              <a:gd name="connsiteY142" fmla="*/ 73660 h 1358265"/>
              <a:gd name="connisteX143" fmla="*/ 1218565 w 5343525"/>
              <a:gd name="connsiteY143" fmla="*/ 48895 h 1358265"/>
              <a:gd name="connisteX144" fmla="*/ 1152525 w 5343525"/>
              <a:gd name="connsiteY144" fmla="*/ 32385 h 1358265"/>
              <a:gd name="connisteX145" fmla="*/ 1087120 w 5343525"/>
              <a:gd name="connsiteY145" fmla="*/ 32385 h 1358265"/>
              <a:gd name="connisteX146" fmla="*/ 1021080 w 5343525"/>
              <a:gd name="connsiteY146" fmla="*/ 32385 h 1358265"/>
              <a:gd name="connisteX147" fmla="*/ 955040 w 5343525"/>
              <a:gd name="connsiteY147" fmla="*/ 32385 h 1358265"/>
              <a:gd name="connisteX148" fmla="*/ 881380 w 5343525"/>
              <a:gd name="connsiteY148" fmla="*/ 32385 h 1358265"/>
              <a:gd name="connisteX149" fmla="*/ 807085 w 5343525"/>
              <a:gd name="connsiteY149" fmla="*/ 32385 h 1358265"/>
              <a:gd name="connisteX150" fmla="*/ 741045 w 5343525"/>
              <a:gd name="connsiteY150" fmla="*/ 32385 h 1358265"/>
              <a:gd name="connisteX151" fmla="*/ 666750 w 5343525"/>
              <a:gd name="connsiteY151" fmla="*/ 32385 h 1358265"/>
              <a:gd name="connisteX152" fmla="*/ 601345 w 5343525"/>
              <a:gd name="connsiteY152" fmla="*/ 32385 h 1358265"/>
              <a:gd name="connisteX153" fmla="*/ 535305 w 5343525"/>
              <a:gd name="connsiteY153" fmla="*/ 40640 h 1358265"/>
              <a:gd name="connisteX154" fmla="*/ 469265 w 5343525"/>
              <a:gd name="connsiteY154" fmla="*/ 57150 h 1358265"/>
              <a:gd name="connisteX155" fmla="*/ 403860 w 5343525"/>
              <a:gd name="connsiteY155" fmla="*/ 73660 h 1358265"/>
              <a:gd name="connisteX156" fmla="*/ 337820 w 5343525"/>
              <a:gd name="connsiteY156" fmla="*/ 90170 h 1358265"/>
              <a:gd name="connisteX157" fmla="*/ 271780 w 5343525"/>
              <a:gd name="connsiteY157" fmla="*/ 131445 h 1358265"/>
              <a:gd name="connisteX158" fmla="*/ 205740 w 5343525"/>
              <a:gd name="connsiteY158" fmla="*/ 172720 h 1358265"/>
              <a:gd name="connisteX159" fmla="*/ 140335 w 5343525"/>
              <a:gd name="connsiteY159" fmla="*/ 230505 h 1358265"/>
              <a:gd name="connisteX160" fmla="*/ 82550 w 5343525"/>
              <a:gd name="connsiteY160" fmla="*/ 295910 h 1358265"/>
              <a:gd name="connisteX161" fmla="*/ 33020 w 5343525"/>
              <a:gd name="connsiteY161" fmla="*/ 361950 h 1358265"/>
              <a:gd name="connisteX162" fmla="*/ 16510 w 5343525"/>
              <a:gd name="connsiteY162" fmla="*/ 427990 h 1358265"/>
              <a:gd name="connisteX163" fmla="*/ 8255 w 5343525"/>
              <a:gd name="connsiteY163" fmla="*/ 493395 h 1358265"/>
              <a:gd name="connisteX164" fmla="*/ 0 w 5343525"/>
              <a:gd name="connsiteY164" fmla="*/ 461010 h 13582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</a:cxnLst>
            <a:rect l="l" t="t" r="r" b="b"/>
            <a:pathLst>
              <a:path w="5343525" h="1358265">
                <a:moveTo>
                  <a:pt x="0" y="461010"/>
                </a:moveTo>
                <a:lnTo>
                  <a:pt x="33020" y="542925"/>
                </a:lnTo>
                <a:lnTo>
                  <a:pt x="74295" y="608965"/>
                </a:lnTo>
                <a:lnTo>
                  <a:pt x="140335" y="675005"/>
                </a:lnTo>
                <a:lnTo>
                  <a:pt x="205740" y="723900"/>
                </a:lnTo>
                <a:lnTo>
                  <a:pt x="271780" y="756920"/>
                </a:lnTo>
                <a:lnTo>
                  <a:pt x="337820" y="798195"/>
                </a:lnTo>
                <a:lnTo>
                  <a:pt x="395605" y="864235"/>
                </a:lnTo>
                <a:lnTo>
                  <a:pt x="461010" y="913765"/>
                </a:lnTo>
                <a:lnTo>
                  <a:pt x="527050" y="946785"/>
                </a:lnTo>
                <a:lnTo>
                  <a:pt x="593090" y="955040"/>
                </a:lnTo>
                <a:lnTo>
                  <a:pt x="659130" y="970915"/>
                </a:lnTo>
                <a:lnTo>
                  <a:pt x="724535" y="987425"/>
                </a:lnTo>
                <a:lnTo>
                  <a:pt x="790575" y="1020445"/>
                </a:lnTo>
                <a:lnTo>
                  <a:pt x="864870" y="1045210"/>
                </a:lnTo>
                <a:lnTo>
                  <a:pt x="938530" y="1069975"/>
                </a:lnTo>
                <a:lnTo>
                  <a:pt x="1012825" y="1094740"/>
                </a:lnTo>
                <a:lnTo>
                  <a:pt x="1095375" y="1119505"/>
                </a:lnTo>
                <a:lnTo>
                  <a:pt x="1177290" y="1127760"/>
                </a:lnTo>
                <a:lnTo>
                  <a:pt x="1259840" y="1136015"/>
                </a:lnTo>
                <a:lnTo>
                  <a:pt x="1325880" y="1144270"/>
                </a:lnTo>
                <a:lnTo>
                  <a:pt x="1399540" y="1152525"/>
                </a:lnTo>
                <a:lnTo>
                  <a:pt x="1465580" y="1160780"/>
                </a:lnTo>
                <a:lnTo>
                  <a:pt x="1548130" y="1169035"/>
                </a:lnTo>
                <a:lnTo>
                  <a:pt x="1630045" y="1177290"/>
                </a:lnTo>
                <a:lnTo>
                  <a:pt x="1696085" y="1193800"/>
                </a:lnTo>
                <a:lnTo>
                  <a:pt x="1770380" y="1209675"/>
                </a:lnTo>
                <a:lnTo>
                  <a:pt x="1836420" y="1226185"/>
                </a:lnTo>
                <a:lnTo>
                  <a:pt x="1901825" y="1242695"/>
                </a:lnTo>
                <a:lnTo>
                  <a:pt x="1976120" y="1259205"/>
                </a:lnTo>
                <a:lnTo>
                  <a:pt x="2042160" y="1275715"/>
                </a:lnTo>
                <a:lnTo>
                  <a:pt x="2115820" y="1300480"/>
                </a:lnTo>
                <a:lnTo>
                  <a:pt x="2181860" y="1316990"/>
                </a:lnTo>
                <a:lnTo>
                  <a:pt x="2247900" y="1316990"/>
                </a:lnTo>
                <a:lnTo>
                  <a:pt x="2321560" y="1316990"/>
                </a:lnTo>
                <a:lnTo>
                  <a:pt x="2387600" y="1316990"/>
                </a:lnTo>
                <a:lnTo>
                  <a:pt x="2453640" y="1316990"/>
                </a:lnTo>
                <a:lnTo>
                  <a:pt x="2527935" y="1316990"/>
                </a:lnTo>
                <a:lnTo>
                  <a:pt x="2601595" y="1316990"/>
                </a:lnTo>
                <a:lnTo>
                  <a:pt x="2675890" y="1325245"/>
                </a:lnTo>
                <a:lnTo>
                  <a:pt x="2750185" y="1333500"/>
                </a:lnTo>
                <a:lnTo>
                  <a:pt x="2832100" y="1333500"/>
                </a:lnTo>
                <a:lnTo>
                  <a:pt x="2906395" y="1341755"/>
                </a:lnTo>
                <a:lnTo>
                  <a:pt x="2972435" y="1341755"/>
                </a:lnTo>
                <a:lnTo>
                  <a:pt x="3037840" y="1341755"/>
                </a:lnTo>
                <a:lnTo>
                  <a:pt x="3103880" y="1341755"/>
                </a:lnTo>
                <a:lnTo>
                  <a:pt x="3169920" y="1341755"/>
                </a:lnTo>
                <a:lnTo>
                  <a:pt x="3235960" y="1350010"/>
                </a:lnTo>
                <a:lnTo>
                  <a:pt x="3301365" y="1358265"/>
                </a:lnTo>
                <a:lnTo>
                  <a:pt x="3367405" y="1358265"/>
                </a:lnTo>
                <a:lnTo>
                  <a:pt x="3433445" y="1358265"/>
                </a:lnTo>
                <a:lnTo>
                  <a:pt x="3498850" y="1358265"/>
                </a:lnTo>
                <a:lnTo>
                  <a:pt x="3564890" y="1358265"/>
                </a:lnTo>
                <a:lnTo>
                  <a:pt x="3630930" y="1358265"/>
                </a:lnTo>
                <a:lnTo>
                  <a:pt x="3696970" y="1358265"/>
                </a:lnTo>
                <a:lnTo>
                  <a:pt x="3762375" y="1358265"/>
                </a:lnTo>
                <a:lnTo>
                  <a:pt x="3836670" y="1341755"/>
                </a:lnTo>
                <a:lnTo>
                  <a:pt x="3902710" y="1316990"/>
                </a:lnTo>
                <a:lnTo>
                  <a:pt x="3968750" y="1300480"/>
                </a:lnTo>
                <a:lnTo>
                  <a:pt x="4034155" y="1292225"/>
                </a:lnTo>
                <a:lnTo>
                  <a:pt x="4100195" y="1292225"/>
                </a:lnTo>
                <a:lnTo>
                  <a:pt x="4166235" y="1283970"/>
                </a:lnTo>
                <a:lnTo>
                  <a:pt x="4231640" y="1283970"/>
                </a:lnTo>
                <a:lnTo>
                  <a:pt x="4297680" y="1283970"/>
                </a:lnTo>
                <a:lnTo>
                  <a:pt x="4363720" y="1283970"/>
                </a:lnTo>
                <a:lnTo>
                  <a:pt x="4429760" y="1275715"/>
                </a:lnTo>
                <a:lnTo>
                  <a:pt x="4503420" y="1275715"/>
                </a:lnTo>
                <a:lnTo>
                  <a:pt x="4569460" y="1275715"/>
                </a:lnTo>
                <a:lnTo>
                  <a:pt x="4635500" y="1267460"/>
                </a:lnTo>
                <a:lnTo>
                  <a:pt x="4700905" y="1250950"/>
                </a:lnTo>
                <a:lnTo>
                  <a:pt x="4783455" y="1242695"/>
                </a:lnTo>
                <a:lnTo>
                  <a:pt x="4849495" y="1217930"/>
                </a:lnTo>
                <a:lnTo>
                  <a:pt x="4915535" y="1193800"/>
                </a:lnTo>
                <a:lnTo>
                  <a:pt x="4980940" y="1169035"/>
                </a:lnTo>
                <a:lnTo>
                  <a:pt x="5055235" y="1136015"/>
                </a:lnTo>
                <a:lnTo>
                  <a:pt x="5121275" y="1102995"/>
                </a:lnTo>
                <a:lnTo>
                  <a:pt x="5186680" y="1061720"/>
                </a:lnTo>
                <a:lnTo>
                  <a:pt x="5252720" y="995680"/>
                </a:lnTo>
                <a:lnTo>
                  <a:pt x="5302250" y="922020"/>
                </a:lnTo>
                <a:lnTo>
                  <a:pt x="5327015" y="855980"/>
                </a:lnTo>
                <a:lnTo>
                  <a:pt x="5343525" y="789940"/>
                </a:lnTo>
                <a:lnTo>
                  <a:pt x="5343525" y="723900"/>
                </a:lnTo>
                <a:lnTo>
                  <a:pt x="5343525" y="658495"/>
                </a:lnTo>
                <a:lnTo>
                  <a:pt x="5335270" y="584200"/>
                </a:lnTo>
                <a:lnTo>
                  <a:pt x="5310505" y="518160"/>
                </a:lnTo>
                <a:lnTo>
                  <a:pt x="5244465" y="461010"/>
                </a:lnTo>
                <a:lnTo>
                  <a:pt x="5170170" y="411480"/>
                </a:lnTo>
                <a:lnTo>
                  <a:pt x="5096510" y="370205"/>
                </a:lnTo>
                <a:lnTo>
                  <a:pt x="5022215" y="320675"/>
                </a:lnTo>
                <a:lnTo>
                  <a:pt x="4947920" y="279400"/>
                </a:lnTo>
                <a:lnTo>
                  <a:pt x="4882515" y="247015"/>
                </a:lnTo>
                <a:lnTo>
                  <a:pt x="4816475" y="230505"/>
                </a:lnTo>
                <a:lnTo>
                  <a:pt x="4750435" y="197485"/>
                </a:lnTo>
                <a:lnTo>
                  <a:pt x="4676775" y="164465"/>
                </a:lnTo>
                <a:lnTo>
                  <a:pt x="4602480" y="131445"/>
                </a:lnTo>
                <a:lnTo>
                  <a:pt x="4528185" y="106680"/>
                </a:lnTo>
                <a:lnTo>
                  <a:pt x="4453890" y="81915"/>
                </a:lnTo>
                <a:lnTo>
                  <a:pt x="4371975" y="48895"/>
                </a:lnTo>
                <a:lnTo>
                  <a:pt x="4297680" y="24130"/>
                </a:lnTo>
                <a:lnTo>
                  <a:pt x="4231640" y="15875"/>
                </a:lnTo>
                <a:lnTo>
                  <a:pt x="4166235" y="0"/>
                </a:lnTo>
                <a:lnTo>
                  <a:pt x="4100195" y="0"/>
                </a:lnTo>
                <a:lnTo>
                  <a:pt x="4034155" y="0"/>
                </a:lnTo>
                <a:lnTo>
                  <a:pt x="3968750" y="0"/>
                </a:lnTo>
                <a:lnTo>
                  <a:pt x="3902710" y="0"/>
                </a:lnTo>
                <a:lnTo>
                  <a:pt x="3820160" y="8255"/>
                </a:lnTo>
                <a:lnTo>
                  <a:pt x="3754120" y="8255"/>
                </a:lnTo>
                <a:lnTo>
                  <a:pt x="3680460" y="15875"/>
                </a:lnTo>
                <a:lnTo>
                  <a:pt x="3614420" y="24130"/>
                </a:lnTo>
                <a:lnTo>
                  <a:pt x="3540125" y="32385"/>
                </a:lnTo>
                <a:lnTo>
                  <a:pt x="3466465" y="32385"/>
                </a:lnTo>
                <a:lnTo>
                  <a:pt x="3400425" y="32385"/>
                </a:lnTo>
                <a:lnTo>
                  <a:pt x="3334385" y="32385"/>
                </a:lnTo>
                <a:lnTo>
                  <a:pt x="3244215" y="32385"/>
                </a:lnTo>
                <a:lnTo>
                  <a:pt x="3161665" y="40640"/>
                </a:lnTo>
                <a:lnTo>
                  <a:pt x="3095625" y="48895"/>
                </a:lnTo>
                <a:lnTo>
                  <a:pt x="3029585" y="48895"/>
                </a:lnTo>
                <a:lnTo>
                  <a:pt x="2964180" y="48895"/>
                </a:lnTo>
                <a:lnTo>
                  <a:pt x="2889885" y="48895"/>
                </a:lnTo>
                <a:lnTo>
                  <a:pt x="2823845" y="57150"/>
                </a:lnTo>
                <a:lnTo>
                  <a:pt x="2750185" y="57150"/>
                </a:lnTo>
                <a:lnTo>
                  <a:pt x="2675890" y="57150"/>
                </a:lnTo>
                <a:lnTo>
                  <a:pt x="2609850" y="57150"/>
                </a:lnTo>
                <a:lnTo>
                  <a:pt x="2536190" y="57150"/>
                </a:lnTo>
                <a:lnTo>
                  <a:pt x="2470150" y="57150"/>
                </a:lnTo>
                <a:lnTo>
                  <a:pt x="2404110" y="57150"/>
                </a:lnTo>
                <a:lnTo>
                  <a:pt x="2338070" y="65405"/>
                </a:lnTo>
                <a:lnTo>
                  <a:pt x="2272665" y="81915"/>
                </a:lnTo>
                <a:lnTo>
                  <a:pt x="2206625" y="98425"/>
                </a:lnTo>
                <a:lnTo>
                  <a:pt x="2140585" y="98425"/>
                </a:lnTo>
                <a:lnTo>
                  <a:pt x="2075180" y="98425"/>
                </a:lnTo>
                <a:lnTo>
                  <a:pt x="2009140" y="98425"/>
                </a:lnTo>
                <a:lnTo>
                  <a:pt x="1943100" y="98425"/>
                </a:lnTo>
                <a:lnTo>
                  <a:pt x="1877060" y="90170"/>
                </a:lnTo>
                <a:lnTo>
                  <a:pt x="1811655" y="90170"/>
                </a:lnTo>
                <a:lnTo>
                  <a:pt x="1745615" y="90170"/>
                </a:lnTo>
                <a:lnTo>
                  <a:pt x="1679575" y="90170"/>
                </a:lnTo>
                <a:lnTo>
                  <a:pt x="1613535" y="90170"/>
                </a:lnTo>
                <a:lnTo>
                  <a:pt x="1548130" y="90170"/>
                </a:lnTo>
                <a:lnTo>
                  <a:pt x="1482090" y="90170"/>
                </a:lnTo>
                <a:lnTo>
                  <a:pt x="1416050" y="90170"/>
                </a:lnTo>
                <a:lnTo>
                  <a:pt x="1350645" y="90170"/>
                </a:lnTo>
                <a:lnTo>
                  <a:pt x="1284605" y="73660"/>
                </a:lnTo>
                <a:lnTo>
                  <a:pt x="1218565" y="48895"/>
                </a:lnTo>
                <a:lnTo>
                  <a:pt x="1152525" y="32385"/>
                </a:lnTo>
                <a:lnTo>
                  <a:pt x="1087120" y="32385"/>
                </a:lnTo>
                <a:lnTo>
                  <a:pt x="1021080" y="32385"/>
                </a:lnTo>
                <a:lnTo>
                  <a:pt x="955040" y="32385"/>
                </a:lnTo>
                <a:lnTo>
                  <a:pt x="881380" y="32385"/>
                </a:lnTo>
                <a:lnTo>
                  <a:pt x="807085" y="32385"/>
                </a:lnTo>
                <a:lnTo>
                  <a:pt x="741045" y="32385"/>
                </a:lnTo>
                <a:lnTo>
                  <a:pt x="666750" y="32385"/>
                </a:lnTo>
                <a:lnTo>
                  <a:pt x="601345" y="32385"/>
                </a:lnTo>
                <a:lnTo>
                  <a:pt x="535305" y="40640"/>
                </a:lnTo>
                <a:lnTo>
                  <a:pt x="469265" y="57150"/>
                </a:lnTo>
                <a:lnTo>
                  <a:pt x="403860" y="73660"/>
                </a:lnTo>
                <a:lnTo>
                  <a:pt x="337820" y="90170"/>
                </a:lnTo>
                <a:lnTo>
                  <a:pt x="271780" y="131445"/>
                </a:lnTo>
                <a:lnTo>
                  <a:pt x="205740" y="172720"/>
                </a:lnTo>
                <a:lnTo>
                  <a:pt x="140335" y="230505"/>
                </a:lnTo>
                <a:lnTo>
                  <a:pt x="82550" y="295910"/>
                </a:lnTo>
                <a:lnTo>
                  <a:pt x="33020" y="361950"/>
                </a:lnTo>
                <a:lnTo>
                  <a:pt x="16510" y="427990"/>
                </a:lnTo>
                <a:lnTo>
                  <a:pt x="8255" y="493395"/>
                </a:lnTo>
                <a:lnTo>
                  <a:pt x="0" y="461010"/>
                </a:lnTo>
                <a:close/>
              </a:path>
            </a:pathLst>
          </a:custGeom>
          <a:noFill/>
          <a:ln w="38100">
            <a:solidFill>
              <a:srgbClr val="80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19" name="任意多边形 18">
            <a:extLst>
              <a:ext uri="{FF2B5EF4-FFF2-40B4-BE49-F238E27FC236}"/>
            </a:extLst>
          </p:cNvPr>
          <p:cNvSpPr/>
          <p:nvPr/>
        </p:nvSpPr>
        <p:spPr>
          <a:xfrm>
            <a:off x="3214688" y="3095625"/>
            <a:ext cx="4356100" cy="3498850"/>
          </a:xfrm>
          <a:custGeom>
            <a:avLst/>
            <a:gdLst>
              <a:gd name="connisteX0" fmla="*/ 1449070 w 4355465"/>
              <a:gd name="connsiteY0" fmla="*/ 559435 h 3498850"/>
              <a:gd name="connisteX1" fmla="*/ 1383030 w 4355465"/>
              <a:gd name="connsiteY1" fmla="*/ 633730 h 3498850"/>
              <a:gd name="connisteX2" fmla="*/ 1301115 w 4355465"/>
              <a:gd name="connsiteY2" fmla="*/ 691515 h 3498850"/>
              <a:gd name="connisteX3" fmla="*/ 1235075 w 4355465"/>
              <a:gd name="connsiteY3" fmla="*/ 724535 h 3498850"/>
              <a:gd name="connisteX4" fmla="*/ 1160780 w 4355465"/>
              <a:gd name="connsiteY4" fmla="*/ 757555 h 3498850"/>
              <a:gd name="connisteX5" fmla="*/ 1094740 w 4355465"/>
              <a:gd name="connsiteY5" fmla="*/ 790575 h 3498850"/>
              <a:gd name="connisteX6" fmla="*/ 1021080 w 4355465"/>
              <a:gd name="connsiteY6" fmla="*/ 839470 h 3498850"/>
              <a:gd name="connisteX7" fmla="*/ 955040 w 4355465"/>
              <a:gd name="connsiteY7" fmla="*/ 880745 h 3498850"/>
              <a:gd name="connisteX8" fmla="*/ 880745 w 4355465"/>
              <a:gd name="connsiteY8" fmla="*/ 930275 h 3498850"/>
              <a:gd name="connisteX9" fmla="*/ 807085 w 4355465"/>
              <a:gd name="connsiteY9" fmla="*/ 996315 h 3498850"/>
              <a:gd name="connisteX10" fmla="*/ 757555 w 4355465"/>
              <a:gd name="connsiteY10" fmla="*/ 1061720 h 3498850"/>
              <a:gd name="connisteX11" fmla="*/ 716280 w 4355465"/>
              <a:gd name="connsiteY11" fmla="*/ 1127760 h 3498850"/>
              <a:gd name="connisteX12" fmla="*/ 666750 w 4355465"/>
              <a:gd name="connsiteY12" fmla="*/ 1193800 h 3498850"/>
              <a:gd name="connisteX13" fmla="*/ 617220 w 4355465"/>
              <a:gd name="connsiteY13" fmla="*/ 1259840 h 3498850"/>
              <a:gd name="connisteX14" fmla="*/ 576580 w 4355465"/>
              <a:gd name="connsiteY14" fmla="*/ 1325245 h 3498850"/>
              <a:gd name="connisteX15" fmla="*/ 527050 w 4355465"/>
              <a:gd name="connsiteY15" fmla="*/ 1399540 h 3498850"/>
              <a:gd name="connisteX16" fmla="*/ 477520 w 4355465"/>
              <a:gd name="connsiteY16" fmla="*/ 1473835 h 3498850"/>
              <a:gd name="connisteX17" fmla="*/ 436245 w 4355465"/>
              <a:gd name="connsiteY17" fmla="*/ 1539240 h 3498850"/>
              <a:gd name="connisteX18" fmla="*/ 386715 w 4355465"/>
              <a:gd name="connsiteY18" fmla="*/ 1605280 h 3498850"/>
              <a:gd name="connisteX19" fmla="*/ 354330 w 4355465"/>
              <a:gd name="connsiteY19" fmla="*/ 1671320 h 3498850"/>
              <a:gd name="connisteX20" fmla="*/ 337820 w 4355465"/>
              <a:gd name="connsiteY20" fmla="*/ 1737360 h 3498850"/>
              <a:gd name="connisteX21" fmla="*/ 337820 w 4355465"/>
              <a:gd name="connsiteY21" fmla="*/ 1802765 h 3498850"/>
              <a:gd name="connisteX22" fmla="*/ 337820 w 4355465"/>
              <a:gd name="connsiteY22" fmla="*/ 1868805 h 3498850"/>
              <a:gd name="connisteX23" fmla="*/ 346075 w 4355465"/>
              <a:gd name="connsiteY23" fmla="*/ 1934845 h 3498850"/>
              <a:gd name="connisteX24" fmla="*/ 362585 w 4355465"/>
              <a:gd name="connsiteY24" fmla="*/ 2000250 h 3498850"/>
              <a:gd name="connisteX25" fmla="*/ 362585 w 4355465"/>
              <a:gd name="connsiteY25" fmla="*/ 2066290 h 3498850"/>
              <a:gd name="connisteX26" fmla="*/ 49530 w 4355465"/>
              <a:gd name="connsiteY26" fmla="*/ 2371090 h 3498850"/>
              <a:gd name="connisteX27" fmla="*/ 16510 w 4355465"/>
              <a:gd name="connsiteY27" fmla="*/ 2445385 h 3498850"/>
              <a:gd name="connisteX28" fmla="*/ 0 w 4355465"/>
              <a:gd name="connsiteY28" fmla="*/ 2510790 h 3498850"/>
              <a:gd name="connisteX29" fmla="*/ 0 w 4355465"/>
              <a:gd name="connsiteY29" fmla="*/ 2576830 h 3498850"/>
              <a:gd name="connisteX30" fmla="*/ 8255 w 4355465"/>
              <a:gd name="connsiteY30" fmla="*/ 2642870 h 3498850"/>
              <a:gd name="connisteX31" fmla="*/ 16510 w 4355465"/>
              <a:gd name="connsiteY31" fmla="*/ 2716530 h 3498850"/>
              <a:gd name="connisteX32" fmla="*/ 41275 w 4355465"/>
              <a:gd name="connsiteY32" fmla="*/ 2782570 h 3498850"/>
              <a:gd name="connisteX33" fmla="*/ 66040 w 4355465"/>
              <a:gd name="connsiteY33" fmla="*/ 2848610 h 3498850"/>
              <a:gd name="connisteX34" fmla="*/ 99060 w 4355465"/>
              <a:gd name="connsiteY34" fmla="*/ 2922270 h 3498850"/>
              <a:gd name="connisteX35" fmla="*/ 139700 w 4355465"/>
              <a:gd name="connsiteY35" fmla="*/ 2996565 h 3498850"/>
              <a:gd name="connisteX36" fmla="*/ 180975 w 4355465"/>
              <a:gd name="connsiteY36" fmla="*/ 3079115 h 3498850"/>
              <a:gd name="connisteX37" fmla="*/ 213995 w 4355465"/>
              <a:gd name="connsiteY37" fmla="*/ 3153410 h 3498850"/>
              <a:gd name="connisteX38" fmla="*/ 255270 w 4355465"/>
              <a:gd name="connsiteY38" fmla="*/ 3227070 h 3498850"/>
              <a:gd name="connisteX39" fmla="*/ 304800 w 4355465"/>
              <a:gd name="connsiteY39" fmla="*/ 3301365 h 3498850"/>
              <a:gd name="connisteX40" fmla="*/ 370840 w 4355465"/>
              <a:gd name="connsiteY40" fmla="*/ 3359150 h 3498850"/>
              <a:gd name="connisteX41" fmla="*/ 444500 w 4355465"/>
              <a:gd name="connsiteY41" fmla="*/ 3408045 h 3498850"/>
              <a:gd name="connisteX42" fmla="*/ 518795 w 4355465"/>
              <a:gd name="connsiteY42" fmla="*/ 3441065 h 3498850"/>
              <a:gd name="connisteX43" fmla="*/ 584835 w 4355465"/>
              <a:gd name="connsiteY43" fmla="*/ 3465830 h 3498850"/>
              <a:gd name="connisteX44" fmla="*/ 658495 w 4355465"/>
              <a:gd name="connsiteY44" fmla="*/ 3474085 h 3498850"/>
              <a:gd name="connisteX45" fmla="*/ 732790 w 4355465"/>
              <a:gd name="connsiteY45" fmla="*/ 3490595 h 3498850"/>
              <a:gd name="connisteX46" fmla="*/ 807085 w 4355465"/>
              <a:gd name="connsiteY46" fmla="*/ 3498850 h 3498850"/>
              <a:gd name="connisteX47" fmla="*/ 880745 w 4355465"/>
              <a:gd name="connsiteY47" fmla="*/ 3498850 h 3498850"/>
              <a:gd name="connisteX48" fmla="*/ 946785 w 4355465"/>
              <a:gd name="connsiteY48" fmla="*/ 3498850 h 3498850"/>
              <a:gd name="connisteX49" fmla="*/ 1029335 w 4355465"/>
              <a:gd name="connsiteY49" fmla="*/ 3498850 h 3498850"/>
              <a:gd name="connisteX50" fmla="*/ 1094740 w 4355465"/>
              <a:gd name="connsiteY50" fmla="*/ 3498850 h 3498850"/>
              <a:gd name="connisteX51" fmla="*/ 1160780 w 4355465"/>
              <a:gd name="connsiteY51" fmla="*/ 3498850 h 3498850"/>
              <a:gd name="connisteX52" fmla="*/ 1226820 w 4355465"/>
              <a:gd name="connsiteY52" fmla="*/ 3490595 h 3498850"/>
              <a:gd name="connisteX53" fmla="*/ 1292860 w 4355465"/>
              <a:gd name="connsiteY53" fmla="*/ 3474085 h 3498850"/>
              <a:gd name="connisteX54" fmla="*/ 1358265 w 4355465"/>
              <a:gd name="connsiteY54" fmla="*/ 3449320 h 3498850"/>
              <a:gd name="connisteX55" fmla="*/ 1424305 w 4355465"/>
              <a:gd name="connsiteY55" fmla="*/ 3424555 h 3498850"/>
              <a:gd name="connisteX56" fmla="*/ 1490345 w 4355465"/>
              <a:gd name="connsiteY56" fmla="*/ 3399790 h 3498850"/>
              <a:gd name="connisteX57" fmla="*/ 1555750 w 4355465"/>
              <a:gd name="connsiteY57" fmla="*/ 3359150 h 3498850"/>
              <a:gd name="connisteX58" fmla="*/ 1621790 w 4355465"/>
              <a:gd name="connsiteY58" fmla="*/ 3301365 h 3498850"/>
              <a:gd name="connisteX59" fmla="*/ 1696085 w 4355465"/>
              <a:gd name="connsiteY59" fmla="*/ 3227070 h 3498850"/>
              <a:gd name="connisteX60" fmla="*/ 1778635 w 4355465"/>
              <a:gd name="connsiteY60" fmla="*/ 3153410 h 3498850"/>
              <a:gd name="connisteX61" fmla="*/ 1852295 w 4355465"/>
              <a:gd name="connsiteY61" fmla="*/ 3070860 h 3498850"/>
              <a:gd name="connisteX62" fmla="*/ 1918335 w 4355465"/>
              <a:gd name="connsiteY62" fmla="*/ 3004820 h 3498850"/>
              <a:gd name="connisteX63" fmla="*/ 1984375 w 4355465"/>
              <a:gd name="connsiteY63" fmla="*/ 2947035 h 3498850"/>
              <a:gd name="connisteX64" fmla="*/ 2049780 w 4355465"/>
              <a:gd name="connsiteY64" fmla="*/ 2898140 h 3498850"/>
              <a:gd name="connisteX65" fmla="*/ 2115820 w 4355465"/>
              <a:gd name="connsiteY65" fmla="*/ 2848610 h 3498850"/>
              <a:gd name="connisteX66" fmla="*/ 2181860 w 4355465"/>
              <a:gd name="connsiteY66" fmla="*/ 2790825 h 3498850"/>
              <a:gd name="connisteX67" fmla="*/ 2247900 w 4355465"/>
              <a:gd name="connsiteY67" fmla="*/ 2749550 h 3498850"/>
              <a:gd name="connisteX68" fmla="*/ 2313305 w 4355465"/>
              <a:gd name="connsiteY68" fmla="*/ 2691765 h 3498850"/>
              <a:gd name="connisteX69" fmla="*/ 2379345 w 4355465"/>
              <a:gd name="connsiteY69" fmla="*/ 2642870 h 3498850"/>
              <a:gd name="connisteX70" fmla="*/ 2445385 w 4355465"/>
              <a:gd name="connsiteY70" fmla="*/ 2585085 h 3498850"/>
              <a:gd name="connisteX71" fmla="*/ 2519045 w 4355465"/>
              <a:gd name="connsiteY71" fmla="*/ 2527300 h 3498850"/>
              <a:gd name="connisteX72" fmla="*/ 2585085 w 4355465"/>
              <a:gd name="connsiteY72" fmla="*/ 2486025 h 3498850"/>
              <a:gd name="connisteX73" fmla="*/ 2651125 w 4355465"/>
              <a:gd name="connsiteY73" fmla="*/ 2404110 h 3498850"/>
              <a:gd name="connisteX74" fmla="*/ 2708910 w 4355465"/>
              <a:gd name="connsiteY74" fmla="*/ 2338070 h 3498850"/>
              <a:gd name="connisteX75" fmla="*/ 2774315 w 4355465"/>
              <a:gd name="connsiteY75" fmla="*/ 2280285 h 3498850"/>
              <a:gd name="connisteX76" fmla="*/ 2848610 w 4355465"/>
              <a:gd name="connsiteY76" fmla="*/ 2214245 h 3498850"/>
              <a:gd name="connisteX77" fmla="*/ 2914650 w 4355465"/>
              <a:gd name="connsiteY77" fmla="*/ 2157095 h 3498850"/>
              <a:gd name="connisteX78" fmla="*/ 2988310 w 4355465"/>
              <a:gd name="connsiteY78" fmla="*/ 2091055 h 3498850"/>
              <a:gd name="connisteX79" fmla="*/ 3054350 w 4355465"/>
              <a:gd name="connsiteY79" fmla="*/ 2041525 h 3498850"/>
              <a:gd name="connisteX80" fmla="*/ 3128645 w 4355465"/>
              <a:gd name="connsiteY80" fmla="*/ 1967865 h 3498850"/>
              <a:gd name="connisteX81" fmla="*/ 3227070 w 4355465"/>
              <a:gd name="connsiteY81" fmla="*/ 1885315 h 3498850"/>
              <a:gd name="connisteX82" fmla="*/ 3284855 w 4355465"/>
              <a:gd name="connsiteY82" fmla="*/ 1819275 h 3498850"/>
              <a:gd name="connisteX83" fmla="*/ 3359150 w 4355465"/>
              <a:gd name="connsiteY83" fmla="*/ 1753235 h 3498850"/>
              <a:gd name="connisteX84" fmla="*/ 3433445 w 4355465"/>
              <a:gd name="connsiteY84" fmla="*/ 1663065 h 3498850"/>
              <a:gd name="connisteX85" fmla="*/ 3490595 w 4355465"/>
              <a:gd name="connsiteY85" fmla="*/ 1597025 h 3498850"/>
              <a:gd name="connisteX86" fmla="*/ 3531870 w 4355465"/>
              <a:gd name="connsiteY86" fmla="*/ 1530985 h 3498850"/>
              <a:gd name="connisteX87" fmla="*/ 3589655 w 4355465"/>
              <a:gd name="connsiteY87" fmla="*/ 1449070 h 3498850"/>
              <a:gd name="connisteX88" fmla="*/ 3639185 w 4355465"/>
              <a:gd name="connsiteY88" fmla="*/ 1374775 h 3498850"/>
              <a:gd name="connisteX89" fmla="*/ 3672205 w 4355465"/>
              <a:gd name="connsiteY89" fmla="*/ 1308735 h 3498850"/>
              <a:gd name="connisteX90" fmla="*/ 3721100 w 4355465"/>
              <a:gd name="connsiteY90" fmla="*/ 1235075 h 3498850"/>
              <a:gd name="connisteX91" fmla="*/ 3762375 w 4355465"/>
              <a:gd name="connsiteY91" fmla="*/ 1169035 h 3498850"/>
              <a:gd name="connisteX92" fmla="*/ 3828415 w 4355465"/>
              <a:gd name="connsiteY92" fmla="*/ 1102995 h 3498850"/>
              <a:gd name="connisteX93" fmla="*/ 3877945 w 4355465"/>
              <a:gd name="connsiteY93" fmla="*/ 1036955 h 3498850"/>
              <a:gd name="connisteX94" fmla="*/ 3943350 w 4355465"/>
              <a:gd name="connsiteY94" fmla="*/ 979805 h 3498850"/>
              <a:gd name="connisteX95" fmla="*/ 4009390 w 4355465"/>
              <a:gd name="connsiteY95" fmla="*/ 922020 h 3498850"/>
              <a:gd name="connisteX96" fmla="*/ 4075430 w 4355465"/>
              <a:gd name="connsiteY96" fmla="*/ 864235 h 3498850"/>
              <a:gd name="connisteX97" fmla="*/ 4133215 w 4355465"/>
              <a:gd name="connsiteY97" fmla="*/ 798195 h 3498850"/>
              <a:gd name="connisteX98" fmla="*/ 4190365 w 4355465"/>
              <a:gd name="connsiteY98" fmla="*/ 716280 h 3498850"/>
              <a:gd name="connisteX99" fmla="*/ 4231640 w 4355465"/>
              <a:gd name="connsiteY99" fmla="*/ 650240 h 3498850"/>
              <a:gd name="connisteX100" fmla="*/ 4272915 w 4355465"/>
              <a:gd name="connsiteY100" fmla="*/ 584200 h 3498850"/>
              <a:gd name="connisteX101" fmla="*/ 4305935 w 4355465"/>
              <a:gd name="connsiteY101" fmla="*/ 510540 h 3498850"/>
              <a:gd name="connisteX102" fmla="*/ 4338955 w 4355465"/>
              <a:gd name="connsiteY102" fmla="*/ 436245 h 3498850"/>
              <a:gd name="connisteX103" fmla="*/ 4355465 w 4355465"/>
              <a:gd name="connsiteY103" fmla="*/ 361950 h 3498850"/>
              <a:gd name="connisteX104" fmla="*/ 4347210 w 4355465"/>
              <a:gd name="connsiteY104" fmla="*/ 288290 h 3498850"/>
              <a:gd name="connisteX105" fmla="*/ 4314190 w 4355465"/>
              <a:gd name="connsiteY105" fmla="*/ 222250 h 3498850"/>
              <a:gd name="connisteX106" fmla="*/ 4272915 w 4355465"/>
              <a:gd name="connsiteY106" fmla="*/ 156210 h 3498850"/>
              <a:gd name="connisteX107" fmla="*/ 4198620 w 4355465"/>
              <a:gd name="connsiteY107" fmla="*/ 114935 h 3498850"/>
              <a:gd name="connisteX108" fmla="*/ 4133215 w 4355465"/>
              <a:gd name="connsiteY108" fmla="*/ 90170 h 3498850"/>
              <a:gd name="connisteX109" fmla="*/ 4067175 w 4355465"/>
              <a:gd name="connsiteY109" fmla="*/ 74295 h 3498850"/>
              <a:gd name="connisteX110" fmla="*/ 3984625 w 4355465"/>
              <a:gd name="connsiteY110" fmla="*/ 49530 h 3498850"/>
              <a:gd name="connisteX111" fmla="*/ 3918585 w 4355465"/>
              <a:gd name="connsiteY111" fmla="*/ 33020 h 3498850"/>
              <a:gd name="connisteX112" fmla="*/ 3820160 w 4355465"/>
              <a:gd name="connsiteY112" fmla="*/ 8255 h 3498850"/>
              <a:gd name="connisteX113" fmla="*/ 3737610 w 4355465"/>
              <a:gd name="connsiteY113" fmla="*/ 0 h 3498850"/>
              <a:gd name="connisteX114" fmla="*/ 3647440 w 4355465"/>
              <a:gd name="connsiteY114" fmla="*/ 0 h 3498850"/>
              <a:gd name="connisteX115" fmla="*/ 3581400 w 4355465"/>
              <a:gd name="connsiteY115" fmla="*/ 0 h 3498850"/>
              <a:gd name="connisteX116" fmla="*/ 3498850 w 4355465"/>
              <a:gd name="connsiteY116" fmla="*/ 0 h 3498850"/>
              <a:gd name="connisteX117" fmla="*/ 3433445 w 4355465"/>
              <a:gd name="connsiteY117" fmla="*/ 0 h 3498850"/>
              <a:gd name="connisteX118" fmla="*/ 3350895 w 4355465"/>
              <a:gd name="connsiteY118" fmla="*/ 0 h 3498850"/>
              <a:gd name="connisteX119" fmla="*/ 3276600 w 4355465"/>
              <a:gd name="connsiteY119" fmla="*/ 0 h 3498850"/>
              <a:gd name="connisteX120" fmla="*/ 3210560 w 4355465"/>
              <a:gd name="connsiteY120" fmla="*/ 0 h 3498850"/>
              <a:gd name="connisteX121" fmla="*/ 3136900 w 4355465"/>
              <a:gd name="connsiteY121" fmla="*/ 8255 h 3498850"/>
              <a:gd name="connisteX122" fmla="*/ 3070860 w 4355465"/>
              <a:gd name="connsiteY122" fmla="*/ 16510 h 3498850"/>
              <a:gd name="connisteX123" fmla="*/ 2996565 w 4355465"/>
              <a:gd name="connsiteY123" fmla="*/ 33020 h 3498850"/>
              <a:gd name="connisteX124" fmla="*/ 2931160 w 4355465"/>
              <a:gd name="connsiteY124" fmla="*/ 41275 h 3498850"/>
              <a:gd name="connisteX125" fmla="*/ 2848610 w 4355465"/>
              <a:gd name="connsiteY125" fmla="*/ 66040 h 3498850"/>
              <a:gd name="connisteX126" fmla="*/ 2774315 w 4355465"/>
              <a:gd name="connsiteY126" fmla="*/ 82550 h 3498850"/>
              <a:gd name="connisteX127" fmla="*/ 2700655 w 4355465"/>
              <a:gd name="connsiteY127" fmla="*/ 98425 h 3498850"/>
              <a:gd name="connisteX128" fmla="*/ 2626360 w 4355465"/>
              <a:gd name="connsiteY128" fmla="*/ 106680 h 3498850"/>
              <a:gd name="connisteX129" fmla="*/ 2543810 w 4355465"/>
              <a:gd name="connsiteY129" fmla="*/ 114935 h 3498850"/>
              <a:gd name="connisteX130" fmla="*/ 2453640 w 4355465"/>
              <a:gd name="connsiteY130" fmla="*/ 131445 h 3498850"/>
              <a:gd name="connisteX131" fmla="*/ 2379345 w 4355465"/>
              <a:gd name="connsiteY131" fmla="*/ 139700 h 3498850"/>
              <a:gd name="connisteX132" fmla="*/ 2296795 w 4355465"/>
              <a:gd name="connsiteY132" fmla="*/ 156210 h 3498850"/>
              <a:gd name="connisteX133" fmla="*/ 2231390 w 4355465"/>
              <a:gd name="connsiteY133" fmla="*/ 164465 h 3498850"/>
              <a:gd name="connisteX134" fmla="*/ 2157095 w 4355465"/>
              <a:gd name="connsiteY134" fmla="*/ 189230 h 3498850"/>
              <a:gd name="connisteX135" fmla="*/ 2091055 w 4355465"/>
              <a:gd name="connsiteY135" fmla="*/ 205740 h 3498850"/>
              <a:gd name="connisteX136" fmla="*/ 2025650 w 4355465"/>
              <a:gd name="connsiteY136" fmla="*/ 230505 h 3498850"/>
              <a:gd name="connisteX137" fmla="*/ 1959610 w 4355465"/>
              <a:gd name="connsiteY137" fmla="*/ 255270 h 3498850"/>
              <a:gd name="connisteX138" fmla="*/ 1893570 w 4355465"/>
              <a:gd name="connsiteY138" fmla="*/ 271780 h 3498850"/>
              <a:gd name="connisteX139" fmla="*/ 1827530 w 4355465"/>
              <a:gd name="connsiteY139" fmla="*/ 288290 h 3498850"/>
              <a:gd name="connisteX140" fmla="*/ 1762125 w 4355465"/>
              <a:gd name="connsiteY140" fmla="*/ 313055 h 3498850"/>
              <a:gd name="connisteX141" fmla="*/ 1696085 w 4355465"/>
              <a:gd name="connsiteY141" fmla="*/ 345440 h 3498850"/>
              <a:gd name="connisteX142" fmla="*/ 1630045 w 4355465"/>
              <a:gd name="connsiteY142" fmla="*/ 361950 h 3498850"/>
              <a:gd name="connisteX143" fmla="*/ 1555750 w 4355465"/>
              <a:gd name="connsiteY143" fmla="*/ 386715 h 3498850"/>
              <a:gd name="connisteX144" fmla="*/ 1490345 w 4355465"/>
              <a:gd name="connsiteY144" fmla="*/ 427990 h 3498850"/>
              <a:gd name="connisteX145" fmla="*/ 1424305 w 4355465"/>
              <a:gd name="connsiteY145" fmla="*/ 469265 h 3498850"/>
              <a:gd name="connisteX146" fmla="*/ 1358265 w 4355465"/>
              <a:gd name="connsiteY146" fmla="*/ 518795 h 3498850"/>
              <a:gd name="connisteX147" fmla="*/ 1316990 w 4355465"/>
              <a:gd name="connsiteY147" fmla="*/ 584200 h 3498850"/>
              <a:gd name="connisteX148" fmla="*/ 1268095 w 4355465"/>
              <a:gd name="connsiteY148" fmla="*/ 650240 h 3498850"/>
              <a:gd name="connisteX149" fmla="*/ 1202055 w 4355465"/>
              <a:gd name="connsiteY149" fmla="*/ 708025 h 3498850"/>
              <a:gd name="connisteX150" fmla="*/ 1136015 w 4355465"/>
              <a:gd name="connsiteY150" fmla="*/ 765810 h 3498850"/>
              <a:gd name="connisteX151" fmla="*/ 1102995 w 4355465"/>
              <a:gd name="connsiteY151" fmla="*/ 814705 h 34988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</a:cxnLst>
            <a:rect l="l" t="t" r="r" b="b"/>
            <a:pathLst>
              <a:path w="4355465" h="3498850">
                <a:moveTo>
                  <a:pt x="1449070" y="559435"/>
                </a:moveTo>
                <a:lnTo>
                  <a:pt x="1383030" y="633730"/>
                </a:lnTo>
                <a:lnTo>
                  <a:pt x="1301115" y="691515"/>
                </a:lnTo>
                <a:lnTo>
                  <a:pt x="1235075" y="724535"/>
                </a:lnTo>
                <a:lnTo>
                  <a:pt x="1160780" y="757555"/>
                </a:lnTo>
                <a:lnTo>
                  <a:pt x="1094740" y="790575"/>
                </a:lnTo>
                <a:lnTo>
                  <a:pt x="1021080" y="839470"/>
                </a:lnTo>
                <a:lnTo>
                  <a:pt x="955040" y="880745"/>
                </a:lnTo>
                <a:lnTo>
                  <a:pt x="880745" y="930275"/>
                </a:lnTo>
                <a:lnTo>
                  <a:pt x="807085" y="996315"/>
                </a:lnTo>
                <a:lnTo>
                  <a:pt x="757555" y="1061720"/>
                </a:lnTo>
                <a:lnTo>
                  <a:pt x="716280" y="1127760"/>
                </a:lnTo>
                <a:lnTo>
                  <a:pt x="666750" y="1193800"/>
                </a:lnTo>
                <a:lnTo>
                  <a:pt x="617220" y="1259840"/>
                </a:lnTo>
                <a:lnTo>
                  <a:pt x="576580" y="1325245"/>
                </a:lnTo>
                <a:lnTo>
                  <a:pt x="527050" y="1399540"/>
                </a:lnTo>
                <a:lnTo>
                  <a:pt x="477520" y="1473835"/>
                </a:lnTo>
                <a:lnTo>
                  <a:pt x="436245" y="1539240"/>
                </a:lnTo>
                <a:lnTo>
                  <a:pt x="386715" y="1605280"/>
                </a:lnTo>
                <a:lnTo>
                  <a:pt x="354330" y="1671320"/>
                </a:lnTo>
                <a:lnTo>
                  <a:pt x="337820" y="1737360"/>
                </a:lnTo>
                <a:lnTo>
                  <a:pt x="337820" y="1802765"/>
                </a:lnTo>
                <a:lnTo>
                  <a:pt x="337820" y="1868805"/>
                </a:lnTo>
                <a:lnTo>
                  <a:pt x="346075" y="1934845"/>
                </a:lnTo>
                <a:lnTo>
                  <a:pt x="362585" y="2000250"/>
                </a:lnTo>
                <a:lnTo>
                  <a:pt x="362585" y="2066290"/>
                </a:lnTo>
                <a:lnTo>
                  <a:pt x="49530" y="2371090"/>
                </a:lnTo>
                <a:lnTo>
                  <a:pt x="16510" y="2445385"/>
                </a:lnTo>
                <a:lnTo>
                  <a:pt x="0" y="2510790"/>
                </a:lnTo>
                <a:lnTo>
                  <a:pt x="0" y="2576830"/>
                </a:lnTo>
                <a:lnTo>
                  <a:pt x="8255" y="2642870"/>
                </a:lnTo>
                <a:lnTo>
                  <a:pt x="16510" y="2716530"/>
                </a:lnTo>
                <a:lnTo>
                  <a:pt x="41275" y="2782570"/>
                </a:lnTo>
                <a:lnTo>
                  <a:pt x="66040" y="2848610"/>
                </a:lnTo>
                <a:lnTo>
                  <a:pt x="99060" y="2922270"/>
                </a:lnTo>
                <a:lnTo>
                  <a:pt x="139700" y="2996565"/>
                </a:lnTo>
                <a:lnTo>
                  <a:pt x="180975" y="3079115"/>
                </a:lnTo>
                <a:lnTo>
                  <a:pt x="213995" y="3153410"/>
                </a:lnTo>
                <a:lnTo>
                  <a:pt x="255270" y="3227070"/>
                </a:lnTo>
                <a:lnTo>
                  <a:pt x="304800" y="3301365"/>
                </a:lnTo>
                <a:lnTo>
                  <a:pt x="370840" y="3359150"/>
                </a:lnTo>
                <a:lnTo>
                  <a:pt x="444500" y="3408045"/>
                </a:lnTo>
                <a:lnTo>
                  <a:pt x="518795" y="3441065"/>
                </a:lnTo>
                <a:lnTo>
                  <a:pt x="584835" y="3465830"/>
                </a:lnTo>
                <a:lnTo>
                  <a:pt x="658495" y="3474085"/>
                </a:lnTo>
                <a:lnTo>
                  <a:pt x="732790" y="3490595"/>
                </a:lnTo>
                <a:lnTo>
                  <a:pt x="807085" y="3498850"/>
                </a:lnTo>
                <a:lnTo>
                  <a:pt x="880745" y="3498850"/>
                </a:lnTo>
                <a:lnTo>
                  <a:pt x="946785" y="3498850"/>
                </a:lnTo>
                <a:lnTo>
                  <a:pt x="1029335" y="3498850"/>
                </a:lnTo>
                <a:lnTo>
                  <a:pt x="1094740" y="3498850"/>
                </a:lnTo>
                <a:lnTo>
                  <a:pt x="1160780" y="3498850"/>
                </a:lnTo>
                <a:lnTo>
                  <a:pt x="1226820" y="3490595"/>
                </a:lnTo>
                <a:lnTo>
                  <a:pt x="1292860" y="3474085"/>
                </a:lnTo>
                <a:lnTo>
                  <a:pt x="1358265" y="3449320"/>
                </a:lnTo>
                <a:lnTo>
                  <a:pt x="1424305" y="3424555"/>
                </a:lnTo>
                <a:lnTo>
                  <a:pt x="1490345" y="3399790"/>
                </a:lnTo>
                <a:lnTo>
                  <a:pt x="1555750" y="3359150"/>
                </a:lnTo>
                <a:lnTo>
                  <a:pt x="1621790" y="3301365"/>
                </a:lnTo>
                <a:lnTo>
                  <a:pt x="1696085" y="3227070"/>
                </a:lnTo>
                <a:lnTo>
                  <a:pt x="1778635" y="3153410"/>
                </a:lnTo>
                <a:lnTo>
                  <a:pt x="1852295" y="3070860"/>
                </a:lnTo>
                <a:lnTo>
                  <a:pt x="1918335" y="3004820"/>
                </a:lnTo>
                <a:lnTo>
                  <a:pt x="1984375" y="2947035"/>
                </a:lnTo>
                <a:lnTo>
                  <a:pt x="2049780" y="2898140"/>
                </a:lnTo>
                <a:lnTo>
                  <a:pt x="2115820" y="2848610"/>
                </a:lnTo>
                <a:lnTo>
                  <a:pt x="2181860" y="2790825"/>
                </a:lnTo>
                <a:lnTo>
                  <a:pt x="2247900" y="2749550"/>
                </a:lnTo>
                <a:lnTo>
                  <a:pt x="2313305" y="2691765"/>
                </a:lnTo>
                <a:lnTo>
                  <a:pt x="2379345" y="2642870"/>
                </a:lnTo>
                <a:lnTo>
                  <a:pt x="2445385" y="2585085"/>
                </a:lnTo>
                <a:lnTo>
                  <a:pt x="2519045" y="2527300"/>
                </a:lnTo>
                <a:lnTo>
                  <a:pt x="2585085" y="2486025"/>
                </a:lnTo>
                <a:lnTo>
                  <a:pt x="2651125" y="2404110"/>
                </a:lnTo>
                <a:lnTo>
                  <a:pt x="2708910" y="2338070"/>
                </a:lnTo>
                <a:lnTo>
                  <a:pt x="2774315" y="2280285"/>
                </a:lnTo>
                <a:lnTo>
                  <a:pt x="2848610" y="2214245"/>
                </a:lnTo>
                <a:lnTo>
                  <a:pt x="2914650" y="2157095"/>
                </a:lnTo>
                <a:lnTo>
                  <a:pt x="2988310" y="2091055"/>
                </a:lnTo>
                <a:lnTo>
                  <a:pt x="3054350" y="2041525"/>
                </a:lnTo>
                <a:lnTo>
                  <a:pt x="3128645" y="1967865"/>
                </a:lnTo>
                <a:lnTo>
                  <a:pt x="3227070" y="1885315"/>
                </a:lnTo>
                <a:lnTo>
                  <a:pt x="3284855" y="1819275"/>
                </a:lnTo>
                <a:lnTo>
                  <a:pt x="3359150" y="1753235"/>
                </a:lnTo>
                <a:lnTo>
                  <a:pt x="3433445" y="1663065"/>
                </a:lnTo>
                <a:lnTo>
                  <a:pt x="3490595" y="1597025"/>
                </a:lnTo>
                <a:lnTo>
                  <a:pt x="3531870" y="1530985"/>
                </a:lnTo>
                <a:lnTo>
                  <a:pt x="3589655" y="1449070"/>
                </a:lnTo>
                <a:lnTo>
                  <a:pt x="3639185" y="1374775"/>
                </a:lnTo>
                <a:lnTo>
                  <a:pt x="3672205" y="1308735"/>
                </a:lnTo>
                <a:lnTo>
                  <a:pt x="3721100" y="1235075"/>
                </a:lnTo>
                <a:lnTo>
                  <a:pt x="3762375" y="1169035"/>
                </a:lnTo>
                <a:lnTo>
                  <a:pt x="3828415" y="1102995"/>
                </a:lnTo>
                <a:lnTo>
                  <a:pt x="3877945" y="1036955"/>
                </a:lnTo>
                <a:lnTo>
                  <a:pt x="3943350" y="979805"/>
                </a:lnTo>
                <a:lnTo>
                  <a:pt x="4009390" y="922020"/>
                </a:lnTo>
                <a:lnTo>
                  <a:pt x="4075430" y="864235"/>
                </a:lnTo>
                <a:lnTo>
                  <a:pt x="4133215" y="798195"/>
                </a:lnTo>
                <a:lnTo>
                  <a:pt x="4190365" y="716280"/>
                </a:lnTo>
                <a:lnTo>
                  <a:pt x="4231640" y="650240"/>
                </a:lnTo>
                <a:lnTo>
                  <a:pt x="4272915" y="584200"/>
                </a:lnTo>
                <a:lnTo>
                  <a:pt x="4305935" y="510540"/>
                </a:lnTo>
                <a:lnTo>
                  <a:pt x="4338955" y="436245"/>
                </a:lnTo>
                <a:lnTo>
                  <a:pt x="4355465" y="361950"/>
                </a:lnTo>
                <a:lnTo>
                  <a:pt x="4347210" y="288290"/>
                </a:lnTo>
                <a:lnTo>
                  <a:pt x="4314190" y="222250"/>
                </a:lnTo>
                <a:lnTo>
                  <a:pt x="4272915" y="156210"/>
                </a:lnTo>
                <a:lnTo>
                  <a:pt x="4198620" y="114935"/>
                </a:lnTo>
                <a:lnTo>
                  <a:pt x="4133215" y="90170"/>
                </a:lnTo>
                <a:lnTo>
                  <a:pt x="4067175" y="74295"/>
                </a:lnTo>
                <a:lnTo>
                  <a:pt x="3984625" y="49530"/>
                </a:lnTo>
                <a:lnTo>
                  <a:pt x="3918585" y="33020"/>
                </a:lnTo>
                <a:lnTo>
                  <a:pt x="3820160" y="8255"/>
                </a:lnTo>
                <a:lnTo>
                  <a:pt x="3737610" y="0"/>
                </a:lnTo>
                <a:lnTo>
                  <a:pt x="3647440" y="0"/>
                </a:lnTo>
                <a:lnTo>
                  <a:pt x="3581400" y="0"/>
                </a:lnTo>
                <a:lnTo>
                  <a:pt x="3498850" y="0"/>
                </a:lnTo>
                <a:lnTo>
                  <a:pt x="3433445" y="0"/>
                </a:lnTo>
                <a:lnTo>
                  <a:pt x="3350895" y="0"/>
                </a:lnTo>
                <a:lnTo>
                  <a:pt x="3276600" y="0"/>
                </a:lnTo>
                <a:lnTo>
                  <a:pt x="3210560" y="0"/>
                </a:lnTo>
                <a:lnTo>
                  <a:pt x="3136900" y="8255"/>
                </a:lnTo>
                <a:lnTo>
                  <a:pt x="3070860" y="16510"/>
                </a:lnTo>
                <a:lnTo>
                  <a:pt x="2996565" y="33020"/>
                </a:lnTo>
                <a:lnTo>
                  <a:pt x="2931160" y="41275"/>
                </a:lnTo>
                <a:lnTo>
                  <a:pt x="2848610" y="66040"/>
                </a:lnTo>
                <a:lnTo>
                  <a:pt x="2774315" y="82550"/>
                </a:lnTo>
                <a:lnTo>
                  <a:pt x="2700655" y="98425"/>
                </a:lnTo>
                <a:lnTo>
                  <a:pt x="2626360" y="106680"/>
                </a:lnTo>
                <a:lnTo>
                  <a:pt x="2543810" y="114935"/>
                </a:lnTo>
                <a:lnTo>
                  <a:pt x="2453640" y="131445"/>
                </a:lnTo>
                <a:lnTo>
                  <a:pt x="2379345" y="139700"/>
                </a:lnTo>
                <a:lnTo>
                  <a:pt x="2296795" y="156210"/>
                </a:lnTo>
                <a:lnTo>
                  <a:pt x="2231390" y="164465"/>
                </a:lnTo>
                <a:lnTo>
                  <a:pt x="2157095" y="189230"/>
                </a:lnTo>
                <a:lnTo>
                  <a:pt x="2091055" y="205740"/>
                </a:lnTo>
                <a:lnTo>
                  <a:pt x="2025650" y="230505"/>
                </a:lnTo>
                <a:lnTo>
                  <a:pt x="1959610" y="255270"/>
                </a:lnTo>
                <a:lnTo>
                  <a:pt x="1893570" y="271780"/>
                </a:lnTo>
                <a:lnTo>
                  <a:pt x="1827530" y="288290"/>
                </a:lnTo>
                <a:lnTo>
                  <a:pt x="1762125" y="313055"/>
                </a:lnTo>
                <a:lnTo>
                  <a:pt x="1696085" y="345440"/>
                </a:lnTo>
                <a:lnTo>
                  <a:pt x="1630045" y="361950"/>
                </a:lnTo>
                <a:lnTo>
                  <a:pt x="1555750" y="386715"/>
                </a:lnTo>
                <a:lnTo>
                  <a:pt x="1490345" y="427990"/>
                </a:lnTo>
                <a:lnTo>
                  <a:pt x="1424305" y="469265"/>
                </a:lnTo>
                <a:lnTo>
                  <a:pt x="1358265" y="518795"/>
                </a:lnTo>
                <a:lnTo>
                  <a:pt x="1316990" y="584200"/>
                </a:lnTo>
                <a:lnTo>
                  <a:pt x="1268095" y="650240"/>
                </a:lnTo>
                <a:lnTo>
                  <a:pt x="1202055" y="708025"/>
                </a:lnTo>
                <a:lnTo>
                  <a:pt x="1136015" y="765810"/>
                </a:lnTo>
                <a:lnTo>
                  <a:pt x="1102995" y="814705"/>
                </a:lnTo>
              </a:path>
            </a:pathLst>
          </a:custGeom>
          <a:noFill/>
          <a:ln w="28575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7145338" cy="784225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为什么学习数据库?</a:t>
            </a:r>
            <a:b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</a:b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(1) everything over DB  </a:t>
            </a:r>
            <a:endParaRPr lang="zh-CN" altLang="en-US" sz="2800" smtClean="0"/>
          </a:p>
        </p:txBody>
      </p:sp>
      <p:pic>
        <p:nvPicPr>
          <p:cNvPr id="24579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388" y="3619500"/>
            <a:ext cx="2752725" cy="1714500"/>
          </a:xfrm>
        </p:spPr>
      </p:pic>
      <p:sp>
        <p:nvSpPr>
          <p:cNvPr id="24580" name="文本框 4"/>
          <p:cNvSpPr txBox="1">
            <a:spLocks noChangeArrowheads="1"/>
          </p:cNvSpPr>
          <p:nvPr/>
        </p:nvSpPr>
        <p:spPr bwMode="auto">
          <a:xfrm>
            <a:off x="631825" y="5486400"/>
            <a:ext cx="2427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ea typeface="宋体" panose="02010600030101010101" pitchFamily="2" charset="-122"/>
              </a:rPr>
              <a:t>传统社会：业务工作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372100" y="1270000"/>
            <a:ext cx="3644900" cy="2224088"/>
            <a:chOff x="8459" y="2001"/>
            <a:chExt cx="5740" cy="3501"/>
          </a:xfrm>
        </p:grpSpPr>
        <p:pic>
          <p:nvPicPr>
            <p:cNvPr id="24583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0" y="2001"/>
              <a:ext cx="4116" cy="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文本框 6"/>
            <p:cNvSpPr txBox="1">
              <a:spLocks noChangeArrowheads="1"/>
            </p:cNvSpPr>
            <p:nvPr/>
          </p:nvSpPr>
          <p:spPr bwMode="auto">
            <a:xfrm>
              <a:off x="8459" y="4922"/>
              <a:ext cx="574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信息社会：业务工作</a:t>
              </a:r>
              <a:r>
                <a:rPr lang="en-US" altLang="zh-CN" sz="1800">
                  <a:ea typeface="宋体" panose="02010600030101010101" pitchFamily="2" charset="-122"/>
                </a:rPr>
                <a:t>+</a:t>
              </a:r>
              <a:r>
                <a:rPr lang="zh-CN" altLang="en-US" sz="1800">
                  <a:ea typeface="宋体" panose="02010600030101010101" pitchFamily="2" charset="-122"/>
                </a:rPr>
                <a:t>计算机支持</a:t>
              </a:r>
            </a:p>
          </p:txBody>
        </p:sp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465763" y="4343400"/>
            <a:ext cx="2936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>
                <a:ea typeface="宋体" panose="02010600030101010101" pitchFamily="2" charset="-122"/>
                <a:sym typeface="华文行楷" pitchFamily="2" charset="-122"/>
              </a:rPr>
              <a:t>Everything over DB</a:t>
            </a:r>
            <a:r>
              <a:rPr lang="zh-CN" altLang="en-US" sz="1800">
                <a:ea typeface="宋体" panose="02010600030101010101" pitchFamily="2" charset="-122"/>
                <a:sym typeface="华文行楷" pitchFamily="2" charset="-122"/>
              </a:rPr>
              <a:t> </a:t>
            </a:r>
            <a:endParaRPr lang="zh-CN" altLang="zh-CN" sz="1800">
              <a:ea typeface="宋体" panose="02010600030101010101" pitchFamily="2" charset="-122"/>
            </a:endParaRPr>
          </a:p>
          <a:p>
            <a:pPr lvl="1"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1800">
                <a:ea typeface="宋体" panose="02010600030101010101" pitchFamily="2" charset="-122"/>
              </a:rPr>
              <a:t>网络</a:t>
            </a:r>
            <a:r>
              <a:rPr lang="en-US" altLang="zh-CN" sz="1800">
                <a:ea typeface="宋体" panose="02010600030101010101" pitchFamily="2" charset="-122"/>
              </a:rPr>
              <a:t>/Internet</a:t>
            </a:r>
          </a:p>
          <a:p>
            <a:pPr lvl="1"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1800">
                <a:ea typeface="宋体" panose="02010600030101010101" pitchFamily="2" charset="-122"/>
              </a:rPr>
              <a:t>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959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  <a:ea typeface="楷体_GB2312" pitchFamily="49" charset="-122"/>
              </a:rPr>
              <a:t>数据库系统阶段</a:t>
            </a:r>
          </a:p>
        </p:txBody>
      </p:sp>
      <p:sp>
        <p:nvSpPr>
          <p:cNvPr id="83971" name="文本占位符 2959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特点</a:t>
            </a:r>
          </a:p>
          <a:p>
            <a:pPr lvl="1" eaLnBrk="1" hangingPunct="1"/>
            <a:r>
              <a:rPr lang="zh-CN" altLang="en-US" b="1" smtClean="0">
                <a:solidFill>
                  <a:schemeClr val="folHlink"/>
                </a:solidFill>
                <a:latin typeface="华文新魏" pitchFamily="2" charset="-122"/>
              </a:rPr>
              <a:t>有了数据库管理系统</a:t>
            </a:r>
          </a:p>
          <a:p>
            <a:pPr lvl="1" eaLnBrk="1" hangingPunct="1"/>
            <a:r>
              <a:rPr lang="zh-CN" altLang="en-US" b="1" smtClean="0">
                <a:solidFill>
                  <a:schemeClr val="folHlink"/>
                </a:solidFill>
                <a:latin typeface="华文新魏" pitchFamily="2" charset="-122"/>
              </a:rPr>
              <a:t>面向全组织，面向现实世界</a:t>
            </a:r>
          </a:p>
          <a:p>
            <a:pPr lvl="1" eaLnBrk="1" hangingPunct="1"/>
            <a:r>
              <a:rPr lang="zh-CN" altLang="en-US" b="1" smtClean="0">
                <a:solidFill>
                  <a:schemeClr val="folHlink"/>
                </a:solidFill>
                <a:latin typeface="华文新魏" pitchFamily="2" charset="-122"/>
              </a:rPr>
              <a:t>独立性较强</a:t>
            </a:r>
          </a:p>
          <a:p>
            <a:pPr lvl="1" eaLnBrk="1" hangingPunct="1"/>
            <a:r>
              <a:rPr lang="zh-CN" altLang="en-US" b="1" smtClean="0">
                <a:solidFill>
                  <a:schemeClr val="folHlink"/>
                </a:solidFill>
                <a:latin typeface="华文新魏" pitchFamily="2" charset="-122"/>
              </a:rPr>
              <a:t>由</a:t>
            </a:r>
            <a:r>
              <a:rPr lang="en-US" altLang="zh-CN" b="1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DBMS</a:t>
            </a:r>
            <a:r>
              <a:rPr lang="zh-CN" altLang="en-US" b="1" smtClean="0">
                <a:solidFill>
                  <a:schemeClr val="folHlink"/>
                </a:solidFill>
                <a:latin typeface="华文新魏" pitchFamily="2" charset="-122"/>
              </a:rPr>
              <a:t>统一存取，维护数据语义及结构</a:t>
            </a:r>
          </a:p>
        </p:txBody>
      </p:sp>
      <p:sp>
        <p:nvSpPr>
          <p:cNvPr id="8397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6AFA6F4-D710-4538-92E1-33297534CB46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  <p:sp>
        <p:nvSpPr>
          <p:cNvPr id="2" name="动作按钮: 前进或下一项 1">
            <a:hlinkClick r:id="rId3" action="ppaction://hlinksldjump" highlightClick="1"/>
            <a:extLst>
              <a:ext uri="{FF2B5EF4-FFF2-40B4-BE49-F238E27FC236}"/>
            </a:extLst>
          </p:cNvPr>
          <p:cNvSpPr/>
          <p:nvPr/>
        </p:nvSpPr>
        <p:spPr>
          <a:xfrm>
            <a:off x="8027988" y="6597650"/>
            <a:ext cx="144462" cy="714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矩形 716801">
            <a:extLst>
              <a:ext uri="{FF2B5EF4-FFF2-40B4-BE49-F238E27FC236}"/>
            </a:extLst>
          </p:cNvPr>
          <p:cNvSpPr/>
          <p:nvPr/>
        </p:nvSpPr>
        <p:spPr>
          <a:xfrm>
            <a:off x="1331913" y="334963"/>
            <a:ext cx="6983412" cy="790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数据库管理技术的发展</a:t>
            </a:r>
          </a:p>
        </p:txBody>
      </p:sp>
      <p:sp>
        <p:nvSpPr>
          <p:cNvPr id="716803" name="矩形 716802">
            <a:extLst>
              <a:ext uri="{FF2B5EF4-FFF2-40B4-BE49-F238E27FC236}"/>
            </a:extLst>
          </p:cNvPr>
          <p:cNvSpPr/>
          <p:nvPr/>
        </p:nvSpPr>
        <p:spPr>
          <a:xfrm>
            <a:off x="468313" y="1484313"/>
            <a:ext cx="8223250" cy="4994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数据库系统的发展经历了三代演变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第一代数据库技术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层次与网络数据库技术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第二代数据库技术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关系数据库技术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第三代数据库技术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O-R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数据库技术</a:t>
            </a:r>
          </a:p>
          <a:p>
            <a:pPr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造就了四位图灵奖得主</a:t>
            </a: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C.W.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Bachman,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E.F.Codd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, James Gray, </a:t>
            </a:r>
            <a:r>
              <a:rPr lang="en-US" altLang="zh-CN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M.R.Stonebraker</a:t>
            </a:r>
            <a:endParaRPr lang="zh-CN" altLang="en-US" sz="3200" b="1" dirty="0" smtClean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  <a:p>
            <a:pPr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带动了一个巨大的软件产业</a:t>
            </a:r>
            <a:endParaRPr lang="zh-CN" altLang="en-US" sz="28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lvl="1" algn="l" eaLnBrk="1" hangingPunct="1">
              <a:buClr>
                <a:schemeClr val="tx1"/>
              </a:buClr>
              <a:buSzPct val="90000"/>
              <a:buFont typeface="Arial" panose="020B0604020202020204" pitchFamily="34" charset="0"/>
              <a:buChar char="–"/>
              <a:defRPr/>
            </a:pP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DBMS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及其相关套件、工具</a:t>
            </a:r>
          </a:p>
        </p:txBody>
      </p:sp>
      <p:sp>
        <p:nvSpPr>
          <p:cNvPr id="8602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7C15808-9FD3-4D0A-A253-45ADF78133FD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charRg st="3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char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</a:pPr>
            <a:fld id="{20EA01D3-5E07-475D-8A26-78EB291D667D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Char char="•"/>
              </a:pPr>
              <a:t>42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55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81000"/>
            <a:ext cx="7250113" cy="784225"/>
          </a:xfrm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层次结构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层次结构</a:t>
            </a:r>
            <a:r>
              <a:rPr lang="en-US" altLang="zh-CN" smtClean="0">
                <a:ea typeface="华文行楷" pitchFamily="2" charset="-122"/>
              </a:rPr>
              <a:t> (1960s)</a:t>
            </a:r>
          </a:p>
          <a:p>
            <a:pPr lvl="1" eaLnBrk="1" hangingPunct="1"/>
            <a:r>
              <a:rPr lang="en-US" altLang="zh-CN" smtClean="0">
                <a:ea typeface="华文新魏" pitchFamily="2" charset="-122"/>
              </a:rPr>
              <a:t>IBM’s IMS</a:t>
            </a:r>
            <a:r>
              <a:rPr lang="zh-CN" altLang="en-US" smtClean="0"/>
              <a:t>系统</a:t>
            </a:r>
            <a:endParaRPr lang="en-US" altLang="zh-CN" smtClean="0">
              <a:ea typeface="华文新魏" pitchFamily="2" charset="-122"/>
            </a:endParaRPr>
          </a:p>
          <a:p>
            <a:pPr lvl="1" eaLnBrk="1" hangingPunct="1"/>
            <a:r>
              <a:rPr lang="zh-CN" altLang="en-US" smtClean="0"/>
              <a:t>数据以层次结构来组织</a:t>
            </a:r>
            <a:endParaRPr lang="en-US" altLang="zh-CN" smtClean="0">
              <a:ea typeface="华文新魏" pitchFamily="2" charset="-122"/>
            </a:endParaRPr>
          </a:p>
          <a:p>
            <a:pPr lvl="1" eaLnBrk="1" hangingPunct="1"/>
            <a:r>
              <a:rPr lang="zh-CN" altLang="en-US" smtClean="0"/>
              <a:t>构造比较繁琐，不利于推广</a:t>
            </a:r>
            <a:endParaRPr lang="en-US" altLang="zh-CN" smtClean="0">
              <a:ea typeface="华文新魏" pitchFamily="2" charset="-122"/>
            </a:endParaRPr>
          </a:p>
          <a:p>
            <a:pPr lvl="1" eaLnBrk="1" hangingPunct="1"/>
            <a:endParaRPr lang="en-US" altLang="zh-CN" smtClean="0">
              <a:ea typeface="华文新魏" pitchFamily="2" charset="-122"/>
            </a:endParaRPr>
          </a:p>
        </p:txBody>
      </p:sp>
      <p:grpSp>
        <p:nvGrpSpPr>
          <p:cNvPr id="88069" name="Group 4"/>
          <p:cNvGrpSpPr>
            <a:grpSpLocks/>
          </p:cNvGrpSpPr>
          <p:nvPr/>
        </p:nvGrpSpPr>
        <p:grpSpPr bwMode="auto">
          <a:xfrm>
            <a:off x="4643438" y="3789363"/>
            <a:ext cx="3819525" cy="2159000"/>
            <a:chOff x="3015" y="2342"/>
            <a:chExt cx="2406" cy="1360"/>
          </a:xfrm>
        </p:grpSpPr>
        <p:sp>
          <p:nvSpPr>
            <p:cNvPr id="365573" name="AutoShap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gray">
            <a:xfrm>
              <a:off x="4649" y="2886"/>
              <a:ext cx="772" cy="272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rou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88071" name="Text Box 6"/>
            <p:cNvSpPr txBox="1">
              <a:spLocks noChangeArrowheads="1"/>
            </p:cNvSpPr>
            <p:nvPr/>
          </p:nvSpPr>
          <p:spPr bwMode="auto">
            <a:xfrm>
              <a:off x="4876" y="2886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R3</a:t>
              </a:r>
            </a:p>
          </p:txBody>
        </p:sp>
        <p:sp>
          <p:nvSpPr>
            <p:cNvPr id="365575" name="AutoShape 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gray">
            <a:xfrm>
              <a:off x="3560" y="2886"/>
              <a:ext cx="772" cy="272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rou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88073" name="Line 8"/>
            <p:cNvSpPr>
              <a:spLocks noChangeShapeType="1"/>
            </p:cNvSpPr>
            <p:nvPr/>
          </p:nvSpPr>
          <p:spPr bwMode="auto">
            <a:xfrm>
              <a:off x="3985" y="2737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4" name="Line 9"/>
            <p:cNvSpPr>
              <a:spLocks noChangeShapeType="1"/>
            </p:cNvSpPr>
            <p:nvPr/>
          </p:nvSpPr>
          <p:spPr bwMode="auto">
            <a:xfrm>
              <a:off x="5049" y="2737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Line 10"/>
            <p:cNvSpPr>
              <a:spLocks noChangeShapeType="1"/>
            </p:cNvSpPr>
            <p:nvPr/>
          </p:nvSpPr>
          <p:spPr bwMode="auto">
            <a:xfrm>
              <a:off x="3985" y="2737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9" name="AutoShap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gray">
            <a:xfrm>
              <a:off x="4105" y="2342"/>
              <a:ext cx="772" cy="272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rou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88077" name="Line 12"/>
            <p:cNvSpPr>
              <a:spLocks noChangeShapeType="1"/>
            </p:cNvSpPr>
            <p:nvPr/>
          </p:nvSpPr>
          <p:spPr bwMode="auto">
            <a:xfrm>
              <a:off x="4537" y="2605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Text Box 13"/>
            <p:cNvSpPr txBox="1">
              <a:spLocks noChangeArrowheads="1"/>
            </p:cNvSpPr>
            <p:nvPr/>
          </p:nvSpPr>
          <p:spPr bwMode="auto">
            <a:xfrm>
              <a:off x="4332" y="2342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R1</a:t>
              </a:r>
            </a:p>
          </p:txBody>
        </p:sp>
        <p:sp>
          <p:nvSpPr>
            <p:cNvPr id="88079" name="Text Box 14"/>
            <p:cNvSpPr txBox="1">
              <a:spLocks noChangeArrowheads="1"/>
            </p:cNvSpPr>
            <p:nvPr/>
          </p:nvSpPr>
          <p:spPr bwMode="auto">
            <a:xfrm>
              <a:off x="3787" y="2886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R2</a:t>
              </a:r>
            </a:p>
          </p:txBody>
        </p:sp>
        <p:sp>
          <p:nvSpPr>
            <p:cNvPr id="365583" name="AutoShap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gray">
            <a:xfrm>
              <a:off x="4104" y="3430"/>
              <a:ext cx="772" cy="272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rou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88081" name="Text Box 16"/>
            <p:cNvSpPr txBox="1">
              <a:spLocks noChangeArrowheads="1"/>
            </p:cNvSpPr>
            <p:nvPr/>
          </p:nvSpPr>
          <p:spPr bwMode="auto">
            <a:xfrm>
              <a:off x="4331" y="3430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R5</a:t>
              </a:r>
            </a:p>
          </p:txBody>
        </p:sp>
        <p:sp>
          <p:nvSpPr>
            <p:cNvPr id="365585" name="AutoShape 1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gray">
            <a:xfrm>
              <a:off x="3015" y="3430"/>
              <a:ext cx="772" cy="272"/>
            </a:xfrm>
            <a:prstGeom prst="roundRect">
              <a:avLst>
                <a:gd name="adj" fmla="val 469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5400">
              <a:rou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5400" dir="10800000" sy="50000" kx="-2453608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>
              <a:off x="3440" y="3281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Line 19"/>
            <p:cNvSpPr>
              <a:spLocks noChangeShapeType="1"/>
            </p:cNvSpPr>
            <p:nvPr/>
          </p:nvSpPr>
          <p:spPr bwMode="auto">
            <a:xfrm>
              <a:off x="4504" y="3281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Line 20"/>
            <p:cNvSpPr>
              <a:spLocks noChangeShapeType="1"/>
            </p:cNvSpPr>
            <p:nvPr/>
          </p:nvSpPr>
          <p:spPr bwMode="auto">
            <a:xfrm>
              <a:off x="3440" y="3281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Line 21"/>
            <p:cNvSpPr>
              <a:spLocks noChangeShapeType="1"/>
            </p:cNvSpPr>
            <p:nvPr/>
          </p:nvSpPr>
          <p:spPr bwMode="auto">
            <a:xfrm>
              <a:off x="3992" y="3149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Text Box 22"/>
            <p:cNvSpPr txBox="1">
              <a:spLocks noChangeArrowheads="1"/>
            </p:cNvSpPr>
            <p:nvPr/>
          </p:nvSpPr>
          <p:spPr bwMode="auto">
            <a:xfrm>
              <a:off x="3242" y="3430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Pct val="100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R4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</a:pPr>
            <a:fld id="{6B65B242-0888-4D6A-BBF0-926B7158C674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Char char="•"/>
              </a:pPr>
              <a:t>43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1234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7200" y="381000"/>
            <a:ext cx="6751638" cy="7842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层次结构示例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282700" y="1227138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学院</a:t>
            </a:r>
          </a:p>
        </p:txBody>
      </p:sp>
      <p:graphicFrame>
        <p:nvGraphicFramePr>
          <p:cNvPr id="351236" name="Group 4"/>
          <p:cNvGraphicFramePr>
            <a:graphicFrameLocks noGrp="1"/>
          </p:cNvGraphicFramePr>
          <p:nvPr/>
        </p:nvGraphicFramePr>
        <p:xfrm>
          <a:off x="1358900" y="1608138"/>
          <a:ext cx="2971800" cy="1511352"/>
        </p:xfrm>
        <a:graphic>
          <a:graphicData uri="http://schemas.openxmlformats.org/drawingml/2006/table">
            <a:tbl>
              <a:tblPr/>
              <a:tblGrid>
                <a:gridCol w="635000"/>
                <a:gridCol w="1168400"/>
                <a:gridCol w="1168400"/>
              </a:tblGrid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D01</a:t>
                      </a:r>
                    </a:p>
                  </a:txBody>
                  <a:tcPr marL="57150" marR="5715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通信工程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主楼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II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D02</a:t>
                      </a:r>
                    </a:p>
                  </a:txBody>
                  <a:tcPr marL="57150" marR="5715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电子工程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主楼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III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D03</a:t>
                      </a:r>
                    </a:p>
                  </a:txBody>
                  <a:tcPr marL="57150" marR="5715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主楼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区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57150" marR="5715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57150" marR="5715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37" name="Rectangle 32"/>
          <p:cNvSpPr>
            <a:spLocks noChangeArrowheads="1"/>
          </p:cNvSpPr>
          <p:nvPr/>
        </p:nvSpPr>
        <p:spPr bwMode="auto">
          <a:xfrm>
            <a:off x="5626100" y="1227138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教研室</a:t>
            </a:r>
          </a:p>
        </p:txBody>
      </p:sp>
      <p:graphicFrame>
        <p:nvGraphicFramePr>
          <p:cNvPr id="351265" name="Group 33"/>
          <p:cNvGraphicFramePr>
            <a:graphicFrameLocks noGrp="1"/>
          </p:cNvGraphicFramePr>
          <p:nvPr/>
        </p:nvGraphicFramePr>
        <p:xfrm>
          <a:off x="5702300" y="1606550"/>
          <a:ext cx="2743200" cy="2646364"/>
        </p:xfrm>
        <a:graphic>
          <a:graphicData uri="http://schemas.openxmlformats.org/drawingml/2006/table">
            <a:tbl>
              <a:tblPr/>
              <a:tblGrid>
                <a:gridCol w="838200"/>
                <a:gridCol w="1905000"/>
              </a:tblGrid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R0101</a:t>
                      </a: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信息科学研究所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R0102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itchFamily="2" charset="-122"/>
                      </a:endParaRP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信息保密研究所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R0301</a:t>
                      </a: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应用教研室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R0302</a:t>
                      </a: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软件实践中心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R0303</a:t>
                      </a: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软件教研室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118" marB="3811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118" marB="381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62" name="Rectangle 71"/>
          <p:cNvSpPr>
            <a:spLocks noChangeArrowheads="1"/>
          </p:cNvSpPr>
          <p:nvPr/>
        </p:nvSpPr>
        <p:spPr bwMode="auto">
          <a:xfrm>
            <a:off x="3949700" y="398462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教师</a:t>
            </a:r>
          </a:p>
        </p:txBody>
      </p:sp>
      <p:graphicFrame>
        <p:nvGraphicFramePr>
          <p:cNvPr id="351304" name="Group 72"/>
          <p:cNvGraphicFramePr>
            <a:graphicFrameLocks noGrp="1"/>
          </p:cNvGraphicFramePr>
          <p:nvPr/>
        </p:nvGraphicFramePr>
        <p:xfrm>
          <a:off x="3949700" y="4427538"/>
          <a:ext cx="2438400" cy="2267028"/>
        </p:xfrm>
        <a:graphic>
          <a:graphicData uri="http://schemas.openxmlformats.org/drawingml/2006/table">
            <a:tbl>
              <a:tblPr/>
              <a:tblGrid>
                <a:gridCol w="865188"/>
                <a:gridCol w="944562"/>
                <a:gridCol w="628650"/>
              </a:tblGrid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E0102</a:t>
                      </a:r>
                    </a:p>
                  </a:txBody>
                  <a:tcPr marL="76200" marR="7620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王大明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E0103</a:t>
                      </a:r>
                    </a:p>
                  </a:txBody>
                  <a:tcPr marL="76200" marR="7620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李明丽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E0313</a:t>
                      </a:r>
                    </a:p>
                  </a:txBody>
                  <a:tcPr marL="76200" marR="7620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陈芝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E0315</a:t>
                      </a:r>
                    </a:p>
                  </a:txBody>
                  <a:tcPr marL="76200" marR="7620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孟正堂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043" marB="3804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行楷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76200" marR="76200" marT="38043" marB="380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1344" name="Group 112"/>
          <p:cNvGrpSpPr>
            <a:grpSpLocks/>
          </p:cNvGrpSpPr>
          <p:nvPr/>
        </p:nvGrpSpPr>
        <p:grpSpPr bwMode="auto">
          <a:xfrm>
            <a:off x="4178300" y="1836738"/>
            <a:ext cx="1524000" cy="1905000"/>
            <a:chOff x="2352" y="960"/>
            <a:chExt cx="960" cy="1200"/>
          </a:xfrm>
        </p:grpSpPr>
        <p:sp>
          <p:nvSpPr>
            <p:cNvPr id="90204" name="Line 113"/>
            <p:cNvSpPr>
              <a:spLocks noChangeShapeType="1"/>
            </p:cNvSpPr>
            <p:nvPr/>
          </p:nvSpPr>
          <p:spPr bwMode="auto">
            <a:xfrm>
              <a:off x="2352" y="96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5" name="Line 114"/>
            <p:cNvSpPr>
              <a:spLocks noChangeShapeType="1"/>
            </p:cNvSpPr>
            <p:nvPr/>
          </p:nvSpPr>
          <p:spPr bwMode="auto">
            <a:xfrm>
              <a:off x="2976" y="9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Line 115"/>
            <p:cNvSpPr>
              <a:spLocks noChangeShapeType="1"/>
            </p:cNvSpPr>
            <p:nvPr/>
          </p:nvSpPr>
          <p:spPr bwMode="auto">
            <a:xfrm>
              <a:off x="2976" y="11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7" name="Line 116"/>
            <p:cNvSpPr>
              <a:spLocks noChangeShapeType="1"/>
            </p:cNvSpPr>
            <p:nvPr/>
          </p:nvSpPr>
          <p:spPr bwMode="auto">
            <a:xfrm>
              <a:off x="2352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8" name="Line 117"/>
            <p:cNvSpPr>
              <a:spLocks noChangeShapeType="1"/>
            </p:cNvSpPr>
            <p:nvPr/>
          </p:nvSpPr>
          <p:spPr bwMode="auto">
            <a:xfrm>
              <a:off x="2976" y="144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Line 118"/>
            <p:cNvSpPr>
              <a:spLocks noChangeShapeType="1"/>
            </p:cNvSpPr>
            <p:nvPr/>
          </p:nvSpPr>
          <p:spPr bwMode="auto">
            <a:xfrm>
              <a:off x="2976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10" name="Line 119"/>
            <p:cNvSpPr>
              <a:spLocks noChangeShapeType="1"/>
            </p:cNvSpPr>
            <p:nvPr/>
          </p:nvSpPr>
          <p:spPr bwMode="auto">
            <a:xfrm>
              <a:off x="2976" y="192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11" name="Line 120"/>
            <p:cNvSpPr>
              <a:spLocks noChangeShapeType="1"/>
            </p:cNvSpPr>
            <p:nvPr/>
          </p:nvSpPr>
          <p:spPr bwMode="auto">
            <a:xfrm>
              <a:off x="2976" y="21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1353" name="Group 121"/>
          <p:cNvGrpSpPr>
            <a:grpSpLocks/>
          </p:cNvGrpSpPr>
          <p:nvPr/>
        </p:nvGrpSpPr>
        <p:grpSpPr bwMode="auto">
          <a:xfrm>
            <a:off x="6311900" y="1836738"/>
            <a:ext cx="2590800" cy="4330700"/>
            <a:chOff x="3696" y="960"/>
            <a:chExt cx="1632" cy="2728"/>
          </a:xfrm>
        </p:grpSpPr>
        <p:sp>
          <p:nvSpPr>
            <p:cNvPr id="90194" name="Line 122"/>
            <p:cNvSpPr>
              <a:spLocks noChangeShapeType="1"/>
            </p:cNvSpPr>
            <p:nvPr/>
          </p:nvSpPr>
          <p:spPr bwMode="auto">
            <a:xfrm>
              <a:off x="4944" y="9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Line 123"/>
            <p:cNvSpPr>
              <a:spLocks noChangeShapeType="1"/>
            </p:cNvSpPr>
            <p:nvPr/>
          </p:nvSpPr>
          <p:spPr bwMode="auto">
            <a:xfrm>
              <a:off x="5136" y="960"/>
              <a:ext cx="0" cy="17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Line 124"/>
            <p:cNvSpPr>
              <a:spLocks noChangeShapeType="1"/>
            </p:cNvSpPr>
            <p:nvPr/>
          </p:nvSpPr>
          <p:spPr bwMode="auto">
            <a:xfrm flipH="1">
              <a:off x="3696" y="2733"/>
              <a:ext cx="144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Line 125"/>
            <p:cNvSpPr>
              <a:spLocks noChangeShapeType="1"/>
            </p:cNvSpPr>
            <p:nvPr/>
          </p:nvSpPr>
          <p:spPr bwMode="auto">
            <a:xfrm>
              <a:off x="4944" y="12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Line 126"/>
            <p:cNvSpPr>
              <a:spLocks noChangeShapeType="1"/>
            </p:cNvSpPr>
            <p:nvPr/>
          </p:nvSpPr>
          <p:spPr bwMode="auto">
            <a:xfrm>
              <a:off x="5232" y="1200"/>
              <a:ext cx="0" cy="1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Line 127"/>
            <p:cNvSpPr>
              <a:spLocks noChangeShapeType="1"/>
            </p:cNvSpPr>
            <p:nvPr/>
          </p:nvSpPr>
          <p:spPr bwMode="auto">
            <a:xfrm>
              <a:off x="4944" y="168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0" name="Line 128"/>
            <p:cNvSpPr>
              <a:spLocks noChangeShapeType="1"/>
            </p:cNvSpPr>
            <p:nvPr/>
          </p:nvSpPr>
          <p:spPr bwMode="auto">
            <a:xfrm>
              <a:off x="5328" y="1672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Line 129"/>
            <p:cNvSpPr>
              <a:spLocks noChangeShapeType="1"/>
            </p:cNvSpPr>
            <p:nvPr/>
          </p:nvSpPr>
          <p:spPr bwMode="auto">
            <a:xfrm flipH="1" flipV="1">
              <a:off x="3696" y="342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Line 130"/>
            <p:cNvSpPr>
              <a:spLocks noChangeShapeType="1"/>
            </p:cNvSpPr>
            <p:nvPr/>
          </p:nvSpPr>
          <p:spPr bwMode="auto">
            <a:xfrm flipH="1" flipV="1">
              <a:off x="3696" y="2928"/>
              <a:ext cx="1536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3" name="Line 131"/>
            <p:cNvSpPr>
              <a:spLocks noChangeShapeType="1"/>
            </p:cNvSpPr>
            <p:nvPr/>
          </p:nvSpPr>
          <p:spPr bwMode="auto">
            <a:xfrm flipH="1" flipV="1">
              <a:off x="3696" y="3674"/>
              <a:ext cx="1632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64" name="Rectangle 132"/>
          <p:cNvSpPr>
            <a:spLocks noChangeArrowheads="1"/>
          </p:cNvSpPr>
          <p:nvPr/>
        </p:nvSpPr>
        <p:spPr bwMode="auto">
          <a:xfrm>
            <a:off x="609600" y="4495800"/>
            <a:ext cx="2743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FF0000"/>
                </a:solidFill>
                <a:ea typeface="隶书" pitchFamily="49" charset="-122"/>
              </a:rPr>
              <a:t>用指针实现记录间的联系！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6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</a:pPr>
            <a:fld id="{4017D5BD-4B2F-4D27-975B-F7985240E4DE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Char char="•"/>
              </a:pPr>
              <a:t>44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76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7050" y="381000"/>
            <a:ext cx="6681788" cy="784225"/>
          </a:xfrm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网状结构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27163"/>
            <a:ext cx="7886700" cy="5486400"/>
          </a:xfrm>
        </p:spPr>
        <p:txBody>
          <a:bodyPr/>
          <a:lstStyle/>
          <a:p>
            <a:pPr eaLnBrk="1" hangingPunct="1"/>
            <a:r>
              <a:rPr lang="zh-CN" altLang="en-US" smtClean="0"/>
              <a:t>网状结构起源于</a:t>
            </a:r>
            <a:r>
              <a:rPr lang="en-US" altLang="zh-CN" smtClean="0">
                <a:ea typeface="华文行楷" pitchFamily="2" charset="-122"/>
              </a:rPr>
              <a:t> (1960s)</a:t>
            </a:r>
            <a:endParaRPr lang="en-US" altLang="zh-CN" smtClean="0">
              <a:solidFill>
                <a:srgbClr val="EF3705"/>
              </a:solidFill>
              <a:ea typeface="华文行楷" pitchFamily="2" charset="-122"/>
            </a:endParaRPr>
          </a:p>
          <a:p>
            <a:pPr lvl="1" eaLnBrk="1" hangingPunct="1"/>
            <a:r>
              <a:rPr lang="en-US" altLang="zh-CN" smtClean="0">
                <a:ea typeface="华文新魏" pitchFamily="2" charset="-122"/>
              </a:rPr>
              <a:t>Cullinet Software IDMS (CODASYL  DBTG  Report)</a:t>
            </a:r>
          </a:p>
          <a:p>
            <a:pPr lvl="1" eaLnBrk="1" hangingPunct="1"/>
            <a:r>
              <a:rPr lang="zh-CN" altLang="en-US" smtClean="0"/>
              <a:t>数据以网状结构来组织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6881813" y="347662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EF3705"/>
                </a:solidFill>
              </a:rPr>
              <a:t>Bachman</a:t>
            </a:r>
            <a:endParaRPr lang="zh-CN" altLang="en-US" sz="2400">
              <a:solidFill>
                <a:srgbClr val="EF3705"/>
              </a:solidFill>
            </a:endParaRPr>
          </a:p>
        </p:txBody>
      </p:sp>
      <p:pic>
        <p:nvPicPr>
          <p:cNvPr id="91142" name="Picture 5" descr="CharlieBach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933825"/>
            <a:ext cx="22510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</a:pPr>
            <a:fld id="{A3D038FC-5392-49F6-9879-127367BD7382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Char char="•"/>
              </a:pPr>
              <a:t>45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225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50" y="381000"/>
            <a:ext cx="6846888" cy="784225"/>
          </a:xfrm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网状结构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隶书" pitchFamily="49" charset="-122"/>
            </a:endParaRPr>
          </a:p>
        </p:txBody>
      </p:sp>
      <p:grpSp>
        <p:nvGrpSpPr>
          <p:cNvPr id="93188" name="Group 3"/>
          <p:cNvGrpSpPr>
            <a:grpSpLocks/>
          </p:cNvGrpSpPr>
          <p:nvPr/>
        </p:nvGrpSpPr>
        <p:grpSpPr bwMode="auto">
          <a:xfrm>
            <a:off x="609600" y="1447800"/>
            <a:ext cx="8153400" cy="2936875"/>
            <a:chOff x="384" y="912"/>
            <a:chExt cx="5136" cy="1850"/>
          </a:xfrm>
        </p:grpSpPr>
        <p:sp>
          <p:nvSpPr>
            <p:cNvPr id="352260" name="Rectangle 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1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CS</a:t>
              </a:r>
            </a:p>
          </p:txBody>
        </p:sp>
        <p:sp>
          <p:nvSpPr>
            <p:cNvPr id="352261" name="Rectangle 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61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王杰</a:t>
              </a:r>
            </a:p>
          </p:txBody>
        </p:sp>
        <p:sp>
          <p:nvSpPr>
            <p:cNvPr id="352262" name="Rectangle 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1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S003</a:t>
              </a:r>
            </a:p>
          </p:txBody>
        </p:sp>
        <p:sp>
          <p:nvSpPr>
            <p:cNvPr id="352263" name="Rectangle 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4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</a:t>
              </a:r>
            </a:p>
          </p:txBody>
        </p:sp>
        <p:sp>
          <p:nvSpPr>
            <p:cNvPr id="352264" name="Rectangle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4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……</a:t>
              </a:r>
            </a:p>
          </p:txBody>
        </p:sp>
        <p:sp>
          <p:nvSpPr>
            <p:cNvPr id="352265" name="Rectangle 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4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……</a:t>
              </a:r>
            </a:p>
          </p:txBody>
        </p:sp>
        <p:sp>
          <p:nvSpPr>
            <p:cNvPr id="352266" name="Rectangle 1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8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CS</a:t>
              </a:r>
            </a:p>
          </p:txBody>
        </p:sp>
        <p:sp>
          <p:nvSpPr>
            <p:cNvPr id="352267" name="Rectangle 1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8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smtClean="0">
                  <a:latin typeface="Times New Roman" panose="02020603050405020304" pitchFamily="18" charset="0"/>
                  <a:ea typeface="华文中宋" pitchFamily="2" charset="-122"/>
                </a:rPr>
                <a:t>张敏</a:t>
              </a:r>
            </a:p>
          </p:txBody>
        </p:sp>
        <p:sp>
          <p:nvSpPr>
            <p:cNvPr id="352268" name="Rectangle 1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8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S002</a:t>
              </a:r>
            </a:p>
          </p:txBody>
        </p:sp>
        <p:sp>
          <p:nvSpPr>
            <p:cNvPr id="352269" name="Rectangle 1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15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CS</a:t>
              </a:r>
            </a:p>
          </p:txBody>
        </p:sp>
        <p:sp>
          <p:nvSpPr>
            <p:cNvPr id="352270" name="Rectangle 1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52"/>
              <a:ext cx="62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李小明</a:t>
              </a:r>
            </a:p>
          </p:txBody>
        </p:sp>
        <p:sp>
          <p:nvSpPr>
            <p:cNvPr id="352271" name="Rectangle 1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5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S001</a:t>
              </a:r>
            </a:p>
          </p:txBody>
        </p:sp>
        <p:sp>
          <p:nvSpPr>
            <p:cNvPr id="93201" name="Line 16"/>
            <p:cNvSpPr>
              <a:spLocks noChangeShapeType="1"/>
            </p:cNvSpPr>
            <p:nvPr/>
          </p:nvSpPr>
          <p:spPr bwMode="auto">
            <a:xfrm>
              <a:off x="384" y="115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17"/>
            <p:cNvSpPr>
              <a:spLocks noChangeShapeType="1"/>
            </p:cNvSpPr>
            <p:nvPr/>
          </p:nvSpPr>
          <p:spPr bwMode="auto">
            <a:xfrm>
              <a:off x="384" y="138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Line 18"/>
            <p:cNvSpPr>
              <a:spLocks noChangeShapeType="1"/>
            </p:cNvSpPr>
            <p:nvPr/>
          </p:nvSpPr>
          <p:spPr bwMode="auto">
            <a:xfrm>
              <a:off x="384" y="161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Line 19"/>
            <p:cNvSpPr>
              <a:spLocks noChangeShapeType="1"/>
            </p:cNvSpPr>
            <p:nvPr/>
          </p:nvSpPr>
          <p:spPr bwMode="auto">
            <a:xfrm>
              <a:off x="384" y="207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20"/>
            <p:cNvSpPr>
              <a:spLocks noChangeShapeType="1"/>
            </p:cNvSpPr>
            <p:nvPr/>
          </p:nvSpPr>
          <p:spPr bwMode="auto">
            <a:xfrm>
              <a:off x="384" y="184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77" name="Rectangle 2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12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S</a:t>
              </a:r>
            </a:p>
          </p:txBody>
        </p:sp>
        <p:sp>
          <p:nvSpPr>
            <p:cNvPr id="352278" name="Rectangle 2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38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4</a:t>
              </a:r>
            </a:p>
          </p:txBody>
        </p:sp>
        <p:sp>
          <p:nvSpPr>
            <p:cNvPr id="352279" name="Rectangle 2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82"/>
              <a:ext cx="9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smtClean="0">
                  <a:latin typeface="Times New Roman" panose="02020603050405020304" pitchFamily="18" charset="0"/>
                  <a:ea typeface="华文中宋" pitchFamily="2" charset="-122"/>
                </a:rPr>
                <a:t>计算机原理</a:t>
              </a:r>
            </a:p>
          </p:txBody>
        </p:sp>
        <p:sp>
          <p:nvSpPr>
            <p:cNvPr id="352280" name="Rectangle 2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8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C02</a:t>
              </a:r>
            </a:p>
          </p:txBody>
        </p:sp>
        <p:sp>
          <p:nvSpPr>
            <p:cNvPr id="352281" name="Rectangle 2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61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</a:t>
              </a:r>
            </a:p>
          </p:txBody>
        </p:sp>
        <p:sp>
          <p:nvSpPr>
            <p:cNvPr id="352282" name="Rectangle 2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12"/>
              <a:ext cx="86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……</a:t>
              </a:r>
            </a:p>
          </p:txBody>
        </p:sp>
        <p:sp>
          <p:nvSpPr>
            <p:cNvPr id="352283" name="Rectangle 2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1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……</a:t>
              </a:r>
            </a:p>
          </p:txBody>
        </p:sp>
        <p:sp>
          <p:nvSpPr>
            <p:cNvPr id="352284" name="Rectangle 2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152"/>
              <a:ext cx="28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3</a:t>
              </a:r>
            </a:p>
          </p:txBody>
        </p:sp>
        <p:sp>
          <p:nvSpPr>
            <p:cNvPr id="352285" name="Rectangle 2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9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高等数学</a:t>
              </a:r>
            </a:p>
          </p:txBody>
        </p:sp>
        <p:sp>
          <p:nvSpPr>
            <p:cNvPr id="352286" name="Rectangle 3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5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C01</a:t>
              </a:r>
            </a:p>
          </p:txBody>
        </p:sp>
        <p:sp>
          <p:nvSpPr>
            <p:cNvPr id="93216" name="Line 31"/>
            <p:cNvSpPr>
              <a:spLocks noChangeShapeType="1"/>
            </p:cNvSpPr>
            <p:nvPr/>
          </p:nvSpPr>
          <p:spPr bwMode="auto">
            <a:xfrm>
              <a:off x="3888" y="115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7" name="Line 32"/>
            <p:cNvSpPr>
              <a:spLocks noChangeShapeType="1"/>
            </p:cNvSpPr>
            <p:nvPr/>
          </p:nvSpPr>
          <p:spPr bwMode="auto">
            <a:xfrm>
              <a:off x="3888" y="1382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8" name="Line 33"/>
            <p:cNvSpPr>
              <a:spLocks noChangeShapeType="1"/>
            </p:cNvSpPr>
            <p:nvPr/>
          </p:nvSpPr>
          <p:spPr bwMode="auto">
            <a:xfrm>
              <a:off x="3888" y="1842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9" name="Line 34"/>
            <p:cNvSpPr>
              <a:spLocks noChangeShapeType="1"/>
            </p:cNvSpPr>
            <p:nvPr/>
          </p:nvSpPr>
          <p:spPr bwMode="auto">
            <a:xfrm>
              <a:off x="3888" y="1612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91" name="Rectangle 3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C</a:t>
              </a:r>
            </a:p>
          </p:txBody>
        </p:sp>
        <p:sp>
          <p:nvSpPr>
            <p:cNvPr id="352292" name="Rectangle 3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61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65</a:t>
              </a:r>
            </a:p>
          </p:txBody>
        </p:sp>
        <p:sp>
          <p:nvSpPr>
            <p:cNvPr id="352293" name="Rectangle 3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61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C01</a:t>
              </a:r>
            </a:p>
          </p:txBody>
        </p:sp>
        <p:sp>
          <p:nvSpPr>
            <p:cNvPr id="352294" name="Rectangle 3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1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S002</a:t>
              </a:r>
            </a:p>
          </p:txBody>
        </p:sp>
        <p:sp>
          <p:nvSpPr>
            <p:cNvPr id="352295" name="Rectangle 3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4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84</a:t>
              </a:r>
            </a:p>
          </p:txBody>
        </p:sp>
        <p:sp>
          <p:nvSpPr>
            <p:cNvPr id="352296" name="Rectangle 4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84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C02</a:t>
              </a:r>
            </a:p>
          </p:txBody>
        </p:sp>
        <p:sp>
          <p:nvSpPr>
            <p:cNvPr id="352297" name="Rectangle 4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4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S002</a:t>
              </a:r>
            </a:p>
          </p:txBody>
        </p:sp>
        <p:sp>
          <p:nvSpPr>
            <p:cNvPr id="352298" name="Rectangle 4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7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91</a:t>
              </a:r>
            </a:p>
          </p:txBody>
        </p:sp>
        <p:sp>
          <p:nvSpPr>
            <p:cNvPr id="352299" name="Rectangle 4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7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C01</a:t>
              </a:r>
            </a:p>
          </p:txBody>
        </p:sp>
        <p:sp>
          <p:nvSpPr>
            <p:cNvPr id="352300" name="Rectangle 4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7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S003</a:t>
              </a:r>
            </a:p>
          </p:txBody>
        </p:sp>
        <p:sp>
          <p:nvSpPr>
            <p:cNvPr id="352301" name="Rectangle 4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85</a:t>
              </a:r>
            </a:p>
          </p:txBody>
        </p:sp>
        <p:sp>
          <p:nvSpPr>
            <p:cNvPr id="352302" name="Rectangle 4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30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C02</a:t>
              </a:r>
            </a:p>
          </p:txBody>
        </p:sp>
        <p:sp>
          <p:nvSpPr>
            <p:cNvPr id="352303" name="Rectangle 4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S003</a:t>
              </a:r>
            </a:p>
          </p:txBody>
        </p:sp>
        <p:sp>
          <p:nvSpPr>
            <p:cNvPr id="352304" name="Rectangle 4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3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……</a:t>
              </a:r>
            </a:p>
          </p:txBody>
        </p:sp>
        <p:sp>
          <p:nvSpPr>
            <p:cNvPr id="352305" name="Rectangle 4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53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…..</a:t>
              </a:r>
            </a:p>
          </p:txBody>
        </p:sp>
        <p:sp>
          <p:nvSpPr>
            <p:cNvPr id="352306" name="Rectangle 5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3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……</a:t>
              </a:r>
            </a:p>
          </p:txBody>
        </p:sp>
        <p:sp>
          <p:nvSpPr>
            <p:cNvPr id="352307" name="Rectangle 5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8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78</a:t>
              </a:r>
            </a:p>
          </p:txBody>
        </p:sp>
        <p:sp>
          <p:nvSpPr>
            <p:cNvPr id="352308" name="Rectangle 52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8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C02</a:t>
              </a:r>
            </a:p>
          </p:txBody>
        </p:sp>
        <p:sp>
          <p:nvSpPr>
            <p:cNvPr id="352309" name="Rectangle 53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8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S001</a:t>
              </a:r>
            </a:p>
          </p:txBody>
        </p:sp>
        <p:sp>
          <p:nvSpPr>
            <p:cNvPr id="352310" name="Rectangle 54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80</a:t>
              </a:r>
            </a:p>
          </p:txBody>
        </p:sp>
        <p:sp>
          <p:nvSpPr>
            <p:cNvPr id="352311" name="Rectangle 5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152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C01</a:t>
              </a:r>
            </a:p>
          </p:txBody>
        </p:sp>
        <p:sp>
          <p:nvSpPr>
            <p:cNvPr id="352312" name="Rectangle 56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15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S001</a:t>
              </a:r>
            </a:p>
          </p:txBody>
        </p:sp>
        <p:sp>
          <p:nvSpPr>
            <p:cNvPr id="93242" name="Line 57"/>
            <p:cNvSpPr>
              <a:spLocks noChangeShapeType="1"/>
            </p:cNvSpPr>
            <p:nvPr/>
          </p:nvSpPr>
          <p:spPr bwMode="auto">
            <a:xfrm>
              <a:off x="2160" y="115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3" name="Line 58"/>
            <p:cNvSpPr>
              <a:spLocks noChangeShapeType="1"/>
            </p:cNvSpPr>
            <p:nvPr/>
          </p:nvSpPr>
          <p:spPr bwMode="auto">
            <a:xfrm>
              <a:off x="2160" y="138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4" name="Line 59"/>
            <p:cNvSpPr>
              <a:spLocks noChangeShapeType="1"/>
            </p:cNvSpPr>
            <p:nvPr/>
          </p:nvSpPr>
          <p:spPr bwMode="auto">
            <a:xfrm>
              <a:off x="2160" y="161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5" name="Line 60"/>
            <p:cNvSpPr>
              <a:spLocks noChangeShapeType="1"/>
            </p:cNvSpPr>
            <p:nvPr/>
          </p:nvSpPr>
          <p:spPr bwMode="auto">
            <a:xfrm>
              <a:off x="2160" y="276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6" name="Line 61"/>
            <p:cNvSpPr>
              <a:spLocks noChangeShapeType="1"/>
            </p:cNvSpPr>
            <p:nvPr/>
          </p:nvSpPr>
          <p:spPr bwMode="auto">
            <a:xfrm>
              <a:off x="2160" y="253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7" name="Line 62"/>
            <p:cNvSpPr>
              <a:spLocks noChangeShapeType="1"/>
            </p:cNvSpPr>
            <p:nvPr/>
          </p:nvSpPr>
          <p:spPr bwMode="auto">
            <a:xfrm>
              <a:off x="2160" y="230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Line 63"/>
            <p:cNvSpPr>
              <a:spLocks noChangeShapeType="1"/>
            </p:cNvSpPr>
            <p:nvPr/>
          </p:nvSpPr>
          <p:spPr bwMode="auto">
            <a:xfrm>
              <a:off x="2160" y="207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Line 64"/>
            <p:cNvSpPr>
              <a:spLocks noChangeShapeType="1"/>
            </p:cNvSpPr>
            <p:nvPr/>
          </p:nvSpPr>
          <p:spPr bwMode="auto">
            <a:xfrm>
              <a:off x="2160" y="184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21" name="Rectangle 6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912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latin typeface="Times New Roman" panose="02020603050405020304" pitchFamily="18" charset="0"/>
                  <a:ea typeface="华文中宋" panose="02010600040101010101" pitchFamily="2" charset="-122"/>
                </a:rPr>
                <a:t>SC</a:t>
              </a:r>
            </a:p>
          </p:txBody>
        </p:sp>
        <p:sp>
          <p:nvSpPr>
            <p:cNvPr id="93251" name="Line 66"/>
            <p:cNvSpPr>
              <a:spLocks noChangeShapeType="1"/>
            </p:cNvSpPr>
            <p:nvPr/>
          </p:nvSpPr>
          <p:spPr bwMode="auto">
            <a:xfrm>
              <a:off x="1776" y="12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Line 67"/>
            <p:cNvSpPr>
              <a:spLocks noChangeShapeType="1"/>
            </p:cNvSpPr>
            <p:nvPr/>
          </p:nvSpPr>
          <p:spPr bwMode="auto">
            <a:xfrm>
              <a:off x="1776" y="134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3" name="Line 68"/>
            <p:cNvSpPr>
              <a:spLocks noChangeShapeType="1"/>
            </p:cNvSpPr>
            <p:nvPr/>
          </p:nvSpPr>
          <p:spPr bwMode="auto">
            <a:xfrm>
              <a:off x="1776" y="1488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Line 69"/>
            <p:cNvSpPr>
              <a:spLocks noChangeShapeType="1"/>
            </p:cNvSpPr>
            <p:nvPr/>
          </p:nvSpPr>
          <p:spPr bwMode="auto">
            <a:xfrm>
              <a:off x="1776" y="1536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Line 70"/>
            <p:cNvSpPr>
              <a:spLocks noChangeShapeType="1"/>
            </p:cNvSpPr>
            <p:nvPr/>
          </p:nvSpPr>
          <p:spPr bwMode="auto">
            <a:xfrm>
              <a:off x="1776" y="1680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6" name="Line 71"/>
            <p:cNvSpPr>
              <a:spLocks noChangeShapeType="1"/>
            </p:cNvSpPr>
            <p:nvPr/>
          </p:nvSpPr>
          <p:spPr bwMode="auto">
            <a:xfrm>
              <a:off x="1776" y="1776"/>
              <a:ext cx="43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Line 72"/>
            <p:cNvSpPr>
              <a:spLocks noChangeShapeType="1"/>
            </p:cNvSpPr>
            <p:nvPr/>
          </p:nvSpPr>
          <p:spPr bwMode="auto">
            <a:xfrm flipH="1">
              <a:off x="3552" y="12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8" name="Line 73"/>
            <p:cNvSpPr>
              <a:spLocks noChangeShapeType="1"/>
            </p:cNvSpPr>
            <p:nvPr/>
          </p:nvSpPr>
          <p:spPr bwMode="auto">
            <a:xfrm flipH="1">
              <a:off x="3552" y="1296"/>
              <a:ext cx="33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9" name="Line 74"/>
            <p:cNvSpPr>
              <a:spLocks noChangeShapeType="1"/>
            </p:cNvSpPr>
            <p:nvPr/>
          </p:nvSpPr>
          <p:spPr bwMode="auto">
            <a:xfrm flipH="1">
              <a:off x="3504" y="1344"/>
              <a:ext cx="384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0" name="Line 75"/>
            <p:cNvSpPr>
              <a:spLocks noChangeShapeType="1"/>
            </p:cNvSpPr>
            <p:nvPr/>
          </p:nvSpPr>
          <p:spPr bwMode="auto">
            <a:xfrm flipH="1">
              <a:off x="3552" y="1449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1" name="Line 76"/>
            <p:cNvSpPr>
              <a:spLocks noChangeShapeType="1"/>
            </p:cNvSpPr>
            <p:nvPr/>
          </p:nvSpPr>
          <p:spPr bwMode="auto">
            <a:xfrm flipH="1">
              <a:off x="3552" y="1488"/>
              <a:ext cx="33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Line 77"/>
            <p:cNvSpPr>
              <a:spLocks noChangeShapeType="1"/>
            </p:cNvSpPr>
            <p:nvPr/>
          </p:nvSpPr>
          <p:spPr bwMode="auto">
            <a:xfrm flipH="1">
              <a:off x="3504" y="1536"/>
              <a:ext cx="384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</a:pPr>
            <a:fld id="{FB34A2F3-0878-4502-86C7-6A892B403B73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Char char="•"/>
              </a:pPr>
              <a:t>46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6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588" y="381000"/>
            <a:ext cx="6953250" cy="784225"/>
          </a:xfrm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关系结构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462088"/>
            <a:ext cx="8458200" cy="43211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华文行楷" pitchFamily="2" charset="-122"/>
              </a:rPr>
              <a:t>Relational system</a:t>
            </a:r>
            <a:r>
              <a:rPr lang="zh-CN" altLang="en-US" smtClean="0">
                <a:solidFill>
                  <a:srgbClr val="FF0000"/>
                </a:solidFill>
              </a:rPr>
              <a:t>起源于</a:t>
            </a:r>
            <a:r>
              <a:rPr lang="en-US" altLang="zh-CN" smtClean="0">
                <a:solidFill>
                  <a:srgbClr val="FF0000"/>
                </a:solidFill>
                <a:ea typeface="华文行楷" pitchFamily="2" charset="-122"/>
              </a:rPr>
              <a:t> (1970s)</a:t>
            </a:r>
            <a:endParaRPr lang="en-US" altLang="zh-CN" smtClean="0">
              <a:solidFill>
                <a:schemeClr val="tx2"/>
              </a:solidFill>
              <a:ea typeface="华文行楷" pitchFamily="2" charset="-122"/>
            </a:endParaRPr>
          </a:p>
          <a:p>
            <a:pPr lvl="1" eaLnBrk="1" hangingPunct="1"/>
            <a:r>
              <a:rPr lang="zh-CN" altLang="en-US" smtClean="0"/>
              <a:t>数据以表（</a:t>
            </a:r>
            <a:r>
              <a:rPr lang="en-US" altLang="zh-CN" smtClean="0">
                <a:solidFill>
                  <a:srgbClr val="FF0000"/>
                </a:solidFill>
                <a:ea typeface="华文新魏" pitchFamily="2" charset="-122"/>
              </a:rPr>
              <a:t>table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en-US" altLang="zh-CN" smtClean="0">
                <a:ea typeface="华文新魏" pitchFamily="2" charset="-122"/>
              </a:rPr>
              <a:t>的</a:t>
            </a:r>
            <a:r>
              <a:rPr lang="zh-CN" altLang="en-US" smtClean="0"/>
              <a:t>形式来组织</a:t>
            </a:r>
            <a:endParaRPr lang="en-US" altLang="zh-CN" smtClean="0">
              <a:ea typeface="华文新魏" pitchFamily="2" charset="-122"/>
            </a:endParaRPr>
          </a:p>
          <a:p>
            <a:pPr lvl="1" eaLnBrk="1" hangingPunct="1"/>
            <a:r>
              <a:rPr lang="zh-CN" altLang="en-US" smtClean="0"/>
              <a:t>表的列称为属性</a:t>
            </a:r>
            <a:endParaRPr lang="en-US" altLang="zh-CN" smtClean="0">
              <a:solidFill>
                <a:srgbClr val="FF0000"/>
              </a:solidFill>
              <a:ea typeface="华文新魏" pitchFamily="2" charset="-122"/>
            </a:endParaRPr>
          </a:p>
          <a:p>
            <a:pPr lvl="1" eaLnBrk="1" hangingPunct="1"/>
            <a:r>
              <a:rPr lang="zh-CN" altLang="en-US" smtClean="0"/>
              <a:t>每个单元为不可分的最小数据</a:t>
            </a:r>
            <a:endParaRPr lang="en-US" altLang="zh-CN" smtClean="0">
              <a:solidFill>
                <a:srgbClr val="FF0000"/>
              </a:solidFill>
              <a:ea typeface="华文新魏" pitchFamily="2" charset="-122"/>
            </a:endParaRPr>
          </a:p>
          <a:p>
            <a:pPr lvl="1" eaLnBrk="1" hangingPunct="1"/>
            <a:r>
              <a:rPr lang="en-US" altLang="zh-CN" smtClean="0">
                <a:ea typeface="华文新魏" pitchFamily="2" charset="-122"/>
              </a:rPr>
              <a:t> </a:t>
            </a:r>
            <a:r>
              <a:rPr lang="zh-CN" altLang="en-US" smtClean="0"/>
              <a:t>产品</a:t>
            </a:r>
            <a:r>
              <a:rPr lang="en-US" altLang="zh-CN" smtClean="0">
                <a:ea typeface="华文新魏" pitchFamily="2" charset="-122"/>
              </a:rPr>
              <a:t> :   SQL server, Oracle, Sybase, DB2 etc.</a:t>
            </a:r>
          </a:p>
        </p:txBody>
      </p:sp>
      <p:pic>
        <p:nvPicPr>
          <p:cNvPr id="94213" name="Picture 5" descr="ef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622800"/>
            <a:ext cx="1619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781675" y="54737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Codd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>
            <a:prstTxWarp prst="textNoShape">
              <a:avLst/>
            </a:prstTxWarp>
          </a:bodyPr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Char char="•"/>
            </a:pPr>
            <a:fld id="{965BED6A-C57F-4C34-89B5-FFEAE84DCF8A}" type="slidenum">
              <a:rPr lang="zh-CN" altLang="en-US" sz="1400" i="1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lvl="1" algn="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Char char="•"/>
              </a:pPr>
              <a:t>47</a:t>
            </a:fld>
            <a:endParaRPr lang="zh-CN" altLang="en-US" sz="1400" i="1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0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2725" y="381000"/>
            <a:ext cx="6996113" cy="784225"/>
          </a:xfrm>
        </p:spPr>
        <p:txBody>
          <a:bodyPr tIns="36000" bIns="36000" anchor="ctr"/>
          <a:lstStyle/>
          <a:p>
            <a:pPr algn="l" eaLnBrk="1" hangingPunct="1">
              <a:defRPr/>
            </a:pPr>
            <a:r>
              <a:rPr lang="zh-CN" altLang="en-US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华文行楷" pitchFamily="2" charset="-122"/>
              </a:rPr>
              <a:t>关系结构示例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隶书" pitchFamily="49" charset="-122"/>
            </a:endParaRPr>
          </a:p>
        </p:txBody>
      </p:sp>
      <p:graphicFrame>
        <p:nvGraphicFramePr>
          <p:cNvPr id="358408" name="Group 8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1125538" y="1916113"/>
          <a:ext cx="4383087" cy="22145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/>
                  </a:extLst>
                </a:gridCol>
                <a:gridCol w="968375">
                  <a:extLst>
                    <a:ext uri="{9D8B030D-6E8A-4147-A177-3AD203B41FA5}"/>
                  </a:extLst>
                </a:gridCol>
                <a:gridCol w="1008062">
                  <a:extLst>
                    <a:ext uri="{9D8B030D-6E8A-4147-A177-3AD203B41FA5}"/>
                  </a:extLst>
                </a:gridCol>
                <a:gridCol w="647700">
                  <a:extLst>
                    <a:ext uri="{9D8B030D-6E8A-4147-A177-3AD203B41FA5}"/>
                  </a:extLst>
                </a:gridCol>
                <a:gridCol w="1225550">
                  <a:extLst>
                    <a:ext uri="{9D8B030D-6E8A-4147-A177-3AD203B41FA5}"/>
                  </a:extLst>
                </a:gridCol>
              </a:tblGrid>
              <a:tr h="69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sid</a:t>
                      </a:r>
                    </a:p>
                  </a:txBody>
                  <a:tcPr marT="46133" marB="461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lname</a:t>
                      </a:r>
                    </a:p>
                  </a:txBody>
                  <a:tcPr marT="46133" marB="46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fname</a:t>
                      </a:r>
                    </a:p>
                  </a:txBody>
                  <a:tcPr marT="46133" marB="46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class</a:t>
                      </a:r>
                    </a:p>
                  </a:txBody>
                  <a:tcPr marT="46133" marB="46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tel</a:t>
                      </a:r>
                    </a:p>
                  </a:txBody>
                  <a:tcPr marT="46133" marB="461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extLst>
                  <a:ext uri="{0D108BD9-81ED-4DB2-BD59-A6C34878D82A}"/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Jones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Allan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88201234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Smith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John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88201233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Brown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Harry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88202255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06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White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Edward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88201688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358445" name="Group 45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1116013" y="4343400"/>
          <a:ext cx="3657600" cy="316706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/>
                  </a:extLst>
                </a:gridCol>
                <a:gridCol w="1193800">
                  <a:extLst>
                    <a:ext uri="{9D8B030D-6E8A-4147-A177-3AD203B41FA5}"/>
                  </a:extLst>
                </a:gridCol>
                <a:gridCol w="939800">
                  <a:extLst>
                    <a:ext uri="{9D8B030D-6E8A-4147-A177-3AD203B41FA5}"/>
                  </a:extLst>
                </a:gridCol>
                <a:gridCol w="990600">
                  <a:extLst>
                    <a:ext uri="{9D8B030D-6E8A-4147-A177-3AD203B41FA5}"/>
                  </a:extLst>
                </a:gridCol>
              </a:tblGrid>
              <a:tr h="708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cno</a:t>
                      </a:r>
                    </a:p>
                  </a:txBody>
                  <a:tcPr marT="46912" marB="469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cname</a:t>
                      </a:r>
                    </a:p>
                  </a:txBody>
                  <a:tcPr marT="46912" marB="469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croom</a:t>
                      </a:r>
                    </a:p>
                  </a:txBody>
                  <a:tcPr marT="46912" marB="469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time</a:t>
                      </a:r>
                    </a:p>
                  </a:txBody>
                  <a:tcPr marT="46912" marB="469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extLst>
                  <a:ext uri="{0D108BD9-81ED-4DB2-BD59-A6C34878D82A}"/>
                </a:extLst>
              </a:tr>
              <a:tr h="614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English I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I-101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MW2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4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English II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I-102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MW3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4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Math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II-101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MW2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614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Chinese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II-202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MW4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358476" name="Group 7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300788" y="1916113"/>
          <a:ext cx="2232025" cy="250510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/>
                  </a:extLst>
                </a:gridCol>
                <a:gridCol w="739775">
                  <a:extLst>
                    <a:ext uri="{9D8B030D-6E8A-4147-A177-3AD203B41FA5}"/>
                  </a:extLst>
                </a:gridCol>
                <a:gridCol w="915988">
                  <a:extLst>
                    <a:ext uri="{9D8B030D-6E8A-4147-A177-3AD203B41FA5}"/>
                  </a:extLst>
                </a:gridCol>
              </a:tblGrid>
              <a:tr h="393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sid</a:t>
                      </a: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cno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score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4CB"/>
                    </a:solidFill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91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77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01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105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89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6356" name="Rectangle 110"/>
          <p:cNvSpPr>
            <a:spLocks noChangeArrowheads="1"/>
          </p:cNvSpPr>
          <p:nvPr/>
        </p:nvSpPr>
        <p:spPr bwMode="auto">
          <a:xfrm>
            <a:off x="1042988" y="1341438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students</a:t>
            </a:r>
            <a:endParaRPr lang="zh-CN" altLang="en-US" sz="2400"/>
          </a:p>
        </p:txBody>
      </p:sp>
      <p:sp>
        <p:nvSpPr>
          <p:cNvPr id="96357" name="Rectangle 111"/>
          <p:cNvSpPr>
            <a:spLocks noChangeArrowheads="1"/>
          </p:cNvSpPr>
          <p:nvPr/>
        </p:nvSpPr>
        <p:spPr bwMode="auto">
          <a:xfrm>
            <a:off x="1042988" y="3789363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courses</a:t>
            </a:r>
            <a:endParaRPr lang="zh-CN" altLang="en-US" sz="2400"/>
          </a:p>
        </p:txBody>
      </p:sp>
      <p:sp>
        <p:nvSpPr>
          <p:cNvPr id="96358" name="Rectangle 112"/>
          <p:cNvSpPr>
            <a:spLocks noChangeArrowheads="1"/>
          </p:cNvSpPr>
          <p:nvPr/>
        </p:nvSpPr>
        <p:spPr bwMode="auto">
          <a:xfrm>
            <a:off x="6013450" y="1316038"/>
            <a:ext cx="2806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/>
              <a:t>scores </a:t>
            </a:r>
            <a:endParaRPr lang="zh-CN" altLang="en-US" sz="2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矩形 636929">
            <a:extLst>
              <a:ext uri="{FF2B5EF4-FFF2-40B4-BE49-F238E27FC236}"/>
            </a:extLst>
          </p:cNvPr>
          <p:cNvSpPr/>
          <p:nvPr/>
        </p:nvSpPr>
        <p:spPr>
          <a:xfrm>
            <a:off x="25400" y="1287463"/>
            <a:ext cx="8848725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主要内容</a:t>
            </a:r>
          </a:p>
          <a:p>
            <a:pPr lvl="1" eaLnBrk="1" hangingPunct="1">
              <a:defRPr/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三个基本概念（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  <a:sym typeface="华文行楷" pitchFamily="2" charset="-122"/>
              </a:rPr>
              <a:t>数据库、数据库管理系统、数据库系统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）</a:t>
            </a: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</a:endParaRPr>
          </a:p>
          <a:p>
            <a:pPr lvl="1" eaLnBrk="1" hangingPunct="1">
              <a:defRPr/>
            </a:pP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数据库发展阶段（手工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/</a:t>
            </a: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文件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/</a:t>
            </a: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数据库）</a:t>
            </a:r>
          </a:p>
          <a:p>
            <a:pPr eaLnBrk="1" hangingPunct="1">
              <a:buClr>
                <a:schemeClr val="hlink"/>
              </a:buClr>
              <a:buSzPct val="55000"/>
              <a:defRPr/>
            </a:pPr>
            <a:r>
              <a:rPr lang="zh-CN" alt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阅读</a:t>
            </a:r>
            <a:r>
              <a:rPr lang="en-US" altLang="zh-CN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/</a:t>
            </a:r>
            <a:r>
              <a:rPr lang="zh-CN" alt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预习要求</a:t>
            </a:r>
          </a:p>
          <a:p>
            <a:pPr lvl="1" eaLnBrk="1" hangingPunct="1">
              <a:defRPr/>
            </a:pP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《数据库系统基础教程》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2.1/2.2/2.3/2.5</a:t>
            </a:r>
          </a:p>
          <a:p>
            <a:pPr eaLnBrk="1" hangingPunct="1">
              <a:buClr>
                <a:schemeClr val="hlink"/>
              </a:buClr>
              <a:buSzPct val="55000"/>
              <a:defRPr/>
            </a:pPr>
            <a:r>
              <a:rPr lang="zh-CN" alt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下一讲思考问题</a:t>
            </a:r>
          </a:p>
          <a:p>
            <a:pPr lvl="1" eaLnBrk="1" hangingPunct="1">
              <a:defRPr/>
            </a:pP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高级语言中如何为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“</a:t>
            </a: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学生选课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”</a:t>
            </a: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信息建立数据结构？基于该结构有哪些操作？</a:t>
            </a:r>
          </a:p>
          <a:p>
            <a:pPr lvl="1" eaLnBrk="1" hangingPunct="1">
              <a:defRPr/>
            </a:pP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关系数据库中如何组织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“</a:t>
            </a: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学生选课</a:t>
            </a:r>
            <a:r>
              <a:rPr lang="en-US" altLang="zh-CN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”</a:t>
            </a:r>
            <a:r>
              <a:rPr lang="zh-CN" altLang="en-US" sz="2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信息的？有什么优势？</a:t>
            </a:r>
          </a:p>
          <a:p>
            <a:pPr lvl="1" eaLnBrk="1" hangingPunct="1">
              <a:buClr>
                <a:schemeClr val="folHlink"/>
              </a:buClr>
              <a:buSzPct val="60000"/>
              <a:defRPr/>
            </a:pPr>
            <a:endParaRPr lang="zh-CN" altLang="en-US" sz="2400" b="1" smtClean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</a:endParaRPr>
          </a:p>
        </p:txBody>
      </p:sp>
      <p:sp>
        <p:nvSpPr>
          <p:cNvPr id="636931" name="矩形 636930">
            <a:extLst>
              <a:ext uri="{FF2B5EF4-FFF2-40B4-BE49-F238E27FC236}"/>
            </a:extLst>
          </p:cNvPr>
          <p:cNvSpPr/>
          <p:nvPr/>
        </p:nvSpPr>
        <p:spPr>
          <a:xfrm>
            <a:off x="1187450" y="250825"/>
            <a:ext cx="7488238" cy="8016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本章总结</a:t>
            </a:r>
            <a:endParaRPr lang="en-US" altLang="zh-CN" sz="4400" b="1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9728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6808CB3-6449-4226-AFC7-177369141831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矩形 636929">
            <a:extLst>
              <a:ext uri="{FF2B5EF4-FFF2-40B4-BE49-F238E27FC236}"/>
            </a:extLst>
          </p:cNvPr>
          <p:cNvSpPr/>
          <p:nvPr/>
        </p:nvSpPr>
        <p:spPr>
          <a:xfrm>
            <a:off x="25400" y="1287463"/>
            <a:ext cx="8848725" cy="5545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预</a:t>
            </a:r>
            <a:r>
              <a:rPr lang="zh-CN" alt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习第二章关系数据库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成立项目小组，第五周提交小组名单及课题</a:t>
            </a:r>
            <a:r>
              <a:rPr lang="zh-CN" alt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楷体_GB2312" pitchFamily="49" charset="-122"/>
              </a:rPr>
              <a:t>名</a:t>
            </a:r>
            <a:endParaRPr lang="en-US" altLang="zh-CN" sz="23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楷体_GB2312" pitchFamily="49" charset="-122"/>
            </a:endParaRPr>
          </a:p>
        </p:txBody>
      </p:sp>
      <p:sp>
        <p:nvSpPr>
          <p:cNvPr id="636931" name="矩形 636930">
            <a:extLst>
              <a:ext uri="{FF2B5EF4-FFF2-40B4-BE49-F238E27FC236}"/>
            </a:extLst>
          </p:cNvPr>
          <p:cNvSpPr/>
          <p:nvPr/>
        </p:nvSpPr>
        <p:spPr>
          <a:xfrm>
            <a:off x="1187450" y="250825"/>
            <a:ext cx="7488238" cy="8016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 b="1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作业</a:t>
            </a:r>
            <a:endParaRPr lang="en-US" altLang="zh-CN" sz="4400" b="1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9933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4EAB14A-1DDC-4BC0-A192-0DF3219FD112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1282700" y="363538"/>
            <a:ext cx="7793038" cy="784225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为什么学习数据库?</a:t>
            </a:r>
            <a:b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</a:b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(</a:t>
            </a:r>
            <a:r>
              <a:rPr lang="en-US" altLang="zh-CN" sz="3200" b="1" smtClean="0">
                <a:solidFill>
                  <a:schemeClr val="folHlink"/>
                </a:solidFill>
                <a:ea typeface="楷体_GB2312" pitchFamily="49" charset="-122"/>
              </a:rPr>
              <a:t>2</a:t>
            </a:r>
            <a:r>
              <a:rPr lang="zh-CN" altLang="en-US" sz="3200" b="1" smtClean="0">
                <a:solidFill>
                  <a:schemeClr val="folHlink"/>
                </a:solidFill>
                <a:ea typeface="楷体_GB2312" pitchFamily="49" charset="-122"/>
              </a:rPr>
              <a:t>) 基于数据库的应用——大数据  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344488" y="1447800"/>
            <a:ext cx="8285162" cy="428783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大数据时代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mtClean="0"/>
              <a:t>只求关系，不求因果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mtClean="0"/>
              <a:t>部分数据集的分析到全部数据集的分析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mtClean="0"/>
              <a:t>一切以数据说话</a:t>
            </a:r>
          </a:p>
          <a:p>
            <a:pPr eaLnBrk="1" hangingPunct="1"/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/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实例</a:t>
            </a:r>
          </a:p>
          <a:p>
            <a:pPr lvl="1" eaLnBrk="1" hangingPunct="1"/>
            <a:r>
              <a:rPr lang="zh-CN" altLang="en-US" smtClean="0">
                <a:latin typeface="华文楷体" pitchFamily="2" charset="-122"/>
                <a:ea typeface="华文楷体" pitchFamily="2" charset="-122"/>
              </a:rPr>
              <a:t>奥伦·埃齐奥尼购买飞机票</a:t>
            </a:r>
          </a:p>
          <a:p>
            <a:pPr lvl="1" eaLnBrk="1" hangingPunct="1"/>
            <a:r>
              <a:rPr lang="en-US" altLang="zh-CN" smtClean="0"/>
              <a:t>farecast</a:t>
            </a:r>
            <a:r>
              <a:rPr lang="zh-CN" altLang="en-US" smtClean="0"/>
              <a:t>系统</a:t>
            </a:r>
            <a:endParaRPr lang="en-US" altLang="zh-CN" smtClean="0"/>
          </a:p>
          <a:p>
            <a:pPr lvl="1" eaLnBrk="1" hangingPunct="1"/>
            <a:endParaRPr lang="zh-CN" altLang="en-US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071688" y="4292600"/>
            <a:ext cx="474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641025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5725" cy="747713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folHlink"/>
                </a:solidFill>
                <a:ea typeface="楷体_GB2312" pitchFamily="49" charset="-122"/>
              </a:rPr>
              <a:t>课程定位</a:t>
            </a:r>
          </a:p>
        </p:txBody>
      </p:sp>
      <p:sp>
        <p:nvSpPr>
          <p:cNvPr id="2" name="椭圆 1">
            <a:extLst>
              <a:ext uri="{FF2B5EF4-FFF2-40B4-BE49-F238E27FC236}"/>
            </a:extLst>
          </p:cNvPr>
          <p:cNvSpPr/>
          <p:nvPr/>
        </p:nvSpPr>
        <p:spPr>
          <a:xfrm>
            <a:off x="684213" y="5302250"/>
            <a:ext cx="1516062" cy="863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ea typeface="华文行楷" pitchFamily="2" charset="-122"/>
              </a:rPr>
              <a:t>思维</a:t>
            </a:r>
          </a:p>
        </p:txBody>
      </p:sp>
      <p:sp>
        <p:nvSpPr>
          <p:cNvPr id="3" name="椭圆 2">
            <a:extLst>
              <a:ext uri="{FF2B5EF4-FFF2-40B4-BE49-F238E27FC236}"/>
            </a:extLst>
          </p:cNvPr>
          <p:cNvSpPr/>
          <p:nvPr/>
        </p:nvSpPr>
        <p:spPr>
          <a:xfrm>
            <a:off x="363538" y="3727450"/>
            <a:ext cx="2157412" cy="863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ea typeface="华文行楷" pitchFamily="2" charset="-122"/>
              </a:rPr>
              <a:t>知识</a:t>
            </a:r>
            <a:r>
              <a:rPr lang="en-US" altLang="zh-CN" smtClean="0">
                <a:ea typeface="华文行楷" pitchFamily="2" charset="-122"/>
              </a:rPr>
              <a:t>/</a:t>
            </a:r>
            <a:r>
              <a:rPr lang="zh-CN" altLang="en-US" smtClean="0">
                <a:ea typeface="华文行楷" pitchFamily="2" charset="-122"/>
              </a:rPr>
              <a:t>技能</a:t>
            </a:r>
          </a:p>
        </p:txBody>
      </p:sp>
      <p:sp>
        <p:nvSpPr>
          <p:cNvPr id="4" name="椭圆 3">
            <a:extLst>
              <a:ext uri="{FF2B5EF4-FFF2-40B4-BE49-F238E27FC236}"/>
            </a:extLst>
          </p:cNvPr>
          <p:cNvSpPr/>
          <p:nvPr/>
        </p:nvSpPr>
        <p:spPr>
          <a:xfrm>
            <a:off x="641350" y="2152650"/>
            <a:ext cx="1516063" cy="863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1"/>
                </a:solidFill>
              </a:rPr>
              <a:t>能力</a:t>
            </a:r>
          </a:p>
        </p:txBody>
      </p:sp>
      <p:sp>
        <p:nvSpPr>
          <p:cNvPr id="5" name="流程图: 可选过程 4">
            <a:extLst>
              <a:ext uri="{FF2B5EF4-FFF2-40B4-BE49-F238E27FC236}"/>
            </a:extLst>
          </p:cNvPr>
          <p:cNvSpPr/>
          <p:nvPr/>
        </p:nvSpPr>
        <p:spPr>
          <a:xfrm>
            <a:off x="4360863" y="5230813"/>
            <a:ext cx="2425700" cy="935037"/>
          </a:xfrm>
          <a:prstGeom prst="flowChartAlternateProcess">
            <a:avLst/>
          </a:prstGeom>
          <a:solidFill>
            <a:srgbClr val="000000">
              <a:alpha val="0"/>
            </a:srgb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smtClean="0">
                <a:ea typeface="华文行楷" pitchFamily="2" charset="-122"/>
              </a:rPr>
              <a:t>通识核心课程</a:t>
            </a:r>
          </a:p>
          <a:p>
            <a:pPr algn="ctr" eaLnBrk="1" hangingPunct="1">
              <a:defRPr/>
            </a:pPr>
            <a:r>
              <a:rPr lang="zh-CN" altLang="en-US" sz="2000" b="1" smtClean="0">
                <a:ea typeface="华文行楷" pitchFamily="2" charset="-122"/>
              </a:rPr>
              <a:t>计算思维</a:t>
            </a:r>
          </a:p>
          <a:p>
            <a:pPr algn="ctr" eaLnBrk="1" hangingPunct="1">
              <a:defRPr/>
            </a:pPr>
            <a:r>
              <a:rPr lang="zh-CN" altLang="en-US" sz="2000" b="1" smtClean="0">
                <a:ea typeface="华文行楷" pitchFamily="2" charset="-122"/>
              </a:rPr>
              <a:t>计算机专业导论</a:t>
            </a:r>
          </a:p>
        </p:txBody>
      </p:sp>
      <p:sp>
        <p:nvSpPr>
          <p:cNvPr id="27655" name="文本框 5"/>
          <p:cNvSpPr txBox="1">
            <a:spLocks noChangeArrowheads="1"/>
          </p:cNvSpPr>
          <p:nvPr/>
        </p:nvSpPr>
        <p:spPr bwMode="auto">
          <a:xfrm>
            <a:off x="2422525" y="5416550"/>
            <a:ext cx="17176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rgbClr val="3333FF"/>
                </a:solidFill>
                <a:ea typeface="宋体" panose="02010600030101010101" pitchFamily="2" charset="-122"/>
              </a:rPr>
              <a:t>Understanding</a:t>
            </a:r>
          </a:p>
        </p:txBody>
      </p:sp>
      <p:cxnSp>
        <p:nvCxnSpPr>
          <p:cNvPr id="7" name="直接连接符 6">
            <a:extLst>
              <a:ext uri="{FF2B5EF4-FFF2-40B4-BE49-F238E27FC236}"/>
            </a:extLst>
          </p:cNvPr>
          <p:cNvCxnSpPr>
            <a:stCxn id="2" idx="6"/>
          </p:cNvCxnSpPr>
          <p:nvPr/>
        </p:nvCxnSpPr>
        <p:spPr>
          <a:xfrm>
            <a:off x="2200275" y="5734050"/>
            <a:ext cx="21558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/>
            </a:extLst>
          </p:cNvPr>
          <p:cNvSpPr/>
          <p:nvPr/>
        </p:nvSpPr>
        <p:spPr>
          <a:xfrm>
            <a:off x="4327525" y="3692525"/>
            <a:ext cx="2425700" cy="933450"/>
          </a:xfrm>
          <a:prstGeom prst="flowChartAlternateProcess">
            <a:avLst/>
          </a:prstGeom>
          <a:solidFill>
            <a:srgbClr val="000000">
              <a:alpha val="0"/>
            </a:srgb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smtClean="0">
                <a:ea typeface="华文行楷" pitchFamily="2" charset="-122"/>
              </a:rPr>
              <a:t>专业核心课程</a:t>
            </a:r>
          </a:p>
          <a:p>
            <a:pPr algn="ctr" eaLnBrk="1" hangingPunct="1">
              <a:defRPr/>
            </a:pPr>
            <a:r>
              <a:rPr lang="zh-CN" altLang="en-US" sz="2000" b="1" smtClean="0">
                <a:solidFill>
                  <a:srgbClr val="FF0000"/>
                </a:solidFill>
                <a:ea typeface="华文行楷" pitchFamily="2" charset="-122"/>
              </a:rPr>
              <a:t>数据库系统</a:t>
            </a:r>
          </a:p>
        </p:txBody>
      </p:sp>
      <p:sp>
        <p:nvSpPr>
          <p:cNvPr id="27658" name="文本框 8"/>
          <p:cNvSpPr txBox="1">
            <a:spLocks noChangeArrowheads="1"/>
          </p:cNvSpPr>
          <p:nvPr/>
        </p:nvSpPr>
        <p:spPr bwMode="auto">
          <a:xfrm>
            <a:off x="2743200" y="3841750"/>
            <a:ext cx="17176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rgbClr val="3333FF"/>
                </a:solidFill>
                <a:ea typeface="宋体" panose="02010600030101010101" pitchFamily="2" charset="-122"/>
              </a:rPr>
              <a:t>Training</a:t>
            </a:r>
          </a:p>
        </p:txBody>
      </p:sp>
      <p:cxnSp>
        <p:nvCxnSpPr>
          <p:cNvPr id="10" name="直接连接符 9">
            <a:extLst>
              <a:ext uri="{FF2B5EF4-FFF2-40B4-BE49-F238E27FC236}"/>
            </a:extLst>
          </p:cNvPr>
          <p:cNvCxnSpPr>
            <a:stCxn id="3" idx="6"/>
            <a:endCxn id="8" idx="1"/>
          </p:cNvCxnSpPr>
          <p:nvPr/>
        </p:nvCxnSpPr>
        <p:spPr>
          <a:xfrm>
            <a:off x="2520950" y="4159250"/>
            <a:ext cx="18065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/>
            </a:extLst>
          </p:cNvPr>
          <p:cNvSpPr/>
          <p:nvPr/>
        </p:nvSpPr>
        <p:spPr>
          <a:xfrm>
            <a:off x="4210050" y="2117725"/>
            <a:ext cx="2425700" cy="933450"/>
          </a:xfrm>
          <a:prstGeom prst="flowChartAlternateProcess">
            <a:avLst/>
          </a:prstGeom>
          <a:solidFill>
            <a:srgbClr val="000000">
              <a:alpha val="0"/>
            </a:srgbClr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smtClean="0">
                <a:ea typeface="华文行楷" pitchFamily="2" charset="-122"/>
              </a:rPr>
              <a:t>专业课程</a:t>
            </a:r>
          </a:p>
          <a:p>
            <a:pPr algn="ctr" eaLnBrk="1" hangingPunct="1">
              <a:defRPr/>
            </a:pPr>
            <a:endParaRPr lang="zh-CN" altLang="en-US" sz="1200" b="1" smtClean="0">
              <a:ea typeface="华文行楷" pitchFamily="2" charset="-122"/>
            </a:endParaRPr>
          </a:p>
        </p:txBody>
      </p:sp>
      <p:sp>
        <p:nvSpPr>
          <p:cNvPr id="27661" name="文本框 11"/>
          <p:cNvSpPr txBox="1">
            <a:spLocks noChangeArrowheads="1"/>
          </p:cNvSpPr>
          <p:nvPr/>
        </p:nvSpPr>
        <p:spPr bwMode="auto">
          <a:xfrm>
            <a:off x="2379663" y="2266950"/>
            <a:ext cx="17176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>
                <a:solidFill>
                  <a:srgbClr val="3333FF"/>
                </a:solidFill>
                <a:ea typeface="宋体" panose="02010600030101010101" pitchFamily="2" charset="-122"/>
              </a:rPr>
              <a:t>Expansion</a:t>
            </a:r>
          </a:p>
        </p:txBody>
      </p:sp>
      <p:cxnSp>
        <p:nvCxnSpPr>
          <p:cNvPr id="13" name="直接连接符 12">
            <a:extLst>
              <a:ext uri="{FF2B5EF4-FFF2-40B4-BE49-F238E27FC236}"/>
            </a:extLst>
          </p:cNvPr>
          <p:cNvCxnSpPr>
            <a:stCxn id="4" idx="6"/>
            <a:endCxn id="11" idx="1"/>
          </p:cNvCxnSpPr>
          <p:nvPr/>
        </p:nvCxnSpPr>
        <p:spPr>
          <a:xfrm>
            <a:off x="2157413" y="2584450"/>
            <a:ext cx="20526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/>
            </a:extLst>
          </p:cNvPr>
          <p:cNvCxnSpPr>
            <a:stCxn id="4" idx="6"/>
            <a:endCxn id="11" idx="1"/>
          </p:cNvCxnSpPr>
          <p:nvPr/>
        </p:nvCxnSpPr>
        <p:spPr>
          <a:xfrm>
            <a:off x="3544888" y="4702175"/>
            <a:ext cx="4968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/>
            </a:extLst>
          </p:cNvPr>
          <p:cNvCxnSpPr>
            <a:stCxn id="4" idx="6"/>
            <a:endCxn id="11" idx="1"/>
          </p:cNvCxnSpPr>
          <p:nvPr/>
        </p:nvCxnSpPr>
        <p:spPr>
          <a:xfrm>
            <a:off x="3544888" y="3152775"/>
            <a:ext cx="4968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/>
            </a:extLst>
          </p:cNvPr>
          <p:cNvCxnSpPr>
            <a:stCxn id="4" idx="6"/>
            <a:endCxn id="11" idx="1"/>
          </p:cNvCxnSpPr>
          <p:nvPr/>
        </p:nvCxnSpPr>
        <p:spPr>
          <a:xfrm>
            <a:off x="3419475" y="1389063"/>
            <a:ext cx="496887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676275" y="231775"/>
            <a:ext cx="7793038" cy="78422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folHlink"/>
                </a:solidFill>
                <a:ea typeface="楷体_GB2312" pitchFamily="49" charset="-122"/>
              </a:rPr>
              <a:t>课程讲什么？</a:t>
            </a:r>
          </a:p>
        </p:txBody>
      </p:sp>
      <p:sp>
        <p:nvSpPr>
          <p:cNvPr id="296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1AF37B8-89F6-499A-9F8A-E373B86A64B2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970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6025"/>
            <a:ext cx="3162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016000"/>
            <a:ext cx="21304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5088" y="3984625"/>
            <a:ext cx="7578725" cy="457200"/>
            <a:chOff x="545" y="6123"/>
            <a:chExt cx="11935" cy="720"/>
          </a:xfrm>
        </p:grpSpPr>
        <p:sp>
          <p:nvSpPr>
            <p:cNvPr id="29742" name="直接连接符 459783"/>
            <p:cNvSpPr>
              <a:spLocks noChangeShapeType="1"/>
            </p:cNvSpPr>
            <p:nvPr/>
          </p:nvSpPr>
          <p:spPr bwMode="auto">
            <a:xfrm>
              <a:off x="1920" y="6123"/>
              <a:ext cx="1056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直接连接符 459790"/>
            <p:cNvSpPr>
              <a:spLocks noChangeShapeType="1"/>
            </p:cNvSpPr>
            <p:nvPr/>
          </p:nvSpPr>
          <p:spPr bwMode="auto">
            <a:xfrm>
              <a:off x="7200" y="6123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文本框 459791"/>
            <p:cNvSpPr txBox="1">
              <a:spLocks noChangeArrowheads="1"/>
            </p:cNvSpPr>
            <p:nvPr/>
          </p:nvSpPr>
          <p:spPr bwMode="auto">
            <a:xfrm>
              <a:off x="545" y="6123"/>
              <a:ext cx="26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Internet/Intranet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65088" y="3152775"/>
            <a:ext cx="4248150" cy="823913"/>
            <a:chOff x="102" y="4965"/>
            <a:chExt cx="6690" cy="1297"/>
          </a:xfrm>
        </p:grpSpPr>
        <p:pic>
          <p:nvPicPr>
            <p:cNvPr id="29736" name="图片 459784" descr="E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" y="4992"/>
              <a:ext cx="1348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7" name="直接连接符 459785"/>
            <p:cNvSpPr>
              <a:spLocks noChangeShapeType="1"/>
            </p:cNvSpPr>
            <p:nvPr/>
          </p:nvSpPr>
          <p:spPr bwMode="auto">
            <a:xfrm>
              <a:off x="2743" y="5691"/>
              <a:ext cx="1" cy="5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9738" name="图片 459788" descr="E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" y="4965"/>
              <a:ext cx="1185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9" name="直接连接符 459789"/>
            <p:cNvSpPr>
              <a:spLocks noChangeShapeType="1"/>
            </p:cNvSpPr>
            <p:nvPr/>
          </p:nvSpPr>
          <p:spPr bwMode="auto">
            <a:xfrm flipH="1">
              <a:off x="4585" y="5690"/>
              <a:ext cx="12" cy="5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直接连接符 459792"/>
            <p:cNvSpPr>
              <a:spLocks noChangeShapeType="1"/>
            </p:cNvSpPr>
            <p:nvPr/>
          </p:nvSpPr>
          <p:spPr bwMode="auto">
            <a:xfrm>
              <a:off x="5712" y="5426"/>
              <a:ext cx="108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文本框 459793"/>
            <p:cNvSpPr txBox="1">
              <a:spLocks noChangeArrowheads="1"/>
            </p:cNvSpPr>
            <p:nvPr/>
          </p:nvSpPr>
          <p:spPr bwMode="auto">
            <a:xfrm>
              <a:off x="102" y="5254"/>
              <a:ext cx="276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End Users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313363" y="3152775"/>
            <a:ext cx="1577975" cy="823913"/>
            <a:chOff x="9495" y="4826"/>
            <a:chExt cx="2485" cy="1297"/>
          </a:xfrm>
        </p:grpSpPr>
        <p:pic>
          <p:nvPicPr>
            <p:cNvPr id="29733" name="图片 459786" descr="E:\Program Files\Common Files\Microsoft Shared\Clipart\cagcat50\BS00580_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5" y="4826"/>
              <a:ext cx="1185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34" name="直接连接符 459787"/>
            <p:cNvSpPr>
              <a:spLocks noChangeShapeType="1"/>
            </p:cNvSpPr>
            <p:nvPr/>
          </p:nvSpPr>
          <p:spPr bwMode="auto">
            <a:xfrm>
              <a:off x="10080" y="5551"/>
              <a:ext cx="1" cy="5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文本框 459794"/>
            <p:cNvSpPr txBox="1">
              <a:spLocks noChangeArrowheads="1"/>
            </p:cNvSpPr>
            <p:nvPr/>
          </p:nvSpPr>
          <p:spPr bwMode="auto">
            <a:xfrm>
              <a:off x="10680" y="4970"/>
              <a:ext cx="130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DBAs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741488" y="4460875"/>
            <a:ext cx="4933950" cy="1146175"/>
            <a:chOff x="3156" y="6498"/>
            <a:chExt cx="7770" cy="1805"/>
          </a:xfrm>
        </p:grpSpPr>
        <p:sp>
          <p:nvSpPr>
            <p:cNvPr id="29731" name="文本框 459782"/>
            <p:cNvSpPr txBox="1">
              <a:spLocks noChangeArrowheads="1"/>
            </p:cNvSpPr>
            <p:nvPr/>
          </p:nvSpPr>
          <p:spPr bwMode="auto">
            <a:xfrm>
              <a:off x="3156" y="6498"/>
              <a:ext cx="7770" cy="123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        </a:t>
              </a: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管理数据库的一种系统软件</a:t>
              </a: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</a:p>
            <a:p>
              <a:pPr algn="l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Database Management System</a:t>
              </a: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DBMS</a:t>
              </a:r>
              <a:r>
                <a:rPr lang="zh-CN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29732" name="直接连接符 459795"/>
            <p:cNvSpPr>
              <a:spLocks noChangeShapeType="1"/>
            </p:cNvSpPr>
            <p:nvPr/>
          </p:nvSpPr>
          <p:spPr bwMode="auto">
            <a:xfrm flipH="1">
              <a:off x="7195" y="7715"/>
              <a:ext cx="10" cy="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175000" y="5494338"/>
            <a:ext cx="2281238" cy="1241425"/>
            <a:chOff x="5466" y="8303"/>
            <a:chExt cx="3594" cy="1956"/>
          </a:xfrm>
        </p:grpSpPr>
        <p:graphicFrame>
          <p:nvGraphicFramePr>
            <p:cNvPr id="29729" name="对象 459781"/>
            <p:cNvGraphicFramePr>
              <a:graphicFrameLocks/>
            </p:cNvGraphicFramePr>
            <p:nvPr/>
          </p:nvGraphicFramePr>
          <p:xfrm>
            <a:off x="5466" y="8303"/>
            <a:ext cx="3594" cy="1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6" r:id="rId6" imgW="8867775" imgH="7553325" progId="Word.Picture.8">
                    <p:embed/>
                  </p:oleObj>
                </mc:Choice>
                <mc:Fallback>
                  <p:oleObj r:id="rId6" imgW="8867775" imgH="7553325" progId="Word.Picture.8">
                    <p:embed/>
                    <p:pic>
                      <p:nvPicPr>
                        <p:cNvPr id="0" name="对象 4597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6" y="8303"/>
                          <a:ext cx="3594" cy="1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文本框 8"/>
            <p:cNvSpPr txBox="1">
              <a:spLocks noChangeArrowheads="1"/>
            </p:cNvSpPr>
            <p:nvPr/>
          </p:nvSpPr>
          <p:spPr bwMode="auto">
            <a:xfrm>
              <a:off x="6329" y="8303"/>
              <a:ext cx="203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database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891338" y="3605213"/>
            <a:ext cx="2370137" cy="1016000"/>
            <a:chOff x="10809" y="5538"/>
            <a:chExt cx="3733" cy="1601"/>
          </a:xfrm>
        </p:grpSpPr>
        <p:sp>
          <p:nvSpPr>
            <p:cNvPr id="29727" name="文本框 21"/>
            <p:cNvSpPr txBox="1">
              <a:spLocks noChangeArrowheads="1"/>
            </p:cNvSpPr>
            <p:nvPr/>
          </p:nvSpPr>
          <p:spPr bwMode="auto">
            <a:xfrm>
              <a:off x="11147" y="5538"/>
              <a:ext cx="3057" cy="531"/>
            </a:xfrm>
            <a:prstGeom prst="rect">
              <a:avLst/>
            </a:prstGeom>
            <a:solidFill>
              <a:srgbClr val="FFEC99"/>
            </a:solidFill>
            <a:ln w="19050">
              <a:solidFill>
                <a:srgbClr val="FFC0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b="1">
                  <a:ea typeface="宋体" panose="02010600030101010101" pitchFamily="2" charset="-122"/>
                </a:rPr>
                <a:t>数据库语言-SQL</a:t>
              </a:r>
            </a:p>
          </p:txBody>
        </p:sp>
        <p:sp>
          <p:nvSpPr>
            <p:cNvPr id="29728" name="文本框 22"/>
            <p:cNvSpPr txBox="1">
              <a:spLocks noChangeArrowheads="1"/>
            </p:cNvSpPr>
            <p:nvPr/>
          </p:nvSpPr>
          <p:spPr bwMode="auto">
            <a:xfrm>
              <a:off x="10809" y="6123"/>
              <a:ext cx="3733" cy="1016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900">
                  <a:ea typeface="宋体" panose="02010600030101010101" pitchFamily="2" charset="-122"/>
                </a:rPr>
                <a:t>SELECT e1.name</a:t>
              </a:r>
            </a:p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900">
                  <a:ea typeface="宋体" panose="02010600030101010101" pitchFamily="2" charset="-122"/>
                </a:rPr>
                <a:t>FROM MovieExec AS e1, MovieExec AS e2</a:t>
              </a:r>
            </a:p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900">
                  <a:ea typeface="宋体" panose="02010600030101010101" pitchFamily="2" charset="-122"/>
                </a:rPr>
                <a:t>WHERE e2.name='Merv Griffin' and e1.netWorth&gt;e2.netWorth;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588" y="2265363"/>
            <a:ext cx="2251075" cy="982662"/>
            <a:chOff x="82" y="3488"/>
            <a:chExt cx="3546" cy="1548"/>
          </a:xfrm>
        </p:grpSpPr>
        <p:pic>
          <p:nvPicPr>
            <p:cNvPr id="29725" name="文本框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" y="3488"/>
              <a:ext cx="1939" cy="1548"/>
            </a:xfrm>
            <a:prstGeom prst="rect">
              <a:avLst/>
            </a:prstGeom>
            <a:solidFill>
              <a:srgbClr val="FFEC99"/>
            </a:solidFill>
            <a:ln w="19050">
              <a:solidFill>
                <a:srgbClr val="FFC000"/>
              </a:solidFill>
              <a:round/>
              <a:headEnd/>
              <a:tailEnd/>
            </a:ln>
          </p:spPr>
        </p:pic>
        <p:sp>
          <p:nvSpPr>
            <p:cNvPr id="29726" name="文本框 25"/>
            <p:cNvSpPr txBox="1">
              <a:spLocks noChangeArrowheads="1"/>
            </p:cNvSpPr>
            <p:nvPr/>
          </p:nvSpPr>
          <p:spPr bwMode="auto">
            <a:xfrm>
              <a:off x="82" y="3717"/>
              <a:ext cx="1602" cy="919"/>
            </a:xfrm>
            <a:prstGeom prst="rect">
              <a:avLst/>
            </a:prstGeom>
            <a:solidFill>
              <a:srgbClr val="FFEC99"/>
            </a:solidFill>
            <a:ln w="19050">
              <a:solidFill>
                <a:srgbClr val="FFC0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 b="1">
                  <a:ea typeface="宋体" panose="02010600030101010101" pitchFamily="2" charset="-122"/>
                </a:rPr>
                <a:t>数据库应用程序</a:t>
              </a:r>
            </a:p>
          </p:txBody>
        </p:sp>
      </p:grpSp>
      <p:pic>
        <p:nvPicPr>
          <p:cNvPr id="29709" name="内容占位符 29"/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7688" y="1016000"/>
            <a:ext cx="2954337" cy="1114425"/>
          </a:xfrm>
        </p:spPr>
      </p:pic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2263775" y="2339975"/>
            <a:ext cx="5603875" cy="619125"/>
            <a:chOff x="3564" y="3684"/>
            <a:chExt cx="8826" cy="977"/>
          </a:xfrm>
        </p:grpSpPr>
        <p:cxnSp>
          <p:nvCxnSpPr>
            <p:cNvPr id="31" name="直接箭头连接符 30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4999" y="4250"/>
              <a:ext cx="1068" cy="15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564" y="3885"/>
              <a:ext cx="1476" cy="7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现实世界</a:t>
              </a:r>
            </a:p>
          </p:txBody>
        </p:sp>
        <p:sp>
          <p:nvSpPr>
            <p:cNvPr id="29720" name="文本框 32"/>
            <p:cNvSpPr txBox="1">
              <a:spLocks noChangeArrowheads="1"/>
            </p:cNvSpPr>
            <p:nvPr/>
          </p:nvSpPr>
          <p:spPr bwMode="auto">
            <a:xfrm>
              <a:off x="5040" y="3766"/>
              <a:ext cx="87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抽象</a:t>
              </a:r>
            </a:p>
          </p:txBody>
        </p:sp>
        <p:sp>
          <p:nvSpPr>
            <p:cNvPr id="34" name="椭圆 3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019" y="3917"/>
              <a:ext cx="2211" cy="7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信息世界（</a:t>
              </a:r>
              <a:r>
                <a:rPr lang="en-US" altLang="zh-CN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ER</a:t>
              </a:r>
              <a:r>
                <a:rPr lang="zh-CN" altLang="en-US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模型）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8222" y="4265"/>
              <a:ext cx="923" cy="0"/>
            </a:xfrm>
            <a:prstGeom prst="straightConnector1">
              <a:avLst/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23" name="文本框 38"/>
            <p:cNvSpPr txBox="1">
              <a:spLocks noChangeArrowheads="1"/>
            </p:cNvSpPr>
            <p:nvPr/>
          </p:nvSpPr>
          <p:spPr bwMode="auto">
            <a:xfrm>
              <a:off x="8080" y="3684"/>
              <a:ext cx="87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华文行楷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设计</a:t>
              </a:r>
            </a:p>
          </p:txBody>
        </p:sp>
        <p:sp>
          <p:nvSpPr>
            <p:cNvPr id="40" name="椭圆 3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9098" y="3917"/>
              <a:ext cx="3292" cy="7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计算机世界（</a:t>
              </a:r>
              <a:r>
                <a:rPr lang="zh-CN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关系模式，如表</a:t>
              </a:r>
              <a:r>
                <a:rPr lang="en-US" altLang="zh-CN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...</a:t>
              </a:r>
              <a:r>
                <a:rPr lang="zh-CN" altLang="en-US" sz="1400" noProof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）</a:t>
              </a:r>
            </a:p>
          </p:txBody>
        </p:sp>
      </p:grpSp>
      <p:sp>
        <p:nvSpPr>
          <p:cNvPr id="29711" name="文本框 7"/>
          <p:cNvSpPr txBox="1">
            <a:spLocks noChangeArrowheads="1"/>
          </p:cNvSpPr>
          <p:nvPr/>
        </p:nvSpPr>
        <p:spPr bwMode="auto">
          <a:xfrm>
            <a:off x="6981825" y="1897063"/>
            <a:ext cx="1208088" cy="338137"/>
          </a:xfrm>
          <a:prstGeom prst="rect">
            <a:avLst/>
          </a:prstGeom>
          <a:solidFill>
            <a:srgbClr val="FFEC99"/>
          </a:solidFill>
          <a:ln w="19050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数据库</a:t>
            </a:r>
            <a:r>
              <a:rPr lang="en-US" altLang="zh-CN" sz="1600" b="1">
                <a:ea typeface="宋体" panose="02010600030101010101" pitchFamily="2" charset="-122"/>
              </a:rPr>
              <a:t>-</a:t>
            </a:r>
            <a:r>
              <a:rPr lang="zh-CN" altLang="en-US" sz="1600" b="1">
                <a:ea typeface="宋体" panose="02010600030101010101" pitchFamily="2" charset="-122"/>
              </a:rPr>
              <a:t>表</a:t>
            </a: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2909888" y="2130425"/>
            <a:ext cx="1208087" cy="336550"/>
          </a:xfrm>
          <a:prstGeom prst="rect">
            <a:avLst/>
          </a:prstGeom>
          <a:solidFill>
            <a:srgbClr val="FFEC99"/>
          </a:solidFill>
          <a:ln w="19050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数据建模</a:t>
            </a: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5573713" y="2151063"/>
            <a:ext cx="1208087" cy="336550"/>
          </a:xfrm>
          <a:prstGeom prst="rect">
            <a:avLst/>
          </a:prstGeom>
          <a:solidFill>
            <a:srgbClr val="FFEC99"/>
          </a:solidFill>
          <a:ln w="19050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数据库设计</a:t>
            </a: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365625" y="4029075"/>
            <a:ext cx="1997075" cy="336550"/>
          </a:xfrm>
          <a:prstGeom prst="rect">
            <a:avLst/>
          </a:prstGeom>
          <a:solidFill>
            <a:srgbClr val="FFEC99"/>
          </a:solidFill>
          <a:ln w="19050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数据库维护与控制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85850" y="6046788"/>
            <a:ext cx="1995488" cy="338137"/>
          </a:xfrm>
          <a:prstGeom prst="rect">
            <a:avLst/>
          </a:prstGeom>
          <a:solidFill>
            <a:srgbClr val="FFEC99"/>
          </a:solidFill>
          <a:ln w="19050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数据库存储与查询</a:t>
            </a: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5456238" y="5710238"/>
            <a:ext cx="1997075" cy="336550"/>
          </a:xfrm>
          <a:prstGeom prst="rect">
            <a:avLst/>
          </a:prstGeom>
          <a:solidFill>
            <a:srgbClr val="FFEC99"/>
          </a:solidFill>
          <a:ln w="19050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数据库事物处理</a:t>
            </a:r>
          </a:p>
        </p:txBody>
      </p:sp>
      <p:pic>
        <p:nvPicPr>
          <p:cNvPr id="27669" name="图片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2959100"/>
            <a:ext cx="10747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folHlink"/>
                </a:solidFill>
                <a:ea typeface="楷体_GB2312" pitchFamily="49" charset="-122"/>
              </a:rPr>
              <a:t>课程内容及教学安排</a:t>
            </a:r>
            <a:endParaRPr lang="zh-CN" altLang="en-US" smtClean="0"/>
          </a:p>
        </p:txBody>
      </p:sp>
      <p:sp>
        <p:nvSpPr>
          <p:cNvPr id="3072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B951E73-D5F3-484E-AD06-C13E06427678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en-US" sz="1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/>
            </a:extLst>
          </p:cNvPr>
          <p:cNvSpPr/>
          <p:nvPr/>
        </p:nvSpPr>
        <p:spPr>
          <a:xfrm>
            <a:off x="4506913" y="2120900"/>
            <a:ext cx="1576387" cy="7207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 b="1" smtClean="0">
                <a:solidFill>
                  <a:srgbClr val="000000"/>
                </a:solidFill>
                <a:latin typeface="华文宋体" pitchFamily="2" charset="-122"/>
                <a:ea typeface="华文宋体" pitchFamily="2" charset="-122"/>
                <a:sym typeface="华文行楷" pitchFamily="2" charset="-122"/>
              </a:rPr>
              <a:t>关系数据库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764213" y="1165225"/>
            <a:ext cx="2646362" cy="3116263"/>
            <a:chOff x="5107" y="2969"/>
            <a:chExt cx="4168" cy="4907"/>
          </a:xfrm>
        </p:grpSpPr>
        <p:cxnSp>
          <p:nvCxnSpPr>
            <p:cNvPr id="6" name="直接箭头连接符 5">
              <a:extLst>
                <a:ext uri="{FF2B5EF4-FFF2-40B4-BE49-F238E27FC236}"/>
              </a:extLst>
            </p:cNvPr>
            <p:cNvCxnSpPr/>
            <p:nvPr/>
          </p:nvCxnSpPr>
          <p:spPr>
            <a:xfrm flipV="1">
              <a:off x="5397" y="3599"/>
              <a:ext cx="968" cy="10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" name="直接箭头连接符 6">
              <a:extLst>
                <a:ext uri="{FF2B5EF4-FFF2-40B4-BE49-F238E27FC236}"/>
              </a:extLst>
            </p:cNvPr>
            <p:cNvCxnSpPr/>
            <p:nvPr/>
          </p:nvCxnSpPr>
          <p:spPr>
            <a:xfrm flipV="1">
              <a:off x="5610" y="4869"/>
              <a:ext cx="1023" cy="7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直接箭头连接符 7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5495" y="5336"/>
              <a:ext cx="1253" cy="51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" name="直接箭头连接符 8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5107" y="5476"/>
              <a:ext cx="1413" cy="128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365" y="2969"/>
              <a:ext cx="2910" cy="11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  <a:sym typeface="华文行楷" pitchFamily="2" charset="-122"/>
                </a:rPr>
                <a:t>面向对象数据库</a:t>
              </a:r>
            </a:p>
          </p:txBody>
        </p:sp>
        <p:sp>
          <p:nvSpPr>
            <p:cNvPr id="11" name="椭圆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632" y="4204"/>
              <a:ext cx="2643" cy="11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XML</a:t>
              </a:r>
            </a:p>
            <a:p>
              <a:pPr algn="ctr" eaLnBrk="1" hangingPunct="1">
                <a:defRPr/>
              </a:pPr>
              <a:r>
                <a:rPr lang="zh-CN" altLang="en-US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数据库</a:t>
              </a:r>
            </a:p>
          </p:txBody>
        </p:sp>
        <p:sp>
          <p:nvSpPr>
            <p:cNvPr id="12" name="椭圆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632" y="5476"/>
              <a:ext cx="2643" cy="11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NoSQL</a:t>
              </a:r>
            </a:p>
            <a:p>
              <a:pPr algn="ctr" eaLnBrk="1" hangingPunct="1">
                <a:defRPr/>
              </a:pPr>
              <a:r>
                <a:rPr lang="zh-CN" altLang="en-US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数据库</a:t>
              </a:r>
            </a:p>
          </p:txBody>
        </p:sp>
        <p:sp>
          <p:nvSpPr>
            <p:cNvPr id="13" name="椭圆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967" y="6741"/>
              <a:ext cx="2643" cy="113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其他</a:t>
              </a:r>
            </a:p>
            <a:p>
              <a:pPr algn="ctr" eaLnBrk="1" hangingPunct="1">
                <a:defRPr/>
              </a:pPr>
              <a:r>
                <a:rPr lang="zh-CN" altLang="en-US" sz="1800" b="1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数据库</a:t>
              </a: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90488" y="1317625"/>
            <a:ext cx="4748212" cy="2471738"/>
            <a:chOff x="142" y="2076"/>
            <a:chExt cx="7478" cy="3892"/>
          </a:xfrm>
        </p:grpSpPr>
        <p:cxnSp>
          <p:nvCxnSpPr>
            <p:cNvPr id="20" name="直接箭头连接符 1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6210" y="3561"/>
              <a:ext cx="1410" cy="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297" y="2076"/>
              <a:ext cx="3738" cy="12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zh-CN" sz="2000" b="1" smtClean="0">
                  <a:latin typeface="华文隶书" pitchFamily="2" charset="-122"/>
                  <a:ea typeface="华文隶书" pitchFamily="2" charset="-122"/>
                  <a:sym typeface="华文行楷" pitchFamily="2" charset="-122"/>
                </a:rPr>
                <a:t>模块1：</a:t>
              </a:r>
            </a:p>
            <a:p>
              <a:pPr algn="ctr" eaLnBrk="1" hangingPunct="1">
                <a:defRPr/>
              </a:pPr>
              <a:r>
                <a:rPr lang="zh-CN" altLang="zh-CN" sz="2000" b="1" smtClean="0">
                  <a:latin typeface="华文隶书" pitchFamily="2" charset="-122"/>
                  <a:ea typeface="华文隶书" pitchFamily="2" charset="-122"/>
                  <a:sym typeface="华文行楷" pitchFamily="2" charset="-122"/>
                </a:rPr>
                <a:t>基本知识与关系模型</a:t>
              </a:r>
            </a:p>
          </p:txBody>
        </p:sp>
        <p:sp>
          <p:nvSpPr>
            <p:cNvPr id="25" name="椭圆 2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330" y="3383"/>
              <a:ext cx="3413" cy="13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zh-CN" sz="2000" b="1" smtClean="0">
                  <a:latin typeface="华文隶书" pitchFamily="2" charset="-122"/>
                  <a:ea typeface="华文隶书" pitchFamily="2" charset="-122"/>
                  <a:sym typeface="华文行楷" pitchFamily="2" charset="-122"/>
                </a:rPr>
                <a:t>模块2：</a:t>
              </a:r>
            </a:p>
            <a:p>
              <a:pPr algn="ctr" eaLnBrk="1" hangingPunct="1">
                <a:defRPr/>
              </a:pPr>
              <a:r>
                <a:rPr lang="zh-CN" altLang="zh-CN" sz="2000" b="1" smtClean="0">
                  <a:latin typeface="华文隶书" pitchFamily="2" charset="-122"/>
                  <a:ea typeface="华文隶书" pitchFamily="2" charset="-122"/>
                  <a:sym typeface="华文行楷" pitchFamily="2" charset="-122"/>
                </a:rPr>
                <a:t>数据库语言-SQL</a:t>
              </a:r>
            </a:p>
          </p:txBody>
        </p:sp>
        <p:sp>
          <p:nvSpPr>
            <p:cNvPr id="26" name="椭圆 2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42" y="3341"/>
              <a:ext cx="3083" cy="186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zh-CN" sz="2000" b="1" smtClean="0">
                  <a:latin typeface="华文隶书" pitchFamily="2" charset="-122"/>
                  <a:ea typeface="华文隶书" pitchFamily="2" charset="-122"/>
                  <a:sym typeface="华文行楷" pitchFamily="2" charset="-122"/>
                </a:rPr>
                <a:t>模块3：数据库建模与设计</a:t>
              </a:r>
            </a:p>
          </p:txBody>
        </p:sp>
        <p:sp>
          <p:nvSpPr>
            <p:cNvPr id="27" name="椭圆 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35" y="4833"/>
              <a:ext cx="3393" cy="11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zh-CN" sz="2000" b="1" smtClean="0">
                  <a:latin typeface="华文隶书" pitchFamily="2" charset="-122"/>
                  <a:ea typeface="华文隶书" pitchFamily="2" charset="-122"/>
                  <a:sym typeface="华文行楷" pitchFamily="2" charset="-122"/>
                </a:rPr>
                <a:t>模块4：存取控制</a:t>
              </a:r>
            </a:p>
          </p:txBody>
        </p: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51000" y="5002213"/>
            <a:ext cx="54800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模块</a:t>
            </a:r>
            <a:r>
              <a:rPr lang="en-US" altLang="zh-CN" sz="2000" b="1">
                <a:latin typeface="华文楷体" pitchFamily="2" charset="-122"/>
              </a:rPr>
              <a:t>1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：基本知识与关系模型（</a:t>
            </a:r>
            <a:r>
              <a:rPr lang="en-US" altLang="zh-CN" sz="2000" b="1">
                <a:latin typeface="华文楷体" pitchFamily="2" charset="-122"/>
              </a:rPr>
              <a:t>3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次课）</a:t>
            </a:r>
          </a:p>
          <a:p>
            <a:pPr algn="l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模块</a:t>
            </a:r>
            <a:r>
              <a:rPr lang="en-US" altLang="zh-CN" sz="2000" b="1">
                <a:latin typeface="华文楷体" pitchFamily="2" charset="-122"/>
              </a:rPr>
              <a:t>2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：数据库语言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SQL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b="1">
                <a:latin typeface="华文楷体" pitchFamily="2" charset="-122"/>
              </a:rPr>
              <a:t>3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次理论</a:t>
            </a:r>
            <a:r>
              <a:rPr lang="en-US" altLang="zh-CN" sz="2000" b="1">
                <a:latin typeface="华文楷体" pitchFamily="2" charset="-122"/>
              </a:rPr>
              <a:t>3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次实验）</a:t>
            </a:r>
          </a:p>
          <a:p>
            <a:pPr algn="l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模块</a:t>
            </a:r>
            <a:r>
              <a:rPr lang="en-US" altLang="zh-CN" sz="2000" b="1">
                <a:latin typeface="华文楷体" pitchFamily="2" charset="-122"/>
              </a:rPr>
              <a:t>3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：数据库建模与设计（</a:t>
            </a:r>
            <a:r>
              <a:rPr lang="en-US" altLang="zh-CN" sz="2000" b="1">
                <a:latin typeface="华文楷体" pitchFamily="2" charset="-122"/>
              </a:rPr>
              <a:t>4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次理论</a:t>
            </a:r>
            <a:r>
              <a:rPr lang="en-US" altLang="zh-CN" sz="2000" b="1">
                <a:latin typeface="华文楷体" pitchFamily="2" charset="-122"/>
              </a:rPr>
              <a:t>1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次实验）</a:t>
            </a:r>
          </a:p>
          <a:p>
            <a:pPr algn="l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模块</a:t>
            </a:r>
            <a:r>
              <a:rPr lang="en-US" altLang="zh-CN" sz="2000" b="1">
                <a:latin typeface="华文楷体" pitchFamily="2" charset="-122"/>
              </a:rPr>
              <a:t>4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：数据库事物管理（</a:t>
            </a:r>
            <a:r>
              <a:rPr lang="en-US" altLang="zh-CN" sz="2000" b="1">
                <a:latin typeface="华文楷体" pitchFamily="2" charset="-122"/>
              </a:rPr>
              <a:t>1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次理论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000" b="1">
                <a:latin typeface="华文楷体" pitchFamily="2" charset="-122"/>
              </a:rPr>
              <a:t>1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次实验）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与其他课程的关系</a:t>
            </a:r>
          </a:p>
        </p:txBody>
      </p:sp>
      <p:sp>
        <p:nvSpPr>
          <p:cNvPr id="327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5B54FAA-DA83-46E9-BE72-F5CC5F5E9A19}" type="slidenum">
              <a:rPr altLang="en-US" sz="1400" smtClean="0"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en-US" sz="1400" smtClean="0">
              <a:ea typeface="宋体" panose="0201060003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/>
            </a:extLst>
          </p:cNvPr>
          <p:cNvCxnSpPr/>
          <p:nvPr/>
        </p:nvCxnSpPr>
        <p:spPr>
          <a:xfrm>
            <a:off x="1647825" y="4991100"/>
            <a:ext cx="677863" cy="952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/>
            </a:extLst>
          </p:cNvPr>
          <p:cNvSpPr/>
          <p:nvPr/>
        </p:nvSpPr>
        <p:spPr>
          <a:xfrm>
            <a:off x="601345" y="4631675"/>
            <a:ext cx="1073150" cy="5486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 noProof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离散数学</a:t>
            </a:r>
          </a:p>
        </p:txBody>
      </p:sp>
      <p:sp>
        <p:nvSpPr>
          <p:cNvPr id="34" name="椭圆 33">
            <a:extLst>
              <a:ext uri="{FF2B5EF4-FFF2-40B4-BE49-F238E27FC236}"/>
            </a:extLst>
          </p:cNvPr>
          <p:cNvSpPr/>
          <p:nvPr/>
        </p:nvSpPr>
        <p:spPr>
          <a:xfrm>
            <a:off x="2296160" y="4711700"/>
            <a:ext cx="1111885" cy="5403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sz="1800" noProof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数据结构</a:t>
            </a:r>
          </a:p>
        </p:txBody>
      </p:sp>
      <p:cxnSp>
        <p:nvCxnSpPr>
          <p:cNvPr id="38" name="直接箭头连接符 37">
            <a:extLst>
              <a:ext uri="{FF2B5EF4-FFF2-40B4-BE49-F238E27FC236}"/>
            </a:extLst>
          </p:cNvPr>
          <p:cNvCxnSpPr/>
          <p:nvPr/>
        </p:nvCxnSpPr>
        <p:spPr>
          <a:xfrm>
            <a:off x="3408363" y="4981575"/>
            <a:ext cx="585787" cy="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/>
            </a:extLst>
          </p:cNvPr>
          <p:cNvSpPr/>
          <p:nvPr/>
        </p:nvSpPr>
        <p:spPr>
          <a:xfrm>
            <a:off x="3994783" y="4306570"/>
            <a:ext cx="1677035" cy="10598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sz="1800" noProof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数据库系统与应用设计</a:t>
            </a:r>
          </a:p>
        </p:txBody>
      </p:sp>
      <p:sp>
        <p:nvSpPr>
          <p:cNvPr id="32778" name="文本框 4"/>
          <p:cNvSpPr txBox="1">
            <a:spLocks noChangeArrowheads="1"/>
          </p:cNvSpPr>
          <p:nvPr/>
        </p:nvSpPr>
        <p:spPr bwMode="auto">
          <a:xfrm>
            <a:off x="517525" y="5365750"/>
            <a:ext cx="1471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>
                <a:ea typeface="宋体" panose="02010600030101010101" pitchFamily="2" charset="-122"/>
              </a:rPr>
              <a:t>集合关系等基本数学性质</a:t>
            </a:r>
          </a:p>
        </p:txBody>
      </p:sp>
      <p:sp>
        <p:nvSpPr>
          <p:cNvPr id="32779" name="文本框 5"/>
          <p:cNvSpPr txBox="1">
            <a:spLocks noChangeArrowheads="1"/>
          </p:cNvSpPr>
          <p:nvPr/>
        </p:nvSpPr>
        <p:spPr bwMode="auto">
          <a:xfrm>
            <a:off x="2325688" y="5365750"/>
            <a:ext cx="147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>
                <a:ea typeface="宋体" panose="02010600030101010101" pitchFamily="2" charset="-122"/>
              </a:rPr>
              <a:t>内存中数据的快速操作</a:t>
            </a:r>
          </a:p>
        </p:txBody>
      </p:sp>
      <p:sp>
        <p:nvSpPr>
          <p:cNvPr id="32780" name="文本框 7"/>
          <p:cNvSpPr txBox="1">
            <a:spLocks noChangeArrowheads="1"/>
          </p:cNvSpPr>
          <p:nvPr/>
        </p:nvSpPr>
        <p:spPr bwMode="auto">
          <a:xfrm>
            <a:off x="4549775" y="5365750"/>
            <a:ext cx="1122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华文行楷" pitchFamily="2" charset="-122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>
                <a:ea typeface="宋体" panose="02010600030101010101" pitchFamily="2" charset="-122"/>
              </a:rPr>
              <a:t>内存外存结合的数据操作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7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399</TotalTime>
  <Words>3836</Words>
  <Application>Microsoft Office PowerPoint</Application>
  <PresentationFormat>On-screen Show (4:3)</PresentationFormat>
  <Paragraphs>647</Paragraphs>
  <Slides>49</Slides>
  <Notes>33</Notes>
  <HiddenSlides>4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76" baseType="lpstr">
      <vt:lpstr>Tahoma</vt:lpstr>
      <vt:lpstr>宋体</vt:lpstr>
      <vt:lpstr>Arial</vt:lpstr>
      <vt:lpstr>隶书</vt:lpstr>
      <vt:lpstr>华文行楷</vt:lpstr>
      <vt:lpstr>Wingdings</vt:lpstr>
      <vt:lpstr>华文新魏</vt:lpstr>
      <vt:lpstr>Times New Roman</vt:lpstr>
      <vt:lpstr>楷体_GB2312</vt:lpstr>
      <vt:lpstr>楷体</vt:lpstr>
      <vt:lpstr>华文楷体</vt:lpstr>
      <vt:lpstr>华文宋体</vt:lpstr>
      <vt:lpstr>华文隶书</vt:lpstr>
      <vt:lpstr>新宋体</vt:lpstr>
      <vt:lpstr>华文中宋</vt:lpstr>
      <vt:lpstr>+mn-ea</vt:lpstr>
      <vt:lpstr>仿宋_GB2312</vt:lpstr>
      <vt:lpstr>Blends</vt:lpstr>
      <vt:lpstr>1_Blends</vt:lpstr>
      <vt:lpstr>2_Blends</vt:lpstr>
      <vt:lpstr>5_Blends</vt:lpstr>
      <vt:lpstr>6_Blends</vt:lpstr>
      <vt:lpstr>3_Blends</vt:lpstr>
      <vt:lpstr>7_Blends</vt:lpstr>
      <vt:lpstr>8_Blends</vt:lpstr>
      <vt:lpstr>MS_ClipArt_Gallery.2</vt:lpstr>
      <vt:lpstr>Word.Picture.8</vt:lpstr>
      <vt:lpstr>数据库系统与应用设计 -Database Systems and design</vt:lpstr>
      <vt:lpstr>关于本课程</vt:lpstr>
      <vt:lpstr>课程地位</vt:lpstr>
      <vt:lpstr>为什么学习数据库? (1) everything over DB  </vt:lpstr>
      <vt:lpstr>为什么学习数据库? (2) 基于数据库的应用——大数据  </vt:lpstr>
      <vt:lpstr>课程定位</vt:lpstr>
      <vt:lpstr>课程讲什么？</vt:lpstr>
      <vt:lpstr>课程内容及教学安排</vt:lpstr>
      <vt:lpstr>与其他课程的关系</vt:lpstr>
      <vt:lpstr>学习方法</vt:lpstr>
      <vt:lpstr>教材与参考教材</vt:lpstr>
      <vt:lpstr>网络资源</vt:lpstr>
      <vt:lpstr>实验安排</vt:lpstr>
      <vt:lpstr>课程要求</vt:lpstr>
      <vt:lpstr>第一讲 基础知识</vt:lpstr>
      <vt:lpstr>内容</vt:lpstr>
      <vt:lpstr>什么是数据库</vt:lpstr>
      <vt:lpstr>什么是数据库</vt:lpstr>
      <vt:lpstr>现代数据库的数据管理</vt:lpstr>
      <vt:lpstr>什么是数据库管理系统 （DBMS,database management system）</vt:lpstr>
      <vt:lpstr>数据库管理系统DBMS的定义</vt:lpstr>
      <vt:lpstr>数据库管理系统DBMS的实例</vt:lpstr>
      <vt:lpstr>数据库管理系统（DBMS）的功能</vt:lpstr>
      <vt:lpstr>DBMS还解决的问题有</vt:lpstr>
      <vt:lpstr>什么是数据库系统</vt:lpstr>
      <vt:lpstr>数据库系统DBS的定义</vt:lpstr>
      <vt:lpstr>什么是数据库系统 概念层次</vt:lpstr>
      <vt:lpstr>数据库系统实例</vt:lpstr>
      <vt:lpstr>数据库相关工作岗位及素质要求</vt:lpstr>
      <vt:lpstr>数据库技术发展与数据模型的演变</vt:lpstr>
      <vt:lpstr>PowerPoint Presentation</vt:lpstr>
      <vt:lpstr>人工管理阶段</vt:lpstr>
      <vt:lpstr>人工管理阶段</vt:lpstr>
      <vt:lpstr>文件系统阶段</vt:lpstr>
      <vt:lpstr>文件系统阶段</vt:lpstr>
      <vt:lpstr>文件系统阶段</vt:lpstr>
      <vt:lpstr>文件系统阶段</vt:lpstr>
      <vt:lpstr>数据库系统阶段</vt:lpstr>
      <vt:lpstr>PowerPoint Presentation</vt:lpstr>
      <vt:lpstr>数据库系统阶段</vt:lpstr>
      <vt:lpstr>PowerPoint Presentation</vt:lpstr>
      <vt:lpstr>层次结构</vt:lpstr>
      <vt:lpstr>层次结构示例</vt:lpstr>
      <vt:lpstr>网状结构</vt:lpstr>
      <vt:lpstr>网状结构</vt:lpstr>
      <vt:lpstr>关系结构</vt:lpstr>
      <vt:lpstr>关系结构示例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</dc:creator>
  <cp:lastModifiedBy>Latitude</cp:lastModifiedBy>
  <cp:revision>617</cp:revision>
  <dcterms:created xsi:type="dcterms:W3CDTF">2018-04-19T05:15:00Z</dcterms:created>
  <dcterms:modified xsi:type="dcterms:W3CDTF">2019-09-05T14:47:36Z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