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323" r:id="rId2"/>
    <p:sldId id="392" r:id="rId3"/>
    <p:sldId id="299" r:id="rId4"/>
    <p:sldId id="300" r:id="rId5"/>
    <p:sldId id="301" r:id="rId6"/>
    <p:sldId id="302" r:id="rId7"/>
    <p:sldId id="331" r:id="rId8"/>
    <p:sldId id="330" r:id="rId9"/>
    <p:sldId id="306" r:id="rId10"/>
    <p:sldId id="307" r:id="rId11"/>
    <p:sldId id="311" r:id="rId12"/>
    <p:sldId id="33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63981" autoAdjust="0"/>
  </p:normalViewPr>
  <p:slideViewPr>
    <p:cSldViewPr>
      <p:cViewPr varScale="1">
        <p:scale>
          <a:sx n="47" d="100"/>
          <a:sy n="47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E43DC-23EE-4BEA-A200-9B8F00104E8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783-BBA0-4F46-8787-483DB2000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Movie_setup_constraint</a:t>
            </a:r>
            <a:endParaRPr kumimoji="1" lang="en-US" altLang="zh-CN" dirty="0"/>
          </a:p>
          <a:p>
            <a:r>
              <a:rPr kumimoji="1" lang="en-US" altLang="zh-CN" dirty="0"/>
              <a:t>1.Insert into </a:t>
            </a:r>
            <a:r>
              <a:rPr kumimoji="1" lang="en-US" altLang="zh-CN" dirty="0" err="1"/>
              <a:t>moviestar</a:t>
            </a:r>
            <a:r>
              <a:rPr kumimoji="1" lang="en-US" altLang="zh-CN" dirty="0"/>
              <a:t>(name) null value </a:t>
            </a:r>
            <a:r>
              <a:rPr kumimoji="1" lang="zh-CN" altLang="en-US" dirty="0"/>
              <a:t>拒绝</a:t>
            </a:r>
            <a:endParaRPr kumimoji="1" lang="en-US" altLang="zh-CN" dirty="0"/>
          </a:p>
          <a:p>
            <a:r>
              <a:rPr kumimoji="1" lang="en-US" altLang="zh-CN" dirty="0"/>
              <a:t>2.Insert into </a:t>
            </a:r>
            <a:r>
              <a:rPr kumimoji="1" lang="en-US" altLang="zh-CN" dirty="0" err="1"/>
              <a:t>moviestar</a:t>
            </a:r>
            <a:r>
              <a:rPr kumimoji="1" lang="en-US" altLang="zh-CN" dirty="0"/>
              <a:t>(name )</a:t>
            </a:r>
            <a:r>
              <a:rPr kumimoji="1" lang="zh-CN" altLang="en-US" dirty="0"/>
              <a:t> ‘</a:t>
            </a:r>
            <a:r>
              <a:rPr kumimoji="1" lang="en-US" altLang="zh-CN" dirty="0" err="1"/>
              <a:t>jone</a:t>
            </a:r>
            <a:r>
              <a:rPr kumimoji="1" lang="zh-CN" altLang="en-US" dirty="0"/>
              <a:t>’接受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了解</a:t>
            </a:r>
            <a:r>
              <a:rPr kumimoji="1" lang="en-US" altLang="zh-CN" dirty="0" err="1"/>
              <a:t>starsin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moviestar</a:t>
            </a:r>
            <a:r>
              <a:rPr kumimoji="1" lang="zh-CN" altLang="en-US" dirty="0"/>
              <a:t>内容，为一位明星姓名更新到</a:t>
            </a:r>
            <a:r>
              <a:rPr kumimoji="1" lang="en-US" altLang="zh-CN" dirty="0"/>
              <a:t>MS</a:t>
            </a:r>
            <a:r>
              <a:rPr kumimoji="1" lang="zh-CN" altLang="en-US" dirty="0"/>
              <a:t>，到</a:t>
            </a:r>
            <a:r>
              <a:rPr kumimoji="1" lang="en-US" altLang="zh-CN" dirty="0" err="1"/>
              <a:t>starsin</a:t>
            </a:r>
            <a:r>
              <a:rPr kumimoji="1" lang="zh-CN" altLang="en-US" dirty="0"/>
              <a:t>中观察结果；删除一位到</a:t>
            </a:r>
            <a:r>
              <a:rPr kumimoji="1" lang="en-US" altLang="zh-CN" dirty="0" err="1"/>
              <a:t>starsin</a:t>
            </a:r>
            <a:r>
              <a:rPr kumimoji="1" lang="zh-CN" altLang="en-US" dirty="0"/>
              <a:t>中观察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2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DC6D7D-3A54-B14E-A6DF-382E221C6FD6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CE5-DD2D-144E-80F7-8780D74D77D6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060-F9E1-3C49-86F4-D8CC808A3D78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DEB4-5B0E-1642-A75B-2E460B9C9196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04CA-6E0F-3B44-9F6D-65FEDEABD290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B1D-2139-1145-9B40-F5EE6CF2B941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DA2072-2D68-1549-8AFF-8F1CB98B961A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43B0E54-CEC0-544D-BB87-34E47C226340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8996-B2BE-C742-9E18-7EE4955B9015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CBF8-38BA-D84F-96B6-6E7F2DAC0FBE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920-6E4E-894D-A469-1E923183B7BA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1E2B8C1-DA5F-BE41-9055-B1FBA440E8FE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>
                <a:latin typeface="Arial" panose="020B0604020202020204" pitchFamily="34" charset="0"/>
                <a:ea typeface="方正姚体" panose="02010601030101010101" pitchFamily="2" charset="-122"/>
              </a:rPr>
              <a:t>1</a:t>
            </a:fld>
            <a:endParaRPr lang="en-US" altLang="zh-CN" sz="1100" dirty="0"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all" spc="5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triggers</a:t>
            </a:r>
            <a:endParaRPr kumimoji="0" lang="en-US" altLang="zh-CN" sz="3200" b="0" i="0" u="none" strike="noStrike" kern="1200" cap="all" spc="5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700" b="0" i="0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algn="ctr">
              <a:defRPr/>
            </a:pPr>
            <a:r>
              <a:rPr lang="en-US" altLang="zh-CN" sz="1800" dirty="0" err="1"/>
              <a:t>ZheJiang</a:t>
            </a:r>
            <a:r>
              <a:rPr lang="en-US" altLang="zh-CN" sz="1800" dirty="0"/>
              <a:t> Sci-Tech University</a:t>
            </a:r>
          </a:p>
          <a:p>
            <a:pPr algn="ctr">
              <a:defRPr/>
            </a:pPr>
            <a:r>
              <a:rPr lang="en-US" altLang="zh-CN" sz="1800" dirty="0"/>
              <a:t>Information school </a:t>
            </a:r>
          </a:p>
          <a:p>
            <a:pPr algn="ctr">
              <a:defRPr/>
            </a:pPr>
            <a:r>
              <a:rPr lang="en-US" altLang="zh-CN" sz="1800" dirty="0" err="1" smtClean="0"/>
              <a:t>Shenwei</a:t>
            </a:r>
            <a:endParaRPr lang="en-US" altLang="zh-CN" sz="1800" dirty="0"/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3089C0C8-00A4-A148-9EE8-D3D7111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all" spc="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Trigger actions activating other triggers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self-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triggering,cycles,nested</a:t>
            </a: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invocations</a:t>
            </a: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47AB8B4-2165-F840-A7BA-538E7CD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17F6D2D-78C3-9B4A-88DF-3B65C978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Database constrains and triggers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/>
          <a:lstStyle/>
          <a:p>
            <a:r>
              <a:rPr lang="en-US" altLang="zh-CN" dirty="0"/>
              <a:t>Declare primary key constraints 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</a:rPr>
              <a:t>★	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Declare not null </a:t>
            </a:r>
            <a:r>
              <a:rPr lang="en-US" altLang="zh-CN" dirty="0" smtClean="0"/>
              <a:t>constraints		2</a:t>
            </a:r>
            <a:endParaRPr lang="en-US" altLang="zh-CN" dirty="0"/>
          </a:p>
          <a:p>
            <a:r>
              <a:rPr lang="en-US" altLang="zh-CN" dirty="0"/>
              <a:t>Declare Check </a:t>
            </a:r>
            <a:r>
              <a:rPr lang="en-US" altLang="zh-CN" dirty="0" smtClean="0"/>
              <a:t>constraints			4</a:t>
            </a:r>
            <a:endParaRPr lang="en-US" altLang="zh-CN" dirty="0"/>
          </a:p>
          <a:p>
            <a:pPr lvl="1"/>
            <a:r>
              <a:rPr lang="en-US" altLang="zh-CN" dirty="0"/>
              <a:t>based on attribute</a:t>
            </a:r>
          </a:p>
          <a:p>
            <a:pPr lvl="1"/>
            <a:r>
              <a:rPr lang="en-US" altLang="zh-CN" dirty="0"/>
              <a:t>Based on tuples</a:t>
            </a:r>
          </a:p>
          <a:p>
            <a:r>
              <a:rPr lang="en-US" altLang="zh-CN" dirty="0"/>
              <a:t>Define foreign key constraints  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★	3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cascade,set</a:t>
            </a:r>
            <a:r>
              <a:rPr lang="en-US" altLang="zh-CN" dirty="0"/>
              <a:t> </a:t>
            </a:r>
            <a:r>
              <a:rPr lang="en-US" altLang="zh-CN" dirty="0" err="1"/>
              <a:t>null,reject</a:t>
            </a:r>
            <a:endParaRPr lang="en-US" altLang="zh-CN" dirty="0"/>
          </a:p>
          <a:p>
            <a:r>
              <a:rPr lang="en-US" altLang="zh-CN" dirty="0"/>
              <a:t>Create </a:t>
            </a:r>
            <a:r>
              <a:rPr lang="en-US" altLang="zh-CN"/>
              <a:t>triggers </a:t>
            </a:r>
            <a:r>
              <a:rPr lang="en-US" altLang="zh-CN" smtClean="0">
                <a:solidFill>
                  <a:srgbClr val="FF0000"/>
                </a:solidFill>
                <a:latin typeface="宋体"/>
              </a:rPr>
              <a:t>★				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42E316A-3150-2440-AE18-3835C81E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B7C7D60-9867-D14B-AD05-72E8F591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9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P327,Exercise7.3.1.   a),b)</a:t>
            </a:r>
          </a:p>
          <a:p>
            <a:r>
              <a:rPr lang="en-US" altLang="zh-CN" dirty="0"/>
              <a:t>P338, Exercise7.5.4   a)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36426E5-3CC0-0E4F-84D4-447E26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A4FF634-1E91-164C-BF92-B03C8735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/>
              <a:t>2</a:t>
            </a:fld>
            <a:endParaRPr lang="en-US" altLang="zh-CN" sz="11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Constraints and Triggers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343400"/>
          </a:xfrm>
        </p:spPr>
        <p:txBody>
          <a:bodyPr lIns="91440" tIns="45720" rIns="91440" bIns="45720" rtlCol="0">
            <a:normAutofit/>
          </a:bodyPr>
          <a:lstStyle/>
          <a:p>
            <a:pPr marL="450342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3400" spc="30" dirty="0">
                <a:solidFill>
                  <a:srgbClr val="0000FF"/>
                </a:solidFill>
                <a:ea typeface="宋体" panose="02010600030101010101" pitchFamily="2" charset="-122"/>
              </a:rPr>
              <a:t>Triggers</a:t>
            </a:r>
            <a:r>
              <a:rPr lang="en-US" altLang="zh-CN" sz="3400" spc="30" dirty="0">
                <a:solidFill>
                  <a:schemeClr val="tx1"/>
                </a:solidFill>
                <a:ea typeface="宋体" panose="02010600030101010101" pitchFamily="2" charset="-122"/>
              </a:rPr>
              <a:t>  are only executed when a specified event occurs, e.g., insertion of a tuple.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E8D66F5C-A4BC-DF4D-A7E8-6D78F3C9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/>
              <a:t>3</a:t>
            </a:fld>
            <a:endParaRPr lang="en-US" altLang="zh-CN" sz="11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Triggers: Motivation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036050" cy="4419600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Triggers let the user decide when to check for any condition.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0B732B54-F0B1-104D-B226-F8294E14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" y="4572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 in </a:t>
            </a:r>
            <a:r>
              <a:rPr kumimoji="0" lang="en-US" altLang="zh-CN" sz="4000" b="0" i="0" u="none" strike="noStrike" kern="1200" cap="all" spc="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endParaRPr kumimoji="0" lang="zh-CN" altLang="en-US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76200" y="1524000"/>
            <a:ext cx="92519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TRIGGER </a:t>
            </a:r>
            <a:r>
              <a:rPr kumimoji="0" lang="en-US" altLang="zh-CN" sz="2400" b="0" i="1" u="none" strike="noStrike" kern="1200" cap="none" spc="3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trigger_name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3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altLang="zh-CN" sz="2400" b="0" i="1" u="none" strike="noStrike" kern="1200" cap="none" spc="3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trigger_event</a:t>
            </a:r>
            <a:r>
              <a:rPr kumimoji="0" lang="en-US" altLang="zh-CN" sz="2400" b="0" i="1" u="none" strike="noStrike" kern="1200" cap="none" spc="3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[referencing variables]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ROW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</a:t>
            </a:r>
          </a:p>
        </p:txBody>
      </p:sp>
      <p:sp>
        <p:nvSpPr>
          <p:cNvPr id="51203" name="TextBox 3"/>
          <p:cNvSpPr txBox="1"/>
          <p:nvPr/>
        </p:nvSpPr>
        <p:spPr>
          <a:xfrm>
            <a:off x="323850" y="2159000"/>
            <a:ext cx="2089150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BEFORE|AFTER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3488" y="2112963"/>
            <a:ext cx="60896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INSERT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UPDATE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[OF 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方正姚体" panose="02010601030101010101" pitchFamily="2" charset="-122"/>
                <a:cs typeface="+mn-cs"/>
              </a:rPr>
              <a:t>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3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tbl_name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方正姚体" panose="02010601030101010101" pitchFamily="2" charset="-122"/>
                <a:cs typeface="+mn-cs"/>
              </a:rPr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50DB314-C8A2-F042-99D5-C4F962A2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613643C-18AA-AD4A-9085-02EADEEC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Referential integrity:</a:t>
            </a:r>
            <a:br>
              <a:rPr kumimoji="0" lang="en-US" altLang="zh-CN" sz="28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8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en-US" altLang="zh-CN" sz="2800" b="0" i="0" u="none" strike="noStrike" kern="1200" cap="all" spc="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r.a</a:t>
            </a:r>
            <a:r>
              <a:rPr kumimoji="0" lang="en-US" altLang="zh-CN" sz="28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references </a:t>
            </a:r>
            <a:r>
              <a:rPr kumimoji="0" lang="en-US" altLang="zh-CN" sz="2800" b="0" i="0" u="none" strike="noStrike" kern="1200" cap="all" spc="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s.b,cascaded</a:t>
            </a:r>
            <a:r>
              <a:rPr kumimoji="0" lang="en-US" altLang="zh-CN" sz="28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delete</a:t>
            </a:r>
            <a:endParaRPr kumimoji="0" lang="zh-CN" altLang="en-US" sz="28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50825" y="1773238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trigger 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cascadetrigger</a:t>
            </a:r>
            <a:endParaRPr kumimoji="0" lang="en-US" altLang="zh-CN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delete on Student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row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from take where 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sid</a:t>
            </a: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old.sid</a:t>
            </a: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52600" y="2405063"/>
            <a:ext cx="1066800" cy="720725"/>
          </a:xfrm>
          <a:prstGeom prst="ellipse">
            <a:avLst/>
          </a:prstGeom>
          <a:noFill/>
          <a:ln w="3619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5800" y="2422525"/>
            <a:ext cx="914400" cy="719138"/>
          </a:xfrm>
          <a:prstGeom prst="ellipse">
            <a:avLst/>
          </a:prstGeom>
          <a:noFill/>
          <a:ln w="3619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95B2B01-6AEC-6148-868F-722F60B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EEA85BC-8480-2441-B811-B3C85944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/>
              <a:t>6</a:t>
            </a:fld>
            <a:endParaRPr lang="en-US" altLang="zh-CN" sz="1100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Preliminary </a:t>
            </a: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 A Trigger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419600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Instead of using a foreign-key constraint  on cascade deletions from 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moviestar</a:t>
            </a: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trigger can perform the cascade deletion.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42D48821-A11B-354B-9500-88FD58ED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create trigger </a:t>
            </a:r>
            <a:r>
              <a:rPr lang="en-US" altLang="zh-CN" dirty="0" err="1"/>
              <a:t>updatetrigger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after update on </a:t>
            </a:r>
            <a:r>
              <a:rPr lang="en-US" altLang="zh-CN" dirty="0" err="1"/>
              <a:t>moviestar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for each row</a:t>
            </a:r>
          </a:p>
          <a:p>
            <a:pPr marL="109728" indent="0">
              <a:buNone/>
            </a:pPr>
            <a:r>
              <a:rPr lang="en-US" altLang="zh-CN" dirty="0"/>
              <a:t>update </a:t>
            </a:r>
            <a:r>
              <a:rPr lang="en-US" altLang="zh-CN" dirty="0" err="1"/>
              <a:t>starsin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set starname=new.name</a:t>
            </a:r>
          </a:p>
          <a:p>
            <a:pPr marL="109728" indent="0">
              <a:buNone/>
            </a:pPr>
            <a:r>
              <a:rPr lang="en-US" altLang="zh-CN" dirty="0"/>
              <a:t>where starname=old.name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CBF956D-6211-174D-9925-34465EFC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459E9EC-A260-B047-A939-FFFEAE2C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/>
              <a:t>create trigger </a:t>
            </a:r>
            <a:r>
              <a:rPr lang="en-US" altLang="zh-CN" dirty="0" err="1"/>
              <a:t>deletetrigger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before delete on </a:t>
            </a:r>
            <a:r>
              <a:rPr lang="en-US" altLang="zh-CN" dirty="0" err="1"/>
              <a:t>moviestar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for each row</a:t>
            </a:r>
          </a:p>
          <a:p>
            <a:pPr marL="109728" indent="0">
              <a:buNone/>
            </a:pPr>
            <a:r>
              <a:rPr lang="en-US" altLang="zh-CN" dirty="0"/>
              <a:t>delete from </a:t>
            </a:r>
            <a:r>
              <a:rPr lang="en-US" altLang="zh-CN" dirty="0" err="1"/>
              <a:t>starsin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where starname=old.name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AF618B-00D7-544F-B711-EC4292D5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716D1A5-A5CF-8345-9F6F-C87842E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/>
              <a:t>9</a:t>
            </a:fld>
            <a:endParaRPr lang="en-US" altLang="zh-CN" sz="1100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4572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Options</a:t>
            </a: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 FOR EACH ROW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" y="1700213"/>
            <a:ext cx="9007475" cy="4419600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Triggers are either “row-level” or “statement-level.”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ROW indicates row-level; its absence indicates statement-level.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Row level triggers</a:t>
            </a: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execute once for each modified tuple.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Old.a</a:t>
            </a:r>
            <a:r>
              <a:rPr kumimoji="0" lang="en-US" altLang="zh-CN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=a attribute of the modified tuple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Statement-level triggers</a:t>
            </a: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execute once for a SQL statement, regardless of how many tuples are modified.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91C04C9A-D51C-7944-9868-7AA75842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CCE8C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2650</TotalTime>
  <Words>303</Words>
  <Application>Microsoft Office PowerPoint</Application>
  <PresentationFormat>On-screen Show (4:3)</PresentationFormat>
  <Paragraphs>73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宋体</vt:lpstr>
      <vt:lpstr>方正姚体</vt:lpstr>
      <vt:lpstr>Arial</vt:lpstr>
      <vt:lpstr>Arial Narrow</vt:lpstr>
      <vt:lpstr>Calibri</vt:lpstr>
      <vt:lpstr>Georgia</vt:lpstr>
      <vt:lpstr>Trebuchet MS</vt:lpstr>
      <vt:lpstr>Wingdings 2</vt:lpstr>
      <vt:lpstr>都市</vt:lpstr>
      <vt:lpstr>triggers</vt:lpstr>
      <vt:lpstr>Constraints and Triggers</vt:lpstr>
      <vt:lpstr>Triggers: Motivation</vt:lpstr>
      <vt:lpstr>TRIGGERs in sql</vt:lpstr>
      <vt:lpstr>Referential integrity: ——r.a references s.b,cascaded delete</vt:lpstr>
      <vt:lpstr>Preliminary Example: A Trigger</vt:lpstr>
      <vt:lpstr>PowerPoint Presentation</vt:lpstr>
      <vt:lpstr>PowerPoint Presentation</vt:lpstr>
      <vt:lpstr>Options: FOR EACH ROW</vt:lpstr>
      <vt:lpstr>PowerPoint Presentation</vt:lpstr>
      <vt:lpstr>Database constrains and triggers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latitude</cp:lastModifiedBy>
  <cp:revision>223</cp:revision>
  <dcterms:created xsi:type="dcterms:W3CDTF">2016-05-31T09:37:00Z</dcterms:created>
  <dcterms:modified xsi:type="dcterms:W3CDTF">2019-12-13T05:58:06Z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