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16" r:id="rId2"/>
    <p:sldId id="317" r:id="rId3"/>
    <p:sldId id="358" r:id="rId4"/>
    <p:sldId id="300" r:id="rId5"/>
    <p:sldId id="302" r:id="rId6"/>
    <p:sldId id="303" r:id="rId7"/>
    <p:sldId id="359" r:id="rId8"/>
    <p:sldId id="360" r:id="rId9"/>
    <p:sldId id="404" r:id="rId10"/>
    <p:sldId id="361" r:id="rId11"/>
    <p:sldId id="362" r:id="rId12"/>
    <p:sldId id="310" r:id="rId13"/>
    <p:sldId id="395" r:id="rId14"/>
    <p:sldId id="311" r:id="rId15"/>
    <p:sldId id="397" r:id="rId16"/>
    <p:sldId id="398" r:id="rId17"/>
    <p:sldId id="399" r:id="rId18"/>
    <p:sldId id="400" r:id="rId19"/>
    <p:sldId id="396" r:id="rId20"/>
    <p:sldId id="401" r:id="rId21"/>
    <p:sldId id="403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howGuides="1">
      <p:cViewPr varScale="1">
        <p:scale>
          <a:sx n="70" d="100"/>
          <a:sy n="70" d="100"/>
        </p:scale>
        <p:origin x="516" y="72"/>
      </p:cViewPr>
      <p:guideLst>
        <p:guide orient="horz" pos="2160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220544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gradFill rotWithShape="1">
          <a:gsLst>
            <a:gs pos="0">
              <a:srgbClr val="383838">
                <a:alpha val="100000"/>
              </a:srgbClr>
            </a:gs>
            <a:gs pos="3100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horizon.png"/>
          <p:cNvPicPr>
            <a:picLocks noChangeAspect="1"/>
          </p:cNvPicPr>
          <p:nvPr/>
        </p:nvPicPr>
        <p:blipFill>
          <a:blip r:embed="rId2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all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gradFill rotWithShape="1">
          <a:gsLst>
            <a:gs pos="0">
              <a:srgbClr val="383838">
                <a:alpha val="100000"/>
              </a:srgbClr>
            </a:gs>
            <a:gs pos="3100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rotWithShape="1">
          <a:gsLst>
            <a:gs pos="0">
              <a:srgbClr val="383838">
                <a:alpha val="100000"/>
              </a:srgbClr>
            </a:gs>
            <a:gs pos="3100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all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anose="020B0604020202020204" pitchFamily="34" charset="0"/>
              <a:buChar char="•"/>
              <a:defRPr/>
            </a:lvl6pPr>
            <a:lvl7pPr>
              <a:buClr>
                <a:schemeClr val="tx2"/>
              </a:buClr>
              <a:buFont typeface="Arial" panose="020B0604020202020204" pitchFamily="34" charset="0"/>
              <a:buChar char="•"/>
              <a:defRPr/>
            </a:lvl7pPr>
            <a:lvl8pPr>
              <a:buClr>
                <a:schemeClr val="tx2"/>
              </a:buClr>
              <a:buFont typeface="Arial" panose="020B0604020202020204" pitchFamily="34" charset="0"/>
              <a:buChar char="•"/>
              <a:defRPr/>
            </a:lvl8pPr>
            <a:lvl9pPr>
              <a:buClr>
                <a:schemeClr val="tx2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1">
          <a:gsLst>
            <a:gs pos="0">
              <a:srgbClr val="383838">
                <a:alpha val="100000"/>
              </a:srgbClr>
            </a:gs>
            <a:gs pos="3100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" descr="horiz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-1" fmla="*/ 0 w 3419856"/>
              <a:gd name="connsiteY0-2" fmla="*/ 74450 h 3429000"/>
              <a:gd name="connsiteX1-3" fmla="*/ 21806 w 3419856"/>
              <a:gd name="connsiteY1-4" fmla="*/ 21806 h 3429000"/>
              <a:gd name="connsiteX2-5" fmla="*/ 74450 w 3419856"/>
              <a:gd name="connsiteY2-6" fmla="*/ 0 h 3429000"/>
              <a:gd name="connsiteX3-7" fmla="*/ 3345406 w 3419856"/>
              <a:gd name="connsiteY3-8" fmla="*/ 0 h 3429000"/>
              <a:gd name="connsiteX4-9" fmla="*/ 3398050 w 3419856"/>
              <a:gd name="connsiteY4-10" fmla="*/ 21806 h 3429000"/>
              <a:gd name="connsiteX5-11" fmla="*/ 3419856 w 3419856"/>
              <a:gd name="connsiteY5-12" fmla="*/ 74450 h 3429000"/>
              <a:gd name="connsiteX6-13" fmla="*/ 3419856 w 3419856"/>
              <a:gd name="connsiteY6-14" fmla="*/ 3354550 h 3429000"/>
              <a:gd name="connsiteX7-15" fmla="*/ 3398050 w 3419856"/>
              <a:gd name="connsiteY7-16" fmla="*/ 3407194 h 3429000"/>
              <a:gd name="connsiteX8-17" fmla="*/ 3345406 w 3419856"/>
              <a:gd name="connsiteY8-18" fmla="*/ 3429000 h 3429000"/>
              <a:gd name="connsiteX9-19" fmla="*/ 21806 w 3419856"/>
              <a:gd name="connsiteY9-20" fmla="*/ 3407194 h 3429000"/>
              <a:gd name="connsiteX10-21" fmla="*/ 0 w 3419856"/>
              <a:gd name="connsiteY10-22" fmla="*/ 3354550 h 3429000"/>
              <a:gd name="connsiteX11-23" fmla="*/ 0 w 3419856"/>
              <a:gd name="connsiteY11-24" fmla="*/ 74450 h 3429000"/>
              <a:gd name="connsiteX0-25" fmla="*/ 0 w 3964392"/>
              <a:gd name="connsiteY0-26" fmla="*/ 74450 h 3415968"/>
              <a:gd name="connsiteX1-27" fmla="*/ 21806 w 3964392"/>
              <a:gd name="connsiteY1-28" fmla="*/ 21806 h 3415968"/>
              <a:gd name="connsiteX2-29" fmla="*/ 74450 w 3964392"/>
              <a:gd name="connsiteY2-30" fmla="*/ 0 h 3415968"/>
              <a:gd name="connsiteX3-31" fmla="*/ 3345406 w 3964392"/>
              <a:gd name="connsiteY3-32" fmla="*/ 0 h 3415968"/>
              <a:gd name="connsiteX4-33" fmla="*/ 3398050 w 3964392"/>
              <a:gd name="connsiteY4-34" fmla="*/ 21806 h 3415968"/>
              <a:gd name="connsiteX5-35" fmla="*/ 3419856 w 3964392"/>
              <a:gd name="connsiteY5-36" fmla="*/ 74450 h 3415968"/>
              <a:gd name="connsiteX6-37" fmla="*/ 3419856 w 3964392"/>
              <a:gd name="connsiteY6-38" fmla="*/ 3354550 h 3415968"/>
              <a:gd name="connsiteX7-39" fmla="*/ 3398050 w 3964392"/>
              <a:gd name="connsiteY7-40" fmla="*/ 3407194 h 3415968"/>
              <a:gd name="connsiteX8-41" fmla="*/ 21806 w 3964392"/>
              <a:gd name="connsiteY8-42" fmla="*/ 3407194 h 3415968"/>
              <a:gd name="connsiteX9-43" fmla="*/ 0 w 3964392"/>
              <a:gd name="connsiteY9-44" fmla="*/ 3354550 h 3415968"/>
              <a:gd name="connsiteX10-45" fmla="*/ 0 w 3964392"/>
              <a:gd name="connsiteY10-46" fmla="*/ 74450 h 3415968"/>
              <a:gd name="connsiteX0-47" fmla="*/ 0 w 3964392"/>
              <a:gd name="connsiteY0-48" fmla="*/ 74450 h 3415968"/>
              <a:gd name="connsiteX1-49" fmla="*/ 21806 w 3964392"/>
              <a:gd name="connsiteY1-50" fmla="*/ 21806 h 3415968"/>
              <a:gd name="connsiteX2-51" fmla="*/ 74450 w 3964392"/>
              <a:gd name="connsiteY2-52" fmla="*/ 0 h 3415968"/>
              <a:gd name="connsiteX3-53" fmla="*/ 3345406 w 3964392"/>
              <a:gd name="connsiteY3-54" fmla="*/ 0 h 3415968"/>
              <a:gd name="connsiteX4-55" fmla="*/ 3398050 w 3964392"/>
              <a:gd name="connsiteY4-56" fmla="*/ 21806 h 3415968"/>
              <a:gd name="connsiteX5-57" fmla="*/ 3419856 w 3964392"/>
              <a:gd name="connsiteY5-58" fmla="*/ 74450 h 3415968"/>
              <a:gd name="connsiteX6-59" fmla="*/ 3419856 w 3964392"/>
              <a:gd name="connsiteY6-60" fmla="*/ 3354550 h 3415968"/>
              <a:gd name="connsiteX7-61" fmla="*/ 3398050 w 3964392"/>
              <a:gd name="connsiteY7-62" fmla="*/ 3407194 h 3415968"/>
              <a:gd name="connsiteX8-63" fmla="*/ 21806 w 3964392"/>
              <a:gd name="connsiteY8-64" fmla="*/ 3407194 h 3415968"/>
              <a:gd name="connsiteX9-65" fmla="*/ 0 w 3964392"/>
              <a:gd name="connsiteY9-66" fmla="*/ 3354550 h 3415968"/>
              <a:gd name="connsiteX10-67" fmla="*/ 0 w 3964392"/>
              <a:gd name="connsiteY10-68" fmla="*/ 74450 h 3415968"/>
              <a:gd name="connsiteX0-69" fmla="*/ 0 w 3968026"/>
              <a:gd name="connsiteY0-70" fmla="*/ 74450 h 3910007"/>
              <a:gd name="connsiteX1-71" fmla="*/ 21806 w 3968026"/>
              <a:gd name="connsiteY1-72" fmla="*/ 21806 h 3910007"/>
              <a:gd name="connsiteX2-73" fmla="*/ 74450 w 3968026"/>
              <a:gd name="connsiteY2-74" fmla="*/ 0 h 3910007"/>
              <a:gd name="connsiteX3-75" fmla="*/ 3345406 w 3968026"/>
              <a:gd name="connsiteY3-76" fmla="*/ 0 h 3910007"/>
              <a:gd name="connsiteX4-77" fmla="*/ 3398050 w 3968026"/>
              <a:gd name="connsiteY4-78" fmla="*/ 21806 h 3910007"/>
              <a:gd name="connsiteX5-79" fmla="*/ 3419856 w 3968026"/>
              <a:gd name="connsiteY5-80" fmla="*/ 74450 h 3910007"/>
              <a:gd name="connsiteX6-81" fmla="*/ 3419856 w 3968026"/>
              <a:gd name="connsiteY6-82" fmla="*/ 3354550 h 3910007"/>
              <a:gd name="connsiteX7-83" fmla="*/ 3398050 w 3968026"/>
              <a:gd name="connsiteY7-84" fmla="*/ 3407194 h 3910007"/>
              <a:gd name="connsiteX8-85" fmla="*/ 0 w 3968026"/>
              <a:gd name="connsiteY8-86" fmla="*/ 3354550 h 3910007"/>
              <a:gd name="connsiteX9-87" fmla="*/ 0 w 3968026"/>
              <a:gd name="connsiteY9-88" fmla="*/ 74450 h 3910007"/>
              <a:gd name="connsiteX0-89" fmla="*/ 0 w 3419856"/>
              <a:gd name="connsiteY0-90" fmla="*/ 74450 h 3901233"/>
              <a:gd name="connsiteX1-91" fmla="*/ 21806 w 3419856"/>
              <a:gd name="connsiteY1-92" fmla="*/ 21806 h 3901233"/>
              <a:gd name="connsiteX2-93" fmla="*/ 74450 w 3419856"/>
              <a:gd name="connsiteY2-94" fmla="*/ 0 h 3901233"/>
              <a:gd name="connsiteX3-95" fmla="*/ 3345406 w 3419856"/>
              <a:gd name="connsiteY3-96" fmla="*/ 0 h 3901233"/>
              <a:gd name="connsiteX4-97" fmla="*/ 3398050 w 3419856"/>
              <a:gd name="connsiteY4-98" fmla="*/ 21806 h 3901233"/>
              <a:gd name="connsiteX5-99" fmla="*/ 3419856 w 3419856"/>
              <a:gd name="connsiteY5-100" fmla="*/ 74450 h 3901233"/>
              <a:gd name="connsiteX6-101" fmla="*/ 3419856 w 3419856"/>
              <a:gd name="connsiteY6-102" fmla="*/ 3354550 h 3901233"/>
              <a:gd name="connsiteX7-103" fmla="*/ 0 w 3419856"/>
              <a:gd name="connsiteY7-104" fmla="*/ 3354550 h 3901233"/>
              <a:gd name="connsiteX8-105" fmla="*/ 0 w 3419856"/>
              <a:gd name="connsiteY8-106" fmla="*/ 74450 h 3901233"/>
              <a:gd name="connsiteX0-107" fmla="*/ 0 w 3419856"/>
              <a:gd name="connsiteY0-108" fmla="*/ 74450 h 3354550"/>
              <a:gd name="connsiteX1-109" fmla="*/ 21806 w 3419856"/>
              <a:gd name="connsiteY1-110" fmla="*/ 21806 h 3354550"/>
              <a:gd name="connsiteX2-111" fmla="*/ 74450 w 3419856"/>
              <a:gd name="connsiteY2-112" fmla="*/ 0 h 3354550"/>
              <a:gd name="connsiteX3-113" fmla="*/ 3345406 w 3419856"/>
              <a:gd name="connsiteY3-114" fmla="*/ 0 h 3354550"/>
              <a:gd name="connsiteX4-115" fmla="*/ 3398050 w 3419856"/>
              <a:gd name="connsiteY4-116" fmla="*/ 21806 h 3354550"/>
              <a:gd name="connsiteX5-117" fmla="*/ 3419856 w 3419856"/>
              <a:gd name="connsiteY5-118" fmla="*/ 74450 h 3354550"/>
              <a:gd name="connsiteX6-119" fmla="*/ 3419856 w 3419856"/>
              <a:gd name="connsiteY6-120" fmla="*/ 3354550 h 3354550"/>
              <a:gd name="connsiteX7-121" fmla="*/ 0 w 3419856"/>
              <a:gd name="connsiteY7-122" fmla="*/ 3354550 h 3354550"/>
              <a:gd name="connsiteX8-123" fmla="*/ 0 w 3419856"/>
              <a:gd name="connsiteY8-124" fmla="*/ 74450 h 33545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30" normalizeH="0" baseline="0" noProof="0">
                <a:ln>
                  <a:noFill/>
                </a:ln>
                <a:solidFill>
                  <a:schemeClr val="tx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000" b="0" i="0" u="none" strike="noStrike" kern="1200" cap="none" spc="30" normalizeH="0" baseline="0" noProof="0" dirty="0">
              <a:ln>
                <a:noFill/>
              </a:ln>
              <a:solidFill>
                <a:schemeClr val="tx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none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b="0" i="0" kern="1200" cap="all" spc="60" normalizeH="0" baseline="0" noProof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83838">
                <a:alpha val="100000"/>
              </a:srgbClr>
            </a:gs>
            <a:gs pos="31000">
              <a:srgbClr val="00000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none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000" b="0" i="0" u="none" strike="noStrike" kern="1200" cap="all" spc="6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lvl="0" algn="r" eaLnBrk="1" hangingPunct="1"/>
            <a:fld id="{9A0DB2DC-4C9A-4742-B13C-FB6460FD3503}" type="slidenum">
              <a:rPr lang="zh-CN" altLang="zh-CN" sz="1100" dirty="0"/>
              <a:t>‹#›</a:t>
            </a:fld>
            <a:endParaRPr lang="zh-CN" altLang="zh-CN" sz="11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anose="020B0606020202030204" pitchFamily="34" charset="0"/>
          <a:ea typeface="方正姚体" panose="02010601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anose="020B0606020202030204" pitchFamily="34" charset="0"/>
          <a:ea typeface="方正姚体" panose="02010601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anose="020B0606020202030204" pitchFamily="34" charset="0"/>
          <a:ea typeface="方正姚体" panose="02010601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Narrow" panose="020B060602020203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32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Shenwei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view,index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8290" y="-4762"/>
            <a:ext cx="7924800" cy="1143000"/>
          </a:xfrm>
        </p:spPr>
        <p:txBody>
          <a:bodyPr/>
          <a:lstStyle/>
          <a:p>
            <a:r>
              <a:rPr lang="en-US" altLang="zh-CN"/>
              <a:t>updatable views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19735" y="1371600"/>
            <a:ext cx="7924800" cy="4114800"/>
          </a:xfrm>
        </p:spPr>
        <p:txBody>
          <a:bodyPr/>
          <a:lstStyle/>
          <a:p>
            <a:r>
              <a:rPr lang="en-US" altLang="zh-CN"/>
              <a:t>suppose the views are from R</a:t>
            </a:r>
          </a:p>
          <a:p>
            <a:pPr lvl="1"/>
            <a:r>
              <a:rPr lang="en-US" altLang="zh-CN" sz="2400"/>
              <a:t>where clause:no R relation</a:t>
            </a:r>
          </a:p>
          <a:p>
            <a:pPr lvl="1"/>
            <a:r>
              <a:rPr lang="en-US" altLang="zh-CN" sz="2400"/>
              <a:t>from clause:only R relation</a:t>
            </a:r>
          </a:p>
          <a:p>
            <a:pPr lvl="1"/>
            <a:r>
              <a:rPr lang="en-US" altLang="zh-CN" sz="2400"/>
              <a:t>attributes:enough</a:t>
            </a:r>
          </a:p>
          <a:p>
            <a:r>
              <a:rPr lang="en-US" altLang="zh-CN">
                <a:sym typeface="+mn-ea"/>
              </a:rPr>
              <a:t>views are updatable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6813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modify VIEW in sql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3060" y="1395730"/>
            <a:ext cx="6337300" cy="119888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insert into  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Vname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values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(&lt;value list&gt;)</a:t>
            </a: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rgbClr val="FFFF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060" y="2829560"/>
            <a:ext cx="6723380" cy="119888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update  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Vname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set</a:t>
            </a:r>
            <a:r>
              <a:rPr lang="en-US" altLang="zh-CN" sz="3600" i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attribute</a:t>
            </a: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=</a:t>
            </a:r>
            <a:r>
              <a:rPr lang="en-US" altLang="zh-CN" sz="3600" i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new value</a:t>
            </a: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rgbClr val="FFFF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353060" y="4265930"/>
            <a:ext cx="6723380" cy="119888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delete from  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Vname</a:t>
            </a: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where </a:t>
            </a:r>
            <a:r>
              <a:rPr lang="en-US" altLang="zh-CN" sz="3600" i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 condition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penClassroom\Desktop\database squar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354922" cy="33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 txBox="1"/>
          <p:nvPr/>
        </p:nvSpPr>
        <p:spPr>
          <a:xfrm>
            <a:off x="4097863" y="2021422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Indexes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224865" y="3240622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Indexes</a:t>
            </a:r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>
          <a:xfrm>
            <a:off x="8255" y="1417955"/>
            <a:ext cx="8961755" cy="4526280"/>
          </a:xfrm>
        </p:spPr>
        <p:txBody>
          <a:bodyPr/>
          <a:lstStyle/>
          <a:p>
            <a:r>
              <a:rPr lang="en-US" altLang="zh-CN" i="1">
                <a:solidFill>
                  <a:srgbClr val="FFFF00"/>
                </a:solidFill>
              </a:rPr>
              <a:t>Index </a:t>
            </a:r>
            <a:r>
              <a:rPr lang="en-US" altLang="zh-CN" err="1"/>
              <a:t> = data structure used to speed access to tuples </a:t>
            </a:r>
            <a:r>
              <a:rPr lang="en-US" altLang="zh-CN"/>
              <a:t>of a relation, given values of one or more attributes.</a:t>
            </a:r>
          </a:p>
          <a:p>
            <a:r>
              <a:rPr lang="en-US" altLang="zh-CN"/>
              <a:t>Could be a </a:t>
            </a:r>
            <a:r>
              <a:rPr lang="en-US" altLang="zh-CN">
                <a:solidFill>
                  <a:srgbClr val="FFFF00"/>
                </a:solidFill>
              </a:rPr>
              <a:t>hash table</a:t>
            </a:r>
            <a:r>
              <a:rPr lang="en-US" altLang="zh-CN"/>
              <a:t>, but in a DBMS it is always a balanced search tree with giant nodes (a full disk page) called a </a:t>
            </a:r>
            <a:r>
              <a:rPr lang="en-US" altLang="zh-CN" i="1">
                <a:solidFill>
                  <a:srgbClr val="FFFF00"/>
                </a:solidFill>
              </a:rPr>
              <a:t>B-tree</a:t>
            </a:r>
            <a:r>
              <a:rPr lang="en-US" altLang="zh-CN"/>
              <a:t>.</a:t>
            </a:r>
          </a:p>
          <a:p>
            <a:pPr marL="0" lvl="1"/>
            <a:r>
              <a:rPr sz="3200">
                <a:sym typeface="+mn-ea"/>
              </a:rPr>
              <a:t>immediate location of tuples</a:t>
            </a:r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381000" y="1143000"/>
            <a:ext cx="8305800" cy="45529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chemeClr val="tx1"/>
                </a:solidFill>
              </a:rPr>
              <a:t>Indexes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Primary mechanism to get improved performance 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   on a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Persistent data structure, stored in database</a:t>
            </a:r>
          </a:p>
          <a:p>
            <a:pPr marL="548640" lvl="1" indent="-182880">
              <a:lnSpc>
                <a:spcPct val="90000"/>
              </a:lnSpc>
              <a:spcBef>
                <a:spcPts val="12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Many interesting implementation issues</a:t>
            </a:r>
          </a:p>
          <a:p>
            <a:pPr marL="948690" lvl="2" indent="-182880">
              <a:lnSpc>
                <a:spcPct val="9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But we are focusing on user/application perspective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381000" y="1143001"/>
            <a:ext cx="83058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18288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FFFF00"/>
                </a:solidFill>
              </a:rPr>
              <a:t>Functionality</a:t>
            </a:r>
          </a:p>
          <a:p>
            <a:pPr marL="548640" lvl="1" indent="-182880">
              <a:lnSpc>
                <a:spcPct val="90000"/>
              </a:lnSpc>
              <a:spcBef>
                <a:spcPts val="0"/>
              </a:spcBef>
              <a:buClr>
                <a:srgbClr val="0000FF"/>
              </a:buClr>
              <a:buNone/>
            </a:pPr>
            <a:endParaRPr lang="en-US" dirty="0">
              <a:solidFill>
                <a:srgbClr val="99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69180" y="1676400"/>
          <a:ext cx="1988185" cy="33858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2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21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115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53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cat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dog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cow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dog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cat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cat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cow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FFFFF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  <a:p>
                      <a:endParaRPr lang="en-US" sz="1600" b="1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…</a:t>
                      </a:r>
                    </a:p>
                  </a:txBody>
                  <a:tcPr anchor="ctr">
                    <a:gradFill flip="none" rotWithShape="1"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  <a:tileRect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16764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T.A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5791200" y="1290935"/>
            <a:ext cx="30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310" y="4725035"/>
            <a:ext cx="252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SELECT *</a:t>
            </a:r>
          </a:p>
          <a:p>
            <a:r>
              <a:rPr lang="en-US" altLang="zh-CN"/>
              <a:t>FROM T</a:t>
            </a:r>
          </a:p>
          <a:p>
            <a:r>
              <a:rPr lang="en-US" altLang="zh-CN"/>
              <a:t>WHERE T.A='cow'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16764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T.A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381000" y="1143001"/>
            <a:ext cx="83058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18288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FFFF00"/>
                </a:solidFill>
                <a:sym typeface="+mn-ea"/>
              </a:rPr>
              <a:t>Functionality</a:t>
            </a:r>
          </a:p>
          <a:p>
            <a:pPr marL="274320" lvl="0" indent="-18288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FFFF00"/>
              </a:solidFill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676400"/>
          <a:ext cx="1980565" cy="33250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cow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cow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/>
                      <a:endParaRPr 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514600" y="24384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T.B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5791200" y="1290935"/>
            <a:ext cx="30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1310" y="4716780"/>
            <a:ext cx="2522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SELECT *</a:t>
            </a:r>
          </a:p>
          <a:p>
            <a:r>
              <a:rPr lang="en-US" altLang="zh-CN"/>
              <a:t>FROM T</a:t>
            </a:r>
          </a:p>
          <a:p>
            <a:r>
              <a:rPr lang="en-US" altLang="zh-CN"/>
              <a:t>WHERE T.B=2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Cloud"/>
          <p:cNvSpPr>
            <a:spLocks noChangeAspect="1" noEditPoints="1" noChangeArrowheads="1"/>
          </p:cNvSpPr>
          <p:nvPr/>
        </p:nvSpPr>
        <p:spPr bwMode="auto">
          <a:xfrm>
            <a:off x="2514600" y="16764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99CC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T.A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381000" y="1143001"/>
            <a:ext cx="8305800" cy="685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18288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FFFF00"/>
                </a:solidFill>
                <a:sym typeface="+mn-ea"/>
              </a:rPr>
              <a:t>Functionality</a:t>
            </a:r>
          </a:p>
          <a:p>
            <a:pPr marL="274320" lvl="0" indent="-18288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endParaRPr lang="en-US" sz="2800" b="1" dirty="0">
              <a:solidFill>
                <a:srgbClr val="FFFF00"/>
              </a:solidFill>
              <a:sym typeface="+mn-ea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76800" y="1676400"/>
          <a:ext cx="1980565" cy="3233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896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59906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cow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cow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6603">
                <a:tc>
                  <a:txBody>
                    <a:bodyPr/>
                    <a:lstStyle/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endParaRPr lang="en-US" sz="6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>
                    <a:gradFill>
                      <a:gsLst>
                        <a:gs pos="0">
                          <a:srgbClr val="7B32B2"/>
                        </a:gs>
                        <a:gs pos="100000">
                          <a:srgbClr val="401A5D"/>
                        </a:gs>
                      </a:gsLst>
                      <a:lin ang="2700000" scaled="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Cloud"/>
          <p:cNvSpPr>
            <a:spLocks noChangeAspect="1" noEditPoints="1" noChangeArrowheads="1"/>
          </p:cNvSpPr>
          <p:nvPr/>
        </p:nvSpPr>
        <p:spPr bwMode="auto">
          <a:xfrm>
            <a:off x="2514600" y="24384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on T.B</a:t>
            </a:r>
          </a:p>
        </p:txBody>
      </p:sp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1905000" y="2133600"/>
            <a:ext cx="1981200" cy="25146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CC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Index</a:t>
            </a:r>
          </a:p>
          <a:p>
            <a:pPr algn="ctr"/>
            <a:r>
              <a:rPr lang="en-US" sz="2100" dirty="0">
                <a:solidFill>
                  <a:schemeClr val="bg1"/>
                </a:solidFill>
              </a:rPr>
              <a:t>on T.(A,B)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5791200" y="1290935"/>
            <a:ext cx="304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29565" y="4909820"/>
            <a:ext cx="40874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SELECT *</a:t>
            </a:r>
          </a:p>
          <a:p>
            <a:r>
              <a:rPr lang="en-US" altLang="zh-CN"/>
              <a:t>FROM T</a:t>
            </a:r>
          </a:p>
          <a:p>
            <a:r>
              <a:rPr lang="en-US" altLang="zh-CN"/>
              <a:t>WHERE T.A='cat' and T.B&gt;5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381000" y="1143000"/>
            <a:ext cx="8305800" cy="455295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18288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990000"/>
              </a:buClr>
              <a:buNone/>
            </a:pPr>
            <a:r>
              <a:rPr lang="en-US" sz="2800" b="1" dirty="0">
                <a:solidFill>
                  <a:srgbClr val="FFFF00"/>
                </a:solidFill>
                <a:sym typeface="+mn-ea"/>
              </a:rPr>
              <a:t>Utility</a:t>
            </a:r>
          </a:p>
          <a:p>
            <a:pPr lvl="1" algn="l"/>
            <a:r>
              <a:rPr>
                <a:sym typeface="+mn-ea"/>
              </a:rPr>
              <a:t> Index = difference between full table scans and </a:t>
            </a:r>
          </a:p>
          <a:p>
            <a:pPr lvl="1" algn="l"/>
            <a:r>
              <a:rPr>
                <a:sym typeface="+mn-ea"/>
              </a:rPr>
              <a:t>    Orders of magnitude performance difference</a:t>
            </a:r>
          </a:p>
          <a:p>
            <a:pPr lvl="1" algn="l"/>
            <a:r>
              <a:rPr>
                <a:sym typeface="+mn-ea"/>
              </a:rPr>
              <a:t> Underlying data structures</a:t>
            </a:r>
          </a:p>
          <a:p>
            <a:pPr lvl="2" algn="l"/>
            <a:r>
              <a:rPr>
                <a:sym typeface="+mn-ea"/>
              </a:rPr>
              <a:t> Balanced trees (B trees, B+ trees)</a:t>
            </a:r>
          </a:p>
          <a:p>
            <a:pPr lvl="2" algn="l"/>
            <a:r>
              <a:rPr>
                <a:sym typeface="+mn-ea"/>
              </a:rPr>
              <a:t> Hash tables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Declaring Indexes</a:t>
            </a:r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4294967295"/>
          </p:nvPr>
        </p:nvSpPr>
        <p:spPr>
          <a:xfrm>
            <a:off x="618844" y="1417638"/>
            <a:ext cx="7924800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No standard!</a:t>
            </a:r>
          </a:p>
          <a:p>
            <a:r>
              <a:rPr lang="en-US" altLang="zh-CN" dirty="0">
                <a:solidFill>
                  <a:srgbClr val="FFFF00"/>
                </a:solidFill>
              </a:rPr>
              <a:t>Typical syntax</a:t>
            </a:r>
            <a:r>
              <a:rPr lang="en-US" altLang="zh-CN" dirty="0"/>
              <a:t>: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CREATE INDEX </a:t>
            </a:r>
            <a:r>
              <a:rPr lang="en-US" altLang="zh-CN" dirty="0" err="1">
                <a:latin typeface="Courier New" panose="02070309020205020404" pitchFamily="49" charset="0"/>
              </a:rPr>
              <a:t>studioInd</a:t>
            </a:r>
            <a:r>
              <a:rPr lang="en-US" altLang="zh-CN" dirty="0">
                <a:latin typeface="Courier New" panose="02070309020205020404" pitchFamily="49" charset="0"/>
              </a:rPr>
              <a:t> ON 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movies(</a:t>
            </a:r>
            <a:r>
              <a:rPr lang="en-US" altLang="zh-CN" dirty="0" err="1">
                <a:latin typeface="Courier New" panose="02070309020205020404" pitchFamily="49" charset="0"/>
              </a:rPr>
              <a:t>studioname</a:t>
            </a:r>
            <a:r>
              <a:rPr lang="en-US" altLang="zh-CN" dirty="0">
                <a:latin typeface="Courier New" panose="02070309020205020404" pitchFamily="49" charset="0"/>
              </a:rPr>
              <a:t>);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CREATE INDEX </a:t>
            </a:r>
            <a:r>
              <a:rPr lang="en-US" altLang="zh-CN" dirty="0" err="1">
                <a:latin typeface="Courier New" panose="02070309020205020404" pitchFamily="49" charset="0"/>
              </a:rPr>
              <a:t>movieInd</a:t>
            </a:r>
            <a:r>
              <a:rPr lang="en-US" altLang="zh-CN" dirty="0">
                <a:latin typeface="Courier New" panose="02070309020205020404" pitchFamily="49" charset="0"/>
              </a:rPr>
              <a:t> ON </a:t>
            </a:r>
          </a:p>
          <a:p>
            <a:pPr>
              <a:buNone/>
            </a:pPr>
            <a:r>
              <a:rPr lang="en-US" altLang="zh-CN" dirty="0">
                <a:latin typeface="Courier New" panose="02070309020205020404" pitchFamily="49" charset="0"/>
              </a:rPr>
              <a:t>			movies(</a:t>
            </a:r>
            <a:r>
              <a:rPr lang="en-US" altLang="zh-CN" dirty="0" err="1">
                <a:latin typeface="Courier New" panose="02070309020205020404" pitchFamily="49" charset="0"/>
              </a:rPr>
              <a:t>title,year</a:t>
            </a:r>
            <a:r>
              <a:rPr lang="en-US" altLang="zh-CN" dirty="0">
                <a:latin typeface="Courier New" panose="02070309020205020404" pitchFamily="49" charset="0"/>
              </a:rPr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lecture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View</a:t>
            </a:r>
          </a:p>
          <a:p>
            <a:r>
              <a:rPr lang="en-US" altLang="zh-CN" dirty="0"/>
              <a:t>Index</a:t>
            </a:r>
          </a:p>
          <a:p>
            <a:r>
              <a:rPr lang="en-US" altLang="zh-CN" dirty="0"/>
              <a:t>transaction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/>
          <p:nvPr/>
        </p:nvSpPr>
        <p:spPr>
          <a:xfrm>
            <a:off x="762000" y="1447800"/>
            <a:ext cx="601980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Select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title,year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movies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studio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Name = ‘Fox’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7620000" y="857250"/>
            <a:ext cx="1524000" cy="5143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b">
            <a:normAutofit fontScale="7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Indexes</a:t>
            </a:r>
          </a:p>
        </p:txBody>
      </p:sp>
      <p:sp>
        <p:nvSpPr>
          <p:cNvPr id="3" name="Content Placeholder 2"/>
          <p:cNvSpPr txBox="1"/>
          <p:nvPr/>
        </p:nvSpPr>
        <p:spPr>
          <a:xfrm>
            <a:off x="762000" y="3542665"/>
            <a:ext cx="7566660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Select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*</a:t>
            </a:r>
            <a:endParaRPr kumimoji="0" lang="en-US" sz="24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From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movies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Where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  <a:sym typeface="+mn-ea"/>
              </a:rPr>
              <a:t>title</a:t>
            </a:r>
            <a:r>
              <a:rPr lang="en-US" sz="2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= ‘stars war’ and year=1977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index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DROP INDEX </a:t>
            </a:r>
            <a:r>
              <a:rPr lang="en-US" altLang="zh-CN" dirty="0" err="1"/>
              <a:t>indexname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3584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ctr"/>
          <a:lstStyle/>
          <a:p>
            <a:r>
              <a:rPr lang="en-US" altLang="zh-CN"/>
              <a:t>Views</a:t>
            </a:r>
          </a:p>
        </p:txBody>
      </p:sp>
      <p:sp>
        <p:nvSpPr>
          <p:cNvPr id="35843" name="文本占位符 35842"/>
          <p:cNvSpPr>
            <a:spLocks noGrp="1"/>
          </p:cNvSpPr>
          <p:nvPr>
            <p:ph type="body" idx="1"/>
          </p:nvPr>
        </p:nvSpPr>
        <p:spPr>
          <a:xfrm>
            <a:off x="523240" y="1768475"/>
            <a:ext cx="7772400" cy="4343400"/>
          </a:xfrm>
        </p:spPr>
        <p:txBody>
          <a:bodyPr/>
          <a:lstStyle/>
          <a:p>
            <a:pPr marL="609600" indent="-609600"/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FF00"/>
                </a:solidFill>
              </a:rPr>
              <a:t>view</a:t>
            </a:r>
            <a:r>
              <a:rPr lang="en-US" altLang="zh-CN" dirty="0"/>
              <a:t>  is a relation defined in terms of stored tables (called </a:t>
            </a:r>
            <a:r>
              <a:rPr lang="en-US" altLang="zh-CN" i="1" dirty="0">
                <a:solidFill>
                  <a:srgbClr val="FFFF00"/>
                </a:solidFill>
              </a:rPr>
              <a:t>base tables</a:t>
            </a:r>
            <a:r>
              <a:rPr lang="en-US" altLang="zh-CN" dirty="0"/>
              <a:t> ) and other views.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views?</a:t>
            </a:r>
            <a:endParaRPr kumimoji="0" lang="zh-CN" altLang="en-US" sz="4000" b="0" i="0" u="none" strike="noStrike" kern="1200" cap="all" spc="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some data from some users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Make some queries easier / more natural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685800" y="4005263"/>
            <a:ext cx="4800600" cy="914400"/>
          </a:xfrm>
          <a:prstGeom prst="round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 applications tend to use lots and lots (and lots and lots!) of views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6813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declare view in sql</a:t>
            </a:r>
          </a:p>
        </p:txBody>
      </p:sp>
      <p:sp>
        <p:nvSpPr>
          <p:cNvPr id="11267" name="TextBox 3"/>
          <p:cNvSpPr txBox="1"/>
          <p:nvPr/>
        </p:nvSpPr>
        <p:spPr>
          <a:xfrm>
            <a:off x="755650" y="1844675"/>
            <a:ext cx="6337300" cy="1200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Create View 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Vname</a:t>
            </a: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 As</a:t>
            </a:r>
            <a:endParaRPr lang="en-US" altLang="zh-CN" sz="3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&lt;Query&gt;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" y="0"/>
            <a:ext cx="6872288" cy="836613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0" y="1052513"/>
            <a:ext cx="903605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construct the following view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400" b="0" i="0" u="none" strike="noStrike" kern="1200" cap="none" spc="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who are both executives and stars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0430" y="2420888"/>
            <a:ext cx="76206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create view starexec as</a:t>
            </a:r>
          </a:p>
          <a:p>
            <a:pPr lvl="1"/>
            <a:r>
              <a:rPr lang="zh-CN" altLang="en-US" sz="3200" dirty="0"/>
              <a:t>select moviestar.name,moviestar.address,gender,birthdate,cert,networth</a:t>
            </a:r>
          </a:p>
          <a:p>
            <a:pPr lvl="1"/>
            <a:r>
              <a:rPr lang="zh-CN" altLang="en-US" sz="3200" dirty="0"/>
              <a:t>from moviestar,movieexec</a:t>
            </a:r>
          </a:p>
          <a:p>
            <a:pPr lvl="1"/>
            <a:r>
              <a:rPr lang="zh-CN" altLang="en-US" sz="3200" dirty="0"/>
              <a:t>where moviestar.name=movieexec.name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37889"/>
          <p:cNvSpPr>
            <a:spLocks noGrp="1"/>
          </p:cNvSpPr>
          <p:nvPr>
            <p:ph type="title"/>
          </p:nvPr>
        </p:nvSpPr>
        <p:spPr>
          <a:xfrm>
            <a:off x="304800" y="233363"/>
            <a:ext cx="7924800" cy="1143000"/>
          </a:xfrm>
        </p:spPr>
        <p:txBody>
          <a:bodyPr anchor="ctr"/>
          <a:lstStyle/>
          <a:p>
            <a:r>
              <a:rPr lang="en-US" altLang="zh-CN"/>
              <a:t>query a View</a:t>
            </a:r>
          </a:p>
        </p:txBody>
      </p:sp>
      <p:sp>
        <p:nvSpPr>
          <p:cNvPr id="37891" name="文本占位符 37890"/>
          <p:cNvSpPr>
            <a:spLocks noGrp="1"/>
          </p:cNvSpPr>
          <p:nvPr>
            <p:ph type="body" idx="1"/>
          </p:nvPr>
        </p:nvSpPr>
        <p:spPr>
          <a:xfrm>
            <a:off x="457200" y="1656715"/>
            <a:ext cx="7772400" cy="4419600"/>
          </a:xfrm>
        </p:spPr>
        <p:txBody>
          <a:bodyPr/>
          <a:lstStyle/>
          <a:p>
            <a:r>
              <a:rPr lang="en-US" altLang="zh-CN"/>
              <a:t>Query a view as if it were a base table.</a:t>
            </a:r>
          </a:p>
          <a:p>
            <a:pPr lvl="1"/>
            <a:endParaRPr lang="en-US" altLang="zh-CN"/>
          </a:p>
          <a:p>
            <a:r>
              <a:rPr lang="en-US" altLang="zh-CN">
                <a:solidFill>
                  <a:srgbClr val="FFFF00"/>
                </a:solidFill>
              </a:rPr>
              <a:t>Example query</a:t>
            </a:r>
            <a:r>
              <a:rPr lang="en-US" altLang="zh-CN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get the female stars who are also an executive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400" b="0" i="0" u="none" strike="noStrike" kern="1200" cap="none" spc="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>
              <a:buNone/>
            </a:pPr>
            <a:endParaRPr lang="en-US" altLang="zh-CN">
              <a:latin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  <a:t>7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430655" y="4395470"/>
            <a:ext cx="7029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select name from starexec</a:t>
            </a:r>
          </a:p>
          <a:p>
            <a:r>
              <a:rPr lang="zh-CN" altLang="en-US" sz="3200" dirty="0"/>
              <a:t>where gender='F'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68130" cy="1143000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000" b="0" i="0" u="none" strike="noStrike" kern="1200" cap="all" spc="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modify VIEW in sql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48970" y="2350770"/>
            <a:ext cx="6337300" cy="64516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32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700" kern="1200" spc="3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drop View </a:t>
            </a:r>
            <a:r>
              <a:rPr lang="en-US" altLang="zh-CN" sz="3600" b="1" dirty="0">
                <a:solidFill>
                  <a:srgbClr val="FFFF00"/>
                </a:solidFill>
                <a:latin typeface="Lucida Console" panose="020B0609040504020204" pitchFamily="49" charset="0"/>
                <a:ea typeface="宋体" panose="02010600030101010101" pitchFamily="2" charset="-122"/>
              </a:rPr>
              <a:t>Vname</a:t>
            </a:r>
            <a:r>
              <a:rPr lang="en-US" altLang="zh-CN" sz="3600" b="1" dirty="0">
                <a:latin typeface="Lucida Console" panose="020B0609040504020204" pitchFamily="49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solidFill>
                <a:srgbClr val="FFFF00"/>
              </a:solidFill>
              <a:latin typeface="Lucida Console" panose="020B06090405040202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B242CB0-72C5-314C-A370-4A0CA837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Rename attribute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76837A3-178D-A34F-8DFA-F33A2B96DA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en-US" altLang="zh-CN" dirty="0"/>
              <a:t>Create view </a:t>
            </a:r>
            <a:r>
              <a:rPr kumimoji="1" lang="en-US" altLang="zh-CN" dirty="0" err="1"/>
              <a:t>viewname</a:t>
            </a:r>
            <a:r>
              <a:rPr kumimoji="1" lang="en-US" altLang="zh-CN" dirty="0"/>
              <a:t>(a1,a2..)  as</a:t>
            </a:r>
          </a:p>
          <a:p>
            <a:r>
              <a:rPr kumimoji="1" lang="en-US" altLang="zh-CN" dirty="0"/>
              <a:t>Select statement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7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194</TotalTime>
  <Words>513</Words>
  <Application>Microsoft Office PowerPoint</Application>
  <PresentationFormat>On-screen Show (4:3)</PresentationFormat>
  <Paragraphs>226</Paragraphs>
  <Slides>21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宋体</vt:lpstr>
      <vt:lpstr>方正姚体</vt:lpstr>
      <vt:lpstr>Arial</vt:lpstr>
      <vt:lpstr>Arial Narrow</vt:lpstr>
      <vt:lpstr>Calibri</vt:lpstr>
      <vt:lpstr>Courier New</vt:lpstr>
      <vt:lpstr>Lucida Console</vt:lpstr>
      <vt:lpstr>Wingdings</vt:lpstr>
      <vt:lpstr>极目远眺</vt:lpstr>
      <vt:lpstr>view,index</vt:lpstr>
      <vt:lpstr>Today’s lecture</vt:lpstr>
      <vt:lpstr>Views</vt:lpstr>
      <vt:lpstr>Why use views?</vt:lpstr>
      <vt:lpstr>declare view in sql</vt:lpstr>
      <vt:lpstr>example</vt:lpstr>
      <vt:lpstr>query a View</vt:lpstr>
      <vt:lpstr>modify VIEW in sql</vt:lpstr>
      <vt:lpstr>Rename attribute</vt:lpstr>
      <vt:lpstr>updatable views</vt:lpstr>
      <vt:lpstr>modify VIEW in sql</vt:lpstr>
      <vt:lpstr>PowerPoint Presentation</vt:lpstr>
      <vt:lpstr>Indexes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Declaring Indexes</vt:lpstr>
      <vt:lpstr>PowerPoint Presentation</vt:lpstr>
      <vt:lpstr>Delete index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1- introduction to database</dc:title>
  <dc:creator>yy</dc:creator>
  <cp:lastModifiedBy>latitude</cp:lastModifiedBy>
  <cp:revision>242</cp:revision>
  <dcterms:created xsi:type="dcterms:W3CDTF">2015-03-01T05:46:00Z</dcterms:created>
  <dcterms:modified xsi:type="dcterms:W3CDTF">2019-12-13T06:37:10Z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