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  <p:sldMasterId id="2147483689" r:id="rId4"/>
  </p:sldMasterIdLst>
  <p:notesMasterIdLst>
    <p:notesMasterId r:id="rId50"/>
  </p:notesMasterIdLst>
  <p:handoutMasterIdLst>
    <p:handoutMasterId r:id="rId51"/>
  </p:handoutMasterIdLst>
  <p:sldIdLst>
    <p:sldId id="373" r:id="rId5"/>
    <p:sldId id="642" r:id="rId6"/>
    <p:sldId id="1173" r:id="rId7"/>
    <p:sldId id="925" r:id="rId8"/>
    <p:sldId id="1008" r:id="rId9"/>
    <p:sldId id="1174" r:id="rId10"/>
    <p:sldId id="1172" r:id="rId11"/>
    <p:sldId id="1175" r:id="rId12"/>
    <p:sldId id="1131" r:id="rId13"/>
    <p:sldId id="1301" r:id="rId14"/>
    <p:sldId id="807" r:id="rId15"/>
    <p:sldId id="1345" r:id="rId16"/>
    <p:sldId id="809" r:id="rId17"/>
    <p:sldId id="1446" r:id="rId18"/>
    <p:sldId id="1447" r:id="rId19"/>
    <p:sldId id="814" r:id="rId20"/>
    <p:sldId id="812" r:id="rId21"/>
    <p:sldId id="1421" r:id="rId22"/>
    <p:sldId id="1392" r:id="rId23"/>
    <p:sldId id="1356" r:id="rId24"/>
    <p:sldId id="1358" r:id="rId25"/>
    <p:sldId id="1420" r:id="rId26"/>
    <p:sldId id="1359" r:id="rId27"/>
    <p:sldId id="1357" r:id="rId28"/>
    <p:sldId id="1362" r:id="rId29"/>
    <p:sldId id="1450" r:id="rId30"/>
    <p:sldId id="1448" r:id="rId31"/>
    <p:sldId id="1350" r:id="rId32"/>
    <p:sldId id="1352" r:id="rId33"/>
    <p:sldId id="1449" r:id="rId34"/>
    <p:sldId id="1353" r:id="rId35"/>
    <p:sldId id="1422" r:id="rId36"/>
    <p:sldId id="1262" r:id="rId37"/>
    <p:sldId id="1423" r:id="rId38"/>
    <p:sldId id="1424" r:id="rId39"/>
    <p:sldId id="893" r:id="rId40"/>
    <p:sldId id="1426" r:id="rId41"/>
    <p:sldId id="1436" r:id="rId42"/>
    <p:sldId id="1434" r:id="rId43"/>
    <p:sldId id="1435" r:id="rId44"/>
    <p:sldId id="1427" r:id="rId45"/>
    <p:sldId id="1428" r:id="rId46"/>
    <p:sldId id="1429" r:id="rId47"/>
    <p:sldId id="1430" r:id="rId48"/>
    <p:sldId id="824" r:id="rId49"/>
  </p:sldIdLst>
  <p:sldSz cx="9144000" cy="6858000" type="screen4x3"/>
  <p:notesSz cx="7099300" cy="10234613"/>
  <p:defaultTextStyle>
    <a:defPPr>
      <a:defRPr lang="en-US"/>
    </a:defPPr>
    <a:lvl1pPr marL="0" lvl="0" indent="0" algn="just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ahoma" panose="020B0604030504040204" pitchFamily="34" charset="0"/>
        <a:ea typeface="楷体_GB2312" pitchFamily="49" charset="-122"/>
        <a:cs typeface="+mn-cs"/>
      </a:defRPr>
    </a:lvl1pPr>
    <a:lvl2pPr marL="457200" lvl="1" indent="0" algn="just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ahoma" panose="020B0604030504040204" pitchFamily="34" charset="0"/>
        <a:ea typeface="楷体_GB2312" pitchFamily="49" charset="-122"/>
        <a:cs typeface="+mn-cs"/>
      </a:defRPr>
    </a:lvl2pPr>
    <a:lvl3pPr marL="914400" lvl="2" indent="0" algn="just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ahoma" panose="020B0604030504040204" pitchFamily="34" charset="0"/>
        <a:ea typeface="楷体_GB2312" pitchFamily="49" charset="-122"/>
        <a:cs typeface="+mn-cs"/>
      </a:defRPr>
    </a:lvl3pPr>
    <a:lvl4pPr marL="1371600" lvl="3" indent="0" algn="just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ahoma" panose="020B0604030504040204" pitchFamily="34" charset="0"/>
        <a:ea typeface="楷体_GB2312" pitchFamily="49" charset="-122"/>
        <a:cs typeface="+mn-cs"/>
      </a:defRPr>
    </a:lvl4pPr>
    <a:lvl5pPr marL="1828800" lvl="4" indent="0" algn="just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ahoma" panose="020B0604030504040204" pitchFamily="34" charset="0"/>
        <a:ea typeface="楷体_GB2312" pitchFamily="49" charset="-122"/>
        <a:cs typeface="+mn-cs"/>
      </a:defRPr>
    </a:lvl5pPr>
    <a:lvl6pPr marL="2286000" lvl="5" indent="0" algn="just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ahoma" panose="020B0604030504040204" pitchFamily="34" charset="0"/>
        <a:ea typeface="楷体_GB2312" pitchFamily="49" charset="-122"/>
        <a:cs typeface="+mn-cs"/>
      </a:defRPr>
    </a:lvl6pPr>
    <a:lvl7pPr marL="2743200" lvl="6" indent="0" algn="just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ahoma" panose="020B0604030504040204" pitchFamily="34" charset="0"/>
        <a:ea typeface="楷体_GB2312" pitchFamily="49" charset="-122"/>
        <a:cs typeface="+mn-cs"/>
      </a:defRPr>
    </a:lvl7pPr>
    <a:lvl8pPr marL="3200400" lvl="7" indent="0" algn="just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ahoma" panose="020B0604030504040204" pitchFamily="34" charset="0"/>
        <a:ea typeface="楷体_GB2312" pitchFamily="49" charset="-122"/>
        <a:cs typeface="+mn-cs"/>
      </a:defRPr>
    </a:lvl8pPr>
    <a:lvl9pPr marL="3657600" lvl="8" indent="0" algn="just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ahoma" panose="020B060403050404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4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800000"/>
    <a:srgbClr val="CC6600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64586" autoAdjust="0"/>
  </p:normalViewPr>
  <p:slideViewPr>
    <p:cSldViewPr showGuides="1">
      <p:cViewPr varScale="1">
        <p:scale>
          <a:sx n="59" d="100"/>
          <a:sy n="59" d="100"/>
        </p:scale>
        <p:origin x="2274" y="54"/>
      </p:cViewPr>
      <p:guideLst>
        <p:guide orient="horz" pos="1904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页眉占位符 13926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b="0" dirty="0">
              <a:effectLst/>
            </a:endParaRPr>
          </a:p>
        </p:txBody>
      </p:sp>
      <p:sp>
        <p:nvSpPr>
          <p:cNvPr id="139267" name="日期占位符 139266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b="0" dirty="0">
              <a:effectLst/>
            </a:endParaRPr>
          </a:p>
        </p:txBody>
      </p:sp>
      <p:sp>
        <p:nvSpPr>
          <p:cNvPr id="139268" name="页脚占位符 139267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b="0" dirty="0">
              <a:effectLst/>
            </a:endParaRPr>
          </a:p>
        </p:txBody>
      </p:sp>
      <p:sp>
        <p:nvSpPr>
          <p:cNvPr id="139269" name="灯片编号占位符 139268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b="0" dirty="0">
                <a:effectLst/>
              </a:rPr>
              <a:t>‹#›</a:t>
            </a:fld>
            <a:endParaRPr lang="zh-CN" altLang="en-US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5011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页眉占位符 1228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defTabSz="990600"/>
            <a:endParaRPr lang="zh-CN" altLang="en-US" sz="1300" b="0" dirty="0">
              <a:latin typeface="Tahoma" panose="020B0604030504040204" pitchFamily="34" charset="0"/>
            </a:endParaRPr>
          </a:p>
        </p:txBody>
      </p:sp>
      <p:sp>
        <p:nvSpPr>
          <p:cNvPr id="122883" name="日期占位符 12288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/>
            <a:endParaRPr lang="zh-CN" altLang="en-US" sz="1300" b="0" dirty="0">
              <a:latin typeface="Tahoma" panose="020B0604030504040204" pitchFamily="34" charset="0"/>
            </a:endParaRPr>
          </a:p>
        </p:txBody>
      </p:sp>
      <p:sp>
        <p:nvSpPr>
          <p:cNvPr id="122884" name="幻灯片图像占位符 12288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2885" name="文本占位符 122884"/>
          <p:cNvSpPr>
            <a:spLocks noGrp="1"/>
          </p:cNvSpPr>
          <p:nvPr>
            <p:ph type="body" sz="quarter" idx="3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2886" name="页脚占位符 122885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defTabSz="990600"/>
            <a:endParaRPr lang="zh-CN" altLang="en-US" sz="1300" b="0" dirty="0">
              <a:latin typeface="Tahoma" panose="020B0604030504040204" pitchFamily="34" charset="0"/>
            </a:endParaRPr>
          </a:p>
        </p:txBody>
      </p:sp>
      <p:sp>
        <p:nvSpPr>
          <p:cNvPr id="122887" name="灯片编号占位符 122886"/>
          <p:cNvSpPr>
            <a:spLocks noGrp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/>
            <a:fld id="{9A0DB2DC-4C9A-4742-B13C-FB6460FD3503}" type="slidenum">
              <a:rPr lang="zh-CN" altLang="en-US" sz="1300" b="0" dirty="0">
                <a:latin typeface="Tahoma" panose="020B0604030504040204" pitchFamily="34" charset="0"/>
              </a:rPr>
              <a:t>‹#›</a:t>
            </a:fld>
            <a:endParaRPr lang="zh-CN" altLang="en-US" sz="1300" b="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07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幻灯片图像占位符 35123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1235" name="文本占位符 35123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zh-CN" altLang="en-US" sz="1300" b="0" dirty="0">
                <a:latin typeface="Tahoma" panose="020B0604030504040204" pitchFamily="34" charset="0"/>
              </a:rPr>
              <a:t>1</a:t>
            </a:fld>
            <a:endParaRPr lang="zh-CN" altLang="en-US" sz="1300" b="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889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幻灯片图像占位符 36249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2499" name="文本占位符 3624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zh-CN" altLang="en-US" sz="1300" b="0" dirty="0">
                <a:latin typeface="Tahoma" panose="020B0604030504040204" pitchFamily="34" charset="0"/>
              </a:rPr>
              <a:t>26</a:t>
            </a:fld>
            <a:endParaRPr lang="zh-CN" altLang="en-US" sz="1300" b="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41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幻灯片图像占位符 40345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2338" name="文本占位符 403458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en-US" dirty="0"/>
          </a:p>
        </p:txBody>
      </p:sp>
      <p:sp>
        <p:nvSpPr>
          <p:cNvPr id="14233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38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128210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zh-CN" altLang="en-US" sz="1300" b="0" dirty="0">
                <a:latin typeface="Tahoma" panose="020B0604030504040204" pitchFamily="34" charset="0"/>
              </a:rPr>
              <a:t>40</a:t>
            </a:fld>
            <a:endParaRPr lang="zh-CN" altLang="en-US" sz="1300" b="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86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幻灯片图像占位符 3942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4243" name="文本占位符 394242"/>
          <p:cNvSpPr>
            <a:spLocks noGrp="1"/>
          </p:cNvSpPr>
          <p:nvPr>
            <p:ph type="body" idx="1"/>
          </p:nvPr>
        </p:nvSpPr>
        <p:spPr>
          <a:xfrm>
            <a:off x="900430" y="4919980"/>
            <a:ext cx="5207000" cy="4605338"/>
          </a:xfrm>
        </p:spPr>
        <p:txBody>
          <a:bodyPr lIns="99048" tIns="49524" rIns="99048" bIns="49524"/>
          <a:lstStyle/>
          <a:p>
            <a:pPr lvl="0"/>
            <a:r>
              <a:rPr lang="en-US" altLang="zh-CN" dirty="0"/>
              <a:t>1.</a:t>
            </a:r>
            <a:r>
              <a:rPr lang="zh-CN" altLang="en-US" dirty="0"/>
              <a:t>例如，为某一应用，需要在一张表（模式）中增加一列，此时可以完全不影响外部模式及应用程序结构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zh-CN" altLang="en-US" sz="1300" dirty="0">
                <a:latin typeface="Tahoma" panose="020B0604030504040204" pitchFamily="34" charset="0"/>
              </a:rPr>
              <a:t>44</a:t>
            </a:fld>
            <a:endParaRPr lang="zh-CN" altLang="en-US" sz="13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8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概念模型不依赖于具体的计算机系统的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zh-CN" altLang="en-US" sz="1300" b="0" dirty="0">
                <a:latin typeface="Tahoma" panose="020B0604030504040204" pitchFamily="34" charset="0"/>
              </a:rPr>
              <a:t>4</a:t>
            </a:fld>
            <a:endParaRPr lang="zh-CN" altLang="en-US" sz="1300" b="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5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幻灯片图像占位符 36044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0451" name="文本占位符 36045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zh-CN" altLang="en-US" sz="1300" b="0" dirty="0">
                <a:latin typeface="Tahoma" panose="020B0604030504040204" pitchFamily="34" charset="0"/>
              </a:rPr>
              <a:t>14</a:t>
            </a:fld>
            <a:endParaRPr lang="zh-CN" altLang="en-US" sz="1300" b="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82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幻灯片图像占位符 36044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0451" name="文本占位符 36045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zh-CN" altLang="en-US" sz="1300" b="0" dirty="0">
                <a:latin typeface="Tahoma" panose="020B0604030504040204" pitchFamily="34" charset="0"/>
              </a:rPr>
              <a:t>15</a:t>
            </a:fld>
            <a:endParaRPr lang="zh-CN" altLang="en-US" sz="1300" b="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64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幻灯片图像占位符 36249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2499" name="文本占位符 3624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zh-CN" altLang="en-US" sz="1300" b="0" dirty="0">
                <a:latin typeface="Tahoma" panose="020B0604030504040204" pitchFamily="34" charset="0"/>
              </a:rPr>
              <a:t>20</a:t>
            </a:fld>
            <a:endParaRPr lang="zh-CN" altLang="en-US" sz="1300" b="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0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幻灯片图像占位符 36249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2499" name="文本占位符 3624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zh-CN" altLang="en-US" sz="1300" b="0" dirty="0">
                <a:latin typeface="Tahoma" panose="020B0604030504040204" pitchFamily="34" charset="0"/>
              </a:rPr>
              <a:t>21</a:t>
            </a:fld>
            <a:endParaRPr lang="zh-CN" altLang="en-US" sz="1300" b="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102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幻灯片图像占位符 36249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2499" name="文本占位符 3624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zh-CN" altLang="en-US" sz="1300" b="0" dirty="0">
                <a:latin typeface="Tahoma" panose="020B0604030504040204" pitchFamily="34" charset="0"/>
              </a:rPr>
              <a:t>23</a:t>
            </a:fld>
            <a:endParaRPr lang="zh-CN" altLang="en-US" sz="1300" b="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19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幻灯片图像占位符 36249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2499" name="文本占位符 3624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zh-CN" altLang="en-US" sz="1300" b="0" dirty="0">
                <a:latin typeface="Tahoma" panose="020B0604030504040204" pitchFamily="34" charset="0"/>
              </a:rPr>
              <a:t>24</a:t>
            </a:fld>
            <a:endParaRPr lang="zh-CN" altLang="en-US" sz="1300" b="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7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幻灯片图像占位符 36249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2499" name="文本占位符 3624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zh-CN" altLang="en-US" sz="1300" b="0" dirty="0">
                <a:latin typeface="Tahoma" panose="020B0604030504040204" pitchFamily="34" charset="0"/>
              </a:rPr>
              <a:t>25</a:t>
            </a:fld>
            <a:endParaRPr lang="zh-CN" altLang="en-US" sz="1300" b="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0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14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147" name="组合 614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48" name="矩形 614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9" name="矩形 614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50" name="组合 614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1" name="矩形 615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" name="矩形 615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53" name="矩形 615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矩形 615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矩形 615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6" name="标题 615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57" name="副标题 615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6158" name="日期占位符 615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9" name="页脚占位符 615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60" name="灯片编号占位符 615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2516" y="228600"/>
            <a:ext cx="2162572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350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14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147" name="组合 614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48" name="矩形 614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9" name="矩形 614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50" name="组合 614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1" name="矩形 615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" name="矩形 615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53" name="矩形 615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矩形 615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矩形 615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6" name="标题 615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57" name="副标题 615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6158" name="日期占位符 615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9" name="页脚占位符 615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60" name="灯片编号占位符 615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238641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47" y="1219200"/>
            <a:ext cx="4238641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2516" y="228600"/>
            <a:ext cx="2162572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350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14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147" name="组合 614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48" name="矩形 614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9" name="矩形 614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50" name="组合 614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1" name="矩形 615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" name="矩形 615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53" name="矩形 615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矩形 615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矩形 615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6" name="标题 615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57" name="副标题 615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6158" name="日期占位符 615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9" name="页脚占位符 615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60" name="灯片编号占位符 615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238641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47" y="1219200"/>
            <a:ext cx="4238641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2516" y="228600"/>
            <a:ext cx="2162572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350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14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147" name="组合 614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48" name="矩形 614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9" name="矩形 614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50" name="组合 614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1" name="矩形 615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" name="矩形 615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53" name="矩形 615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矩形 615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矩形 615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6" name="标题 615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57" name="副标题 615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6158" name="日期占位符 615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9" name="页脚占位符 615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60" name="灯片编号占位符 615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238641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47" y="1219200"/>
            <a:ext cx="4238641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238641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47" y="1219200"/>
            <a:ext cx="4238641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2516" y="228600"/>
            <a:ext cx="2162572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350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12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矩形 512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矩形 512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6" name="矩形 512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7" name="矩形 512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矩形 512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标题 5128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93038" cy="7842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30" name="文本占位符 5129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502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31" name="日期占位符 513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2" name="页脚占位符 513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33" name="灯片编号占位符 513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12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矩形 512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矩形 512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6" name="矩形 512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7" name="矩形 512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矩形 512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标题 5128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93038" cy="7842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30" name="文本占位符 5129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502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31" name="日期占位符 513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2" name="页脚占位符 513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33" name="灯片编号占位符 513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12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矩形 512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矩形 512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6" name="矩形 512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7" name="矩形 512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矩形 512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标题 5128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93038" cy="7842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30" name="文本占位符 5129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502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31" name="日期占位符 513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2" name="页脚占位符 513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33" name="灯片编号占位符 513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12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矩形 512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矩形 512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6" name="矩形 512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7" name="矩形 512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矩形 512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>
              <a:spcBef>
                <a:spcPct val="0"/>
              </a:spcBef>
            </a:pPr>
            <a:endParaRPr lang="zh-CN" altLang="en-US" b="0" dirty="0"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标题 5128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93038" cy="7842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30" name="文本占位符 5129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502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31" name="日期占位符 513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2" name="页脚占位符 513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33" name="灯片编号占位符 513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43361"/>
          <p:cNvSpPr>
            <a:spLocks noGrp="1"/>
          </p:cNvSpPr>
          <p:nvPr>
            <p:ph type="ctrTitle"/>
          </p:nvPr>
        </p:nvSpPr>
        <p:spPr>
          <a:xfrm>
            <a:off x="1187450" y="908050"/>
            <a:ext cx="6697663" cy="1871663"/>
          </a:xfrm>
        </p:spPr>
        <p:txBody>
          <a:bodyPr anchor="b"/>
          <a:lstStyle/>
          <a:p>
            <a:pPr defTabSz="914400">
              <a:buSzPct val="100000"/>
            </a:pPr>
            <a:r>
              <a:rPr lang="zh-CN" altLang="en-US" sz="5400" b="1" kern="1200" baseline="0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第二章 关系模型</a:t>
            </a:r>
            <a:endParaRPr lang="en-US" altLang="zh-CN" sz="3200" b="1" kern="1200" baseline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43363" name="图片 1433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63" y="188913"/>
            <a:ext cx="1619250" cy="8366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364" name="对象 143363">
            <a:hlinkClick r:id="" action="ppaction://ole?verb=0"/>
          </p:cNvPr>
          <p:cNvGraphicFramePr/>
          <p:nvPr/>
        </p:nvGraphicFramePr>
        <p:xfrm>
          <a:off x="7235825" y="2997200"/>
          <a:ext cx="1219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r:id="rId5" imgW="2643505" imgH="4587875" progId="MS_ClipArt_Gallery.2">
                  <p:embed/>
                </p:oleObj>
              </mc:Choice>
              <mc:Fallback>
                <p:oleObj r:id="rId5" imgW="2643505" imgH="458787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219200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5" name="文本框 143364"/>
          <p:cNvSpPr txBox="1"/>
          <p:nvPr/>
        </p:nvSpPr>
        <p:spPr>
          <a:xfrm>
            <a:off x="755576" y="3645024"/>
            <a:ext cx="7727950" cy="143116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讲授：信息学院 计算机系 沈炜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内容相关：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285750" indent="-28575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楷体_GB2312" pitchFamily="49" charset="-122"/>
                <a:sym typeface="+mn-ea"/>
              </a:rPr>
              <a:t>《数据库系统基础教程》</a:t>
            </a:r>
            <a:r>
              <a:rPr lang="en-US" altLang="zh-CN" sz="1800" dirty="0">
                <a:latin typeface="楷体_GB2312" pitchFamily="49" charset="-122"/>
                <a:sym typeface="+mn-ea"/>
              </a:rPr>
              <a:t> </a:t>
            </a:r>
            <a:r>
              <a:rPr lang="en-US" altLang="zh-CN" sz="1800" dirty="0" smtClean="0">
                <a:latin typeface="楷体_GB2312" pitchFamily="49" charset="-122"/>
                <a:sym typeface="+mn-ea"/>
              </a:rPr>
              <a:t>2.1-2.3,2.5</a:t>
            </a:r>
            <a:endParaRPr lang="zh-CN" altLang="en-US" sz="180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关系模型研究什么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175" y="1375410"/>
            <a:ext cx="8650288" cy="5410200"/>
          </a:xfrm>
        </p:spPr>
        <p:txBody>
          <a:bodyPr/>
          <a:lstStyle/>
          <a:p>
            <a:r>
              <a:rPr lang="zh-CN" altLang="en-US"/>
              <a:t>形象的说，一个关系（</a:t>
            </a:r>
            <a:r>
              <a:rPr lang="en-US" altLang="zh-CN"/>
              <a:t>relation</a:t>
            </a:r>
            <a:r>
              <a:rPr lang="zh-CN" altLang="en-US"/>
              <a:t>）就是一个</a:t>
            </a:r>
            <a:r>
              <a:rPr lang="en-US" altLang="zh-CN"/>
              <a:t>table</a:t>
            </a:r>
          </a:p>
          <a:p>
            <a:pPr lvl="0"/>
            <a:r>
              <a:rPr lang="zh-CN" altLang="en-US"/>
              <a:t>关系模型就是处理</a:t>
            </a:r>
            <a:r>
              <a:rPr lang="en-US" altLang="zh-CN"/>
              <a:t>table</a:t>
            </a:r>
            <a:r>
              <a:rPr lang="zh-CN" altLang="en-US"/>
              <a:t>的，它由三个部分组成</a:t>
            </a:r>
          </a:p>
          <a:p>
            <a:pPr lvl="1"/>
            <a:r>
              <a:rPr lang="zh-CN" altLang="en-US"/>
              <a:t>如何描述</a:t>
            </a:r>
            <a:r>
              <a:rPr lang="en-US" altLang="zh-CN"/>
              <a:t>table</a:t>
            </a:r>
          </a:p>
          <a:p>
            <a:pPr lvl="1"/>
            <a:r>
              <a:rPr lang="en-US" altLang="zh-CN"/>
              <a:t>table </a:t>
            </a:r>
            <a:r>
              <a:rPr lang="zh-CN" altLang="en-US"/>
              <a:t>及</a:t>
            </a:r>
            <a:r>
              <a:rPr lang="en-US" altLang="zh-CN"/>
              <a:t>table</a:t>
            </a:r>
            <a:r>
              <a:rPr lang="zh-CN" altLang="en-US"/>
              <a:t>之间所可能发生的操作（关系运算）</a:t>
            </a:r>
          </a:p>
          <a:p>
            <a:pPr lvl="1"/>
            <a:r>
              <a:rPr lang="zh-CN" altLang="en-US"/>
              <a:t>这些操作所要遵循的约束条件（完整性约束）</a:t>
            </a:r>
          </a:p>
          <a:p>
            <a:pPr lvl="0"/>
            <a:r>
              <a:rPr lang="zh-CN" altLang="en-US"/>
              <a:t>就是要学习：</a:t>
            </a:r>
            <a:r>
              <a:rPr lang="en-US" altLang="zh-CN"/>
              <a:t>table</a:t>
            </a:r>
            <a:r>
              <a:rPr lang="zh-CN" altLang="en-US"/>
              <a:t>如何描述、有哪些操作、结果是什么、有哪些约束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关系的数据结构</a:t>
            </a:r>
            <a:r>
              <a:rPr lang="en-US" altLang="zh-CN"/>
              <a:t>——</a:t>
            </a:r>
            <a:r>
              <a:rPr lang="zh-CN" altLang="en-US"/>
              <a:t>二维表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5" y="1136015"/>
            <a:ext cx="8173720" cy="553085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关系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关系就是一个二维表（</a:t>
            </a:r>
            <a:r>
              <a:rPr lang="en-US" altLang="zh-CN" dirty="0" smtClean="0">
                <a:sym typeface="+mn-ea"/>
              </a:rPr>
              <a:t>P12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关</a:t>
            </a:r>
            <a:r>
              <a:rPr lang="zh-CN" altLang="en-US" dirty="0">
                <a:sym typeface="+mn-ea"/>
              </a:rPr>
              <a:t>系的结构</a:t>
            </a:r>
            <a:r>
              <a:rPr lang="en-US" altLang="zh-CN" dirty="0">
                <a:sym typeface="+mn-ea"/>
              </a:rPr>
              <a:t>——“</a:t>
            </a:r>
            <a:r>
              <a:rPr lang="zh-CN" altLang="en-US" dirty="0">
                <a:sym typeface="+mn-ea"/>
              </a:rPr>
              <a:t>表”之要</a:t>
            </a:r>
            <a:r>
              <a:rPr lang="zh-CN" altLang="en-US" dirty="0" smtClean="0">
                <a:sym typeface="+mn-ea"/>
              </a:rPr>
              <a:t>素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属性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关系的列称为属性（</a:t>
            </a:r>
            <a:r>
              <a:rPr lang="en-US" altLang="zh-CN" dirty="0" smtClean="0">
                <a:sym typeface="+mn-ea"/>
              </a:rPr>
              <a:t>P12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元组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关系中除属性名所在行以外的其他行</a:t>
            </a:r>
            <a:r>
              <a:rPr lang="en-US" altLang="zh-CN" dirty="0" smtClean="0">
                <a:sym typeface="+mn-ea"/>
              </a:rPr>
              <a:t>(P12)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765038890"/>
              </p:ext>
            </p:extLst>
          </p:nvPr>
        </p:nvGraphicFramePr>
        <p:xfrm>
          <a:off x="3311525" y="4313138"/>
          <a:ext cx="2338705" cy="15849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35965"/>
                <a:gridCol w="730885"/>
                <a:gridCol w="871855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丈夫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妻子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子女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李记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王方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李建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张鹏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林芬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张智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张鹏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林芬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张睿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25800" y="3914358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家庭</a:t>
            </a:r>
          </a:p>
        </p:txBody>
      </p:sp>
      <p:grpSp>
        <p:nvGrpSpPr>
          <p:cNvPr id="6" name="组合 7"/>
          <p:cNvGrpSpPr/>
          <p:nvPr/>
        </p:nvGrpSpPr>
        <p:grpSpPr>
          <a:xfrm>
            <a:off x="3570605" y="3208238"/>
            <a:ext cx="2577465" cy="1186815"/>
            <a:chOff x="179511" y="1356877"/>
            <a:chExt cx="5410754" cy="1812176"/>
          </a:xfrm>
        </p:grpSpPr>
        <p:sp>
          <p:nvSpPr>
            <p:cNvPr id="20516" name="Text Box 8"/>
            <p:cNvSpPr txBox="1"/>
            <p:nvPr/>
          </p:nvSpPr>
          <p:spPr>
            <a:xfrm>
              <a:off x="179511" y="1356877"/>
              <a:ext cx="5410754" cy="6089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32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17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17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17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    </a:t>
              </a:r>
              <a:r>
                <a:rPr lang="zh-CN" altLang="en-US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列、字段</a:t>
              </a:r>
              <a:endPara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7" name="Line 9"/>
            <p:cNvSpPr/>
            <p:nvPr/>
          </p:nvSpPr>
          <p:spPr>
            <a:xfrm flipH="1">
              <a:off x="911342" y="1701084"/>
              <a:ext cx="1788921" cy="1342891"/>
            </a:xfrm>
            <a:prstGeom prst="line">
              <a:avLst/>
            </a:prstGeom>
            <a:ln w="3492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18" name="Line 10"/>
            <p:cNvSpPr/>
            <p:nvPr/>
          </p:nvSpPr>
          <p:spPr>
            <a:xfrm flipH="1">
              <a:off x="2307021" y="1702053"/>
              <a:ext cx="391910" cy="1467000"/>
            </a:xfrm>
            <a:prstGeom prst="line">
              <a:avLst/>
            </a:prstGeom>
            <a:ln w="3492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19" name="Line 10"/>
            <p:cNvSpPr/>
            <p:nvPr/>
          </p:nvSpPr>
          <p:spPr>
            <a:xfrm>
              <a:off x="2698931" y="1701084"/>
              <a:ext cx="1159733" cy="1340952"/>
            </a:xfrm>
            <a:prstGeom prst="line">
              <a:avLst/>
            </a:prstGeom>
            <a:ln w="3492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" name="组合 9"/>
          <p:cNvGrpSpPr/>
          <p:nvPr/>
        </p:nvGrpSpPr>
        <p:grpSpPr>
          <a:xfrm>
            <a:off x="4826635" y="4271228"/>
            <a:ext cx="2546985" cy="472440"/>
            <a:chOff x="7148" y="4614"/>
            <a:chExt cx="4011" cy="744"/>
          </a:xfrm>
        </p:grpSpPr>
        <p:sp>
          <p:nvSpPr>
            <p:cNvPr id="7" name="椭圆 6"/>
            <p:cNvSpPr/>
            <p:nvPr/>
          </p:nvSpPr>
          <p:spPr>
            <a:xfrm>
              <a:off x="7148" y="4678"/>
              <a:ext cx="1134" cy="680"/>
            </a:xfrm>
            <a:prstGeom prst="ellipse">
              <a:avLst/>
            </a:prstGeom>
            <a:noFill/>
            <a:ln w="38100"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0"/>
            </a:p>
          </p:txBody>
        </p:sp>
        <p:cxnSp>
          <p:nvCxnSpPr>
            <p:cNvPr id="8" name="肘形连接符 7"/>
            <p:cNvCxnSpPr/>
            <p:nvPr/>
          </p:nvCxnSpPr>
          <p:spPr>
            <a:xfrm flipV="1">
              <a:off x="8282" y="4947"/>
              <a:ext cx="1413" cy="157"/>
            </a:xfrm>
            <a:prstGeom prst="bentConnector3">
              <a:avLst>
                <a:gd name="adj1" fmla="val 766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8445" y="4614"/>
              <a:ext cx="271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0"/>
                <a:t>列名</a:t>
              </a:r>
              <a:r>
                <a:rPr lang="zh-CN" altLang="en-US" sz="2000" b="0" dirty="0"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属性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27270" y="5550118"/>
            <a:ext cx="1798320" cy="471170"/>
            <a:chOff x="7148" y="4678"/>
            <a:chExt cx="2832" cy="742"/>
          </a:xfrm>
        </p:grpSpPr>
        <p:sp>
          <p:nvSpPr>
            <p:cNvPr id="12" name="椭圆 11"/>
            <p:cNvSpPr/>
            <p:nvPr/>
          </p:nvSpPr>
          <p:spPr>
            <a:xfrm>
              <a:off x="7148" y="4678"/>
              <a:ext cx="1134" cy="680"/>
            </a:xfrm>
            <a:prstGeom prst="ellipse">
              <a:avLst/>
            </a:prstGeom>
            <a:noFill/>
            <a:ln w="38100"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肘形连接符 12"/>
            <p:cNvCxnSpPr>
              <a:endCxn id="14" idx="2"/>
            </p:cNvCxnSpPr>
            <p:nvPr/>
          </p:nvCxnSpPr>
          <p:spPr>
            <a:xfrm flipV="1">
              <a:off x="7985" y="5306"/>
              <a:ext cx="1298" cy="11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8586" y="4678"/>
              <a:ext cx="139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黑体" panose="02010609060101010101" pitchFamily="2" charset="-122"/>
                  <a:ea typeface="黑体" panose="02010609060101010101" pitchFamily="2" charset="-122"/>
                </a:rPr>
                <a:t>列值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31875" y="5466298"/>
            <a:ext cx="4974590" cy="482600"/>
            <a:chOff x="6444" y="4678"/>
            <a:chExt cx="1838" cy="760"/>
          </a:xfrm>
        </p:grpSpPr>
        <p:sp>
          <p:nvSpPr>
            <p:cNvPr id="16" name="椭圆 15"/>
            <p:cNvSpPr/>
            <p:nvPr/>
          </p:nvSpPr>
          <p:spPr>
            <a:xfrm>
              <a:off x="7148" y="4678"/>
              <a:ext cx="1134" cy="680"/>
            </a:xfrm>
            <a:prstGeom prst="ellipse">
              <a:avLst/>
            </a:prstGeom>
            <a:noFill/>
            <a:ln w="38100"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444" y="4810"/>
              <a:ext cx="6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0"/>
                <a:t>行</a:t>
              </a:r>
              <a:r>
                <a:rPr lang="en-US" altLang="zh-CN" sz="2000" b="0"/>
                <a:t>/</a:t>
              </a:r>
              <a:r>
                <a:rPr lang="zh-CN" altLang="en-US" sz="2000">
                  <a:latin typeface="黑体" panose="02010609060101010101" pitchFamily="2" charset="-122"/>
                  <a:ea typeface="黑体" panose="02010609060101010101" pitchFamily="2" charset="-122"/>
                </a:rPr>
                <a:t>元祖</a:t>
              </a:r>
              <a:r>
                <a:rPr lang="en-US" altLang="zh-CN" sz="2000" b="0"/>
                <a:t>/</a:t>
              </a:r>
              <a:r>
                <a:rPr lang="zh-CN" altLang="en-US" sz="2000" b="0"/>
                <a:t>记录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02130" y="3883878"/>
            <a:ext cx="1356360" cy="706755"/>
            <a:chOff x="2385" y="4004"/>
            <a:chExt cx="2136" cy="1113"/>
          </a:xfrm>
        </p:grpSpPr>
        <p:sp>
          <p:nvSpPr>
            <p:cNvPr id="19" name="左大括号 18"/>
            <p:cNvSpPr/>
            <p:nvPr/>
          </p:nvSpPr>
          <p:spPr>
            <a:xfrm rot="1440000">
              <a:off x="4294" y="4026"/>
              <a:ext cx="227" cy="567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85" y="4004"/>
              <a:ext cx="1895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000" b="0"/>
                <a:t>表</a:t>
              </a:r>
              <a:r>
                <a:rPr lang="en-US" altLang="zh-CN" sz="2000" b="0"/>
                <a:t>/</a:t>
              </a:r>
              <a:r>
                <a:rPr lang="zh-CN" altLang="en-US" sz="2000">
                  <a:latin typeface="黑体" panose="02010609060101010101" pitchFamily="2" charset="-122"/>
                  <a:ea typeface="黑体" panose="02010609060101010101" pitchFamily="2" charset="-122"/>
                </a:rPr>
                <a:t>关系 名</a:t>
              </a:r>
            </a:p>
          </p:txBody>
        </p:sp>
      </p:grpSp>
      <p:sp>
        <p:nvSpPr>
          <p:cNvPr id="23" name="椭圆 22"/>
          <p:cNvSpPr/>
          <p:nvPr/>
        </p:nvSpPr>
        <p:spPr>
          <a:xfrm>
            <a:off x="3225800" y="4282658"/>
            <a:ext cx="720090" cy="1616075"/>
          </a:xfrm>
          <a:prstGeom prst="ellipse">
            <a:avLst/>
          </a:prstGeom>
          <a:noFill/>
          <a:ln w="3810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580" y="1277620"/>
            <a:ext cx="8636000" cy="228917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关系的描述：关系模</a:t>
            </a:r>
            <a:r>
              <a:rPr lang="zh-CN" altLang="en-US" dirty="0" smtClean="0">
                <a:sym typeface="+mn-ea"/>
              </a:rPr>
              <a:t>式（关系名与属性的集合</a:t>
            </a:r>
            <a:r>
              <a:rPr lang="en-US" altLang="zh-CN" dirty="0" smtClean="0">
                <a:sym typeface="+mn-ea"/>
              </a:rPr>
              <a:t>P12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关系模式的表达：</a:t>
            </a:r>
          </a:p>
          <a:p>
            <a:pPr lvl="1"/>
            <a:r>
              <a:rPr lang="zh-CN" altLang="en-US" dirty="0">
                <a:sym typeface="+mn-ea"/>
              </a:rPr>
              <a:t>表名（属性列表</a:t>
            </a:r>
            <a:r>
              <a:rPr lang="zh-CN" altLang="en-US" dirty="0" smtClean="0">
                <a:sym typeface="+mn-ea"/>
              </a:rPr>
              <a:t>），</a:t>
            </a:r>
            <a:r>
              <a:rPr lang="en-US" altLang="zh-CN" sz="1665" b="1" dirty="0" smtClean="0">
                <a:sym typeface="+mn-ea"/>
              </a:rPr>
              <a:t>R(A</a:t>
            </a:r>
            <a:r>
              <a:rPr lang="zh-CN" altLang="en-US" sz="1665" b="1" baseline="-25000" dirty="0" smtClean="0">
                <a:sym typeface="+mn-ea"/>
              </a:rPr>
              <a:t>1</a:t>
            </a:r>
            <a:r>
              <a:rPr lang="en-US" altLang="zh-CN" sz="1665" b="1" dirty="0">
                <a:sym typeface="+mn-ea"/>
              </a:rPr>
              <a:t>,</a:t>
            </a:r>
            <a:r>
              <a:rPr lang="en-US" altLang="zh-CN" sz="1665" b="1" dirty="0" smtClean="0">
                <a:sym typeface="+mn-ea"/>
              </a:rPr>
              <a:t>A</a:t>
            </a:r>
            <a:r>
              <a:rPr lang="en-US" altLang="zh-CN" sz="1665" b="1" baseline="-25000" dirty="0" smtClean="0">
                <a:sym typeface="+mn-ea"/>
              </a:rPr>
              <a:t>2</a:t>
            </a:r>
            <a:r>
              <a:rPr lang="en-US" altLang="zh-CN" sz="1665" b="1" dirty="0">
                <a:sym typeface="+mn-ea"/>
              </a:rPr>
              <a:t>,</a:t>
            </a:r>
            <a:r>
              <a:rPr lang="zh-CN" altLang="en-US" sz="1665" b="1" dirty="0" smtClean="0">
                <a:sym typeface="+mn-ea"/>
              </a:rPr>
              <a:t>...</a:t>
            </a:r>
            <a:r>
              <a:rPr lang="en-US" altLang="zh-CN" sz="1665" b="1" dirty="0" smtClean="0">
                <a:sym typeface="+mn-ea"/>
              </a:rPr>
              <a:t>,A</a:t>
            </a:r>
            <a:r>
              <a:rPr lang="en-US" altLang="zh-CN" sz="1665" b="1" baseline="-25000" dirty="0" smtClean="0">
                <a:sym typeface="+mn-ea"/>
              </a:rPr>
              <a:t>n</a:t>
            </a:r>
            <a:r>
              <a:rPr lang="en-US" altLang="zh-CN" sz="1665" b="1" dirty="0">
                <a:sym typeface="+mn-ea"/>
              </a:rPr>
              <a:t>)</a:t>
            </a:r>
            <a:r>
              <a:rPr lang="zh-CN" altLang="en-US" sz="1665" dirty="0">
                <a:sym typeface="+mn-ea"/>
              </a:rPr>
              <a:t>，</a:t>
            </a:r>
            <a:r>
              <a:rPr lang="en-US" altLang="zh-CN" sz="1665" dirty="0">
                <a:sym typeface="+mn-ea"/>
              </a:rPr>
              <a:t>R</a:t>
            </a:r>
            <a:r>
              <a:rPr lang="zh-CN" altLang="en-US" sz="1665" dirty="0">
                <a:sym typeface="+mn-ea"/>
              </a:rPr>
              <a:t>是关系</a:t>
            </a:r>
            <a:r>
              <a:rPr lang="zh-CN" altLang="en-US" sz="1665" dirty="0" smtClean="0">
                <a:sym typeface="+mn-ea"/>
              </a:rPr>
              <a:t>名；</a:t>
            </a:r>
            <a:r>
              <a:rPr lang="en-US" altLang="zh-CN" sz="1665" dirty="0">
                <a:sym typeface="+mn-ea"/>
              </a:rPr>
              <a:t>A</a:t>
            </a:r>
            <a:r>
              <a:rPr lang="en-US" altLang="zh-CN" sz="1665" baseline="-25000" dirty="0">
                <a:sym typeface="+mn-ea"/>
              </a:rPr>
              <a:t>i</a:t>
            </a:r>
            <a:r>
              <a:rPr lang="zh-CN" altLang="en-US" sz="1665" dirty="0">
                <a:sym typeface="+mn-ea"/>
              </a:rPr>
              <a:t> 是属性</a:t>
            </a:r>
          </a:p>
          <a:p>
            <a:pPr lvl="2"/>
            <a:r>
              <a:rPr lang="zh-CN" altLang="en-US" sz="2000" dirty="0">
                <a:sym typeface="+mn-ea"/>
              </a:rPr>
              <a:t>例如下图关系的关系模式描述分别为：</a:t>
            </a:r>
          </a:p>
          <a:p>
            <a:pPr lvl="3"/>
            <a:r>
              <a:rPr lang="zh-CN" altLang="en-US" sz="2000" dirty="0">
                <a:sym typeface="+mn-ea"/>
              </a:rPr>
              <a:t>家庭(丈夫,妻子,子女)</a:t>
            </a:r>
          </a:p>
          <a:p>
            <a:pPr lvl="3"/>
            <a:r>
              <a:rPr lang="en-US" altLang="zh-CN" sz="2000" dirty="0">
                <a:sym typeface="+mn-ea"/>
              </a:rPr>
              <a:t>F(Husband, Wife, Chd1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Chd2)</a:t>
            </a:r>
            <a:endParaRPr lang="zh-CN" altLang="en-US" sz="2000" dirty="0">
              <a:sym typeface="+mn-ea"/>
            </a:endParaRPr>
          </a:p>
          <a:p>
            <a:pPr lvl="0"/>
            <a:endParaRPr lang="en-US" altLang="zh-CN" sz="2090" dirty="0">
              <a:sym typeface="+mn-ea"/>
            </a:endParaRPr>
          </a:p>
          <a:p>
            <a:pPr marL="0" lvl="1" indent="0">
              <a:buNone/>
            </a:pPr>
            <a:r>
              <a:rPr lang="en-US" altLang="zh-CN" sz="2100" dirty="0">
                <a:sym typeface="+mn-ea"/>
              </a:rPr>
              <a:t>        </a:t>
            </a:r>
            <a:endParaRPr lang="en-US" altLang="zh-CN" sz="2100" baseline="-25000" dirty="0">
              <a:sym typeface="+mn-ea"/>
            </a:endParaRPr>
          </a:p>
          <a:p>
            <a:pPr marL="457200" lvl="2"/>
            <a:endParaRPr lang="zh-CN" altLang="en-US" sz="21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50" dirty="0"/>
              <a:t>    </a:t>
            </a:r>
            <a:endParaRPr lang="en-US" altLang="zh-CN" sz="2450" baseline="-25000" dirty="0"/>
          </a:p>
          <a:p>
            <a:pPr marL="457200" lvl="1" indent="0">
              <a:buNone/>
            </a:pPr>
            <a:endParaRPr lang="zh-CN" altLang="en-US" sz="2450" baseline="-25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76580" y="3926205"/>
            <a:ext cx="3637280" cy="2917190"/>
            <a:chOff x="576580" y="3926205"/>
            <a:chExt cx="3637280" cy="2917190"/>
          </a:xfrm>
        </p:grpSpPr>
        <p:graphicFrame>
          <p:nvGraphicFramePr>
            <p:cNvPr id="6" name="表格 5"/>
            <p:cNvGraphicFramePr/>
            <p:nvPr>
              <p:extLst>
                <p:ext uri="{D42A27DB-BD31-4B8C-83A1-F6EECF244321}">
                  <p14:modId xmlns:p14="http://schemas.microsoft.com/office/powerpoint/2010/main" val="723483385"/>
                </p:ext>
              </p:extLst>
            </p:nvPr>
          </p:nvGraphicFramePr>
          <p:xfrm>
            <a:off x="576580" y="4399280"/>
            <a:ext cx="3637280" cy="1395095"/>
          </p:xfrm>
          <a:graphic>
            <a:graphicData uri="http://schemas.openxmlformats.org/drawingml/2006/table">
              <a:tbl>
                <a:tblPr firstRow="1" bandRow="1">
                  <a:tableStyleId>{17292A2E-F333-43FB-9621-5CBBE7FDCDCB}</a:tableStyleId>
                </a:tblPr>
                <a:tblGrid>
                  <a:gridCol w="1232535"/>
                  <a:gridCol w="773430"/>
                  <a:gridCol w="819150"/>
                  <a:gridCol w="812165"/>
                </a:tblGrid>
                <a:tr h="490855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sz="1800" dirty="0"/>
                          <a:t>Husband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sz="1800"/>
                          <a:t>Wife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sz="1800"/>
                          <a:t>Chd1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sz="1800" dirty="0">
                            <a:sym typeface="+mn-ea"/>
                          </a:rPr>
                          <a:t>Chd2</a:t>
                        </a:r>
                        <a:endParaRPr lang="zh-CN" altLang="en-US" sz="1800" dirty="0"/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solidFill>
                        <a:srgbClr val="002060"/>
                      </a:solidFill>
                    </a:tcPr>
                  </a:tc>
                </a:tr>
                <a:tr h="414020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/>
                          <a:t>李记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/>
                          <a:t>王方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/>
                          <a:t>李建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</a:tr>
                <a:tr h="490220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/>
                          <a:t>张鹏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/>
                          <a:t>林芬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/>
                          <a:t>张智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 dirty="0">
                            <a:sym typeface="+mn-ea"/>
                          </a:rPr>
                          <a:t>张睿</a:t>
                        </a:r>
                        <a:endParaRPr lang="zh-CN" altLang="en-US" sz="1800" dirty="0"/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</a:tr>
              </a:tbl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576580" y="3926205"/>
              <a:ext cx="96456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85800" y="5916295"/>
              <a:ext cx="3332480" cy="927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en-US" altLang="zh-CN" sz="1600" dirty="0">
                  <a:sym typeface="+mn-ea"/>
                </a:rPr>
                <a:t>F</a:t>
              </a:r>
              <a:r>
                <a:rPr lang="zh-CN" altLang="en-US" sz="1600" dirty="0">
                  <a:sym typeface="+mn-ea"/>
                </a:rPr>
                <a:t>的关系模式：</a:t>
              </a:r>
            </a:p>
            <a:p>
              <a:pPr marL="0" lvl="2"/>
              <a:r>
                <a:rPr lang="en-US" altLang="zh-CN" sz="1600" dirty="0">
                  <a:solidFill>
                    <a:srgbClr val="0000FF"/>
                  </a:solidFill>
                  <a:sym typeface="+mn-ea"/>
                </a:rPr>
                <a:t>F(Husband, Wife, Chd1</a:t>
              </a:r>
              <a:r>
                <a:rPr lang="zh-CN" altLang="en-US" sz="1600" dirty="0">
                  <a:solidFill>
                    <a:srgbClr val="0000FF"/>
                  </a:solidFill>
                  <a:sym typeface="+mn-ea"/>
                </a:rPr>
                <a:t>，</a:t>
              </a:r>
              <a:r>
                <a:rPr lang="en-US" altLang="zh-CN" sz="1600" dirty="0">
                  <a:solidFill>
                    <a:srgbClr val="0000FF"/>
                  </a:solidFill>
                  <a:sym typeface="+mn-ea"/>
                </a:rPr>
                <a:t>Chd2)</a:t>
              </a:r>
              <a:endParaRPr lang="zh-CN" altLang="en-US" sz="1600" dirty="0">
                <a:solidFill>
                  <a:srgbClr val="0000FF"/>
                </a:solidFill>
                <a:sym typeface="+mn-ea"/>
              </a:endParaRPr>
            </a:p>
            <a:p>
              <a:endParaRPr lang="zh-CN" altLang="en-US" sz="1600" dirty="0">
                <a:solidFill>
                  <a:srgbClr val="0000FF"/>
                </a:solidFill>
                <a:sym typeface="+mn-ea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57620" y="3874135"/>
            <a:ext cx="3332480" cy="2821940"/>
            <a:chOff x="6357620" y="3874135"/>
            <a:chExt cx="3332480" cy="2821940"/>
          </a:xfrm>
        </p:grpSpPr>
        <p:graphicFrame>
          <p:nvGraphicFramePr>
            <p:cNvPr id="4" name="表格 3"/>
            <p:cNvGraphicFramePr/>
            <p:nvPr>
              <p:extLst>
                <p:ext uri="{D42A27DB-BD31-4B8C-83A1-F6EECF244321}">
                  <p14:modId xmlns:p14="http://schemas.microsoft.com/office/powerpoint/2010/main" val="1672705333"/>
                </p:ext>
              </p:extLst>
            </p:nvPr>
          </p:nvGraphicFramePr>
          <p:xfrm>
            <a:off x="6440805" y="4331335"/>
            <a:ext cx="2338705" cy="1584960"/>
          </p:xfrm>
          <a:graphic>
            <a:graphicData uri="http://schemas.openxmlformats.org/drawingml/2006/table">
              <a:tbl>
                <a:tblPr firstRow="1" bandRow="1">
                  <a:tableStyleId>{17292A2E-F333-43FB-9621-5CBBE7FDCDCB}</a:tableStyleId>
                </a:tblPr>
                <a:tblGrid>
                  <a:gridCol w="735965"/>
                  <a:gridCol w="730885"/>
                  <a:gridCol w="871855"/>
                </a:tblGrid>
                <a:tr h="457200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 dirty="0"/>
                          <a:t>丈夫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 dirty="0"/>
                          <a:t>妻子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/>
                          <a:t>子女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solidFill>
                        <a:srgbClr val="002060"/>
                      </a:solidFill>
                    </a:tcPr>
                  </a:tc>
                </a:tr>
                <a:tr h="381000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/>
                          <a:t>李记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/>
                          <a:t>王方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/>
                          <a:t>李建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</a:tr>
                <a:tr h="381000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/>
                          <a:t>张鹏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/>
                          <a:t>林芬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/>
                          <a:t>张智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</a:tr>
                <a:tr h="185420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/>
                          <a:t>张鹏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/>
                          <a:t>林芬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800" dirty="0"/>
                          <a:t>张睿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</a:tr>
              </a:tbl>
            </a:graphicData>
          </a:graphic>
        </p:graphicFrame>
        <p:sp>
          <p:nvSpPr>
            <p:cNvPr id="5" name="文本框 4"/>
            <p:cNvSpPr txBox="1"/>
            <p:nvPr/>
          </p:nvSpPr>
          <p:spPr>
            <a:xfrm>
              <a:off x="6440805" y="3874135"/>
              <a:ext cx="96456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家庭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357620" y="6063615"/>
              <a:ext cx="3332480" cy="632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dirty="0">
                  <a:sym typeface="+mn-ea"/>
                </a:rPr>
                <a:t>家庭的的关系模式：</a:t>
              </a:r>
            </a:p>
            <a:p>
              <a:pPr marL="0" lvl="2"/>
              <a:r>
                <a:rPr sz="1600" dirty="0" err="1">
                  <a:solidFill>
                    <a:srgbClr val="0000FF"/>
                  </a:solidFill>
                  <a:sym typeface="+mn-ea"/>
                </a:rPr>
                <a:t>家庭</a:t>
              </a:r>
              <a:r>
                <a:rPr sz="1600" dirty="0">
                  <a:solidFill>
                    <a:srgbClr val="0000FF"/>
                  </a:solidFill>
                  <a:sym typeface="+mn-ea"/>
                </a:rPr>
                <a:t>(</a:t>
              </a:r>
              <a:r>
                <a:rPr sz="1600" dirty="0" err="1">
                  <a:solidFill>
                    <a:srgbClr val="0000FF"/>
                  </a:solidFill>
                  <a:sym typeface="+mn-ea"/>
                </a:rPr>
                <a:t>丈夫,妻子,子女</a:t>
              </a:r>
              <a:r>
                <a:rPr sz="1600" dirty="0">
                  <a:solidFill>
                    <a:srgbClr val="0000FF"/>
                  </a:solidFill>
                  <a:sym typeface="+mn-ea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关系的要素</a:t>
            </a:r>
            <a:r>
              <a:rPr lang="en-US" altLang="zh-CN"/>
              <a:t>-</a:t>
            </a:r>
            <a:r>
              <a:rPr lang="zh-CN" altLang="en-US"/>
              <a:t>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00857"/>
            <a:ext cx="8173720" cy="815975"/>
          </a:xfrm>
        </p:spPr>
        <p:txBody>
          <a:bodyPr/>
          <a:lstStyle/>
          <a:p>
            <a:r>
              <a:rPr lang="zh-CN" altLang="en-US" dirty="0"/>
              <a:t>关系中，</a:t>
            </a:r>
            <a:r>
              <a:rPr lang="zh-CN" altLang="en-US" sz="2800" dirty="0"/>
              <a:t>列的取值范围</a:t>
            </a:r>
            <a:r>
              <a:rPr lang="en-US" altLang="zh-CN" sz="2800" dirty="0"/>
              <a:t>“</a:t>
            </a:r>
            <a:r>
              <a:rPr lang="zh-CN" altLang="en-US" sz="2800" dirty="0"/>
              <a:t>域</a:t>
            </a:r>
            <a:r>
              <a:rPr lang="en-US" altLang="zh-CN" sz="2800" dirty="0"/>
              <a:t>”(</a:t>
            </a:r>
            <a:r>
              <a:rPr lang="en-US" altLang="zh-CN" sz="2800" dirty="0" smtClean="0"/>
              <a:t>domain,P12)</a:t>
            </a:r>
            <a:endParaRPr lang="en-US" altLang="zh-CN" sz="2800" dirty="0"/>
          </a:p>
          <a:p>
            <a:pPr lvl="0"/>
            <a:r>
              <a:rPr lang="zh-CN" altLang="en-US" sz="2800" dirty="0"/>
              <a:t>域的概念</a:t>
            </a:r>
          </a:p>
          <a:p>
            <a:pPr lvl="1"/>
            <a:r>
              <a:rPr lang="zh-CN" altLang="en-US" sz="22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域是一组相同类型值的集合</a:t>
            </a:r>
          </a:p>
          <a:p>
            <a:pPr lvl="1"/>
            <a:r>
              <a:rPr lang="zh-CN" altLang="en-US" sz="22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如整数的集合、全体学生集合、1到100的整数集合</a:t>
            </a:r>
          </a:p>
          <a:p>
            <a:pPr lvl="1"/>
            <a:r>
              <a:rPr lang="zh-CN" altLang="en-US" sz="22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如家庭关系中</a:t>
            </a:r>
          </a:p>
          <a:p>
            <a:pPr marL="914400" lvl="2" indent="0">
              <a:buNone/>
            </a:pPr>
            <a:r>
              <a:rPr lang="en-US" altLang="zh-CN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D</a:t>
            </a:r>
            <a:r>
              <a:rPr lang="en-US" altLang="zh-CN" sz="1830" baseline="-25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</a:t>
            </a:r>
            <a:r>
              <a:rPr lang="en-US" altLang="zh-CN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=</a:t>
            </a:r>
            <a:r>
              <a:rPr lang="en-US" altLang="zh-CN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{</a:t>
            </a:r>
            <a:r>
              <a:rPr lang="zh-CN" altLang="en-US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李记，张鹏</a:t>
            </a:r>
            <a:r>
              <a:rPr lang="en-US" altLang="zh-CN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}</a:t>
            </a:r>
            <a:r>
              <a:rPr lang="zh-CN" altLang="en-US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D</a:t>
            </a:r>
            <a:r>
              <a:rPr lang="en-US" altLang="zh-CN" sz="1830" baseline="-25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2</a:t>
            </a:r>
            <a:r>
              <a:rPr lang="en-US" altLang="zh-CN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={</a:t>
            </a:r>
            <a:r>
              <a:rPr lang="zh-CN" altLang="en-US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王方，林芬</a:t>
            </a:r>
            <a:r>
              <a:rPr lang="en-US" altLang="zh-CN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}</a:t>
            </a:r>
            <a:r>
              <a:rPr lang="zh-CN" altLang="en-US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D</a:t>
            </a:r>
            <a:r>
              <a:rPr lang="en-US" altLang="zh-CN" sz="1830" baseline="-25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3</a:t>
            </a:r>
            <a:r>
              <a:rPr lang="en-US" altLang="zh-CN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={</a:t>
            </a:r>
            <a:r>
              <a:rPr lang="zh-CN" altLang="en-US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李建，张睿</a:t>
            </a:r>
            <a:r>
              <a:rPr lang="en-US" altLang="zh-CN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,</a:t>
            </a:r>
            <a:r>
              <a:rPr lang="zh-CN" altLang="en-US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张智</a:t>
            </a:r>
            <a:r>
              <a:rPr lang="en-US" altLang="zh-CN" sz="18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}</a:t>
            </a:r>
            <a:endParaRPr lang="en-US" altLang="zh-CN" sz="183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lvl="2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2803572089"/>
              </p:ext>
            </p:extLst>
          </p:nvPr>
        </p:nvGraphicFramePr>
        <p:xfrm>
          <a:off x="3591560" y="4067967"/>
          <a:ext cx="2338705" cy="15849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35965"/>
                <a:gridCol w="730885"/>
                <a:gridCol w="871855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丈夫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妻子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子女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李记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王方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李建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张鹏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林芬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张智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张鹏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林芬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张睿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3343275" y="4548732"/>
            <a:ext cx="1130300" cy="1589335"/>
            <a:chOff x="5252" y="6876"/>
            <a:chExt cx="1780" cy="2503"/>
          </a:xfrm>
        </p:grpSpPr>
        <p:grpSp>
          <p:nvGrpSpPr>
            <p:cNvPr id="24" name="组合 23"/>
            <p:cNvGrpSpPr/>
            <p:nvPr/>
          </p:nvGrpSpPr>
          <p:grpSpPr>
            <a:xfrm>
              <a:off x="5656" y="6876"/>
              <a:ext cx="1298" cy="1875"/>
              <a:chOff x="7026" y="3236"/>
              <a:chExt cx="1298" cy="2205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026" y="3236"/>
                <a:ext cx="1134" cy="2022"/>
              </a:xfrm>
              <a:prstGeom prst="ellipse">
                <a:avLst/>
              </a:prstGeom>
              <a:noFill/>
              <a:ln w="38100"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肘形连接符 25"/>
              <p:cNvCxnSpPr>
                <a:stCxn id="25" idx="3"/>
              </p:cNvCxnSpPr>
              <p:nvPr/>
            </p:nvCxnSpPr>
            <p:spPr>
              <a:xfrm rot="5400000" flipV="1">
                <a:off x="7518" y="4635"/>
                <a:ext cx="480" cy="1132"/>
              </a:xfrm>
              <a:prstGeom prst="bentConnector2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 Box 8"/>
            <p:cNvSpPr txBox="1"/>
            <p:nvPr/>
          </p:nvSpPr>
          <p:spPr>
            <a:xfrm>
              <a:off x="5252" y="8751"/>
              <a:ext cx="1780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32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17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17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17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sz="1000" dirty="0">
                  <a:latin typeface="Arial" panose="020B0604020202020204" pitchFamily="34" charset="0"/>
                  <a:ea typeface="宋体" panose="02010600030101010101" pitchFamily="2" charset="-122"/>
                </a:rPr>
                <a:t>D1=</a:t>
              </a:r>
              <a:r>
                <a:rPr lang="zh-CN" altLang="en-US" sz="1000" dirty="0">
                  <a:latin typeface="Arial" panose="020B0604020202020204" pitchFamily="34" charset="0"/>
                  <a:ea typeface="宋体" panose="02010600030101010101" pitchFamily="2" charset="-122"/>
                </a:rPr>
                <a:t>男人的集合</a:t>
              </a:r>
              <a:r>
                <a:rPr lang="en-US" altLang="zh-CN" sz="1000" dirty="0">
                  <a:latin typeface="Arial" panose="020B0604020202020204" pitchFamily="34" charset="0"/>
                  <a:ea typeface="宋体" panose="02010600030101010101" pitchFamily="2" charset="-122"/>
                </a:rPr>
                <a:t>={</a:t>
              </a:r>
              <a:r>
                <a:rPr lang="zh-CN" altLang="en-US" sz="1000" dirty="0">
                  <a:latin typeface="Arial" panose="020B0604020202020204" pitchFamily="34" charset="0"/>
                  <a:ea typeface="宋体" panose="02010600030101010101" pitchFamily="2" charset="-122"/>
                </a:rPr>
                <a:t>李记，张鹏</a:t>
              </a:r>
              <a:r>
                <a:rPr lang="en-US" altLang="zh-CN" sz="1000" dirty="0">
                  <a:latin typeface="Arial" panose="020B0604020202020204" pitchFamily="34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344035" y="4548662"/>
            <a:ext cx="1210310" cy="1902113"/>
            <a:chOff x="5656" y="6876"/>
            <a:chExt cx="1906" cy="2259"/>
          </a:xfrm>
        </p:grpSpPr>
        <p:grpSp>
          <p:nvGrpSpPr>
            <p:cNvPr id="31" name="组合 30"/>
            <p:cNvGrpSpPr/>
            <p:nvPr/>
          </p:nvGrpSpPr>
          <p:grpSpPr>
            <a:xfrm>
              <a:off x="5656" y="6876"/>
              <a:ext cx="1267" cy="1785"/>
              <a:chOff x="7026" y="3236"/>
              <a:chExt cx="1267" cy="2099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7026" y="3236"/>
                <a:ext cx="1134" cy="1525"/>
              </a:xfrm>
              <a:prstGeom prst="ellipse">
                <a:avLst/>
              </a:prstGeom>
              <a:noFill/>
              <a:ln w="38100"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肘形连接符 32"/>
              <p:cNvCxnSpPr>
                <a:stCxn id="32" idx="3"/>
              </p:cNvCxnSpPr>
              <p:nvPr/>
            </p:nvCxnSpPr>
            <p:spPr>
              <a:xfrm rot="5400000" flipV="1">
                <a:off x="7344" y="4386"/>
                <a:ext cx="797" cy="1100"/>
              </a:xfrm>
              <a:prstGeom prst="bentConnector2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 Box 8"/>
            <p:cNvSpPr txBox="1"/>
            <p:nvPr/>
          </p:nvSpPr>
          <p:spPr>
            <a:xfrm>
              <a:off x="5782" y="8661"/>
              <a:ext cx="1780" cy="4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32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17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17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17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sz="1000" dirty="0">
                  <a:latin typeface="Arial" panose="020B0604020202020204" pitchFamily="34" charset="0"/>
                  <a:ea typeface="宋体" panose="02010600030101010101" pitchFamily="2" charset="-122"/>
                </a:rPr>
                <a:t>D2=</a:t>
              </a:r>
              <a:r>
                <a:rPr lang="zh-CN" altLang="en-US" sz="1000" dirty="0">
                  <a:latin typeface="Arial" panose="020B0604020202020204" pitchFamily="34" charset="0"/>
                  <a:ea typeface="宋体" panose="02010600030101010101" pitchFamily="2" charset="-122"/>
                </a:rPr>
                <a:t>女人的集合</a:t>
              </a:r>
              <a:r>
                <a:rPr lang="en-US" altLang="zh-CN" sz="1000" dirty="0">
                  <a:latin typeface="Arial" panose="020B0604020202020204" pitchFamily="34" charset="0"/>
                  <a:ea typeface="宋体" panose="02010600030101010101" pitchFamily="2" charset="-122"/>
                </a:rPr>
                <a:t>={</a:t>
              </a:r>
              <a:r>
                <a:rPr lang="zh-CN" altLang="en-US" sz="1000" dirty="0">
                  <a:latin typeface="Arial" panose="020B0604020202020204" pitchFamily="34" charset="0"/>
                  <a:ea typeface="宋体" panose="02010600030101010101" pitchFamily="2" charset="-122"/>
                </a:rPr>
                <a:t>王方，林芬</a:t>
              </a:r>
              <a:r>
                <a:rPr lang="en-US" altLang="zh-CN" sz="1000" dirty="0">
                  <a:latin typeface="Arial" panose="020B0604020202020204" pitchFamily="34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64125" y="4549297"/>
            <a:ext cx="1724660" cy="2192071"/>
            <a:chOff x="5656" y="6876"/>
            <a:chExt cx="2716" cy="2133"/>
          </a:xfrm>
        </p:grpSpPr>
        <p:grpSp>
          <p:nvGrpSpPr>
            <p:cNvPr id="37" name="组合 36"/>
            <p:cNvGrpSpPr/>
            <p:nvPr/>
          </p:nvGrpSpPr>
          <p:grpSpPr>
            <a:xfrm>
              <a:off x="5656" y="6876"/>
              <a:ext cx="1777" cy="1691"/>
              <a:chOff x="7026" y="3236"/>
              <a:chExt cx="1777" cy="198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7026" y="3236"/>
                <a:ext cx="1134" cy="1248"/>
              </a:xfrm>
              <a:prstGeom prst="ellipse">
                <a:avLst/>
              </a:prstGeom>
              <a:noFill/>
              <a:ln w="38100"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肘形连接符 38"/>
              <p:cNvCxnSpPr/>
              <p:nvPr/>
            </p:nvCxnSpPr>
            <p:spPr>
              <a:xfrm rot="5400000" flipV="1">
                <a:off x="7854" y="4276"/>
                <a:ext cx="797" cy="1100"/>
              </a:xfrm>
              <a:prstGeom prst="bentConnector2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 Box 8"/>
            <p:cNvSpPr txBox="1"/>
            <p:nvPr/>
          </p:nvSpPr>
          <p:spPr>
            <a:xfrm>
              <a:off x="6333" y="8621"/>
              <a:ext cx="203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32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17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17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17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sz="1000" dirty="0">
                  <a:latin typeface="Arial" panose="020B0604020202020204" pitchFamily="34" charset="0"/>
                  <a:ea typeface="宋体" panose="02010600030101010101" pitchFamily="2" charset="-122"/>
                </a:rPr>
                <a:t>D3=</a:t>
              </a:r>
              <a:r>
                <a:rPr lang="zh-CN" altLang="en-US" sz="1000" dirty="0">
                  <a:latin typeface="Arial" panose="020B0604020202020204" pitchFamily="34" charset="0"/>
                  <a:ea typeface="宋体" panose="02010600030101010101" pitchFamily="2" charset="-122"/>
                </a:rPr>
                <a:t>孩子的集合</a:t>
              </a:r>
              <a:r>
                <a:rPr lang="en-US" altLang="zh-CN" sz="1000" dirty="0">
                  <a:latin typeface="Arial" panose="020B0604020202020204" pitchFamily="34" charset="0"/>
                  <a:ea typeface="宋体" panose="02010600030101010101" pitchFamily="2" charset="-122"/>
                </a:rPr>
                <a:t>={</a:t>
              </a:r>
              <a:r>
                <a:rPr lang="zh-CN" altLang="en-US" sz="1000" dirty="0">
                  <a:latin typeface="Arial" panose="020B0604020202020204" pitchFamily="34" charset="0"/>
                  <a:ea typeface="宋体" panose="02010600030101010101" pitchFamily="2" charset="-122"/>
                </a:rPr>
                <a:t>李建，张睿</a:t>
              </a:r>
              <a:r>
                <a:rPr lang="en-US" altLang="zh-CN" sz="1000" dirty="0"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  <a:r>
                <a:rPr lang="zh-CN" altLang="en-US" sz="1000" dirty="0">
                  <a:latin typeface="Arial" panose="020B0604020202020204" pitchFamily="34" charset="0"/>
                  <a:ea typeface="宋体" panose="02010600030101010101" pitchFamily="2" charset="-122"/>
                </a:rPr>
                <a:t>张智</a:t>
              </a:r>
              <a:r>
                <a:rPr lang="en-US" altLang="zh-CN" sz="1000" dirty="0">
                  <a:latin typeface="Arial" panose="020B0604020202020204" pitchFamily="34" charset="0"/>
                  <a:ea typeface="宋体" panose="02010600030101010101" pitchFamily="2" charset="-122"/>
                </a:rPr>
                <a:t>}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582035" y="3669187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家庭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title"/>
          </p:nvPr>
        </p:nvSpPr>
        <p:spPr>
          <a:xfrm>
            <a:off x="665163" y="115888"/>
            <a:ext cx="7793037" cy="914400"/>
          </a:xfrm>
        </p:spPr>
        <p:txBody>
          <a:bodyPr anchor="b"/>
          <a:lstStyle/>
          <a:p>
            <a:r>
              <a:rPr lang="zh-CN" altLang="en-US" dirty="0">
                <a:sym typeface="+mn-ea"/>
              </a:rPr>
              <a:t>关系的性质</a:t>
            </a:r>
            <a:endParaRPr lang="zh-CN" altLang="en-US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150531" name="文本占位符 150530"/>
          <p:cNvSpPr>
            <a:spLocks noGrp="1"/>
          </p:cNvSpPr>
          <p:nvPr>
            <p:ph type="body" idx="1"/>
          </p:nvPr>
        </p:nvSpPr>
        <p:spPr>
          <a:xfrm>
            <a:off x="180340" y="1279525"/>
            <a:ext cx="8787130" cy="32492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关系中：</a:t>
            </a:r>
          </a:p>
          <a:p>
            <a:pPr lvl="0">
              <a:lnSpc>
                <a:spcPct val="90000"/>
              </a:lnSpc>
            </a:pPr>
            <a:r>
              <a:rPr lang="zh-CN" altLang="en-US" sz="2330" dirty="0"/>
              <a:t>列是同质的</a:t>
            </a:r>
            <a:r>
              <a:rPr lang="en-US" altLang="zh-CN" sz="2330" dirty="0"/>
              <a:t>:</a:t>
            </a:r>
            <a:r>
              <a:rPr lang="zh-CN" altLang="en-US" sz="2330" dirty="0">
                <a:solidFill>
                  <a:schemeClr val="folHlink"/>
                </a:solidFill>
              </a:rPr>
              <a:t>即每一列中的值来自同一域，是同一类型的数据</a:t>
            </a:r>
          </a:p>
          <a:p>
            <a:pPr lvl="0">
              <a:lnSpc>
                <a:spcPct val="90000"/>
              </a:lnSpc>
            </a:pPr>
            <a:r>
              <a:rPr lang="zh-CN" altLang="en-US" sz="2325" dirty="0">
                <a:sym typeface="+mn-ea"/>
              </a:rPr>
              <a:t>每一分量必须是不可再分的数据。满足这一条件的关系称作满足第一范式（1NF）的</a:t>
            </a:r>
          </a:p>
          <a:p>
            <a:pPr lvl="0">
              <a:lnSpc>
                <a:spcPct val="90000"/>
              </a:lnSpc>
            </a:pPr>
            <a:r>
              <a:rPr lang="zh-CN" altLang="en-US" sz="2330" dirty="0"/>
              <a:t>不同的列可来自同一域，每列必须有不同的属性名</a:t>
            </a:r>
          </a:p>
          <a:p>
            <a:pPr lvl="0">
              <a:lnSpc>
                <a:spcPct val="90000"/>
              </a:lnSpc>
            </a:pPr>
            <a:r>
              <a:rPr lang="zh-CN" altLang="en-US" sz="2330" dirty="0"/>
              <a:t>行列的顺序无关紧要</a:t>
            </a:r>
          </a:p>
          <a:p>
            <a:pPr lvl="0">
              <a:lnSpc>
                <a:spcPct val="90000"/>
              </a:lnSpc>
            </a:pPr>
            <a:r>
              <a:rPr lang="zh-CN" altLang="en-US" sz="2330" dirty="0"/>
              <a:t>任意两个元组不能完全相同（集合内不能有相同的两个元素）</a:t>
            </a:r>
          </a:p>
          <a:p>
            <a:pPr marL="457200" lvl="1">
              <a:lnSpc>
                <a:spcPct val="90000"/>
              </a:lnSpc>
            </a:pPr>
            <a:r>
              <a:rPr lang="zh-CN" dirty="0">
                <a:sym typeface="+mn-ea"/>
              </a:rPr>
              <a:t>现实应用中，表</a:t>
            </a:r>
            <a:r>
              <a:rPr lang="en-US" altLang="zh-CN" dirty="0">
                <a:sym typeface="+mn-ea"/>
              </a:rPr>
              <a:t>(table)</a:t>
            </a:r>
            <a:r>
              <a:rPr lang="zh-CN" altLang="en-US" dirty="0">
                <a:sym typeface="+mn-ea"/>
              </a:rPr>
              <a:t>可能不完全遵从此特性</a:t>
            </a:r>
          </a:p>
          <a:p>
            <a:pPr marL="0" lvl="0">
              <a:lnSpc>
                <a:spcPct val="90000"/>
              </a:lnSpc>
            </a:pPr>
            <a:endParaRPr lang="zh-CN" altLang="en-US" dirty="0"/>
          </a:p>
          <a:p>
            <a:pPr lvl="0">
              <a:lnSpc>
                <a:spcPct val="90000"/>
              </a:lnSpc>
            </a:pPr>
            <a:endParaRPr lang="zh-CN" altLang="en-US" dirty="0"/>
          </a:p>
          <a:p>
            <a:pPr marL="457200" lvl="1" indent="0">
              <a:lnSpc>
                <a:spcPct val="90000"/>
              </a:lnSpc>
              <a:buNone/>
            </a:pPr>
            <a:endParaRPr lang="zh-CN" altLang="en-US" sz="20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6292215" y="5128895"/>
          <a:ext cx="2338705" cy="159321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35965"/>
                <a:gridCol w="730885"/>
                <a:gridCol w="871855"/>
              </a:tblGrid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丈夫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妻子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子女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李记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王方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李建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张鹏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123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张鹏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林芬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张睿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366000" y="4668520"/>
            <a:ext cx="686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92215" y="4699635"/>
            <a:ext cx="844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家庭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583565" y="5013960"/>
          <a:ext cx="4057650" cy="15436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24230"/>
                <a:gridCol w="739775"/>
                <a:gridCol w="1225550"/>
                <a:gridCol w="1268095"/>
              </a:tblGrid>
              <a:tr h="400685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丈夫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妻子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子女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第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个孩子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第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个孩子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李记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王方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{</a:t>
                      </a:r>
                      <a:r>
                        <a:rPr lang="zh-CN" altLang="en-US" sz="1800"/>
                        <a:t>李建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null}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张鹏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林芬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{</a:t>
                      </a:r>
                      <a:r>
                        <a:rPr lang="zh-CN" altLang="en-US" sz="1800"/>
                        <a:t>张智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张睿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23130" y="5013960"/>
            <a:ext cx="686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title"/>
          </p:nvPr>
        </p:nvSpPr>
        <p:spPr>
          <a:xfrm>
            <a:off x="665163" y="115888"/>
            <a:ext cx="7793037" cy="914400"/>
          </a:xfrm>
        </p:spPr>
        <p:txBody>
          <a:bodyPr anchor="b"/>
          <a:lstStyle/>
          <a:p>
            <a:r>
              <a:rPr lang="zh-CN" altLang="en-US" dirty="0">
                <a:sym typeface="+mn-ea"/>
              </a:rPr>
              <a:t>关系的性质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练习</a:t>
            </a:r>
            <a:endParaRPr lang="zh-CN" altLang="en-US" b="1" dirty="0">
              <a:solidFill>
                <a:schemeClr val="folHlink"/>
              </a:solidFill>
              <a:ea typeface="楷体_GB2312" pitchFamily="49" charset="-122"/>
              <a:sym typeface="+mn-ea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445770" y="1675130"/>
          <a:ext cx="3140710" cy="186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45"/>
                <a:gridCol w="882015"/>
                <a:gridCol w="1263650"/>
              </a:tblGrid>
              <a:tr h="252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客户编号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客户姓名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城市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192837465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张三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黑龙江哈尔滨市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677899011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张四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吉林长春市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182736091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张五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黑龙江齐齐哈尔市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321123123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王三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山东青岛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336669999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王四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浙江宁波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19283746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王五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上海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5059680" y="1127125"/>
          <a:ext cx="3140710" cy="1854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45"/>
                <a:gridCol w="882015"/>
                <a:gridCol w="1263650"/>
              </a:tblGrid>
              <a:tr h="2444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客户编号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客户姓名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城市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192837465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张三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黑龙江哈尔滨市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19283746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王五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上海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677899011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张四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吉林长春市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182736091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张五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黑龙江齐齐哈尔市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321123123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王三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山东青岛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336669999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王四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浙江宁波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241290" y="3300730"/>
          <a:ext cx="3423285" cy="186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15"/>
                <a:gridCol w="1184910"/>
                <a:gridCol w="1051560"/>
              </a:tblGrid>
              <a:tr h="252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城市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客户编号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客户姓名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黑龙江哈尔滨市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192837465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张三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吉林长春市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677899011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张四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黑龙江齐齐哈尔市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182736091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张五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山东青岛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321123123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王三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浙江宁波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336669999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王四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上海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19283746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王五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445770" y="3811270"/>
          <a:ext cx="3140710" cy="186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45"/>
                <a:gridCol w="882015"/>
                <a:gridCol w="1263650"/>
              </a:tblGrid>
              <a:tr h="252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城市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192837465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张三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黑龙江哈尔滨市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677899011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张四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吉林长春市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182736091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张五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黑龙江齐齐哈尔市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321123123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王三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山东青岛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336669999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王四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浙江宁波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19283746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王五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上海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586480" y="3762375"/>
            <a:ext cx="686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1655" y="1214755"/>
            <a:ext cx="160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客户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关系模式与关</a:t>
            </a:r>
            <a:r>
              <a:rPr lang="zh-CN" dirty="0" smtClean="0"/>
              <a:t>系</a:t>
            </a:r>
            <a:r>
              <a:rPr lang="zh-CN" altLang="en-US" dirty="0" smtClean="0"/>
              <a:t>实例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36015"/>
            <a:ext cx="8199120" cy="1655445"/>
          </a:xfrm>
        </p:spPr>
        <p:txBody>
          <a:bodyPr/>
          <a:lstStyle/>
          <a:p>
            <a:r>
              <a:rPr lang="zh-CN" dirty="0">
                <a:sym typeface="+mn-ea"/>
              </a:rPr>
              <a:t>关系模式是关</a:t>
            </a:r>
            <a:r>
              <a:rPr lang="zh-CN" dirty="0" smtClean="0">
                <a:sym typeface="+mn-ea"/>
              </a:rPr>
              <a:t>系</a:t>
            </a:r>
            <a:r>
              <a:rPr lang="zh-CN" altLang="en-US" dirty="0" smtClean="0">
                <a:sym typeface="+mn-ea"/>
              </a:rPr>
              <a:t>实</a:t>
            </a:r>
            <a:r>
              <a:rPr lang="zh-CN" altLang="en-US" dirty="0" smtClean="0">
                <a:sym typeface="+mn-ea"/>
              </a:rPr>
              <a:t>例</a:t>
            </a:r>
            <a:r>
              <a:rPr lang="zh-CN" dirty="0" smtClean="0">
                <a:sym typeface="+mn-ea"/>
              </a:rPr>
              <a:t>的</a:t>
            </a:r>
            <a:r>
              <a:rPr lang="zh-CN" dirty="0">
                <a:sym typeface="+mn-ea"/>
              </a:rPr>
              <a:t>结构，关</a:t>
            </a:r>
            <a:r>
              <a:rPr lang="zh-CN" dirty="0" smtClean="0">
                <a:sym typeface="+mn-ea"/>
              </a:rPr>
              <a:t>系</a:t>
            </a:r>
            <a:r>
              <a:rPr lang="zh-CN" altLang="en-US" dirty="0">
                <a:sym typeface="+mn-ea"/>
              </a:rPr>
              <a:t>实例</a:t>
            </a:r>
            <a:r>
              <a:rPr lang="zh-CN" dirty="0" smtClean="0">
                <a:sym typeface="+mn-ea"/>
              </a:rPr>
              <a:t>是</a:t>
            </a:r>
            <a:r>
              <a:rPr lang="zh-CN" dirty="0">
                <a:sym typeface="+mn-ea"/>
              </a:rPr>
              <a:t>关系模式下某一时刻的数据</a:t>
            </a:r>
          </a:p>
          <a:p>
            <a:pPr lvl="1"/>
            <a:r>
              <a:rPr lang="zh-CN" dirty="0">
                <a:sym typeface="+mn-ea"/>
              </a:rPr>
              <a:t>例如：模式</a:t>
            </a:r>
            <a:r>
              <a:rPr lang="en-US" altLang="zh-CN" dirty="0">
                <a:sym typeface="+mn-ea"/>
              </a:rPr>
              <a:t>-</a:t>
            </a:r>
            <a:r>
              <a:rPr lang="zh-CN" dirty="0">
                <a:sym typeface="+mn-ea"/>
              </a:rPr>
              <a:t>家庭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丈夫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妻子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子女</a:t>
            </a:r>
            <a:r>
              <a:rPr lang="en-US" altLang="zh-CN" dirty="0">
                <a:sym typeface="+mn-ea"/>
              </a:rPr>
              <a:t>)</a:t>
            </a:r>
            <a:endParaRPr lang="zh-CN" dirty="0">
              <a:sym typeface="+mn-ea"/>
            </a:endParaRPr>
          </a:p>
          <a:p>
            <a:r>
              <a:rPr lang="zh-CN" dirty="0">
                <a:sym typeface="+mn-ea"/>
              </a:rPr>
              <a:t>关系模式是稳定的，而关</a:t>
            </a:r>
            <a:r>
              <a:rPr lang="zh-CN" dirty="0" smtClean="0">
                <a:sym typeface="+mn-ea"/>
              </a:rPr>
              <a:t>系</a:t>
            </a:r>
            <a:r>
              <a:rPr lang="zh-CN" altLang="en-US" dirty="0">
                <a:sym typeface="+mn-ea"/>
              </a:rPr>
              <a:t>实例</a:t>
            </a:r>
            <a:r>
              <a:rPr lang="zh-CN" dirty="0" smtClean="0">
                <a:sym typeface="+mn-ea"/>
              </a:rPr>
              <a:t>是</a:t>
            </a:r>
            <a:r>
              <a:rPr lang="zh-CN" dirty="0">
                <a:sym typeface="+mn-ea"/>
              </a:rPr>
              <a:t>随时间可能变化</a:t>
            </a:r>
            <a:r>
              <a:rPr lang="zh-CN" dirty="0" smtClean="0">
                <a:sym typeface="+mn-ea"/>
              </a:rPr>
              <a:t>的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关系实例也可称为关系（注意上下文）</a:t>
            </a:r>
            <a:endParaRPr lang="zh-CN"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endParaRPr lang="zh-CN" sz="2800" dirty="0">
              <a:sym typeface="+mn-ea"/>
            </a:endParaRPr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      </a:t>
            </a:r>
            <a:endParaRPr lang="en-US" altLang="zh-CN" sz="2800" baseline="-25000" dirty="0">
              <a:sym typeface="+mn-ea"/>
            </a:endParaRPr>
          </a:p>
          <a:p>
            <a:pPr marL="457200" lvl="2"/>
            <a:endParaRPr lang="zh-CN" altLang="en-US" sz="28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 dirty="0"/>
              <a:t>    </a:t>
            </a:r>
            <a:endParaRPr lang="en-US" altLang="zh-CN" sz="2800" baseline="-25000" dirty="0"/>
          </a:p>
          <a:p>
            <a:pPr marL="457200" lvl="1" indent="0">
              <a:buNone/>
            </a:pPr>
            <a:endParaRPr lang="zh-CN" altLang="en-US" sz="2800" baseline="-250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5847080" y="4667885"/>
          <a:ext cx="2338705" cy="15849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35965"/>
                <a:gridCol w="730885"/>
                <a:gridCol w="871855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丈夫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妻子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子女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李记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王方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李建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张鹏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林芬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张智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张鹏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林芬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张睿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69645" y="4667885"/>
          <a:ext cx="2338705" cy="838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35965"/>
                <a:gridCol w="730885"/>
                <a:gridCol w="871855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丈夫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妻子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子女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李记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王方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李建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847080" y="4277360"/>
            <a:ext cx="105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家庭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9645" y="4207510"/>
            <a:ext cx="105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家庭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关系模式完整描述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795" y="1383030"/>
            <a:ext cx="8636000" cy="1655445"/>
          </a:xfrm>
        </p:spPr>
        <p:txBody>
          <a:bodyPr/>
          <a:lstStyle/>
          <a:p>
            <a:r>
              <a:rPr lang="zh-CN" altLang="en-US" sz="2800">
                <a:sym typeface="+mn-ea"/>
              </a:rPr>
              <a:t>关系的模式：</a:t>
            </a:r>
          </a:p>
          <a:p>
            <a:pPr lvl="1"/>
            <a:r>
              <a:rPr lang="zh-CN" altLang="en-US" sz="2000">
                <a:sym typeface="+mn-ea"/>
              </a:rPr>
              <a:t>包括关系名，各属性名，属性域，属性间的依赖</a:t>
            </a:r>
            <a:r>
              <a:rPr lang="en-US" altLang="zh-CN" sz="2000">
                <a:sym typeface="+mn-ea"/>
              </a:rPr>
              <a:t>*</a:t>
            </a:r>
            <a:r>
              <a:rPr lang="zh-CN" altLang="en-US" sz="2000">
                <a:sym typeface="+mn-ea"/>
              </a:rPr>
              <a:t>，简记为</a:t>
            </a:r>
          </a:p>
          <a:p>
            <a:pPr lvl="1"/>
            <a:r>
              <a:rPr lang="en-US" altLang="zh-CN" sz="2000" b="1">
                <a:sym typeface="+mn-ea"/>
              </a:rPr>
              <a:t>R(A</a:t>
            </a:r>
            <a:r>
              <a:rPr lang="zh-CN" altLang="en-US" sz="2000" b="1" baseline="-25000">
                <a:sym typeface="+mn-ea"/>
              </a:rPr>
              <a:t>1</a:t>
            </a:r>
            <a:r>
              <a:rPr lang="en-US" altLang="zh-CN" sz="2000" b="1">
                <a:sym typeface="+mn-ea"/>
              </a:rPr>
              <a:t>:</a:t>
            </a:r>
            <a:r>
              <a:rPr lang="zh-CN" altLang="en-US" sz="2000">
                <a:solidFill>
                  <a:srgbClr val="0000FF"/>
                </a:solidFill>
                <a:sym typeface="+mn-ea"/>
              </a:rPr>
              <a:t>D</a:t>
            </a:r>
            <a:r>
              <a:rPr lang="zh-CN" altLang="en-US" sz="2000" baseline="-25000">
                <a:solidFill>
                  <a:srgbClr val="0000FF"/>
                </a:solidFill>
                <a:sym typeface="+mn-ea"/>
              </a:rPr>
              <a:t>1</a:t>
            </a:r>
            <a:r>
              <a:rPr lang="zh-CN" altLang="en-US" sz="2000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en-US" sz="2000" b="1">
                <a:sym typeface="+mn-ea"/>
              </a:rPr>
              <a:t>， </a:t>
            </a:r>
            <a:r>
              <a:rPr lang="en-US" altLang="zh-CN" sz="2000" b="1">
                <a:sym typeface="+mn-ea"/>
              </a:rPr>
              <a:t>A</a:t>
            </a:r>
            <a:r>
              <a:rPr lang="en-US" altLang="zh-CN" sz="2000" b="1" baseline="-25000">
                <a:sym typeface="+mn-ea"/>
              </a:rPr>
              <a:t>2</a:t>
            </a:r>
            <a:r>
              <a:rPr lang="en-US" altLang="zh-CN" sz="2000">
                <a:solidFill>
                  <a:srgbClr val="0000FF"/>
                </a:solidFill>
                <a:sym typeface="+mn-ea"/>
              </a:rPr>
              <a:t>:</a:t>
            </a:r>
            <a:r>
              <a:rPr lang="zh-CN" altLang="en-US" sz="2000">
                <a:solidFill>
                  <a:srgbClr val="0000FF"/>
                </a:solidFill>
                <a:sym typeface="+mn-ea"/>
              </a:rPr>
              <a:t>D</a:t>
            </a:r>
            <a:r>
              <a:rPr lang="zh-CN" altLang="en-US" sz="2000" baseline="-25000">
                <a:solidFill>
                  <a:srgbClr val="0000FF"/>
                </a:solidFill>
                <a:sym typeface="+mn-ea"/>
              </a:rPr>
              <a:t>2</a:t>
            </a:r>
            <a:r>
              <a:rPr lang="zh-CN" altLang="en-US" sz="2000" b="1">
                <a:sym typeface="+mn-ea"/>
              </a:rPr>
              <a:t> ， ...</a:t>
            </a:r>
            <a:r>
              <a:rPr lang="en-US" altLang="zh-CN" sz="2000" b="1">
                <a:sym typeface="+mn-ea"/>
              </a:rPr>
              <a:t>A</a:t>
            </a:r>
            <a:r>
              <a:rPr lang="en-US" altLang="zh-CN" sz="2000" b="1" baseline="-25000">
                <a:sym typeface="+mn-ea"/>
              </a:rPr>
              <a:t>n</a:t>
            </a:r>
            <a:r>
              <a:rPr lang="en-US" altLang="zh-CN" sz="2000">
                <a:solidFill>
                  <a:srgbClr val="0000FF"/>
                </a:solidFill>
                <a:sym typeface="+mn-ea"/>
              </a:rPr>
              <a:t>:</a:t>
            </a:r>
            <a:r>
              <a:rPr lang="zh-CN" altLang="en-US" sz="2000">
                <a:solidFill>
                  <a:srgbClr val="0000FF"/>
                </a:solidFill>
                <a:sym typeface="+mn-ea"/>
              </a:rPr>
              <a:t>D</a:t>
            </a:r>
            <a:r>
              <a:rPr lang="zh-CN" altLang="en-US" sz="2000" baseline="-25000">
                <a:solidFill>
                  <a:srgbClr val="0000FF"/>
                </a:solidFill>
                <a:sym typeface="+mn-ea"/>
              </a:rPr>
              <a:t>n</a:t>
            </a:r>
            <a:r>
              <a:rPr lang="en-US" altLang="zh-CN" sz="2000" b="1">
                <a:sym typeface="+mn-ea"/>
              </a:rPr>
              <a:t>)</a:t>
            </a:r>
            <a:r>
              <a:rPr lang="zh-CN" altLang="en-US" sz="2000">
                <a:sym typeface="+mn-ea"/>
              </a:rPr>
              <a:t>的方式来表达，</a:t>
            </a:r>
            <a:r>
              <a:rPr lang="en-US" altLang="zh-CN" sz="2000">
                <a:sym typeface="+mn-ea"/>
              </a:rPr>
              <a:t>D</a:t>
            </a:r>
            <a:r>
              <a:rPr lang="en-US" altLang="zh-CN" sz="2000" baseline="-25000">
                <a:sym typeface="+mn-ea"/>
              </a:rPr>
              <a:t>i</a:t>
            </a:r>
            <a:r>
              <a:rPr lang="zh-CN" altLang="en-US" sz="2000">
                <a:sym typeface="+mn-ea"/>
              </a:rPr>
              <a:t> 是属性对应的域，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是关系的度</a:t>
            </a:r>
          </a:p>
          <a:p>
            <a:pPr lvl="1"/>
            <a:r>
              <a:rPr lang="zh-CN" altLang="en-US" sz="2000">
                <a:solidFill>
                  <a:srgbClr val="FF0000"/>
                </a:solidFill>
                <a:sym typeface="+mn-ea"/>
              </a:rPr>
              <a:t>D</a:t>
            </a:r>
            <a:r>
              <a:rPr lang="zh-CN" altLang="en-US" sz="2000" baseline="-25000">
                <a:solidFill>
                  <a:srgbClr val="FF0000"/>
                </a:solidFill>
                <a:sym typeface="+mn-ea"/>
              </a:rPr>
              <a:t>i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在很多DBMS中一般直接说明为属性的类型</a:t>
            </a:r>
          </a:p>
          <a:p>
            <a:pPr lvl="0"/>
            <a:r>
              <a:rPr lang="zh-CN" altLang="en-US" sz="2800">
                <a:sym typeface="+mn-ea"/>
              </a:rPr>
              <a:t>例如：</a:t>
            </a:r>
          </a:p>
          <a:p>
            <a:pPr lvl="1"/>
            <a:r>
              <a:rPr lang="zh-CN" altLang="en-US" sz="2000">
                <a:sym typeface="+mn-ea"/>
              </a:rPr>
              <a:t>家庭(丈夫</a:t>
            </a:r>
            <a:r>
              <a:rPr lang="en-US" altLang="zh-CN" sz="2000">
                <a:sym typeface="+mn-ea"/>
              </a:rPr>
              <a:t>:</a:t>
            </a:r>
            <a:r>
              <a:rPr lang="zh-CN" sz="2000">
                <a:cs typeface="华文楷体" panose="02010600040101010101" pitchFamily="2" charset="-122"/>
                <a:sym typeface="+mn-ea"/>
              </a:rPr>
              <a:t>男人</a:t>
            </a:r>
            <a:r>
              <a:rPr lang="zh-CN" altLang="en-US" sz="2000">
                <a:sym typeface="+mn-ea"/>
              </a:rPr>
              <a:t>,妻子</a:t>
            </a:r>
            <a:r>
              <a:rPr lang="en-US" altLang="zh-CN" sz="2000">
                <a:sym typeface="+mn-ea"/>
              </a:rPr>
              <a:t>:</a:t>
            </a:r>
            <a:r>
              <a:rPr lang="zh-CN" sz="2000">
                <a:cs typeface="华文楷体" panose="02010600040101010101" pitchFamily="2" charset="-122"/>
                <a:sym typeface="+mn-ea"/>
              </a:rPr>
              <a:t>女人</a:t>
            </a:r>
            <a:r>
              <a:rPr lang="zh-CN" altLang="en-US" sz="2000">
                <a:sym typeface="+mn-ea"/>
              </a:rPr>
              <a:t>,子女：孩子)</a:t>
            </a:r>
          </a:p>
          <a:p>
            <a:pPr lvl="1"/>
            <a:r>
              <a:rPr lang="zh-CN" altLang="en-US" sz="2000">
                <a:sym typeface="+mn-ea"/>
              </a:rPr>
              <a:t>家庭(丈夫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>
                <a:cs typeface="华文楷体" panose="02010600040101010101" pitchFamily="2" charset="-122"/>
                <a:sym typeface="+mn-ea"/>
              </a:rPr>
              <a:t>char(20)</a:t>
            </a:r>
            <a:r>
              <a:rPr lang="zh-CN" altLang="en-US" sz="2000">
                <a:sym typeface="+mn-ea"/>
              </a:rPr>
              <a:t>,妻子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>
                <a:cs typeface="华文楷体" panose="02010600040101010101" pitchFamily="2" charset="-122"/>
                <a:sym typeface="+mn-ea"/>
              </a:rPr>
              <a:t>char(20)</a:t>
            </a:r>
            <a:r>
              <a:rPr lang="zh-CN" altLang="en-US" sz="2000">
                <a:sym typeface="+mn-ea"/>
              </a:rPr>
              <a:t>,子女：</a:t>
            </a:r>
            <a:r>
              <a:rPr lang="en-US" altLang="zh-CN" sz="2000">
                <a:cs typeface="华文楷体" panose="02010600040101010101" pitchFamily="2" charset="-122"/>
                <a:sym typeface="+mn-ea"/>
              </a:rPr>
              <a:t>char(20)</a:t>
            </a:r>
            <a:r>
              <a:rPr lang="zh-CN" altLang="en-US" sz="2000">
                <a:sym typeface="+mn-ea"/>
              </a:rPr>
              <a:t>)</a:t>
            </a:r>
          </a:p>
          <a:p>
            <a:pPr lvl="1"/>
            <a:r>
              <a:rPr lang="en-US" altLang="zh-CN" sz="2000">
                <a:sym typeface="+mn-ea"/>
              </a:rPr>
              <a:t>movie(</a:t>
            </a:r>
            <a:r>
              <a:rPr lang="en-US" altLang="zh-CN" sz="2000" u="sng">
                <a:sym typeface="+mn-ea"/>
              </a:rPr>
              <a:t>title: char(20), year: date</a:t>
            </a:r>
            <a:r>
              <a:rPr lang="en-US" altLang="zh-CN" sz="2000">
                <a:sym typeface="+mn-ea"/>
              </a:rPr>
              <a:t> , director: char(20)) </a:t>
            </a:r>
          </a:p>
          <a:p>
            <a:pPr lvl="0"/>
            <a:endParaRPr lang="en-US" altLang="zh-CN" sz="2090">
              <a:sym typeface="+mn-ea"/>
            </a:endParaRPr>
          </a:p>
          <a:p>
            <a:pPr marL="0" lvl="1" indent="0">
              <a:buNone/>
            </a:pPr>
            <a:r>
              <a:rPr lang="en-US" altLang="zh-CN" sz="2100">
                <a:sym typeface="+mn-ea"/>
              </a:rPr>
              <a:t>        </a:t>
            </a:r>
            <a:endParaRPr lang="en-US" altLang="zh-CN" sz="2100" baseline="-25000">
              <a:sym typeface="+mn-ea"/>
            </a:endParaRPr>
          </a:p>
          <a:p>
            <a:pPr marL="457200" lvl="2"/>
            <a:endParaRPr lang="zh-CN" altLang="en-US" sz="210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50"/>
              <a:t>    </a:t>
            </a:r>
            <a:endParaRPr lang="en-US" altLang="zh-CN" sz="2450" baseline="-25000"/>
          </a:p>
          <a:p>
            <a:pPr marL="457200" lvl="1" indent="0">
              <a:buNone/>
            </a:pPr>
            <a:endParaRPr lang="zh-CN" altLang="en-US" sz="245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关系模型的约束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一个数据库的关系及模式案例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5430" y="1614170"/>
            <a:ext cx="8634730" cy="412559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lang="zh-CN" altLang="en-US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数据库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moviedatabase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movies(</a:t>
            </a:r>
            <a:r>
              <a:rPr lang="en-US" altLang="zh-CN" sz="2400" u="sng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title ,year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,length ,genre ,</a:t>
            </a: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studioName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producerC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)</a:t>
            </a:r>
            <a:endParaRPr kumimoji="0" lang="en-US" altLang="zh-CN" sz="24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lang="en-US" altLang="zh-CN" sz="2400" spc="3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MovieStar</a:t>
            </a:r>
            <a:r>
              <a:rPr lang="en-US" altLang="zh-CN" sz="240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u="sng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name</a:t>
            </a:r>
            <a:r>
              <a:rPr lang="en-US" altLang="zh-CN" sz="240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address ,gender ,</a:t>
            </a:r>
            <a:r>
              <a:rPr lang="en-US" altLang="zh-CN" sz="240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birthdate)</a:t>
            </a:r>
            <a:endParaRPr kumimoji="0" lang="en-US" altLang="zh-CN" sz="24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StarsIn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u="sng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movietitle</a:t>
            </a:r>
            <a:r>
              <a:rPr lang="en-US" altLang="zh-CN" sz="2400" u="sng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sz="2400" u="sng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movieyear</a:t>
            </a:r>
            <a:r>
              <a:rPr lang="en-US" altLang="zh-CN" sz="2400" u="sng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sz="2400" u="sng" spc="3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starname</a:t>
            </a:r>
            <a:r>
              <a:rPr lang="en-US" altLang="zh-CN" sz="240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)</a:t>
            </a:r>
            <a:endParaRPr kumimoji="0" lang="en-US" altLang="zh-CN" sz="24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movieExec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(name ,address ,</a:t>
            </a:r>
            <a:r>
              <a:rPr lang="en-US" altLang="zh-CN" sz="2400" u="sng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cert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sz="2400" spc="3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networth</a:t>
            </a:r>
            <a:r>
              <a:rPr lang="en-US" altLang="zh-CN" sz="240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)</a:t>
            </a:r>
            <a:endParaRPr kumimoji="0" lang="en-US" altLang="zh-CN" sz="24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Studio(</a:t>
            </a:r>
            <a:r>
              <a:rPr lang="en-US" altLang="zh-CN" sz="2400" u="sng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name</a:t>
            </a: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,address,presC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)</a:t>
            </a:r>
            <a:endParaRPr kumimoji="0" lang="en-US" altLang="zh-CN" sz="24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980" y="1344295"/>
            <a:ext cx="8650288" cy="54102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/>
              <a:t>什么是数据模型</a:t>
            </a:r>
          </a:p>
          <a:p>
            <a:pPr marL="514350" lvl="0" indent="-514350">
              <a:buAutoNum type="arabicPeriod"/>
            </a:pPr>
            <a:r>
              <a:rPr lang="zh-CN" altLang="en-US"/>
              <a:t>关系数据模型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sz="2000"/>
              <a:t>结构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/>
              <a:t>操作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/>
              <a:t>约束</a:t>
            </a:r>
          </a:p>
          <a:p>
            <a:pPr lvl="0">
              <a:buAutoNum type="arabicPeriod"/>
            </a:pPr>
            <a:r>
              <a:rPr lang="zh-CN" altLang="en-US"/>
              <a:t>数据库的三层体系结构</a:t>
            </a:r>
          </a:p>
          <a:p>
            <a:pPr marL="514350" indent="-514350">
              <a:buAutoNum type="arabicPeriod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52577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93038" cy="763588"/>
          </a:xfrm>
        </p:spPr>
        <p:txBody>
          <a:bodyPr anchor="b"/>
          <a:lstStyle/>
          <a:p>
            <a:r>
              <a:rPr lang="zh-CN"/>
              <a:t>关系模型相关概念</a:t>
            </a:r>
            <a:r>
              <a:rPr lang="en-US" altLang="zh-CN"/>
              <a:t>——</a:t>
            </a:r>
            <a:r>
              <a:rPr lang="zh-CN" altLang="en-US"/>
              <a:t>码</a:t>
            </a:r>
          </a:p>
        </p:txBody>
      </p:sp>
      <p:sp>
        <p:nvSpPr>
          <p:cNvPr id="152579" name="文本占位符 152578"/>
          <p:cNvSpPr>
            <a:spLocks noGrp="1"/>
          </p:cNvSpPr>
          <p:nvPr>
            <p:ph type="body" idx="1"/>
          </p:nvPr>
        </p:nvSpPr>
        <p:spPr>
          <a:xfrm>
            <a:off x="432435" y="1299210"/>
            <a:ext cx="8321040" cy="467931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/>
              <a:t>码（</a:t>
            </a:r>
            <a:r>
              <a:rPr lang="en-US" altLang="zh-CN" sz="2800" dirty="0" smtClean="0"/>
              <a:t>Key,</a:t>
            </a:r>
            <a:r>
              <a:rPr lang="zh-CN" altLang="en-US" sz="2800" dirty="0" smtClean="0"/>
              <a:t>键）</a:t>
            </a:r>
            <a:endParaRPr lang="zh-CN" altLang="en-US" sz="2800" dirty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/>
              <a:t>能够唯一标识关系中的一条记录的属性组合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/>
              <a:t>例如：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zh-CN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movieExec</a:t>
            </a:r>
            <a:r>
              <a:rPr lang="en-US" altLang="zh-CN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(name ,address ,</a:t>
            </a:r>
            <a:r>
              <a:rPr lang="en-US" altLang="zh-CN" u="sng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cert</a:t>
            </a:r>
            <a:r>
              <a:rPr lang="en-US" altLang="zh-CN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spc="3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networth</a:t>
            </a:r>
            <a:r>
              <a:rPr lang="en-US" altLang="zh-CN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)</a:t>
            </a:r>
            <a:endParaRPr kumimoji="0" lang="en-US" altLang="zh-CN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zh-CN" altLang="en-US" sz="200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码：</a:t>
            </a:r>
            <a:r>
              <a:rPr lang="en-US" altLang="zh-CN" sz="200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cert/{cert,name}/{cert,name,address}</a:t>
            </a:r>
            <a:endParaRPr lang="zh-CN" altLang="en-US" sz="2000" spc="3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US" altLang="zh-CN" sz="2000" spc="30" noProof="0" dirty="0" err="1" smtClean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zh-CN" sz="20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MovieStar(name, address ,gender ,birthdate)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altLang="zh-CN" sz="20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码：</a:t>
            </a:r>
            <a:r>
              <a:rPr lang="zh-CN" altLang="en-US" sz="20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？？</a:t>
            </a:r>
            <a:endParaRPr lang="en-US" altLang="zh-CN" sz="2000" spc="30" noProof="0" dirty="0" err="1" smtClean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52577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93038" cy="763588"/>
          </a:xfrm>
        </p:spPr>
        <p:txBody>
          <a:bodyPr anchor="b"/>
          <a:lstStyle/>
          <a:p>
            <a:r>
              <a:rPr lang="zh-CN"/>
              <a:t>关系模型</a:t>
            </a:r>
            <a:r>
              <a:rPr lang="zh-CN">
                <a:sym typeface="+mn-ea"/>
              </a:rPr>
              <a:t>相关概念</a:t>
            </a:r>
            <a:r>
              <a:rPr lang="en-US" altLang="zh-CN">
                <a:sym typeface="+mn-ea"/>
              </a:rPr>
              <a:t>—</a:t>
            </a:r>
            <a:r>
              <a:rPr lang="en-US" altLang="zh-CN"/>
              <a:t>—</a:t>
            </a:r>
            <a:r>
              <a:rPr lang="zh-CN" altLang="en-US"/>
              <a:t>候选码</a:t>
            </a:r>
          </a:p>
        </p:txBody>
      </p:sp>
      <p:sp>
        <p:nvSpPr>
          <p:cNvPr id="152579" name="文本占位符 152578"/>
          <p:cNvSpPr>
            <a:spLocks noGrp="1"/>
          </p:cNvSpPr>
          <p:nvPr>
            <p:ph type="body" idx="1"/>
          </p:nvPr>
        </p:nvSpPr>
        <p:spPr>
          <a:xfrm>
            <a:off x="309880" y="1383665"/>
            <a:ext cx="8436610" cy="4944110"/>
          </a:xfrm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/>
              <a:t>候选码：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/>
              <a:t>其值能唯一标识一个元组的一个最小属性组，若从属性组中去掉任何一个属性，它就不具有这一性质了，这样的属性组称作</a:t>
            </a:r>
            <a:r>
              <a:rPr lang="zh-CN" altLang="en-US" sz="2400" dirty="0">
                <a:solidFill>
                  <a:schemeClr val="hlink"/>
                </a:solidFill>
              </a:rPr>
              <a:t>候选码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hlink"/>
                </a:solidFill>
              </a:rPr>
              <a:t>候选码的选择取决于现实世界的实际规定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练习：试确定以下关系模式的候选码</a:t>
            </a:r>
            <a:r>
              <a:rPr lang="zh-CN" altLang="en-US" sz="2400" dirty="0">
                <a:solidFill>
                  <a:schemeClr val="hlink"/>
                </a:solidFill>
              </a:rPr>
              <a:t>：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zh-CN" sz="20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movies(title ,year ,length ,genre ,</a:t>
            </a:r>
            <a:r>
              <a:rPr lang="en-US" altLang="zh-CN" sz="20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studioName</a:t>
            </a:r>
            <a:r>
              <a:rPr lang="en-US" altLang="zh-CN" sz="20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sz="20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producerC</a:t>
            </a:r>
            <a:r>
              <a:rPr lang="en-US" altLang="zh-CN" sz="20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)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US" altLang="zh-CN" sz="2000" spc="30" noProof="0" dirty="0" smtClean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zh-CN" sz="2000" spc="3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MovieStar</a:t>
            </a:r>
            <a:r>
              <a:rPr lang="en-US" altLang="zh-CN" sz="200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(name, </a:t>
            </a:r>
            <a:r>
              <a:rPr lang="en-US" altLang="zh-CN" sz="20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address ,gender ,</a:t>
            </a:r>
            <a:r>
              <a:rPr lang="en-US" altLang="zh-CN" sz="200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birthdate)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US" altLang="zh-CN" sz="2000" spc="3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zh-CN" sz="20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StarsIn</a:t>
            </a:r>
            <a:r>
              <a:rPr lang="en-US" altLang="zh-CN" sz="20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movietitle</a:t>
            </a:r>
            <a:r>
              <a:rPr lang="en-US" altLang="zh-CN" sz="20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sz="20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movieyear</a:t>
            </a:r>
            <a:r>
              <a:rPr lang="en-US" altLang="zh-CN" sz="20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sz="2000" spc="3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starname</a:t>
            </a:r>
            <a:r>
              <a:rPr lang="en-US" altLang="zh-CN" sz="200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)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US" altLang="zh-CN" sz="2000" spc="3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zh-CN" sz="20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movieExec</a:t>
            </a:r>
            <a:r>
              <a:rPr lang="en-US" altLang="zh-CN" sz="20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(name ,address ,cert ,</a:t>
            </a:r>
            <a:r>
              <a:rPr lang="en-US" altLang="zh-CN" sz="2000" spc="3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networth</a:t>
            </a:r>
            <a:r>
              <a:rPr lang="en-US" altLang="zh-CN" sz="200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)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US" altLang="zh-CN" sz="2000" spc="3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zh-CN" sz="20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Studio(</a:t>
            </a:r>
            <a:r>
              <a:rPr lang="en-US" altLang="zh-CN" sz="20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name,address,presC</a:t>
            </a:r>
            <a:r>
              <a:rPr lang="en-US" altLang="zh-CN" sz="20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)</a:t>
            </a:r>
            <a:endParaRPr kumimoji="0" lang="en-US" altLang="zh-CN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zh-CN" altLang="en-US" sz="2000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2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  <a:p>
            <a:pPr lvl="1"/>
            <a:r>
              <a:rPr lang="en-US" altLang="zh-CN" dirty="0"/>
              <a:t>booking(</a:t>
            </a:r>
            <a:r>
              <a:rPr lang="en-US" altLang="zh-CN" dirty="0" err="1"/>
              <a:t>title,theater,city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约定：每个影院只属于一个城市、每部电影在一个城市里只在一个影院放映</a:t>
            </a:r>
          </a:p>
          <a:p>
            <a:pPr lvl="2"/>
            <a:r>
              <a:rPr lang="zh-CN" altLang="en-US" dirty="0"/>
              <a:t>候选码？</a:t>
            </a:r>
          </a:p>
          <a:p>
            <a:pPr lvl="3"/>
            <a:r>
              <a:rPr lang="en-US" altLang="zh-CN" dirty="0"/>
              <a:t>{</a:t>
            </a:r>
            <a:r>
              <a:rPr lang="en-US" altLang="zh-CN" dirty="0" err="1"/>
              <a:t>title,city</a:t>
            </a:r>
            <a:r>
              <a:rPr lang="en-US" altLang="zh-CN" dirty="0"/>
              <a:t>}</a:t>
            </a:r>
          </a:p>
          <a:p>
            <a:pPr lvl="3"/>
            <a:r>
              <a:rPr lang="en-US" altLang="zh-CN" dirty="0"/>
              <a:t>{</a:t>
            </a:r>
            <a:r>
              <a:rPr lang="en-US" altLang="zh-CN" dirty="0" err="1"/>
              <a:t>theater,title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 smtClean="0"/>
              <a:t>Studio(</a:t>
            </a:r>
            <a:r>
              <a:rPr lang="en-US" altLang="zh-CN" dirty="0" err="1" smtClean="0"/>
              <a:t>name,address,presC</a:t>
            </a:r>
            <a:r>
              <a:rPr lang="en-US" altLang="zh-CN" dirty="0" smtClean="0"/>
              <a:t>#)</a:t>
            </a:r>
            <a:endParaRPr lang="en-US" altLang="zh-CN" dirty="0"/>
          </a:p>
          <a:p>
            <a:pPr lvl="2"/>
            <a:r>
              <a:rPr lang="zh-CN" altLang="en-US" dirty="0"/>
              <a:t>约定：每个公司只有一位经理</a:t>
            </a:r>
          </a:p>
          <a:p>
            <a:pPr lvl="2"/>
            <a:r>
              <a:rPr lang="zh-CN" altLang="en-US" dirty="0"/>
              <a:t>每个经理只能在一家公司任职</a:t>
            </a:r>
          </a:p>
          <a:p>
            <a:pPr lvl="2"/>
            <a:r>
              <a:rPr lang="zh-CN" altLang="en-US" dirty="0"/>
              <a:t>候选码？</a:t>
            </a:r>
          </a:p>
          <a:p>
            <a:pPr lvl="3"/>
            <a:r>
              <a:rPr lang="en-US" altLang="zh-CN" dirty="0"/>
              <a:t>{name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4913630" y="3281045"/>
          <a:ext cx="3908425" cy="235521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49045"/>
                <a:gridCol w="1202055"/>
                <a:gridCol w="1457325"/>
              </a:tblGrid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title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theater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city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antz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Guild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shanghai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 err="1"/>
                        <a:t>antz</a:t>
                      </a:r>
                      <a:endParaRPr lang="en-US" altLang="zh-CN" sz="1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Park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Beijing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Big hero 6</a:t>
                      </a:r>
                      <a:endParaRPr lang="zh-CN" altLang="en-US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wood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Beijing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Big hero 6</a:t>
                      </a:r>
                      <a:endParaRPr lang="zh-CN" altLang="en-US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stone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chongqing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Big hero 6</a:t>
                      </a:r>
                      <a:endParaRPr lang="zh-CN" altLang="en-US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Guild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shanghai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00930" y="2798445"/>
            <a:ext cx="1657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booking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52577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93038" cy="763588"/>
          </a:xfrm>
        </p:spPr>
        <p:txBody>
          <a:bodyPr anchor="b"/>
          <a:lstStyle/>
          <a:p>
            <a:r>
              <a:rPr lang="zh-CN"/>
              <a:t>关系模型相关概念</a:t>
            </a:r>
            <a:r>
              <a:rPr lang="en-US" altLang="zh-CN"/>
              <a:t>—</a:t>
            </a:r>
            <a:r>
              <a:rPr lang="zh-CN" altLang="en-US"/>
              <a:t>主码</a:t>
            </a:r>
          </a:p>
        </p:txBody>
      </p:sp>
      <p:sp>
        <p:nvSpPr>
          <p:cNvPr id="152579" name="文本占位符 152578"/>
          <p:cNvSpPr>
            <a:spLocks noGrp="1"/>
          </p:cNvSpPr>
          <p:nvPr>
            <p:ph type="body" idx="1"/>
          </p:nvPr>
        </p:nvSpPr>
        <p:spPr>
          <a:xfrm>
            <a:off x="103505" y="1250315"/>
            <a:ext cx="8708390" cy="354393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/>
              <a:t>主码（</a:t>
            </a:r>
            <a:r>
              <a:rPr lang="en-US" altLang="zh-CN" sz="2800" dirty="0"/>
              <a:t>Primary </a:t>
            </a:r>
            <a:r>
              <a:rPr lang="en-US" altLang="zh-CN" sz="2800" dirty="0" smtClean="0"/>
              <a:t>Key,</a:t>
            </a:r>
            <a:r>
              <a:rPr lang="zh-CN" altLang="en-US" sz="2800" dirty="0" smtClean="0"/>
              <a:t>主键</a:t>
            </a:r>
            <a:r>
              <a:rPr lang="en-US" altLang="zh-CN" sz="2800" dirty="0" smtClean="0"/>
              <a:t>）</a:t>
            </a:r>
            <a:endParaRPr lang="en-US" altLang="zh-CN" sz="2800" dirty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/>
              <a:t>进行数据库设计时，从一个关系的多个候选码中选定一个作为</a:t>
            </a:r>
            <a:r>
              <a:rPr lang="zh-CN" altLang="en-US" sz="2400" dirty="0">
                <a:solidFill>
                  <a:schemeClr val="hlink"/>
                </a:solidFill>
              </a:rPr>
              <a:t>主码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/>
              <a:t>主码的各属性称作</a:t>
            </a:r>
            <a:r>
              <a:rPr lang="zh-CN" altLang="en-US" sz="2400" dirty="0">
                <a:solidFill>
                  <a:schemeClr val="hlink"/>
                </a:solidFill>
              </a:rPr>
              <a:t>主属性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sym typeface="+mn-ea"/>
              </a:rPr>
              <a:t>不包含在任何候选码中的属性称为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非码属性</a:t>
            </a:r>
            <a:r>
              <a:rPr lang="zh-CN" altLang="en-US" dirty="0">
                <a:sym typeface="+mn-ea"/>
              </a:rPr>
              <a:t>(Non-key Attribute)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zh-CN" altLang="en-US" dirty="0">
              <a:sym typeface="+mn-ea"/>
            </a:endParaRPr>
          </a:p>
          <a:p>
            <a:pPr marL="914400" lvl="3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sym typeface="+mn-ea"/>
              </a:rPr>
              <a:t>例如：</a:t>
            </a:r>
            <a:r>
              <a:rPr lang="en-US" altLang="zh-CN" dirty="0">
                <a:sym typeface="+mn-ea"/>
              </a:rPr>
              <a:t>booking(</a:t>
            </a:r>
            <a:r>
              <a:rPr lang="en-US" altLang="zh-CN" dirty="0" err="1">
                <a:sym typeface="+mn-ea"/>
              </a:rPr>
              <a:t>title,theater,city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选择</a:t>
            </a:r>
            <a:r>
              <a:rPr lang="en-US" altLang="zh-CN" dirty="0">
                <a:sym typeface="+mn-ea"/>
              </a:rPr>
              <a:t>{</a:t>
            </a:r>
            <a:r>
              <a:rPr lang="en-US" altLang="zh-CN" dirty="0" err="1">
                <a:sym typeface="+mn-ea"/>
              </a:rPr>
              <a:t>title,city</a:t>
            </a:r>
            <a:r>
              <a:rPr lang="en-US" altLang="zh-CN" dirty="0">
                <a:sym typeface="+mn-ea"/>
              </a:rPr>
              <a:t>}</a:t>
            </a:r>
            <a:r>
              <a:rPr lang="zh-CN" altLang="en-US" dirty="0">
                <a:sym typeface="+mn-ea"/>
              </a:rPr>
              <a:t>为主码；</a:t>
            </a:r>
            <a:r>
              <a:rPr lang="en-US" altLang="zh-CN" dirty="0" err="1" smtClean="0">
                <a:sym typeface="+mn-ea"/>
              </a:rPr>
              <a:t>title,city</a:t>
            </a:r>
            <a:r>
              <a:rPr lang="zh-CN" altLang="en-US" dirty="0">
                <a:sym typeface="+mn-ea"/>
              </a:rPr>
              <a:t>都是主属性</a:t>
            </a:r>
            <a:endParaRPr lang="en-US" altLang="zh-CN" dirty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zh-CN" altLang="en-US" dirty="0"/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875030" y="4620260"/>
            <a:ext cx="6698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分析以下关系的主码、主属性、非主属性</a:t>
            </a:r>
            <a:r>
              <a:rPr lang="en-US" altLang="zh-CN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StarsIn</a:t>
            </a:r>
            <a:r>
              <a:rPr lang="en-US" altLang="zh-CN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movietitle</a:t>
            </a:r>
            <a:r>
              <a:rPr lang="en-US" altLang="zh-CN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movieyear</a:t>
            </a:r>
            <a:r>
              <a:rPr lang="en-US" altLang="zh-CN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spc="3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starname</a:t>
            </a:r>
            <a:r>
              <a:rPr lang="en-US" altLang="zh-CN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52577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93038" cy="763588"/>
          </a:xfrm>
        </p:spPr>
        <p:txBody>
          <a:bodyPr anchor="b"/>
          <a:lstStyle/>
          <a:p>
            <a:r>
              <a:rPr lang="zh-CN"/>
              <a:t>关系模型相关概念</a:t>
            </a:r>
            <a:r>
              <a:rPr lang="en-US" altLang="zh-CN">
                <a:sym typeface="+mn-ea"/>
              </a:rPr>
              <a:t>—</a:t>
            </a:r>
            <a:r>
              <a:rPr lang="zh-CN" altLang="en-US">
                <a:sym typeface="+mn-ea"/>
              </a:rPr>
              <a:t>全码</a:t>
            </a:r>
            <a:endParaRPr lang="zh-CN"/>
          </a:p>
        </p:txBody>
      </p:sp>
      <p:sp>
        <p:nvSpPr>
          <p:cNvPr id="152579" name="文本占位符 152578"/>
          <p:cNvSpPr>
            <a:spLocks noGrp="1"/>
          </p:cNvSpPr>
          <p:nvPr>
            <p:ph type="body" idx="1"/>
          </p:nvPr>
        </p:nvSpPr>
        <p:spPr>
          <a:xfrm>
            <a:off x="391795" y="1266825"/>
            <a:ext cx="8087360" cy="44227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sym typeface="+mn-ea"/>
              </a:rPr>
              <a:t>全码(All Key) </a:t>
            </a:r>
            <a:endParaRPr lang="zh-CN" altLang="en-US" sz="2800" dirty="0"/>
          </a:p>
          <a:p>
            <a:pPr lvl="1"/>
            <a:r>
              <a:rPr lang="zh-CN" altLang="en-US" dirty="0">
                <a:sym typeface="+mn-ea"/>
              </a:rPr>
              <a:t>若关系中的所有属性组是这个关系模式的候选码，称为全码</a:t>
            </a:r>
            <a:endParaRPr lang="zh-CN" altLang="en-US" sz="24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233011" y="3140968"/>
            <a:ext cx="6698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StarsIn</a:t>
            </a:r>
            <a:r>
              <a:rPr lang="en-US" altLang="zh-CN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u="sng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movietitle</a:t>
            </a:r>
            <a:r>
              <a:rPr lang="en-US" altLang="zh-CN" u="sng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u="sng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movieyear</a:t>
            </a:r>
            <a:r>
              <a:rPr lang="en-US" altLang="zh-CN" u="sng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u="sng" spc="3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starname</a:t>
            </a:r>
            <a:r>
              <a:rPr lang="en-US" altLang="zh-CN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52577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93038" cy="763588"/>
          </a:xfrm>
        </p:spPr>
        <p:txBody>
          <a:bodyPr anchor="b"/>
          <a:lstStyle/>
          <a:p>
            <a:r>
              <a:rPr lang="zh-CN"/>
              <a:t>关系模型相关概念</a:t>
            </a:r>
            <a:r>
              <a:rPr lang="en-US" altLang="zh-CN"/>
              <a:t>--</a:t>
            </a:r>
            <a:r>
              <a:rPr lang="zh-CN" altLang="en-US"/>
              <a:t>外码</a:t>
            </a:r>
          </a:p>
        </p:txBody>
      </p:sp>
      <p:sp>
        <p:nvSpPr>
          <p:cNvPr id="152579" name="文本占位符 152578"/>
          <p:cNvSpPr>
            <a:spLocks noGrp="1"/>
          </p:cNvSpPr>
          <p:nvPr>
            <p:ph type="body" idx="1"/>
          </p:nvPr>
        </p:nvSpPr>
        <p:spPr>
          <a:xfrm>
            <a:off x="391795" y="1266825"/>
            <a:ext cx="8315325" cy="148018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/>
              <a:t>外部码（</a:t>
            </a:r>
            <a:r>
              <a:rPr lang="en-US" altLang="zh-CN" sz="2800" dirty="0"/>
              <a:t>Foreign 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，外键</a:t>
            </a:r>
            <a:r>
              <a:rPr lang="en-US" altLang="zh-CN" sz="2800" dirty="0" smtClean="0"/>
              <a:t>）</a:t>
            </a:r>
            <a:endParaRPr lang="en-US" altLang="zh-CN" sz="2800" dirty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/>
              <a:t>关系</a:t>
            </a:r>
            <a:r>
              <a:rPr lang="en-US" altLang="zh-CN" sz="2400" dirty="0"/>
              <a:t>R</a:t>
            </a:r>
            <a:r>
              <a:rPr lang="zh-CN" altLang="en-US" sz="2400" dirty="0"/>
              <a:t>中的一个属性组，它不是</a:t>
            </a:r>
            <a:r>
              <a:rPr lang="en-US" altLang="zh-CN" sz="2400" dirty="0"/>
              <a:t>R</a:t>
            </a:r>
            <a:r>
              <a:rPr lang="zh-CN" altLang="en-US" sz="2400" dirty="0"/>
              <a:t>的码，但它与另一个关系</a:t>
            </a:r>
            <a:r>
              <a:rPr lang="en-US" altLang="zh-CN" sz="2400" dirty="0"/>
              <a:t>S</a:t>
            </a:r>
            <a:r>
              <a:rPr lang="zh-CN" altLang="en-US" sz="2400" dirty="0"/>
              <a:t>的主码相对应，则称这个属性组为</a:t>
            </a:r>
            <a:r>
              <a:rPr lang="en-US" altLang="zh-CN" sz="2400" dirty="0"/>
              <a:t>R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hlink"/>
                </a:solidFill>
              </a:rPr>
              <a:t>外部码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/>
              <a:t>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8440" y="4741545"/>
            <a:ext cx="8488680" cy="122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分析：</a:t>
            </a:r>
          </a:p>
          <a:p>
            <a:pPr marL="0" lvl="2"/>
            <a:r>
              <a:rPr lang="en-US" altLang="zh-CN" sz="1600" b="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StarsIn</a:t>
            </a:r>
            <a:r>
              <a:rPr lang="zh-CN" altLang="en-US" sz="1600" b="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1600" b="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zh-CN" sz="1600" b="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movietitle</a:t>
            </a:r>
            <a:r>
              <a:rPr lang="en-US" altLang="zh-CN" sz="1600" b="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sz="1600" b="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movieyear</a:t>
            </a:r>
            <a:r>
              <a:rPr lang="en-US" altLang="zh-CN" sz="1600" b="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}</a:t>
            </a:r>
            <a:r>
              <a:rPr lang="zh-CN" altLang="en-US" sz="1600" b="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，不是</a:t>
            </a:r>
            <a:r>
              <a:rPr lang="en-US" altLang="zh-CN" sz="1600" b="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StarsIn</a:t>
            </a:r>
            <a:r>
              <a:rPr lang="zh-CN" altLang="en-US" sz="1600" b="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的码，但是是</a:t>
            </a:r>
            <a:r>
              <a:rPr lang="en-US" altLang="zh-CN" sz="1600" b="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movies</a:t>
            </a:r>
            <a:r>
              <a:rPr lang="zh-CN" altLang="en-US" sz="1600" b="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的主码，因此为外码</a:t>
            </a:r>
          </a:p>
          <a:p>
            <a:pPr marL="0" lvl="2"/>
            <a:r>
              <a:rPr lang="zh-CN" altLang="en-US" sz="1600" b="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思考，是否还有？</a:t>
            </a:r>
            <a:endParaRPr lang="en-US" altLang="zh-CN" sz="1600" b="0" spc="3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sym typeface="+mn-ea"/>
            </a:endParaRPr>
          </a:p>
          <a:p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685800" y="2609850"/>
            <a:ext cx="7679690" cy="175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zh-CN" altLang="en-US" sz="1600" b="0" spc="3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判断以下哪些为外码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zh-CN" sz="16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movies(title ,year ,length ,genre ,</a:t>
            </a:r>
            <a:r>
              <a:rPr lang="en-US" altLang="zh-CN" sz="16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studioName</a:t>
            </a:r>
            <a:r>
              <a:rPr lang="en-US" altLang="zh-CN" sz="16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sz="16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producerC</a:t>
            </a:r>
            <a:r>
              <a:rPr lang="en-US" altLang="zh-CN" sz="16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)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US" altLang="zh-CN" sz="1600" spc="30" noProof="0" dirty="0" smtClean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zh-CN" sz="1600" spc="3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MovieStar</a:t>
            </a:r>
            <a:r>
              <a:rPr lang="en-US" altLang="zh-CN" sz="160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(name, </a:t>
            </a:r>
            <a:r>
              <a:rPr lang="en-US" altLang="zh-CN" sz="16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address ,gender ,</a:t>
            </a:r>
            <a:r>
              <a:rPr lang="en-US" altLang="zh-CN" sz="160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birthdate)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US" altLang="zh-CN" sz="1600" spc="3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zh-CN" sz="16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StarsIn</a:t>
            </a:r>
            <a:r>
              <a:rPr lang="en-US" altLang="zh-CN" sz="16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16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movietitle</a:t>
            </a:r>
            <a:r>
              <a:rPr lang="en-US" altLang="zh-CN" sz="16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sz="1600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movieyear</a:t>
            </a:r>
            <a:r>
              <a:rPr lang="en-US" altLang="zh-CN" sz="16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</a:t>
            </a:r>
            <a:r>
              <a:rPr lang="en-US" altLang="zh-CN" sz="1600" spc="3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starname</a:t>
            </a:r>
            <a:r>
              <a:rPr lang="en-US" altLang="zh-CN" sz="1600" spc="3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)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52577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93038" cy="763588"/>
          </a:xfrm>
        </p:spPr>
        <p:txBody>
          <a:bodyPr anchor="b"/>
          <a:lstStyle/>
          <a:p>
            <a:r>
              <a:rPr lang="zh-CN"/>
              <a:t>课堂练习</a:t>
            </a:r>
            <a:r>
              <a:rPr lang="en-US" altLang="zh-CN"/>
              <a:t>--</a:t>
            </a:r>
            <a:r>
              <a:rPr lang="zh-CN" altLang="en-US"/>
              <a:t>外码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844824"/>
            <a:ext cx="767969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0" spc="3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判断以下哪些为外码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US" altLang="zh-CN" sz="3600" b="0" spc="30" noProof="0" dirty="0" err="1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0" spc="3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movieExec(name ,address ,cert ,networth)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US" altLang="zh-CN" sz="3600" b="0" spc="30" noProof="0" dirty="0" err="1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0" spc="3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Studio(name,address,presC)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关系模型的完整性约束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实体完整性</a:t>
            </a:r>
          </a:p>
          <a:p>
            <a:pPr lvl="1"/>
            <a:r>
              <a:rPr lang="zh-CN" altLang="en-US" sz="2400"/>
              <a:t>与主码有关</a:t>
            </a:r>
            <a:endParaRPr lang="zh-CN" altLang="en-US"/>
          </a:p>
          <a:p>
            <a:r>
              <a:rPr lang="zh-CN" altLang="en-US"/>
              <a:t>参照完整性</a:t>
            </a:r>
          </a:p>
          <a:p>
            <a:pPr lvl="1"/>
            <a:r>
              <a:rPr lang="zh-CN" altLang="en-US" sz="2400"/>
              <a:t>与外码有关</a:t>
            </a:r>
            <a:endParaRPr lang="zh-CN" altLang="en-US"/>
          </a:p>
          <a:p>
            <a:r>
              <a:rPr lang="zh-CN" altLang="en-US"/>
              <a:t>自定义完整性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关系模型的</a:t>
            </a:r>
            <a:r>
              <a:rPr lang="zh-CN" altLang="en-US">
                <a:sym typeface="+mn-ea"/>
              </a:rPr>
              <a:t>实体</a:t>
            </a:r>
            <a:r>
              <a:rPr lang="zh-CN" altLang="en-US"/>
              <a:t>完整性约束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85" y="1219200"/>
            <a:ext cx="8897620" cy="5410200"/>
          </a:xfrm>
        </p:spPr>
        <p:txBody>
          <a:bodyPr/>
          <a:lstStyle/>
          <a:p>
            <a:r>
              <a:rPr lang="zh-CN" altLang="en-US" dirty="0"/>
              <a:t>实体完整性</a:t>
            </a:r>
          </a:p>
          <a:p>
            <a:pPr lvl="1"/>
            <a:r>
              <a:rPr lang="zh-CN" altLang="en-US" dirty="0"/>
              <a:t>内容：关系中主码中的属性值不能为空</a:t>
            </a:r>
          </a:p>
          <a:p>
            <a:pPr lvl="2"/>
            <a:r>
              <a:rPr lang="zh-CN" altLang="en-US" dirty="0"/>
              <a:t>空值：不知道的值或无意义的值</a:t>
            </a:r>
          </a:p>
          <a:p>
            <a:pPr lvl="1"/>
            <a:r>
              <a:rPr lang="zh-CN" altLang="en-US" dirty="0"/>
              <a:t>意义：</a:t>
            </a:r>
          </a:p>
          <a:p>
            <a:pPr lvl="2"/>
            <a:r>
              <a:rPr lang="zh-CN" altLang="en-US" dirty="0"/>
              <a:t>关系中的元祖对应到现实世界的个体，这些个体用主码来唯一标识</a:t>
            </a:r>
          </a:p>
          <a:p>
            <a:pPr lvl="2"/>
            <a:r>
              <a:rPr lang="zh-CN" altLang="en-US" dirty="0"/>
              <a:t>若为空，说明是无法标识的个体，是不容许的</a:t>
            </a:r>
          </a:p>
        </p:txBody>
      </p:sp>
      <p:graphicFrame>
        <p:nvGraphicFramePr>
          <p:cNvPr id="11" name="表格 10"/>
          <p:cNvGraphicFramePr/>
          <p:nvPr/>
        </p:nvGraphicFramePr>
        <p:xfrm>
          <a:off x="2750820" y="4605655"/>
          <a:ext cx="2807335" cy="122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35"/>
                <a:gridCol w="788035"/>
                <a:gridCol w="1129665"/>
              </a:tblGrid>
              <a:tr h="167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客户编号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客户姓名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城市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192837465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张三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黑龙江哈尔滨市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677899011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张四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吉林长春市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182736091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张五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黑龙江齐齐哈尔市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54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王三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山东青岛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336669999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王四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浙江宁波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19283746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王五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上海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50820" y="5172710"/>
            <a:ext cx="686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460625" y="4474210"/>
            <a:ext cx="1080770" cy="1919856"/>
            <a:chOff x="5252" y="6876"/>
            <a:chExt cx="1702" cy="2367"/>
          </a:xfrm>
        </p:grpSpPr>
        <p:grpSp>
          <p:nvGrpSpPr>
            <p:cNvPr id="24" name="组合 23"/>
            <p:cNvGrpSpPr/>
            <p:nvPr/>
          </p:nvGrpSpPr>
          <p:grpSpPr>
            <a:xfrm>
              <a:off x="5656" y="6876"/>
              <a:ext cx="1298" cy="1875"/>
              <a:chOff x="7026" y="3236"/>
              <a:chExt cx="1298" cy="2205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026" y="3236"/>
                <a:ext cx="1134" cy="2022"/>
              </a:xfrm>
              <a:prstGeom prst="ellipse">
                <a:avLst/>
              </a:prstGeom>
              <a:noFill/>
              <a:ln w="38100"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肘形连接符 25"/>
              <p:cNvCxnSpPr/>
              <p:nvPr/>
            </p:nvCxnSpPr>
            <p:spPr>
              <a:xfrm>
                <a:off x="7225" y="5110"/>
                <a:ext cx="1099" cy="331"/>
              </a:xfrm>
              <a:prstGeom prst="bentConnector3">
                <a:avLst>
                  <a:gd name="adj1" fmla="val 4094"/>
                </a:avLst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 Box 8"/>
            <p:cNvSpPr txBox="1"/>
            <p:nvPr/>
          </p:nvSpPr>
          <p:spPr>
            <a:xfrm>
              <a:off x="5252" y="8751"/>
              <a:ext cx="1457" cy="4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32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17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17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1700" kern="1200" spc="3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zh-CN" sz="1000" dirty="0">
                  <a:latin typeface="Arial" panose="020B0604020202020204" pitchFamily="34" charset="0"/>
                  <a:ea typeface="宋体" panose="02010600030101010101" pitchFamily="2" charset="-122"/>
                </a:rPr>
                <a:t>主码，值不允许空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关系模型的参照完整性约束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参照完整性</a:t>
            </a:r>
          </a:p>
          <a:p>
            <a:pPr lvl="1"/>
            <a:r>
              <a:rPr lang="zh-CN" altLang="en-US" sz="2000"/>
              <a:t>如果关系R的外部码F</a:t>
            </a:r>
            <a:r>
              <a:rPr lang="en-US" altLang="zh-CN" sz="2000"/>
              <a:t>oreign </a:t>
            </a:r>
            <a:r>
              <a:rPr lang="zh-CN" altLang="en-US" sz="2000"/>
              <a:t>k</a:t>
            </a:r>
            <a:r>
              <a:rPr lang="en-US" altLang="zh-CN" sz="2000"/>
              <a:t>ey</a:t>
            </a:r>
            <a:r>
              <a:rPr lang="zh-CN" altLang="en-US" sz="2000"/>
              <a:t>与关系</a:t>
            </a:r>
            <a:r>
              <a:rPr lang="en-US" altLang="zh-CN" sz="2000"/>
              <a:t>S</a:t>
            </a:r>
            <a:r>
              <a:rPr lang="zh-CN" altLang="en-US" sz="2000"/>
              <a:t>的主码P</a:t>
            </a:r>
            <a:r>
              <a:rPr lang="en-US" altLang="zh-CN" sz="2000"/>
              <a:t>rimary key</a:t>
            </a:r>
            <a:r>
              <a:rPr lang="zh-CN" altLang="en-US" sz="2000"/>
              <a:t>相对应，则R中的每一个元组的外码对应值或者等于</a:t>
            </a:r>
            <a:r>
              <a:rPr lang="en-US" altLang="zh-CN" sz="2000"/>
              <a:t>S</a:t>
            </a:r>
            <a:r>
              <a:rPr lang="zh-CN" altLang="en-US" sz="2000"/>
              <a:t>中某个元组的主码属性的值，或者为空值，</a:t>
            </a:r>
            <a:r>
              <a:rPr lang="zh-CN" altLang="en-US" sz="1665"/>
              <a:t>例如：</a:t>
            </a:r>
          </a:p>
          <a:p>
            <a:pPr lvl="2"/>
            <a:r>
              <a:rPr lang="zh-CN" altLang="en-US" sz="1665"/>
              <a:t>movieExec(name ,address ,cert ,networth)，Studio(name,address,presC)</a:t>
            </a:r>
          </a:p>
          <a:p>
            <a:pPr lvl="2"/>
            <a:r>
              <a:rPr lang="zh-CN" altLang="en-US" sz="1665"/>
              <a:t>外键</a:t>
            </a:r>
            <a:r>
              <a:rPr lang="en-US" altLang="zh-CN" sz="1665"/>
              <a:t>preC</a:t>
            </a:r>
            <a:r>
              <a:rPr lang="zh-CN" altLang="en-US" sz="1665"/>
              <a:t>的属性值或者在</a:t>
            </a:r>
            <a:r>
              <a:rPr lang="zh-CN" altLang="en-US" sz="1660">
                <a:sym typeface="+mn-ea"/>
              </a:rPr>
              <a:t>movieExec的cert属性值中，或者为空值</a:t>
            </a:r>
            <a:endParaRPr lang="zh-CN" altLang="en-US" sz="1665"/>
          </a:p>
          <a:p>
            <a:pPr lvl="1"/>
            <a:r>
              <a:rPr lang="zh-CN" altLang="en-US" sz="2000">
                <a:sym typeface="+mn-ea"/>
              </a:rPr>
              <a:t>意义：如果关系R的某个元组参照了关系</a:t>
            </a:r>
            <a:r>
              <a:rPr lang="en-US" altLang="zh-CN" sz="2000">
                <a:sym typeface="+mn-ea"/>
              </a:rPr>
              <a:t>S</a:t>
            </a:r>
            <a:r>
              <a:rPr lang="zh-CN" altLang="en-US" sz="2000">
                <a:sym typeface="+mn-ea"/>
              </a:rPr>
              <a:t>的某个元组t，则t必须存在</a:t>
            </a:r>
            <a:endParaRPr lang="zh-CN" altLang="en-US" sz="2000"/>
          </a:p>
          <a:p>
            <a:pPr lvl="2"/>
            <a:r>
              <a:rPr lang="zh-CN" altLang="en-US" sz="1665"/>
              <a:t>另例：职工关系EMP（Eno, Ename, Dno）</a:t>
            </a:r>
          </a:p>
          <a:p>
            <a:pPr lvl="1"/>
            <a:r>
              <a:rPr lang="zh-CN" altLang="en-US" sz="2000"/>
              <a:t>            部门关系DEPT（Dno, Dname）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数据模型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2032000" y="2500947"/>
          <a:ext cx="5273675" cy="1379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075"/>
                <a:gridCol w="476250"/>
                <a:gridCol w="474663"/>
                <a:gridCol w="1544637"/>
                <a:gridCol w="636588"/>
                <a:gridCol w="717550"/>
                <a:gridCol w="950912"/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6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10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675" marR="66675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32000" y="3872547"/>
            <a:ext cx="5080000" cy="20853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endParaRPr lang="en-US" sz="18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1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1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sz="1800" b="0">
              <a:latin typeface="Calibri" panose="020F0502020204030204" charset="0"/>
              <a:ea typeface="宋体" panose="02010600030101010101" pitchFamily="2" charset="-122"/>
            </a:endParaRPr>
          </a:p>
          <a:p>
            <a:pPr algn="l"/>
            <a:r>
              <a:rPr lang="zh-CN" sz="1800" b="0">
                <a:latin typeface="Calibri" panose="020F0502020204030204" charset="0"/>
                <a:ea typeface="宋体" panose="02010600030101010101" pitchFamily="2" charset="-122"/>
              </a:rPr>
              <a:t>则关系</a:t>
            </a:r>
            <a:r>
              <a:rPr lang="en-US" sz="1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sz="1800" b="0">
                <a:latin typeface="Calibri" panose="020F0502020204030204" charset="0"/>
                <a:ea typeface="宋体" panose="02010600030101010101" pitchFamily="2" charset="-122"/>
              </a:rPr>
              <a:t>中违反完整性规则的元组是</a:t>
            </a:r>
            <a:r>
              <a:rPr lang="en-US" sz="1800" b="0">
                <a:latin typeface="Calibri" panose="020F0502020204030204" charset="0"/>
                <a:ea typeface="宋体" panose="02010600030101010101" pitchFamily="2" charset="-122"/>
              </a:rPr>
              <a:t>________</a:t>
            </a:r>
            <a:endParaRPr lang="en-US" sz="18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1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1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A.&lt;3, 3&gt;                B.&lt;2</a:t>
            </a:r>
            <a:r>
              <a:rPr lang="zh-CN" sz="1800" b="0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1800" b="0">
                <a:latin typeface="Calibri" panose="020F0502020204030204" charset="0"/>
                <a:ea typeface="宋体" panose="02010600030101010101" pitchFamily="2" charset="-122"/>
              </a:rPr>
              <a:t>null&gt;</a:t>
            </a:r>
          </a:p>
          <a:p>
            <a:pPr algn="l"/>
            <a:r>
              <a:rPr lang="en-US" sz="1800" b="0">
                <a:latin typeface="Calibri" panose="020F0502020204030204" charset="0"/>
                <a:ea typeface="宋体" panose="02010600030101010101" pitchFamily="2" charset="-122"/>
              </a:rPr>
              <a:t>C.&lt;4, 1&gt;                D.&lt; 1, 2 &gt;</a:t>
            </a:r>
            <a:endParaRPr lang="zh-CN" altLang="en-US" sz="1800"/>
          </a:p>
        </p:txBody>
      </p:sp>
      <p:sp>
        <p:nvSpPr>
          <p:cNvPr id="100" name="文本框 99"/>
          <p:cNvSpPr txBox="1"/>
          <p:nvPr/>
        </p:nvSpPr>
        <p:spPr>
          <a:xfrm>
            <a:off x="1851025" y="1904682"/>
            <a:ext cx="5080000" cy="117570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en-US" sz="1600" b="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600" b="0" dirty="0">
                <a:latin typeface="Calibri" panose="020F0502020204030204" charset="0"/>
                <a:ea typeface="宋体" panose="02010600030101010101" pitchFamily="2" charset="-122"/>
              </a:rPr>
              <a:t>单</a:t>
            </a:r>
            <a:r>
              <a:rPr lang="zh-CN" sz="1600" b="0" dirty="0" smtClean="0">
                <a:latin typeface="Calibri" panose="020F0502020204030204" charset="0"/>
                <a:ea typeface="宋体" panose="02010600030101010101" pitchFamily="2" charset="-122"/>
              </a:rPr>
              <a:t>选</a:t>
            </a:r>
            <a:endParaRPr lang="zh-CN" sz="1600" b="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algn="l"/>
            <a:r>
              <a:rPr lang="zh-CN" sz="1600" b="0" dirty="0">
                <a:latin typeface="Calibri" panose="020F0502020204030204" charset="0"/>
                <a:ea typeface="宋体" panose="02010600030101010101" pitchFamily="2" charset="-122"/>
              </a:rPr>
              <a:t>假设有关系</a:t>
            </a:r>
            <a:r>
              <a:rPr lang="en-US" sz="1600" b="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R(A, B, C)</a:t>
            </a:r>
            <a:r>
              <a:rPr lang="zh-CN" sz="1600" b="0" dirty="0">
                <a:latin typeface="Calibri" panose="020F0502020204030204" charset="0"/>
                <a:ea typeface="宋体" panose="02010600030101010101" pitchFamily="2" charset="-122"/>
              </a:rPr>
              <a:t>，其主码为</a:t>
            </a:r>
            <a:r>
              <a:rPr lang="en-US" sz="1600" b="0" dirty="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sz="1600" b="0" dirty="0">
                <a:latin typeface="Calibri" panose="020F0502020204030204" charset="0"/>
                <a:ea typeface="宋体" panose="02010600030101010101" pitchFamily="2" charset="-122"/>
              </a:rPr>
              <a:t>；关系</a:t>
            </a:r>
            <a:r>
              <a:rPr lang="en-US" sz="1600" b="0" dirty="0">
                <a:latin typeface="Calibri" panose="020F0502020204030204" charset="0"/>
                <a:ea typeface="宋体" panose="02010600030101010101" pitchFamily="2" charset="-122"/>
              </a:rPr>
              <a:t>S(D, A)</a:t>
            </a:r>
            <a:r>
              <a:rPr lang="zh-CN" sz="1600" b="0" dirty="0">
                <a:latin typeface="Calibri" panose="020F0502020204030204" charset="0"/>
                <a:ea typeface="宋体" panose="02010600030101010101" pitchFamily="2" charset="-122"/>
              </a:rPr>
              <a:t>，其主码为</a:t>
            </a:r>
            <a:r>
              <a:rPr lang="en-US" sz="1600" b="0" dirty="0">
                <a:latin typeface="Calibri" panose="020F0502020204030204" charset="0"/>
                <a:ea typeface="宋体" panose="02010600030101010101" pitchFamily="2" charset="-122"/>
              </a:rPr>
              <a:t>D</a:t>
            </a:r>
            <a:r>
              <a:rPr lang="zh-CN" sz="1600" b="0" dirty="0">
                <a:latin typeface="Calibri" panose="020F0502020204030204" charset="0"/>
                <a:ea typeface="宋体" panose="02010600030101010101" pitchFamily="2" charset="-122"/>
              </a:rPr>
              <a:t>，外码为</a:t>
            </a:r>
            <a:r>
              <a:rPr lang="en-US" sz="1600" b="0" dirty="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sz="1600" b="0" dirty="0">
                <a:latin typeface="Calibri" panose="020F0502020204030204" charset="0"/>
                <a:ea typeface="宋体" panose="02010600030101010101" pitchFamily="2" charset="-122"/>
              </a:rPr>
              <a:t>。如下图示：</a:t>
            </a:r>
            <a:endParaRPr lang="en-US" sz="1600" b="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1600" b="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关系模型的完整性约束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自定义完整性</a:t>
            </a:r>
          </a:p>
          <a:p>
            <a:pPr lvl="1"/>
            <a:r>
              <a:rPr lang="zh-CN" altLang="en-US" sz="2000" dirty="0"/>
              <a:t>用户针对具体应用环境定义的完整性约束条件</a:t>
            </a:r>
          </a:p>
          <a:p>
            <a:pPr lvl="1"/>
            <a:r>
              <a:rPr lang="zh-CN" altLang="en-US" sz="2000" dirty="0"/>
              <a:t>如：movies(title ,year ,length ,genre ,studioName ,</a:t>
            </a:r>
            <a:r>
              <a:rPr lang="zh-CN" altLang="en-US" sz="2000" dirty="0" smtClean="0"/>
              <a:t>producer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)</a:t>
            </a:r>
            <a:r>
              <a:rPr lang="zh-CN" altLang="en-US" sz="2000" dirty="0"/>
              <a:t>里的时长应该大于零。</a:t>
            </a:r>
          </a:p>
          <a:p>
            <a:pPr lvl="1"/>
            <a:r>
              <a:rPr lang="zh-CN" altLang="en-US" sz="2000" dirty="0"/>
              <a:t>又如：</a:t>
            </a:r>
            <a:r>
              <a:rPr lang="zh-CN" altLang="en-US" sz="2000" dirty="0">
                <a:sym typeface="+mn-ea"/>
              </a:rPr>
              <a:t>MovieStar(name, address ,gender ,birthdate)</a:t>
            </a:r>
            <a:r>
              <a:rPr lang="zh-CN" altLang="en-US" sz="2000" dirty="0"/>
              <a:t>的性别取值只能限制在</a:t>
            </a:r>
            <a:r>
              <a:rPr lang="en-US" altLang="zh-CN" sz="2000" dirty="0"/>
              <a:t>{</a:t>
            </a:r>
            <a:r>
              <a:rPr lang="en-US" altLang="zh-CN" sz="2000" dirty="0" err="1"/>
              <a:t>m,f</a:t>
            </a:r>
            <a:r>
              <a:rPr lang="zh-CN" altLang="en-US" sz="2000" dirty="0"/>
              <a:t>，</a:t>
            </a:r>
            <a:r>
              <a:rPr lang="en-US" altLang="zh-CN" sz="2000" dirty="0"/>
              <a:t>M,F}</a:t>
            </a:r>
            <a:r>
              <a:rPr lang="zh-CN" altLang="en-US" sz="2000" dirty="0"/>
              <a:t>范围</a:t>
            </a:r>
          </a:p>
          <a:p>
            <a:pPr marL="914400" lvl="2" indent="0"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1340768"/>
            <a:ext cx="7886700" cy="2852737"/>
          </a:xfrm>
        </p:spPr>
        <p:txBody>
          <a:bodyPr/>
          <a:lstStyle/>
          <a:p>
            <a:r>
              <a:rPr lang="zh-CN" altLang="en-US" dirty="0"/>
              <a:t>关系的操作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标题 3502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基本的关系操作</a:t>
            </a:r>
            <a:endParaRPr lang="en-US" altLang="zh-CN"/>
          </a:p>
        </p:txBody>
      </p:sp>
      <p:sp>
        <p:nvSpPr>
          <p:cNvPr id="350211" name="文本占位符 350210"/>
          <p:cNvSpPr>
            <a:spLocks noGrp="1"/>
          </p:cNvSpPr>
          <p:nvPr>
            <p:ph type="body" idx="1"/>
          </p:nvPr>
        </p:nvSpPr>
        <p:spPr>
          <a:xfrm>
            <a:off x="83185" y="1219200"/>
            <a:ext cx="8756015" cy="5410200"/>
          </a:xfrm>
        </p:spPr>
        <p:txBody>
          <a:bodyPr/>
          <a:lstStyle/>
          <a:p>
            <a:r>
              <a:rPr lang="zh-CN" altLang="en-US" dirty="0"/>
              <a:t>关系操作可以用关系代数和关系演算两种方式来表示，它们是相互等价的</a:t>
            </a:r>
          </a:p>
          <a:p>
            <a:pPr lvl="0"/>
            <a:r>
              <a:rPr lang="zh-CN" dirty="0"/>
              <a:t>操作特点：</a:t>
            </a:r>
          </a:p>
          <a:p>
            <a:pPr lvl="1"/>
            <a:r>
              <a:rPr lang="zh-CN" dirty="0"/>
              <a:t>集合操作：即操作的对象和结果都是集合，称为一次一集合——set－at－a－time的方式</a:t>
            </a:r>
          </a:p>
          <a:p>
            <a:pPr lvl="1" algn="l"/>
            <a:r>
              <a:rPr lang="zh-CN" dirty="0"/>
              <a:t>非过程化语言：用户只需告诉做什么，不需告诉怎么做</a:t>
            </a:r>
          </a:p>
          <a:p>
            <a:pPr marL="457200" lvl="1" indent="0" algn="l"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标题 3502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基本的关系操作</a:t>
            </a:r>
            <a:endParaRPr lang="en-US" altLang="zh-CN"/>
          </a:p>
        </p:txBody>
      </p:sp>
      <p:sp>
        <p:nvSpPr>
          <p:cNvPr id="350211" name="文本占位符 350210"/>
          <p:cNvSpPr>
            <a:spLocks noGrp="1"/>
          </p:cNvSpPr>
          <p:nvPr>
            <p:ph type="body" idx="1"/>
          </p:nvPr>
        </p:nvSpPr>
        <p:spPr>
          <a:xfrm>
            <a:off x="83185" y="1219200"/>
            <a:ext cx="8756015" cy="5410200"/>
          </a:xfrm>
        </p:spPr>
        <p:txBody>
          <a:bodyPr/>
          <a:lstStyle/>
          <a:p>
            <a:r>
              <a:rPr lang="zh-CN" altLang="en-US" dirty="0"/>
              <a:t>关系模型中的</a:t>
            </a:r>
            <a:r>
              <a:rPr lang="zh-CN" dirty="0"/>
              <a:t>操作种类</a:t>
            </a:r>
            <a:r>
              <a:rPr lang="zh-CN" altLang="en-US" dirty="0"/>
              <a:t>:</a:t>
            </a:r>
          </a:p>
          <a:p>
            <a:pPr lvl="1"/>
            <a:r>
              <a:rPr lang="zh-CN" altLang="en-US" dirty="0"/>
              <a:t> 选择(</a:t>
            </a:r>
            <a:r>
              <a:rPr lang="en-US" altLang="zh-CN"/>
              <a:t>select)、</a:t>
            </a:r>
            <a:r>
              <a:rPr lang="zh-CN" altLang="en-US" dirty="0"/>
              <a:t>投影(</a:t>
            </a:r>
            <a:r>
              <a:rPr lang="en-US" altLang="zh-CN"/>
              <a:t>Project)、</a:t>
            </a:r>
            <a:r>
              <a:rPr lang="zh-CN" altLang="en-US" dirty="0"/>
              <a:t>连接(</a:t>
            </a:r>
            <a:r>
              <a:rPr lang="en-US" altLang="zh-CN"/>
              <a:t>Join)、</a:t>
            </a:r>
            <a:r>
              <a:rPr lang="zh-CN" altLang="en-US" dirty="0"/>
              <a:t>除(</a:t>
            </a:r>
            <a:r>
              <a:rPr lang="en-US" altLang="zh-CN"/>
              <a:t>Divide)、</a:t>
            </a:r>
            <a:r>
              <a:rPr lang="zh-CN" altLang="en-US" dirty="0"/>
              <a:t>并(</a:t>
            </a:r>
            <a:r>
              <a:rPr lang="en-US" altLang="zh-CN"/>
              <a:t>Union)、</a:t>
            </a:r>
            <a:r>
              <a:rPr lang="zh-CN" altLang="en-US" dirty="0"/>
              <a:t>交(</a:t>
            </a:r>
            <a:r>
              <a:rPr lang="en-US" altLang="zh-CN"/>
              <a:t>Intersection)、</a:t>
            </a:r>
            <a:r>
              <a:rPr lang="zh-CN" altLang="en-US" dirty="0"/>
              <a:t>差(</a:t>
            </a:r>
            <a:r>
              <a:rPr lang="en-US" altLang="zh-CN"/>
              <a:t>Difference)</a:t>
            </a:r>
            <a:r>
              <a:rPr lang="zh-CN" altLang="en-US" dirty="0"/>
              <a:t>和笛卡尔积等</a:t>
            </a:r>
            <a:r>
              <a:rPr lang="zh-CN" altLang="en-US" dirty="0">
                <a:solidFill>
                  <a:srgbClr val="FF0000"/>
                </a:solidFill>
              </a:rPr>
              <a:t>查询</a:t>
            </a:r>
            <a:r>
              <a:rPr lang="zh-CN" altLang="en-US" dirty="0"/>
              <a:t>操作；</a:t>
            </a:r>
          </a:p>
          <a:p>
            <a:pPr lvl="1"/>
            <a:r>
              <a:rPr lang="zh-CN" altLang="en-US" dirty="0"/>
              <a:t>增加、删除和修改等</a:t>
            </a:r>
            <a:r>
              <a:rPr lang="zh-CN" altLang="en-US" dirty="0">
                <a:solidFill>
                  <a:srgbClr val="FF0000"/>
                </a:solidFill>
              </a:rPr>
              <a:t>维护</a:t>
            </a:r>
            <a:r>
              <a:rPr lang="zh-CN" altLang="en-US" dirty="0"/>
              <a:t>操作</a:t>
            </a:r>
          </a:p>
          <a:p>
            <a:pPr marL="457200" lvl="1" indent="0" algn="l"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r>
              <a:rPr lang="en-US" altLang="zh-CN"/>
              <a:t>——</a:t>
            </a:r>
            <a:r>
              <a:rPr lang="zh-CN" altLang="en-US"/>
              <a:t>关系模型的三要素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基本结构：二维表（</a:t>
            </a:r>
            <a:r>
              <a:rPr lang="en-US" altLang="zh-CN"/>
              <a:t>relation/table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基本操作：</a:t>
            </a:r>
            <a:r>
              <a:rPr lang="en-US" altLang="zh-CN"/>
              <a:t>relational operator</a:t>
            </a:r>
          </a:p>
          <a:p>
            <a:pPr lvl="1"/>
            <a:r>
              <a:rPr lang="zh-CN" altLang="en-US"/>
              <a:t>基本的：</a:t>
            </a:r>
            <a:endParaRPr lang="zh-CN" altLang="en-US" sz="2800"/>
          </a:p>
          <a:p>
            <a:pPr lvl="2"/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zh-CN" altLang="en-US" sz="2400"/>
              <a:t>选择</a:t>
            </a:r>
            <a:r>
              <a:rPr lang="en-US" altLang="zh-CN" sz="2400"/>
              <a:t>(</a:t>
            </a:r>
            <a:r>
              <a:rPr lang="zh-CN" altLang="en-US" sz="2400"/>
              <a:t>select</a:t>
            </a:r>
            <a:r>
              <a:rPr lang="en-US" altLang="zh-CN" sz="2400"/>
              <a:t>),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zh-CN" altLang="en-US" sz="2400"/>
              <a:t>投影</a:t>
            </a:r>
            <a:r>
              <a:rPr lang="en-US" altLang="zh-CN" sz="2400"/>
              <a:t>(</a:t>
            </a:r>
            <a:r>
              <a:rPr lang="zh-CN" altLang="en-US" sz="2400"/>
              <a:t>project</a:t>
            </a:r>
            <a:r>
              <a:rPr lang="en-US" altLang="zh-CN" sz="2400"/>
              <a:t>),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zh-CN" altLang="en-US" sz="2400"/>
              <a:t>集合并</a:t>
            </a:r>
            <a:r>
              <a:rPr lang="en-US" altLang="zh-CN" sz="2400"/>
              <a:t>(</a:t>
            </a:r>
            <a:r>
              <a:rPr lang="zh-CN" altLang="en-US" sz="2400"/>
              <a:t>union</a:t>
            </a:r>
            <a:r>
              <a:rPr lang="en-US" altLang="zh-CN" sz="2400"/>
              <a:t>),</a:t>
            </a:r>
            <a:r>
              <a:rPr lang="en-US" altLang="zh-CN" b="1" i="1">
                <a:ea typeface="宋体" panose="02010600030101010101" pitchFamily="2" charset="-122"/>
                <a:sym typeface="+mn-ea"/>
              </a:rPr>
              <a:t>–</a:t>
            </a:r>
            <a:r>
              <a:rPr lang="zh-CN" altLang="en-US" sz="2400"/>
              <a:t>集合差</a:t>
            </a:r>
            <a:r>
              <a:rPr lang="en-US" altLang="zh-CN" sz="2400"/>
              <a:t>(</a:t>
            </a:r>
            <a:r>
              <a:rPr lang="zh-CN" altLang="en-US" sz="2400"/>
              <a:t>set difference</a:t>
            </a:r>
            <a:r>
              <a:rPr lang="en-US" altLang="zh-CN" sz="2400"/>
              <a:t>),</a:t>
            </a:r>
            <a:r>
              <a:rPr lang="zh-CN" altLang="en-US" sz="2400"/>
              <a:t> 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/>
              <a:t>笛卡尔乘积</a:t>
            </a:r>
            <a:r>
              <a:rPr lang="en-US" altLang="zh-CN" sz="2400"/>
              <a:t>(</a:t>
            </a:r>
            <a:r>
              <a:rPr lang="zh-CN" altLang="en-US" sz="2400"/>
              <a:t>Cartesian product</a:t>
            </a:r>
            <a:r>
              <a:rPr lang="en-US" altLang="zh-CN" sz="2400"/>
              <a:t>)</a:t>
            </a:r>
          </a:p>
          <a:p>
            <a:pPr lvl="1"/>
            <a:r>
              <a:rPr lang="zh-CN" altLang="en-US"/>
              <a:t>扩展的：</a:t>
            </a:r>
          </a:p>
          <a:p>
            <a:pPr lvl="2"/>
            <a:r>
              <a:rPr lang="zh-CN" altLang="en-US">
                <a:sym typeface="+mn-ea"/>
              </a:rPr>
              <a:t>∩</a:t>
            </a:r>
            <a:r>
              <a:rPr lang="zh-CN" altLang="en-US"/>
              <a:t>集合交</a:t>
            </a:r>
            <a:r>
              <a:rPr lang="en-US" altLang="zh-CN"/>
              <a:t>(</a:t>
            </a:r>
            <a:r>
              <a:rPr lang="zh-CN" altLang="en-US"/>
              <a:t>intersection</a:t>
            </a:r>
            <a:r>
              <a:rPr lang="en-US" altLang="zh-CN"/>
              <a:t>),     </a:t>
            </a:r>
            <a:r>
              <a:rPr lang="zh-CN" altLang="en-US"/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/>
              <a:t>自然连接</a:t>
            </a:r>
            <a:r>
              <a:rPr lang="en-US" altLang="zh-CN"/>
              <a:t>(</a:t>
            </a:r>
            <a:r>
              <a:rPr lang="zh-CN" altLang="en-US"/>
              <a:t>natural join</a:t>
            </a:r>
            <a:r>
              <a:rPr lang="en-US" altLang="zh-CN"/>
              <a:t>),   </a:t>
            </a:r>
            <a:r>
              <a:rPr lang="zh-CN" altLang="en-US" b="1" dirty="0">
                <a:sym typeface="Symbol" panose="05050102010706020507" pitchFamily="18" charset="2"/>
              </a:rPr>
              <a:t></a:t>
            </a:r>
            <a:r>
              <a:rPr lang="zh-CN" altLang="en-US"/>
              <a:t>除</a:t>
            </a:r>
            <a:r>
              <a:rPr lang="en-US" altLang="zh-CN"/>
              <a:t>(</a:t>
            </a:r>
            <a:r>
              <a:rPr lang="zh-CN" altLang="en-US"/>
              <a:t>division</a:t>
            </a:r>
            <a:r>
              <a:rPr lang="en-US" altLang="zh-CN"/>
              <a:t>)</a:t>
            </a:r>
            <a:r>
              <a:rPr lang="zh-CN" altLang="en-US"/>
              <a:t>    </a:t>
            </a:r>
          </a:p>
          <a:p>
            <a:pPr lvl="0"/>
            <a:r>
              <a:rPr lang="zh-CN" altLang="en-US"/>
              <a:t>完整性约束：</a:t>
            </a:r>
          </a:p>
          <a:p>
            <a:pPr lvl="1"/>
            <a:r>
              <a:rPr lang="zh-CN" altLang="en-US" sz="2400"/>
              <a:t>实体、参照、用户自定义</a:t>
            </a:r>
            <a:r>
              <a:rPr lang="zh-CN" altLang="en-US"/>
              <a:t>   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" name="椭圆 3"/>
          <p:cNvSpPr/>
          <p:nvPr/>
        </p:nvSpPr>
        <p:spPr>
          <a:xfrm>
            <a:off x="2374900" y="1094105"/>
            <a:ext cx="1296670" cy="86423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关系模型</a:t>
            </a:r>
          </a:p>
        </p:txBody>
      </p:sp>
      <p:sp>
        <p:nvSpPr>
          <p:cNvPr id="5" name="左大括号 4"/>
          <p:cNvSpPr/>
          <p:nvPr/>
        </p:nvSpPr>
        <p:spPr>
          <a:xfrm rot="5400000">
            <a:off x="2814320" y="290830"/>
            <a:ext cx="531495" cy="37223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375" y="2418080"/>
            <a:ext cx="1296670" cy="864235"/>
          </a:xfrm>
          <a:prstGeom prst="ellipse">
            <a:avLst/>
          </a:prstGeom>
          <a:ln w="76200">
            <a:solidFill>
              <a:srgbClr val="0000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关系结构</a:t>
            </a:r>
          </a:p>
        </p:txBody>
      </p:sp>
      <p:sp>
        <p:nvSpPr>
          <p:cNvPr id="7" name="椭圆 6"/>
          <p:cNvSpPr/>
          <p:nvPr/>
        </p:nvSpPr>
        <p:spPr>
          <a:xfrm>
            <a:off x="2383155" y="2418080"/>
            <a:ext cx="1296670" cy="864235"/>
          </a:xfrm>
          <a:prstGeom prst="ellipse">
            <a:avLst/>
          </a:prstGeom>
          <a:ln w="76200">
            <a:solidFill>
              <a:srgbClr val="0000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>
                <a:solidFill>
                  <a:schemeClr val="bg1"/>
                </a:solidFill>
                <a:sym typeface="+mn-ea"/>
              </a:rPr>
              <a:t>关系操作</a:t>
            </a:r>
          </a:p>
        </p:txBody>
      </p:sp>
      <p:sp>
        <p:nvSpPr>
          <p:cNvPr id="8" name="椭圆 7"/>
          <p:cNvSpPr/>
          <p:nvPr/>
        </p:nvSpPr>
        <p:spPr>
          <a:xfrm>
            <a:off x="4152900" y="2418080"/>
            <a:ext cx="1558925" cy="864235"/>
          </a:xfrm>
          <a:prstGeom prst="ellipse">
            <a:avLst/>
          </a:prstGeom>
          <a:ln w="76200">
            <a:solidFill>
              <a:srgbClr val="0000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>
                <a:solidFill>
                  <a:schemeClr val="bg1"/>
                </a:solidFill>
                <a:sym typeface="+mn-ea"/>
              </a:rPr>
              <a:t>完整性</a:t>
            </a:r>
          </a:p>
        </p:txBody>
      </p:sp>
      <p:sp>
        <p:nvSpPr>
          <p:cNvPr id="9" name="左大括号 8"/>
          <p:cNvSpPr/>
          <p:nvPr/>
        </p:nvSpPr>
        <p:spPr>
          <a:xfrm rot="5400000">
            <a:off x="4612640" y="1760220"/>
            <a:ext cx="531495" cy="37223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912620" y="3805555"/>
            <a:ext cx="1633855" cy="864235"/>
          </a:xfrm>
          <a:prstGeom prst="ellipse">
            <a:avLst/>
          </a:prstGeom>
          <a:solidFill>
            <a:schemeClr val="accent5">
              <a:lumMod val="25000"/>
            </a:schemeClr>
          </a:solidFill>
          <a:ln w="76200">
            <a:solidFill>
              <a:srgbClr val="0000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参照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完整性</a:t>
            </a:r>
          </a:p>
        </p:txBody>
      </p:sp>
      <p:sp>
        <p:nvSpPr>
          <p:cNvPr id="11" name="椭圆 10"/>
          <p:cNvSpPr/>
          <p:nvPr/>
        </p:nvSpPr>
        <p:spPr>
          <a:xfrm>
            <a:off x="3966845" y="3805555"/>
            <a:ext cx="1633855" cy="864235"/>
          </a:xfrm>
          <a:prstGeom prst="ellipse">
            <a:avLst/>
          </a:prstGeom>
          <a:solidFill>
            <a:schemeClr val="accent5">
              <a:lumMod val="25000"/>
            </a:schemeClr>
          </a:solidFill>
          <a:ln w="76200">
            <a:solidFill>
              <a:srgbClr val="0000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>
                <a:solidFill>
                  <a:schemeClr val="bg1"/>
                </a:solidFill>
                <a:sym typeface="+mn-ea"/>
              </a:rPr>
              <a:t>实体</a:t>
            </a:r>
          </a:p>
          <a:p>
            <a:pPr lvl="0" algn="ctr"/>
            <a:r>
              <a:rPr lang="zh-CN" altLang="en-US" sz="2000">
                <a:solidFill>
                  <a:schemeClr val="bg1"/>
                </a:solidFill>
                <a:sym typeface="+mn-ea"/>
              </a:rPr>
              <a:t>完整性</a:t>
            </a:r>
          </a:p>
        </p:txBody>
      </p:sp>
      <p:sp>
        <p:nvSpPr>
          <p:cNvPr id="12" name="椭圆 11"/>
          <p:cNvSpPr/>
          <p:nvPr/>
        </p:nvSpPr>
        <p:spPr>
          <a:xfrm>
            <a:off x="6123305" y="3887470"/>
            <a:ext cx="1633855" cy="864235"/>
          </a:xfrm>
          <a:prstGeom prst="ellipse">
            <a:avLst/>
          </a:prstGeom>
          <a:solidFill>
            <a:schemeClr val="accent5">
              <a:lumMod val="25000"/>
            </a:schemeClr>
          </a:solidFill>
          <a:ln w="76200">
            <a:solidFill>
              <a:srgbClr val="0000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>
                <a:solidFill>
                  <a:schemeClr val="bg1"/>
                </a:solidFill>
                <a:sym typeface="+mn-ea"/>
              </a:rPr>
              <a:t>自定义</a:t>
            </a:r>
          </a:p>
          <a:p>
            <a:pPr lvl="0" algn="ctr"/>
            <a:r>
              <a:rPr lang="zh-CN" altLang="en-US" sz="2000">
                <a:solidFill>
                  <a:schemeClr val="bg1"/>
                </a:solidFill>
                <a:sym typeface="+mn-ea"/>
              </a:rPr>
              <a:t>完整性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700020" y="4653280"/>
            <a:ext cx="0" cy="50419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84090" y="4669790"/>
            <a:ext cx="0" cy="50419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001510" y="4751705"/>
            <a:ext cx="0" cy="50419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883410" y="5173980"/>
            <a:ext cx="1633855" cy="864235"/>
          </a:xfrm>
          <a:prstGeom prst="ellipse">
            <a:avLst/>
          </a:prstGeom>
          <a:solidFill>
            <a:schemeClr val="accent5">
              <a:lumMod val="25000"/>
            </a:schemeClr>
          </a:solidFill>
          <a:ln w="76200">
            <a:solidFill>
              <a:srgbClr val="0000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>
                <a:solidFill>
                  <a:schemeClr val="bg1"/>
                </a:solidFill>
                <a:sym typeface="+mn-ea"/>
              </a:rPr>
              <a:t>外码</a:t>
            </a:r>
          </a:p>
        </p:txBody>
      </p:sp>
      <p:sp>
        <p:nvSpPr>
          <p:cNvPr id="17" name="椭圆 16"/>
          <p:cNvSpPr/>
          <p:nvPr/>
        </p:nvSpPr>
        <p:spPr>
          <a:xfrm>
            <a:off x="3967480" y="5173980"/>
            <a:ext cx="1633855" cy="864235"/>
          </a:xfrm>
          <a:prstGeom prst="ellipse">
            <a:avLst/>
          </a:prstGeom>
          <a:solidFill>
            <a:schemeClr val="accent5">
              <a:lumMod val="25000"/>
            </a:schemeClr>
          </a:solidFill>
          <a:ln w="76200">
            <a:solidFill>
              <a:srgbClr val="0000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>
                <a:solidFill>
                  <a:schemeClr val="bg1"/>
                </a:solidFill>
                <a:sym typeface="+mn-ea"/>
              </a:rPr>
              <a:t>候选码/主码</a:t>
            </a:r>
          </a:p>
        </p:txBody>
      </p:sp>
      <p:sp>
        <p:nvSpPr>
          <p:cNvPr id="18" name="椭圆 17"/>
          <p:cNvSpPr/>
          <p:nvPr/>
        </p:nvSpPr>
        <p:spPr>
          <a:xfrm>
            <a:off x="6184265" y="5255895"/>
            <a:ext cx="1633855" cy="864235"/>
          </a:xfrm>
          <a:prstGeom prst="ellipse">
            <a:avLst/>
          </a:prstGeom>
          <a:solidFill>
            <a:schemeClr val="accent5">
              <a:lumMod val="25000"/>
            </a:schemeClr>
          </a:solidFill>
          <a:ln w="76200">
            <a:solidFill>
              <a:srgbClr val="0000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>
                <a:solidFill>
                  <a:schemeClr val="bg1"/>
                </a:solidFill>
                <a:sym typeface="+mn-ea"/>
              </a:rPr>
              <a:t>属性与属性组合</a:t>
            </a:r>
          </a:p>
        </p:txBody>
      </p:sp>
      <p:sp>
        <p:nvSpPr>
          <p:cNvPr id="3" name="动作按钮: 前进或下一项 2">
            <a:hlinkClick r:id="" action="ppaction://noaction"/>
          </p:cNvPr>
          <p:cNvSpPr/>
          <p:nvPr/>
        </p:nvSpPr>
        <p:spPr>
          <a:xfrm>
            <a:off x="8244840" y="6093460"/>
            <a:ext cx="143510" cy="14414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数据库系统的标准结构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14730" y="3169920"/>
            <a:ext cx="6513830" cy="768350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zh-CN" sz="44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怎样抽象一个数据库系统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标题 32563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>
                <a:solidFill>
                  <a:srgbClr val="3333FF"/>
                </a:solidFill>
                <a:ea typeface="楷体_GB2312" pitchFamily="49" charset="-122"/>
              </a:rPr>
              <a:t>数据抽象</a:t>
            </a:r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25635" name="任意多边形 325634"/>
          <p:cNvSpPr/>
          <p:nvPr/>
        </p:nvSpPr>
        <p:spPr>
          <a:xfrm>
            <a:off x="2514600" y="2438400"/>
            <a:ext cx="1219200" cy="12192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ahoma" panose="020B0604030504040204" pitchFamily="34" charset="0"/>
              </a:rPr>
              <a:t>第一级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Tahoma" panose="020B0604030504040204" pitchFamily="34" charset="0"/>
              </a:rPr>
              <a:t>抽象</a:t>
            </a:r>
          </a:p>
        </p:txBody>
      </p:sp>
      <p:grpSp>
        <p:nvGrpSpPr>
          <p:cNvPr id="141315" name="组合 325635"/>
          <p:cNvGrpSpPr/>
          <p:nvPr/>
        </p:nvGrpSpPr>
        <p:grpSpPr>
          <a:xfrm>
            <a:off x="0" y="1828800"/>
            <a:ext cx="2590800" cy="2895600"/>
            <a:chOff x="0" y="1296"/>
            <a:chExt cx="1632" cy="1824"/>
          </a:xfrm>
        </p:grpSpPr>
        <p:pic>
          <p:nvPicPr>
            <p:cNvPr id="141316" name="图片 325636" descr="PE03254_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96"/>
              <a:ext cx="1632" cy="147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1317" name="文本框 325637"/>
            <p:cNvSpPr txBox="1"/>
            <p:nvPr/>
          </p:nvSpPr>
          <p:spPr>
            <a:xfrm>
              <a:off x="240" y="2832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现实世界</a:t>
              </a:r>
            </a:p>
          </p:txBody>
        </p:sp>
      </p:grpSp>
      <p:grpSp>
        <p:nvGrpSpPr>
          <p:cNvPr id="325639" name="组合 325638"/>
          <p:cNvGrpSpPr/>
          <p:nvPr/>
        </p:nvGrpSpPr>
        <p:grpSpPr>
          <a:xfrm>
            <a:off x="3810000" y="2133600"/>
            <a:ext cx="2057400" cy="2955925"/>
            <a:chOff x="2400" y="1488"/>
            <a:chExt cx="1296" cy="1862"/>
          </a:xfrm>
        </p:grpSpPr>
        <p:pic>
          <p:nvPicPr>
            <p:cNvPr id="141319" name="图片 325639" descr="NA01607_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0" y="1488"/>
              <a:ext cx="1296" cy="119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1320" name="文本框 325640"/>
            <p:cNvSpPr txBox="1"/>
            <p:nvPr/>
          </p:nvSpPr>
          <p:spPr>
            <a:xfrm>
              <a:off x="2592" y="2832"/>
              <a:ext cx="100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信息世界 概念模型</a:t>
              </a:r>
            </a:p>
          </p:txBody>
        </p:sp>
      </p:grpSp>
      <p:grpSp>
        <p:nvGrpSpPr>
          <p:cNvPr id="325642" name="组合 325641"/>
          <p:cNvGrpSpPr/>
          <p:nvPr/>
        </p:nvGrpSpPr>
        <p:grpSpPr>
          <a:xfrm>
            <a:off x="7086600" y="2057400"/>
            <a:ext cx="2057400" cy="3032125"/>
            <a:chOff x="4464" y="1440"/>
            <a:chExt cx="1296" cy="1910"/>
          </a:xfrm>
        </p:grpSpPr>
        <p:pic>
          <p:nvPicPr>
            <p:cNvPr id="141322" name="图片 325642" descr="BS00580_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4" y="1440"/>
              <a:ext cx="1296" cy="129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1323" name="文本框 325643"/>
            <p:cNvSpPr txBox="1"/>
            <p:nvPr/>
          </p:nvSpPr>
          <p:spPr>
            <a:xfrm>
              <a:off x="4752" y="2832"/>
              <a:ext cx="100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机器世界 数据模型</a:t>
              </a:r>
            </a:p>
          </p:txBody>
        </p:sp>
      </p:grpSp>
      <p:sp>
        <p:nvSpPr>
          <p:cNvPr id="325645" name="任意多边形 325644"/>
          <p:cNvSpPr/>
          <p:nvPr/>
        </p:nvSpPr>
        <p:spPr>
          <a:xfrm>
            <a:off x="5791200" y="2438400"/>
            <a:ext cx="1219200" cy="12192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ahoma" panose="020B0604030504040204" pitchFamily="34" charset="0"/>
              </a:rPr>
              <a:t>第二级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Tahoma" panose="020B0604030504040204" pitchFamily="34" charset="0"/>
              </a:rPr>
              <a:t>抽象</a:t>
            </a:r>
          </a:p>
        </p:txBody>
      </p:sp>
      <p:sp>
        <p:nvSpPr>
          <p:cNvPr id="325646" name="文本框 325645"/>
          <p:cNvSpPr txBox="1"/>
          <p:nvPr/>
        </p:nvSpPr>
        <p:spPr>
          <a:xfrm>
            <a:off x="381000" y="5105400"/>
            <a:ext cx="8763000" cy="155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 dirty="0">
                <a:solidFill>
                  <a:schemeClr val="folHlink"/>
                </a:solidFill>
                <a:latin typeface="Tahoma" panose="020B0604030504040204" pitchFamily="34" charset="0"/>
              </a:rPr>
              <a:t>事物个体			实体				记录</a:t>
            </a:r>
          </a:p>
          <a:p>
            <a:r>
              <a:rPr lang="zh-CN" altLang="en-US" b="1" dirty="0">
                <a:solidFill>
                  <a:schemeClr val="folHlink"/>
                </a:solidFill>
                <a:latin typeface="Tahoma" panose="020B0604030504040204" pitchFamily="34" charset="0"/>
              </a:rPr>
              <a:t>事物总体			实体集			文件</a:t>
            </a:r>
          </a:p>
          <a:p>
            <a:r>
              <a:rPr lang="zh-CN" altLang="en-US" b="1" dirty="0">
                <a:solidFill>
                  <a:schemeClr val="folHlink"/>
                </a:solidFill>
                <a:latin typeface="Tahoma" panose="020B0604030504040204" pitchFamily="34" charset="0"/>
              </a:rPr>
              <a:t>特征				属性				字段</a:t>
            </a:r>
          </a:p>
          <a:p>
            <a:r>
              <a:rPr lang="zh-CN" altLang="en-US" b="1" dirty="0">
                <a:solidFill>
                  <a:schemeClr val="folHlink"/>
                </a:solidFill>
                <a:latin typeface="Tahoma" panose="020B0604030504040204" pitchFamily="34" charset="0"/>
              </a:rPr>
              <a:t>事物间联系			实体</a:t>
            </a:r>
            <a:r>
              <a:rPr lang="en-US" altLang="zh-CN" b="1">
                <a:solidFill>
                  <a:schemeClr val="folHlink"/>
                </a:solidFill>
                <a:latin typeface="Tahoma" panose="020B0604030504040204" pitchFamily="34" charset="0"/>
              </a:rPr>
              <a:t>-</a:t>
            </a:r>
            <a:r>
              <a:rPr lang="zh-CN" altLang="en-US" b="1" dirty="0">
                <a:solidFill>
                  <a:schemeClr val="folHlink"/>
                </a:solidFill>
                <a:latin typeface="Tahoma" panose="020B0604030504040204" pitchFamily="34" charset="0"/>
              </a:rPr>
              <a:t>联系模型  	          数据模型</a:t>
            </a:r>
            <a:endParaRPr lang="zh-CN" altLang="en-US" b="1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325647" name="文本框 325646"/>
          <p:cNvSpPr txBox="1"/>
          <p:nvPr/>
        </p:nvSpPr>
        <p:spPr>
          <a:xfrm>
            <a:off x="2514600" y="3581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认识抽象</a:t>
            </a:r>
          </a:p>
        </p:txBody>
      </p:sp>
      <p:sp>
        <p:nvSpPr>
          <p:cNvPr id="325648" name="文本框 325647"/>
          <p:cNvSpPr txBox="1"/>
          <p:nvPr/>
        </p:nvSpPr>
        <p:spPr>
          <a:xfrm>
            <a:off x="6172200" y="3581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转换</a:t>
            </a:r>
          </a:p>
        </p:txBody>
      </p:sp>
      <p:sp>
        <p:nvSpPr>
          <p:cNvPr id="14132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  <a:t>38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5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5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5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5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ldLvl="0" animBg="1"/>
      <p:bldP spid="325635" grpId="1" bldLvl="0" animBg="1"/>
      <p:bldP spid="325645" grpId="0" bldLvl="0" animBg="1"/>
      <p:bldP spid="325645" grpId="1" bldLvl="0" animBg="1"/>
      <p:bldP spid="325646" grpId="0" build="p"/>
      <p:bldP spid="325647" grpId="0"/>
      <p:bldP spid="3256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325" y="220345"/>
            <a:ext cx="7793038" cy="784225"/>
          </a:xfrm>
        </p:spPr>
        <p:txBody>
          <a:bodyPr/>
          <a:lstStyle/>
          <a:p>
            <a:r>
              <a:rPr lang="zh-CN" altLang="en-US"/>
              <a:t>数据的两大类模型（两级抽象）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0" y="1219200"/>
            <a:ext cx="8876665" cy="5410200"/>
          </a:xfrm>
        </p:spPr>
        <p:txBody>
          <a:bodyPr/>
          <a:lstStyle/>
          <a:p>
            <a:r>
              <a:rPr lang="zh-CN" altLang="en-US"/>
              <a:t>数据模型可分级进行（两个层次）</a:t>
            </a:r>
          </a:p>
          <a:p>
            <a:pPr lvl="1"/>
            <a:r>
              <a:rPr lang="zh-CN" altLang="en-US"/>
              <a:t>一级抽象：概念模型（</a:t>
            </a:r>
            <a:r>
              <a:rPr lang="en-US" altLang="zh-CN"/>
              <a:t>ER</a:t>
            </a:r>
            <a:r>
              <a:rPr lang="zh-CN" altLang="en-US"/>
              <a:t>图等工具实现）</a:t>
            </a:r>
          </a:p>
          <a:p>
            <a:pPr lvl="2"/>
            <a:r>
              <a:rPr lang="zh-CN" altLang="en-US" sz="2400">
                <a:solidFill>
                  <a:srgbClr val="FF0000"/>
                </a:solidFill>
              </a:rPr>
              <a:t>按用户观点建模，强调语义表达功能</a:t>
            </a:r>
            <a:endParaRPr lang="zh-CN" altLang="en-US" sz="2400"/>
          </a:p>
          <a:p>
            <a:pPr lvl="2"/>
            <a:r>
              <a:rPr lang="zh-CN" altLang="en-US" sz="2400"/>
              <a:t>独立于计算机系统和DBMS</a:t>
            </a:r>
          </a:p>
          <a:p>
            <a:pPr lvl="2"/>
            <a:r>
              <a:rPr lang="zh-CN" altLang="en-US" sz="2400"/>
              <a:t>主要用于数据库的概念设计</a:t>
            </a:r>
          </a:p>
          <a:p>
            <a:pPr lvl="1"/>
            <a:r>
              <a:rPr lang="zh-CN" altLang="en-US"/>
              <a:t>二级抽象：逻辑模型（数据结构等）</a:t>
            </a:r>
          </a:p>
          <a:p>
            <a:pPr lvl="2"/>
            <a:r>
              <a:rPr lang="zh-CN" altLang="en-US" sz="2400">
                <a:solidFill>
                  <a:srgbClr val="FF0000"/>
                </a:solidFill>
                <a:sym typeface="+mn-ea"/>
              </a:rPr>
              <a:t>按计算机的观点对数据建模，强调逻辑结构</a:t>
            </a:r>
          </a:p>
          <a:p>
            <a:pPr lvl="2"/>
            <a:r>
              <a:rPr lang="zh-CN" altLang="en-US" sz="2400">
                <a:sym typeface="+mn-ea"/>
              </a:rPr>
              <a:t>用于DBMS的管理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pPr lvl="2"/>
            <a:r>
              <a:rPr lang="zh-CN" altLang="en-US" sz="2400"/>
              <a:t>有严格的形式化定义：包括网状模型、层次模型、关系模型、面向对象数据模型、半结构化模型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210" y="261620"/>
            <a:ext cx="8136890" cy="784225"/>
          </a:xfrm>
          <a:noFill/>
          <a:ln w="9525">
            <a:noFill/>
          </a:ln>
        </p:spPr>
        <p:txBody>
          <a:bodyPr vert="horz" rtlCol="0" anchor="b">
            <a:normAutofit/>
          </a:bodyPr>
          <a:lstStyle/>
          <a:p>
            <a:pPr lvl="0" algn="ctr"/>
            <a:r>
              <a:rPr lang="zh-CN" altLang="en-US" dirty="0">
                <a:sym typeface="+mn-ea"/>
              </a:rPr>
              <a:t>现实世界中客观对象的抽象过程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2316480" y="1623060"/>
            <a:ext cx="2134870" cy="648335"/>
          </a:xfrm>
          <a:prstGeom prst="cloudCallou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现实世界</a:t>
            </a:r>
          </a:p>
        </p:txBody>
      </p:sp>
      <p:cxnSp>
        <p:nvCxnSpPr>
          <p:cNvPr id="8" name="直接箭头连接符 7"/>
          <p:cNvCxnSpPr>
            <a:stCxn id="5" idx="1"/>
            <a:endCxn id="9" idx="0"/>
          </p:cNvCxnSpPr>
          <p:nvPr/>
        </p:nvCxnSpPr>
        <p:spPr>
          <a:xfrm>
            <a:off x="3383915" y="2270760"/>
            <a:ext cx="0" cy="9423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78305" y="3213100"/>
            <a:ext cx="3410585" cy="36004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20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信息世界   </a:t>
            </a:r>
            <a:r>
              <a:rPr lang="zh-CN" altLang="en-US" sz="22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概念模型</a:t>
            </a:r>
          </a:p>
        </p:txBody>
      </p:sp>
      <p:cxnSp>
        <p:nvCxnSpPr>
          <p:cNvPr id="13" name="直接箭头连接符 12"/>
          <p:cNvCxnSpPr>
            <a:stCxn id="9" idx="2"/>
            <a:endCxn id="14" idx="0"/>
          </p:cNvCxnSpPr>
          <p:nvPr/>
        </p:nvCxnSpPr>
        <p:spPr>
          <a:xfrm>
            <a:off x="3383915" y="3573145"/>
            <a:ext cx="6985" cy="17183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297940" y="5291455"/>
            <a:ext cx="4185920" cy="36004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20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机器世界  </a:t>
            </a:r>
            <a:r>
              <a:rPr lang="zh-CN" altLang="en-US" sz="22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数据模型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640" y="4332605"/>
            <a:ext cx="1426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56305" y="2418715"/>
            <a:ext cx="382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>
                <a:solidFill>
                  <a:schemeClr val="dk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认识抽象（数据库设计人员完成）</a:t>
            </a:r>
            <a:endParaRPr lang="zh-CN" altLang="en-US"/>
          </a:p>
        </p:txBody>
      </p:sp>
      <p:sp>
        <p:nvSpPr>
          <p:cNvPr id="373771" name="圆角矩形标注 373770"/>
          <p:cNvSpPr/>
          <p:nvPr/>
        </p:nvSpPr>
        <p:spPr>
          <a:xfrm>
            <a:off x="5302250" y="2917190"/>
            <a:ext cx="2219325" cy="428625"/>
          </a:xfrm>
          <a:prstGeom prst="wedgeRoundRectCallout">
            <a:avLst>
              <a:gd name="adj1" fmla="val -57324"/>
              <a:gd name="adj2" fmla="val 92856"/>
              <a:gd name="adj3" fmla="val 16667"/>
            </a:avLst>
          </a:prstGeom>
          <a:solidFill>
            <a:schemeClr val="bg2">
              <a:lumMod val="10000"/>
              <a:lumOff val="9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如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E-R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373770" name="文本框 373769"/>
          <p:cNvSpPr txBox="1"/>
          <p:nvPr/>
        </p:nvSpPr>
        <p:spPr>
          <a:xfrm>
            <a:off x="3456305" y="4078605"/>
            <a:ext cx="46266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zh-CN" altLang="en-US" sz="2000" b="0">
                <a:solidFill>
                  <a:schemeClr val="dk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转换 (由数据库设计人员或由数据库设计工具协助设计人员完成)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121920" y="4333240"/>
            <a:ext cx="2449195" cy="659130"/>
          </a:xfrm>
          <a:prstGeom prst="wedgeRoundRectCallout">
            <a:avLst>
              <a:gd name="adj1" fmla="val 53059"/>
              <a:gd name="adj2" fmla="val 123777"/>
              <a:gd name="adj3" fmla="val 16667"/>
            </a:avLst>
          </a:prstGeom>
          <a:solidFill>
            <a:schemeClr val="bg2">
              <a:lumMod val="10000"/>
              <a:lumOff val="9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>
            <a:noAutofit/>
          </a:bodyPr>
          <a:lstStyle/>
          <a:p>
            <a:pPr lvl="0" algn="just"/>
            <a:r>
              <a:rPr lang="zh-CN" altLang="en-US" sz="2000" dirty="0">
                <a:latin typeface="Helvetica" pitchFamily="34" charset="0"/>
                <a:ea typeface="宋体" panose="02010600030101010101" pitchFamily="2" charset="-122"/>
                <a:sym typeface="+mn-ea"/>
              </a:rPr>
              <a:t>如关系、网状、层次、面向对象模型</a:t>
            </a:r>
          </a:p>
        </p:txBody>
      </p:sp>
      <p:sp>
        <p:nvSpPr>
          <p:cNvPr id="6" name="五角星 5"/>
          <p:cNvSpPr/>
          <p:nvPr/>
        </p:nvSpPr>
        <p:spPr>
          <a:xfrm>
            <a:off x="5302250" y="5137150"/>
            <a:ext cx="720090" cy="4318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3" grpId="0"/>
      <p:bldP spid="373771" grpId="0" animBg="1"/>
      <p:bldP spid="373770" grpId="0"/>
      <p:bldP spid="4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数据库系统的标准结构的提出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340" y="1407795"/>
            <a:ext cx="8815070" cy="4332605"/>
          </a:xfrm>
        </p:spPr>
        <p:txBody>
          <a:bodyPr/>
          <a:lstStyle/>
          <a:p>
            <a:pPr lvl="0"/>
            <a:r>
              <a:rPr lang="en-US" altLang="zh-CN" b="1" dirty="0" err="1">
                <a:solidFill>
                  <a:schemeClr val="folHlink"/>
                </a:solidFill>
                <a:latin typeface="华文新魏" panose="02010800040101010101" pitchFamily="2" charset="-122"/>
                <a:sym typeface="+mn-ea"/>
              </a:rPr>
              <a:t>CODASYL（Conference</a:t>
            </a:r>
            <a:r>
              <a:rPr lang="en-US" altLang="zh-CN" b="1" dirty="0">
                <a:solidFill>
                  <a:schemeClr val="folHlink"/>
                </a:solidFill>
                <a:latin typeface="华文新魏" panose="02010800040101010101" pitchFamily="2" charset="-122"/>
                <a:sym typeface="+mn-ea"/>
              </a:rPr>
              <a:t> On Data System Language,</a:t>
            </a:r>
            <a:r>
              <a:rPr lang="zh-CN" altLang="en-US" b="1" dirty="0">
                <a:solidFill>
                  <a:schemeClr val="folHlink"/>
                </a:solidFill>
                <a:latin typeface="华文新魏" panose="02010800040101010101" pitchFamily="2" charset="-122"/>
                <a:sym typeface="+mn-ea"/>
              </a:rPr>
              <a:t>美国数据系统语言协商会）提出模式、外模式、存储模式三级模式的概念。三级模式之间有两级映象</a:t>
            </a:r>
          </a:p>
          <a:p>
            <a:pPr lvl="0"/>
            <a:r>
              <a:rPr lang="zh-CN" altLang="en-US" b="1" dirty="0">
                <a:sym typeface="+mn-ea"/>
              </a:rPr>
              <a:t>数据库系统标准结构：三级模式结构两级映像</a:t>
            </a:r>
            <a:endParaRPr lang="en-US" altLang="zh-CN" b="1" dirty="0">
              <a:ea typeface="仿宋_GB2312" pitchFamily="49" charset="-122"/>
              <a:sym typeface="+mn-ea"/>
            </a:endParaRPr>
          </a:p>
          <a:p>
            <a:pPr lvl="0"/>
            <a:endParaRPr lang="zh-CN" altLang="en-US" b="1" dirty="0">
              <a:solidFill>
                <a:schemeClr val="folHlink"/>
              </a:solidFill>
              <a:latin typeface="华文新魏" panose="02010800040101010101" pitchFamily="2" charset="-122"/>
              <a:sym typeface="+mn-ea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>
                <a:sym typeface="+mn-ea"/>
              </a:rPr>
              <a:t>数据库系统的标准结构</a:t>
            </a:r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41</a:t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882515" y="4015105"/>
            <a:ext cx="2363470" cy="54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CN" sz="1400" strike="noStrike" noProof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database management system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7245668" y="4284980"/>
            <a:ext cx="58578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磁盘 1"/>
          <p:cNvSpPr/>
          <p:nvPr/>
        </p:nvSpPr>
        <p:spPr>
          <a:xfrm>
            <a:off x="7832090" y="3645535"/>
            <a:ext cx="1183640" cy="110109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数据库</a:t>
            </a:r>
            <a:r>
              <a:rPr lang="en-US" altLang="zh-CN" sz="160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552825" y="2228215"/>
            <a:ext cx="1675765" cy="18580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剪去单角的矩形 3"/>
          <p:cNvSpPr/>
          <p:nvPr/>
        </p:nvSpPr>
        <p:spPr>
          <a:xfrm>
            <a:off x="2472690" y="2012315"/>
            <a:ext cx="1080135" cy="431800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学生注册</a:t>
            </a:r>
          </a:p>
        </p:txBody>
      </p:sp>
      <p:sp>
        <p:nvSpPr>
          <p:cNvPr id="5" name="剪去单角的矩形 4"/>
          <p:cNvSpPr/>
          <p:nvPr/>
        </p:nvSpPr>
        <p:spPr>
          <a:xfrm>
            <a:off x="2472690" y="2518410"/>
            <a:ext cx="1080135" cy="431800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课程登记</a:t>
            </a:r>
          </a:p>
        </p:txBody>
      </p:sp>
      <p:sp>
        <p:nvSpPr>
          <p:cNvPr id="6" name="剪去单角的矩形 5"/>
          <p:cNvSpPr/>
          <p:nvPr/>
        </p:nvSpPr>
        <p:spPr>
          <a:xfrm>
            <a:off x="2472690" y="3024505"/>
            <a:ext cx="1080135" cy="431800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成绩登记</a:t>
            </a:r>
          </a:p>
        </p:txBody>
      </p:sp>
      <p:sp>
        <p:nvSpPr>
          <p:cNvPr id="7" name="剪去单角的矩形 6"/>
          <p:cNvSpPr/>
          <p:nvPr/>
        </p:nvSpPr>
        <p:spPr>
          <a:xfrm>
            <a:off x="2472690" y="3505835"/>
            <a:ext cx="1080135" cy="431800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借阅证</a:t>
            </a:r>
          </a:p>
        </p:txBody>
      </p:sp>
      <p:sp>
        <p:nvSpPr>
          <p:cNvPr id="8" name="剪去单角的矩形 7"/>
          <p:cNvSpPr/>
          <p:nvPr/>
        </p:nvSpPr>
        <p:spPr>
          <a:xfrm>
            <a:off x="2472690" y="4015105"/>
            <a:ext cx="1080135" cy="431800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图书借阅</a:t>
            </a:r>
          </a:p>
        </p:txBody>
      </p:sp>
      <p:sp>
        <p:nvSpPr>
          <p:cNvPr id="9" name="剪去单角的矩形 8"/>
          <p:cNvSpPr/>
          <p:nvPr/>
        </p:nvSpPr>
        <p:spPr>
          <a:xfrm>
            <a:off x="2472690" y="4555490"/>
            <a:ext cx="1080135" cy="431800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图书登记</a:t>
            </a:r>
          </a:p>
        </p:txBody>
      </p:sp>
      <p:sp>
        <p:nvSpPr>
          <p:cNvPr id="10" name="剪去单角的矩形 9"/>
          <p:cNvSpPr/>
          <p:nvPr/>
        </p:nvSpPr>
        <p:spPr>
          <a:xfrm>
            <a:off x="2472690" y="5160010"/>
            <a:ext cx="1080135" cy="431800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图书采购</a:t>
            </a:r>
          </a:p>
        </p:txBody>
      </p:sp>
      <p:cxnSp>
        <p:nvCxnSpPr>
          <p:cNvPr id="11" name="直接箭头连接符 10"/>
          <p:cNvCxnSpPr>
            <a:endCxn id="34" idx="1"/>
          </p:cNvCxnSpPr>
          <p:nvPr/>
        </p:nvCxnSpPr>
        <p:spPr>
          <a:xfrm>
            <a:off x="3552825" y="2566035"/>
            <a:ext cx="1675765" cy="152844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34" idx="1"/>
          </p:cNvCxnSpPr>
          <p:nvPr/>
        </p:nvCxnSpPr>
        <p:spPr>
          <a:xfrm>
            <a:off x="3552825" y="3190875"/>
            <a:ext cx="1675765" cy="90360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552825" y="3733800"/>
            <a:ext cx="1379220" cy="4152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552825" y="4149090"/>
            <a:ext cx="1306830" cy="1358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552825" y="4149090"/>
            <a:ext cx="1235075" cy="59753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34" idx="2"/>
          </p:cNvCxnSpPr>
          <p:nvPr/>
        </p:nvCxnSpPr>
        <p:spPr>
          <a:xfrm flipV="1">
            <a:off x="3552825" y="4285615"/>
            <a:ext cx="1329690" cy="10902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875665" y="2878455"/>
            <a:ext cx="892810" cy="969010"/>
            <a:chOff x="1379" y="4533"/>
            <a:chExt cx="1406" cy="152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7" y="4533"/>
              <a:ext cx="1170" cy="114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379" y="5673"/>
              <a:ext cx="140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读者管理员</a:t>
              </a:r>
            </a:p>
          </p:txBody>
        </p:sp>
      </p:grpSp>
      <p:pic>
        <p:nvPicPr>
          <p:cNvPr id="21" name="内容占位符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5" y="4086225"/>
            <a:ext cx="678180" cy="567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875665" y="4645025"/>
            <a:ext cx="893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图书借阅员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875030" y="5033010"/>
            <a:ext cx="892810" cy="803910"/>
            <a:chOff x="1378" y="7926"/>
            <a:chExt cx="1406" cy="1266"/>
          </a:xfrm>
        </p:grpSpPr>
        <p:pic>
          <p:nvPicPr>
            <p:cNvPr id="23" name="内容占位符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8" y="7926"/>
              <a:ext cx="1068" cy="89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" name="文本框 23"/>
            <p:cNvSpPr txBox="1"/>
            <p:nvPr/>
          </p:nvSpPr>
          <p:spPr>
            <a:xfrm>
              <a:off x="1378" y="8806"/>
              <a:ext cx="140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图书采购员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75665" y="4090035"/>
            <a:ext cx="892810" cy="803910"/>
            <a:chOff x="1379" y="6441"/>
            <a:chExt cx="1406" cy="1266"/>
          </a:xfrm>
        </p:grpSpPr>
        <p:pic>
          <p:nvPicPr>
            <p:cNvPr id="26" name="内容占位符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" y="6441"/>
              <a:ext cx="1068" cy="89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" name="文本框 26"/>
            <p:cNvSpPr txBox="1"/>
            <p:nvPr/>
          </p:nvSpPr>
          <p:spPr>
            <a:xfrm>
              <a:off x="1379" y="7321"/>
              <a:ext cx="140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图书借阅员</a:t>
              </a:r>
            </a:p>
          </p:txBody>
        </p:sp>
      </p:grpSp>
      <p:cxnSp>
        <p:nvCxnSpPr>
          <p:cNvPr id="30" name="直接箭头连接符 29"/>
          <p:cNvCxnSpPr>
            <a:endCxn id="4" idx="2"/>
          </p:cNvCxnSpPr>
          <p:nvPr/>
        </p:nvCxnSpPr>
        <p:spPr>
          <a:xfrm>
            <a:off x="1628775" y="2079625"/>
            <a:ext cx="843915" cy="1485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5" idx="2"/>
          </p:cNvCxnSpPr>
          <p:nvPr/>
        </p:nvCxnSpPr>
        <p:spPr>
          <a:xfrm>
            <a:off x="1628775" y="2153285"/>
            <a:ext cx="843915" cy="5810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6" idx="2"/>
          </p:cNvCxnSpPr>
          <p:nvPr/>
        </p:nvCxnSpPr>
        <p:spPr>
          <a:xfrm>
            <a:off x="1628775" y="2295525"/>
            <a:ext cx="843915" cy="94488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736090" y="3357245"/>
            <a:ext cx="675640" cy="2882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8" idx="2"/>
          </p:cNvCxnSpPr>
          <p:nvPr/>
        </p:nvCxnSpPr>
        <p:spPr>
          <a:xfrm flipV="1">
            <a:off x="1693545" y="4231005"/>
            <a:ext cx="779145" cy="1422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628775" y="5227320"/>
            <a:ext cx="843915" cy="1485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9" idx="2"/>
          </p:cNvCxnSpPr>
          <p:nvPr/>
        </p:nvCxnSpPr>
        <p:spPr>
          <a:xfrm flipV="1">
            <a:off x="1661160" y="4771390"/>
            <a:ext cx="811530" cy="3073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341245" y="1353185"/>
            <a:ext cx="1788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DBAP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800100" y="1842135"/>
            <a:ext cx="893445" cy="969010"/>
            <a:chOff x="1379" y="4533"/>
            <a:chExt cx="1407" cy="1526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7" y="4533"/>
              <a:ext cx="1170" cy="1140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1379" y="5673"/>
              <a:ext cx="140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学籍管理员</a:t>
              </a:r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6156325" y="3048000"/>
            <a:ext cx="1183640" cy="110109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数据库</a:t>
            </a:r>
            <a:r>
              <a:rPr lang="en-US" altLang="zh-CN" sz="160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559050" y="2193925"/>
            <a:ext cx="513080" cy="114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剪去单角的矩形 5"/>
          <p:cNvSpPr/>
          <p:nvPr/>
        </p:nvSpPr>
        <p:spPr>
          <a:xfrm>
            <a:off x="1619885" y="1983740"/>
            <a:ext cx="939165" cy="431800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学生注册</a:t>
            </a:r>
          </a:p>
        </p:txBody>
      </p:sp>
      <p:sp>
        <p:nvSpPr>
          <p:cNvPr id="7" name="剪去单角的矩形 6"/>
          <p:cNvSpPr/>
          <p:nvPr/>
        </p:nvSpPr>
        <p:spPr>
          <a:xfrm>
            <a:off x="1619885" y="2489835"/>
            <a:ext cx="939165" cy="431800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课程登记</a:t>
            </a:r>
          </a:p>
        </p:txBody>
      </p:sp>
      <p:sp>
        <p:nvSpPr>
          <p:cNvPr id="8" name="剪去单角的矩形 7"/>
          <p:cNvSpPr/>
          <p:nvPr/>
        </p:nvSpPr>
        <p:spPr>
          <a:xfrm>
            <a:off x="1619885" y="2995930"/>
            <a:ext cx="939165" cy="431800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成绩登记</a:t>
            </a:r>
          </a:p>
        </p:txBody>
      </p:sp>
      <p:sp>
        <p:nvSpPr>
          <p:cNvPr id="9" name="剪去单角的矩形 8"/>
          <p:cNvSpPr/>
          <p:nvPr/>
        </p:nvSpPr>
        <p:spPr>
          <a:xfrm>
            <a:off x="1619885" y="3477260"/>
            <a:ext cx="939165" cy="431800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借阅证</a:t>
            </a:r>
          </a:p>
        </p:txBody>
      </p:sp>
      <p:sp>
        <p:nvSpPr>
          <p:cNvPr id="10" name="剪去单角的矩形 9"/>
          <p:cNvSpPr/>
          <p:nvPr/>
        </p:nvSpPr>
        <p:spPr>
          <a:xfrm>
            <a:off x="1619885" y="3986530"/>
            <a:ext cx="939165" cy="431800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图书借阅</a:t>
            </a:r>
          </a:p>
        </p:txBody>
      </p:sp>
      <p:sp>
        <p:nvSpPr>
          <p:cNvPr id="11" name="剪去单角的矩形 10"/>
          <p:cNvSpPr/>
          <p:nvPr/>
        </p:nvSpPr>
        <p:spPr>
          <a:xfrm>
            <a:off x="1619885" y="4526915"/>
            <a:ext cx="939165" cy="431800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图书登记</a:t>
            </a:r>
          </a:p>
        </p:txBody>
      </p:sp>
      <p:sp>
        <p:nvSpPr>
          <p:cNvPr id="12" name="剪去单角的矩形 11"/>
          <p:cNvSpPr/>
          <p:nvPr/>
        </p:nvSpPr>
        <p:spPr>
          <a:xfrm>
            <a:off x="1619885" y="5131435"/>
            <a:ext cx="939165" cy="431800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图书采购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559050" y="2708910"/>
            <a:ext cx="428625" cy="444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559050" y="3141345"/>
            <a:ext cx="428625" cy="165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545715" y="3645535"/>
            <a:ext cx="441960" cy="63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545715" y="4221480"/>
            <a:ext cx="44196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55875" y="4725670"/>
            <a:ext cx="4318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545715" y="5370195"/>
            <a:ext cx="441960" cy="31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340360" y="2849880"/>
            <a:ext cx="838835" cy="969010"/>
            <a:chOff x="1379" y="4533"/>
            <a:chExt cx="1407" cy="152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7" y="4533"/>
              <a:ext cx="1170" cy="114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379" y="5673"/>
              <a:ext cx="140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读者管理员</a:t>
              </a:r>
            </a:p>
          </p:txBody>
        </p:sp>
      </p:grpSp>
      <p:pic>
        <p:nvPicPr>
          <p:cNvPr id="21" name="内容占位符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" y="4057650"/>
            <a:ext cx="636270" cy="567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340360" y="461645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图书借阅员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39725" y="5004435"/>
            <a:ext cx="838835" cy="803910"/>
            <a:chOff x="1378" y="7926"/>
            <a:chExt cx="1407" cy="1266"/>
          </a:xfrm>
        </p:grpSpPr>
        <p:pic>
          <p:nvPicPr>
            <p:cNvPr id="23" name="内容占位符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8" y="7926"/>
              <a:ext cx="1068" cy="89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" name="文本框 23"/>
            <p:cNvSpPr txBox="1"/>
            <p:nvPr/>
          </p:nvSpPr>
          <p:spPr>
            <a:xfrm>
              <a:off x="1378" y="8806"/>
              <a:ext cx="140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图书采购员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40360" y="4061460"/>
            <a:ext cx="838835" cy="803910"/>
            <a:chOff x="1379" y="6441"/>
            <a:chExt cx="1407" cy="1266"/>
          </a:xfrm>
        </p:grpSpPr>
        <p:pic>
          <p:nvPicPr>
            <p:cNvPr id="26" name="内容占位符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" y="6441"/>
              <a:ext cx="1068" cy="89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" name="文本框 26"/>
            <p:cNvSpPr txBox="1"/>
            <p:nvPr/>
          </p:nvSpPr>
          <p:spPr>
            <a:xfrm>
              <a:off x="1379" y="7321"/>
              <a:ext cx="140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图书借阅员</a:t>
              </a:r>
            </a:p>
          </p:txBody>
        </p:sp>
      </p:grpSp>
      <p:cxnSp>
        <p:nvCxnSpPr>
          <p:cNvPr id="30" name="直接箭头连接符 29"/>
          <p:cNvCxnSpPr/>
          <p:nvPr/>
        </p:nvCxnSpPr>
        <p:spPr>
          <a:xfrm>
            <a:off x="1024255" y="1983740"/>
            <a:ext cx="595630" cy="7747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032510" y="2041525"/>
            <a:ext cx="587375" cy="4514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8" idx="2"/>
          </p:cNvCxnSpPr>
          <p:nvPr/>
        </p:nvCxnSpPr>
        <p:spPr>
          <a:xfrm>
            <a:off x="1024255" y="2187575"/>
            <a:ext cx="595630" cy="102425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93470" y="3358515"/>
            <a:ext cx="526415" cy="2870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062990" y="4221480"/>
            <a:ext cx="556895" cy="134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93470" y="5200015"/>
            <a:ext cx="526415" cy="101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1054735" y="4869180"/>
            <a:ext cx="565150" cy="26225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619885" y="1353185"/>
            <a:ext cx="1788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DBAP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264795" y="1813560"/>
            <a:ext cx="838835" cy="969010"/>
            <a:chOff x="1379" y="4533"/>
            <a:chExt cx="1407" cy="1526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7" y="4533"/>
              <a:ext cx="1170" cy="1140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1379" y="5673"/>
              <a:ext cx="140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学籍管理员</a:t>
              </a:r>
            </a:p>
          </p:txBody>
        </p:sp>
      </p:grpSp>
      <p:sp>
        <p:nvSpPr>
          <p:cNvPr id="40" name="椭圆 39"/>
          <p:cNvSpPr/>
          <p:nvPr/>
        </p:nvSpPr>
        <p:spPr>
          <a:xfrm>
            <a:off x="2987675" y="2041525"/>
            <a:ext cx="577850" cy="1189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altLang="zh-CN" sz="1400" strike="noStrike" noProof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87675" y="3427095"/>
            <a:ext cx="577850" cy="481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40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987675" y="3986530"/>
            <a:ext cx="57785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40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946400" y="4526915"/>
            <a:ext cx="577850" cy="1189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40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29405" y="1983740"/>
            <a:ext cx="1296035" cy="367284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88180" y="2415540"/>
            <a:ext cx="577850" cy="2715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40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3565525" y="2641600"/>
            <a:ext cx="934085" cy="355600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524250" y="3573145"/>
            <a:ext cx="975360" cy="73025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48" idx="2"/>
          </p:cNvCxnSpPr>
          <p:nvPr/>
        </p:nvCxnSpPr>
        <p:spPr>
          <a:xfrm flipV="1">
            <a:off x="3565525" y="3773805"/>
            <a:ext cx="922655" cy="447675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524250" y="4149090"/>
            <a:ext cx="975360" cy="961390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76190" y="3573145"/>
            <a:ext cx="1080135" cy="0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382520" y="5716270"/>
            <a:ext cx="1788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</a:rPr>
              <a:t>External Level Data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958590" y="5808345"/>
            <a:ext cx="1788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</a:rPr>
              <a:t>Conceptual Level Data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024880" y="4251325"/>
            <a:ext cx="1788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</a:rPr>
              <a:t>Internal Level Data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129405" y="1405890"/>
            <a:ext cx="1541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DBMS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>
                <a:sym typeface="+mn-ea"/>
              </a:rPr>
              <a:t>数据库系统的标准结构</a:t>
            </a:r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43</a:t>
            </a:fld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内容占位符 46"/>
          <p:cNvSpPr>
            <a:spLocks noGrp="1"/>
          </p:cNvSpPr>
          <p:nvPr>
            <p:ph idx="1"/>
          </p:nvPr>
        </p:nvSpPr>
        <p:spPr>
          <a:xfrm>
            <a:off x="633730" y="1177290"/>
            <a:ext cx="8477885" cy="2389505"/>
          </a:xfrm>
        </p:spPr>
        <p:txBody>
          <a:bodyPr/>
          <a:lstStyle/>
          <a:p>
            <a:r>
              <a:rPr lang="en-US" altLang="zh-CN"/>
              <a:t>DBMS</a:t>
            </a:r>
            <a:r>
              <a:rPr lang="zh-CN" altLang="en-US"/>
              <a:t>管理数据的三个层次</a:t>
            </a:r>
          </a:p>
          <a:p>
            <a:pPr lvl="1"/>
            <a:r>
              <a:rPr lang="en-US" altLang="zh-CN" sz="1800"/>
              <a:t>External level=User level(</a:t>
            </a:r>
            <a:r>
              <a:rPr lang="zh-CN" altLang="en-US" sz="1800"/>
              <a:t>全局的一个映射</a:t>
            </a:r>
            <a:r>
              <a:rPr lang="en-US" altLang="zh-CN" sz="1800"/>
              <a:t>)</a:t>
            </a:r>
          </a:p>
          <a:p>
            <a:pPr lvl="2"/>
            <a:r>
              <a:rPr lang="zh-CN" altLang="en-US" sz="1800"/>
              <a:t>某个用户能够看到与处理的数据，全局数据的某一部分</a:t>
            </a:r>
          </a:p>
          <a:p>
            <a:pPr lvl="1"/>
            <a:r>
              <a:rPr lang="en-US" altLang="zh-CN" sz="1800"/>
              <a:t>Conceptual level=logic level(</a:t>
            </a:r>
            <a:r>
              <a:rPr lang="zh-CN" altLang="en-US" sz="1800"/>
              <a:t>全局</a:t>
            </a:r>
            <a:r>
              <a:rPr lang="en-US" altLang="zh-CN" sz="1800"/>
              <a:t>)</a:t>
            </a:r>
          </a:p>
          <a:p>
            <a:pPr lvl="2"/>
            <a:r>
              <a:rPr lang="zh-CN" altLang="en-US" sz="1540"/>
              <a:t>从全局管理和理解的数据</a:t>
            </a:r>
          </a:p>
          <a:p>
            <a:pPr lvl="1"/>
            <a:r>
              <a:rPr lang="en-US" altLang="zh-CN" sz="1800"/>
              <a:t>Internal level=physical level</a:t>
            </a:r>
          </a:p>
          <a:p>
            <a:pPr lvl="2"/>
            <a:r>
              <a:rPr lang="zh-CN" altLang="en-US" sz="1540"/>
              <a:t>存储在介质上的数据，含存储路径、存储方式、索引方式</a:t>
            </a:r>
          </a:p>
          <a:p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30" y="3842385"/>
            <a:ext cx="5906770" cy="28746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标题 31744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93355" cy="1005840"/>
          </a:xfrm>
        </p:spPr>
        <p:txBody>
          <a:bodyPr anchor="b"/>
          <a:lstStyle/>
          <a:p>
            <a:r>
              <a:rPr lang="zh-CN" altLang="en-US">
                <a:sym typeface="+mn-ea"/>
              </a:rPr>
              <a:t>两个独立性</a:t>
            </a:r>
            <a:endParaRPr lang="zh-CN" altLang="en-US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17443" name="文本占位符 31744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763000" cy="5334000"/>
          </a:xfrm>
        </p:spPr>
        <p:txBody>
          <a:bodyPr/>
          <a:lstStyle/>
          <a:p>
            <a:r>
              <a:rPr lang="zh-CN" altLang="en-US" b="1" dirty="0"/>
              <a:t>逻辑数据独立性</a:t>
            </a:r>
            <a:endParaRPr lang="zh-CN" altLang="en-US" b="1" dirty="0">
              <a:ea typeface="仿宋_GB2312" pitchFamily="49" charset="-122"/>
            </a:endParaRPr>
          </a:p>
          <a:p>
            <a:pPr lvl="1"/>
            <a:r>
              <a:rPr lang="zh-CN" altLang="en-US" b="1" dirty="0">
                <a:solidFill>
                  <a:schemeClr val="folHlink"/>
                </a:solidFill>
              </a:rPr>
              <a:t>概念模式变化时，可以不改变外部模式（只需改变</a:t>
            </a:r>
            <a:r>
              <a:rPr lang="en-US" altLang="zh-CN" b="1" dirty="0">
                <a:solidFill>
                  <a:schemeClr val="folHlink"/>
                </a:solidFill>
              </a:rPr>
              <a:t>E-C mapping</a:t>
            </a:r>
            <a:r>
              <a:rPr lang="zh-CN" altLang="en-US" b="1" dirty="0">
                <a:solidFill>
                  <a:schemeClr val="folHlink"/>
                </a:solidFill>
              </a:rPr>
              <a:t>）</a:t>
            </a:r>
            <a:r>
              <a:rPr lang="en-US" altLang="zh-CN" b="1" dirty="0">
                <a:solidFill>
                  <a:schemeClr val="folHlink"/>
                </a:solidFill>
              </a:rPr>
              <a:t>,</a:t>
            </a:r>
            <a:r>
              <a:rPr lang="zh-CN" altLang="en-US" b="1" dirty="0">
                <a:solidFill>
                  <a:schemeClr val="folHlink"/>
                </a:solidFill>
              </a:rPr>
              <a:t>从而无需改变应用程序</a:t>
            </a:r>
          </a:p>
          <a:p>
            <a:pPr lvl="0"/>
            <a:r>
              <a:rPr lang="zh-CN" altLang="en-US" b="1" dirty="0"/>
              <a:t>物理独立性</a:t>
            </a:r>
          </a:p>
          <a:p>
            <a:pPr lvl="1"/>
            <a:r>
              <a:rPr lang="zh-CN" altLang="en-US" b="1" dirty="0">
                <a:solidFill>
                  <a:schemeClr val="folHlink"/>
                </a:solidFill>
                <a:sym typeface="+mn-ea"/>
              </a:rPr>
              <a:t>物理模式变化时，可以不改变概念模式（只需改变</a:t>
            </a:r>
            <a:r>
              <a:rPr lang="en-US" altLang="zh-CN" b="1" dirty="0">
                <a:solidFill>
                  <a:schemeClr val="folHlink"/>
                </a:solidFill>
                <a:sym typeface="+mn-ea"/>
              </a:rPr>
              <a:t>C-I mapping</a:t>
            </a:r>
            <a:r>
              <a:rPr lang="zh-CN" altLang="en-US" b="1" dirty="0">
                <a:solidFill>
                  <a:schemeClr val="folHlink"/>
                </a:solidFill>
                <a:sym typeface="+mn-ea"/>
              </a:rPr>
              <a:t>）</a:t>
            </a:r>
            <a:r>
              <a:rPr lang="en-US" altLang="zh-CN" b="1" dirty="0">
                <a:solidFill>
                  <a:schemeClr val="folHlink"/>
                </a:solidFill>
                <a:sym typeface="+mn-ea"/>
              </a:rPr>
              <a:t>,</a:t>
            </a:r>
            <a:r>
              <a:rPr lang="zh-CN" altLang="en-US" b="1" dirty="0">
                <a:solidFill>
                  <a:schemeClr val="folHlink"/>
                </a:solidFill>
                <a:sym typeface="+mn-ea"/>
              </a:rPr>
              <a:t>从而无需改变外模式</a:t>
            </a:r>
          </a:p>
          <a:p>
            <a:pPr marL="0" indent="0">
              <a:buNone/>
            </a:pPr>
            <a:endParaRPr lang="zh-CN" altLang="en-US" b="1" dirty="0">
              <a:solidFill>
                <a:schemeClr val="folHlink"/>
              </a:solidFill>
              <a:latin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44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关于关系的特性，说法不正确的是_________</a:t>
            </a:r>
          </a:p>
          <a:p>
            <a:pPr marL="457200" lvl="1" indent="0">
              <a:buNone/>
            </a:pPr>
            <a:r>
              <a:rPr lang="zh-CN" altLang="en-US" sz="1750"/>
              <a:t>A.表中行的顺序、列的顺序均可以任意交换</a:t>
            </a:r>
          </a:p>
          <a:p>
            <a:pPr marL="457200" lvl="1" indent="0">
              <a:buNone/>
            </a:pPr>
            <a:r>
              <a:rPr lang="zh-CN" altLang="en-US" sz="1750"/>
              <a:t>B.表中不允许出现完全相同的两列</a:t>
            </a:r>
          </a:p>
          <a:p>
            <a:pPr marL="457200" lvl="1" indent="0">
              <a:buNone/>
            </a:pPr>
            <a:r>
              <a:rPr lang="zh-CN" altLang="en-US" sz="1750"/>
              <a:t>C.表中的每一列均需有一个唯一的名字</a:t>
            </a:r>
          </a:p>
          <a:p>
            <a:pPr marL="457200" lvl="1" indent="0">
              <a:buNone/>
            </a:pPr>
            <a:r>
              <a:rPr lang="zh-CN" altLang="en-US" sz="1750"/>
              <a:t>D.表中行的顺序、列的顺序不可以任意交换</a:t>
            </a:r>
          </a:p>
          <a:p>
            <a:pPr lvl="0"/>
            <a:r>
              <a:rPr lang="zh-CN" altLang="en-US" sz="2285"/>
              <a:t>关于学生关系，下</a:t>
            </a:r>
            <a:r>
              <a:rPr lang="zh-CN" altLang="en-US" sz="2000"/>
              <a:t>列哪一个属性适合作为候选码_______</a:t>
            </a:r>
          </a:p>
          <a:p>
            <a:pPr marL="457200" lvl="1" indent="0">
              <a:buNone/>
            </a:pPr>
            <a:r>
              <a:rPr lang="zh-CN" altLang="en-US" sz="1750"/>
              <a:t>A.年龄B.班级C.性别D.学号</a:t>
            </a:r>
          </a:p>
          <a:p>
            <a:pPr lvl="0"/>
            <a:r>
              <a:rPr lang="zh-CN" altLang="en-US" sz="2000"/>
              <a:t>在三级模式两层映像结构中，“物理模式”是指__________。</a:t>
            </a:r>
          </a:p>
          <a:p>
            <a:pPr marL="457200" lvl="1" indent="0">
              <a:buNone/>
            </a:pPr>
            <a:r>
              <a:rPr lang="zh-CN" altLang="en-US" sz="1750"/>
              <a:t>A.全局模式 B.用户模式 C. 外模式 D.存储模式</a:t>
            </a:r>
          </a:p>
          <a:p>
            <a:pPr lvl="0"/>
            <a:r>
              <a:rPr lang="zh-CN" altLang="en-US" sz="2000"/>
              <a:t>在三级模式两层映像结构中，“全局模式”是指__________。</a:t>
            </a:r>
          </a:p>
          <a:p>
            <a:pPr marL="457200" lvl="1" indent="0">
              <a:buNone/>
            </a:pPr>
            <a:r>
              <a:rPr lang="zh-CN" altLang="en-US" sz="1750"/>
              <a:t>A.概念模式  B.内模式  C.用户模式   D.外模式</a:t>
            </a:r>
          </a:p>
          <a:p>
            <a:pPr lvl="0"/>
            <a:r>
              <a:rPr lang="zh-CN" altLang="en-US" sz="2000"/>
              <a:t>若某属性非该关系的主键，却是另外一个关系的主键，则该属性称为_______</a:t>
            </a:r>
          </a:p>
          <a:p>
            <a:pPr marL="457200" lvl="1" indent="0">
              <a:buNone/>
            </a:pPr>
            <a:r>
              <a:rPr lang="zh-CN" altLang="en-US" sz="1750"/>
              <a:t>A.主键  B.候选键  C.其余都不是  D.外键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标题 3706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数据模型</a:t>
            </a:r>
          </a:p>
        </p:txBody>
      </p:sp>
      <p:sp>
        <p:nvSpPr>
          <p:cNvPr id="370691" name="文本占位符 370690"/>
          <p:cNvSpPr>
            <a:spLocks noGrp="1"/>
          </p:cNvSpPr>
          <p:nvPr>
            <p:ph type="body" idx="1"/>
          </p:nvPr>
        </p:nvSpPr>
        <p:spPr>
          <a:xfrm>
            <a:off x="396240" y="1326198"/>
            <a:ext cx="8235950" cy="5210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数据模型是对数据库中数据进行精确描述的方法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现有的数据库系统都是基于某种数据模型的</a:t>
            </a:r>
          </a:p>
          <a:p>
            <a:pPr lvl="1">
              <a:lnSpc>
                <a:spcPct val="110000"/>
              </a:lnSpc>
            </a:pPr>
            <a:endParaRPr lang="zh-CN" altLang="en-US" sz="2200" dirty="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zh-CN" altLang="en-US" sz="2565" dirty="0">
                <a:solidFill>
                  <a:schemeClr val="tx1"/>
                </a:solidFill>
              </a:rPr>
              <a:t>常用的数据模型</a:t>
            </a:r>
            <a:endParaRPr lang="zh-CN" altLang="en-US" sz="2565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lvl="1" algn="l" eaLnBrk="0" hangingPunct="0">
              <a:lnSpc>
                <a:spcPct val="120000"/>
              </a:lnSpc>
              <a:spcBef>
                <a:spcPct val="35000"/>
              </a:spcBef>
              <a:buClr>
                <a:srgbClr val="660066"/>
              </a:buClr>
              <a:buFont typeface="Monotype Sorts" pitchFamily="2" charset="2"/>
              <a:buBlip>
                <a:blip r:embed="rId2"/>
              </a:buBlip>
            </a:pPr>
            <a:r>
              <a:rPr lang="zh-CN" altLang="en-US" sz="2200" dirty="0">
                <a:sym typeface="+mn-ea"/>
              </a:rPr>
              <a:t>层次模型（Hierarchical Model）</a:t>
            </a:r>
          </a:p>
          <a:p>
            <a:pPr lvl="2" algn="l" eaLnBrk="0" hangingPunct="0">
              <a:lnSpc>
                <a:spcPct val="120000"/>
              </a:lnSpc>
              <a:spcBef>
                <a:spcPct val="35000"/>
              </a:spcBef>
              <a:buClr>
                <a:srgbClr val="660066"/>
              </a:buClr>
              <a:buFont typeface="Monotype Sorts" pitchFamily="2" charset="2"/>
              <a:buBlip>
                <a:blip r:embed="rId2"/>
              </a:buBlip>
            </a:pPr>
            <a:r>
              <a:rPr lang="zh-CN" altLang="en-US" sz="1830" dirty="0">
                <a:sym typeface="+mn-ea"/>
              </a:rPr>
              <a:t>数据结构：树</a:t>
            </a:r>
            <a:endParaRPr lang="zh-CN" altLang="en-US" sz="1830" dirty="0"/>
          </a:p>
          <a:p>
            <a:pPr lvl="1" algn="just" eaLnBrk="0" hangingPunct="0">
              <a:lnSpc>
                <a:spcPct val="120000"/>
              </a:lnSpc>
              <a:spcBef>
                <a:spcPct val="35000"/>
              </a:spcBef>
              <a:buClr>
                <a:srgbClr val="660066"/>
              </a:buClr>
              <a:buFont typeface="Monotype Sorts" pitchFamily="2" charset="2"/>
              <a:buBlip>
                <a:blip r:embed="rId2"/>
              </a:buBlip>
            </a:pPr>
            <a:r>
              <a:rPr lang="zh-CN" altLang="en-US" sz="2200" dirty="0">
                <a:sym typeface="+mn-ea"/>
              </a:rPr>
              <a:t>网状模型(Network Model )</a:t>
            </a:r>
          </a:p>
          <a:p>
            <a:pPr lvl="2" algn="just" eaLnBrk="0" hangingPunct="0">
              <a:lnSpc>
                <a:spcPct val="120000"/>
              </a:lnSpc>
              <a:spcBef>
                <a:spcPct val="35000"/>
              </a:spcBef>
              <a:buClr>
                <a:srgbClr val="660066"/>
              </a:buClr>
              <a:buFont typeface="Monotype Sorts" pitchFamily="2" charset="2"/>
              <a:buBlip>
                <a:blip r:embed="rId2"/>
              </a:buBlip>
            </a:pPr>
            <a:r>
              <a:rPr lang="zh-CN" altLang="en-US" sz="1830" dirty="0">
                <a:sym typeface="+mn-ea"/>
              </a:rPr>
              <a:t>数据结构：图</a:t>
            </a:r>
          </a:p>
          <a:p>
            <a:pPr lvl="1" algn="just" eaLnBrk="0" hangingPunct="0">
              <a:lnSpc>
                <a:spcPct val="120000"/>
              </a:lnSpc>
              <a:spcBef>
                <a:spcPct val="35000"/>
              </a:spcBef>
              <a:buClr>
                <a:srgbClr val="660066"/>
              </a:buClr>
              <a:buFont typeface="Monotype Sorts" pitchFamily="2" charset="2"/>
              <a:buBlip>
                <a:blip r:embed="rId2"/>
              </a:buBlip>
            </a:pPr>
            <a:r>
              <a:rPr lang="zh-CN" altLang="en-US" sz="2200" dirty="0">
                <a:sym typeface="+mn-ea"/>
              </a:rPr>
              <a:t>关系模型(Relational Model)  </a:t>
            </a:r>
          </a:p>
          <a:p>
            <a:pPr lvl="2" algn="just" eaLnBrk="0" hangingPunct="0">
              <a:lnSpc>
                <a:spcPct val="120000"/>
              </a:lnSpc>
              <a:spcBef>
                <a:spcPct val="35000"/>
              </a:spcBef>
              <a:buClr>
                <a:srgbClr val="660066"/>
              </a:buClr>
              <a:buFont typeface="Monotype Sorts" pitchFamily="2" charset="2"/>
              <a:buBlip>
                <a:blip r:embed="rId2"/>
              </a:buBlip>
            </a:pPr>
            <a:r>
              <a:rPr lang="zh-CN" altLang="en-US" sz="1830" dirty="0">
                <a:sym typeface="+mn-ea"/>
              </a:rPr>
              <a:t>数据结构：表</a:t>
            </a:r>
          </a:p>
          <a:p>
            <a:pPr lvl="2" algn="just" eaLnBrk="0" hangingPunct="0">
              <a:lnSpc>
                <a:spcPct val="120000"/>
              </a:lnSpc>
              <a:spcBef>
                <a:spcPct val="35000"/>
              </a:spcBef>
              <a:buClr>
                <a:srgbClr val="660066"/>
              </a:buClr>
              <a:buFont typeface="Monotype Sorts" pitchFamily="2" charset="2"/>
              <a:buBlip>
                <a:blip r:embed="rId2"/>
              </a:buBlip>
            </a:pPr>
            <a:endParaRPr lang="zh-CN" altLang="en-US" sz="1825" dirty="0">
              <a:cs typeface="华文楷体" panose="02010600040101010101" pitchFamily="2" charset="-122"/>
            </a:endParaRPr>
          </a:p>
          <a:p>
            <a:pPr lvl="1">
              <a:lnSpc>
                <a:spcPct val="110000"/>
              </a:lnSpc>
            </a:pPr>
            <a:endParaRPr lang="zh-CN" altLang="en-US" sz="2195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lvl="0">
              <a:lnSpc>
                <a:spcPct val="110000"/>
              </a:lnSpc>
            </a:pPr>
            <a:endParaRPr lang="zh-CN" altLang="en-US" sz="1885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60290" y="2289175"/>
            <a:ext cx="3804920" cy="1139190"/>
            <a:chOff x="7654" y="3605"/>
            <a:chExt cx="5992" cy="1794"/>
          </a:xfrm>
        </p:grpSpPr>
        <p:grpSp>
          <p:nvGrpSpPr>
            <p:cNvPr id="159746" name="组合 552962"/>
            <p:cNvGrpSpPr/>
            <p:nvPr/>
          </p:nvGrpSpPr>
          <p:grpSpPr>
            <a:xfrm>
              <a:off x="8856" y="3605"/>
              <a:ext cx="4790" cy="1727"/>
              <a:chOff x="344" y="1104"/>
              <a:chExt cx="4888" cy="2064"/>
            </a:xfrm>
          </p:grpSpPr>
          <p:sp>
            <p:nvSpPr>
              <p:cNvPr id="159747" name="矩形 552963"/>
              <p:cNvSpPr/>
              <p:nvPr/>
            </p:nvSpPr>
            <p:spPr>
              <a:xfrm>
                <a:off x="3248" y="1104"/>
                <a:ext cx="736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800" dirty="0">
                    <a:latin typeface="Tahoma" panose="020B0604030504040204" pitchFamily="34" charset="0"/>
                    <a:ea typeface="华文新魏" panose="02010800040101010101" pitchFamily="2" charset="-122"/>
                  </a:rPr>
                  <a:t>地址</a:t>
                </a:r>
              </a:p>
            </p:txBody>
          </p:sp>
          <p:sp>
            <p:nvSpPr>
              <p:cNvPr id="159748" name="矩形 552964"/>
              <p:cNvSpPr/>
              <p:nvPr/>
            </p:nvSpPr>
            <p:spPr>
              <a:xfrm>
                <a:off x="2512" y="1104"/>
                <a:ext cx="736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800" dirty="0">
                    <a:latin typeface="Tahoma" panose="020B0604030504040204" pitchFamily="34" charset="0"/>
                    <a:ea typeface="华文新魏" panose="02010800040101010101" pitchFamily="2" charset="-122"/>
                  </a:rPr>
                  <a:t>系名</a:t>
                </a:r>
              </a:p>
            </p:txBody>
          </p:sp>
          <p:sp>
            <p:nvSpPr>
              <p:cNvPr id="159749" name="矩形 552965"/>
              <p:cNvSpPr/>
              <p:nvPr/>
            </p:nvSpPr>
            <p:spPr>
              <a:xfrm>
                <a:off x="1776" y="1104"/>
                <a:ext cx="736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800" dirty="0">
                    <a:latin typeface="Tahoma" panose="020B0604030504040204" pitchFamily="34" charset="0"/>
                    <a:ea typeface="华文新魏" panose="02010800040101010101" pitchFamily="2" charset="-122"/>
                  </a:rPr>
                  <a:t>系号</a:t>
                </a:r>
              </a:p>
            </p:txBody>
          </p:sp>
          <p:sp>
            <p:nvSpPr>
              <p:cNvPr id="159750" name="直接连接符 552966"/>
              <p:cNvSpPr/>
              <p:nvPr/>
            </p:nvSpPr>
            <p:spPr>
              <a:xfrm>
                <a:off x="1776" y="1104"/>
                <a:ext cx="220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51" name="直接连接符 552967"/>
              <p:cNvSpPr/>
              <p:nvPr/>
            </p:nvSpPr>
            <p:spPr>
              <a:xfrm>
                <a:off x="1776" y="1430"/>
                <a:ext cx="220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52" name="直接连接符 552968"/>
              <p:cNvSpPr/>
              <p:nvPr/>
            </p:nvSpPr>
            <p:spPr>
              <a:xfrm>
                <a:off x="1776" y="1104"/>
                <a:ext cx="0" cy="326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53" name="直接连接符 552969"/>
              <p:cNvSpPr/>
              <p:nvPr/>
            </p:nvSpPr>
            <p:spPr>
              <a:xfrm>
                <a:off x="2512" y="1104"/>
                <a:ext cx="0" cy="32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54" name="直接连接符 552970"/>
              <p:cNvSpPr/>
              <p:nvPr/>
            </p:nvSpPr>
            <p:spPr>
              <a:xfrm>
                <a:off x="3248" y="1104"/>
                <a:ext cx="0" cy="32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55" name="直接连接符 552971"/>
              <p:cNvSpPr/>
              <p:nvPr/>
            </p:nvSpPr>
            <p:spPr>
              <a:xfrm>
                <a:off x="3984" y="1104"/>
                <a:ext cx="0" cy="326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56" name="矩形 552972"/>
              <p:cNvSpPr/>
              <p:nvPr/>
            </p:nvSpPr>
            <p:spPr>
              <a:xfrm>
                <a:off x="1568" y="2016"/>
                <a:ext cx="1080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800" dirty="0">
                    <a:latin typeface="Tahoma" panose="020B0604030504040204" pitchFamily="34" charset="0"/>
                    <a:ea typeface="华文新魏" panose="02010800040101010101" pitchFamily="2" charset="-122"/>
                  </a:rPr>
                  <a:t>教研室名</a:t>
                </a:r>
              </a:p>
            </p:txBody>
          </p:sp>
          <p:sp>
            <p:nvSpPr>
              <p:cNvPr id="159757" name="矩形 552973"/>
              <p:cNvSpPr/>
              <p:nvPr/>
            </p:nvSpPr>
            <p:spPr>
              <a:xfrm>
                <a:off x="488" y="2016"/>
                <a:ext cx="1080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800" dirty="0">
                    <a:latin typeface="Tahoma" panose="020B0604030504040204" pitchFamily="34" charset="0"/>
                    <a:ea typeface="华文新魏" panose="02010800040101010101" pitchFamily="2" charset="-122"/>
                  </a:rPr>
                  <a:t>教研室号</a:t>
                </a:r>
              </a:p>
            </p:txBody>
          </p:sp>
          <p:sp>
            <p:nvSpPr>
              <p:cNvPr id="159758" name="直接连接符 552974"/>
              <p:cNvSpPr/>
              <p:nvPr/>
            </p:nvSpPr>
            <p:spPr>
              <a:xfrm>
                <a:off x="488" y="2016"/>
                <a:ext cx="216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59" name="直接连接符 552975"/>
              <p:cNvSpPr/>
              <p:nvPr/>
            </p:nvSpPr>
            <p:spPr>
              <a:xfrm>
                <a:off x="488" y="2342"/>
                <a:ext cx="216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60" name="直接连接符 552976"/>
              <p:cNvSpPr/>
              <p:nvPr/>
            </p:nvSpPr>
            <p:spPr>
              <a:xfrm>
                <a:off x="488" y="2016"/>
                <a:ext cx="0" cy="326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61" name="直接连接符 552977"/>
              <p:cNvSpPr/>
              <p:nvPr/>
            </p:nvSpPr>
            <p:spPr>
              <a:xfrm>
                <a:off x="1568" y="2016"/>
                <a:ext cx="0" cy="32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62" name="直接连接符 552978"/>
              <p:cNvSpPr/>
              <p:nvPr/>
            </p:nvSpPr>
            <p:spPr>
              <a:xfrm>
                <a:off x="2648" y="2016"/>
                <a:ext cx="0" cy="326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63" name="矩形 552979"/>
              <p:cNvSpPr/>
              <p:nvPr/>
            </p:nvSpPr>
            <p:spPr>
              <a:xfrm>
                <a:off x="4496" y="2016"/>
                <a:ext cx="736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800" dirty="0">
                    <a:latin typeface="Tahoma" panose="020B0604030504040204" pitchFamily="34" charset="0"/>
                    <a:ea typeface="华文新魏" panose="02010800040101010101" pitchFamily="2" charset="-122"/>
                  </a:rPr>
                  <a:t>年级</a:t>
                </a:r>
              </a:p>
            </p:txBody>
          </p:sp>
          <p:sp>
            <p:nvSpPr>
              <p:cNvPr id="159764" name="矩形 552980"/>
              <p:cNvSpPr/>
              <p:nvPr/>
            </p:nvSpPr>
            <p:spPr>
              <a:xfrm>
                <a:off x="3760" y="2016"/>
                <a:ext cx="736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800" dirty="0">
                    <a:latin typeface="Tahoma" panose="020B0604030504040204" pitchFamily="34" charset="0"/>
                    <a:ea typeface="华文新魏" panose="02010800040101010101" pitchFamily="2" charset="-122"/>
                  </a:rPr>
                  <a:t>姓名</a:t>
                </a:r>
              </a:p>
            </p:txBody>
          </p:sp>
          <p:sp>
            <p:nvSpPr>
              <p:cNvPr id="159765" name="矩形 552981"/>
              <p:cNvSpPr/>
              <p:nvPr/>
            </p:nvSpPr>
            <p:spPr>
              <a:xfrm>
                <a:off x="3024" y="2016"/>
                <a:ext cx="736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800" dirty="0">
                    <a:latin typeface="Tahoma" panose="020B0604030504040204" pitchFamily="34" charset="0"/>
                    <a:ea typeface="华文新魏" panose="02010800040101010101" pitchFamily="2" charset="-122"/>
                  </a:rPr>
                  <a:t>学号</a:t>
                </a:r>
              </a:p>
            </p:txBody>
          </p:sp>
          <p:sp>
            <p:nvSpPr>
              <p:cNvPr id="159766" name="直接连接符 552982"/>
              <p:cNvSpPr/>
              <p:nvPr/>
            </p:nvSpPr>
            <p:spPr>
              <a:xfrm>
                <a:off x="3024" y="2016"/>
                <a:ext cx="220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67" name="直接连接符 552983"/>
              <p:cNvSpPr/>
              <p:nvPr/>
            </p:nvSpPr>
            <p:spPr>
              <a:xfrm>
                <a:off x="3024" y="2342"/>
                <a:ext cx="220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68" name="直接连接符 552984"/>
              <p:cNvSpPr/>
              <p:nvPr/>
            </p:nvSpPr>
            <p:spPr>
              <a:xfrm>
                <a:off x="3024" y="2016"/>
                <a:ext cx="0" cy="326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69" name="直接连接符 552985"/>
              <p:cNvSpPr/>
              <p:nvPr/>
            </p:nvSpPr>
            <p:spPr>
              <a:xfrm>
                <a:off x="3760" y="2016"/>
                <a:ext cx="0" cy="32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70" name="直接连接符 552986"/>
              <p:cNvSpPr/>
              <p:nvPr/>
            </p:nvSpPr>
            <p:spPr>
              <a:xfrm>
                <a:off x="4496" y="2016"/>
                <a:ext cx="0" cy="32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71" name="直接连接符 552987"/>
              <p:cNvSpPr/>
              <p:nvPr/>
            </p:nvSpPr>
            <p:spPr>
              <a:xfrm>
                <a:off x="5232" y="2016"/>
                <a:ext cx="0" cy="326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72" name="矩形 552988"/>
              <p:cNvSpPr/>
              <p:nvPr/>
            </p:nvSpPr>
            <p:spPr>
              <a:xfrm>
                <a:off x="1976" y="2842"/>
                <a:ext cx="816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800" dirty="0">
                    <a:latin typeface="Tahoma" panose="020B0604030504040204" pitchFamily="34" charset="0"/>
                    <a:ea typeface="华文新魏" panose="02010800040101010101" pitchFamily="2" charset="-122"/>
                  </a:rPr>
                  <a:t>职称</a:t>
                </a:r>
              </a:p>
            </p:txBody>
          </p:sp>
          <p:sp>
            <p:nvSpPr>
              <p:cNvPr id="159773" name="矩形 552989"/>
              <p:cNvSpPr/>
              <p:nvPr/>
            </p:nvSpPr>
            <p:spPr>
              <a:xfrm>
                <a:off x="1160" y="2842"/>
                <a:ext cx="816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800" dirty="0">
                    <a:latin typeface="Tahoma" panose="020B0604030504040204" pitchFamily="34" charset="0"/>
                    <a:ea typeface="华文新魏" panose="02010800040101010101" pitchFamily="2" charset="-122"/>
                  </a:rPr>
                  <a:t>姓名</a:t>
                </a:r>
              </a:p>
            </p:txBody>
          </p:sp>
          <p:sp>
            <p:nvSpPr>
              <p:cNvPr id="159774" name="矩形 552990"/>
              <p:cNvSpPr/>
              <p:nvPr/>
            </p:nvSpPr>
            <p:spPr>
              <a:xfrm>
                <a:off x="344" y="2842"/>
                <a:ext cx="816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800" dirty="0">
                    <a:latin typeface="Tahoma" panose="020B0604030504040204" pitchFamily="34" charset="0"/>
                    <a:ea typeface="华文新魏" panose="02010800040101010101" pitchFamily="2" charset="-122"/>
                  </a:rPr>
                  <a:t>职工号</a:t>
                </a:r>
              </a:p>
            </p:txBody>
          </p:sp>
          <p:sp>
            <p:nvSpPr>
              <p:cNvPr id="159775" name="直接连接符 552991"/>
              <p:cNvSpPr/>
              <p:nvPr/>
            </p:nvSpPr>
            <p:spPr>
              <a:xfrm>
                <a:off x="344" y="2842"/>
                <a:ext cx="244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76" name="直接连接符 552992"/>
              <p:cNvSpPr/>
              <p:nvPr/>
            </p:nvSpPr>
            <p:spPr>
              <a:xfrm>
                <a:off x="344" y="3168"/>
                <a:ext cx="244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77" name="直接连接符 552993"/>
              <p:cNvSpPr/>
              <p:nvPr/>
            </p:nvSpPr>
            <p:spPr>
              <a:xfrm>
                <a:off x="344" y="2842"/>
                <a:ext cx="0" cy="326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78" name="直接连接符 552994"/>
              <p:cNvSpPr/>
              <p:nvPr/>
            </p:nvSpPr>
            <p:spPr>
              <a:xfrm>
                <a:off x="1160" y="2842"/>
                <a:ext cx="0" cy="32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79" name="直接连接符 552995"/>
              <p:cNvSpPr/>
              <p:nvPr/>
            </p:nvSpPr>
            <p:spPr>
              <a:xfrm>
                <a:off x="1976" y="2842"/>
                <a:ext cx="0" cy="32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80" name="直接连接符 552996"/>
              <p:cNvSpPr/>
              <p:nvPr/>
            </p:nvSpPr>
            <p:spPr>
              <a:xfrm>
                <a:off x="2792" y="2842"/>
                <a:ext cx="0" cy="326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81" name="直接连接符 552997"/>
              <p:cNvSpPr/>
              <p:nvPr/>
            </p:nvSpPr>
            <p:spPr>
              <a:xfrm>
                <a:off x="1568" y="1680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59782" name="直接连接符 552998"/>
              <p:cNvSpPr/>
              <p:nvPr/>
            </p:nvSpPr>
            <p:spPr>
              <a:xfrm>
                <a:off x="4120" y="1680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59783" name="直接连接符 552999"/>
              <p:cNvSpPr/>
              <p:nvPr/>
            </p:nvSpPr>
            <p:spPr>
              <a:xfrm>
                <a:off x="1576" y="1680"/>
                <a:ext cx="25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9784" name="直接连接符 553000"/>
              <p:cNvSpPr/>
              <p:nvPr/>
            </p:nvSpPr>
            <p:spPr>
              <a:xfrm flipH="1">
                <a:off x="1568" y="2352"/>
                <a:ext cx="0" cy="4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59785" name="直接连接符 553001"/>
              <p:cNvSpPr/>
              <p:nvPr/>
            </p:nvSpPr>
            <p:spPr>
              <a:xfrm>
                <a:off x="2880" y="1440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cxnSp>
          <p:nvCxnSpPr>
            <p:cNvPr id="7" name="直接箭头连接符 6"/>
            <p:cNvCxnSpPr/>
            <p:nvPr/>
          </p:nvCxnSpPr>
          <p:spPr>
            <a:xfrm flipV="1">
              <a:off x="7654" y="4833"/>
              <a:ext cx="1134" cy="56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369435" y="3693795"/>
            <a:ext cx="4015740" cy="1270000"/>
            <a:chOff x="6881" y="5817"/>
            <a:chExt cx="6324" cy="2000"/>
          </a:xfrm>
        </p:grpSpPr>
        <p:grpSp>
          <p:nvGrpSpPr>
            <p:cNvPr id="167973" name="组合 561189"/>
            <p:cNvGrpSpPr/>
            <p:nvPr/>
          </p:nvGrpSpPr>
          <p:grpSpPr>
            <a:xfrm>
              <a:off x="9409" y="5817"/>
              <a:ext cx="3797" cy="2001"/>
              <a:chOff x="3312" y="1560"/>
              <a:chExt cx="2400" cy="2096"/>
            </a:xfrm>
          </p:grpSpPr>
          <p:sp>
            <p:nvSpPr>
              <p:cNvPr id="167974" name="矩形 561190"/>
              <p:cNvSpPr/>
              <p:nvPr/>
            </p:nvSpPr>
            <p:spPr>
              <a:xfrm>
                <a:off x="4672" y="1728"/>
                <a:ext cx="32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新魏" panose="02010800040101010101" pitchFamily="2" charset="-122"/>
                  </a:rPr>
                  <a:t>A</a:t>
                </a:r>
              </a:p>
            </p:txBody>
          </p:sp>
          <p:sp>
            <p:nvSpPr>
              <p:cNvPr id="167975" name="矩形 561191"/>
              <p:cNvSpPr/>
              <p:nvPr/>
            </p:nvSpPr>
            <p:spPr>
              <a:xfrm>
                <a:off x="4352" y="1728"/>
                <a:ext cx="32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新魏" panose="02010800040101010101" pitchFamily="2" charset="-122"/>
                  </a:rPr>
                  <a:t>C1</a:t>
                </a:r>
              </a:p>
            </p:txBody>
          </p:sp>
          <p:sp>
            <p:nvSpPr>
              <p:cNvPr id="167976" name="矩形 561192"/>
              <p:cNvSpPr/>
              <p:nvPr/>
            </p:nvSpPr>
            <p:spPr>
              <a:xfrm>
                <a:off x="4032" y="1728"/>
                <a:ext cx="32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新魏" panose="02010800040101010101" pitchFamily="2" charset="-122"/>
                  </a:rPr>
                  <a:t>S1</a:t>
                </a:r>
              </a:p>
            </p:txBody>
          </p:sp>
          <p:sp>
            <p:nvSpPr>
              <p:cNvPr id="167977" name="直接连接符 561193"/>
              <p:cNvSpPr/>
              <p:nvPr/>
            </p:nvSpPr>
            <p:spPr>
              <a:xfrm>
                <a:off x="4032" y="1728"/>
                <a:ext cx="96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78" name="直接连接符 561194"/>
              <p:cNvSpPr/>
              <p:nvPr/>
            </p:nvSpPr>
            <p:spPr>
              <a:xfrm>
                <a:off x="4032" y="1920"/>
                <a:ext cx="96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79" name="直接连接符 561195"/>
              <p:cNvSpPr/>
              <p:nvPr/>
            </p:nvSpPr>
            <p:spPr>
              <a:xfrm>
                <a:off x="4032" y="1728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80" name="直接连接符 561196"/>
              <p:cNvSpPr/>
              <p:nvPr/>
            </p:nvSpPr>
            <p:spPr>
              <a:xfrm>
                <a:off x="4352" y="1728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81" name="直接连接符 561197"/>
              <p:cNvSpPr/>
              <p:nvPr/>
            </p:nvSpPr>
            <p:spPr>
              <a:xfrm>
                <a:off x="4672" y="1728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82" name="直接连接符 561198"/>
              <p:cNvSpPr/>
              <p:nvPr/>
            </p:nvSpPr>
            <p:spPr>
              <a:xfrm>
                <a:off x="4992" y="1728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83" name="矩形 561199"/>
              <p:cNvSpPr/>
              <p:nvPr/>
            </p:nvSpPr>
            <p:spPr>
              <a:xfrm>
                <a:off x="4672" y="2103"/>
                <a:ext cx="32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新魏" panose="02010800040101010101" pitchFamily="2" charset="-122"/>
                  </a:rPr>
                  <a:t>A</a:t>
                </a:r>
              </a:p>
            </p:txBody>
          </p:sp>
          <p:sp>
            <p:nvSpPr>
              <p:cNvPr id="167984" name="矩形 561200"/>
              <p:cNvSpPr/>
              <p:nvPr/>
            </p:nvSpPr>
            <p:spPr>
              <a:xfrm>
                <a:off x="4352" y="2103"/>
                <a:ext cx="32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新魏" panose="02010800040101010101" pitchFamily="2" charset="-122"/>
                  </a:rPr>
                  <a:t>C2</a:t>
                </a:r>
              </a:p>
            </p:txBody>
          </p:sp>
          <p:sp>
            <p:nvSpPr>
              <p:cNvPr id="167985" name="矩形 561201"/>
              <p:cNvSpPr/>
              <p:nvPr/>
            </p:nvSpPr>
            <p:spPr>
              <a:xfrm>
                <a:off x="4032" y="2103"/>
                <a:ext cx="32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新魏" panose="02010800040101010101" pitchFamily="2" charset="-122"/>
                  </a:rPr>
                  <a:t>S1</a:t>
                </a:r>
              </a:p>
            </p:txBody>
          </p:sp>
          <p:sp>
            <p:nvSpPr>
              <p:cNvPr id="167986" name="直接连接符 561202"/>
              <p:cNvSpPr/>
              <p:nvPr/>
            </p:nvSpPr>
            <p:spPr>
              <a:xfrm>
                <a:off x="4032" y="2103"/>
                <a:ext cx="96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87" name="直接连接符 561203"/>
              <p:cNvSpPr/>
              <p:nvPr/>
            </p:nvSpPr>
            <p:spPr>
              <a:xfrm>
                <a:off x="4032" y="2295"/>
                <a:ext cx="96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88" name="直接连接符 561204"/>
              <p:cNvSpPr/>
              <p:nvPr/>
            </p:nvSpPr>
            <p:spPr>
              <a:xfrm>
                <a:off x="4032" y="2103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89" name="直接连接符 561205"/>
              <p:cNvSpPr/>
              <p:nvPr/>
            </p:nvSpPr>
            <p:spPr>
              <a:xfrm>
                <a:off x="4352" y="2103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90" name="直接连接符 561206"/>
              <p:cNvSpPr/>
              <p:nvPr/>
            </p:nvSpPr>
            <p:spPr>
              <a:xfrm>
                <a:off x="4672" y="2103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91" name="直接连接符 561207"/>
              <p:cNvSpPr/>
              <p:nvPr/>
            </p:nvSpPr>
            <p:spPr>
              <a:xfrm>
                <a:off x="4992" y="2103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92" name="矩形 561208"/>
              <p:cNvSpPr/>
              <p:nvPr/>
            </p:nvSpPr>
            <p:spPr>
              <a:xfrm>
                <a:off x="4672" y="2487"/>
                <a:ext cx="32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新魏" panose="02010800040101010101" pitchFamily="2" charset="-122"/>
                  </a:rPr>
                  <a:t>B</a:t>
                </a:r>
              </a:p>
            </p:txBody>
          </p:sp>
          <p:sp>
            <p:nvSpPr>
              <p:cNvPr id="167993" name="矩形 561209"/>
              <p:cNvSpPr/>
              <p:nvPr/>
            </p:nvSpPr>
            <p:spPr>
              <a:xfrm>
                <a:off x="4352" y="2487"/>
                <a:ext cx="32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新魏" panose="02010800040101010101" pitchFamily="2" charset="-122"/>
                  </a:rPr>
                  <a:t>C1</a:t>
                </a:r>
              </a:p>
            </p:txBody>
          </p:sp>
          <p:sp>
            <p:nvSpPr>
              <p:cNvPr id="167994" name="矩形 561210"/>
              <p:cNvSpPr/>
              <p:nvPr/>
            </p:nvSpPr>
            <p:spPr>
              <a:xfrm>
                <a:off x="4032" y="2487"/>
                <a:ext cx="32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新魏" panose="02010800040101010101" pitchFamily="2" charset="-122"/>
                  </a:rPr>
                  <a:t>S2</a:t>
                </a:r>
              </a:p>
            </p:txBody>
          </p:sp>
          <p:sp>
            <p:nvSpPr>
              <p:cNvPr id="167995" name="直接连接符 561211"/>
              <p:cNvSpPr/>
              <p:nvPr/>
            </p:nvSpPr>
            <p:spPr>
              <a:xfrm>
                <a:off x="4032" y="2487"/>
                <a:ext cx="96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96" name="直接连接符 561212"/>
              <p:cNvSpPr/>
              <p:nvPr/>
            </p:nvSpPr>
            <p:spPr>
              <a:xfrm>
                <a:off x="4032" y="2679"/>
                <a:ext cx="96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97" name="直接连接符 561213"/>
              <p:cNvSpPr/>
              <p:nvPr/>
            </p:nvSpPr>
            <p:spPr>
              <a:xfrm>
                <a:off x="4032" y="2487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98" name="直接连接符 561214"/>
              <p:cNvSpPr/>
              <p:nvPr/>
            </p:nvSpPr>
            <p:spPr>
              <a:xfrm>
                <a:off x="4352" y="2487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7999" name="直接连接符 561215"/>
              <p:cNvSpPr/>
              <p:nvPr/>
            </p:nvSpPr>
            <p:spPr>
              <a:xfrm>
                <a:off x="4672" y="2487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00" name="直接连接符 561216"/>
              <p:cNvSpPr/>
              <p:nvPr/>
            </p:nvSpPr>
            <p:spPr>
              <a:xfrm>
                <a:off x="4992" y="2487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01" name="矩形 561217"/>
              <p:cNvSpPr/>
              <p:nvPr/>
            </p:nvSpPr>
            <p:spPr>
              <a:xfrm>
                <a:off x="4672" y="2871"/>
                <a:ext cx="32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新魏" panose="02010800040101010101" pitchFamily="2" charset="-122"/>
                  </a:rPr>
                  <a:t>A-</a:t>
                </a:r>
              </a:p>
            </p:txBody>
          </p:sp>
          <p:sp>
            <p:nvSpPr>
              <p:cNvPr id="168002" name="矩形 561218"/>
              <p:cNvSpPr/>
              <p:nvPr/>
            </p:nvSpPr>
            <p:spPr>
              <a:xfrm>
                <a:off x="4352" y="2871"/>
                <a:ext cx="32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新魏" panose="02010800040101010101" pitchFamily="2" charset="-122"/>
                  </a:rPr>
                  <a:t>C2</a:t>
                </a:r>
              </a:p>
            </p:txBody>
          </p:sp>
          <p:sp>
            <p:nvSpPr>
              <p:cNvPr id="168003" name="矩形 561219"/>
              <p:cNvSpPr/>
              <p:nvPr/>
            </p:nvSpPr>
            <p:spPr>
              <a:xfrm>
                <a:off x="4032" y="2871"/>
                <a:ext cx="32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新魏" panose="02010800040101010101" pitchFamily="2" charset="-122"/>
                  </a:rPr>
                  <a:t>S2</a:t>
                </a:r>
              </a:p>
            </p:txBody>
          </p:sp>
          <p:sp>
            <p:nvSpPr>
              <p:cNvPr id="168004" name="直接连接符 561220"/>
              <p:cNvSpPr/>
              <p:nvPr/>
            </p:nvSpPr>
            <p:spPr>
              <a:xfrm>
                <a:off x="4032" y="2871"/>
                <a:ext cx="96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05" name="直接连接符 561221"/>
              <p:cNvSpPr/>
              <p:nvPr/>
            </p:nvSpPr>
            <p:spPr>
              <a:xfrm>
                <a:off x="4032" y="3063"/>
                <a:ext cx="96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06" name="直接连接符 561222"/>
              <p:cNvSpPr/>
              <p:nvPr/>
            </p:nvSpPr>
            <p:spPr>
              <a:xfrm>
                <a:off x="4032" y="2871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07" name="直接连接符 561223"/>
              <p:cNvSpPr/>
              <p:nvPr/>
            </p:nvSpPr>
            <p:spPr>
              <a:xfrm>
                <a:off x="4352" y="2871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08" name="直接连接符 561224"/>
              <p:cNvSpPr/>
              <p:nvPr/>
            </p:nvSpPr>
            <p:spPr>
              <a:xfrm>
                <a:off x="4672" y="2871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09" name="直接连接符 561225"/>
              <p:cNvSpPr/>
              <p:nvPr/>
            </p:nvSpPr>
            <p:spPr>
              <a:xfrm>
                <a:off x="4992" y="2871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10" name="矩形 561226"/>
              <p:cNvSpPr/>
              <p:nvPr/>
            </p:nvSpPr>
            <p:spPr>
              <a:xfrm>
                <a:off x="4672" y="3255"/>
                <a:ext cx="32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新魏" panose="02010800040101010101" pitchFamily="2" charset="-122"/>
                  </a:rPr>
                  <a:t>C</a:t>
                </a:r>
              </a:p>
            </p:txBody>
          </p:sp>
          <p:sp>
            <p:nvSpPr>
              <p:cNvPr id="168011" name="矩形 561227"/>
              <p:cNvSpPr/>
              <p:nvPr/>
            </p:nvSpPr>
            <p:spPr>
              <a:xfrm>
                <a:off x="4352" y="3255"/>
                <a:ext cx="32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新魏" panose="02010800040101010101" pitchFamily="2" charset="-122"/>
                  </a:rPr>
                  <a:t>C1</a:t>
                </a:r>
              </a:p>
            </p:txBody>
          </p:sp>
          <p:sp>
            <p:nvSpPr>
              <p:cNvPr id="168012" name="矩形 561228"/>
              <p:cNvSpPr/>
              <p:nvPr/>
            </p:nvSpPr>
            <p:spPr>
              <a:xfrm>
                <a:off x="4032" y="3255"/>
                <a:ext cx="32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新魏" panose="02010800040101010101" pitchFamily="2" charset="-122"/>
                  </a:rPr>
                  <a:t>S3</a:t>
                </a:r>
              </a:p>
            </p:txBody>
          </p:sp>
          <p:sp>
            <p:nvSpPr>
              <p:cNvPr id="168013" name="直接连接符 561229"/>
              <p:cNvSpPr/>
              <p:nvPr/>
            </p:nvSpPr>
            <p:spPr>
              <a:xfrm>
                <a:off x="4032" y="3255"/>
                <a:ext cx="96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14" name="直接连接符 561230"/>
              <p:cNvSpPr/>
              <p:nvPr/>
            </p:nvSpPr>
            <p:spPr>
              <a:xfrm>
                <a:off x="4032" y="3447"/>
                <a:ext cx="96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15" name="直接连接符 561231"/>
              <p:cNvSpPr/>
              <p:nvPr/>
            </p:nvSpPr>
            <p:spPr>
              <a:xfrm>
                <a:off x="4032" y="3255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16" name="直接连接符 561232"/>
              <p:cNvSpPr/>
              <p:nvPr/>
            </p:nvSpPr>
            <p:spPr>
              <a:xfrm>
                <a:off x="4352" y="3255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17" name="直接连接符 561233"/>
              <p:cNvSpPr/>
              <p:nvPr/>
            </p:nvSpPr>
            <p:spPr>
              <a:xfrm>
                <a:off x="4672" y="3255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18" name="直接连接符 561234"/>
              <p:cNvSpPr/>
              <p:nvPr/>
            </p:nvSpPr>
            <p:spPr>
              <a:xfrm>
                <a:off x="4992" y="3255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19" name="矩形 561235"/>
              <p:cNvSpPr/>
              <p:nvPr/>
            </p:nvSpPr>
            <p:spPr>
              <a:xfrm>
                <a:off x="3312" y="1920"/>
                <a:ext cx="48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行楷" panose="02010800040101010101" charset="-122"/>
                  </a:rPr>
                  <a:t>S1</a:t>
                </a:r>
              </a:p>
            </p:txBody>
          </p:sp>
          <p:sp>
            <p:nvSpPr>
              <p:cNvPr id="168020" name="直接连接符 561236"/>
              <p:cNvSpPr/>
              <p:nvPr/>
            </p:nvSpPr>
            <p:spPr>
              <a:xfrm>
                <a:off x="3312" y="1920"/>
                <a:ext cx="4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21" name="直接连接符 561237"/>
              <p:cNvSpPr/>
              <p:nvPr/>
            </p:nvSpPr>
            <p:spPr>
              <a:xfrm>
                <a:off x="3312" y="2112"/>
                <a:ext cx="4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22" name="直接连接符 561238"/>
              <p:cNvSpPr/>
              <p:nvPr/>
            </p:nvSpPr>
            <p:spPr>
              <a:xfrm>
                <a:off x="3312" y="1920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23" name="直接连接符 561239"/>
              <p:cNvSpPr/>
              <p:nvPr/>
            </p:nvSpPr>
            <p:spPr>
              <a:xfrm>
                <a:off x="3792" y="1920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24" name="矩形 561240"/>
              <p:cNvSpPr/>
              <p:nvPr/>
            </p:nvSpPr>
            <p:spPr>
              <a:xfrm>
                <a:off x="3312" y="2688"/>
                <a:ext cx="48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行楷" panose="02010800040101010101" charset="-122"/>
                  </a:rPr>
                  <a:t>S2</a:t>
                </a:r>
              </a:p>
            </p:txBody>
          </p:sp>
          <p:sp>
            <p:nvSpPr>
              <p:cNvPr id="168025" name="直接连接符 561241"/>
              <p:cNvSpPr/>
              <p:nvPr/>
            </p:nvSpPr>
            <p:spPr>
              <a:xfrm>
                <a:off x="3312" y="2688"/>
                <a:ext cx="4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26" name="直接连接符 561242"/>
              <p:cNvSpPr/>
              <p:nvPr/>
            </p:nvSpPr>
            <p:spPr>
              <a:xfrm>
                <a:off x="3312" y="2880"/>
                <a:ext cx="4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27" name="直接连接符 561243"/>
              <p:cNvSpPr/>
              <p:nvPr/>
            </p:nvSpPr>
            <p:spPr>
              <a:xfrm>
                <a:off x="3312" y="2688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28" name="直接连接符 561244"/>
              <p:cNvSpPr/>
              <p:nvPr/>
            </p:nvSpPr>
            <p:spPr>
              <a:xfrm>
                <a:off x="3792" y="2688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29" name="矩形 561245"/>
              <p:cNvSpPr/>
              <p:nvPr/>
            </p:nvSpPr>
            <p:spPr>
              <a:xfrm>
                <a:off x="3312" y="3264"/>
                <a:ext cx="48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行楷" panose="02010800040101010101" charset="-122"/>
                  </a:rPr>
                  <a:t>S3</a:t>
                </a:r>
              </a:p>
            </p:txBody>
          </p:sp>
          <p:sp>
            <p:nvSpPr>
              <p:cNvPr id="168030" name="直接连接符 561246"/>
              <p:cNvSpPr/>
              <p:nvPr/>
            </p:nvSpPr>
            <p:spPr>
              <a:xfrm>
                <a:off x="3312" y="3264"/>
                <a:ext cx="4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31" name="直接连接符 561247"/>
              <p:cNvSpPr/>
              <p:nvPr/>
            </p:nvSpPr>
            <p:spPr>
              <a:xfrm>
                <a:off x="3312" y="3456"/>
                <a:ext cx="4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32" name="直接连接符 561248"/>
              <p:cNvSpPr/>
              <p:nvPr/>
            </p:nvSpPr>
            <p:spPr>
              <a:xfrm>
                <a:off x="3312" y="3264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33" name="直接连接符 561249"/>
              <p:cNvSpPr/>
              <p:nvPr/>
            </p:nvSpPr>
            <p:spPr>
              <a:xfrm>
                <a:off x="3792" y="3264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34" name="矩形 561250"/>
              <p:cNvSpPr/>
              <p:nvPr/>
            </p:nvSpPr>
            <p:spPr>
              <a:xfrm>
                <a:off x="5184" y="2064"/>
                <a:ext cx="48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行楷" panose="02010800040101010101" charset="-122"/>
                  </a:rPr>
                  <a:t>C1</a:t>
                </a:r>
              </a:p>
            </p:txBody>
          </p:sp>
          <p:sp>
            <p:nvSpPr>
              <p:cNvPr id="168035" name="直接连接符 561251"/>
              <p:cNvSpPr/>
              <p:nvPr/>
            </p:nvSpPr>
            <p:spPr>
              <a:xfrm>
                <a:off x="5184" y="2064"/>
                <a:ext cx="4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36" name="直接连接符 561252"/>
              <p:cNvSpPr/>
              <p:nvPr/>
            </p:nvSpPr>
            <p:spPr>
              <a:xfrm>
                <a:off x="5184" y="2256"/>
                <a:ext cx="4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37" name="直接连接符 561253"/>
              <p:cNvSpPr/>
              <p:nvPr/>
            </p:nvSpPr>
            <p:spPr>
              <a:xfrm>
                <a:off x="5184" y="2064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38" name="直接连接符 561254"/>
              <p:cNvSpPr/>
              <p:nvPr/>
            </p:nvSpPr>
            <p:spPr>
              <a:xfrm>
                <a:off x="5664" y="2064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39" name="矩形 561255"/>
              <p:cNvSpPr/>
              <p:nvPr/>
            </p:nvSpPr>
            <p:spPr>
              <a:xfrm>
                <a:off x="5184" y="2832"/>
                <a:ext cx="48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 anchorCtr="1"/>
              <a:lstStyle/>
              <a:p>
                <a: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800">
                    <a:latin typeface="Tahoma" panose="020B0604030504040204" pitchFamily="34" charset="0"/>
                    <a:ea typeface="华文行楷" panose="02010800040101010101" charset="-122"/>
                  </a:rPr>
                  <a:t>C2</a:t>
                </a:r>
              </a:p>
            </p:txBody>
          </p:sp>
          <p:sp>
            <p:nvSpPr>
              <p:cNvPr id="168040" name="直接连接符 561256"/>
              <p:cNvSpPr/>
              <p:nvPr/>
            </p:nvSpPr>
            <p:spPr>
              <a:xfrm>
                <a:off x="5184" y="2832"/>
                <a:ext cx="4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41" name="直接连接符 561257"/>
              <p:cNvSpPr/>
              <p:nvPr/>
            </p:nvSpPr>
            <p:spPr>
              <a:xfrm>
                <a:off x="5184" y="3024"/>
                <a:ext cx="4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42" name="直接连接符 561258"/>
              <p:cNvSpPr/>
              <p:nvPr/>
            </p:nvSpPr>
            <p:spPr>
              <a:xfrm>
                <a:off x="5184" y="2832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43" name="直接连接符 561259"/>
              <p:cNvSpPr/>
              <p:nvPr/>
            </p:nvSpPr>
            <p:spPr>
              <a:xfrm>
                <a:off x="5664" y="2832"/>
                <a:ext cx="0" cy="19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68044" name="直接连接符 561260"/>
              <p:cNvSpPr/>
              <p:nvPr/>
            </p:nvSpPr>
            <p:spPr>
              <a:xfrm>
                <a:off x="4176" y="192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68045" name="任意多边形 561261"/>
              <p:cNvSpPr/>
              <p:nvPr/>
            </p:nvSpPr>
            <p:spPr>
              <a:xfrm>
                <a:off x="3552" y="1560"/>
                <a:ext cx="624" cy="360"/>
              </a:xfrm>
              <a:custGeom>
                <a:avLst/>
                <a:gdLst/>
                <a:ahLst/>
                <a:cxnLst/>
                <a:rect l="0" t="0" r="0" b="0"/>
                <a:pathLst>
                  <a:path w="624" h="360">
                    <a:moveTo>
                      <a:pt x="0" y="360"/>
                    </a:moveTo>
                    <a:cubicBezTo>
                      <a:pt x="4" y="292"/>
                      <a:pt x="8" y="224"/>
                      <a:pt x="48" y="168"/>
                    </a:cubicBezTo>
                    <a:cubicBezTo>
                      <a:pt x="88" y="112"/>
                      <a:pt x="168" y="48"/>
                      <a:pt x="240" y="24"/>
                    </a:cubicBezTo>
                    <a:cubicBezTo>
                      <a:pt x="312" y="0"/>
                      <a:pt x="416" y="0"/>
                      <a:pt x="480" y="24"/>
                    </a:cubicBezTo>
                    <a:cubicBezTo>
                      <a:pt x="544" y="48"/>
                      <a:pt x="584" y="108"/>
                      <a:pt x="624" y="16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800"/>
              </a:p>
            </p:txBody>
          </p:sp>
          <p:sp>
            <p:nvSpPr>
              <p:cNvPr id="168046" name="任意多边形 561262"/>
              <p:cNvSpPr/>
              <p:nvPr/>
            </p:nvSpPr>
            <p:spPr>
              <a:xfrm>
                <a:off x="3552" y="2112"/>
                <a:ext cx="624" cy="336"/>
              </a:xfrm>
              <a:custGeom>
                <a:avLst/>
                <a:gdLst/>
                <a:ahLst/>
                <a:cxnLst/>
                <a:rect l="0" t="0" r="0" b="0"/>
                <a:pathLst>
                  <a:path w="624" h="352">
                    <a:moveTo>
                      <a:pt x="624" y="192"/>
                    </a:moveTo>
                    <a:cubicBezTo>
                      <a:pt x="612" y="256"/>
                      <a:pt x="600" y="320"/>
                      <a:pt x="528" y="336"/>
                    </a:cubicBezTo>
                    <a:cubicBezTo>
                      <a:pt x="456" y="352"/>
                      <a:pt x="272" y="312"/>
                      <a:pt x="192" y="288"/>
                    </a:cubicBezTo>
                    <a:cubicBezTo>
                      <a:pt x="112" y="264"/>
                      <a:pt x="80" y="240"/>
                      <a:pt x="48" y="192"/>
                    </a:cubicBezTo>
                    <a:cubicBezTo>
                      <a:pt x="16" y="144"/>
                      <a:pt x="8" y="72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800"/>
              </a:p>
            </p:txBody>
          </p:sp>
          <p:sp>
            <p:nvSpPr>
              <p:cNvPr id="168047" name="直接连接符 561263"/>
              <p:cNvSpPr/>
              <p:nvPr/>
            </p:nvSpPr>
            <p:spPr>
              <a:xfrm>
                <a:off x="4272" y="268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68048" name="任意多边形 561264"/>
              <p:cNvSpPr/>
              <p:nvPr/>
            </p:nvSpPr>
            <p:spPr>
              <a:xfrm>
                <a:off x="3648" y="2320"/>
                <a:ext cx="624" cy="360"/>
              </a:xfrm>
              <a:custGeom>
                <a:avLst/>
                <a:gdLst/>
                <a:ahLst/>
                <a:cxnLst/>
                <a:rect l="0" t="0" r="0" b="0"/>
                <a:pathLst>
                  <a:path w="624" h="360">
                    <a:moveTo>
                      <a:pt x="0" y="360"/>
                    </a:moveTo>
                    <a:cubicBezTo>
                      <a:pt x="4" y="292"/>
                      <a:pt x="8" y="224"/>
                      <a:pt x="48" y="168"/>
                    </a:cubicBezTo>
                    <a:cubicBezTo>
                      <a:pt x="88" y="112"/>
                      <a:pt x="168" y="48"/>
                      <a:pt x="240" y="24"/>
                    </a:cubicBezTo>
                    <a:cubicBezTo>
                      <a:pt x="312" y="0"/>
                      <a:pt x="416" y="0"/>
                      <a:pt x="480" y="24"/>
                    </a:cubicBezTo>
                    <a:cubicBezTo>
                      <a:pt x="544" y="48"/>
                      <a:pt x="584" y="108"/>
                      <a:pt x="624" y="16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800"/>
              </a:p>
            </p:txBody>
          </p:sp>
          <p:sp>
            <p:nvSpPr>
              <p:cNvPr id="168049" name="任意多边形 561265"/>
              <p:cNvSpPr/>
              <p:nvPr/>
            </p:nvSpPr>
            <p:spPr>
              <a:xfrm>
                <a:off x="3648" y="2872"/>
                <a:ext cx="624" cy="336"/>
              </a:xfrm>
              <a:custGeom>
                <a:avLst/>
                <a:gdLst/>
                <a:ahLst/>
                <a:cxnLst/>
                <a:rect l="0" t="0" r="0" b="0"/>
                <a:pathLst>
                  <a:path w="624" h="352">
                    <a:moveTo>
                      <a:pt x="624" y="192"/>
                    </a:moveTo>
                    <a:cubicBezTo>
                      <a:pt x="612" y="256"/>
                      <a:pt x="600" y="320"/>
                      <a:pt x="528" y="336"/>
                    </a:cubicBezTo>
                    <a:cubicBezTo>
                      <a:pt x="456" y="352"/>
                      <a:pt x="272" y="312"/>
                      <a:pt x="192" y="288"/>
                    </a:cubicBezTo>
                    <a:cubicBezTo>
                      <a:pt x="112" y="264"/>
                      <a:pt x="80" y="240"/>
                      <a:pt x="48" y="192"/>
                    </a:cubicBezTo>
                    <a:cubicBezTo>
                      <a:pt x="16" y="144"/>
                      <a:pt x="8" y="72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800"/>
              </a:p>
            </p:txBody>
          </p:sp>
          <p:sp>
            <p:nvSpPr>
              <p:cNvPr id="168050" name="直接连接符 561266"/>
              <p:cNvSpPr/>
              <p:nvPr/>
            </p:nvSpPr>
            <p:spPr>
              <a:xfrm>
                <a:off x="3792" y="3408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68051" name="直接连接符 561267"/>
              <p:cNvSpPr/>
              <p:nvPr/>
            </p:nvSpPr>
            <p:spPr>
              <a:xfrm flipH="1">
                <a:off x="3792" y="331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68052" name="任意多边形 561268"/>
              <p:cNvSpPr/>
              <p:nvPr/>
            </p:nvSpPr>
            <p:spPr>
              <a:xfrm>
                <a:off x="4800" y="1592"/>
                <a:ext cx="624" cy="472"/>
              </a:xfrm>
              <a:custGeom>
                <a:avLst/>
                <a:gdLst/>
                <a:ahLst/>
                <a:cxnLst/>
                <a:rect l="0" t="0" r="0" b="0"/>
                <a:pathLst>
                  <a:path w="624" h="472">
                    <a:moveTo>
                      <a:pt x="624" y="472"/>
                    </a:moveTo>
                    <a:cubicBezTo>
                      <a:pt x="624" y="412"/>
                      <a:pt x="624" y="352"/>
                      <a:pt x="576" y="280"/>
                    </a:cubicBezTo>
                    <a:cubicBezTo>
                      <a:pt x="528" y="208"/>
                      <a:pt x="416" y="80"/>
                      <a:pt x="336" y="40"/>
                    </a:cubicBezTo>
                    <a:cubicBezTo>
                      <a:pt x="256" y="0"/>
                      <a:pt x="152" y="24"/>
                      <a:pt x="96" y="40"/>
                    </a:cubicBezTo>
                    <a:cubicBezTo>
                      <a:pt x="40" y="56"/>
                      <a:pt x="20" y="96"/>
                      <a:pt x="0" y="13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800"/>
              </a:p>
            </p:txBody>
          </p:sp>
          <p:sp>
            <p:nvSpPr>
              <p:cNvPr id="168053" name="任意多边形 561269"/>
              <p:cNvSpPr/>
              <p:nvPr/>
            </p:nvSpPr>
            <p:spPr>
              <a:xfrm>
                <a:off x="4840" y="1920"/>
                <a:ext cx="248" cy="576"/>
              </a:xfrm>
              <a:custGeom>
                <a:avLst/>
                <a:gdLst/>
                <a:ahLst/>
                <a:cxnLst/>
                <a:rect l="0" t="0" r="0" b="0"/>
                <a:pathLst>
                  <a:path w="248" h="576">
                    <a:moveTo>
                      <a:pt x="8" y="0"/>
                    </a:moveTo>
                    <a:cubicBezTo>
                      <a:pt x="16" y="12"/>
                      <a:pt x="24" y="24"/>
                      <a:pt x="56" y="48"/>
                    </a:cubicBezTo>
                    <a:cubicBezTo>
                      <a:pt x="88" y="72"/>
                      <a:pt x="168" y="104"/>
                      <a:pt x="200" y="144"/>
                    </a:cubicBezTo>
                    <a:cubicBezTo>
                      <a:pt x="232" y="184"/>
                      <a:pt x="248" y="248"/>
                      <a:pt x="248" y="288"/>
                    </a:cubicBezTo>
                    <a:cubicBezTo>
                      <a:pt x="248" y="328"/>
                      <a:pt x="232" y="360"/>
                      <a:pt x="200" y="384"/>
                    </a:cubicBezTo>
                    <a:cubicBezTo>
                      <a:pt x="168" y="408"/>
                      <a:pt x="88" y="408"/>
                      <a:pt x="56" y="432"/>
                    </a:cubicBezTo>
                    <a:cubicBezTo>
                      <a:pt x="24" y="456"/>
                      <a:pt x="16" y="504"/>
                      <a:pt x="8" y="528"/>
                    </a:cubicBezTo>
                    <a:cubicBezTo>
                      <a:pt x="0" y="552"/>
                      <a:pt x="4" y="564"/>
                      <a:pt x="8" y="57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800"/>
              </a:p>
            </p:txBody>
          </p:sp>
          <p:sp>
            <p:nvSpPr>
              <p:cNvPr id="168054" name="任意多边形 561270"/>
              <p:cNvSpPr/>
              <p:nvPr/>
            </p:nvSpPr>
            <p:spPr>
              <a:xfrm>
                <a:off x="4848" y="2688"/>
                <a:ext cx="248" cy="576"/>
              </a:xfrm>
              <a:custGeom>
                <a:avLst/>
                <a:gdLst/>
                <a:ahLst/>
                <a:cxnLst/>
                <a:rect l="0" t="0" r="0" b="0"/>
                <a:pathLst>
                  <a:path w="248" h="576">
                    <a:moveTo>
                      <a:pt x="8" y="0"/>
                    </a:moveTo>
                    <a:cubicBezTo>
                      <a:pt x="16" y="12"/>
                      <a:pt x="24" y="24"/>
                      <a:pt x="56" y="48"/>
                    </a:cubicBezTo>
                    <a:cubicBezTo>
                      <a:pt x="88" y="72"/>
                      <a:pt x="168" y="104"/>
                      <a:pt x="200" y="144"/>
                    </a:cubicBezTo>
                    <a:cubicBezTo>
                      <a:pt x="232" y="184"/>
                      <a:pt x="248" y="248"/>
                      <a:pt x="248" y="288"/>
                    </a:cubicBezTo>
                    <a:cubicBezTo>
                      <a:pt x="248" y="328"/>
                      <a:pt x="232" y="360"/>
                      <a:pt x="200" y="384"/>
                    </a:cubicBezTo>
                    <a:cubicBezTo>
                      <a:pt x="168" y="408"/>
                      <a:pt x="88" y="408"/>
                      <a:pt x="56" y="432"/>
                    </a:cubicBezTo>
                    <a:cubicBezTo>
                      <a:pt x="24" y="456"/>
                      <a:pt x="16" y="504"/>
                      <a:pt x="8" y="528"/>
                    </a:cubicBezTo>
                    <a:cubicBezTo>
                      <a:pt x="0" y="552"/>
                      <a:pt x="4" y="564"/>
                      <a:pt x="8" y="57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800"/>
              </a:p>
            </p:txBody>
          </p:sp>
          <p:sp>
            <p:nvSpPr>
              <p:cNvPr id="168055" name="任意多边形 561271"/>
              <p:cNvSpPr/>
              <p:nvPr/>
            </p:nvSpPr>
            <p:spPr>
              <a:xfrm>
                <a:off x="4800" y="2304"/>
                <a:ext cx="248" cy="576"/>
              </a:xfrm>
              <a:custGeom>
                <a:avLst/>
                <a:gdLst/>
                <a:ahLst/>
                <a:cxnLst/>
                <a:rect l="0" t="0" r="0" b="0"/>
                <a:pathLst>
                  <a:path w="248" h="576">
                    <a:moveTo>
                      <a:pt x="8" y="0"/>
                    </a:moveTo>
                    <a:cubicBezTo>
                      <a:pt x="16" y="12"/>
                      <a:pt x="24" y="24"/>
                      <a:pt x="56" y="48"/>
                    </a:cubicBezTo>
                    <a:cubicBezTo>
                      <a:pt x="88" y="72"/>
                      <a:pt x="168" y="104"/>
                      <a:pt x="200" y="144"/>
                    </a:cubicBezTo>
                    <a:cubicBezTo>
                      <a:pt x="232" y="184"/>
                      <a:pt x="248" y="248"/>
                      <a:pt x="248" y="288"/>
                    </a:cubicBezTo>
                    <a:cubicBezTo>
                      <a:pt x="248" y="328"/>
                      <a:pt x="232" y="360"/>
                      <a:pt x="200" y="384"/>
                    </a:cubicBezTo>
                    <a:cubicBezTo>
                      <a:pt x="168" y="408"/>
                      <a:pt x="88" y="408"/>
                      <a:pt x="56" y="432"/>
                    </a:cubicBezTo>
                    <a:cubicBezTo>
                      <a:pt x="24" y="456"/>
                      <a:pt x="16" y="504"/>
                      <a:pt x="8" y="528"/>
                    </a:cubicBezTo>
                    <a:cubicBezTo>
                      <a:pt x="0" y="552"/>
                      <a:pt x="4" y="564"/>
                      <a:pt x="8" y="57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800"/>
              </a:p>
            </p:txBody>
          </p:sp>
          <p:sp>
            <p:nvSpPr>
              <p:cNvPr id="168056" name="任意多边形 561272"/>
              <p:cNvSpPr/>
              <p:nvPr/>
            </p:nvSpPr>
            <p:spPr>
              <a:xfrm>
                <a:off x="4992" y="2160"/>
                <a:ext cx="432" cy="672"/>
              </a:xfrm>
              <a:custGeom>
                <a:avLst/>
                <a:gdLst/>
                <a:ahLst/>
                <a:cxnLst/>
                <a:rect l="0" t="0" r="0" b="0"/>
                <a:pathLst>
                  <a:path w="408" h="672">
                    <a:moveTo>
                      <a:pt x="384" y="672"/>
                    </a:moveTo>
                    <a:cubicBezTo>
                      <a:pt x="396" y="588"/>
                      <a:pt x="408" y="504"/>
                      <a:pt x="384" y="432"/>
                    </a:cubicBezTo>
                    <a:cubicBezTo>
                      <a:pt x="360" y="360"/>
                      <a:pt x="304" y="312"/>
                      <a:pt x="240" y="240"/>
                    </a:cubicBezTo>
                    <a:cubicBezTo>
                      <a:pt x="176" y="168"/>
                      <a:pt x="88" y="84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800"/>
              </a:p>
            </p:txBody>
          </p:sp>
          <p:sp>
            <p:nvSpPr>
              <p:cNvPr id="168057" name="任意多边形 561273"/>
              <p:cNvSpPr/>
              <p:nvPr/>
            </p:nvSpPr>
            <p:spPr>
              <a:xfrm>
                <a:off x="4840" y="2256"/>
                <a:ext cx="872" cy="1400"/>
              </a:xfrm>
              <a:custGeom>
                <a:avLst/>
                <a:gdLst/>
                <a:ahLst/>
                <a:cxnLst/>
                <a:rect l="0" t="0" r="0" b="0"/>
                <a:pathLst>
                  <a:path w="920" h="1400">
                    <a:moveTo>
                      <a:pt x="8" y="1200"/>
                    </a:moveTo>
                    <a:cubicBezTo>
                      <a:pt x="4" y="1260"/>
                      <a:pt x="0" y="1320"/>
                      <a:pt x="104" y="1344"/>
                    </a:cubicBezTo>
                    <a:cubicBezTo>
                      <a:pt x="208" y="1368"/>
                      <a:pt x="504" y="1400"/>
                      <a:pt x="632" y="1344"/>
                    </a:cubicBezTo>
                    <a:cubicBezTo>
                      <a:pt x="760" y="1288"/>
                      <a:pt x="832" y="1176"/>
                      <a:pt x="872" y="1008"/>
                    </a:cubicBezTo>
                    <a:cubicBezTo>
                      <a:pt x="912" y="840"/>
                      <a:pt x="920" y="504"/>
                      <a:pt x="872" y="336"/>
                    </a:cubicBezTo>
                    <a:cubicBezTo>
                      <a:pt x="824" y="168"/>
                      <a:pt x="704" y="84"/>
                      <a:pt x="58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800"/>
              </a:p>
            </p:txBody>
          </p:sp>
          <p:sp>
            <p:nvSpPr>
              <p:cNvPr id="168058" name="任意多边形 561274"/>
              <p:cNvSpPr/>
              <p:nvPr/>
            </p:nvSpPr>
            <p:spPr>
              <a:xfrm>
                <a:off x="4800" y="3024"/>
                <a:ext cx="624" cy="168"/>
              </a:xfrm>
              <a:custGeom>
                <a:avLst/>
                <a:gdLst/>
                <a:ahLst/>
                <a:cxnLst/>
                <a:rect l="0" t="0" r="0" b="0"/>
                <a:pathLst>
                  <a:path w="624" h="168">
                    <a:moveTo>
                      <a:pt x="0" y="48"/>
                    </a:moveTo>
                    <a:cubicBezTo>
                      <a:pt x="8" y="40"/>
                      <a:pt x="16" y="32"/>
                      <a:pt x="48" y="48"/>
                    </a:cubicBezTo>
                    <a:cubicBezTo>
                      <a:pt x="80" y="64"/>
                      <a:pt x="128" y="128"/>
                      <a:pt x="192" y="144"/>
                    </a:cubicBezTo>
                    <a:cubicBezTo>
                      <a:pt x="256" y="160"/>
                      <a:pt x="360" y="168"/>
                      <a:pt x="432" y="144"/>
                    </a:cubicBezTo>
                    <a:cubicBezTo>
                      <a:pt x="504" y="120"/>
                      <a:pt x="564" y="60"/>
                      <a:pt x="624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800"/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 flipV="1">
              <a:off x="6881" y="6534"/>
              <a:ext cx="2361" cy="4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4369435" y="5133975"/>
            <a:ext cx="4050665" cy="1346200"/>
            <a:chOff x="6881" y="8085"/>
            <a:chExt cx="6379" cy="21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0" y="8085"/>
              <a:ext cx="5611" cy="2121"/>
            </a:xfrm>
            <a:prstGeom prst="rect">
              <a:avLst/>
            </a:prstGeom>
          </p:spPr>
        </p:pic>
        <p:cxnSp>
          <p:nvCxnSpPr>
            <p:cNvPr id="9" name="直接箭头连接符 8"/>
            <p:cNvCxnSpPr>
              <a:endCxn id="5" idx="1"/>
            </p:cNvCxnSpPr>
            <p:nvPr/>
          </p:nvCxnSpPr>
          <p:spPr>
            <a:xfrm>
              <a:off x="6881" y="8385"/>
              <a:ext cx="769" cy="76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sym typeface="+mn-ea"/>
              </a:rPr>
              <a:t>面向对象的模型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数据结构：对象</a:t>
            </a:r>
            <a:endParaRPr lang="zh-CN" altLang="en-US" sz="2800"/>
          </a:p>
          <a:p>
            <a:r>
              <a:rPr lang="zh-CN" altLang="en-US"/>
              <a:t>半结构化的</a:t>
            </a:r>
            <a:r>
              <a:rPr lang="en-US" altLang="zh-CN"/>
              <a:t>xml</a:t>
            </a:r>
            <a:r>
              <a:rPr lang="zh-CN" altLang="en-US"/>
              <a:t>、</a:t>
            </a:r>
            <a:r>
              <a:rPr lang="en-US" altLang="zh-CN"/>
              <a:t>RDF</a:t>
            </a:r>
            <a:r>
              <a:rPr lang="zh-CN" altLang="en-US"/>
              <a:t>模型</a:t>
            </a:r>
          </a:p>
          <a:p>
            <a:r>
              <a:rPr lang="zh-CN" altLang="en-US"/>
              <a:t>新时代</a:t>
            </a:r>
          </a:p>
          <a:p>
            <a:pPr lvl="1"/>
            <a:r>
              <a:rPr lang="zh-CN" altLang="en-US"/>
              <a:t>非结构化数据模型</a:t>
            </a:r>
          </a:p>
          <a:p>
            <a:pPr lvl="1"/>
            <a:r>
              <a:rPr lang="zh-CN" altLang="en-US"/>
              <a:t>图数据模型</a:t>
            </a:r>
          </a:p>
          <a:p>
            <a:pPr lvl="1"/>
            <a:r>
              <a:rPr lang="zh-CN" altLang="en-US"/>
              <a:t>流数据模型</a:t>
            </a:r>
          </a:p>
          <a:p>
            <a:pPr lvl="1"/>
            <a:r>
              <a:rPr lang="zh-CN" altLang="en-US"/>
              <a:t>文本数据库</a:t>
            </a:r>
          </a:p>
          <a:p>
            <a:pPr lvl="1"/>
            <a:r>
              <a:rPr lang="en-US" altLang="zh-CN"/>
              <a:t>NoSQL</a:t>
            </a:r>
            <a:r>
              <a:rPr lang="zh-CN" altLang="en-US"/>
              <a:t>，</a:t>
            </a:r>
            <a:r>
              <a:rPr lang="en-US" altLang="zh-CN"/>
              <a:t>NewSQL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735955" y="1116330"/>
            <a:ext cx="2195195" cy="3549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b" anchorCtr="0" compatLnSpc="1">
            <a:noAutofit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Xml file</a:t>
            </a:r>
          </a:p>
        </p:txBody>
      </p:sp>
      <p:pic>
        <p:nvPicPr>
          <p:cNvPr id="15363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55" y="1471295"/>
            <a:ext cx="2875915" cy="1899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标题 3706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数据模型的三要素</a:t>
            </a:r>
          </a:p>
        </p:txBody>
      </p:sp>
      <p:sp>
        <p:nvSpPr>
          <p:cNvPr id="370691" name="文本占位符 370690"/>
          <p:cNvSpPr>
            <a:spLocks noGrp="1"/>
          </p:cNvSpPr>
          <p:nvPr>
            <p:ph type="body" idx="1"/>
          </p:nvPr>
        </p:nvSpPr>
        <p:spPr>
          <a:xfrm>
            <a:off x="454025" y="1326198"/>
            <a:ext cx="8235950" cy="5210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数据模型的三要素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数据结构</a:t>
            </a:r>
          </a:p>
          <a:p>
            <a:pPr lvl="2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数据及其它们之间的联系</a:t>
            </a:r>
            <a:endParaRPr lang="zh-CN" altLang="en-US" sz="2200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数据操作</a:t>
            </a:r>
          </a:p>
          <a:p>
            <a:pPr lvl="2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检索、更新等操作及其操作规则</a:t>
            </a:r>
            <a:endParaRPr lang="zh-CN" altLang="en-US" sz="2200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完整性约束条件</a:t>
            </a:r>
            <a:endParaRPr lang="zh-CN" altLang="en-US" sz="2450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1885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规定数据库状态及状态变化所应满足的条件，以保证数据的正确、有效、相容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25195" y="4923155"/>
            <a:ext cx="7045960" cy="6686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/>
              <a:t>数据库系统都是用数据模型抽象现实世界的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关系模型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274445" y="4562475"/>
            <a:ext cx="7080250" cy="1499870"/>
          </a:xfrm>
        </p:spPr>
        <p:txBody>
          <a:bodyPr/>
          <a:lstStyle/>
          <a:p>
            <a:pPr marL="0" lvl="1" algn="just">
              <a:lnSpc>
                <a:spcPct val="140000"/>
              </a:lnSpc>
            </a:pPr>
            <a:r>
              <a:rPr lang="zh-CN" altLang="en-US" dirty="0">
                <a:sym typeface="+mn-ea"/>
              </a:rPr>
              <a:t>当前主流的数据库管理系统都是基于关系模型的，如</a:t>
            </a:r>
            <a:r>
              <a:rPr lang="zh-CN" altLang="en-US" sz="1500" dirty="0">
                <a:sym typeface="+mn-ea"/>
              </a:rPr>
              <a:t>Oracle，Sybase，SQL Server，DB2， MySQL</a:t>
            </a:r>
          </a:p>
          <a:p>
            <a:pPr marL="0" lvl="1" algn="just">
              <a:lnSpc>
                <a:spcPct val="140000"/>
              </a:lnSpc>
            </a:pPr>
            <a:r>
              <a:rPr lang="zh-CN" altLang="en-US" sz="1500" dirty="0">
                <a:sym typeface="+mn-ea"/>
              </a:rPr>
              <a:t>标准数据库语言（SQL语言）建立在关系数据模型之上</a:t>
            </a:r>
          </a:p>
          <a:p>
            <a:pPr algn="just">
              <a:lnSpc>
                <a:spcPct val="140000"/>
              </a:lnSpc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标题 4106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dirty="0"/>
              <a:t>  </a:t>
            </a:r>
            <a:r>
              <a:rPr lang="zh-CN" altLang="en-US" dirty="0"/>
              <a:t>关系模型</a:t>
            </a:r>
            <a:endParaRPr lang="en-US" altLang="zh-CN" dirty="0"/>
          </a:p>
        </p:txBody>
      </p:sp>
      <p:sp>
        <p:nvSpPr>
          <p:cNvPr id="410627" name="文本占位符 410626"/>
          <p:cNvSpPr>
            <a:spLocks noGrp="1"/>
          </p:cNvSpPr>
          <p:nvPr>
            <p:ph type="body" idx="1"/>
          </p:nvPr>
        </p:nvSpPr>
        <p:spPr>
          <a:xfrm>
            <a:off x="104140" y="1233805"/>
            <a:ext cx="8650288" cy="5410200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en-US" altLang="zh-CN" dirty="0">
                <a:sym typeface="+mn-ea"/>
              </a:rPr>
              <a:t>1970</a:t>
            </a:r>
            <a:r>
              <a:rPr lang="zh-CN" altLang="en-US" dirty="0">
                <a:sym typeface="+mn-ea"/>
              </a:rPr>
              <a:t>年由美国</a:t>
            </a:r>
            <a:r>
              <a:rPr lang="en-US" altLang="zh-CN" dirty="0">
                <a:sym typeface="+mn-ea"/>
              </a:rPr>
              <a:t>IBM</a:t>
            </a:r>
            <a:r>
              <a:rPr lang="zh-CN" altLang="en-US" dirty="0">
                <a:sym typeface="+mn-ea"/>
              </a:rPr>
              <a:t>公司</a:t>
            </a:r>
            <a:r>
              <a:rPr lang="en-US" altLang="zh-CN" dirty="0">
                <a:sym typeface="+mn-ea"/>
              </a:rPr>
              <a:t>San Jose</a:t>
            </a:r>
            <a:r>
              <a:rPr lang="zh-CN" altLang="en-US" dirty="0">
                <a:sym typeface="+mn-ea"/>
              </a:rPr>
              <a:t>研究室的研究员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zh-CN" altLang="en-US" dirty="0">
                <a:sym typeface="+mn-ea"/>
              </a:rPr>
              <a:t>    </a:t>
            </a:r>
            <a:r>
              <a:rPr lang="en-US" altLang="zh-CN" dirty="0" err="1">
                <a:sym typeface="+mn-ea"/>
              </a:rPr>
              <a:t>E.F.Codd</a:t>
            </a:r>
            <a:r>
              <a:rPr lang="zh-CN" altLang="en-US" dirty="0">
                <a:sym typeface="+mn-ea"/>
              </a:rPr>
              <a:t>提出</a:t>
            </a:r>
          </a:p>
          <a:p>
            <a:pPr algn="just">
              <a:lnSpc>
                <a:spcPct val="140000"/>
              </a:lnSpc>
            </a:pPr>
            <a:r>
              <a:rPr lang="zh-CN" altLang="en-US" dirty="0">
                <a:sym typeface="+mn-ea"/>
              </a:rPr>
              <a:t>是从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表</a:t>
            </a:r>
            <a:r>
              <a:rPr lang="zh-CN" altLang="en-US" dirty="0">
                <a:sym typeface="+mn-ea"/>
              </a:rPr>
              <a:t>及表的处理方式中抽象出来的，对表及其上的操作进行数学严格定义基础上引入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集合理论</a:t>
            </a:r>
            <a:r>
              <a:rPr lang="zh-CN" altLang="en-US" dirty="0">
                <a:sym typeface="+mn-ea"/>
              </a:rPr>
              <a:t>与逻辑学理论提出的，有着坚实的数学基础</a:t>
            </a:r>
          </a:p>
          <a:p>
            <a:pPr algn="just">
              <a:lnSpc>
                <a:spcPct val="140000"/>
              </a:lnSpc>
            </a:pPr>
            <a:r>
              <a:rPr lang="zh-CN" altLang="en-US" dirty="0"/>
              <a:t>关系模型是最重要的一种数据模型</a:t>
            </a:r>
          </a:p>
          <a:p>
            <a:pPr algn="just">
              <a:lnSpc>
                <a:spcPct val="140000"/>
              </a:lnSpc>
            </a:pPr>
            <a:r>
              <a:rPr lang="zh-CN" altLang="en-US" dirty="0"/>
              <a:t>关系模型本课程的重点</a:t>
            </a:r>
          </a:p>
        </p:txBody>
      </p:sp>
      <p:pic>
        <p:nvPicPr>
          <p:cNvPr id="99332" name="Picture 5" descr="efcod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1233805"/>
            <a:ext cx="1232535" cy="1373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234</TotalTime>
  <Words>4618</Words>
  <Application>Microsoft Office PowerPoint</Application>
  <PresentationFormat>On-screen Show (4:3)</PresentationFormat>
  <Paragraphs>690</Paragraphs>
  <Slides>45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70" baseType="lpstr">
      <vt:lpstr>Monotype Sorts</vt:lpstr>
      <vt:lpstr>仿宋_GB2312</vt:lpstr>
      <vt:lpstr>华文仿宋</vt:lpstr>
      <vt:lpstr>华文新魏</vt:lpstr>
      <vt:lpstr>华文楷体</vt:lpstr>
      <vt:lpstr>华文行楷</vt:lpstr>
      <vt:lpstr>华文隶书</vt:lpstr>
      <vt:lpstr>宋体</vt:lpstr>
      <vt:lpstr>新宋体</vt:lpstr>
      <vt:lpstr>楷体</vt:lpstr>
      <vt:lpstr>楷体_GB2312</vt:lpstr>
      <vt:lpstr>隶书</vt:lpstr>
      <vt:lpstr>黑体</vt:lpstr>
      <vt:lpstr>Arial</vt:lpstr>
      <vt:lpstr>Calibri</vt:lpstr>
      <vt:lpstr>Helvetica</vt:lpstr>
      <vt:lpstr>Symbol</vt:lpstr>
      <vt:lpstr>Tahoma</vt:lpstr>
      <vt:lpstr>Times New Roman</vt:lpstr>
      <vt:lpstr>Wingdings</vt:lpstr>
      <vt:lpstr>Blends</vt:lpstr>
      <vt:lpstr>Blends</vt:lpstr>
      <vt:lpstr>1_Blends</vt:lpstr>
      <vt:lpstr>Blends</vt:lpstr>
      <vt:lpstr>MS_ClipArt_Gallery.2</vt:lpstr>
      <vt:lpstr>第二章 关系模型</vt:lpstr>
      <vt:lpstr>基本内容</vt:lpstr>
      <vt:lpstr>数据模型</vt:lpstr>
      <vt:lpstr>现实世界中客观对象的抽象过程</vt:lpstr>
      <vt:lpstr>数据模型</vt:lpstr>
      <vt:lpstr>其他模型</vt:lpstr>
      <vt:lpstr>数据模型的三要素</vt:lpstr>
      <vt:lpstr>关系模型</vt:lpstr>
      <vt:lpstr>  关系模型</vt:lpstr>
      <vt:lpstr>关系模型研究什么</vt:lpstr>
      <vt:lpstr>关系的数据结构——二维表</vt:lpstr>
      <vt:lpstr>关系模式</vt:lpstr>
      <vt:lpstr>关系的要素-域</vt:lpstr>
      <vt:lpstr>关系的性质</vt:lpstr>
      <vt:lpstr>关系的性质-练习</vt:lpstr>
      <vt:lpstr>关系模式与关系实例</vt:lpstr>
      <vt:lpstr>关系模式完整描述</vt:lpstr>
      <vt:lpstr>关系模型的约束</vt:lpstr>
      <vt:lpstr>一个数据库的关系及模式案例</vt:lpstr>
      <vt:lpstr>关系模型相关概念——码</vt:lpstr>
      <vt:lpstr>关系模型相关概念——候选码</vt:lpstr>
      <vt:lpstr>PowerPoint Presentation</vt:lpstr>
      <vt:lpstr>关系模型相关概念—主码</vt:lpstr>
      <vt:lpstr>关系模型相关概念—全码</vt:lpstr>
      <vt:lpstr>关系模型相关概念--外码</vt:lpstr>
      <vt:lpstr>课堂练习--外码</vt:lpstr>
      <vt:lpstr>关系模型的完整性约束</vt:lpstr>
      <vt:lpstr>关系模型的实体完整性约束</vt:lpstr>
      <vt:lpstr>关系模型的参照完整性约束</vt:lpstr>
      <vt:lpstr>课堂讨论</vt:lpstr>
      <vt:lpstr>关系模型的完整性约束</vt:lpstr>
      <vt:lpstr>关系的操作</vt:lpstr>
      <vt:lpstr>基本的关系操作</vt:lpstr>
      <vt:lpstr>基本的关系操作</vt:lpstr>
      <vt:lpstr>总结——关系模型的三要素</vt:lpstr>
      <vt:lpstr>总结</vt:lpstr>
      <vt:lpstr>数据库系统的标准结构</vt:lpstr>
      <vt:lpstr>数据抽象</vt:lpstr>
      <vt:lpstr>数据的两大类模型（两级抽象）</vt:lpstr>
      <vt:lpstr>数据库系统的标准结构的提出</vt:lpstr>
      <vt:lpstr>数据库系统的标准结构</vt:lpstr>
      <vt:lpstr>PowerPoint Presentation</vt:lpstr>
      <vt:lpstr>数据库系统的标准结构</vt:lpstr>
      <vt:lpstr>两个独立性</vt:lpstr>
      <vt:lpstr>练习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</dc:creator>
  <cp:lastModifiedBy>Latitude</cp:lastModifiedBy>
  <cp:revision>607</cp:revision>
  <dcterms:created xsi:type="dcterms:W3CDTF">2018-04-20T05:32:00Z</dcterms:created>
  <dcterms:modified xsi:type="dcterms:W3CDTF">2019-09-20T08:00:39Z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