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373" r:id="rId2"/>
    <p:sldId id="372" r:id="rId3"/>
    <p:sldId id="1382" r:id="rId4"/>
    <p:sldId id="1437" r:id="rId5"/>
    <p:sldId id="1543" r:id="rId6"/>
    <p:sldId id="1544" r:id="rId7"/>
    <p:sldId id="1383" r:id="rId8"/>
    <p:sldId id="1387" r:id="rId9"/>
    <p:sldId id="1388" r:id="rId10"/>
    <p:sldId id="1235" r:id="rId11"/>
    <p:sldId id="947" r:id="rId12"/>
    <p:sldId id="656" r:id="rId13"/>
    <p:sldId id="1236" r:id="rId14"/>
    <p:sldId id="1547" r:id="rId15"/>
    <p:sldId id="659" r:id="rId16"/>
    <p:sldId id="655" r:id="rId17"/>
    <p:sldId id="666" r:id="rId18"/>
    <p:sldId id="1548" r:id="rId19"/>
    <p:sldId id="668" r:id="rId20"/>
    <p:sldId id="1237" r:id="rId21"/>
    <p:sldId id="1238" r:id="rId22"/>
    <p:sldId id="1240" r:id="rId23"/>
    <p:sldId id="1512" r:id="rId24"/>
    <p:sldId id="1513" r:id="rId25"/>
    <p:sldId id="1007" r:id="rId26"/>
    <p:sldId id="1596" r:id="rId27"/>
    <p:sldId id="1241" r:id="rId28"/>
    <p:sldId id="1307" r:id="rId29"/>
    <p:sldId id="1351" r:id="rId30"/>
    <p:sldId id="1298" r:id="rId31"/>
    <p:sldId id="1597" r:id="rId32"/>
    <p:sldId id="1352" r:id="rId33"/>
    <p:sldId id="1300" r:id="rId34"/>
    <p:sldId id="1353" r:id="rId35"/>
    <p:sldId id="1354" r:id="rId36"/>
    <p:sldId id="1488" r:id="rId37"/>
    <p:sldId id="1304" r:id="rId38"/>
    <p:sldId id="1306" r:id="rId39"/>
    <p:sldId id="1489" r:id="rId40"/>
    <p:sldId id="1359" r:id="rId41"/>
    <p:sldId id="1008" r:id="rId42"/>
    <p:sldId id="1360" r:id="rId43"/>
    <p:sldId id="1025" r:id="rId44"/>
    <p:sldId id="1029" r:id="rId45"/>
    <p:sldId id="1361" r:id="rId46"/>
    <p:sldId id="1595" r:id="rId47"/>
    <p:sldId id="1598" r:id="rId48"/>
    <p:sldId id="1599" r:id="rId49"/>
    <p:sldId id="1600" r:id="rId50"/>
    <p:sldId id="1601" r:id="rId51"/>
    <p:sldId id="1602" r:id="rId52"/>
    <p:sldId id="1603" r:id="rId53"/>
    <p:sldId id="1604" r:id="rId54"/>
    <p:sldId id="1605" r:id="rId55"/>
    <p:sldId id="1546" r:id="rId56"/>
    <p:sldId id="1594" r:id="rId57"/>
  </p:sldIdLst>
  <p:sldSz cx="9144000" cy="6858000" type="screen4x3"/>
  <p:notesSz cx="7099300" cy="10234613"/>
  <p:defaultTextStyle>
    <a:defPPr>
      <a:defRPr lang="en-US"/>
    </a:defPPr>
    <a:lvl1pPr marL="0" lvl="0" indent="0" algn="l"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1pPr>
    <a:lvl2pPr marL="457200" lvl="1" indent="0" algn="l"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l"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l"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l"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vl6pPr marL="2286000" lvl="5" indent="0" algn="l"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6pPr>
    <a:lvl7pPr marL="2743200" lvl="6" indent="0" algn="l"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7pPr>
    <a:lvl8pPr marL="3200400" lvl="7" indent="0" algn="l"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8pPr>
    <a:lvl9pPr marL="3657600" lvl="8" indent="0" algn="l"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9pPr>
  </p:defaultTextStyle>
  <p:extLst>
    <p:ext uri="{EFAFB233-063F-42B5-8137-9DF3F51BA10A}">
      <p15:sldGuideLst xmlns:p15="http://schemas.microsoft.com/office/powerpoint/2012/main">
        <p15:guide id="1" orient="horz" pos="1860">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800000"/>
    <a:srgbClr val="CC6600"/>
    <a:srgbClr val="9966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75029" autoAdjust="0"/>
  </p:normalViewPr>
  <p:slideViewPr>
    <p:cSldViewPr showGuides="1">
      <p:cViewPr varScale="1">
        <p:scale>
          <a:sx n="67" d="100"/>
          <a:sy n="67" d="100"/>
        </p:scale>
        <p:origin x="2022" y="72"/>
      </p:cViewPr>
      <p:guideLst>
        <p:guide orient="horz" pos="1860"/>
        <p:guide pos="288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页眉占位符 139265"/>
          <p:cNvSpPr>
            <a:spLocks noGrp="1"/>
          </p:cNvSpPr>
          <p:nvPr>
            <p:ph type="hdr" sz="quarter"/>
          </p:nvPr>
        </p:nvSpPr>
        <p:spPr>
          <a:xfrm>
            <a:off x="0" y="0"/>
            <a:ext cx="3076575" cy="511175"/>
          </a:xfrm>
          <a:prstGeom prst="rect">
            <a:avLst/>
          </a:prstGeom>
          <a:noFill/>
          <a:ln w="9525">
            <a:noFill/>
          </a:ln>
        </p:spPr>
        <p:txBody>
          <a:bodyPr/>
          <a:lstStyle/>
          <a:p>
            <a:pPr lvl="0" fontAlgn="base"/>
            <a:endParaRPr lang="zh-CN" altLang="en-US" sz="1200" b="0" strike="noStrike" noProof="1">
              <a:effectLst/>
            </a:endParaRPr>
          </a:p>
        </p:txBody>
      </p:sp>
      <p:sp>
        <p:nvSpPr>
          <p:cNvPr id="139267" name="日期占位符 139266"/>
          <p:cNvSpPr>
            <a:spLocks noGrp="1"/>
          </p:cNvSpPr>
          <p:nvPr>
            <p:ph type="dt" sz="quarter" idx="1"/>
          </p:nvPr>
        </p:nvSpPr>
        <p:spPr>
          <a:xfrm>
            <a:off x="4021138" y="0"/>
            <a:ext cx="3076575" cy="511175"/>
          </a:xfrm>
          <a:prstGeom prst="rect">
            <a:avLst/>
          </a:prstGeom>
          <a:noFill/>
          <a:ln w="9525">
            <a:noFill/>
          </a:ln>
        </p:spPr>
        <p:txBody>
          <a:bodyPr/>
          <a:lstStyle/>
          <a:p>
            <a:pPr lvl="0" algn="r" fontAlgn="base"/>
            <a:endParaRPr lang="zh-CN" altLang="en-US" sz="1200" b="0" strike="noStrike" noProof="1">
              <a:effectLst/>
            </a:endParaRPr>
          </a:p>
        </p:txBody>
      </p:sp>
      <p:sp>
        <p:nvSpPr>
          <p:cNvPr id="139268" name="页脚占位符 139267"/>
          <p:cNvSpPr>
            <a:spLocks noGrp="1"/>
          </p:cNvSpPr>
          <p:nvPr>
            <p:ph type="ftr" sz="quarter" idx="2"/>
          </p:nvPr>
        </p:nvSpPr>
        <p:spPr>
          <a:xfrm>
            <a:off x="0" y="9721850"/>
            <a:ext cx="3076575" cy="511175"/>
          </a:xfrm>
          <a:prstGeom prst="rect">
            <a:avLst/>
          </a:prstGeom>
          <a:noFill/>
          <a:ln w="9525">
            <a:noFill/>
          </a:ln>
        </p:spPr>
        <p:txBody>
          <a:bodyPr anchor="b"/>
          <a:lstStyle/>
          <a:p>
            <a:pPr lvl="0" fontAlgn="base"/>
            <a:endParaRPr lang="zh-CN" altLang="en-US" sz="1200" b="0" strike="noStrike" noProof="1">
              <a:effectLst/>
            </a:endParaRPr>
          </a:p>
        </p:txBody>
      </p:sp>
      <p:sp>
        <p:nvSpPr>
          <p:cNvPr id="139269" name="灯片编号占位符 139268"/>
          <p:cNvSpPr>
            <a:spLocks noGrp="1"/>
          </p:cNvSpPr>
          <p:nvPr>
            <p:ph type="sldNum" sz="quarter" idx="3"/>
          </p:nvPr>
        </p:nvSpPr>
        <p:spPr>
          <a:xfrm>
            <a:off x="4021138" y="9721850"/>
            <a:ext cx="3076575" cy="511175"/>
          </a:xfrm>
          <a:prstGeom prst="rect">
            <a:avLst/>
          </a:prstGeom>
          <a:noFill/>
          <a:ln w="9525">
            <a:noFill/>
          </a:ln>
        </p:spPr>
        <p:txBody>
          <a:bodyPr anchor="b"/>
          <a:lstStyle/>
          <a:p>
            <a:pPr lvl="0" algn="r" fontAlgn="base"/>
            <a:fld id="{9A0DB2DC-4C9A-4742-B13C-FB6460FD3503}" type="slidenum">
              <a:rPr lang="zh-CN" altLang="en-US" sz="1200" b="0" strike="noStrike" noProof="1" dirty="0">
                <a:effectLst/>
                <a:latin typeface="Tahoma" panose="020B0604030504040204" pitchFamily="34" charset="0"/>
                <a:ea typeface="楷体_GB2312" pitchFamily="49" charset="-122"/>
                <a:cs typeface="+mn-cs"/>
              </a:rPr>
              <a:t>‹#›</a:t>
            </a:fld>
            <a:endParaRPr lang="zh-CN" altLang="en-US" sz="1200" b="0" strike="noStrike" noProof="1">
              <a:effectLst/>
            </a:endParaRPr>
          </a:p>
        </p:txBody>
      </p:sp>
    </p:spTree>
    <p:extLst>
      <p:ext uri="{BB962C8B-B14F-4D97-AF65-F5344CB8AC3E}">
        <p14:creationId xmlns:p14="http://schemas.microsoft.com/office/powerpoint/2010/main" val="760537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页眉占位符 122881"/>
          <p:cNvSpPr>
            <a:spLocks noGrp="1"/>
          </p:cNvSpPr>
          <p:nvPr>
            <p:ph type="hdr" sz="quarter"/>
          </p:nvPr>
        </p:nvSpPr>
        <p:spPr>
          <a:xfrm>
            <a:off x="0" y="0"/>
            <a:ext cx="3076575" cy="511175"/>
          </a:xfrm>
          <a:prstGeom prst="rect">
            <a:avLst/>
          </a:prstGeom>
          <a:noFill/>
          <a:ln w="9525">
            <a:noFill/>
          </a:ln>
        </p:spPr>
        <p:txBody>
          <a:bodyPr lIns="99048" tIns="49524" rIns="99048" bIns="49524"/>
          <a:lstStyle/>
          <a:p>
            <a:pPr lvl="0" defTabSz="990600" fontAlgn="base"/>
            <a:endParaRPr lang="zh-CN" altLang="en-US" sz="1300" b="0" strike="noStrike" noProof="1">
              <a:latin typeface="Tahoma" panose="020B0604030504040204" pitchFamily="34" charset="0"/>
            </a:endParaRPr>
          </a:p>
        </p:txBody>
      </p:sp>
      <p:sp>
        <p:nvSpPr>
          <p:cNvPr id="122883" name="日期占位符 122882"/>
          <p:cNvSpPr>
            <a:spLocks noGrp="1"/>
          </p:cNvSpPr>
          <p:nvPr>
            <p:ph type="dt" idx="1"/>
          </p:nvPr>
        </p:nvSpPr>
        <p:spPr>
          <a:xfrm>
            <a:off x="4022725" y="0"/>
            <a:ext cx="3076575" cy="511175"/>
          </a:xfrm>
          <a:prstGeom prst="rect">
            <a:avLst/>
          </a:prstGeom>
          <a:noFill/>
          <a:ln w="9525">
            <a:noFill/>
          </a:ln>
        </p:spPr>
        <p:txBody>
          <a:bodyPr lIns="99048" tIns="49524" rIns="99048" bIns="49524"/>
          <a:lstStyle/>
          <a:p>
            <a:pPr lvl="0" algn="r" defTabSz="990600" fontAlgn="base"/>
            <a:endParaRPr lang="zh-CN" altLang="en-US" sz="1300" b="0" strike="noStrike" noProof="1">
              <a:latin typeface="Tahoma" panose="020B0604030504040204" pitchFamily="34" charset="0"/>
            </a:endParaRPr>
          </a:p>
        </p:txBody>
      </p:sp>
      <p:sp>
        <p:nvSpPr>
          <p:cNvPr id="4100" name="幻灯片图像占位符 122883"/>
          <p:cNvSpPr>
            <a:spLocks noGrp="1" noRot="1" noChangeAspect="1"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4101" name="文本占位符 122884"/>
          <p:cNvSpPr>
            <a:spLocks noGrp="1"/>
          </p:cNvSpPr>
          <p:nvPr>
            <p:ph type="body" sz="quarter"/>
          </p:nvPr>
        </p:nvSpPr>
        <p:spPr>
          <a:xfrm>
            <a:off x="946150" y="4860925"/>
            <a:ext cx="5207000" cy="4605338"/>
          </a:xfrm>
          <a:prstGeom prst="rect">
            <a:avLst/>
          </a:prstGeom>
          <a:noFill/>
          <a:ln w="9525">
            <a:noFill/>
          </a:ln>
        </p:spPr>
        <p:txBody>
          <a:bodyPr lIns="99048" tIns="49524" rIns="99048" bIns="49524" anchor="t"/>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122886" name="页脚占位符 122885"/>
          <p:cNvSpPr>
            <a:spLocks noGrp="1"/>
          </p:cNvSpPr>
          <p:nvPr>
            <p:ph type="ftr" sz="quarter" idx="4"/>
          </p:nvPr>
        </p:nvSpPr>
        <p:spPr>
          <a:xfrm>
            <a:off x="0" y="9723438"/>
            <a:ext cx="3076575" cy="511175"/>
          </a:xfrm>
          <a:prstGeom prst="rect">
            <a:avLst/>
          </a:prstGeom>
          <a:noFill/>
          <a:ln w="9525">
            <a:noFill/>
          </a:ln>
        </p:spPr>
        <p:txBody>
          <a:bodyPr lIns="99048" tIns="49524" rIns="99048" bIns="49524" anchor="b"/>
          <a:lstStyle/>
          <a:p>
            <a:pPr lvl="0" defTabSz="990600" fontAlgn="base"/>
            <a:endParaRPr lang="zh-CN" altLang="en-US" sz="1300" b="0" strike="noStrike" noProof="1">
              <a:latin typeface="Tahoma" panose="020B0604030504040204" pitchFamily="34" charset="0"/>
            </a:endParaRPr>
          </a:p>
        </p:txBody>
      </p:sp>
      <p:sp>
        <p:nvSpPr>
          <p:cNvPr id="122887" name="灯片编号占位符 122886"/>
          <p:cNvSpPr>
            <a:spLocks noGrp="1"/>
          </p:cNvSpPr>
          <p:nvPr>
            <p:ph type="sldNum" sz="quarter" idx="5"/>
          </p:nvPr>
        </p:nvSpPr>
        <p:spPr>
          <a:xfrm>
            <a:off x="4022725" y="9723438"/>
            <a:ext cx="3076575" cy="511175"/>
          </a:xfrm>
          <a:prstGeom prst="rect">
            <a:avLst/>
          </a:prstGeom>
          <a:noFill/>
          <a:ln w="9525">
            <a:noFill/>
          </a:ln>
        </p:spPr>
        <p:txBody>
          <a:bodyPr lIns="99048" tIns="49524" rIns="99048" bIns="49524" anchor="b"/>
          <a:lstStyle/>
          <a:p>
            <a:pPr lvl="0" algn="r" defTabSz="990600" fontAlgn="base"/>
            <a:fld id="{9A0DB2DC-4C9A-4742-B13C-FB6460FD3503}" type="slidenum">
              <a:rPr lang="zh-CN" altLang="en-US" sz="1300" b="0" strike="noStrike" noProof="1" dirty="0">
                <a:latin typeface="Tahoma" panose="020B0604030504040204" pitchFamily="34" charset="0"/>
                <a:ea typeface="楷体_GB2312" pitchFamily="49" charset="-122"/>
                <a:cs typeface="+mn-cs"/>
              </a:rPr>
              <a:t>‹#›</a:t>
            </a:fld>
            <a:endParaRPr lang="zh-CN" altLang="en-US" sz="1300" b="0" strike="noStrike" noProof="1">
              <a:latin typeface="Tahoma" panose="020B0604030504040204" pitchFamily="34" charset="0"/>
            </a:endParaRPr>
          </a:p>
        </p:txBody>
      </p:sp>
    </p:spTree>
    <p:extLst>
      <p:ext uri="{BB962C8B-B14F-4D97-AF65-F5344CB8AC3E}">
        <p14:creationId xmlns:p14="http://schemas.microsoft.com/office/powerpoint/2010/main" val="503910556"/>
      </p:ext>
    </p:extLst>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351233"/>
          <p:cNvSpPr>
            <a:spLocks noGrp="1" noRot="1" noChangeAspect="1" noTextEdit="1"/>
          </p:cNvSpPr>
          <p:nvPr>
            <p:ph type="sldImg"/>
          </p:nvPr>
        </p:nvSpPr>
        <p:spPr>
          <a:xfrm>
            <a:off x="992188" y="768350"/>
            <a:ext cx="5114925" cy="3836988"/>
          </a:xfrm>
        </p:spPr>
      </p:sp>
      <p:sp>
        <p:nvSpPr>
          <p:cNvPr id="6146" name="文本占位符 351234"/>
          <p:cNvSpPr>
            <a:spLocks noGrp="1"/>
          </p:cNvSpPr>
          <p:nvPr>
            <p:ph type="body"/>
          </p:nvPr>
        </p:nvSpPr>
        <p:spPr/>
        <p:txBody>
          <a:bodyPr lIns="99048" tIns="49524" rIns="99048" bIns="49524" anchor="t"/>
          <a:lstStyle/>
          <a:p>
            <a:pPr lvl="0" indent="0"/>
            <a:endParaRPr lang="zh-CN" altLang="en-US" dirty="0"/>
          </a:p>
        </p:txBody>
      </p:sp>
      <p:sp>
        <p:nvSpPr>
          <p:cNvPr id="6147"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spcBef>
                <a:spcPct val="0"/>
              </a:spcBef>
            </a:pPr>
            <a:fld id="{9A0DB2DC-4C9A-4742-B13C-FB6460FD3503}" type="slidenum">
              <a:rPr lang="zh-CN" altLang="en-US" sz="1300" b="0" dirty="0">
                <a:latin typeface="Tahoma" panose="020B0604030504040204" pitchFamily="34" charset="0"/>
                <a:ea typeface="楷体_GB2312" pitchFamily="49" charset="-122"/>
              </a:rPr>
              <a:t>1</a:t>
            </a:fld>
            <a:endParaRPr lang="zh-CN" altLang="en-US" sz="1300" b="0" dirty="0">
              <a:latin typeface="Tahoma" panose="020B0604030504040204" pitchFamily="34" charset="0"/>
              <a:ea typeface="楷体_GB2312" pitchFamily="49" charset="-122"/>
            </a:endParaRPr>
          </a:p>
        </p:txBody>
      </p:sp>
    </p:spTree>
    <p:extLst>
      <p:ext uri="{BB962C8B-B14F-4D97-AF65-F5344CB8AC3E}">
        <p14:creationId xmlns:p14="http://schemas.microsoft.com/office/powerpoint/2010/main" val="118373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352257"/>
          <p:cNvSpPr>
            <a:spLocks noGrp="1" noRot="1" noChangeAspect="1" noTextEdit="1"/>
          </p:cNvSpPr>
          <p:nvPr>
            <p:ph type="sldImg"/>
          </p:nvPr>
        </p:nvSpPr>
        <p:spPr>
          <a:xfrm>
            <a:off x="992188" y="768350"/>
            <a:ext cx="5114925" cy="3836988"/>
          </a:xfrm>
        </p:spPr>
      </p:sp>
      <p:sp>
        <p:nvSpPr>
          <p:cNvPr id="8194" name="文本占位符 352258"/>
          <p:cNvSpPr>
            <a:spLocks noGrp="1"/>
          </p:cNvSpPr>
          <p:nvPr>
            <p:ph type="body"/>
          </p:nvPr>
        </p:nvSpPr>
        <p:spPr/>
        <p:txBody>
          <a:bodyPr lIns="99048" tIns="49524" rIns="99048" bIns="49524" anchor="t"/>
          <a:lstStyle/>
          <a:p>
            <a:pPr lvl="0" indent="0"/>
            <a:endParaRPr lang="zh-CN" altLang="en-US" dirty="0"/>
          </a:p>
        </p:txBody>
      </p:sp>
      <p:sp>
        <p:nvSpPr>
          <p:cNvPr id="8195"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2</a:t>
            </a:fld>
            <a:endParaRPr lang="zh-CN" altLang="en-US" sz="1300" b="0" dirty="0"/>
          </a:p>
        </p:txBody>
      </p:sp>
    </p:spTree>
    <p:extLst>
      <p:ext uri="{BB962C8B-B14F-4D97-AF65-F5344CB8AC3E}">
        <p14:creationId xmlns:p14="http://schemas.microsoft.com/office/powerpoint/2010/main" val="1878472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378881"/>
          <p:cNvSpPr>
            <a:spLocks noGrp="1" noRot="1" noChangeAspect="1" noTextEdit="1"/>
          </p:cNvSpPr>
          <p:nvPr>
            <p:ph type="sldImg"/>
          </p:nvPr>
        </p:nvSpPr>
        <p:spPr>
          <a:xfrm>
            <a:off x="992188" y="768350"/>
            <a:ext cx="5114925" cy="3836988"/>
          </a:xfrm>
        </p:spPr>
      </p:sp>
      <p:sp>
        <p:nvSpPr>
          <p:cNvPr id="63490" name="文本占位符 378882"/>
          <p:cNvSpPr>
            <a:spLocks noGrp="1"/>
          </p:cNvSpPr>
          <p:nvPr>
            <p:ph type="body"/>
          </p:nvPr>
        </p:nvSpPr>
        <p:spPr/>
        <p:txBody>
          <a:bodyPr lIns="99048" tIns="49524" rIns="99048" bIns="49524" anchor="t"/>
          <a:lstStyle/>
          <a:p>
            <a:pPr lvl="0" indent="0"/>
            <a:endParaRPr lang="zh-CN" altLang="en-US" dirty="0"/>
          </a:p>
        </p:txBody>
      </p:sp>
      <p:sp>
        <p:nvSpPr>
          <p:cNvPr id="63491"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15</a:t>
            </a:fld>
            <a:endParaRPr lang="zh-CN" altLang="en-US" sz="1300" b="0" dirty="0"/>
          </a:p>
        </p:txBody>
      </p:sp>
    </p:spTree>
    <p:extLst>
      <p:ext uri="{BB962C8B-B14F-4D97-AF65-F5344CB8AC3E}">
        <p14:creationId xmlns:p14="http://schemas.microsoft.com/office/powerpoint/2010/main" val="282880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633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314369"/>
          <p:cNvSpPr>
            <a:spLocks noGrp="1" noRot="1" noChangeAspect="1" noTextEdit="1"/>
          </p:cNvSpPr>
          <p:nvPr>
            <p:ph type="sldImg"/>
          </p:nvPr>
        </p:nvSpPr>
        <p:spPr>
          <a:xfrm>
            <a:off x="992188" y="768350"/>
            <a:ext cx="5114925" cy="3836988"/>
          </a:xfrm>
        </p:spPr>
      </p:sp>
      <p:sp>
        <p:nvSpPr>
          <p:cNvPr id="75778" name="文本占位符 314370"/>
          <p:cNvSpPr>
            <a:spLocks noGrp="1"/>
          </p:cNvSpPr>
          <p:nvPr>
            <p:ph type="body"/>
          </p:nvPr>
        </p:nvSpPr>
        <p:spPr/>
        <p:txBody>
          <a:bodyPr lIns="99048" tIns="49524" rIns="99048" bIns="49524" anchor="t"/>
          <a:lstStyle/>
          <a:p>
            <a:pPr lvl="0" indent="0"/>
            <a:endParaRPr lang="zh-CN" altLang="en-US" dirty="0"/>
          </a:p>
        </p:txBody>
      </p:sp>
      <p:sp>
        <p:nvSpPr>
          <p:cNvPr id="75779"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23</a:t>
            </a:fld>
            <a:endParaRPr lang="zh-CN" altLang="en-US" sz="1300" b="0" dirty="0"/>
          </a:p>
        </p:txBody>
      </p:sp>
    </p:spTree>
    <p:extLst>
      <p:ext uri="{BB962C8B-B14F-4D97-AF65-F5344CB8AC3E}">
        <p14:creationId xmlns:p14="http://schemas.microsoft.com/office/powerpoint/2010/main" val="1338346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318465"/>
          <p:cNvSpPr>
            <a:spLocks noGrp="1" noRot="1" noChangeAspect="1" noTextEdit="1"/>
          </p:cNvSpPr>
          <p:nvPr>
            <p:ph type="sldImg"/>
          </p:nvPr>
        </p:nvSpPr>
        <p:spPr>
          <a:xfrm>
            <a:off x="992188" y="768350"/>
            <a:ext cx="5114925" cy="3836988"/>
          </a:xfrm>
        </p:spPr>
      </p:sp>
      <p:sp>
        <p:nvSpPr>
          <p:cNvPr id="77826" name="文本占位符 318466"/>
          <p:cNvSpPr>
            <a:spLocks noGrp="1"/>
          </p:cNvSpPr>
          <p:nvPr>
            <p:ph type="body"/>
          </p:nvPr>
        </p:nvSpPr>
        <p:spPr/>
        <p:txBody>
          <a:bodyPr lIns="99048" tIns="49524" rIns="99048" bIns="49524" anchor="t"/>
          <a:lstStyle/>
          <a:p>
            <a:pPr lvl="0" indent="0"/>
            <a:endParaRPr lang="zh-CN" altLang="en-US" dirty="0"/>
          </a:p>
        </p:txBody>
      </p:sp>
      <p:sp>
        <p:nvSpPr>
          <p:cNvPr id="77827"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24</a:t>
            </a:fld>
            <a:endParaRPr lang="zh-CN" altLang="en-US" sz="1300" b="0" dirty="0"/>
          </a:p>
        </p:txBody>
      </p:sp>
    </p:spTree>
    <p:extLst>
      <p:ext uri="{BB962C8B-B14F-4D97-AF65-F5344CB8AC3E}">
        <p14:creationId xmlns:p14="http://schemas.microsoft.com/office/powerpoint/2010/main" val="383352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312321"/>
          <p:cNvSpPr>
            <a:spLocks noGrp="1" noRot="1" noChangeAspect="1" noTextEdit="1"/>
          </p:cNvSpPr>
          <p:nvPr>
            <p:ph type="sldImg"/>
          </p:nvPr>
        </p:nvSpPr>
        <p:spPr>
          <a:xfrm>
            <a:off x="992188" y="768350"/>
            <a:ext cx="5114925" cy="3836988"/>
          </a:xfrm>
        </p:spPr>
      </p:sp>
      <p:sp>
        <p:nvSpPr>
          <p:cNvPr id="88066" name="文本占位符 312322"/>
          <p:cNvSpPr>
            <a:spLocks noGrp="1"/>
          </p:cNvSpPr>
          <p:nvPr>
            <p:ph type="body"/>
          </p:nvPr>
        </p:nvSpPr>
        <p:spPr/>
        <p:txBody>
          <a:bodyPr lIns="99048" tIns="49524" rIns="99048" bIns="49524" anchor="t"/>
          <a:lstStyle/>
          <a:p>
            <a:pPr lvl="0" indent="0"/>
            <a:endParaRPr lang="zh-CN" altLang="en-US" dirty="0"/>
          </a:p>
        </p:txBody>
      </p:sp>
      <p:sp>
        <p:nvSpPr>
          <p:cNvPr id="88067"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30</a:t>
            </a:fld>
            <a:endParaRPr lang="zh-CN" altLang="en-US" sz="1300" b="0" dirty="0"/>
          </a:p>
        </p:txBody>
      </p:sp>
    </p:spTree>
    <p:extLst>
      <p:ext uri="{BB962C8B-B14F-4D97-AF65-F5344CB8AC3E}">
        <p14:creationId xmlns:p14="http://schemas.microsoft.com/office/powerpoint/2010/main" val="219380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390145"/>
          <p:cNvSpPr>
            <a:spLocks noGrp="1" noRot="1" noChangeAspect="1" noTextEdit="1"/>
          </p:cNvSpPr>
          <p:nvPr>
            <p:ph type="sldImg"/>
          </p:nvPr>
        </p:nvSpPr>
        <p:spPr>
          <a:xfrm>
            <a:off x="992188" y="768350"/>
            <a:ext cx="5114925" cy="3836988"/>
          </a:xfrm>
        </p:spPr>
      </p:sp>
      <p:sp>
        <p:nvSpPr>
          <p:cNvPr id="122882" name="文本占位符 390146"/>
          <p:cNvSpPr>
            <a:spLocks noGrp="1"/>
          </p:cNvSpPr>
          <p:nvPr>
            <p:ph type="body"/>
          </p:nvPr>
        </p:nvSpPr>
        <p:spPr/>
        <p:txBody>
          <a:bodyPr lIns="99048" tIns="49524" rIns="99048" bIns="49524" anchor="t"/>
          <a:lstStyle/>
          <a:p>
            <a:pPr lvl="0" indent="0"/>
            <a:endParaRPr lang="zh-CN" altLang="en-US" dirty="0"/>
          </a:p>
        </p:txBody>
      </p:sp>
      <p:sp>
        <p:nvSpPr>
          <p:cNvPr id="122883"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38</a:t>
            </a:fld>
            <a:endParaRPr lang="zh-CN" altLang="en-US" sz="1300" b="0" dirty="0"/>
          </a:p>
        </p:txBody>
      </p:sp>
    </p:spTree>
    <p:extLst>
      <p:ext uri="{BB962C8B-B14F-4D97-AF65-F5344CB8AC3E}">
        <p14:creationId xmlns:p14="http://schemas.microsoft.com/office/powerpoint/2010/main" val="340868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371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6145"/>
          <p:cNvGrpSpPr/>
          <p:nvPr/>
        </p:nvGrpSpPr>
        <p:grpSpPr>
          <a:xfrm>
            <a:off x="0" y="2438400"/>
            <a:ext cx="9009063" cy="1052513"/>
            <a:chOff x="0" y="1536"/>
            <a:chExt cx="5675" cy="663"/>
          </a:xfrm>
        </p:grpSpPr>
        <p:grpSp>
          <p:nvGrpSpPr>
            <p:cNvPr id="2051" name="组合 6146"/>
            <p:cNvGrpSpPr/>
            <p:nvPr/>
          </p:nvGrpSpPr>
          <p:grpSpPr>
            <a:xfrm>
              <a:off x="183" y="1604"/>
              <a:ext cx="448" cy="299"/>
              <a:chOff x="720" y="336"/>
              <a:chExt cx="624" cy="432"/>
            </a:xfrm>
          </p:grpSpPr>
          <p:sp>
            <p:nvSpPr>
              <p:cNvPr id="2052" name="矩形 6147"/>
              <p:cNvSpPr/>
              <p:nvPr/>
            </p:nvSpPr>
            <p:spPr>
              <a:xfrm>
                <a:off x="720" y="336"/>
                <a:ext cx="384" cy="432"/>
              </a:xfrm>
              <a:prstGeom prst="rect">
                <a:avLst/>
              </a:prstGeom>
              <a:solidFill>
                <a:schemeClr val="folHlink"/>
              </a:solidFill>
              <a:ln w="9525">
                <a:noFill/>
              </a:ln>
            </p:spPr>
            <p:txBody>
              <a:bodyPr anchor="t"/>
              <a:lstStyle/>
              <a:p>
                <a:pPr lvl="0" indent="0" algn="just"/>
                <a:endParaRPr lang="zh-CN" altLang="en-US">
                  <a:latin typeface="Tahoma" panose="020B0604030504040204" pitchFamily="34" charset="0"/>
                </a:endParaRPr>
              </a:p>
            </p:txBody>
          </p:sp>
          <p:sp>
            <p:nvSpPr>
              <p:cNvPr id="2053" name="矩形 6148"/>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lstStyle/>
              <a:p>
                <a:pPr lvl="0" indent="0" algn="just"/>
                <a:endParaRPr lang="zh-CN" altLang="en-US">
                  <a:latin typeface="Tahoma" panose="020B0604030504040204" pitchFamily="34" charset="0"/>
                </a:endParaRPr>
              </a:p>
            </p:txBody>
          </p:sp>
        </p:grpSp>
        <p:grpSp>
          <p:nvGrpSpPr>
            <p:cNvPr id="2054" name="组合 6149"/>
            <p:cNvGrpSpPr/>
            <p:nvPr/>
          </p:nvGrpSpPr>
          <p:grpSpPr>
            <a:xfrm>
              <a:off x="261" y="1870"/>
              <a:ext cx="465" cy="299"/>
              <a:chOff x="912" y="2640"/>
              <a:chExt cx="672" cy="432"/>
            </a:xfrm>
          </p:grpSpPr>
          <p:sp>
            <p:nvSpPr>
              <p:cNvPr id="2055" name="矩形 6150"/>
              <p:cNvSpPr/>
              <p:nvPr/>
            </p:nvSpPr>
            <p:spPr>
              <a:xfrm>
                <a:off x="912" y="2640"/>
                <a:ext cx="384" cy="432"/>
              </a:xfrm>
              <a:prstGeom prst="rect">
                <a:avLst/>
              </a:prstGeom>
              <a:solidFill>
                <a:schemeClr val="accent2"/>
              </a:solidFill>
              <a:ln w="9525">
                <a:noFill/>
              </a:ln>
            </p:spPr>
            <p:txBody>
              <a:bodyPr anchor="t"/>
              <a:lstStyle/>
              <a:p>
                <a:pPr lvl="0" indent="0" algn="just"/>
                <a:endParaRPr lang="zh-CN" altLang="en-US">
                  <a:latin typeface="Tahoma" panose="020B0604030504040204" pitchFamily="34" charset="0"/>
                </a:endParaRPr>
              </a:p>
            </p:txBody>
          </p:sp>
          <p:sp>
            <p:nvSpPr>
              <p:cNvPr id="2056" name="矩形 6151"/>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lstStyle/>
              <a:p>
                <a:pPr lvl="0" indent="0" algn="just"/>
                <a:endParaRPr lang="zh-CN" altLang="en-US">
                  <a:latin typeface="Tahoma" panose="020B0604030504040204" pitchFamily="34" charset="0"/>
                </a:endParaRPr>
              </a:p>
            </p:txBody>
          </p:sp>
        </p:grpSp>
        <p:sp>
          <p:nvSpPr>
            <p:cNvPr id="2057" name="矩形 6152"/>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lstStyle/>
            <a:p>
              <a:pPr lvl="0" indent="0" algn="just"/>
              <a:endParaRPr lang="zh-CN" altLang="en-US">
                <a:latin typeface="Tahoma" panose="020B0604030504040204" pitchFamily="34" charset="0"/>
              </a:endParaRPr>
            </a:p>
          </p:txBody>
        </p:sp>
        <p:sp>
          <p:nvSpPr>
            <p:cNvPr id="2058" name="矩形 6153"/>
            <p:cNvSpPr/>
            <p:nvPr/>
          </p:nvSpPr>
          <p:spPr>
            <a:xfrm>
              <a:off x="400" y="1536"/>
              <a:ext cx="20" cy="663"/>
            </a:xfrm>
            <a:prstGeom prst="rect">
              <a:avLst/>
            </a:prstGeom>
            <a:solidFill>
              <a:schemeClr val="bg2"/>
            </a:solidFill>
            <a:ln w="9525">
              <a:noFill/>
            </a:ln>
          </p:spPr>
          <p:txBody>
            <a:bodyPr anchor="t"/>
            <a:lstStyle/>
            <a:p>
              <a:pPr lvl="0" indent="0" algn="just"/>
              <a:endParaRPr lang="zh-CN" altLang="en-US">
                <a:latin typeface="Tahoma" panose="020B0604030504040204" pitchFamily="34" charset="0"/>
              </a:endParaRPr>
            </a:p>
          </p:txBody>
        </p:sp>
        <p:sp>
          <p:nvSpPr>
            <p:cNvPr id="2059" name="矩形 6154"/>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lstStyle/>
            <a:p>
              <a:pPr lvl="0" indent="0" algn="just"/>
              <a:endParaRPr lang="zh-CN" altLang="en-US">
                <a:latin typeface="Tahoma" panose="020B0604030504040204" pitchFamily="34" charset="0"/>
              </a:endParaRPr>
            </a:p>
          </p:txBody>
        </p:sp>
      </p:grpSp>
      <p:sp>
        <p:nvSpPr>
          <p:cNvPr id="6156" name="标题 6155"/>
          <p:cNvSpPr>
            <a:spLocks noGrp="1"/>
          </p:cNvSpPr>
          <p:nvPr>
            <p:ph type="ctrTitle"/>
          </p:nvPr>
        </p:nvSpPr>
        <p:spPr>
          <a:xfrm>
            <a:off x="990600" y="1828800"/>
            <a:ext cx="7772400" cy="1143000"/>
          </a:xfrm>
          <a:prstGeom prst="rect">
            <a:avLst/>
          </a:prstGeom>
          <a:noFill/>
          <a:ln w="9525">
            <a:noFill/>
          </a:ln>
        </p:spPr>
        <p:txBody>
          <a:bodyPr anchor="b"/>
          <a:lstStyle>
            <a:lvl1pPr lvl="0">
              <a:defRPr/>
            </a:lvl1pPr>
          </a:lstStyle>
          <a:p>
            <a:pPr lvl="0" fontAlgn="base"/>
            <a:r>
              <a:rPr lang="zh-CN" altLang="en-US" strike="noStrike" noProof="1"/>
              <a:t>单击此处编辑母版标题样式</a:t>
            </a:r>
          </a:p>
        </p:txBody>
      </p:sp>
      <p:sp>
        <p:nvSpPr>
          <p:cNvPr id="6157" name="副标题 6156"/>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a:t>单击此处编辑母版副标题样式</a:t>
            </a:r>
          </a:p>
        </p:txBody>
      </p:sp>
      <p:sp>
        <p:nvSpPr>
          <p:cNvPr id="6158" name="日期占位符 6157"/>
          <p:cNvSpPr>
            <a:spLocks noGrp="1"/>
          </p:cNvSpPr>
          <p:nvPr>
            <p:ph type="dt" sz="half" idx="2"/>
          </p:nvPr>
        </p:nvSpPr>
        <p:spPr>
          <a:xfrm>
            <a:off x="990600" y="6248400"/>
            <a:ext cx="1905000" cy="457200"/>
          </a:xfrm>
          <a:prstGeom prst="rect">
            <a:avLst/>
          </a:prstGeom>
          <a:noFill/>
          <a:ln w="9525">
            <a:noFill/>
          </a:ln>
        </p:spPr>
        <p:txBody>
          <a:bodyPr anchor="b"/>
          <a:lstStyle>
            <a:lvl1pPr>
              <a:defRPr sz="1400" b="0">
                <a:solidFill>
                  <a:schemeClr val="bg2"/>
                </a:solidFill>
                <a:latin typeface="Tahoma" panose="020B0604030504040204" pitchFamily="34" charset="0"/>
              </a:defRPr>
            </a:lvl1pPr>
          </a:lstStyle>
          <a:p>
            <a:pPr fontAlgn="base"/>
            <a:endParaRPr lang="zh-CN" altLang="en-US" strike="noStrike" noProof="1">
              <a:latin typeface="Times New Roman" panose="02020603050405020304" pitchFamily="18" charset="0"/>
              <a:ea typeface="宋体" panose="02010600030101010101" pitchFamily="2" charset="-122"/>
            </a:endParaRPr>
          </a:p>
        </p:txBody>
      </p:sp>
      <p:sp>
        <p:nvSpPr>
          <p:cNvPr id="6159" name="页脚占位符 6158"/>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b="0">
                <a:solidFill>
                  <a:schemeClr val="bg2"/>
                </a:solidFill>
                <a:latin typeface="Tahoma" panose="020B0604030504040204" pitchFamily="34" charset="0"/>
              </a:defRPr>
            </a:lvl1pPr>
          </a:lstStyle>
          <a:p>
            <a:pPr fontAlgn="base"/>
            <a:endParaRPr lang="zh-CN" altLang="en-US" strike="noStrike" noProof="1">
              <a:ea typeface="宋体" panose="02010600030101010101" pitchFamily="2" charset="-122"/>
            </a:endParaRPr>
          </a:p>
        </p:txBody>
      </p:sp>
      <p:sp>
        <p:nvSpPr>
          <p:cNvPr id="6160" name="灯片编号占位符 6159"/>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b="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2516" y="228600"/>
            <a:ext cx="2162572" cy="6400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4800" y="228600"/>
            <a:ext cx="6362350" cy="64008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7" name="页脚占位符 6"/>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8" name="灯片编号占位符 7"/>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anose="02010609060101010101" pitchFamily="2" charset="-122"/>
                <a:ea typeface="黑体" panose="02010609060101010101" pitchFamily="2"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atin typeface="黑体" panose="02010609060101010101" pitchFamily="2" charset="-122"/>
                <a:ea typeface="黑体" panose="02010609060101010101" pitchFamily="2" charset="-122"/>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4800" y="1219200"/>
            <a:ext cx="4238641" cy="5410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16447" y="1219200"/>
            <a:ext cx="4238641" cy="5410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anose="02010609060101010101" pitchFamily="2" charset="-122"/>
                <a:ea typeface="黑体" panose="02010609060101010101" pitchFamily="2" charset="-122"/>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fontAlgn="base"/>
            <a:endParaRPr lang="zh-CN" altLang="en-US" strike="noStrike" noProof="1">
              <a:ea typeface="宋体" panose="02010600030101010101" pitchFamily="2" charset="-122"/>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5121"/>
          <p:cNvSpPr/>
          <p:nvPr/>
        </p:nvSpPr>
        <p:spPr>
          <a:xfrm>
            <a:off x="417513" y="350838"/>
            <a:ext cx="438150" cy="474662"/>
          </a:xfrm>
          <a:prstGeom prst="rect">
            <a:avLst/>
          </a:prstGeom>
          <a:solidFill>
            <a:schemeClr val="accent2"/>
          </a:solidFill>
          <a:ln w="9525">
            <a:noFill/>
          </a:ln>
        </p:spPr>
        <p:txBody>
          <a:bodyPr wrap="none" anchor="ctr"/>
          <a:lstStyle/>
          <a:p>
            <a:pPr lvl="0" indent="0" algn="ctr">
              <a:spcBef>
                <a:spcPct val="0"/>
              </a:spcBef>
            </a:pPr>
            <a:endParaRPr lang="zh-CN" altLang="en-US" b="0" dirty="0">
              <a:latin typeface="Tahoma" panose="020B0604030504040204" pitchFamily="34" charset="0"/>
              <a:ea typeface="宋体" panose="02010600030101010101" pitchFamily="2" charset="-122"/>
            </a:endParaRPr>
          </a:p>
        </p:txBody>
      </p:sp>
      <p:sp>
        <p:nvSpPr>
          <p:cNvPr id="1027" name="矩形 5122"/>
          <p:cNvSpPr/>
          <p:nvPr/>
        </p:nvSpPr>
        <p:spPr>
          <a:xfrm>
            <a:off x="800100" y="350838"/>
            <a:ext cx="328613" cy="474662"/>
          </a:xfrm>
          <a:prstGeom prst="rect">
            <a:avLst/>
          </a:prstGeom>
          <a:gradFill rotWithShape="0">
            <a:gsLst>
              <a:gs pos="0">
                <a:schemeClr val="accent2"/>
              </a:gs>
              <a:gs pos="100000">
                <a:schemeClr val="bg1"/>
              </a:gs>
            </a:gsLst>
            <a:lin ang="0" scaled="1"/>
            <a:tileRect/>
          </a:gradFill>
          <a:ln w="9525">
            <a:noFill/>
          </a:ln>
        </p:spPr>
        <p:txBody>
          <a:bodyPr wrap="none" anchor="ctr"/>
          <a:lstStyle/>
          <a:p>
            <a:pPr lvl="0" indent="0" algn="ctr">
              <a:spcBef>
                <a:spcPct val="0"/>
              </a:spcBef>
            </a:pPr>
            <a:endParaRPr lang="zh-CN" altLang="en-US" b="0" dirty="0">
              <a:latin typeface="Tahoma" panose="020B0604030504040204" pitchFamily="34" charset="0"/>
              <a:ea typeface="宋体" panose="02010600030101010101" pitchFamily="2" charset="-122"/>
            </a:endParaRPr>
          </a:p>
        </p:txBody>
      </p:sp>
      <p:sp>
        <p:nvSpPr>
          <p:cNvPr id="1028" name="矩形 5123"/>
          <p:cNvSpPr/>
          <p:nvPr/>
        </p:nvSpPr>
        <p:spPr>
          <a:xfrm>
            <a:off x="541338" y="773113"/>
            <a:ext cx="422275" cy="474662"/>
          </a:xfrm>
          <a:prstGeom prst="rect">
            <a:avLst/>
          </a:prstGeom>
          <a:solidFill>
            <a:schemeClr val="folHlink"/>
          </a:solidFill>
          <a:ln w="9525">
            <a:noFill/>
          </a:ln>
        </p:spPr>
        <p:txBody>
          <a:bodyPr wrap="none" anchor="ctr"/>
          <a:lstStyle/>
          <a:p>
            <a:pPr lvl="0" indent="0" algn="ctr">
              <a:spcBef>
                <a:spcPct val="0"/>
              </a:spcBef>
            </a:pPr>
            <a:endParaRPr lang="zh-CN" altLang="en-US" b="0" dirty="0">
              <a:latin typeface="Tahoma" panose="020B0604030504040204" pitchFamily="34" charset="0"/>
              <a:ea typeface="宋体" panose="02010600030101010101" pitchFamily="2" charset="-122"/>
            </a:endParaRPr>
          </a:p>
        </p:txBody>
      </p:sp>
      <p:sp>
        <p:nvSpPr>
          <p:cNvPr id="1029" name="矩形 5124"/>
          <p:cNvSpPr/>
          <p:nvPr/>
        </p:nvSpPr>
        <p:spPr>
          <a:xfrm>
            <a:off x="911225" y="773113"/>
            <a:ext cx="368300" cy="474662"/>
          </a:xfrm>
          <a:prstGeom prst="rect">
            <a:avLst/>
          </a:prstGeom>
          <a:gradFill rotWithShape="0">
            <a:gsLst>
              <a:gs pos="0">
                <a:schemeClr val="folHlink"/>
              </a:gs>
              <a:gs pos="100000">
                <a:schemeClr val="bg1"/>
              </a:gs>
            </a:gsLst>
            <a:lin ang="0" scaled="1"/>
            <a:tileRect/>
          </a:gradFill>
          <a:ln w="9525">
            <a:noFill/>
          </a:ln>
        </p:spPr>
        <p:txBody>
          <a:bodyPr wrap="none" anchor="ctr"/>
          <a:lstStyle/>
          <a:p>
            <a:pPr lvl="0" indent="0" algn="ctr">
              <a:spcBef>
                <a:spcPct val="0"/>
              </a:spcBef>
            </a:pPr>
            <a:endParaRPr lang="zh-CN" altLang="en-US" b="0" dirty="0">
              <a:latin typeface="Tahoma" panose="020B0604030504040204" pitchFamily="34" charset="0"/>
              <a:ea typeface="宋体" panose="02010600030101010101" pitchFamily="2" charset="-122"/>
            </a:endParaRPr>
          </a:p>
        </p:txBody>
      </p:sp>
      <p:sp>
        <p:nvSpPr>
          <p:cNvPr id="1030" name="矩形 5125"/>
          <p:cNvSpPr/>
          <p:nvPr/>
        </p:nvSpPr>
        <p:spPr>
          <a:xfrm>
            <a:off x="127000" y="700088"/>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indent="0" algn="ctr">
              <a:spcBef>
                <a:spcPct val="0"/>
              </a:spcBef>
            </a:pPr>
            <a:endParaRPr lang="zh-CN" altLang="en-US" b="0" dirty="0">
              <a:latin typeface="Tahoma" panose="020B0604030504040204" pitchFamily="34" charset="0"/>
              <a:ea typeface="宋体" panose="02010600030101010101" pitchFamily="2" charset="-122"/>
            </a:endParaRPr>
          </a:p>
        </p:txBody>
      </p:sp>
      <p:sp>
        <p:nvSpPr>
          <p:cNvPr id="1031" name="矩形 5126"/>
          <p:cNvSpPr/>
          <p:nvPr/>
        </p:nvSpPr>
        <p:spPr>
          <a:xfrm>
            <a:off x="762000" y="242888"/>
            <a:ext cx="31750" cy="1052512"/>
          </a:xfrm>
          <a:prstGeom prst="rect">
            <a:avLst/>
          </a:prstGeom>
          <a:solidFill>
            <a:schemeClr val="bg2"/>
          </a:solidFill>
          <a:ln w="9525">
            <a:noFill/>
          </a:ln>
        </p:spPr>
        <p:txBody>
          <a:bodyPr wrap="none" anchor="ctr"/>
          <a:lstStyle/>
          <a:p>
            <a:pPr lvl="0" indent="0" algn="ctr">
              <a:spcBef>
                <a:spcPct val="0"/>
              </a:spcBef>
            </a:pPr>
            <a:endParaRPr lang="zh-CN" altLang="en-US" b="0" dirty="0">
              <a:latin typeface="Tahoma" panose="020B0604030504040204" pitchFamily="34" charset="0"/>
              <a:ea typeface="宋体" panose="02010600030101010101" pitchFamily="2" charset="-122"/>
            </a:endParaRPr>
          </a:p>
        </p:txBody>
      </p:sp>
      <p:sp>
        <p:nvSpPr>
          <p:cNvPr id="1032" name="矩形 5127"/>
          <p:cNvSpPr/>
          <p:nvPr/>
        </p:nvSpPr>
        <p:spPr>
          <a:xfrm>
            <a:off x="442913" y="1033463"/>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indent="0" algn="ctr">
              <a:spcBef>
                <a:spcPct val="0"/>
              </a:spcBef>
            </a:pPr>
            <a:endParaRPr lang="zh-CN" altLang="en-US" b="0" dirty="0">
              <a:latin typeface="Tahoma" panose="020B0604030504040204" pitchFamily="34" charset="0"/>
              <a:ea typeface="宋体" panose="02010600030101010101" pitchFamily="2" charset="-122"/>
            </a:endParaRPr>
          </a:p>
        </p:txBody>
      </p:sp>
      <p:sp>
        <p:nvSpPr>
          <p:cNvPr id="1033" name="标题 5128"/>
          <p:cNvSpPr>
            <a:spLocks noGrp="1"/>
          </p:cNvSpPr>
          <p:nvPr>
            <p:ph type="title"/>
          </p:nvPr>
        </p:nvSpPr>
        <p:spPr>
          <a:xfrm>
            <a:off x="685800" y="228600"/>
            <a:ext cx="7793038" cy="784225"/>
          </a:xfrm>
          <a:prstGeom prst="rect">
            <a:avLst/>
          </a:prstGeom>
          <a:noFill/>
          <a:ln w="9525">
            <a:noFill/>
          </a:ln>
        </p:spPr>
        <p:txBody>
          <a:bodyPr anchor="b"/>
          <a:lstStyle/>
          <a:p>
            <a:pPr lvl="0" indent="0"/>
            <a:r>
              <a:rPr lang="zh-CN" altLang="en-US" dirty="0"/>
              <a:t>单击此处编辑母版标题样式</a:t>
            </a:r>
          </a:p>
        </p:txBody>
      </p:sp>
      <p:sp>
        <p:nvSpPr>
          <p:cNvPr id="1034" name="文本占位符 5129"/>
          <p:cNvSpPr>
            <a:spLocks noGrp="1"/>
          </p:cNvSpPr>
          <p:nvPr>
            <p:ph type="body"/>
          </p:nvPr>
        </p:nvSpPr>
        <p:spPr>
          <a:xfrm>
            <a:off x="304800" y="1219200"/>
            <a:ext cx="8650288" cy="54102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5131" name="日期占位符 5130"/>
          <p:cNvSpPr>
            <a:spLocks noGrp="1"/>
          </p:cNvSpPr>
          <p:nvPr>
            <p:ph type="dt" sz="half" idx="2"/>
          </p:nvPr>
        </p:nvSpPr>
        <p:spPr>
          <a:xfrm>
            <a:off x="914400" y="6324600"/>
            <a:ext cx="1905000" cy="457200"/>
          </a:xfrm>
          <a:prstGeom prst="rect">
            <a:avLst/>
          </a:prstGeom>
          <a:noFill/>
          <a:ln w="9525">
            <a:noFill/>
          </a:ln>
        </p:spPr>
        <p:txBody>
          <a:bodyPr anchor="b"/>
          <a:lstStyle>
            <a:lvl1pPr>
              <a:defRPr sz="1400" b="0">
                <a:latin typeface="Tahoma" panose="020B0604030504040204" pitchFamily="34" charset="0"/>
              </a:defRPr>
            </a:lvl1pPr>
          </a:lstStyle>
          <a:p>
            <a:pPr lvl="0" fontAlgn="base"/>
            <a:endParaRPr lang="zh-CN" altLang="en-US" strike="noStrike" noProof="1">
              <a:latin typeface="Times New Roman" panose="02020603050405020304" pitchFamily="18" charset="0"/>
              <a:ea typeface="宋体" panose="02010600030101010101" pitchFamily="2" charset="-122"/>
            </a:endParaRPr>
          </a:p>
        </p:txBody>
      </p:sp>
      <p:sp>
        <p:nvSpPr>
          <p:cNvPr id="5132" name="页脚占位符 5131"/>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b="0">
                <a:latin typeface="Tahoma" panose="020B0604030504040204" pitchFamily="34" charset="0"/>
              </a:defRPr>
            </a:lvl1pPr>
          </a:lstStyle>
          <a:p>
            <a:pPr lvl="0" fontAlgn="base"/>
            <a:endParaRPr lang="zh-CN" altLang="en-US" strike="noStrike" noProof="1">
              <a:ea typeface="宋体" panose="02010600030101010101" pitchFamily="2" charset="-122"/>
            </a:endParaRPr>
          </a:p>
        </p:txBody>
      </p:sp>
      <p:sp>
        <p:nvSpPr>
          <p:cNvPr id="5133" name="灯片编号占位符 5132"/>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b="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华文新魏" panose="02010800040101010101" pitchFamily="2" charset="-122"/>
          <a:cs typeface="+mn-cs"/>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华文新魏" panose="02010800040101010101" pitchFamily="2" charset="-122"/>
          <a:cs typeface="+mn-cs"/>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5pPr>
      <a:lvl6pPr marL="2514600" lvl="5"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6pPr>
      <a:lvl7pPr marL="2971800" lvl="6"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7pPr>
      <a:lvl8pPr marL="3429000" lvl="7"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8pPr>
      <a:lvl9pPr marL="3886200" lvl="8"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vl6pPr marL="2286000" lvl="5"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6pPr>
      <a:lvl7pPr marL="2743200" lvl="6"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7pPr>
      <a:lvl8pPr marL="3200400" lvl="7"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8pPr>
      <a:lvl9pPr marL="3657600" lvl="8"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43361"/>
          <p:cNvSpPr>
            <a:spLocks noGrp="1"/>
          </p:cNvSpPr>
          <p:nvPr>
            <p:ph type="ctrTitle"/>
          </p:nvPr>
        </p:nvSpPr>
        <p:spPr>
          <a:xfrm>
            <a:off x="1187450" y="908050"/>
            <a:ext cx="6697663" cy="1871663"/>
          </a:xfrm>
        </p:spPr>
        <p:txBody>
          <a:bodyPr anchor="b"/>
          <a:lstStyle/>
          <a:p>
            <a:pPr defTabSz="914400">
              <a:buNone/>
            </a:pPr>
            <a:r>
              <a:rPr lang="zh-CN" altLang="en-US" sz="5400" b="1" kern="1200" baseline="0" dirty="0">
                <a:solidFill>
                  <a:schemeClr val="folHlink"/>
                </a:solidFill>
                <a:latin typeface="楷体_GB2312" pitchFamily="49" charset="-122"/>
                <a:ea typeface="楷体_GB2312" pitchFamily="49" charset="-122"/>
                <a:cs typeface="+mj-cs"/>
              </a:rPr>
              <a:t>第三章 关系代数</a:t>
            </a:r>
            <a:endParaRPr lang="en-US" altLang="zh-CN" sz="3200" b="1" kern="1200" baseline="0">
              <a:solidFill>
                <a:schemeClr val="folHlink"/>
              </a:solidFill>
              <a:latin typeface="楷体_GB2312" pitchFamily="49" charset="-122"/>
              <a:ea typeface="楷体_GB2312" pitchFamily="49" charset="-122"/>
              <a:cs typeface="+mj-cs"/>
            </a:endParaRPr>
          </a:p>
        </p:txBody>
      </p:sp>
      <p:sp>
        <p:nvSpPr>
          <p:cNvPr id="5124" name="文本框 143364"/>
          <p:cNvSpPr txBox="1"/>
          <p:nvPr/>
        </p:nvSpPr>
        <p:spPr>
          <a:xfrm>
            <a:off x="343535" y="3616325"/>
            <a:ext cx="8199755" cy="2861310"/>
          </a:xfrm>
          <a:prstGeom prst="rect">
            <a:avLst/>
          </a:prstGeom>
          <a:noFill/>
          <a:ln w="28575">
            <a:noFill/>
          </a:ln>
        </p:spPr>
        <p:txBody>
          <a:bodyPr wrap="square" anchor="t">
            <a:spAutoFit/>
          </a:bodyPr>
          <a:lstStyle/>
          <a:p>
            <a:pPr algn="ctr">
              <a:spcBef>
                <a:spcPct val="50000"/>
              </a:spcBef>
            </a:pPr>
            <a:r>
              <a:rPr lang="zh-CN" altLang="en-US" dirty="0">
                <a:solidFill>
                  <a:srgbClr val="0000FF"/>
                </a:solidFill>
                <a:latin typeface="楷体_GB2312" pitchFamily="49" charset="-122"/>
                <a:ea typeface="楷体_GB2312" pitchFamily="49" charset="-122"/>
              </a:rPr>
              <a:t>信息学院计算机系 </a:t>
            </a:r>
            <a:r>
              <a:rPr lang="zh-CN" altLang="en-US" dirty="0" smtClean="0">
                <a:solidFill>
                  <a:srgbClr val="0000FF"/>
                </a:solidFill>
                <a:latin typeface="楷体_GB2312" pitchFamily="49" charset="-122"/>
                <a:ea typeface="楷体_GB2312" pitchFamily="49" charset="-122"/>
              </a:rPr>
              <a:t>沈炜</a:t>
            </a:r>
            <a:endParaRPr lang="zh-CN" altLang="en-US" sz="2000" dirty="0">
              <a:latin typeface="楷体_GB2312" pitchFamily="49" charset="-122"/>
              <a:ea typeface="楷体_GB2312" pitchFamily="49" charset="-122"/>
            </a:endParaRPr>
          </a:p>
          <a:p>
            <a:pPr algn="ctr">
              <a:spcBef>
                <a:spcPct val="50000"/>
              </a:spcBef>
            </a:pPr>
            <a:endParaRPr lang="zh-CN" altLang="en-US" sz="2000" dirty="0">
              <a:latin typeface="楷体_GB2312" pitchFamily="49" charset="-122"/>
              <a:ea typeface="楷体_GB2312" pitchFamily="49" charset="-122"/>
            </a:endParaRPr>
          </a:p>
          <a:p>
            <a:pPr algn="ctr">
              <a:spcBef>
                <a:spcPct val="50000"/>
              </a:spcBef>
            </a:pPr>
            <a:endParaRPr lang="zh-CN" altLang="en-US" sz="2000" dirty="0">
              <a:latin typeface="楷体_GB2312" pitchFamily="49" charset="-122"/>
              <a:ea typeface="楷体_GB2312" pitchFamily="49" charset="-122"/>
            </a:endParaRPr>
          </a:p>
          <a:p>
            <a:pPr>
              <a:spcBef>
                <a:spcPct val="50000"/>
              </a:spcBef>
            </a:pPr>
            <a:r>
              <a:rPr lang="zh-CN" altLang="en-US" sz="1600" dirty="0">
                <a:latin typeface="楷体_GB2312" pitchFamily="49" charset="-122"/>
                <a:ea typeface="楷体_GB2312" pitchFamily="49" charset="-122"/>
              </a:rPr>
              <a:t>内容出处：</a:t>
            </a:r>
          </a:p>
          <a:p>
            <a:pPr>
              <a:spcBef>
                <a:spcPct val="50000"/>
              </a:spcBef>
            </a:pPr>
            <a:r>
              <a:rPr lang="zh-CN" altLang="en-US" sz="1600" dirty="0">
                <a:latin typeface="楷体_GB2312" pitchFamily="49" charset="-122"/>
                <a:ea typeface="楷体_GB2312" pitchFamily="49" charset="-122"/>
              </a:rPr>
              <a:t>Jeffrey D.Ullman,Jennifer Widom，《数据库系统基础教程》</a:t>
            </a:r>
            <a:r>
              <a:rPr lang="en-US" altLang="zh-CN" sz="1600" dirty="0">
                <a:latin typeface="楷体_GB2312" pitchFamily="49" charset="-122"/>
                <a:ea typeface="楷体_GB2312" pitchFamily="49" charset="-122"/>
              </a:rPr>
              <a:t>2.4,2.5</a:t>
            </a:r>
            <a:endParaRPr lang="zh-CN" altLang="en-US" sz="1600" dirty="0">
              <a:latin typeface="楷体_GB2312" pitchFamily="49" charset="-122"/>
              <a:ea typeface="楷体_GB2312" pitchFamily="49" charset="-122"/>
            </a:endParaRPr>
          </a:p>
          <a:p>
            <a:pPr>
              <a:spcBef>
                <a:spcPct val="50000"/>
              </a:spcBef>
            </a:pPr>
            <a:r>
              <a:rPr lang="en-US" altLang="zh-CN" sz="1600" dirty="0">
                <a:latin typeface="楷体_GB2312" pitchFamily="49" charset="-122"/>
              </a:rPr>
              <a:t>Abraham </a:t>
            </a:r>
            <a:r>
              <a:rPr lang="en-US" altLang="zh-CN" sz="1600" dirty="0" err="1">
                <a:latin typeface="楷体_GB2312" pitchFamily="49" charset="-122"/>
              </a:rPr>
              <a:t>Silberschatz</a:t>
            </a:r>
            <a:r>
              <a:rPr lang="en-US" altLang="zh-CN" sz="1600" dirty="0">
                <a:latin typeface="楷体_GB2312" pitchFamily="49" charset="-122"/>
              </a:rPr>
              <a:t>《</a:t>
            </a:r>
            <a:r>
              <a:rPr lang="zh-CN" altLang="en-US" sz="1600" dirty="0">
                <a:latin typeface="楷体_GB2312" pitchFamily="49" charset="-122"/>
                <a:ea typeface="楷体_GB2312" pitchFamily="49" charset="-122"/>
              </a:rPr>
              <a:t>数据库系统概念</a:t>
            </a:r>
            <a:r>
              <a:rPr lang="en-US" altLang="zh-CN" sz="1600" dirty="0">
                <a:latin typeface="楷体_GB2312" pitchFamily="49" charset="-122"/>
              </a:rPr>
              <a:t>》</a:t>
            </a:r>
            <a:r>
              <a:rPr lang="zh-CN" altLang="en-US" sz="1600" dirty="0">
                <a:latin typeface="楷体_GB2312" pitchFamily="49" charset="-122"/>
                <a:ea typeface="楷体_GB2312" pitchFamily="49" charset="-122"/>
              </a:rPr>
              <a:t>第二章</a:t>
            </a:r>
            <a:endParaRPr lang="en-US" altLang="zh-CN" sz="1600" dirty="0">
              <a:latin typeface="楷体_GB2312" pitchFamily="49" charset="-122"/>
            </a:endParaRPr>
          </a:p>
          <a:p>
            <a:pPr>
              <a:spcBef>
                <a:spcPct val="50000"/>
              </a:spcBef>
            </a:pPr>
            <a:r>
              <a:rPr lang="zh-CN" altLang="en-US" sz="1600" dirty="0">
                <a:latin typeface="楷体_GB2312" pitchFamily="49" charset="-122"/>
                <a:ea typeface="楷体_GB2312" pitchFamily="49" charset="-122"/>
              </a:rPr>
              <a:t>萨师煊，王珊，</a:t>
            </a:r>
            <a:r>
              <a:rPr lang="en-US" altLang="zh-CN" sz="1600" dirty="0">
                <a:latin typeface="楷体_GB2312" pitchFamily="49" charset="-122"/>
              </a:rPr>
              <a:t>《</a:t>
            </a:r>
            <a:r>
              <a:rPr lang="zh-CN" altLang="en-US" sz="1600" dirty="0">
                <a:latin typeface="楷体_GB2312" pitchFamily="49" charset="-122"/>
                <a:ea typeface="楷体_GB2312" pitchFamily="49" charset="-122"/>
              </a:rPr>
              <a:t>数据库系统概论</a:t>
            </a:r>
            <a:r>
              <a:rPr lang="en-US" altLang="zh-CN" sz="1600" dirty="0">
                <a:latin typeface="楷体_GB2312" pitchFamily="49" charset="-122"/>
              </a:rPr>
              <a:t>》</a:t>
            </a:r>
            <a:r>
              <a:rPr lang="zh-CN" altLang="en-US" sz="1600" dirty="0">
                <a:latin typeface="楷体_GB2312" pitchFamily="49" charset="-122"/>
                <a:ea typeface="楷体_GB2312" pitchFamily="49" charset="-122"/>
              </a:rPr>
              <a:t>，高等教育出版社，第四章</a:t>
            </a:r>
            <a:endParaRPr lang="en-US" altLang="zh-CN" sz="1600" dirty="0">
              <a:latin typeface="楷体_GB2312" pitchFamily="49" charset="-122"/>
            </a:endParaRPr>
          </a:p>
        </p:txBody>
      </p:sp>
      <p:sp>
        <p:nvSpPr>
          <p:cNvPr id="2" name="灯片编号占位符 1"/>
          <p:cNvSpPr>
            <a:spLocks noGrp="1"/>
          </p:cNvSpPr>
          <p:nvPr>
            <p:ph type="sldNum" sz="quarter" idx="4"/>
          </p:nvPr>
        </p:nvSpPr>
        <p:spPr/>
        <p:txBody>
          <a:bodyPr/>
          <a:lstStyle/>
          <a:p>
            <a:pPr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97281"/>
          <p:cNvSpPr>
            <a:spLocks noGrp="1"/>
          </p:cNvSpPr>
          <p:nvPr>
            <p:ph type="title"/>
          </p:nvPr>
        </p:nvSpPr>
        <p:spPr/>
        <p:txBody>
          <a:bodyPr anchor="ctr"/>
          <a:lstStyle/>
          <a:p>
            <a:r>
              <a:rPr lang="en-US" altLang="zh-CN" dirty="0">
                <a:latin typeface="宋体" panose="02010600030101010101" pitchFamily="2" charset="-122"/>
              </a:rPr>
              <a:t> </a:t>
            </a:r>
            <a:r>
              <a:rPr lang="zh-CN" altLang="en-US" dirty="0">
                <a:latin typeface="宋体" panose="02010600030101010101" pitchFamily="2" charset="-122"/>
              </a:rPr>
              <a:t>关系操纵</a:t>
            </a:r>
            <a:r>
              <a:rPr lang="en-US" altLang="zh-CN" dirty="0">
                <a:latin typeface="宋体" panose="02010600030101010101" pitchFamily="2" charset="-122"/>
              </a:rPr>
              <a:t>-</a:t>
            </a:r>
            <a:r>
              <a:rPr lang="zh-CN" altLang="en-US" dirty="0">
                <a:latin typeface="宋体" panose="02010600030101010101" pitchFamily="2" charset="-122"/>
              </a:rPr>
              <a:t>添加、删除</a:t>
            </a:r>
          </a:p>
        </p:txBody>
      </p:sp>
      <p:sp>
        <p:nvSpPr>
          <p:cNvPr id="97283" name="文本占位符 97282"/>
          <p:cNvSpPr>
            <a:spLocks noGrp="1"/>
          </p:cNvSpPr>
          <p:nvPr>
            <p:ph type="body" idx="1"/>
          </p:nvPr>
        </p:nvSpPr>
        <p:spPr>
          <a:xfrm>
            <a:off x="372745" y="1374775"/>
            <a:ext cx="7350125" cy="883285"/>
          </a:xfrm>
        </p:spPr>
        <p:txBody>
          <a:bodyPr/>
          <a:lstStyle/>
          <a:p>
            <a:pPr>
              <a:spcBef>
                <a:spcPct val="10000"/>
              </a:spcBef>
            </a:pPr>
            <a:r>
              <a:rPr lang="zh-CN" sz="2800" dirty="0"/>
              <a:t>关系操纵中的添加与删除可分别用关系代数的集合运算</a:t>
            </a:r>
            <a:r>
              <a:rPr lang="en-US" altLang="zh-CN" sz="2800" dirty="0"/>
              <a:t>——</a:t>
            </a:r>
            <a:r>
              <a:rPr lang="zh-CN" sz="2800" dirty="0"/>
              <a:t>并、差来表达</a:t>
            </a:r>
          </a:p>
        </p:txBody>
      </p:sp>
      <p:sp>
        <p:nvSpPr>
          <p:cNvPr id="377896" name="任意多边形 377895"/>
          <p:cNvSpPr/>
          <p:nvPr/>
        </p:nvSpPr>
        <p:spPr>
          <a:xfrm>
            <a:off x="4196398" y="4824413"/>
            <a:ext cx="900112" cy="334962"/>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377919" name="文本框 377918"/>
          <p:cNvSpPr txBox="1"/>
          <p:nvPr/>
        </p:nvSpPr>
        <p:spPr>
          <a:xfrm>
            <a:off x="4399598" y="4450715"/>
            <a:ext cx="493712" cy="366713"/>
          </a:xfrm>
          <a:prstGeom prst="rect">
            <a:avLst/>
          </a:prstGeom>
          <a:noFill/>
          <a:ln w="28575">
            <a:noFill/>
          </a:ln>
        </p:spPr>
        <p:txBody>
          <a:bodyPr>
            <a:spAutoFit/>
          </a:bodyPr>
          <a:lstStyle/>
          <a:p>
            <a:pPr algn="ctr">
              <a:spcBef>
                <a:spcPct val="50000"/>
              </a:spcBef>
            </a:pPr>
            <a:r>
              <a:rPr lang="en-US" altLang="zh-CN" sz="1800">
                <a:solidFill>
                  <a:srgbClr val="000099"/>
                </a:solidFill>
                <a:latin typeface="Helvetica" pitchFamily="34" charset="0"/>
                <a:ea typeface="宋体" panose="02010600030101010101" pitchFamily="2" charset="-122"/>
              </a:rPr>
              <a:t>∪</a:t>
            </a:r>
            <a:endParaRPr lang="zh-CN" altLang="en-US" sz="1800">
              <a:solidFill>
                <a:srgbClr val="000099"/>
              </a:solidFill>
              <a:latin typeface="Helvetica" pitchFamily="34" charset="0"/>
              <a:ea typeface="宋体" panose="02010600030101010101" pitchFamily="2" charset="-122"/>
            </a:endParaRPr>
          </a:p>
        </p:txBody>
      </p:sp>
      <p:grpSp>
        <p:nvGrpSpPr>
          <p:cNvPr id="377920" name="组合 377919"/>
          <p:cNvGrpSpPr/>
          <p:nvPr/>
        </p:nvGrpSpPr>
        <p:grpSpPr>
          <a:xfrm>
            <a:off x="109538" y="4083685"/>
            <a:ext cx="436562" cy="1512888"/>
            <a:chOff x="393" y="2734"/>
            <a:chExt cx="275" cy="953"/>
          </a:xfrm>
        </p:grpSpPr>
        <p:sp>
          <p:nvSpPr>
            <p:cNvPr id="377921" name="文本框 377920"/>
            <p:cNvSpPr txBox="1"/>
            <p:nvPr/>
          </p:nvSpPr>
          <p:spPr>
            <a:xfrm>
              <a:off x="393" y="2734"/>
              <a:ext cx="265" cy="231"/>
            </a:xfrm>
            <a:prstGeom prst="rect">
              <a:avLst/>
            </a:prstGeom>
            <a:noFill/>
            <a:ln w="28575">
              <a:noFill/>
            </a:ln>
          </p:spPr>
          <p:txBody>
            <a:bodyPr>
              <a:spAutoFit/>
            </a:bodyPr>
            <a:lstStyle/>
            <a:p>
              <a:pPr algn="ctr">
                <a:lnSpc>
                  <a:spcPct val="100000"/>
                </a:lnSpc>
                <a:spcBef>
                  <a:spcPct val="50000"/>
                </a:spcBef>
              </a:pPr>
              <a:r>
                <a:rPr lang="en-US" altLang="zh-CN" sz="1800">
                  <a:solidFill>
                    <a:srgbClr val="000099"/>
                  </a:solidFill>
                  <a:latin typeface="Helvetica" pitchFamily="34" charset="0"/>
                  <a:ea typeface="宋体" panose="02010600030101010101" pitchFamily="2" charset="-122"/>
                </a:rPr>
                <a:t>R</a:t>
              </a:r>
            </a:p>
          </p:txBody>
        </p:sp>
        <p:sp>
          <p:nvSpPr>
            <p:cNvPr id="377922" name="文本框 377921"/>
            <p:cNvSpPr txBox="1"/>
            <p:nvPr/>
          </p:nvSpPr>
          <p:spPr>
            <a:xfrm>
              <a:off x="403" y="3456"/>
              <a:ext cx="265" cy="231"/>
            </a:xfrm>
            <a:prstGeom prst="rect">
              <a:avLst/>
            </a:prstGeom>
            <a:noFill/>
            <a:ln w="28575">
              <a:noFill/>
            </a:ln>
          </p:spPr>
          <p:txBody>
            <a:bodyPr>
              <a:spAutoFit/>
            </a:bodyPr>
            <a:lstStyle/>
            <a:p>
              <a:pPr algn="ctr">
                <a:lnSpc>
                  <a:spcPct val="100000"/>
                </a:lnSpc>
                <a:spcBef>
                  <a:spcPct val="50000"/>
                </a:spcBef>
              </a:pPr>
              <a:r>
                <a:rPr lang="en-US" altLang="zh-CN" sz="1800">
                  <a:solidFill>
                    <a:srgbClr val="000099"/>
                  </a:solidFill>
                  <a:latin typeface="Helvetica" pitchFamily="34" charset="0"/>
                  <a:ea typeface="宋体" panose="02010600030101010101" pitchFamily="2" charset="-122"/>
                </a:rPr>
                <a:t>S</a:t>
              </a:r>
            </a:p>
          </p:txBody>
        </p:sp>
      </p:grpSp>
      <p:graphicFrame>
        <p:nvGraphicFramePr>
          <p:cNvPr id="4" name="表格 3"/>
          <p:cNvGraphicFramePr/>
          <p:nvPr/>
        </p:nvGraphicFramePr>
        <p:xfrm>
          <a:off x="546100" y="3253740"/>
          <a:ext cx="3829050" cy="1570990"/>
        </p:xfrm>
        <a:graphic>
          <a:graphicData uri="http://schemas.openxmlformats.org/drawingml/2006/table">
            <a:tbl>
              <a:tblPr firstRow="1" bandRow="1">
                <a:tableStyleId>{5C22544A-7EE6-4342-B048-85BDC9FD1C3A}</a:tableStyleId>
              </a:tblPr>
              <a:tblGrid>
                <a:gridCol w="1183640"/>
                <a:gridCol w="1009015"/>
                <a:gridCol w="607060"/>
                <a:gridCol w="1029335"/>
              </a:tblGrid>
              <a:tr h="259080">
                <a:tc>
                  <a:txBody>
                    <a:bodyPr/>
                    <a:lstStyle/>
                    <a:p>
                      <a:pPr>
                        <a:buNone/>
                      </a:pPr>
                      <a:r>
                        <a:rPr lang="en-US" sz="1100" b="1">
                          <a:solidFill>
                            <a:srgbClr val="000000"/>
                          </a:solidFill>
                          <a:latin typeface="宋体" panose="02010600030101010101" pitchFamily="2" charset="-122"/>
                        </a:rPr>
                        <a:t>name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address</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gender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birthdate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Alec Baldwin</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Baldwin Av.</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1977/6/7</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5590">
                <a:tc>
                  <a:txBody>
                    <a:bodyPr/>
                    <a:lstStyle/>
                    <a:p>
                      <a:pPr>
                        <a:buNone/>
                      </a:pPr>
                      <a:r>
                        <a:rPr lang="en-US" sz="1100" b="1">
                          <a:solidFill>
                            <a:srgbClr val="000000"/>
                          </a:solidFill>
                          <a:latin typeface="宋体" panose="02010600030101010101" pitchFamily="2" charset="-122"/>
                        </a:rPr>
                        <a:t>Debra Winger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 way</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F</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1978/5/6</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Harrison Ford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Prefect Rd.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1955/5/5</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Jack Nicholson</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X path</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1949/5/5</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9080">
                <a:tc>
                  <a:txBody>
                    <a:bodyPr/>
                    <a:lstStyle/>
                    <a:p>
                      <a:pPr>
                        <a:buNone/>
                      </a:pPr>
                      <a:r>
                        <a:rPr lang="en-US" sz="1100" b="1">
                          <a:solidFill>
                            <a:srgbClr val="000000"/>
                          </a:solidFill>
                          <a:latin typeface="宋体" panose="02010600030101010101" pitchFamily="2" charset="-122"/>
                        </a:rPr>
                        <a:t>Jane Fonda</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Turner Av.</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F</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1977/1/1</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546100" y="5078730"/>
          <a:ext cx="3829685" cy="518160"/>
        </p:xfrm>
        <a:graphic>
          <a:graphicData uri="http://schemas.openxmlformats.org/drawingml/2006/table">
            <a:tbl>
              <a:tblPr firstRow="1" bandRow="1">
                <a:tableStyleId>{5C22544A-7EE6-4342-B048-85BDC9FD1C3A}</a:tableStyleId>
              </a:tblPr>
              <a:tblGrid>
                <a:gridCol w="950595"/>
                <a:gridCol w="1043305"/>
                <a:gridCol w="739775"/>
                <a:gridCol w="1096010"/>
              </a:tblGrid>
              <a:tr h="177800">
                <a:tc>
                  <a:txBody>
                    <a:bodyPr/>
                    <a:lstStyle/>
                    <a:p>
                      <a:pPr>
                        <a:buNone/>
                      </a:pPr>
                      <a:r>
                        <a:rPr lang="en-US" sz="1100" b="1">
                          <a:solidFill>
                            <a:srgbClr val="000000"/>
                          </a:solidFill>
                          <a:latin typeface="宋体" panose="02010600030101010101" pitchFamily="2" charset="-122"/>
                        </a:rPr>
                        <a:t>name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address</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gender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birthdate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Donald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broadway</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1934/6/9</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表格 1"/>
          <p:cNvGraphicFramePr/>
          <p:nvPr/>
        </p:nvGraphicFramePr>
        <p:xfrm>
          <a:off x="5177155" y="3710305"/>
          <a:ext cx="3847465" cy="1981200"/>
        </p:xfrm>
        <a:graphic>
          <a:graphicData uri="http://schemas.openxmlformats.org/drawingml/2006/table">
            <a:tbl>
              <a:tblPr firstRow="1" bandRow="1">
                <a:tableStyleId>{5C22544A-7EE6-4342-B048-85BDC9FD1C3A}</a:tableStyleId>
              </a:tblPr>
              <a:tblGrid>
                <a:gridCol w="1214120"/>
                <a:gridCol w="1054735"/>
                <a:gridCol w="625475"/>
                <a:gridCol w="953135"/>
              </a:tblGrid>
              <a:tr h="426720">
                <a:tc>
                  <a:txBody>
                    <a:bodyPr/>
                    <a:lstStyle/>
                    <a:p>
                      <a:pPr>
                        <a:buNone/>
                      </a:pPr>
                      <a:r>
                        <a:rPr lang="en-US" sz="1100" b="1">
                          <a:solidFill>
                            <a:srgbClr val="000000"/>
                          </a:solidFill>
                          <a:latin typeface="宋体" panose="02010600030101010101" pitchFamily="2" charset="-122"/>
                        </a:rPr>
                        <a:t>name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address</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gender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birthdate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Alec Baldwin</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Baldwin Av.</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1977/6/7</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Debra Winger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 way</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F</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1978/5/6</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Donald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broadway</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1934/6/9</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Harrison Ford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Prefect Rd.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1955/5/5</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Jack Nicholson</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X path</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1949/5/5</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b="1">
                          <a:solidFill>
                            <a:srgbClr val="000000"/>
                          </a:solidFill>
                          <a:latin typeface="宋体" panose="02010600030101010101" pitchFamily="2" charset="-122"/>
                        </a:rPr>
                        <a:t>Jane Fonda</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Turner Av.</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F</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1977/1/1</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10</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77920"/>
                                        </p:tgtEl>
                                        <p:attrNameLst>
                                          <p:attrName>style.visibility</p:attrName>
                                        </p:attrNameLst>
                                      </p:cBhvr>
                                      <p:to>
                                        <p:strVal val="visible"/>
                                      </p:to>
                                    </p:set>
                                    <p:anim calcmode="lin" valueType="num">
                                      <p:cBhvr>
                                        <p:cTn id="7" dur="500" fill="hold"/>
                                        <p:tgtEl>
                                          <p:spTgt spid="377920"/>
                                        </p:tgtEl>
                                        <p:attrNameLst>
                                          <p:attrName>ppt_x</p:attrName>
                                        </p:attrNameLst>
                                      </p:cBhvr>
                                      <p:tavLst>
                                        <p:tav tm="0">
                                          <p:val>
                                            <p:strVal val="#ppt_x-#ppt_w/2"/>
                                          </p:val>
                                        </p:tav>
                                        <p:tav tm="100000">
                                          <p:val>
                                            <p:strVal val="#ppt_x"/>
                                          </p:val>
                                        </p:tav>
                                      </p:tavLst>
                                    </p:anim>
                                    <p:anim calcmode="lin" valueType="num">
                                      <p:cBhvr>
                                        <p:cTn id="8" dur="500" fill="hold"/>
                                        <p:tgtEl>
                                          <p:spTgt spid="377920"/>
                                        </p:tgtEl>
                                        <p:attrNameLst>
                                          <p:attrName>ppt_y</p:attrName>
                                        </p:attrNameLst>
                                      </p:cBhvr>
                                      <p:tavLst>
                                        <p:tav tm="0">
                                          <p:val>
                                            <p:strVal val="#ppt_y"/>
                                          </p:val>
                                        </p:tav>
                                        <p:tav tm="100000">
                                          <p:val>
                                            <p:strVal val="#ppt_y"/>
                                          </p:val>
                                        </p:tav>
                                      </p:tavLst>
                                    </p:anim>
                                    <p:anim calcmode="lin" valueType="num">
                                      <p:cBhvr>
                                        <p:cTn id="9" dur="500" fill="hold"/>
                                        <p:tgtEl>
                                          <p:spTgt spid="377920"/>
                                        </p:tgtEl>
                                        <p:attrNameLst>
                                          <p:attrName>ppt_w</p:attrName>
                                        </p:attrNameLst>
                                      </p:cBhvr>
                                      <p:tavLst>
                                        <p:tav tm="0">
                                          <p:val>
                                            <p:fltVal val="0"/>
                                          </p:val>
                                        </p:tav>
                                        <p:tav tm="100000">
                                          <p:val>
                                            <p:strVal val="#ppt_w"/>
                                          </p:val>
                                        </p:tav>
                                      </p:tavLst>
                                    </p:anim>
                                    <p:anim calcmode="lin" valueType="num">
                                      <p:cBhvr>
                                        <p:cTn id="10" dur="500" fill="hold"/>
                                        <p:tgtEl>
                                          <p:spTgt spid="37792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377896"/>
                                        </p:tgtEl>
                                        <p:attrNameLst>
                                          <p:attrName>style.visibility</p:attrName>
                                        </p:attrNameLst>
                                      </p:cBhvr>
                                      <p:to>
                                        <p:strVal val="visible"/>
                                      </p:to>
                                    </p:set>
                                    <p:anim calcmode="lin" valueType="num">
                                      <p:cBhvr>
                                        <p:cTn id="15" dur="500" fill="hold"/>
                                        <p:tgtEl>
                                          <p:spTgt spid="377896"/>
                                        </p:tgtEl>
                                        <p:attrNameLst>
                                          <p:attrName>ppt_x</p:attrName>
                                        </p:attrNameLst>
                                      </p:cBhvr>
                                      <p:tavLst>
                                        <p:tav tm="0">
                                          <p:val>
                                            <p:strVal val="#ppt_x-#ppt_w/2"/>
                                          </p:val>
                                        </p:tav>
                                        <p:tav tm="100000">
                                          <p:val>
                                            <p:strVal val="#ppt_x"/>
                                          </p:val>
                                        </p:tav>
                                      </p:tavLst>
                                    </p:anim>
                                    <p:anim calcmode="lin" valueType="num">
                                      <p:cBhvr>
                                        <p:cTn id="16" dur="500" fill="hold"/>
                                        <p:tgtEl>
                                          <p:spTgt spid="377896"/>
                                        </p:tgtEl>
                                        <p:attrNameLst>
                                          <p:attrName>ppt_y</p:attrName>
                                        </p:attrNameLst>
                                      </p:cBhvr>
                                      <p:tavLst>
                                        <p:tav tm="0">
                                          <p:val>
                                            <p:strVal val="#ppt_y"/>
                                          </p:val>
                                        </p:tav>
                                        <p:tav tm="100000">
                                          <p:val>
                                            <p:strVal val="#ppt_y"/>
                                          </p:val>
                                        </p:tav>
                                      </p:tavLst>
                                    </p:anim>
                                    <p:anim calcmode="lin" valueType="num">
                                      <p:cBhvr>
                                        <p:cTn id="17" dur="500" fill="hold"/>
                                        <p:tgtEl>
                                          <p:spTgt spid="377896"/>
                                        </p:tgtEl>
                                        <p:attrNameLst>
                                          <p:attrName>ppt_w</p:attrName>
                                        </p:attrNameLst>
                                      </p:cBhvr>
                                      <p:tavLst>
                                        <p:tav tm="0">
                                          <p:val>
                                            <p:fltVal val="0"/>
                                          </p:val>
                                        </p:tav>
                                        <p:tav tm="100000">
                                          <p:val>
                                            <p:strVal val="#ppt_w"/>
                                          </p:val>
                                        </p:tav>
                                      </p:tavLst>
                                    </p:anim>
                                    <p:anim calcmode="lin" valueType="num">
                                      <p:cBhvr>
                                        <p:cTn id="18" dur="500" fill="hold"/>
                                        <p:tgtEl>
                                          <p:spTgt spid="377896"/>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377919"/>
                                        </p:tgtEl>
                                        <p:attrNameLst>
                                          <p:attrName>style.visibility</p:attrName>
                                        </p:attrNameLst>
                                      </p:cBhvr>
                                      <p:to>
                                        <p:strVal val="visible"/>
                                      </p:to>
                                    </p:set>
                                    <p:anim calcmode="lin" valueType="num">
                                      <p:cBhvr>
                                        <p:cTn id="22" dur="500" fill="hold"/>
                                        <p:tgtEl>
                                          <p:spTgt spid="377919"/>
                                        </p:tgtEl>
                                        <p:attrNameLst>
                                          <p:attrName>ppt_x</p:attrName>
                                        </p:attrNameLst>
                                      </p:cBhvr>
                                      <p:tavLst>
                                        <p:tav tm="0">
                                          <p:val>
                                            <p:strVal val="#ppt_x-#ppt_w/2"/>
                                          </p:val>
                                        </p:tav>
                                        <p:tav tm="100000">
                                          <p:val>
                                            <p:strVal val="#ppt_x"/>
                                          </p:val>
                                        </p:tav>
                                      </p:tavLst>
                                    </p:anim>
                                    <p:anim calcmode="lin" valueType="num">
                                      <p:cBhvr>
                                        <p:cTn id="23" dur="500" fill="hold"/>
                                        <p:tgtEl>
                                          <p:spTgt spid="377919"/>
                                        </p:tgtEl>
                                        <p:attrNameLst>
                                          <p:attrName>ppt_y</p:attrName>
                                        </p:attrNameLst>
                                      </p:cBhvr>
                                      <p:tavLst>
                                        <p:tav tm="0">
                                          <p:val>
                                            <p:strVal val="#ppt_y"/>
                                          </p:val>
                                        </p:tav>
                                        <p:tav tm="100000">
                                          <p:val>
                                            <p:strVal val="#ppt_y"/>
                                          </p:val>
                                        </p:tav>
                                      </p:tavLst>
                                    </p:anim>
                                    <p:anim calcmode="lin" valueType="num">
                                      <p:cBhvr>
                                        <p:cTn id="24" dur="500" fill="hold"/>
                                        <p:tgtEl>
                                          <p:spTgt spid="377919"/>
                                        </p:tgtEl>
                                        <p:attrNameLst>
                                          <p:attrName>ppt_w</p:attrName>
                                        </p:attrNameLst>
                                      </p:cBhvr>
                                      <p:tavLst>
                                        <p:tav tm="0">
                                          <p:val>
                                            <p:fltVal val="0"/>
                                          </p:val>
                                        </p:tav>
                                        <p:tav tm="100000">
                                          <p:val>
                                            <p:strVal val="#ppt_w"/>
                                          </p:val>
                                        </p:tav>
                                      </p:tavLst>
                                    </p:anim>
                                    <p:anim calcmode="lin" valueType="num">
                                      <p:cBhvr>
                                        <p:cTn id="25" dur="500" fill="hold"/>
                                        <p:tgtEl>
                                          <p:spTgt spid="37791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00353"/>
          <p:cNvSpPr>
            <a:spLocks noGrp="1"/>
          </p:cNvSpPr>
          <p:nvPr>
            <p:ph type="title"/>
          </p:nvPr>
        </p:nvSpPr>
        <p:spPr/>
        <p:txBody>
          <a:bodyPr anchor="ctr"/>
          <a:lstStyle/>
          <a:p>
            <a:r>
              <a:rPr lang="en-US" altLang="zh-CN"/>
              <a:t> </a:t>
            </a:r>
            <a:r>
              <a:rPr lang="en-US" altLang="zh-CN" dirty="0">
                <a:latin typeface="宋体" panose="02010600030101010101" pitchFamily="2" charset="-122"/>
              </a:rPr>
              <a:t> </a:t>
            </a:r>
            <a:r>
              <a:rPr lang="zh-CN" altLang="en-US" dirty="0">
                <a:latin typeface="宋体" panose="02010600030101010101" pitchFamily="2" charset="-122"/>
              </a:rPr>
              <a:t>关系操纵的表示</a:t>
            </a:r>
            <a:endParaRPr lang="zh-CN" altLang="en-US">
              <a:latin typeface="宋体" panose="02010600030101010101" pitchFamily="2" charset="-122"/>
            </a:endParaRPr>
          </a:p>
        </p:txBody>
      </p:sp>
      <p:sp>
        <p:nvSpPr>
          <p:cNvPr id="100355" name="文本占位符 100354"/>
          <p:cNvSpPr>
            <a:spLocks noGrp="1"/>
          </p:cNvSpPr>
          <p:nvPr>
            <p:ph type="body" idx="1"/>
          </p:nvPr>
        </p:nvSpPr>
        <p:spPr/>
        <p:txBody>
          <a:bodyPr/>
          <a:lstStyle/>
          <a:p>
            <a:r>
              <a:rPr lang="zh-CN" altLang="en-US" dirty="0"/>
              <a:t>关系上的五种基本操作与关系代数中的五种基本运算之间的对应关系</a:t>
            </a:r>
            <a:endParaRPr lang="zh-CN" altLang="en-US"/>
          </a:p>
        </p:txBody>
      </p:sp>
      <p:graphicFrame>
        <p:nvGraphicFramePr>
          <p:cNvPr id="100356" name="表格 100355"/>
          <p:cNvGraphicFramePr/>
          <p:nvPr/>
        </p:nvGraphicFramePr>
        <p:xfrm>
          <a:off x="995045" y="2440940"/>
          <a:ext cx="4343400" cy="3418522"/>
        </p:xfrm>
        <a:graphic>
          <a:graphicData uri="http://schemas.openxmlformats.org/drawingml/2006/table">
            <a:tbl>
              <a:tblPr/>
              <a:tblGrid>
                <a:gridCol w="2171700"/>
                <a:gridCol w="2171700"/>
              </a:tblGrid>
              <a:tr h="8207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rgbClr val="FF0000"/>
                          </a:solidFill>
                        </a:rPr>
                        <a:t>关系上的五种</a:t>
                      </a:r>
                    </a:p>
                    <a:p>
                      <a:pPr marL="0" lvl="0" indent="0" algn="ctr">
                        <a:buNone/>
                      </a:pPr>
                      <a:r>
                        <a:rPr lang="zh-CN" altLang="en-US" dirty="0">
                          <a:solidFill>
                            <a:srgbClr val="FF0000"/>
                          </a:solidFill>
                        </a:rPr>
                        <a:t>基本操作</a:t>
                      </a:r>
                      <a:endParaRPr lang="zh-CN" altLang="en-US">
                        <a:solidFill>
                          <a:srgbClr val="FF0000"/>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rgbClr val="FF0000"/>
                          </a:solidFill>
                        </a:rPr>
                        <a:t>关系代数中的</a:t>
                      </a:r>
                    </a:p>
                    <a:p>
                      <a:pPr marL="0" lvl="0" indent="0" algn="ctr">
                        <a:buNone/>
                      </a:pPr>
                      <a:r>
                        <a:rPr lang="zh-CN" altLang="en-US" dirty="0">
                          <a:solidFill>
                            <a:srgbClr val="FF0000"/>
                          </a:solidFill>
                        </a:rPr>
                        <a:t>五种基本运算</a:t>
                      </a:r>
                      <a:endParaRPr lang="zh-CN" altLang="en-US">
                        <a:solidFill>
                          <a:srgbClr val="FF0000"/>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517525">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元组选择</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选择运算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属性指定</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投影运算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关系的合并</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笛卡儿乘积</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59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元组的添加</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并运算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元组的删除</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差运算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100383" name="组合 100382"/>
          <p:cNvGrpSpPr/>
          <p:nvPr/>
        </p:nvGrpSpPr>
        <p:grpSpPr>
          <a:xfrm>
            <a:off x="5867400" y="4572000"/>
            <a:ext cx="2743200" cy="838200"/>
            <a:chOff x="3696" y="2880"/>
            <a:chExt cx="1728" cy="528"/>
          </a:xfrm>
        </p:grpSpPr>
        <p:sp>
          <p:nvSpPr>
            <p:cNvPr id="100379" name="右大括号 100378"/>
            <p:cNvSpPr/>
            <p:nvPr/>
          </p:nvSpPr>
          <p:spPr>
            <a:xfrm>
              <a:off x="3696" y="2880"/>
              <a:ext cx="96" cy="528"/>
            </a:xfrm>
            <a:prstGeom prst="rightBrace">
              <a:avLst>
                <a:gd name="adj1" fmla="val 45833"/>
                <a:gd name="adj2" fmla="val 50000"/>
              </a:avLst>
            </a:prstGeom>
            <a:noFill/>
            <a:ln w="25400" cap="flat" cmpd="sng">
              <a:solidFill>
                <a:schemeClr val="accent1"/>
              </a:solidFill>
              <a:prstDash val="solid"/>
              <a:headEnd type="none" w="med" len="med"/>
              <a:tailEnd type="none" w="med" len="med"/>
            </a:ln>
          </p:spPr>
          <p:txBody>
            <a:bodyPr/>
            <a:lstStyle/>
            <a:p>
              <a:endParaRPr lang="zh-CN" altLang="en-US"/>
            </a:p>
          </p:txBody>
        </p:sp>
        <p:sp>
          <p:nvSpPr>
            <p:cNvPr id="100380" name="文本框 100379"/>
            <p:cNvSpPr txBox="1"/>
            <p:nvPr/>
          </p:nvSpPr>
          <p:spPr>
            <a:xfrm>
              <a:off x="3792" y="2976"/>
              <a:ext cx="1632" cy="288"/>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宋体" panose="02010600030101010101" pitchFamily="2" charset="-122"/>
                </a:rPr>
                <a:t>传统的集合运算</a:t>
              </a:r>
              <a:endParaRPr lang="zh-CN" altLang="en-US">
                <a:latin typeface="Times New Roman" panose="02020603050405020304" pitchFamily="18" charset="0"/>
                <a:ea typeface="宋体" panose="02010600030101010101" pitchFamily="2" charset="-122"/>
              </a:endParaRPr>
            </a:p>
          </p:txBody>
        </p:sp>
      </p:grpSp>
      <p:grpSp>
        <p:nvGrpSpPr>
          <p:cNvPr id="100384" name="组合 100383"/>
          <p:cNvGrpSpPr/>
          <p:nvPr/>
        </p:nvGrpSpPr>
        <p:grpSpPr>
          <a:xfrm>
            <a:off x="5867400" y="3048000"/>
            <a:ext cx="2895600" cy="1219200"/>
            <a:chOff x="3696" y="1920"/>
            <a:chExt cx="1824" cy="768"/>
          </a:xfrm>
        </p:grpSpPr>
        <p:sp>
          <p:nvSpPr>
            <p:cNvPr id="100381" name="右大括号 100380"/>
            <p:cNvSpPr/>
            <p:nvPr/>
          </p:nvSpPr>
          <p:spPr>
            <a:xfrm>
              <a:off x="3696" y="1920"/>
              <a:ext cx="96" cy="768"/>
            </a:xfrm>
            <a:prstGeom prst="rightBrace">
              <a:avLst>
                <a:gd name="adj1" fmla="val 66666"/>
                <a:gd name="adj2" fmla="val 50000"/>
              </a:avLst>
            </a:prstGeom>
            <a:noFill/>
            <a:ln w="25400" cap="flat" cmpd="sng">
              <a:solidFill>
                <a:schemeClr val="accent1"/>
              </a:solidFill>
              <a:prstDash val="solid"/>
              <a:headEnd type="none" w="med" len="med"/>
              <a:tailEnd type="none" w="med" len="med"/>
            </a:ln>
          </p:spPr>
          <p:txBody>
            <a:bodyPr/>
            <a:lstStyle/>
            <a:p>
              <a:endParaRPr lang="zh-CN" altLang="en-US"/>
            </a:p>
          </p:txBody>
        </p:sp>
        <p:sp>
          <p:nvSpPr>
            <p:cNvPr id="100382" name="文本框 100381"/>
            <p:cNvSpPr txBox="1"/>
            <p:nvPr/>
          </p:nvSpPr>
          <p:spPr>
            <a:xfrm>
              <a:off x="3792" y="2160"/>
              <a:ext cx="1728" cy="288"/>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宋体" panose="02010600030101010101" pitchFamily="2" charset="-122"/>
                </a:rPr>
                <a:t>新引入的关系运算</a:t>
              </a:r>
              <a:endParaRPr lang="zh-CN" altLang="en-US">
                <a:latin typeface="Times New Roman" panose="02020603050405020304" pitchFamily="18" charset="0"/>
                <a:ea typeface="宋体" panose="02010600030101010101" pitchFamily="2" charset="-122"/>
              </a:endParaRPr>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11</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00383"/>
                                        </p:tgtEl>
                                        <p:attrNameLst>
                                          <p:attrName>style.visibility</p:attrName>
                                        </p:attrNameLst>
                                      </p:cBhvr>
                                      <p:to>
                                        <p:strVal val="visible"/>
                                      </p:to>
                                    </p:set>
                                    <p:anim calcmode="lin" valueType="num">
                                      <p:cBhvr>
                                        <p:cTn id="7" dur="500" fill="hold"/>
                                        <p:tgtEl>
                                          <p:spTgt spid="100383"/>
                                        </p:tgtEl>
                                        <p:attrNameLst>
                                          <p:attrName>ppt_x</p:attrName>
                                        </p:attrNameLst>
                                      </p:cBhvr>
                                      <p:tavLst>
                                        <p:tav tm="0">
                                          <p:val>
                                            <p:strVal val="#ppt_x-#ppt_w/2"/>
                                          </p:val>
                                        </p:tav>
                                        <p:tav tm="100000">
                                          <p:val>
                                            <p:strVal val="#ppt_x"/>
                                          </p:val>
                                        </p:tav>
                                      </p:tavLst>
                                    </p:anim>
                                    <p:anim calcmode="lin" valueType="num">
                                      <p:cBhvr>
                                        <p:cTn id="8" dur="500" fill="hold"/>
                                        <p:tgtEl>
                                          <p:spTgt spid="100383"/>
                                        </p:tgtEl>
                                        <p:attrNameLst>
                                          <p:attrName>ppt_y</p:attrName>
                                        </p:attrNameLst>
                                      </p:cBhvr>
                                      <p:tavLst>
                                        <p:tav tm="0">
                                          <p:val>
                                            <p:strVal val="#ppt_y"/>
                                          </p:val>
                                        </p:tav>
                                        <p:tav tm="100000">
                                          <p:val>
                                            <p:strVal val="#ppt_y"/>
                                          </p:val>
                                        </p:tav>
                                      </p:tavLst>
                                    </p:anim>
                                    <p:anim calcmode="lin" valueType="num">
                                      <p:cBhvr>
                                        <p:cTn id="9" dur="500" fill="hold"/>
                                        <p:tgtEl>
                                          <p:spTgt spid="100383"/>
                                        </p:tgtEl>
                                        <p:attrNameLst>
                                          <p:attrName>ppt_w</p:attrName>
                                        </p:attrNameLst>
                                      </p:cBhvr>
                                      <p:tavLst>
                                        <p:tav tm="0">
                                          <p:val>
                                            <p:fltVal val="0"/>
                                          </p:val>
                                        </p:tav>
                                        <p:tav tm="100000">
                                          <p:val>
                                            <p:strVal val="#ppt_w"/>
                                          </p:val>
                                        </p:tav>
                                      </p:tavLst>
                                    </p:anim>
                                    <p:anim calcmode="lin" valueType="num">
                                      <p:cBhvr>
                                        <p:cTn id="10" dur="500" fill="hold"/>
                                        <p:tgtEl>
                                          <p:spTgt spid="10038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00384"/>
                                        </p:tgtEl>
                                        <p:attrNameLst>
                                          <p:attrName>style.visibility</p:attrName>
                                        </p:attrNameLst>
                                      </p:cBhvr>
                                      <p:to>
                                        <p:strVal val="visible"/>
                                      </p:to>
                                    </p:set>
                                    <p:anim calcmode="lin" valueType="num">
                                      <p:cBhvr>
                                        <p:cTn id="15" dur="500" fill="hold"/>
                                        <p:tgtEl>
                                          <p:spTgt spid="100384"/>
                                        </p:tgtEl>
                                        <p:attrNameLst>
                                          <p:attrName>ppt_x</p:attrName>
                                        </p:attrNameLst>
                                      </p:cBhvr>
                                      <p:tavLst>
                                        <p:tav tm="0">
                                          <p:val>
                                            <p:strVal val="#ppt_x-#ppt_w/2"/>
                                          </p:val>
                                        </p:tav>
                                        <p:tav tm="100000">
                                          <p:val>
                                            <p:strVal val="#ppt_x"/>
                                          </p:val>
                                        </p:tav>
                                      </p:tavLst>
                                    </p:anim>
                                    <p:anim calcmode="lin" valueType="num">
                                      <p:cBhvr>
                                        <p:cTn id="16" dur="500" fill="hold"/>
                                        <p:tgtEl>
                                          <p:spTgt spid="100384"/>
                                        </p:tgtEl>
                                        <p:attrNameLst>
                                          <p:attrName>ppt_y</p:attrName>
                                        </p:attrNameLst>
                                      </p:cBhvr>
                                      <p:tavLst>
                                        <p:tav tm="0">
                                          <p:val>
                                            <p:strVal val="#ppt_y"/>
                                          </p:val>
                                        </p:tav>
                                        <p:tav tm="100000">
                                          <p:val>
                                            <p:strVal val="#ppt_y"/>
                                          </p:val>
                                        </p:tav>
                                      </p:tavLst>
                                    </p:anim>
                                    <p:anim calcmode="lin" valueType="num">
                                      <p:cBhvr>
                                        <p:cTn id="17" dur="500" fill="hold"/>
                                        <p:tgtEl>
                                          <p:spTgt spid="100384"/>
                                        </p:tgtEl>
                                        <p:attrNameLst>
                                          <p:attrName>ppt_w</p:attrName>
                                        </p:attrNameLst>
                                      </p:cBhvr>
                                      <p:tavLst>
                                        <p:tav tm="0">
                                          <p:val>
                                            <p:fltVal val="0"/>
                                          </p:val>
                                        </p:tav>
                                        <p:tav tm="100000">
                                          <p:val>
                                            <p:strVal val="#ppt_w"/>
                                          </p:val>
                                        </p:tav>
                                      </p:tavLst>
                                    </p:anim>
                                    <p:anim calcmode="lin" valueType="num">
                                      <p:cBhvr>
                                        <p:cTn id="18" dur="500" fill="hold"/>
                                        <p:tgtEl>
                                          <p:spTgt spid="1003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关系的基本运算</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12</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07521"/>
          <p:cNvSpPr>
            <a:spLocks noGrp="1"/>
          </p:cNvSpPr>
          <p:nvPr>
            <p:ph type="title"/>
          </p:nvPr>
        </p:nvSpPr>
        <p:spPr/>
        <p:txBody>
          <a:bodyPr anchor="ctr"/>
          <a:lstStyle/>
          <a:p>
            <a:r>
              <a:rPr lang="en-US" altLang="zh-CN"/>
              <a:t> </a:t>
            </a:r>
            <a:r>
              <a:rPr lang="zh-CN" altLang="en-US" dirty="0">
                <a:latin typeface="宋体" panose="02010600030101010101" pitchFamily="2" charset="-122"/>
              </a:rPr>
              <a:t>关系运算</a:t>
            </a:r>
            <a:r>
              <a:rPr lang="en-US" altLang="zh-CN" dirty="0">
                <a:latin typeface="宋体" panose="02010600030101010101" pitchFamily="2" charset="-122"/>
              </a:rPr>
              <a:t>——</a:t>
            </a:r>
            <a:r>
              <a:rPr lang="zh-CN" altLang="en-US" dirty="0">
                <a:latin typeface="宋体" panose="02010600030101010101" pitchFamily="2" charset="-122"/>
              </a:rPr>
              <a:t>选择</a:t>
            </a:r>
            <a:r>
              <a:rPr lang="en-US" altLang="zh-CN"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endParaRPr lang="zh-CN" altLang="en-US" dirty="0">
              <a:latin typeface="宋体" panose="02010600030101010101" pitchFamily="2" charset="-122"/>
            </a:endParaRPr>
          </a:p>
        </p:txBody>
      </p:sp>
      <p:sp>
        <p:nvSpPr>
          <p:cNvPr id="107523" name="文本占位符 107522"/>
          <p:cNvSpPr>
            <a:spLocks noGrp="1"/>
          </p:cNvSpPr>
          <p:nvPr>
            <p:ph type="body" idx="1"/>
          </p:nvPr>
        </p:nvSpPr>
        <p:spPr>
          <a:xfrm>
            <a:off x="84455" y="1260475"/>
            <a:ext cx="8756015" cy="2824480"/>
          </a:xfrm>
        </p:spPr>
        <p:txBody>
          <a:bodyPr/>
          <a:lstStyle/>
          <a:p>
            <a:r>
              <a:rPr lang="zh-CN" altLang="en-US" b="1" dirty="0">
                <a:solidFill>
                  <a:srgbClr val="FF0000"/>
                </a:solidFill>
              </a:rPr>
              <a:t>行选择运算</a:t>
            </a:r>
            <a:r>
              <a:rPr lang="zh-CN" altLang="en-US" dirty="0"/>
              <a:t>：</a:t>
            </a:r>
            <a:r>
              <a:rPr lang="en-US" altLang="zh-CN" b="1"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baseline="-30000">
                <a:latin typeface="Arial" panose="020B0604020202020204" pitchFamily="34" charset="0"/>
              </a:rPr>
              <a:t>con </a:t>
            </a:r>
            <a:r>
              <a:rPr lang="en-US" altLang="zh-CN">
                <a:latin typeface="Arial" panose="020B0604020202020204" pitchFamily="34" charset="0"/>
              </a:rPr>
              <a:t>(R)</a:t>
            </a:r>
          </a:p>
          <a:p>
            <a:pPr lvl="1"/>
            <a:r>
              <a:rPr lang="zh-CN" altLang="en-US" dirty="0">
                <a:latin typeface="楷体" panose="02010609060101010101" charset="-122"/>
                <a:ea typeface="楷体" panose="02010609060101010101" charset="-122"/>
              </a:rPr>
              <a:t>给定关系</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，根据给定的条件</a:t>
            </a:r>
            <a:r>
              <a:rPr lang="en-US" altLang="zh-CN" dirty="0">
                <a:latin typeface="楷体" panose="02010609060101010101" charset="-122"/>
                <a:ea typeface="楷体" panose="02010609060101010101" charset="-122"/>
              </a:rPr>
              <a:t>con</a:t>
            </a:r>
            <a:r>
              <a:rPr lang="zh-CN" altLang="en-US" dirty="0">
                <a:latin typeface="楷体" panose="02010609060101010101" charset="-122"/>
                <a:ea typeface="楷体" panose="02010609060101010101" charset="-122"/>
              </a:rPr>
              <a:t>从关系</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中</a:t>
            </a:r>
            <a:r>
              <a:rPr lang="zh-CN" altLang="en-US" b="1" dirty="0">
                <a:solidFill>
                  <a:srgbClr val="FF0000"/>
                </a:solidFill>
                <a:latin typeface="楷体" panose="02010609060101010101" charset="-122"/>
                <a:ea typeface="楷体" panose="02010609060101010101" charset="-122"/>
              </a:rPr>
              <a:t>选出符合条件的元组</a:t>
            </a:r>
            <a:endParaRPr lang="zh-CN" altLang="en-US" dirty="0">
              <a:latin typeface="楷体" panose="02010609060101010101" charset="-122"/>
              <a:ea typeface="楷体" panose="02010609060101010101" charset="-122"/>
            </a:endParaRPr>
          </a:p>
          <a:p>
            <a:pPr lvl="1"/>
            <a:endPar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13</a:t>
            </a:fld>
            <a:endParaRPr lang="zh-CN" altLang="en-US" strike="noStrike" noProof="1">
              <a:latin typeface="Times New Roman" panose="02020603050405020304" pitchFamily="18" charset="0"/>
              <a:ea typeface="宋体" panose="02010600030101010101" pitchFamily="2" charset="-122"/>
            </a:endParaRPr>
          </a:p>
        </p:txBody>
      </p:sp>
      <p:graphicFrame>
        <p:nvGraphicFramePr>
          <p:cNvPr id="80977" name="表格 80976"/>
          <p:cNvGraphicFramePr/>
          <p:nvPr/>
        </p:nvGraphicFramePr>
        <p:xfrm>
          <a:off x="6324600" y="2895600"/>
          <a:ext cx="2209800" cy="3291840"/>
        </p:xfrm>
        <a:graphic>
          <a:graphicData uri="http://schemas.openxmlformats.org/drawingml/2006/table">
            <a:tbl>
              <a:tblPr/>
              <a:tblGrid>
                <a:gridCol w="441325"/>
                <a:gridCol w="442913"/>
                <a:gridCol w="441325"/>
                <a:gridCol w="442912"/>
                <a:gridCol w="441325"/>
              </a:tblGrid>
              <a:tr h="334963">
                <a:tc>
                  <a:txBody>
                    <a:bodyPr/>
                    <a:lstStyle/>
                    <a:p>
                      <a:pPr marL="0" lvl="0" indent="0" algn="ctr">
                        <a:buNone/>
                      </a:pPr>
                      <a:r>
                        <a:rPr lang="en-US" altLang="zh-CN" b="1">
                          <a:solidFill>
                            <a:schemeClr val="tx1"/>
                          </a:solidFill>
                          <a:latin typeface="Arial" panose="020B0604020202020204" pitchFamily="34" charset="0"/>
                        </a:rPr>
                        <a:t>A</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B</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E</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p>
                      <a:pPr marL="0" lvl="0" indent="0" algn="ctr">
                        <a:buNone/>
                      </a:pPr>
                      <a:r>
                        <a:rPr lang="en-US" altLang="zh-CN">
                          <a:solidFill>
                            <a:srgbClr val="0000FF"/>
                          </a:solidFill>
                          <a:latin typeface="Arial" panose="020B0604020202020204" pitchFamily="34" charset="0"/>
                        </a:rPr>
                        <a:t>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4</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p>
                      <a:pPr marL="0" lvl="0" indent="0" algn="ctr">
                        <a:buNone/>
                      </a:pPr>
                      <a:r>
                        <a:rPr lang="en-US" altLang="zh-CN">
                          <a:solidFill>
                            <a:srgbClr val="0000FF"/>
                          </a:solidFill>
                          <a:latin typeface="Arial" panose="020B0604020202020204" pitchFamily="34" charset="0"/>
                        </a:rPr>
                        <a:t>2</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11</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p>
                      <a:pPr marL="0" lvl="0" indent="0" algn="ctr">
                        <a:buNone/>
                      </a:pPr>
                      <a:r>
                        <a:rPr lang="en-US" altLang="zh-CN">
                          <a:solidFill>
                            <a:srgbClr val="0000FF"/>
                          </a:solidFill>
                          <a:latin typeface="Arial" panose="020B0604020202020204" pitchFamily="34" charset="0"/>
                        </a:rPr>
                        <a:t>29</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23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19</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80987" name="组合 80986"/>
          <p:cNvGrpSpPr/>
          <p:nvPr/>
        </p:nvGrpSpPr>
        <p:grpSpPr>
          <a:xfrm>
            <a:off x="4572000" y="3657600"/>
            <a:ext cx="3962400" cy="1524000"/>
            <a:chOff x="2880" y="2304"/>
            <a:chExt cx="2496" cy="960"/>
          </a:xfrm>
        </p:grpSpPr>
        <p:sp>
          <p:nvSpPr>
            <p:cNvPr id="80970" name="右箭头 80969"/>
            <p:cNvSpPr/>
            <p:nvPr/>
          </p:nvSpPr>
          <p:spPr>
            <a:xfrm>
              <a:off x="3888" y="2304"/>
              <a:ext cx="1488" cy="96"/>
            </a:xfrm>
            <a:prstGeom prst="rightArrow">
              <a:avLst>
                <a:gd name="adj1" fmla="val 50000"/>
                <a:gd name="adj2" fmla="val 387500"/>
              </a:avLst>
            </a:prstGeom>
            <a:solidFill>
              <a:schemeClr val="accent1">
                <a:alpha val="50000"/>
              </a:schemeClr>
            </a:solidFill>
            <a:ln w="9525" cap="flat" cmpd="sng">
              <a:solidFill>
                <a:schemeClr val="tx1"/>
              </a:solidFill>
              <a:prstDash val="solid"/>
              <a:miter/>
              <a:headEnd type="none" w="med" len="med"/>
              <a:tailEnd type="none" w="med" len="med"/>
            </a:ln>
          </p:spPr>
          <p:txBody>
            <a:bodyPr/>
            <a:lstStyle/>
            <a:p>
              <a:endParaRPr lang="zh-CN" altLang="en-US"/>
            </a:p>
          </p:txBody>
        </p:sp>
        <p:sp>
          <p:nvSpPr>
            <p:cNvPr id="80971" name="右箭头 80970"/>
            <p:cNvSpPr/>
            <p:nvPr/>
          </p:nvSpPr>
          <p:spPr>
            <a:xfrm>
              <a:off x="3888" y="3168"/>
              <a:ext cx="1488" cy="96"/>
            </a:xfrm>
            <a:prstGeom prst="rightArrow">
              <a:avLst>
                <a:gd name="adj1" fmla="val 50000"/>
                <a:gd name="adj2" fmla="val 387500"/>
              </a:avLst>
            </a:prstGeom>
            <a:solidFill>
              <a:schemeClr val="accent1">
                <a:alpha val="50000"/>
              </a:schemeClr>
            </a:solidFill>
            <a:ln w="9525" cap="flat" cmpd="sng">
              <a:solidFill>
                <a:schemeClr val="tx1"/>
              </a:solidFill>
              <a:prstDash val="solid"/>
              <a:miter/>
              <a:headEnd type="none" w="med" len="med"/>
              <a:tailEnd type="none" w="med" len="med"/>
            </a:ln>
          </p:spPr>
          <p:txBody>
            <a:bodyPr/>
            <a:lstStyle/>
            <a:p>
              <a:endParaRPr lang="zh-CN" altLang="en-US"/>
            </a:p>
          </p:txBody>
        </p:sp>
        <p:sp>
          <p:nvSpPr>
            <p:cNvPr id="80975" name="右箭头 80974"/>
            <p:cNvSpPr/>
            <p:nvPr/>
          </p:nvSpPr>
          <p:spPr>
            <a:xfrm>
              <a:off x="3888" y="2976"/>
              <a:ext cx="1488" cy="96"/>
            </a:xfrm>
            <a:prstGeom prst="rightArrow">
              <a:avLst>
                <a:gd name="adj1" fmla="val 50000"/>
                <a:gd name="adj2" fmla="val 387500"/>
              </a:avLst>
            </a:prstGeom>
            <a:solidFill>
              <a:schemeClr val="accent1">
                <a:alpha val="50000"/>
              </a:schemeClr>
            </a:solidFill>
            <a:ln w="9525" cap="flat" cmpd="sng">
              <a:solidFill>
                <a:schemeClr val="tx1"/>
              </a:solidFill>
              <a:prstDash val="solid"/>
              <a:miter/>
              <a:headEnd type="none" w="med" len="med"/>
              <a:tailEnd type="none" w="med" len="med"/>
            </a:ln>
          </p:spPr>
          <p:txBody>
            <a:bodyPr/>
            <a:lstStyle/>
            <a:p>
              <a:endParaRPr lang="zh-CN" altLang="en-US"/>
            </a:p>
          </p:txBody>
        </p:sp>
        <p:sp>
          <p:nvSpPr>
            <p:cNvPr id="80978" name="任意多边形 80977"/>
            <p:cNvSpPr/>
            <p:nvPr/>
          </p:nvSpPr>
          <p:spPr>
            <a:xfrm>
              <a:off x="2880" y="2304"/>
              <a:ext cx="912" cy="240"/>
            </a:xfrm>
            <a:custGeom>
              <a:avLst/>
              <a:gdLst/>
              <a:ahLst/>
              <a:cxnLst/>
              <a:rect l="0" t="0" r="0" b="0"/>
              <a:pathLst>
                <a:path w="912" h="240">
                  <a:moveTo>
                    <a:pt x="0" y="240"/>
                  </a:moveTo>
                  <a:cubicBezTo>
                    <a:pt x="44" y="160"/>
                    <a:pt x="88" y="80"/>
                    <a:pt x="240" y="48"/>
                  </a:cubicBezTo>
                  <a:cubicBezTo>
                    <a:pt x="392" y="16"/>
                    <a:pt x="888" y="0"/>
                    <a:pt x="912" y="48"/>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81" name="任意多边形 80980"/>
            <p:cNvSpPr/>
            <p:nvPr/>
          </p:nvSpPr>
          <p:spPr>
            <a:xfrm>
              <a:off x="2880" y="2528"/>
              <a:ext cx="960" cy="640"/>
            </a:xfrm>
            <a:custGeom>
              <a:avLst/>
              <a:gdLst/>
              <a:ahLst/>
              <a:cxnLst/>
              <a:rect l="0" t="0" r="0" b="0"/>
              <a:pathLst>
                <a:path w="960" h="640">
                  <a:moveTo>
                    <a:pt x="0" y="16"/>
                  </a:moveTo>
                  <a:cubicBezTo>
                    <a:pt x="228" y="8"/>
                    <a:pt x="456" y="0"/>
                    <a:pt x="576" y="64"/>
                  </a:cubicBezTo>
                  <a:cubicBezTo>
                    <a:pt x="696" y="128"/>
                    <a:pt x="656" y="304"/>
                    <a:pt x="720" y="400"/>
                  </a:cubicBezTo>
                  <a:cubicBezTo>
                    <a:pt x="784" y="496"/>
                    <a:pt x="872" y="568"/>
                    <a:pt x="960" y="640"/>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84" name="任意多边形 80983"/>
            <p:cNvSpPr/>
            <p:nvPr/>
          </p:nvSpPr>
          <p:spPr>
            <a:xfrm>
              <a:off x="2880" y="2408"/>
              <a:ext cx="1008" cy="568"/>
            </a:xfrm>
            <a:custGeom>
              <a:avLst/>
              <a:gdLst/>
              <a:ahLst/>
              <a:cxnLst/>
              <a:rect l="0" t="0" r="0" b="0"/>
              <a:pathLst>
                <a:path w="1008" h="568">
                  <a:moveTo>
                    <a:pt x="0" y="136"/>
                  </a:moveTo>
                  <a:cubicBezTo>
                    <a:pt x="60" y="92"/>
                    <a:pt x="120" y="48"/>
                    <a:pt x="240" y="40"/>
                  </a:cubicBezTo>
                  <a:cubicBezTo>
                    <a:pt x="360" y="32"/>
                    <a:pt x="592" y="0"/>
                    <a:pt x="720" y="88"/>
                  </a:cubicBezTo>
                  <a:cubicBezTo>
                    <a:pt x="848" y="176"/>
                    <a:pt x="928" y="372"/>
                    <a:pt x="1008" y="568"/>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0977"/>
                                        </p:tgtEl>
                                        <p:attrNameLst>
                                          <p:attrName>style.visibility</p:attrName>
                                        </p:attrNameLst>
                                      </p:cBhvr>
                                      <p:to>
                                        <p:strVal val="visible"/>
                                      </p:to>
                                    </p:set>
                                    <p:animEffect transition="in" filter="blinds(horizontal)">
                                      <p:cBhvr>
                                        <p:cTn id="11" dur="500"/>
                                        <p:tgtEl>
                                          <p:spTgt spid="8097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0987"/>
                                        </p:tgtEl>
                                        <p:attrNameLst>
                                          <p:attrName>style.visibility</p:attrName>
                                        </p:attrNameLst>
                                      </p:cBhvr>
                                      <p:to>
                                        <p:strVal val="visible"/>
                                      </p:to>
                                    </p:set>
                                    <p:animEffect transition="in" filter="blinds(horizontal)">
                                      <p:cBhvr>
                                        <p:cTn id="16" dur="500"/>
                                        <p:tgtEl>
                                          <p:spTgt spid="80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07521"/>
          <p:cNvSpPr>
            <a:spLocks noGrp="1"/>
          </p:cNvSpPr>
          <p:nvPr>
            <p:ph type="title"/>
          </p:nvPr>
        </p:nvSpPr>
        <p:spPr/>
        <p:txBody>
          <a:bodyPr anchor="ctr"/>
          <a:lstStyle/>
          <a:p>
            <a:r>
              <a:rPr lang="en-US" altLang="zh-CN"/>
              <a:t> </a:t>
            </a:r>
            <a:r>
              <a:rPr lang="zh-CN" altLang="en-US" dirty="0">
                <a:latin typeface="宋体" panose="02010600030101010101" pitchFamily="2" charset="-122"/>
              </a:rPr>
              <a:t>关系运算</a:t>
            </a:r>
            <a:r>
              <a:rPr lang="en-US" altLang="zh-CN" dirty="0">
                <a:latin typeface="宋体" panose="02010600030101010101" pitchFamily="2" charset="-122"/>
              </a:rPr>
              <a:t>——</a:t>
            </a:r>
            <a:r>
              <a:rPr lang="zh-CN" altLang="en-US" dirty="0">
                <a:latin typeface="宋体" panose="02010600030101010101" pitchFamily="2" charset="-122"/>
              </a:rPr>
              <a:t>选择</a:t>
            </a:r>
            <a:r>
              <a:rPr lang="en-US" altLang="zh-CN"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endParaRPr lang="zh-CN" altLang="en-US" dirty="0">
              <a:latin typeface="宋体" panose="02010600030101010101" pitchFamily="2" charset="-122"/>
            </a:endParaRPr>
          </a:p>
        </p:txBody>
      </p:sp>
      <p:sp>
        <p:nvSpPr>
          <p:cNvPr id="107523" name="文本占位符 107522"/>
          <p:cNvSpPr>
            <a:spLocks noGrp="1"/>
          </p:cNvSpPr>
          <p:nvPr>
            <p:ph type="body" idx="1"/>
          </p:nvPr>
        </p:nvSpPr>
        <p:spPr>
          <a:xfrm>
            <a:off x="84455" y="1260475"/>
            <a:ext cx="8756015" cy="2824480"/>
          </a:xfrm>
        </p:spPr>
        <p:txBody>
          <a:bodyPr/>
          <a:lstStyle/>
          <a:p>
            <a:r>
              <a:rPr lang="zh-CN" altLang="en-US" b="1" dirty="0">
                <a:solidFill>
                  <a:srgbClr val="FF0000"/>
                </a:solidFill>
              </a:rPr>
              <a:t>行选择运算</a:t>
            </a:r>
            <a:r>
              <a:rPr lang="zh-CN" altLang="en-US" dirty="0"/>
              <a:t>：</a:t>
            </a:r>
            <a:r>
              <a:rPr lang="en-US" altLang="zh-CN" b="1"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baseline="-30000" dirty="0">
                <a:latin typeface="Arial" panose="020B0604020202020204" pitchFamily="34" charset="0"/>
              </a:rPr>
              <a:t>con </a:t>
            </a:r>
            <a:r>
              <a:rPr lang="en-US" altLang="zh-CN" dirty="0">
                <a:latin typeface="Arial" panose="020B0604020202020204" pitchFamily="34" charset="0"/>
              </a:rPr>
              <a:t>(R)</a:t>
            </a:r>
          </a:p>
          <a:p>
            <a:pPr lvl="1"/>
            <a:r>
              <a:rPr lang="zh-CN" altLang="en-US" dirty="0">
                <a:latin typeface="楷体" panose="02010609060101010101" charset="-122"/>
                <a:ea typeface="楷体" panose="02010609060101010101" charset="-122"/>
              </a:rPr>
              <a:t>给定关系</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，根据给定的条件</a:t>
            </a:r>
            <a:r>
              <a:rPr lang="en-US" altLang="zh-CN" dirty="0">
                <a:latin typeface="楷体" panose="02010609060101010101" charset="-122"/>
                <a:ea typeface="楷体" panose="02010609060101010101" charset="-122"/>
              </a:rPr>
              <a:t>con</a:t>
            </a:r>
            <a:r>
              <a:rPr lang="zh-CN" altLang="en-US" dirty="0">
                <a:latin typeface="楷体" panose="02010609060101010101" charset="-122"/>
                <a:ea typeface="楷体" panose="02010609060101010101" charset="-122"/>
              </a:rPr>
              <a:t>从关系</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中</a:t>
            </a:r>
            <a:r>
              <a:rPr lang="zh-CN" altLang="en-US" b="1" dirty="0">
                <a:solidFill>
                  <a:srgbClr val="FF0000"/>
                </a:solidFill>
                <a:latin typeface="楷体" panose="02010609060101010101" charset="-122"/>
                <a:ea typeface="楷体" panose="02010609060101010101" charset="-122"/>
              </a:rPr>
              <a:t>选出符合条件的元组</a:t>
            </a:r>
            <a:endParaRPr lang="zh-CN" altLang="en-US" dirty="0">
              <a:latin typeface="楷体" panose="02010609060101010101" charset="-122"/>
              <a:ea typeface="楷体" panose="02010609060101010101" charset="-122"/>
            </a:endParaRPr>
          </a:p>
          <a:p>
            <a:pPr lvl="1"/>
            <a:r>
              <a:rPr lang="zh-CN" altLang="en-US" dirty="0">
                <a:latin typeface="楷体" panose="02010609060101010101" charset="-122"/>
                <a:ea typeface="楷体" panose="02010609060101010101" charset="-122"/>
              </a:rPr>
              <a:t>结果：新关系的关系模式不变，只返回</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中满足条件</a:t>
            </a:r>
            <a:r>
              <a:rPr lang="en-US" altLang="zh-CN" dirty="0">
                <a:latin typeface="楷体" panose="02010609060101010101" charset="-122"/>
                <a:ea typeface="楷体" panose="02010609060101010101" charset="-122"/>
              </a:rPr>
              <a:t>con</a:t>
            </a:r>
            <a:r>
              <a:rPr lang="zh-CN" altLang="en-US" dirty="0">
                <a:latin typeface="楷体" panose="02010609060101010101" charset="-122"/>
                <a:ea typeface="楷体" panose="02010609060101010101" charset="-122"/>
              </a:rPr>
              <a:t>的元组</a:t>
            </a:r>
          </a:p>
          <a:p>
            <a:pPr lvl="1"/>
            <a:r>
              <a:rPr lang="en-US" altLang="zh-CN" dirty="0">
                <a:latin typeface="楷体" panose="02010609060101010101" charset="-122"/>
                <a:ea typeface="楷体" panose="02010609060101010101" charset="-122"/>
              </a:rPr>
              <a:t>con</a:t>
            </a:r>
            <a:r>
              <a:rPr lang="zh-CN" altLang="en-US" dirty="0">
                <a:latin typeface="楷体" panose="02010609060101010101" charset="-122"/>
                <a:ea typeface="楷体" panose="02010609060101010101" charset="-122"/>
              </a:rPr>
              <a:t>：可用表达式组成</a:t>
            </a:r>
          </a:p>
          <a:p>
            <a:pPr lvl="2"/>
            <a:r>
              <a:rPr lang="zh-CN" altLang="en-US" dirty="0">
                <a:latin typeface="楷体" panose="02010609060101010101" charset="-122"/>
                <a:ea typeface="楷体" panose="02010609060101010101" charset="-122"/>
              </a:rPr>
              <a:t>逻辑运算符：</a:t>
            </a:r>
            <a:r>
              <a:rPr lang="en-US" altLang="zh-CN" b="1" dirty="0">
                <a:solidFill>
                  <a:srgbClr val="0000FF"/>
                </a:solidFill>
                <a:latin typeface="宋体" panose="02010600030101010101" pitchFamily="2" charset="-122"/>
                <a:ea typeface="宋体" panose="02010600030101010101" pitchFamily="2" charset="-122"/>
                <a:sym typeface="+mn-ea"/>
              </a:rPr>
              <a:t>and,or,not</a:t>
            </a:r>
            <a:endParaRPr lang="zh-CN" altLang="en-US" dirty="0">
              <a:solidFill>
                <a:srgbClr val="0000FF"/>
              </a:solidFill>
              <a:sym typeface="Symbol" panose="05050102010706020507" pitchFamily="18" charset="2"/>
            </a:endParaRPr>
          </a:p>
          <a:p>
            <a:pPr lvl="2"/>
            <a:r>
              <a:rPr lang="zh-CN" altLang="en-US" dirty="0">
                <a:latin typeface="楷体" panose="02010609060101010101" charset="-122"/>
                <a:ea typeface="楷体" panose="02010609060101010101" charset="-122"/>
                <a:sym typeface="Symbol" panose="05050102010706020507" pitchFamily="18" charset="2"/>
              </a:rPr>
              <a:t>比较运算符：</a:t>
            </a:r>
            <a:r>
              <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 {  ,  ,  ,  ,  , ≠}</a:t>
            </a:r>
          </a:p>
          <a:p>
            <a:pPr lvl="2"/>
            <a:r>
              <a:rPr lang="zh-CN" altLang="en-US" dirty="0">
                <a:latin typeface="楷体" panose="02010609060101010101" charset="-122"/>
                <a:ea typeface="楷体" panose="02010609060101010101" charset="-122"/>
                <a:sym typeface="Symbol" panose="05050102010706020507" pitchFamily="18" charset="2"/>
              </a:rPr>
              <a:t>数学运算符：</a:t>
            </a:r>
            <a:r>
              <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p>
          <a:p>
            <a:pPr marL="0" lvl="1"/>
            <a:r>
              <a:rPr lang="zh-CN" altLang="en-US" sz="2400" dirty="0">
                <a:latin typeface="楷体" panose="02010609060101010101" charset="-122"/>
                <a:ea typeface="楷体" panose="02010609060101010101" charset="-122"/>
                <a:sym typeface="+mn-ea"/>
              </a:rPr>
              <a:t>例如：</a:t>
            </a:r>
            <a:r>
              <a:rPr lang="zh-CN" altLang="en-US" sz="2400" dirty="0">
                <a:solidFill>
                  <a:srgbClr val="0000FF"/>
                </a:solidFill>
                <a:cs typeface="楷体" panose="02010609060101010101" charset="-122"/>
                <a:sym typeface="+mn-ea"/>
              </a:rPr>
              <a:t>σ</a:t>
            </a:r>
            <a:r>
              <a:rPr lang="zh-CN" altLang="en-US" sz="2400" baseline="-25000" dirty="0">
                <a:cs typeface="楷体" panose="02010609060101010101" charset="-122"/>
                <a:sym typeface="+mn-ea"/>
              </a:rPr>
              <a:t>name＝'Jane Fonda'</a:t>
            </a:r>
            <a:r>
              <a:rPr lang="zh-CN" altLang="en-US" sz="2400" dirty="0">
                <a:cs typeface="楷体" panose="02010609060101010101" charset="-122"/>
                <a:sym typeface="+mn-ea"/>
              </a:rPr>
              <a:t> (moviestar)</a:t>
            </a:r>
            <a:endParaRPr lang="zh-CN" altLang="en-US" sz="2400" dirty="0">
              <a:latin typeface="楷体" panose="02010609060101010101" charset="-122"/>
              <a:ea typeface="楷体" panose="02010609060101010101" charset="-122"/>
            </a:endParaRPr>
          </a:p>
          <a:p>
            <a:pPr lvl="2"/>
            <a:endPar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a:p>
            <a:pPr lvl="1"/>
            <a:endPar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14</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7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68961"/>
          <p:cNvSpPr>
            <a:spLocks noGrp="1"/>
          </p:cNvSpPr>
          <p:nvPr>
            <p:ph type="title"/>
          </p:nvPr>
        </p:nvSpPr>
        <p:spPr/>
        <p:txBody>
          <a:bodyPr anchor="b"/>
          <a:lstStyle/>
          <a:p>
            <a:r>
              <a:rPr lang="zh-CN" altLang="en-US" dirty="0">
                <a:latin typeface="宋体" panose="02010600030101010101" pitchFamily="2" charset="-122"/>
                <a:sym typeface="+mn-ea"/>
              </a:rPr>
              <a:t>选择运算</a:t>
            </a:r>
            <a:r>
              <a:rPr lang="en-US" altLang="zh-CN"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zh-CN" altLang="en-US" dirty="0">
                <a:latin typeface="宋体" panose="02010600030101010101" pitchFamily="2" charset="-122"/>
                <a:sym typeface="Symbol" panose="05050102010706020507"/>
              </a:rPr>
              <a:t>举例</a:t>
            </a:r>
            <a:endParaRPr lang="zh-CN" altLang="en-US"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endParaRPr>
          </a:p>
        </p:txBody>
      </p:sp>
      <p:graphicFrame>
        <p:nvGraphicFramePr>
          <p:cNvPr id="168963" name="表格 168962"/>
          <p:cNvGraphicFramePr/>
          <p:nvPr/>
        </p:nvGraphicFramePr>
        <p:xfrm>
          <a:off x="990600" y="2209800"/>
          <a:ext cx="2514600" cy="1981200"/>
        </p:xfrm>
        <a:graphic>
          <a:graphicData uri="http://schemas.openxmlformats.org/drawingml/2006/table">
            <a:tbl>
              <a:tblPr/>
              <a:tblGrid>
                <a:gridCol w="838200"/>
                <a:gridCol w="838200"/>
                <a:gridCol w="838200"/>
              </a:tblGrid>
              <a:tr h="396240">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A</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B</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C</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6</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5</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4</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4</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2492" name="文本框 168988"/>
          <p:cNvSpPr txBox="1"/>
          <p:nvPr/>
        </p:nvSpPr>
        <p:spPr>
          <a:xfrm>
            <a:off x="1752600" y="1447800"/>
            <a:ext cx="838200" cy="641350"/>
          </a:xfrm>
          <a:prstGeom prst="rect">
            <a:avLst/>
          </a:prstGeom>
          <a:noFill/>
          <a:ln w="9525">
            <a:noFill/>
          </a:ln>
        </p:spPr>
        <p:txBody>
          <a:bodyPr anchor="t">
            <a:spAutoFit/>
          </a:bodyPr>
          <a:lstStyle/>
          <a:p>
            <a:pPr algn="ctr">
              <a:spcBef>
                <a:spcPct val="50000"/>
              </a:spcBef>
            </a:pPr>
            <a:r>
              <a:rPr lang="en-US" altLang="zh-CN" sz="3600" b="0">
                <a:latin typeface="Times New Roman" panose="02020603050405020304" pitchFamily="18" charset="0"/>
                <a:ea typeface="宋体" panose="02010600030101010101" pitchFamily="2" charset="-122"/>
              </a:rPr>
              <a:t>R</a:t>
            </a:r>
          </a:p>
        </p:txBody>
      </p:sp>
      <p:sp>
        <p:nvSpPr>
          <p:cNvPr id="62493" name="文本框 168989"/>
          <p:cNvSpPr txBox="1"/>
          <p:nvPr/>
        </p:nvSpPr>
        <p:spPr>
          <a:xfrm>
            <a:off x="5867400" y="1676400"/>
            <a:ext cx="1600200" cy="641350"/>
          </a:xfrm>
          <a:prstGeom prst="rect">
            <a:avLst/>
          </a:prstGeom>
          <a:noFill/>
          <a:ln w="9525">
            <a:noFill/>
          </a:ln>
        </p:spPr>
        <p:txBody>
          <a:bodyPr anchor="t">
            <a:spAutoFit/>
          </a:bodyPr>
          <a:lstStyle/>
          <a:p>
            <a:pPr algn="ctr">
              <a:spcBef>
                <a:spcPct val="50000"/>
              </a:spcBef>
            </a:pPr>
            <a:r>
              <a:rPr lang="zh-CN" altLang="en-US" sz="3600" b="0">
                <a:latin typeface="Arial Narrow" panose="020B0606020202030204" pitchFamily="34" charset="0"/>
                <a:ea typeface="宋体" panose="02010600030101010101" pitchFamily="2" charset="-122"/>
                <a:sym typeface="Symbol" panose="05050102010706020507" pitchFamily="18" charset="2"/>
              </a:rPr>
              <a:t></a:t>
            </a:r>
            <a:r>
              <a:rPr lang="en-US" altLang="zh-CN" sz="3600" b="0" baseline="-20000">
                <a:latin typeface="Arial Narrow" panose="020B0606020202030204" pitchFamily="34" charset="0"/>
                <a:ea typeface="宋体" panose="02010600030101010101" pitchFamily="2" charset="-122"/>
                <a:sym typeface="Symbol" panose="05050102010706020507" pitchFamily="18" charset="2"/>
              </a:rPr>
              <a:t>A&lt;5</a:t>
            </a:r>
            <a:r>
              <a:rPr lang="en-US" altLang="zh-CN" sz="3600" b="0">
                <a:latin typeface="Arial Narrow" panose="020B0606020202030204" pitchFamily="34" charset="0"/>
                <a:ea typeface="宋体" panose="02010600030101010101" pitchFamily="2" charset="-122"/>
                <a:sym typeface="Symbol" panose="05050102010706020507" pitchFamily="18" charset="2"/>
              </a:rPr>
              <a:t>(R)</a:t>
            </a:r>
            <a:r>
              <a:rPr lang="en-US" altLang="zh-CN" sz="3600" b="0">
                <a:latin typeface="Times New Roman" panose="02020603050405020304" pitchFamily="18" charset="0"/>
                <a:ea typeface="宋体" panose="02010600030101010101" pitchFamily="2" charset="-122"/>
              </a:rPr>
              <a:t> </a:t>
            </a:r>
          </a:p>
        </p:txBody>
      </p:sp>
      <p:graphicFrame>
        <p:nvGraphicFramePr>
          <p:cNvPr id="168991" name="表格 168990"/>
          <p:cNvGraphicFramePr/>
          <p:nvPr/>
        </p:nvGraphicFramePr>
        <p:xfrm>
          <a:off x="5562600" y="2476500"/>
          <a:ext cx="2514600" cy="1584960"/>
        </p:xfrm>
        <a:graphic>
          <a:graphicData uri="http://schemas.openxmlformats.org/drawingml/2006/table">
            <a:tbl>
              <a:tblPr/>
              <a:tblGrid>
                <a:gridCol w="838200"/>
                <a:gridCol w="838200"/>
                <a:gridCol w="838200"/>
              </a:tblGrid>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A</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B</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C</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6</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5</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4</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4</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2516" name="文本框 169012"/>
          <p:cNvSpPr txBox="1"/>
          <p:nvPr/>
        </p:nvSpPr>
        <p:spPr>
          <a:xfrm>
            <a:off x="3429000" y="4491355"/>
            <a:ext cx="3061335" cy="645160"/>
          </a:xfrm>
          <a:prstGeom prst="rect">
            <a:avLst/>
          </a:prstGeom>
          <a:noFill/>
          <a:ln w="9525">
            <a:noFill/>
          </a:ln>
        </p:spPr>
        <p:txBody>
          <a:bodyPr wrap="square" anchor="t">
            <a:spAutoFit/>
          </a:bodyPr>
          <a:lstStyle/>
          <a:p>
            <a:pPr algn="ctr">
              <a:spcBef>
                <a:spcPct val="50000"/>
              </a:spcBef>
            </a:pPr>
            <a:r>
              <a:rPr lang="zh-CN" altLang="en-US" sz="3600" b="0">
                <a:latin typeface="Arial Narrow" panose="020B0606020202030204" pitchFamily="34" charset="0"/>
                <a:ea typeface="宋体" panose="02010600030101010101" pitchFamily="2" charset="-122"/>
                <a:sym typeface="Symbol" panose="05050102010706020507" pitchFamily="18" charset="2"/>
              </a:rPr>
              <a:t></a:t>
            </a:r>
            <a:r>
              <a:rPr lang="en-US" altLang="zh-CN" sz="3600" b="0" baseline="-25000">
                <a:latin typeface="Arial Narrow" panose="020B0606020202030204" pitchFamily="34" charset="0"/>
                <a:ea typeface="宋体" panose="02010600030101010101" pitchFamily="2" charset="-122"/>
                <a:sym typeface="Symbol" panose="05050102010706020507" pitchFamily="18" charset="2"/>
              </a:rPr>
              <a:t>A&lt;5 </a:t>
            </a:r>
            <a:r>
              <a:rPr lang="en-US" altLang="zh-CN" sz="2800" b="0" baseline="-25000">
                <a:latin typeface="Arial Narrow" panose="020B0606020202030204" pitchFamily="34" charset="0"/>
                <a:ea typeface="宋体" panose="02010600030101010101" pitchFamily="2" charset="-122"/>
                <a:sym typeface="Symbol" panose="05050102010706020507" pitchFamily="18" charset="2"/>
              </a:rPr>
              <a:t>and </a:t>
            </a:r>
            <a:r>
              <a:rPr lang="en-US" altLang="zh-CN" sz="3600" b="0" baseline="-25000">
                <a:latin typeface="Arial Narrow" panose="020B0606020202030204" pitchFamily="34" charset="0"/>
                <a:ea typeface="宋体" panose="02010600030101010101" pitchFamily="2" charset="-122"/>
                <a:sym typeface="Symbol" panose="05050102010706020507" pitchFamily="18" charset="2"/>
              </a:rPr>
              <a:t>C=7</a:t>
            </a:r>
            <a:r>
              <a:rPr lang="en-US" altLang="zh-CN" sz="3600" b="0">
                <a:latin typeface="Arial Narrow" panose="020B0606020202030204" pitchFamily="34" charset="0"/>
                <a:ea typeface="宋体" panose="02010600030101010101" pitchFamily="2" charset="-122"/>
                <a:sym typeface="Symbol" panose="05050102010706020507" pitchFamily="18" charset="2"/>
              </a:rPr>
              <a:t>(R)</a:t>
            </a:r>
            <a:r>
              <a:rPr lang="en-US" altLang="zh-CN" sz="3600" b="0">
                <a:latin typeface="Times New Roman" panose="02020603050405020304" pitchFamily="18" charset="0"/>
                <a:ea typeface="宋体" panose="02010600030101010101" pitchFamily="2" charset="-122"/>
              </a:rPr>
              <a:t> </a:t>
            </a:r>
          </a:p>
        </p:txBody>
      </p:sp>
      <p:graphicFrame>
        <p:nvGraphicFramePr>
          <p:cNvPr id="169014" name="表格 169013"/>
          <p:cNvGraphicFramePr/>
          <p:nvPr/>
        </p:nvGraphicFramePr>
        <p:xfrm>
          <a:off x="3429000" y="5291138"/>
          <a:ext cx="2514600" cy="1188720"/>
        </p:xfrm>
        <a:graphic>
          <a:graphicData uri="http://schemas.openxmlformats.org/drawingml/2006/table">
            <a:tbl>
              <a:tblPr/>
              <a:tblGrid>
                <a:gridCol w="838200"/>
                <a:gridCol w="838200"/>
                <a:gridCol w="838200"/>
              </a:tblGrid>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A</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B</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C</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6</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5</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15</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4"/>
          <p:cNvPicPr>
            <a:picLocks noChangeAspect="1"/>
          </p:cNvPicPr>
          <p:nvPr/>
        </p:nvPicPr>
        <p:blipFill>
          <a:blip r:embed="rId2"/>
          <a:srcRect r="363" b="3227"/>
          <a:stretch>
            <a:fillRect/>
          </a:stretch>
        </p:blipFill>
        <p:spPr>
          <a:xfrm>
            <a:off x="884555" y="3796030"/>
            <a:ext cx="6100445" cy="2513330"/>
          </a:xfrm>
          <a:prstGeom prst="rect">
            <a:avLst/>
          </a:prstGeom>
          <a:noFill/>
          <a:ln w="9525">
            <a:noFill/>
          </a:ln>
        </p:spPr>
      </p:pic>
      <p:sp>
        <p:nvSpPr>
          <p:cNvPr id="107522" name="标题 107521"/>
          <p:cNvSpPr>
            <a:spLocks noGrp="1"/>
          </p:cNvSpPr>
          <p:nvPr>
            <p:ph type="title"/>
          </p:nvPr>
        </p:nvSpPr>
        <p:spPr/>
        <p:txBody>
          <a:bodyPr anchor="ctr"/>
          <a:lstStyle/>
          <a:p>
            <a:r>
              <a:rPr lang="en-US" altLang="zh-CN"/>
              <a:t> </a:t>
            </a:r>
            <a:r>
              <a:rPr lang="zh-CN" altLang="en-US"/>
              <a:t>讨论：</a:t>
            </a:r>
            <a:endParaRPr lang="zh-CN" altLang="en-US" dirty="0">
              <a:latin typeface="宋体" panose="02010600030101010101" pitchFamily="2" charset="-122"/>
            </a:endParaRPr>
          </a:p>
        </p:txBody>
      </p:sp>
      <p:sp>
        <p:nvSpPr>
          <p:cNvPr id="107523" name="文本占位符 107522"/>
          <p:cNvSpPr>
            <a:spLocks noGrp="1"/>
          </p:cNvSpPr>
          <p:nvPr>
            <p:ph type="body" idx="1"/>
          </p:nvPr>
        </p:nvSpPr>
        <p:spPr>
          <a:xfrm>
            <a:off x="250825" y="1260475"/>
            <a:ext cx="8550910" cy="2824480"/>
          </a:xfrm>
        </p:spPr>
        <p:txBody>
          <a:bodyPr/>
          <a:lstStyle/>
          <a:p>
            <a:pPr lvl="0"/>
            <a:r>
              <a:rPr lang="zh-CN" altLang="en-US" sz="2740" dirty="0">
                <a:latin typeface="楷体" panose="02010609060101010101" charset="-122"/>
                <a:ea typeface="楷体" panose="02010609060101010101" charset="-122"/>
              </a:rPr>
              <a:t>例：从关系</a:t>
            </a:r>
            <a:r>
              <a:rPr lang="en-US" altLang="zh-CN" sz="2740" dirty="0">
                <a:latin typeface="楷体" panose="02010609060101010101" charset="-122"/>
                <a:ea typeface="楷体" panose="02010609060101010101" charset="-122"/>
              </a:rPr>
              <a:t>movies</a:t>
            </a:r>
            <a:r>
              <a:rPr lang="zh-CN" altLang="en-US" sz="2740" dirty="0">
                <a:latin typeface="楷体" panose="02010609060101010101" charset="-122"/>
                <a:ea typeface="楷体" panose="02010609060101010101" charset="-122"/>
              </a:rPr>
              <a:t>中找出</a:t>
            </a:r>
            <a:r>
              <a:rPr lang="en-US" altLang="zh-CN" sz="2740" dirty="0">
                <a:latin typeface="楷体" panose="02010609060101010101" charset="-122"/>
                <a:ea typeface="楷体" panose="02010609060101010101" charset="-122"/>
              </a:rPr>
              <a:t>disney</a:t>
            </a:r>
            <a:r>
              <a:rPr lang="zh-CN" altLang="en-US" sz="2740" dirty="0">
                <a:latin typeface="楷体" panose="02010609060101010101" charset="-122"/>
                <a:ea typeface="楷体" panose="02010609060101010101" charset="-122"/>
              </a:rPr>
              <a:t>电影公司出品的电影</a:t>
            </a:r>
          </a:p>
          <a:p>
            <a:pPr lvl="1"/>
            <a:endParaRPr lang="zh-CN" altLang="en-US" sz="2400"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 name="矩形 5"/>
          <p:cNvSpPr/>
          <p:nvPr/>
        </p:nvSpPr>
        <p:spPr>
          <a:xfrm>
            <a:off x="884555" y="3795713"/>
            <a:ext cx="6110288" cy="80486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文本框 1"/>
          <p:cNvSpPr txBox="1"/>
          <p:nvPr/>
        </p:nvSpPr>
        <p:spPr>
          <a:xfrm>
            <a:off x="878205" y="3399155"/>
            <a:ext cx="1381760" cy="460375"/>
          </a:xfrm>
          <a:prstGeom prst="rect">
            <a:avLst/>
          </a:prstGeom>
          <a:noFill/>
        </p:spPr>
        <p:txBody>
          <a:bodyPr wrap="square" rtlCol="0">
            <a:spAutoFit/>
          </a:bodyPr>
          <a:lstStyle/>
          <a:p>
            <a:r>
              <a:rPr lang="en-US" altLang="zh-CN">
                <a:latin typeface="华文楷体" panose="02010600040101010101" pitchFamily="2" charset="-122"/>
                <a:ea typeface="华文楷体" panose="02010600040101010101" pitchFamily="2" charset="-122"/>
              </a:rPr>
              <a:t>movies</a:t>
            </a:r>
          </a:p>
        </p:txBody>
      </p:sp>
      <p:sp>
        <p:nvSpPr>
          <p:cNvPr id="8" name="线形标注 1 7"/>
          <p:cNvSpPr/>
          <p:nvPr/>
        </p:nvSpPr>
        <p:spPr>
          <a:xfrm>
            <a:off x="5276850" y="2420620"/>
            <a:ext cx="3034665" cy="503555"/>
          </a:xfrm>
          <a:prstGeom prst="borderCallout1">
            <a:avLst>
              <a:gd name="adj1" fmla="val 51576"/>
              <a:gd name="adj2" fmla="val -460"/>
              <a:gd name="adj3" fmla="val -153972"/>
              <a:gd name="adj4" fmla="val -102050"/>
            </a:avLst>
          </a:prstGeom>
          <a:noFill/>
          <a:ln w="3619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kumimoji="0" lang="en-US" altLang="zh-CN" sz="2000" b="1" i="0" u="none" strike="noStrike" kern="1200" cap="none" spc="0" normalizeH="0" baseline="-25000" noProof="0" dirty="0" err="1">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studioName</a:t>
            </a:r>
            <a:r>
              <a:rPr kumimoji="0" lang="en-US" altLang="zh-CN" sz="2000" b="1" i="0" u="none" strike="noStrike" kern="1200" cap="none" spc="0" normalizeH="0" baseline="-25000"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=‘Disney’</a:t>
            </a:r>
            <a:r>
              <a:rPr kumimoji="0" lang="en-US" altLang="zh-CN"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(movies)</a:t>
            </a:r>
          </a:p>
        </p:txBody>
      </p:sp>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16</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05473"/>
          <p:cNvSpPr>
            <a:spLocks noGrp="1"/>
          </p:cNvSpPr>
          <p:nvPr>
            <p:ph type="title"/>
          </p:nvPr>
        </p:nvSpPr>
        <p:spPr>
          <a:xfrm>
            <a:off x="685800" y="228600"/>
            <a:ext cx="7793038" cy="784225"/>
          </a:xfrm>
        </p:spPr>
        <p:txBody>
          <a:bodyPr anchor="ctr"/>
          <a:lstStyle/>
          <a:p>
            <a:r>
              <a:rPr lang="zh-CN"/>
              <a:t>关系运算</a:t>
            </a:r>
            <a:r>
              <a:rPr lang="en-US" altLang="zh-CN"/>
              <a:t>——</a:t>
            </a:r>
            <a:r>
              <a:rPr lang="zh-CN">
                <a:sym typeface="+mn-ea"/>
              </a:rPr>
              <a:t>投影</a:t>
            </a:r>
            <a:r>
              <a:rPr lang="zh-CN">
                <a:sym typeface="Symbol" panose="05050102010706020507" pitchFamily="18" charset="2"/>
              </a:rPr>
              <a:t></a:t>
            </a:r>
            <a:endParaRPr lang="zh-CN">
              <a:latin typeface="宋体" panose="02010600030101010101" pitchFamily="2" charset="-122"/>
            </a:endParaRPr>
          </a:p>
        </p:txBody>
      </p:sp>
      <p:sp>
        <p:nvSpPr>
          <p:cNvPr id="105475" name="文本占位符 105474"/>
          <p:cNvSpPr>
            <a:spLocks noGrp="1"/>
          </p:cNvSpPr>
          <p:nvPr>
            <p:ph type="body" idx="1"/>
          </p:nvPr>
        </p:nvSpPr>
        <p:spPr>
          <a:xfrm>
            <a:off x="533400" y="1012825"/>
            <a:ext cx="8575675" cy="2673350"/>
          </a:xfrm>
        </p:spPr>
        <p:txBody>
          <a:bodyPr/>
          <a:lstStyle/>
          <a:p>
            <a:r>
              <a:rPr lang="zh-CN" altLang="en-US" b="1" dirty="0">
                <a:solidFill>
                  <a:srgbClr val="FF0000"/>
                </a:solidFill>
              </a:rPr>
              <a:t>投影（列选择）运算</a:t>
            </a:r>
            <a:r>
              <a:rPr lang="zh-CN" altLang="en-US" dirty="0"/>
              <a:t>：</a:t>
            </a:r>
            <a:r>
              <a:rPr lang="en-US" altLang="zh-CN" b="1">
                <a:solidFill>
                  <a:srgbClr val="0000FF"/>
                </a:solidFill>
                <a:latin typeface="Arial" panose="020B0604020202020204" pitchFamily="34" charset="0"/>
                <a:ea typeface="宋体" panose="02010600030101010101" pitchFamily="2" charset="-122"/>
                <a:sym typeface="Symbol" panose="05050102010706020507" pitchFamily="18" charset="2"/>
              </a:rPr>
              <a:t></a:t>
            </a:r>
            <a:r>
              <a:rPr lang="en-US" altLang="zh-CN" b="1" baseline="-25000" err="1">
                <a:solidFill>
                  <a:schemeClr val="bg2"/>
                </a:solidFill>
                <a:latin typeface="Arial" panose="020B0604020202020204" pitchFamily="34" charset="0"/>
                <a:ea typeface="宋体" panose="02010600030101010101" pitchFamily="2" charset="-122"/>
                <a:sym typeface="+mn-ea"/>
              </a:rPr>
              <a:t>B1,B2,…, Bm</a:t>
            </a:r>
            <a:r>
              <a:rPr lang="en-US" altLang="zh-CN" b="1" baseline="-25000">
                <a:solidFill>
                  <a:schemeClr val="bg2"/>
                </a:solidFill>
                <a:latin typeface="Arial" panose="020B0604020202020204" pitchFamily="34" charset="0"/>
                <a:ea typeface="宋体" panose="02010600030101010101" pitchFamily="2" charset="-122"/>
                <a:sym typeface="+mn-ea"/>
              </a:rPr>
              <a:t> </a:t>
            </a:r>
            <a:r>
              <a:rPr lang="en-US" altLang="zh-CN" b="1">
                <a:solidFill>
                  <a:schemeClr val="bg2"/>
                </a:solidFill>
                <a:latin typeface="Arial" panose="020B0604020202020204" pitchFamily="34" charset="0"/>
                <a:ea typeface="宋体" panose="02010600030101010101" pitchFamily="2" charset="-122"/>
                <a:sym typeface="Symbol" panose="05050102010706020507" pitchFamily="18" charset="2"/>
              </a:rPr>
              <a:t>( R )</a:t>
            </a:r>
            <a:r>
              <a:rPr lang="zh-CN" altLang="en-US" dirty="0">
                <a:solidFill>
                  <a:schemeClr val="bg2"/>
                </a:solidFill>
              </a:rPr>
              <a:t> </a:t>
            </a:r>
          </a:p>
          <a:p>
            <a:pPr lvl="1"/>
            <a:r>
              <a:rPr lang="zh-CN" altLang="en-US" sz="2450" dirty="0">
                <a:latin typeface="楷体" panose="02010609060101010101" charset="-122"/>
                <a:ea typeface="楷体" panose="02010609060101010101" charset="-122"/>
              </a:rPr>
              <a:t>给定一个关系</a:t>
            </a:r>
            <a:r>
              <a:rPr lang="en-US" altLang="zh-CN" sz="2450" dirty="0">
                <a:latin typeface="楷体" panose="02010609060101010101" charset="-122"/>
                <a:ea typeface="楷体" panose="02010609060101010101" charset="-122"/>
              </a:rPr>
              <a:t>R</a:t>
            </a:r>
            <a:r>
              <a:rPr lang="zh-CN" altLang="en-US" sz="2450" dirty="0">
                <a:latin typeface="楷体" panose="02010609060101010101" charset="-122"/>
                <a:ea typeface="楷体" panose="02010609060101010101" charset="-122"/>
              </a:rPr>
              <a:t>，</a:t>
            </a:r>
            <a:r>
              <a:rPr lang="zh-CN" altLang="en-US" sz="2450" b="1" dirty="0">
                <a:latin typeface="楷体" panose="02010609060101010101" charset="-122"/>
                <a:ea typeface="楷体" panose="02010609060101010101" charset="-122"/>
                <a:sym typeface="+mn-ea"/>
              </a:rPr>
              <a:t>设关系</a:t>
            </a:r>
            <a:r>
              <a:rPr lang="en-US" altLang="zh-CN" sz="2450" b="1" dirty="0">
                <a:latin typeface="楷体" panose="02010609060101010101" charset="-122"/>
                <a:ea typeface="楷体" panose="02010609060101010101" charset="-122"/>
                <a:sym typeface="+mn-ea"/>
              </a:rPr>
              <a:t>R</a:t>
            </a:r>
            <a:r>
              <a:rPr lang="zh-CN" altLang="en-US" sz="2450" b="1" dirty="0">
                <a:latin typeface="楷体" panose="02010609060101010101" charset="-122"/>
                <a:ea typeface="楷体" panose="02010609060101010101" charset="-122"/>
                <a:sym typeface="+mn-ea"/>
              </a:rPr>
              <a:t>有</a:t>
            </a:r>
            <a:r>
              <a:rPr lang="en-US" altLang="zh-CN" sz="2450" b="1" dirty="0">
                <a:latin typeface="楷体" panose="02010609060101010101" charset="-122"/>
                <a:ea typeface="楷体" panose="02010609060101010101" charset="-122"/>
                <a:sym typeface="+mn-ea"/>
              </a:rPr>
              <a:t>n</a:t>
            </a:r>
            <a:r>
              <a:rPr lang="zh-CN" altLang="en-US" sz="2450" b="1" dirty="0">
                <a:latin typeface="楷体" panose="02010609060101010101" charset="-122"/>
                <a:ea typeface="楷体" panose="02010609060101010101" charset="-122"/>
                <a:sym typeface="+mn-ea"/>
              </a:rPr>
              <a:t>个属性</a:t>
            </a:r>
            <a:r>
              <a:rPr lang="en-US" altLang="zh-CN" sz="2450" b="1">
                <a:latin typeface="楷体" panose="02010609060101010101" charset="-122"/>
                <a:ea typeface="楷体" panose="02010609060101010101" charset="-122"/>
                <a:sym typeface="+mn-ea"/>
              </a:rPr>
              <a:t>A</a:t>
            </a:r>
            <a:r>
              <a:rPr lang="en-US" altLang="zh-CN" sz="2450" b="1" baseline="-30000">
                <a:latin typeface="楷体" panose="02010609060101010101" charset="-122"/>
                <a:ea typeface="楷体" panose="02010609060101010101" charset="-122"/>
                <a:sym typeface="+mn-ea"/>
              </a:rPr>
              <a:t>1</a:t>
            </a:r>
            <a:r>
              <a:rPr lang="en-US" altLang="zh-CN" sz="2450" b="1">
                <a:latin typeface="楷体" panose="02010609060101010101" charset="-122"/>
                <a:ea typeface="楷体" panose="02010609060101010101" charset="-122"/>
                <a:sym typeface="+mn-ea"/>
              </a:rPr>
              <a:t>,A</a:t>
            </a:r>
            <a:r>
              <a:rPr lang="en-US" altLang="zh-CN" sz="2450" b="1" baseline="-30000">
                <a:latin typeface="楷体" panose="02010609060101010101" charset="-122"/>
                <a:ea typeface="楷体" panose="02010609060101010101" charset="-122"/>
                <a:sym typeface="+mn-ea"/>
              </a:rPr>
              <a:t>2</a:t>
            </a:r>
            <a:r>
              <a:rPr lang="en-US" altLang="zh-CN" sz="2450" b="1">
                <a:latin typeface="楷体" panose="02010609060101010101" charset="-122"/>
                <a:ea typeface="楷体" panose="02010609060101010101" charset="-122"/>
                <a:sym typeface="+mn-ea"/>
              </a:rPr>
              <a:t>,…, A</a:t>
            </a:r>
            <a:r>
              <a:rPr lang="en-US" altLang="zh-CN" sz="2450" b="1" baseline="-30000">
                <a:latin typeface="楷体" panose="02010609060101010101" charset="-122"/>
                <a:ea typeface="楷体" panose="02010609060101010101" charset="-122"/>
                <a:sym typeface="+mn-ea"/>
              </a:rPr>
              <a:t>n</a:t>
            </a:r>
            <a:r>
              <a:rPr lang="zh-CN" altLang="en-US" sz="2450" b="1" baseline="-30000">
                <a:latin typeface="楷体" panose="02010609060101010101" charset="-122"/>
                <a:ea typeface="楷体" panose="02010609060101010101" charset="-122"/>
                <a:sym typeface="+mn-ea"/>
              </a:rPr>
              <a:t>，</a:t>
            </a:r>
            <a:r>
              <a:rPr lang="zh-CN" altLang="en-US" sz="2450" dirty="0">
                <a:latin typeface="楷体" panose="02010609060101010101" charset="-122"/>
                <a:ea typeface="楷体" panose="02010609060101010101" charset="-122"/>
              </a:rPr>
              <a:t>投影运算结果也是一个关系，只包含了</a:t>
            </a:r>
            <a:r>
              <a:rPr lang="zh-CN" altLang="en-US" sz="2450" b="1" dirty="0">
                <a:solidFill>
                  <a:srgbClr val="FF0000"/>
                </a:solidFill>
                <a:latin typeface="楷体" panose="02010609060101010101" charset="-122"/>
                <a:ea typeface="楷体" panose="02010609060101010101" charset="-122"/>
              </a:rPr>
              <a:t>指定列</a:t>
            </a:r>
            <a:r>
              <a:rPr lang="zh-CN" altLang="en-US" sz="2450" b="1" dirty="0">
                <a:solidFill>
                  <a:srgbClr val="FF0000"/>
                </a:solidFill>
                <a:latin typeface="楷体" panose="02010609060101010101" charset="-122"/>
                <a:ea typeface="楷体" panose="02010609060101010101" charset="-122"/>
                <a:sym typeface="+mn-ea"/>
              </a:rPr>
              <a:t>B</a:t>
            </a:r>
            <a:r>
              <a:rPr lang="zh-CN" altLang="en-US" sz="2450" b="1" baseline="-25000" dirty="0">
                <a:solidFill>
                  <a:srgbClr val="FF0000"/>
                </a:solidFill>
                <a:latin typeface="楷体" panose="02010609060101010101" charset="-122"/>
                <a:ea typeface="楷体" panose="02010609060101010101" charset="-122"/>
                <a:sym typeface="+mn-ea"/>
              </a:rPr>
              <a:t>1</a:t>
            </a:r>
            <a:r>
              <a:rPr lang="zh-CN" altLang="en-US" sz="2450" b="1" dirty="0">
                <a:solidFill>
                  <a:srgbClr val="FF0000"/>
                </a:solidFill>
                <a:latin typeface="楷体" panose="02010609060101010101" charset="-122"/>
                <a:ea typeface="楷体" panose="02010609060101010101" charset="-122"/>
                <a:sym typeface="+mn-ea"/>
              </a:rPr>
              <a:t>,B</a:t>
            </a:r>
            <a:r>
              <a:rPr lang="zh-CN" altLang="en-US" sz="2450" b="1" baseline="-25000" dirty="0">
                <a:solidFill>
                  <a:srgbClr val="FF0000"/>
                </a:solidFill>
                <a:latin typeface="楷体" panose="02010609060101010101" charset="-122"/>
                <a:ea typeface="楷体" panose="02010609060101010101" charset="-122"/>
                <a:sym typeface="+mn-ea"/>
              </a:rPr>
              <a:t>2</a:t>
            </a:r>
            <a:r>
              <a:rPr lang="zh-CN" altLang="en-US" sz="2450" b="1" dirty="0">
                <a:solidFill>
                  <a:srgbClr val="FF0000"/>
                </a:solidFill>
                <a:latin typeface="楷体" panose="02010609060101010101" charset="-122"/>
                <a:ea typeface="楷体" panose="02010609060101010101" charset="-122"/>
                <a:sym typeface="+mn-ea"/>
              </a:rPr>
              <a:t>,…, B</a:t>
            </a:r>
            <a:r>
              <a:rPr lang="zh-CN" altLang="en-US" sz="2450" b="1" baseline="-25000" dirty="0">
                <a:solidFill>
                  <a:srgbClr val="FF0000"/>
                </a:solidFill>
                <a:latin typeface="楷体" panose="02010609060101010101" charset="-122"/>
                <a:ea typeface="楷体" panose="02010609060101010101" charset="-122"/>
                <a:sym typeface="+mn-ea"/>
              </a:rPr>
              <a:t>m</a:t>
            </a:r>
            <a:endParaRPr lang="zh-CN" altLang="en-US" sz="2450" dirty="0">
              <a:latin typeface="楷体" panose="02010609060101010101" charset="-122"/>
              <a:ea typeface="楷体" panose="02010609060101010101" charset="-122"/>
            </a:endParaRPr>
          </a:p>
          <a:p>
            <a:pPr lvl="1"/>
            <a:endParaRPr lang="zh-CN" altLang="en-US" sz="2100" dirty="0">
              <a:solidFill>
                <a:srgbClr val="FF0000"/>
              </a:solidFill>
              <a:latin typeface="楷体" panose="02010609060101010101" charset="-122"/>
              <a:ea typeface="楷体" panose="02010609060101010101" charset="-122"/>
              <a:sym typeface="+mn-ea"/>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17</a:t>
            </a:fld>
            <a:endParaRPr lang="zh-CN" altLang="en-US" strike="noStrike" noProof="1">
              <a:latin typeface="Times New Roman" panose="02020603050405020304" pitchFamily="18" charset="0"/>
              <a:ea typeface="宋体" panose="02010600030101010101" pitchFamily="2" charset="-122"/>
            </a:endParaRPr>
          </a:p>
        </p:txBody>
      </p:sp>
      <p:grpSp>
        <p:nvGrpSpPr>
          <p:cNvPr id="80988" name="组合 80987"/>
          <p:cNvGrpSpPr/>
          <p:nvPr/>
        </p:nvGrpSpPr>
        <p:grpSpPr>
          <a:xfrm>
            <a:off x="2769235" y="2827655"/>
            <a:ext cx="3429000" cy="4025900"/>
            <a:chOff x="2880" y="1680"/>
            <a:chExt cx="2160" cy="2536"/>
          </a:xfrm>
        </p:grpSpPr>
        <p:sp>
          <p:nvSpPr>
            <p:cNvPr id="80972" name="下箭头 80971"/>
            <p:cNvSpPr/>
            <p:nvPr/>
          </p:nvSpPr>
          <p:spPr>
            <a:xfrm>
              <a:off x="4080" y="1680"/>
              <a:ext cx="144" cy="2064"/>
            </a:xfrm>
            <a:prstGeom prst="downArrow">
              <a:avLst>
                <a:gd name="adj1" fmla="val 37500"/>
                <a:gd name="adj2" fmla="val 157334"/>
              </a:avLst>
            </a:prstGeom>
            <a:solidFill>
              <a:srgbClr val="CCFFFF">
                <a:alpha val="5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80973" name="下箭头 80972"/>
            <p:cNvSpPr/>
            <p:nvPr/>
          </p:nvSpPr>
          <p:spPr>
            <a:xfrm>
              <a:off x="4896" y="1680"/>
              <a:ext cx="144" cy="2064"/>
            </a:xfrm>
            <a:prstGeom prst="downArrow">
              <a:avLst>
                <a:gd name="adj1" fmla="val 37500"/>
                <a:gd name="adj2" fmla="val 157334"/>
              </a:avLst>
            </a:prstGeom>
            <a:solidFill>
              <a:srgbClr val="CCFFFF">
                <a:alpha val="5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80985" name="任意多边形 80984"/>
            <p:cNvSpPr/>
            <p:nvPr/>
          </p:nvSpPr>
          <p:spPr>
            <a:xfrm>
              <a:off x="2880" y="3424"/>
              <a:ext cx="1248" cy="608"/>
            </a:xfrm>
            <a:custGeom>
              <a:avLst/>
              <a:gdLst/>
              <a:ahLst/>
              <a:cxnLst/>
              <a:rect l="0" t="0" r="0" b="0"/>
              <a:pathLst>
                <a:path w="1248" h="608">
                  <a:moveTo>
                    <a:pt x="0" y="80"/>
                  </a:moveTo>
                  <a:cubicBezTo>
                    <a:pt x="324" y="40"/>
                    <a:pt x="648" y="0"/>
                    <a:pt x="816" y="80"/>
                  </a:cubicBezTo>
                  <a:cubicBezTo>
                    <a:pt x="984" y="160"/>
                    <a:pt x="936" y="512"/>
                    <a:pt x="1008" y="560"/>
                  </a:cubicBezTo>
                  <a:cubicBezTo>
                    <a:pt x="1080" y="608"/>
                    <a:pt x="1164" y="488"/>
                    <a:pt x="1248" y="368"/>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86" name="任意多边形 80985"/>
            <p:cNvSpPr/>
            <p:nvPr/>
          </p:nvSpPr>
          <p:spPr>
            <a:xfrm>
              <a:off x="2880" y="3496"/>
              <a:ext cx="2112" cy="720"/>
            </a:xfrm>
            <a:custGeom>
              <a:avLst/>
              <a:gdLst/>
              <a:ahLst/>
              <a:cxnLst/>
              <a:rect l="0" t="0" r="0" b="0"/>
              <a:pathLst>
                <a:path w="2112" h="720">
                  <a:moveTo>
                    <a:pt x="0" y="8"/>
                  </a:moveTo>
                  <a:cubicBezTo>
                    <a:pt x="284" y="4"/>
                    <a:pt x="568" y="0"/>
                    <a:pt x="720" y="104"/>
                  </a:cubicBezTo>
                  <a:cubicBezTo>
                    <a:pt x="872" y="208"/>
                    <a:pt x="720" y="544"/>
                    <a:pt x="912" y="632"/>
                  </a:cubicBezTo>
                  <a:cubicBezTo>
                    <a:pt x="1104" y="720"/>
                    <a:pt x="1672" y="688"/>
                    <a:pt x="1872" y="632"/>
                  </a:cubicBezTo>
                  <a:cubicBezTo>
                    <a:pt x="2072" y="576"/>
                    <a:pt x="2092" y="436"/>
                    <a:pt x="2112" y="296"/>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grpSp>
      <p:graphicFrame>
        <p:nvGraphicFramePr>
          <p:cNvPr id="6" name="表格 5"/>
          <p:cNvGraphicFramePr/>
          <p:nvPr/>
        </p:nvGraphicFramePr>
        <p:xfrm>
          <a:off x="4521835" y="2999105"/>
          <a:ext cx="2209800" cy="3291840"/>
        </p:xfrm>
        <a:graphic>
          <a:graphicData uri="http://schemas.openxmlformats.org/drawingml/2006/table">
            <a:tbl>
              <a:tblPr/>
              <a:tblGrid>
                <a:gridCol w="441325"/>
                <a:gridCol w="442913"/>
                <a:gridCol w="441325"/>
                <a:gridCol w="442912"/>
                <a:gridCol w="441325"/>
              </a:tblGrid>
              <a:tr h="334963">
                <a:tc>
                  <a:txBody>
                    <a:bodyPr/>
                    <a:lstStyle/>
                    <a:p>
                      <a:pPr marL="0" lvl="0" indent="0" algn="ctr">
                        <a:buNone/>
                      </a:pPr>
                      <a:r>
                        <a:rPr lang="en-US" altLang="zh-CN" b="1">
                          <a:solidFill>
                            <a:schemeClr val="tx1"/>
                          </a:solidFill>
                          <a:latin typeface="Arial" panose="020B0604020202020204" pitchFamily="34" charset="0"/>
                        </a:rPr>
                        <a:t>A</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B</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E</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p>
                      <a:pPr marL="0" lvl="0" indent="0" algn="ctr">
                        <a:buNone/>
                      </a:pPr>
                      <a:r>
                        <a:rPr lang="en-US" altLang="zh-CN">
                          <a:solidFill>
                            <a:srgbClr val="0000FF"/>
                          </a:solidFill>
                          <a:latin typeface="Arial" panose="020B0604020202020204" pitchFamily="34" charset="0"/>
                        </a:rPr>
                        <a:t>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4</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p>
                      <a:pPr marL="0" lvl="0" indent="0" algn="ctr">
                        <a:buNone/>
                      </a:pPr>
                      <a:r>
                        <a:rPr lang="en-US" altLang="zh-CN">
                          <a:solidFill>
                            <a:srgbClr val="0000FF"/>
                          </a:solidFill>
                          <a:latin typeface="Arial" panose="020B0604020202020204" pitchFamily="34" charset="0"/>
                        </a:rPr>
                        <a:t>2</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11</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p>
                      <a:pPr marL="0" lvl="0" indent="0" algn="ctr">
                        <a:buNone/>
                      </a:pPr>
                      <a:r>
                        <a:rPr lang="en-US" altLang="zh-CN">
                          <a:solidFill>
                            <a:srgbClr val="0000FF"/>
                          </a:solidFill>
                          <a:latin typeface="Arial" panose="020B0604020202020204" pitchFamily="34" charset="0"/>
                        </a:rPr>
                        <a:t>29</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23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19</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0988"/>
                                        </p:tgtEl>
                                        <p:attrNameLst>
                                          <p:attrName>style.visibility</p:attrName>
                                        </p:attrNameLst>
                                      </p:cBhvr>
                                      <p:to>
                                        <p:strVal val="visible"/>
                                      </p:to>
                                    </p:set>
                                    <p:animEffect transition="in" filter="blinds(horizontal)">
                                      <p:cBhvr>
                                        <p:cTn id="11" dur="500"/>
                                        <p:tgtEl>
                                          <p:spTgt spid="8098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5475">
                                            <p:txEl>
                                              <p:pRg st="1" end="1"/>
                                            </p:txEl>
                                          </p:spTgt>
                                        </p:tgtEl>
                                        <p:attrNameLst>
                                          <p:attrName>style.visibility</p:attrName>
                                        </p:attrNameLst>
                                      </p:cBhvr>
                                      <p:to>
                                        <p:strVal val="visible"/>
                                      </p:to>
                                    </p:set>
                                    <p:animEffect transition="in" filter="wipe(down)">
                                      <p:cBhvr>
                                        <p:cTn id="16" dur="500"/>
                                        <p:tgtEl>
                                          <p:spTgt spid="1054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05473"/>
          <p:cNvSpPr>
            <a:spLocks noGrp="1"/>
          </p:cNvSpPr>
          <p:nvPr>
            <p:ph type="title"/>
          </p:nvPr>
        </p:nvSpPr>
        <p:spPr>
          <a:xfrm>
            <a:off x="685800" y="228600"/>
            <a:ext cx="7793038" cy="784225"/>
          </a:xfrm>
        </p:spPr>
        <p:txBody>
          <a:bodyPr anchor="ctr"/>
          <a:lstStyle/>
          <a:p>
            <a:r>
              <a:rPr lang="zh-CN"/>
              <a:t>关系运算</a:t>
            </a:r>
            <a:r>
              <a:rPr lang="en-US" altLang="zh-CN"/>
              <a:t>——</a:t>
            </a:r>
            <a:r>
              <a:rPr lang="zh-CN">
                <a:sym typeface="+mn-ea"/>
              </a:rPr>
              <a:t>投影</a:t>
            </a:r>
            <a:r>
              <a:rPr lang="zh-CN">
                <a:sym typeface="Symbol" panose="05050102010706020507" pitchFamily="18" charset="2"/>
              </a:rPr>
              <a:t></a:t>
            </a:r>
            <a:endParaRPr lang="zh-CN">
              <a:latin typeface="宋体" panose="02010600030101010101" pitchFamily="2" charset="-122"/>
            </a:endParaRPr>
          </a:p>
        </p:txBody>
      </p:sp>
      <p:sp>
        <p:nvSpPr>
          <p:cNvPr id="105475" name="文本占位符 105474"/>
          <p:cNvSpPr>
            <a:spLocks noGrp="1"/>
          </p:cNvSpPr>
          <p:nvPr>
            <p:ph type="body" idx="1"/>
          </p:nvPr>
        </p:nvSpPr>
        <p:spPr>
          <a:xfrm>
            <a:off x="533400" y="1012825"/>
            <a:ext cx="8575675" cy="2673350"/>
          </a:xfrm>
        </p:spPr>
        <p:txBody>
          <a:bodyPr/>
          <a:lstStyle/>
          <a:p>
            <a:r>
              <a:rPr lang="zh-CN" altLang="en-US" b="1" dirty="0">
                <a:solidFill>
                  <a:srgbClr val="FF0000"/>
                </a:solidFill>
              </a:rPr>
              <a:t>投影（列选择）运算</a:t>
            </a:r>
            <a:r>
              <a:rPr lang="zh-CN" altLang="en-US" dirty="0"/>
              <a:t>：</a:t>
            </a:r>
            <a:r>
              <a:rPr lang="en-US" altLang="zh-CN" b="1" dirty="0">
                <a:solidFill>
                  <a:srgbClr val="0000FF"/>
                </a:solidFill>
                <a:latin typeface="Arial" panose="020B0604020202020204" pitchFamily="34" charset="0"/>
                <a:ea typeface="宋体" panose="02010600030101010101" pitchFamily="2" charset="-122"/>
                <a:sym typeface="Symbol" panose="05050102010706020507" pitchFamily="18" charset="2"/>
              </a:rPr>
              <a:t></a:t>
            </a:r>
            <a:r>
              <a:rPr lang="en-US" altLang="zh-CN" b="1" baseline="-25000" dirty="0">
                <a:solidFill>
                  <a:schemeClr val="bg2"/>
                </a:solidFill>
                <a:latin typeface="Arial" panose="020B0604020202020204" pitchFamily="34" charset="0"/>
                <a:ea typeface="宋体" panose="02010600030101010101" pitchFamily="2" charset="-122"/>
                <a:sym typeface="+mn-ea"/>
              </a:rPr>
              <a:t>B1,B2,…, </a:t>
            </a:r>
            <a:r>
              <a:rPr lang="en-US" altLang="zh-CN" b="1" baseline="-25000" dirty="0" err="1">
                <a:solidFill>
                  <a:schemeClr val="bg2"/>
                </a:solidFill>
                <a:latin typeface="Arial" panose="020B0604020202020204" pitchFamily="34" charset="0"/>
                <a:ea typeface="宋体" panose="02010600030101010101" pitchFamily="2" charset="-122"/>
                <a:sym typeface="+mn-ea"/>
              </a:rPr>
              <a:t>Bm</a:t>
            </a:r>
            <a:r>
              <a:rPr lang="en-US" altLang="zh-CN" b="1" baseline="-25000" dirty="0">
                <a:solidFill>
                  <a:schemeClr val="bg2"/>
                </a:solidFill>
                <a:latin typeface="Arial" panose="020B0604020202020204" pitchFamily="34" charset="0"/>
                <a:ea typeface="宋体" panose="02010600030101010101" pitchFamily="2" charset="-122"/>
                <a:sym typeface="+mn-ea"/>
              </a:rPr>
              <a:t> </a:t>
            </a:r>
            <a:r>
              <a:rPr lang="en-US" altLang="zh-CN" b="1" dirty="0">
                <a:solidFill>
                  <a:schemeClr val="bg2"/>
                </a:solidFill>
                <a:latin typeface="Arial" panose="020B0604020202020204" pitchFamily="34" charset="0"/>
                <a:ea typeface="宋体" panose="02010600030101010101" pitchFamily="2" charset="-122"/>
                <a:sym typeface="Symbol" panose="05050102010706020507" pitchFamily="18" charset="2"/>
              </a:rPr>
              <a:t>( R )</a:t>
            </a:r>
            <a:r>
              <a:rPr lang="zh-CN" altLang="en-US" dirty="0">
                <a:solidFill>
                  <a:schemeClr val="bg2"/>
                </a:solidFill>
              </a:rPr>
              <a:t> </a:t>
            </a:r>
          </a:p>
          <a:p>
            <a:pPr lvl="1"/>
            <a:r>
              <a:rPr lang="zh-CN" altLang="en-US" sz="2450" dirty="0">
                <a:latin typeface="楷体" panose="02010609060101010101" charset="-122"/>
                <a:ea typeface="楷体" panose="02010609060101010101" charset="-122"/>
              </a:rPr>
              <a:t>给定一个关系</a:t>
            </a:r>
            <a:r>
              <a:rPr lang="en-US" altLang="zh-CN" sz="2450" dirty="0">
                <a:latin typeface="楷体" panose="02010609060101010101" charset="-122"/>
                <a:ea typeface="楷体" panose="02010609060101010101" charset="-122"/>
              </a:rPr>
              <a:t>R</a:t>
            </a:r>
            <a:r>
              <a:rPr lang="zh-CN" altLang="en-US" sz="2450" dirty="0">
                <a:latin typeface="楷体" panose="02010609060101010101" charset="-122"/>
                <a:ea typeface="楷体" panose="02010609060101010101" charset="-122"/>
              </a:rPr>
              <a:t>，</a:t>
            </a:r>
            <a:r>
              <a:rPr lang="zh-CN" altLang="en-US" sz="2450" b="1" dirty="0">
                <a:latin typeface="楷体" panose="02010609060101010101" charset="-122"/>
                <a:ea typeface="楷体" panose="02010609060101010101" charset="-122"/>
                <a:sym typeface="+mn-ea"/>
              </a:rPr>
              <a:t>设关系</a:t>
            </a:r>
            <a:r>
              <a:rPr lang="en-US" altLang="zh-CN" sz="2450" b="1" dirty="0">
                <a:latin typeface="楷体" panose="02010609060101010101" charset="-122"/>
                <a:ea typeface="楷体" panose="02010609060101010101" charset="-122"/>
                <a:sym typeface="+mn-ea"/>
              </a:rPr>
              <a:t>R</a:t>
            </a:r>
            <a:r>
              <a:rPr lang="zh-CN" altLang="en-US" sz="2450" b="1" dirty="0">
                <a:latin typeface="楷体" panose="02010609060101010101" charset="-122"/>
                <a:ea typeface="楷体" panose="02010609060101010101" charset="-122"/>
                <a:sym typeface="+mn-ea"/>
              </a:rPr>
              <a:t>有</a:t>
            </a:r>
            <a:r>
              <a:rPr lang="en-US" altLang="zh-CN" sz="2450" b="1" dirty="0">
                <a:latin typeface="楷体" panose="02010609060101010101" charset="-122"/>
                <a:ea typeface="楷体" panose="02010609060101010101" charset="-122"/>
                <a:sym typeface="+mn-ea"/>
              </a:rPr>
              <a:t>n</a:t>
            </a:r>
            <a:r>
              <a:rPr lang="zh-CN" altLang="en-US" sz="2450" b="1" dirty="0">
                <a:latin typeface="楷体" panose="02010609060101010101" charset="-122"/>
                <a:ea typeface="楷体" panose="02010609060101010101" charset="-122"/>
                <a:sym typeface="+mn-ea"/>
              </a:rPr>
              <a:t>个属性</a:t>
            </a:r>
            <a:r>
              <a:rPr lang="en-US" altLang="zh-CN" sz="2450" b="1" dirty="0">
                <a:latin typeface="楷体" panose="02010609060101010101" charset="-122"/>
                <a:ea typeface="楷体" panose="02010609060101010101" charset="-122"/>
                <a:sym typeface="+mn-ea"/>
              </a:rPr>
              <a:t>A</a:t>
            </a:r>
            <a:r>
              <a:rPr lang="en-US" altLang="zh-CN" sz="2450" b="1" baseline="-30000" dirty="0">
                <a:latin typeface="楷体" panose="02010609060101010101" charset="-122"/>
                <a:ea typeface="楷体" panose="02010609060101010101" charset="-122"/>
                <a:sym typeface="+mn-ea"/>
              </a:rPr>
              <a:t>1</a:t>
            </a:r>
            <a:r>
              <a:rPr lang="en-US" altLang="zh-CN" sz="2450" b="1" dirty="0">
                <a:latin typeface="楷体" panose="02010609060101010101" charset="-122"/>
                <a:ea typeface="楷体" panose="02010609060101010101" charset="-122"/>
                <a:sym typeface="+mn-ea"/>
              </a:rPr>
              <a:t>,A</a:t>
            </a:r>
            <a:r>
              <a:rPr lang="en-US" altLang="zh-CN" sz="2450" b="1" baseline="-30000" dirty="0">
                <a:latin typeface="楷体" panose="02010609060101010101" charset="-122"/>
                <a:ea typeface="楷体" panose="02010609060101010101" charset="-122"/>
                <a:sym typeface="+mn-ea"/>
              </a:rPr>
              <a:t>2</a:t>
            </a:r>
            <a:r>
              <a:rPr lang="en-US" altLang="zh-CN" sz="2450" b="1" dirty="0">
                <a:latin typeface="楷体" panose="02010609060101010101" charset="-122"/>
                <a:ea typeface="楷体" panose="02010609060101010101" charset="-122"/>
                <a:sym typeface="+mn-ea"/>
              </a:rPr>
              <a:t>,…, A</a:t>
            </a:r>
            <a:r>
              <a:rPr lang="en-US" altLang="zh-CN" sz="2450" b="1" baseline="-30000" dirty="0">
                <a:latin typeface="楷体" panose="02010609060101010101" charset="-122"/>
                <a:ea typeface="楷体" panose="02010609060101010101" charset="-122"/>
                <a:sym typeface="+mn-ea"/>
              </a:rPr>
              <a:t>n</a:t>
            </a:r>
            <a:r>
              <a:rPr lang="zh-CN" altLang="en-US" sz="2450" b="1" baseline="-30000" dirty="0">
                <a:latin typeface="楷体" panose="02010609060101010101" charset="-122"/>
                <a:ea typeface="楷体" panose="02010609060101010101" charset="-122"/>
                <a:sym typeface="+mn-ea"/>
              </a:rPr>
              <a:t>，</a:t>
            </a:r>
            <a:r>
              <a:rPr lang="zh-CN" altLang="en-US" sz="2450" dirty="0">
                <a:latin typeface="楷体" panose="02010609060101010101" charset="-122"/>
                <a:ea typeface="楷体" panose="02010609060101010101" charset="-122"/>
              </a:rPr>
              <a:t>投影运算结果也是一个关系，只包含了</a:t>
            </a:r>
            <a:r>
              <a:rPr lang="zh-CN" altLang="en-US" sz="2450" b="1" dirty="0">
                <a:solidFill>
                  <a:srgbClr val="FF0000"/>
                </a:solidFill>
                <a:latin typeface="楷体" panose="02010609060101010101" charset="-122"/>
                <a:ea typeface="楷体" panose="02010609060101010101" charset="-122"/>
              </a:rPr>
              <a:t>指定列</a:t>
            </a:r>
            <a:r>
              <a:rPr lang="zh-CN" altLang="en-US" sz="2450" b="1" dirty="0">
                <a:solidFill>
                  <a:srgbClr val="FF0000"/>
                </a:solidFill>
                <a:latin typeface="楷体" panose="02010609060101010101" charset="-122"/>
                <a:ea typeface="楷体" panose="02010609060101010101" charset="-122"/>
                <a:sym typeface="+mn-ea"/>
              </a:rPr>
              <a:t>B</a:t>
            </a:r>
            <a:r>
              <a:rPr lang="zh-CN" altLang="en-US" sz="2450" b="1" baseline="-25000" dirty="0">
                <a:solidFill>
                  <a:srgbClr val="FF0000"/>
                </a:solidFill>
                <a:latin typeface="楷体" panose="02010609060101010101" charset="-122"/>
                <a:ea typeface="楷体" panose="02010609060101010101" charset="-122"/>
                <a:sym typeface="+mn-ea"/>
              </a:rPr>
              <a:t>1</a:t>
            </a:r>
            <a:r>
              <a:rPr lang="zh-CN" altLang="en-US" sz="2450" b="1" dirty="0">
                <a:solidFill>
                  <a:srgbClr val="FF0000"/>
                </a:solidFill>
                <a:latin typeface="楷体" panose="02010609060101010101" charset="-122"/>
                <a:ea typeface="楷体" panose="02010609060101010101" charset="-122"/>
                <a:sym typeface="+mn-ea"/>
              </a:rPr>
              <a:t>,B</a:t>
            </a:r>
            <a:r>
              <a:rPr lang="zh-CN" altLang="en-US" sz="2450" b="1" baseline="-25000" dirty="0">
                <a:solidFill>
                  <a:srgbClr val="FF0000"/>
                </a:solidFill>
                <a:latin typeface="楷体" panose="02010609060101010101" charset="-122"/>
                <a:ea typeface="楷体" panose="02010609060101010101" charset="-122"/>
                <a:sym typeface="+mn-ea"/>
              </a:rPr>
              <a:t>2</a:t>
            </a:r>
            <a:r>
              <a:rPr lang="zh-CN" altLang="en-US" sz="2450" b="1" dirty="0">
                <a:solidFill>
                  <a:srgbClr val="FF0000"/>
                </a:solidFill>
                <a:latin typeface="楷体" panose="02010609060101010101" charset="-122"/>
                <a:ea typeface="楷体" panose="02010609060101010101" charset="-122"/>
                <a:sym typeface="+mn-ea"/>
              </a:rPr>
              <a:t>,…, B</a:t>
            </a:r>
            <a:r>
              <a:rPr lang="zh-CN" altLang="en-US" sz="2450" b="1" baseline="-25000" dirty="0">
                <a:solidFill>
                  <a:srgbClr val="FF0000"/>
                </a:solidFill>
                <a:latin typeface="楷体" panose="02010609060101010101" charset="-122"/>
                <a:ea typeface="楷体" panose="02010609060101010101" charset="-122"/>
                <a:sym typeface="+mn-ea"/>
              </a:rPr>
              <a:t>m</a:t>
            </a:r>
            <a:endParaRPr lang="zh-CN" altLang="en-US" sz="2450" dirty="0">
              <a:latin typeface="楷体" panose="02010609060101010101" charset="-122"/>
              <a:ea typeface="楷体" panose="02010609060101010101" charset="-122"/>
            </a:endParaRPr>
          </a:p>
          <a:p>
            <a:pPr lvl="1"/>
            <a:r>
              <a:rPr lang="zh-CN" altLang="en-US" sz="2450" dirty="0">
                <a:latin typeface="楷体" panose="02010609060101010101" charset="-122"/>
                <a:ea typeface="楷体" panose="02010609060101010101" charset="-122"/>
                <a:sym typeface="+mn-ea"/>
              </a:rPr>
              <a:t>运算结果</a:t>
            </a:r>
          </a:p>
          <a:p>
            <a:pPr lvl="2"/>
            <a:r>
              <a:rPr lang="zh-CN" altLang="en-US" sz="2100" dirty="0">
                <a:latin typeface="楷体" panose="02010609060101010101" charset="-122"/>
                <a:ea typeface="楷体" panose="02010609060101010101" charset="-122"/>
                <a:sym typeface="+mn-ea"/>
              </a:rPr>
              <a:t>是一个由B</a:t>
            </a:r>
            <a:r>
              <a:rPr lang="zh-CN" altLang="en-US" sz="2100" baseline="-25000" dirty="0">
                <a:latin typeface="楷体" panose="02010609060101010101" charset="-122"/>
                <a:ea typeface="楷体" panose="02010609060101010101" charset="-122"/>
                <a:sym typeface="+mn-ea"/>
              </a:rPr>
              <a:t>1</a:t>
            </a:r>
            <a:r>
              <a:rPr lang="zh-CN" altLang="en-US" sz="2100" dirty="0">
                <a:latin typeface="楷体" panose="02010609060101010101" charset="-122"/>
                <a:ea typeface="楷体" panose="02010609060101010101" charset="-122"/>
                <a:sym typeface="+mn-ea"/>
              </a:rPr>
              <a:t>,B</a:t>
            </a:r>
            <a:r>
              <a:rPr lang="zh-CN" altLang="en-US" sz="2100" baseline="-25000" dirty="0">
                <a:latin typeface="楷体" panose="02010609060101010101" charset="-122"/>
                <a:ea typeface="楷体" panose="02010609060101010101" charset="-122"/>
                <a:sym typeface="+mn-ea"/>
              </a:rPr>
              <a:t>2</a:t>
            </a:r>
            <a:r>
              <a:rPr lang="zh-CN" altLang="en-US" sz="2100" dirty="0">
                <a:latin typeface="楷体" panose="02010609060101010101" charset="-122"/>
                <a:ea typeface="楷体" panose="02010609060101010101" charset="-122"/>
                <a:sym typeface="+mn-ea"/>
              </a:rPr>
              <a:t>,…, B</a:t>
            </a:r>
            <a:r>
              <a:rPr lang="zh-CN" altLang="en-US" sz="2100" baseline="-25000" dirty="0">
                <a:latin typeface="楷体" panose="02010609060101010101" charset="-122"/>
                <a:ea typeface="楷体" panose="02010609060101010101" charset="-122"/>
                <a:sym typeface="+mn-ea"/>
              </a:rPr>
              <a:t>m</a:t>
            </a:r>
            <a:r>
              <a:rPr lang="zh-CN" altLang="en-US" sz="2100" dirty="0">
                <a:latin typeface="楷体" panose="02010609060101010101" charset="-122"/>
                <a:ea typeface="楷体" panose="02010609060101010101" charset="-122"/>
                <a:sym typeface="+mn-ea"/>
              </a:rPr>
              <a:t>所组成的m元关系</a:t>
            </a:r>
          </a:p>
          <a:p>
            <a:pPr lvl="2"/>
            <a:r>
              <a:rPr lang="zh-CN" altLang="en-US" sz="2100" dirty="0">
                <a:solidFill>
                  <a:srgbClr val="FF0000"/>
                </a:solidFill>
                <a:latin typeface="楷体" panose="02010609060101010101" charset="-122"/>
                <a:ea typeface="楷体" panose="02010609060101010101" charset="-122"/>
                <a:sym typeface="+mn-ea"/>
              </a:rPr>
              <a:t>运算结果中删除所有重复元</a:t>
            </a:r>
            <a:r>
              <a:rPr lang="zh-CN" altLang="en-US" sz="2100" dirty="0" smtClean="0">
                <a:solidFill>
                  <a:srgbClr val="FF0000"/>
                </a:solidFill>
                <a:latin typeface="楷体" panose="02010609060101010101" charset="-122"/>
                <a:ea typeface="楷体" panose="02010609060101010101" charset="-122"/>
                <a:sym typeface="+mn-ea"/>
              </a:rPr>
              <a:t>祖（因为关系是集合）</a:t>
            </a:r>
            <a:endParaRPr lang="zh-CN" altLang="en-US" sz="2100" dirty="0">
              <a:solidFill>
                <a:srgbClr val="FF0000"/>
              </a:solidFill>
              <a:latin typeface="楷体" panose="02010609060101010101" charset="-122"/>
              <a:ea typeface="楷体" panose="02010609060101010101" charset="-122"/>
              <a:sym typeface="+mn-ea"/>
            </a:endParaRPr>
          </a:p>
          <a:p>
            <a:pPr marL="914400" lvl="2" indent="0">
              <a:buNone/>
            </a:pPr>
            <a:endParaRPr lang="zh-CN" altLang="en-US" sz="2100" dirty="0">
              <a:solidFill>
                <a:srgbClr val="FF0000"/>
              </a:solidFill>
              <a:latin typeface="楷体" panose="02010609060101010101" charset="-122"/>
              <a:ea typeface="楷体" panose="02010609060101010101" charset="-122"/>
              <a:sym typeface="+mn-ea"/>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18</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26977"/>
          <p:cNvSpPr>
            <a:spLocks noGrp="1"/>
          </p:cNvSpPr>
          <p:nvPr>
            <p:ph type="title"/>
          </p:nvPr>
        </p:nvSpPr>
        <p:spPr/>
        <p:txBody>
          <a:bodyPr anchor="ctr"/>
          <a:lstStyle/>
          <a:p>
            <a:r>
              <a:rPr lang="zh-CN" altLang="en-US"/>
              <a:t>课堂练习</a:t>
            </a:r>
          </a:p>
        </p:txBody>
      </p:sp>
      <p:graphicFrame>
        <p:nvGraphicFramePr>
          <p:cNvPr id="127058" name="表格 127057"/>
          <p:cNvGraphicFramePr/>
          <p:nvPr/>
        </p:nvGraphicFramePr>
        <p:xfrm>
          <a:off x="762000" y="1676400"/>
          <a:ext cx="1828800" cy="2011680"/>
        </p:xfrm>
        <a:graphic>
          <a:graphicData uri="http://schemas.openxmlformats.org/drawingml/2006/table">
            <a:tbl>
              <a:tblPr/>
              <a:tblGrid>
                <a:gridCol w="574675"/>
                <a:gridCol w="628650"/>
                <a:gridCol w="625475"/>
              </a:tblGrid>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C</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401955">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7005" name="文本框 127004"/>
          <p:cNvSpPr txBox="1"/>
          <p:nvPr/>
        </p:nvSpPr>
        <p:spPr>
          <a:xfrm>
            <a:off x="762000" y="1249363"/>
            <a:ext cx="1828800" cy="427037"/>
          </a:xfrm>
          <a:prstGeom prst="rect">
            <a:avLst/>
          </a:prstGeom>
          <a:noFill/>
          <a:ln w="9525">
            <a:noFill/>
          </a:ln>
        </p:spPr>
        <p:txBody>
          <a:bodyPr tIns="0" bIns="0">
            <a:spAutoFit/>
          </a:bodyPr>
          <a:lstStyle/>
          <a:p>
            <a:pPr>
              <a:spcBef>
                <a:spcPct val="50000"/>
              </a:spcBef>
            </a:pPr>
            <a:r>
              <a:rPr lang="en-US" altLang="zh-CN" sz="2800">
                <a:latin typeface="Arial" panose="020B0604020202020204" pitchFamily="34" charset="0"/>
                <a:ea typeface="宋体" panose="02010600030101010101" pitchFamily="2" charset="-122"/>
              </a:rPr>
              <a:t>C</a:t>
            </a:r>
          </a:p>
        </p:txBody>
      </p:sp>
      <p:graphicFrame>
        <p:nvGraphicFramePr>
          <p:cNvPr id="127060" name="表格 127059"/>
          <p:cNvGraphicFramePr/>
          <p:nvPr/>
        </p:nvGraphicFramePr>
        <p:xfrm>
          <a:off x="3505200" y="1676400"/>
          <a:ext cx="727075" cy="1207008"/>
        </p:xfrm>
        <a:graphic>
          <a:graphicData uri="http://schemas.openxmlformats.org/drawingml/2006/table">
            <a:tbl>
              <a:tblPr/>
              <a:tblGrid>
                <a:gridCol w="727075"/>
              </a:tblGrid>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A</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a2</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7016" name="文本框 127015"/>
          <p:cNvSpPr txBox="1"/>
          <p:nvPr/>
        </p:nvSpPr>
        <p:spPr>
          <a:xfrm>
            <a:off x="3329940" y="1130935"/>
            <a:ext cx="1318260" cy="430530"/>
          </a:xfrm>
          <a:prstGeom prst="rect">
            <a:avLst/>
          </a:prstGeom>
          <a:noFill/>
          <a:ln w="9525">
            <a:noFill/>
          </a:ln>
        </p:spPr>
        <p:txBody>
          <a:bodyPr wrap="square" tIns="0" bIns="0">
            <a:spAutoFit/>
          </a:bodyPr>
          <a:lstStyle/>
          <a:p>
            <a:pPr>
              <a:spcBef>
                <a:spcPct val="50000"/>
              </a:spcBef>
            </a:pP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sz="2800" baseline="-25000">
                <a:solidFill>
                  <a:schemeClr val="tx1"/>
                </a:solidFill>
                <a:latin typeface="Arial" panose="020B0604020202020204" pitchFamily="34" charset="0"/>
                <a:ea typeface="宋体" panose="02010600030101010101" pitchFamily="2" charset="-122"/>
              </a:rPr>
              <a:t>A</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(C)</a:t>
            </a:r>
          </a:p>
        </p:txBody>
      </p:sp>
      <p:graphicFrame>
        <p:nvGraphicFramePr>
          <p:cNvPr id="127062" name="表格 127061"/>
          <p:cNvGraphicFramePr/>
          <p:nvPr/>
        </p:nvGraphicFramePr>
        <p:xfrm>
          <a:off x="4648200" y="1676400"/>
          <a:ext cx="1593850" cy="1609344"/>
        </p:xfrm>
        <a:graphic>
          <a:graphicData uri="http://schemas.openxmlformats.org/drawingml/2006/table">
            <a:tbl>
              <a:tblPr/>
              <a:tblGrid>
                <a:gridCol w="796925"/>
                <a:gridCol w="796925"/>
              </a:tblGrid>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B</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A</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a2</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7034" name="文本框 127033"/>
          <p:cNvSpPr txBox="1"/>
          <p:nvPr/>
        </p:nvSpPr>
        <p:spPr>
          <a:xfrm>
            <a:off x="4648200" y="1130618"/>
            <a:ext cx="1828800" cy="427037"/>
          </a:xfrm>
          <a:prstGeom prst="rect">
            <a:avLst/>
          </a:prstGeom>
          <a:noFill/>
          <a:ln w="9525">
            <a:noFill/>
          </a:ln>
        </p:spPr>
        <p:txBody>
          <a:bodyPr tIns="0" bIns="0">
            <a:spAutoFit/>
          </a:bodyPr>
          <a:lstStyle/>
          <a:p>
            <a:pPr>
              <a:spcBef>
                <a:spcPct val="50000"/>
              </a:spcBef>
            </a:pP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sz="2800" baseline="-25000">
                <a:solidFill>
                  <a:schemeClr val="tx1"/>
                </a:solidFill>
                <a:latin typeface="Arial" panose="020B0604020202020204" pitchFamily="34" charset="0"/>
                <a:ea typeface="宋体" panose="02010600030101010101" pitchFamily="2" charset="-122"/>
              </a:rPr>
              <a:t>B,A </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(C)</a:t>
            </a:r>
          </a:p>
        </p:txBody>
      </p:sp>
      <p:graphicFrame>
        <p:nvGraphicFramePr>
          <p:cNvPr id="127064" name="表格 127063"/>
          <p:cNvGraphicFramePr/>
          <p:nvPr/>
        </p:nvGraphicFramePr>
        <p:xfrm>
          <a:off x="6629400" y="1676400"/>
          <a:ext cx="1600200" cy="2011680"/>
        </p:xfrm>
        <a:graphic>
          <a:graphicData uri="http://schemas.openxmlformats.org/drawingml/2006/table">
            <a:tbl>
              <a:tblPr/>
              <a:tblGrid>
                <a:gridCol w="801688"/>
                <a:gridCol w="798512"/>
              </a:tblGrid>
              <a:tr h="401955">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B</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C</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7055" name="文本框 127054"/>
          <p:cNvSpPr txBox="1"/>
          <p:nvPr/>
        </p:nvSpPr>
        <p:spPr>
          <a:xfrm>
            <a:off x="6629400" y="1130618"/>
            <a:ext cx="1828800" cy="427037"/>
          </a:xfrm>
          <a:prstGeom prst="rect">
            <a:avLst/>
          </a:prstGeom>
          <a:noFill/>
          <a:ln w="9525">
            <a:noFill/>
          </a:ln>
        </p:spPr>
        <p:txBody>
          <a:bodyPr tIns="0" bIns="0">
            <a:spAutoFit/>
          </a:bodyPr>
          <a:lstStyle/>
          <a:p>
            <a:pPr>
              <a:spcBef>
                <a:spcPct val="50000"/>
              </a:spcBef>
            </a:pP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sz="2800" baseline="-25000">
                <a:solidFill>
                  <a:schemeClr val="tx1"/>
                </a:solidFill>
                <a:latin typeface="Arial" panose="020B0604020202020204" pitchFamily="34" charset="0"/>
                <a:ea typeface="宋体" panose="02010600030101010101" pitchFamily="2" charset="-122"/>
              </a:rPr>
              <a:t>B,C </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(C)</a:t>
            </a:r>
          </a:p>
        </p:txBody>
      </p:sp>
      <p:sp>
        <p:nvSpPr>
          <p:cNvPr id="127056" name="云形标注 127055"/>
          <p:cNvSpPr/>
          <p:nvPr/>
        </p:nvSpPr>
        <p:spPr>
          <a:xfrm>
            <a:off x="1146175" y="4419600"/>
            <a:ext cx="3014663" cy="1690688"/>
          </a:xfrm>
          <a:prstGeom prst="cloudCallout">
            <a:avLst>
              <a:gd name="adj1" fmla="val 36329"/>
              <a:gd name="adj2" fmla="val -136009"/>
            </a:avLst>
          </a:prstGeom>
          <a:solidFill>
            <a:srgbClr val="CCFFFF"/>
          </a:solidFill>
          <a:ln w="9525" cap="flat" cmpd="sng">
            <a:solidFill>
              <a:schemeClr val="tx1"/>
            </a:solidFill>
            <a:prstDash val="solid"/>
            <a:headEnd type="none" w="med" len="med"/>
            <a:tailEnd type="none" w="med" len="med"/>
          </a:ln>
        </p:spPr>
        <p:txBody>
          <a:bodyPr lIns="0" tIns="0" rIns="0" bIns="0">
            <a:spAutoFit/>
          </a:bodyPr>
          <a:lstStyle/>
          <a:p>
            <a:pPr>
              <a:spcBef>
                <a:spcPct val="50000"/>
              </a:spcBef>
            </a:pPr>
            <a:r>
              <a:rPr lang="zh-CN" altLang="en-US" dirty="0">
                <a:latin typeface="Arial" panose="020B0604020202020204" pitchFamily="34" charset="0"/>
                <a:ea typeface="宋体" panose="02010600030101010101" pitchFamily="2" charset="-122"/>
              </a:rPr>
              <a:t>剔除结果集中重复出现的元组 ‘</a:t>
            </a:r>
            <a:r>
              <a:rPr lang="en-US" altLang="zh-CN">
                <a:latin typeface="Arial" panose="020B0604020202020204" pitchFamily="34" charset="0"/>
                <a:ea typeface="宋体" panose="02010600030101010101" pitchFamily="2" charset="-122"/>
              </a:rPr>
              <a:t>a1’</a:t>
            </a:r>
          </a:p>
        </p:txBody>
      </p:sp>
      <p:sp>
        <p:nvSpPr>
          <p:cNvPr id="127057" name="云形标注 127056"/>
          <p:cNvSpPr/>
          <p:nvPr/>
        </p:nvSpPr>
        <p:spPr>
          <a:xfrm>
            <a:off x="4724400" y="4419600"/>
            <a:ext cx="3352800" cy="1690688"/>
          </a:xfrm>
          <a:prstGeom prst="cloudCallout">
            <a:avLst>
              <a:gd name="adj1" fmla="val -30727"/>
              <a:gd name="adj2" fmla="val -112065"/>
            </a:avLst>
          </a:prstGeom>
          <a:solidFill>
            <a:srgbClr val="DDDDDD"/>
          </a:solidFill>
          <a:ln w="9525" cap="flat" cmpd="sng">
            <a:solidFill>
              <a:schemeClr val="tx1"/>
            </a:solidFill>
            <a:prstDash val="solid"/>
            <a:headEnd type="none" w="med" len="med"/>
            <a:tailEnd type="none" w="med" len="med"/>
          </a:ln>
        </p:spPr>
        <p:txBody>
          <a:bodyPr lIns="0" tIns="0" rIns="0" bIns="0">
            <a:spAutoFit/>
          </a:bodyPr>
          <a:lstStyle/>
          <a:p>
            <a:pPr>
              <a:spcBef>
                <a:spcPct val="50000"/>
              </a:spcBef>
            </a:pPr>
            <a:r>
              <a:rPr lang="zh-CN" altLang="en-US" dirty="0">
                <a:latin typeface="Arial" panose="020B0604020202020204" pitchFamily="34" charset="0"/>
                <a:ea typeface="宋体" panose="02010600030101010101" pitchFamily="2" charset="-122"/>
              </a:rPr>
              <a:t>剔除结果集中重复出现的元组</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b1, a1</a:t>
            </a:r>
            <a:r>
              <a:rPr lang="zh-CN" altLang="en-US">
                <a:latin typeface="Arial" panose="020B0604020202020204" pitchFamily="34" charset="0"/>
                <a:ea typeface="宋体" panose="02010600030101010101" pitchFamily="2" charset="-122"/>
              </a:rPr>
              <a:t>）</a:t>
            </a: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19</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7060"/>
                                        </p:tgtEl>
                                        <p:attrNameLst>
                                          <p:attrName>style.visibility</p:attrName>
                                        </p:attrNameLst>
                                      </p:cBhvr>
                                      <p:to>
                                        <p:strVal val="visible"/>
                                      </p:to>
                                    </p:set>
                                    <p:animEffect transition="in" filter="wipe(down)">
                                      <p:cBhvr>
                                        <p:cTn id="7" dur="500"/>
                                        <p:tgtEl>
                                          <p:spTgt spid="1270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7056"/>
                                        </p:tgtEl>
                                        <p:attrNameLst>
                                          <p:attrName>style.visibility</p:attrName>
                                        </p:attrNameLst>
                                      </p:cBhvr>
                                      <p:to>
                                        <p:strVal val="visible"/>
                                      </p:to>
                                    </p:set>
                                    <p:animEffect transition="in" filter="wipe(down)">
                                      <p:cBhvr>
                                        <p:cTn id="12" dur="500"/>
                                        <p:tgtEl>
                                          <p:spTgt spid="1270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7062"/>
                                        </p:tgtEl>
                                        <p:attrNameLst>
                                          <p:attrName>style.visibility</p:attrName>
                                        </p:attrNameLst>
                                      </p:cBhvr>
                                      <p:to>
                                        <p:strVal val="visible"/>
                                      </p:to>
                                    </p:set>
                                    <p:animEffect transition="in" filter="blinds(horizontal)">
                                      <p:cBhvr>
                                        <p:cTn id="17" dur="500"/>
                                        <p:tgtEl>
                                          <p:spTgt spid="1270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7057"/>
                                        </p:tgtEl>
                                        <p:attrNameLst>
                                          <p:attrName>style.visibility</p:attrName>
                                        </p:attrNameLst>
                                      </p:cBhvr>
                                      <p:to>
                                        <p:strVal val="visible"/>
                                      </p:to>
                                    </p:set>
                                    <p:animEffect transition="in" filter="wipe(down)">
                                      <p:cBhvr>
                                        <p:cTn id="22" dur="500"/>
                                        <p:tgtEl>
                                          <p:spTgt spid="12705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56" grpId="0" animBg="1"/>
      <p:bldP spid="1270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42337"/>
          <p:cNvSpPr>
            <a:spLocks noGrp="1"/>
          </p:cNvSpPr>
          <p:nvPr>
            <p:ph type="title"/>
          </p:nvPr>
        </p:nvSpPr>
        <p:spPr/>
        <p:txBody>
          <a:bodyPr anchor="b"/>
          <a:lstStyle/>
          <a:p>
            <a:r>
              <a:rPr lang="zh-CN" altLang="en-US" b="1" dirty="0">
                <a:solidFill>
                  <a:schemeClr val="folHlink"/>
                </a:solidFill>
                <a:ea typeface="楷体_GB2312" pitchFamily="49" charset="-122"/>
              </a:rPr>
              <a:t>概念回顾</a:t>
            </a:r>
          </a:p>
        </p:txBody>
      </p:sp>
      <p:sp>
        <p:nvSpPr>
          <p:cNvPr id="7170" name="文本占位符 142338"/>
          <p:cNvSpPr>
            <a:spLocks noGrp="1"/>
          </p:cNvSpPr>
          <p:nvPr>
            <p:ph idx="1"/>
          </p:nvPr>
        </p:nvSpPr>
        <p:spPr>
          <a:xfrm>
            <a:off x="51435" y="1261110"/>
            <a:ext cx="8938260" cy="5410200"/>
          </a:xfrm>
        </p:spPr>
        <p:txBody>
          <a:bodyPr anchor="t"/>
          <a:lstStyle/>
          <a:p>
            <a:r>
              <a:rPr lang="zh-CN" altLang="en-US" b="1" dirty="0"/>
              <a:t>关系数据模型</a:t>
            </a:r>
            <a:endParaRPr lang="zh-CN" altLang="en-US" b="1" dirty="0">
              <a:solidFill>
                <a:schemeClr val="folHlink"/>
              </a:solidFill>
            </a:endParaRPr>
          </a:p>
          <a:p>
            <a:r>
              <a:rPr lang="zh-CN" altLang="en-US" b="1" dirty="0"/>
              <a:t>关系数据模型的三要素</a:t>
            </a:r>
          </a:p>
          <a:p>
            <a:pPr lvl="1"/>
            <a:r>
              <a:rPr lang="zh-CN" altLang="en-US" b="1" dirty="0">
                <a:solidFill>
                  <a:schemeClr val="folHlink"/>
                </a:solidFill>
              </a:rPr>
              <a:t>数据结构</a:t>
            </a:r>
          </a:p>
          <a:p>
            <a:pPr lvl="2"/>
            <a:r>
              <a:rPr lang="zh-CN" altLang="en-US" sz="2400" b="1" dirty="0">
                <a:solidFill>
                  <a:schemeClr val="folHlink"/>
                </a:solidFill>
              </a:rPr>
              <a:t>关系、关系模式、属性、域</a:t>
            </a:r>
            <a:endParaRPr lang="zh-CN" altLang="en-US" b="1" dirty="0">
              <a:solidFill>
                <a:schemeClr val="folHlink"/>
              </a:solidFill>
            </a:endParaRPr>
          </a:p>
          <a:p>
            <a:pPr lvl="1"/>
            <a:r>
              <a:rPr lang="zh-CN" altLang="en-US" b="1" dirty="0">
                <a:solidFill>
                  <a:schemeClr val="folHlink"/>
                </a:solidFill>
              </a:rPr>
              <a:t>完整性约束条件</a:t>
            </a:r>
          </a:p>
          <a:p>
            <a:pPr lvl="2"/>
            <a:r>
              <a:rPr lang="zh-CN" altLang="en-US" b="1" dirty="0">
                <a:solidFill>
                  <a:schemeClr val="folHlink"/>
                </a:solidFill>
                <a:sym typeface="+mn-ea"/>
              </a:rPr>
              <a:t>候选码、主码、外码</a:t>
            </a:r>
            <a:endParaRPr lang="zh-CN" altLang="en-US" sz="2400" b="1" dirty="0">
              <a:solidFill>
                <a:schemeClr val="folHlink"/>
              </a:solidFill>
            </a:endParaRPr>
          </a:p>
          <a:p>
            <a:pPr lvl="2"/>
            <a:r>
              <a:rPr lang="zh-CN" altLang="en-US" sz="2400" b="1" dirty="0">
                <a:solidFill>
                  <a:schemeClr val="folHlink"/>
                </a:solidFill>
              </a:rPr>
              <a:t>实体完整性、参照完整性、用户自定义完整性</a:t>
            </a:r>
            <a:endParaRPr lang="zh-CN" altLang="en-US" b="1" dirty="0">
              <a:solidFill>
                <a:schemeClr val="folHlink"/>
              </a:solidFill>
            </a:endParaRPr>
          </a:p>
          <a:p>
            <a:pPr lvl="1"/>
            <a:r>
              <a:rPr lang="zh-CN" altLang="en-US" sz="2800" b="1" dirty="0">
                <a:solidFill>
                  <a:schemeClr val="folHlink"/>
                </a:solidFill>
                <a:sym typeface="+mn-ea"/>
              </a:rPr>
              <a:t>数据操作</a:t>
            </a:r>
            <a:r>
              <a:rPr lang="zh-CN" altLang="en-US" sz="2800" b="1" dirty="0">
                <a:solidFill>
                  <a:srgbClr val="FF0000"/>
                </a:solidFill>
                <a:latin typeface="Arial" panose="020B0604020202020204" pitchFamily="34" charset="0"/>
                <a:cs typeface="Arial" panose="020B0604020202020204" pitchFamily="34" charset="0"/>
                <a:sym typeface="+mn-ea"/>
              </a:rPr>
              <a:t>√</a:t>
            </a:r>
            <a:endParaRPr lang="zh-CN" altLang="en-US" sz="2800" b="1" dirty="0">
              <a:solidFill>
                <a:schemeClr val="folHlink"/>
              </a:solidFill>
            </a:endParaRPr>
          </a:p>
          <a:p>
            <a:pPr lvl="2"/>
            <a:r>
              <a:rPr lang="zh-CN" altLang="en-US" sz="2800" b="1" dirty="0">
                <a:solidFill>
                  <a:srgbClr val="800000"/>
                </a:solidFill>
                <a:sym typeface="+mn-ea"/>
              </a:rPr>
              <a:t>查询、添加、删除、更新数据等操纵</a:t>
            </a:r>
            <a:endParaRPr lang="zh-CN" altLang="en-US" sz="2800" b="1" dirty="0">
              <a:solidFill>
                <a:srgbClr val="800000"/>
              </a:solidFill>
            </a:endParaRPr>
          </a:p>
          <a:p>
            <a:pPr lvl="1"/>
            <a:endParaRPr lang="zh-CN" altLang="en-US" b="1" dirty="0">
              <a:solidFill>
                <a:schemeClr val="folHlink"/>
              </a:solidFill>
            </a:endParaRPr>
          </a:p>
          <a:p>
            <a:pPr lvl="2"/>
            <a:endParaRPr lang="zh-CN" altLang="en-US" b="1" dirty="0">
              <a:solidFill>
                <a:schemeClr val="folHlink"/>
              </a:solidFill>
            </a:endParaRPr>
          </a:p>
          <a:p>
            <a:pPr marL="914400" lvl="2" indent="0">
              <a:buNone/>
            </a:pPr>
            <a:endParaRPr lang="zh-CN" altLang="en-US" b="1" dirty="0">
              <a:solidFill>
                <a:srgbClr val="800000"/>
              </a:solidFill>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2</a:t>
            </a:fld>
            <a:endParaRPr lang="zh-CN" altLang="en-US" strike="noStrike" noProof="1">
              <a:latin typeface="Times New Roman" panose="02020603050405020304" pitchFamily="18" charset="0"/>
              <a:ea typeface="宋体" panose="02010600030101010101" pitchFamily="2" charset="-122"/>
            </a:endParaRPr>
          </a:p>
        </p:txBody>
      </p:sp>
      <p:graphicFrame>
        <p:nvGraphicFramePr>
          <p:cNvPr id="3" name="表格 2"/>
          <p:cNvGraphicFramePr/>
          <p:nvPr>
            <p:extLst>
              <p:ext uri="{D42A27DB-BD31-4B8C-83A1-F6EECF244321}">
                <p14:modId xmlns:p14="http://schemas.microsoft.com/office/powerpoint/2010/main" val="2581838592"/>
              </p:ext>
            </p:extLst>
          </p:nvPr>
        </p:nvGraphicFramePr>
        <p:xfrm>
          <a:off x="5200650" y="1349375"/>
          <a:ext cx="3675380" cy="1554480"/>
        </p:xfrm>
        <a:graphic>
          <a:graphicData uri="http://schemas.openxmlformats.org/drawingml/2006/table">
            <a:tbl>
              <a:tblPr firstRow="1" bandRow="1">
                <a:tableStyleId>{5C22544A-7EE6-4342-B048-85BDC9FD1C3A}</a:tableStyleId>
              </a:tblPr>
              <a:tblGrid>
                <a:gridCol w="1183005"/>
                <a:gridCol w="1876425"/>
                <a:gridCol w="615950"/>
              </a:tblGrid>
              <a:tr h="259080">
                <a:tc>
                  <a:txBody>
                    <a:bodyPr/>
                    <a:lstStyle/>
                    <a:p>
                      <a:pPr>
                        <a:buNone/>
                      </a:pPr>
                      <a:r>
                        <a:rPr lang="en-US" sz="1100" b="1" dirty="0">
                          <a:solidFill>
                            <a:srgbClr val="000000"/>
                          </a:solidFill>
                          <a:latin typeface="宋体" panose="02010600030101010101" pitchFamily="2" charset="-122"/>
                        </a:rPr>
                        <a:t>name</a:t>
                      </a:r>
                      <a:endParaRPr lang="en-US" altLang="en-US" sz="1100" b="1" dirty="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address</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dirty="0" err="1" smtClean="0">
                          <a:solidFill>
                            <a:srgbClr val="000000"/>
                          </a:solidFill>
                          <a:latin typeface="宋体" panose="02010600030101010101" pitchFamily="2" charset="-122"/>
                        </a:rPr>
                        <a:t>presC</a:t>
                      </a:r>
                      <a:r>
                        <a:rPr lang="en-US" altLang="zh-CN" sz="1100" b="1" dirty="0" smtClean="0">
                          <a:solidFill>
                            <a:srgbClr val="000000"/>
                          </a:solidFill>
                          <a:latin typeface="宋体" panose="02010600030101010101" pitchFamily="2" charset="-122"/>
                        </a:rPr>
                        <a:t>#</a:t>
                      </a:r>
                      <a:endParaRPr lang="en-US" altLang="en-US" sz="1100" b="1" dirty="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a:solidFill>
                            <a:srgbClr val="000000"/>
                          </a:solidFill>
                          <a:latin typeface="宋体" panose="02010600030101010101" pitchFamily="2" charset="-122"/>
                        </a:rPr>
                        <a:t>Disney</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Disney Boulevard</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222</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a:solidFill>
                            <a:srgbClr val="000000"/>
                          </a:solidFill>
                          <a:latin typeface="宋体" panose="02010600030101010101" pitchFamily="2" charset="-122"/>
                        </a:rPr>
                        <a:t>Fox</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Fox Boulevard</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199</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a:solidFill>
                            <a:srgbClr val="000000"/>
                          </a:solidFill>
                          <a:latin typeface="宋体" panose="02010600030101010101" pitchFamily="2" charset="-122"/>
                        </a:rPr>
                        <a:t>MGM</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MGM Boulevard</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123</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a:solidFill>
                            <a:srgbClr val="000000"/>
                          </a:solidFill>
                          <a:latin typeface="宋体" panose="02010600030101010101" pitchFamily="2" charset="-122"/>
                        </a:rPr>
                        <a:t>Paramount</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Paramount Boulevard</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555</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a:buNone/>
                      </a:pPr>
                      <a:r>
                        <a:rPr lang="en-US" sz="1100">
                          <a:solidFill>
                            <a:srgbClr val="000000"/>
                          </a:solidFill>
                          <a:latin typeface="宋体" panose="02010600030101010101" pitchFamily="2" charset="-122"/>
                        </a:rPr>
                        <a:t>USA Entertainm</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USA Entertainm Boulevard</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a:solidFill>
                            <a:srgbClr val="000000"/>
                          </a:solidFill>
                          <a:latin typeface="宋体" panose="02010600030101010101" pitchFamily="2" charset="-122"/>
                        </a:rPr>
                        <a:t>333</a:t>
                      </a:r>
                      <a:endParaRPr lang="en-US" altLang="en-US" sz="1100">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5200650" y="981075"/>
            <a:ext cx="2129155" cy="368300"/>
          </a:xfrm>
          <a:prstGeom prst="rect">
            <a:avLst/>
          </a:prstGeom>
          <a:noFill/>
        </p:spPr>
        <p:txBody>
          <a:bodyPr wrap="square" rtlCol="0">
            <a:spAutoFit/>
          </a:bodyPr>
          <a:lstStyle/>
          <a:p>
            <a:r>
              <a:rPr lang="en-US" altLang="zh-CN" sz="1800" b="0" dirty="0">
                <a:latin typeface="Times New Roman" panose="02020603050405020304" pitchFamily="18" charset="0"/>
                <a:ea typeface="华文楷体" panose="02010600040101010101" pitchFamily="2" charset="-122"/>
                <a:cs typeface="Times New Roman" panose="02020603050405020304" pitchFamily="18" charset="0"/>
                <a:sym typeface="+mn-ea"/>
              </a:rPr>
              <a:t>studio</a:t>
            </a:r>
          </a:p>
        </p:txBody>
      </p:sp>
      <p:sp>
        <p:nvSpPr>
          <p:cNvPr id="5" name="线形标注 2 4"/>
          <p:cNvSpPr/>
          <p:nvPr/>
        </p:nvSpPr>
        <p:spPr>
          <a:xfrm>
            <a:off x="6901815" y="1028700"/>
            <a:ext cx="1008380" cy="273050"/>
          </a:xfrm>
          <a:prstGeom prst="borderCallout2">
            <a:avLst>
              <a:gd name="adj1" fmla="val 18750"/>
              <a:gd name="adj2" fmla="val -8333"/>
              <a:gd name="adj3" fmla="val 18750"/>
              <a:gd name="adj4" fmla="val -16667"/>
              <a:gd name="adj5" fmla="val 151860"/>
              <a:gd name="adj6" fmla="val -4666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a:solidFill>
                  <a:schemeClr val="tx1"/>
                </a:solidFill>
              </a:rPr>
              <a:t>属性</a:t>
            </a:r>
          </a:p>
        </p:txBody>
      </p:sp>
      <p:sp>
        <p:nvSpPr>
          <p:cNvPr id="7" name="线形标注 2 6"/>
          <p:cNvSpPr/>
          <p:nvPr/>
        </p:nvSpPr>
        <p:spPr>
          <a:xfrm>
            <a:off x="6634480" y="412115"/>
            <a:ext cx="1008380" cy="273050"/>
          </a:xfrm>
          <a:prstGeom prst="borderCallout2">
            <a:avLst>
              <a:gd name="adj1" fmla="val 18750"/>
              <a:gd name="adj2" fmla="val -8333"/>
              <a:gd name="adj3" fmla="val 18750"/>
              <a:gd name="adj4" fmla="val -16667"/>
              <a:gd name="adj5" fmla="val 344651"/>
              <a:gd name="adj6" fmla="val -646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a:solidFill>
                  <a:schemeClr val="tx1"/>
                </a:solidFill>
              </a:rPr>
              <a:t>主码</a:t>
            </a:r>
          </a:p>
        </p:txBody>
      </p:sp>
      <p:sp>
        <p:nvSpPr>
          <p:cNvPr id="6" name="线形标注 2 5"/>
          <p:cNvSpPr/>
          <p:nvPr/>
        </p:nvSpPr>
        <p:spPr>
          <a:xfrm>
            <a:off x="8330565" y="484505"/>
            <a:ext cx="748030" cy="273050"/>
          </a:xfrm>
          <a:prstGeom prst="borderCallout2">
            <a:avLst>
              <a:gd name="adj1" fmla="val 18750"/>
              <a:gd name="adj2" fmla="val -8333"/>
              <a:gd name="adj3" fmla="val 18750"/>
              <a:gd name="adj4" fmla="val -16667"/>
              <a:gd name="adj5" fmla="val 314418"/>
              <a:gd name="adj6" fmla="val 44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a:solidFill>
                  <a:schemeClr val="tx1"/>
                </a:solidFill>
              </a:rPr>
              <a:t>外码</a:t>
            </a:r>
          </a:p>
        </p:txBody>
      </p:sp>
      <p:sp>
        <p:nvSpPr>
          <p:cNvPr id="8" name="文本框 7"/>
          <p:cNvSpPr txBox="1"/>
          <p:nvPr/>
        </p:nvSpPr>
        <p:spPr>
          <a:xfrm>
            <a:off x="5316220" y="3053715"/>
            <a:ext cx="3444875" cy="646331"/>
          </a:xfrm>
          <a:prstGeom prst="rect">
            <a:avLst/>
          </a:prstGeom>
          <a:noFill/>
        </p:spPr>
        <p:txBody>
          <a:bodyPr wrap="square" rtlCol="0">
            <a:spAutoFit/>
          </a:bodyPr>
          <a:lstStyle/>
          <a:p>
            <a:r>
              <a:rPr lang="en-US" altLang="zh-CN" sz="1800" dirty="0" smtClean="0">
                <a:latin typeface="华文楷体" panose="02010600040101010101" pitchFamily="2" charset="-122"/>
                <a:ea typeface="华文楷体" panose="02010600040101010101" pitchFamily="2" charset="-122"/>
              </a:rPr>
              <a:t>studio(</a:t>
            </a:r>
            <a:r>
              <a:rPr lang="en-US" altLang="zh-CN" sz="1800" dirty="0" err="1" smtClean="0">
                <a:latin typeface="华文楷体" panose="02010600040101010101" pitchFamily="2" charset="-122"/>
                <a:ea typeface="华文楷体" panose="02010600040101010101" pitchFamily="2" charset="-122"/>
              </a:rPr>
              <a:t>name,address,presC</a:t>
            </a:r>
            <a:r>
              <a:rPr lang="en-US" altLang="zh-CN" sz="1800" dirty="0" smtClean="0">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0">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500"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0">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70">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70">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500"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Par">
                                  <p:stCondLst>
                                    <p:cond delay="0"/>
                                  </p:stCondLst>
                                  <p:childTnLst>
                                    <p:set>
                                      <p:cBhvr>
                                        <p:cTn id="51" dur="500" fill="hold">
                                          <p:stCondLst>
                                            <p:cond delay="0"/>
                                          </p:stCondLst>
                                        </p:cTn>
                                        <p:tgtEl>
                                          <p:spTgt spid="6"/>
                                        </p:tgtEl>
                                        <p:attrNameLst>
                                          <p:attrName>style.visibility</p:attrName>
                                        </p:attrNameLst>
                                      </p:cBhvr>
                                      <p:to>
                                        <p:strVal val="visible"/>
                                      </p:to>
                                    </p:set>
                                    <p:animEffect transition="in" filter="wipe(down)">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170">
                                            <p:txEl>
                                              <p:pRg st="7" end="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uiExpand="1" build="p" bldLvl="2"/>
      <p:bldP spid="4" grpId="0"/>
      <p:bldP spid="5" grpId="0" bldLvl="0" animBg="1"/>
      <p:bldP spid="7" grpId="0" bldLvl="0" animBg="1"/>
      <p:bldP spid="6"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394" y="219767"/>
            <a:ext cx="7579360" cy="784225"/>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0" noProof="0" dirty="0">
                <a:ln>
                  <a:noFill/>
                </a:ln>
                <a:solidFill>
                  <a:schemeClr val="tx1"/>
                </a:solidFill>
                <a:effectLst/>
                <a:uLnTx/>
                <a:uFillTx/>
                <a:latin typeface="+mj-lt"/>
                <a:ea typeface="+mj-ea"/>
                <a:cs typeface="+mj-cs"/>
              </a:rPr>
              <a:t>课堂讨论</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a:t>
            </a:r>
            <a:r>
              <a:rPr kumimoji="0" lang="zh-CN" altLang="en-US" sz="4000" b="0" i="0" u="none" strike="noStrike" kern="1200" cap="all" spc="50" normalizeH="0" baseline="0" noProof="0" dirty="0" smtClean="0">
                <a:ln>
                  <a:noFill/>
                </a:ln>
                <a:solidFill>
                  <a:schemeClr val="tx1"/>
                </a:solidFill>
                <a:effectLst/>
                <a:uLnTx/>
                <a:uFillTx/>
                <a:latin typeface="+mj-lt"/>
                <a:ea typeface="+mj-ea"/>
                <a:cs typeface="+mj-cs"/>
              </a:rPr>
              <a:t>求电影的名称和年份</a:t>
            </a:r>
            <a:endParaRPr kumimoji="0" lang="zh-CN" altLang="en-US" sz="4000" b="0" i="0" u="none" strike="noStrike" kern="1200" cap="all" spc="50" normalizeH="0" baseline="0" noProof="0" dirty="0">
              <a:ln>
                <a:noFill/>
              </a:ln>
              <a:solidFill>
                <a:schemeClr val="tx1"/>
              </a:solidFill>
              <a:effectLst/>
              <a:uLnTx/>
              <a:uFillTx/>
              <a:latin typeface="+mj-lt"/>
              <a:ea typeface="+mj-ea"/>
              <a:cs typeface="+mj-cs"/>
            </a:endParaRPr>
          </a:p>
        </p:txBody>
      </p:sp>
      <p:sp>
        <p:nvSpPr>
          <p:cNvPr id="3" name="内容占位符 2"/>
          <p:cNvSpPr>
            <a:spLocks noGrp="1"/>
          </p:cNvSpPr>
          <p:nvPr>
            <p:ph sz="quarter" idx="13"/>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ts val="600"/>
              </a:spcAft>
              <a:buClr>
                <a:schemeClr val="tx2"/>
              </a:buClr>
              <a:buSzTx/>
              <a:buNone/>
              <a:defRPr/>
            </a:pPr>
            <a:endParaRPr kumimoji="0" lang="zh-CN" sz="3200" b="0" i="0" u="none" strike="noStrike" kern="1200" cap="none" spc="30" normalizeH="0" baseline="0" noProof="0" dirty="0">
              <a:ln>
                <a:noFill/>
              </a:ln>
              <a:solidFill>
                <a:schemeClr val="tx1"/>
              </a:solidFill>
              <a:effectLst/>
              <a:uLnTx/>
              <a:uFillTx/>
              <a:latin typeface="+mn-lt"/>
              <a:ea typeface="+mn-ea"/>
              <a:cs typeface="+mn-cs"/>
            </a:endParaRPr>
          </a:p>
        </p:txBody>
      </p:sp>
      <p:pic>
        <p:nvPicPr>
          <p:cNvPr id="44035" name="Picture 2"/>
          <p:cNvPicPr>
            <a:picLocks noChangeAspect="1"/>
          </p:cNvPicPr>
          <p:nvPr/>
        </p:nvPicPr>
        <p:blipFill>
          <a:blip r:embed="rId3"/>
          <a:stretch>
            <a:fillRect/>
          </a:stretch>
        </p:blipFill>
        <p:spPr>
          <a:xfrm>
            <a:off x="1162368" y="2823845"/>
            <a:ext cx="4657725" cy="2200275"/>
          </a:xfrm>
          <a:prstGeom prst="rect">
            <a:avLst/>
          </a:prstGeom>
          <a:noFill/>
          <a:ln w="9525">
            <a:noFill/>
          </a:ln>
        </p:spPr>
      </p:pic>
      <p:cxnSp>
        <p:nvCxnSpPr>
          <p:cNvPr id="4" name="直接箭头连接符 3"/>
          <p:cNvCxnSpPr/>
          <p:nvPr/>
        </p:nvCxnSpPr>
        <p:spPr>
          <a:xfrm>
            <a:off x="3052445" y="2517140"/>
            <a:ext cx="0" cy="360363"/>
          </a:xfrm>
          <a:prstGeom prst="straightConnector1">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863023" y="2517140"/>
            <a:ext cx="0" cy="360363"/>
          </a:xfrm>
          <a:prstGeom prst="straightConnector1">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5" name="线形标注 1 4"/>
          <p:cNvSpPr/>
          <p:nvPr/>
        </p:nvSpPr>
        <p:spPr>
          <a:xfrm>
            <a:off x="4159250" y="1875790"/>
            <a:ext cx="4319905" cy="503555"/>
          </a:xfrm>
          <a:prstGeom prst="borderCallout1">
            <a:avLst>
              <a:gd name="adj1" fmla="val 16708"/>
              <a:gd name="adj2" fmla="val -408"/>
              <a:gd name="adj3" fmla="val -52332"/>
              <a:gd name="adj4" fmla="val -53787"/>
            </a:avLst>
          </a:prstGeom>
          <a:noFill/>
          <a:ln w="3619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cs"/>
                <a:sym typeface="Symbol" panose="05050102010706020507"/>
              </a:rPr>
              <a:t>movietitle,movieyear</a:t>
            </a: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(movieStar)</a:t>
            </a: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20</a:t>
            </a:fld>
            <a:endParaRPr lang="zh-CN" altLang="en-US" strike="noStrike" noProof="1">
              <a:latin typeface="Times New Roman" panose="02020603050405020304" pitchFamily="18" charset="0"/>
              <a:ea typeface="宋体" panose="02010600030101010101" pitchFamily="2" charset="-122"/>
            </a:endParaRPr>
          </a:p>
        </p:txBody>
      </p:sp>
      <p:sp>
        <p:nvSpPr>
          <p:cNvPr id="8" name="文本框 7"/>
          <p:cNvSpPr txBox="1"/>
          <p:nvPr/>
        </p:nvSpPr>
        <p:spPr>
          <a:xfrm>
            <a:off x="1683385" y="5494655"/>
            <a:ext cx="5777230" cy="829945"/>
          </a:xfrm>
          <a:prstGeom prst="rect">
            <a:avLst/>
          </a:prstGeom>
          <a:noFill/>
        </p:spPr>
        <p:txBody>
          <a:bodyPr wrap="square" rtlCol="0">
            <a:spAutoFit/>
          </a:bodyPr>
          <a:lstStyle/>
          <a:p>
            <a:r>
              <a:rPr lang="zh-CN" altLang="en-US" dirty="0"/>
              <a:t>数据库的实际操作为非集合操作，不删除重复记录。思考原因？</a:t>
            </a:r>
          </a:p>
        </p:txBody>
      </p:sp>
      <p:sp>
        <p:nvSpPr>
          <p:cNvPr id="9" name="文本框 8"/>
          <p:cNvSpPr txBox="1"/>
          <p:nvPr/>
        </p:nvSpPr>
        <p:spPr>
          <a:xfrm>
            <a:off x="1162685" y="2417445"/>
            <a:ext cx="1381760" cy="337185"/>
          </a:xfrm>
          <a:prstGeom prst="rect">
            <a:avLst/>
          </a:prstGeom>
          <a:noFill/>
        </p:spPr>
        <p:txBody>
          <a:bodyPr wrap="square" rtlCol="0">
            <a:spAutoFit/>
          </a:bodyPr>
          <a:lstStyle/>
          <a:p>
            <a:r>
              <a:rPr lang="en-US" altLang="zh-CN" sz="1600">
                <a:latin typeface="华文楷体" panose="02010600040101010101" pitchFamily="2" charset="-122"/>
                <a:ea typeface="华文楷体" panose="02010600040101010101" pitchFamily="2" charset="-122"/>
              </a:rPr>
              <a:t>Starsin</a:t>
            </a:r>
          </a:p>
        </p:txBody>
      </p:sp>
      <p:sp>
        <p:nvSpPr>
          <p:cNvPr id="10" name="矩形 9"/>
          <p:cNvSpPr/>
          <p:nvPr/>
        </p:nvSpPr>
        <p:spPr>
          <a:xfrm>
            <a:off x="4356100" y="2853055"/>
            <a:ext cx="1440180" cy="2160270"/>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62685" y="3729355"/>
            <a:ext cx="3193415" cy="539115"/>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9" grpId="0"/>
      <p:bldP spid="10" grpId="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296545" y="1136650"/>
            <a:ext cx="8650288" cy="5410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lang="en-US" altLang="zh-CN" spc="30" noProof="0" dirty="0" smtClean="0">
                <a:ln>
                  <a:noFill/>
                </a:ln>
                <a:effectLst/>
                <a:uLnTx/>
                <a:uFillTx/>
                <a:latin typeface="Lucida Sans Unicode" panose="020B0602030504020204" pitchFamily="34" charset="0"/>
                <a:sym typeface="+mn-ea"/>
              </a:rPr>
              <a:t>π</a:t>
            </a:r>
            <a:r>
              <a:rPr lang="en-US" altLang="zh-CN" i="1" spc="30" baseline="-25000" noProof="0" dirty="0" smtClean="0">
                <a:ln>
                  <a:noFill/>
                </a:ln>
                <a:effectLst/>
                <a:uLnTx/>
                <a:uFillTx/>
                <a:sym typeface="+mn-ea"/>
              </a:rPr>
              <a:t>L </a:t>
            </a:r>
            <a:r>
              <a:rPr lang="en-US" altLang="zh-CN" spc="30" noProof="0" dirty="0" smtClean="0">
                <a:ln>
                  <a:noFill/>
                </a:ln>
                <a:effectLst/>
                <a:uLnTx/>
                <a:uFillTx/>
                <a:sym typeface="+mn-ea"/>
              </a:rPr>
              <a:t>(R)</a:t>
            </a:r>
            <a:r>
              <a:rPr lang="zh-CN" altLang="en-US" spc="30" noProof="0" dirty="0" smtClean="0">
                <a:ln>
                  <a:noFill/>
                </a:ln>
                <a:effectLst/>
                <a:uLnTx/>
                <a:uFillTx/>
                <a:sym typeface="+mn-ea"/>
              </a:rPr>
              <a:t>：</a:t>
            </a:r>
          </a:p>
          <a:p>
            <a:pPr marL="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lang="en-US" altLang="zh-CN" i="1" spc="30" noProof="0" dirty="0" smtClean="0">
                <a:ln>
                  <a:noFill/>
                </a:ln>
                <a:effectLst/>
                <a:uLnTx/>
                <a:uFillTx/>
                <a:sym typeface="+mn-ea"/>
              </a:rPr>
              <a:t>L</a:t>
            </a:r>
            <a:r>
              <a:rPr lang="zh-CN" altLang="en-US" sz="2800" spc="30" noProof="0" dirty="0" smtClean="0">
                <a:ln>
                  <a:noFill/>
                </a:ln>
                <a:effectLst/>
                <a:uLnTx/>
                <a:uFillTx/>
                <a:sym typeface="+mn-ea"/>
              </a:rPr>
              <a:t>可以是任意包含属性的表达式，且属性列表允许重复属性，例如</a:t>
            </a:r>
            <a:r>
              <a:rPr lang="en-US" altLang="zh-CN" spc="30" noProof="0" dirty="0" smtClean="0">
                <a:ln>
                  <a:noFill/>
                </a:ln>
                <a:effectLst/>
                <a:uLnTx/>
                <a:uFillTx/>
                <a:ea typeface="+mn-ea"/>
                <a:sym typeface="+mn-ea"/>
              </a:rPr>
              <a:t>, </a:t>
            </a:r>
            <a:r>
              <a:rPr lang="en-US" altLang="zh-CN" spc="30" noProof="0" dirty="0" smtClean="0">
                <a:ln>
                  <a:noFill/>
                </a:ln>
                <a:effectLst/>
                <a:uLnTx/>
                <a:uFillTx/>
                <a:latin typeface="Lucida Sans Unicode" panose="020B0602030504020204" pitchFamily="34" charset="0"/>
                <a:ea typeface="+mn-ea"/>
                <a:sym typeface="+mn-ea"/>
              </a:rPr>
              <a:t>π</a:t>
            </a:r>
            <a:r>
              <a:rPr lang="en-US" altLang="zh-CN" i="1" spc="30" baseline="-25000" noProof="0" dirty="0" smtClean="0">
                <a:ln>
                  <a:noFill/>
                </a:ln>
                <a:effectLst/>
                <a:uLnTx/>
                <a:uFillTx/>
                <a:latin typeface="Tahoma" panose="020B0604030504040204" pitchFamily="34" charset="0"/>
                <a:ea typeface="+mn-ea"/>
                <a:sym typeface="+mn-ea"/>
              </a:rPr>
              <a:t>B+1</a:t>
            </a:r>
            <a:r>
              <a:rPr lang="en-US" altLang="zh-CN" spc="30" baseline="-25000" noProof="0" dirty="0" smtClean="0">
                <a:ln>
                  <a:noFill/>
                </a:ln>
                <a:effectLst/>
                <a:uLnTx/>
                <a:uFillTx/>
                <a:latin typeface="Tahoma" panose="020B0604030504040204" pitchFamily="34" charset="0"/>
                <a:ea typeface="+mn-ea"/>
                <a:sym typeface="+mn-ea"/>
              </a:rPr>
              <a:t>,  </a:t>
            </a:r>
            <a:r>
              <a:rPr lang="en-US" altLang="zh-CN" i="1" spc="30" baseline="-25000" noProof="0" dirty="0" smtClean="0">
                <a:ln>
                  <a:noFill/>
                </a:ln>
                <a:effectLst/>
                <a:uLnTx/>
                <a:uFillTx/>
                <a:latin typeface="Tahoma" panose="020B0604030504040204" pitchFamily="34" charset="0"/>
                <a:ea typeface="+mn-ea"/>
                <a:sym typeface="+mn-ea"/>
              </a:rPr>
              <a:t>A</a:t>
            </a:r>
            <a:r>
              <a:rPr lang="zh-CN" altLang="en-US" spc="30" baseline="-25000" noProof="0" dirty="0" smtClean="0">
                <a:ln>
                  <a:noFill/>
                </a:ln>
                <a:effectLst/>
                <a:uLnTx/>
                <a:uFillTx/>
                <a:latin typeface="Tahoma" panose="020B0604030504040204" pitchFamily="34" charset="0"/>
                <a:ea typeface="+mn-ea"/>
                <a:sym typeface="+mn-ea"/>
              </a:rPr>
              <a:t>，</a:t>
            </a:r>
            <a:r>
              <a:rPr lang="en-US" altLang="zh-CN" spc="30" baseline="-25000" noProof="0" dirty="0" smtClean="0">
                <a:ln>
                  <a:noFill/>
                </a:ln>
                <a:effectLst/>
                <a:uLnTx/>
                <a:uFillTx/>
                <a:latin typeface="Tahoma" panose="020B0604030504040204" pitchFamily="34" charset="0"/>
                <a:ea typeface="+mn-ea"/>
                <a:sym typeface="+mn-ea"/>
              </a:rPr>
              <a:t>A</a:t>
            </a:r>
            <a:r>
              <a:rPr lang="en-US" altLang="zh-CN" spc="30" noProof="0" dirty="0" smtClean="0">
                <a:ln>
                  <a:noFill/>
                </a:ln>
                <a:effectLst/>
                <a:uLnTx/>
                <a:uFillTx/>
                <a:latin typeface="Tahoma" panose="020B0604030504040204" pitchFamily="34" charset="0"/>
                <a:ea typeface="+mn-ea"/>
                <a:sym typeface="+mn-ea"/>
              </a:rPr>
              <a:t> (R)</a:t>
            </a:r>
            <a:endParaRPr kumimoji="0" lang="en-US" altLang="zh-CN" b="0" i="0" u="none" strike="noStrike" kern="1200" cap="none" spc="30" normalizeH="0" baseline="0" noProof="0" dirty="0" smtClean="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lang="zh-CN" altLang="en-US" sz="2800" spc="30" noProof="0" dirty="0" smtClean="0">
              <a:ln>
                <a:noFill/>
              </a:ln>
              <a:effectLst/>
              <a:uLnTx/>
              <a:uFillTx/>
              <a:sym typeface="+mn-ea"/>
            </a:endParaRPr>
          </a:p>
          <a:p>
            <a:pPr marL="80010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zh-CN" sz="2800" b="0" i="0" u="none" strike="noStrike" kern="1200" cap="none" spc="30" normalizeH="0" baseline="0" noProof="0" dirty="0">
              <a:ln>
                <a:noFill/>
              </a:ln>
              <a:solidFill>
                <a:schemeClr val="tx1"/>
              </a:solidFill>
              <a:effectLst/>
              <a:uLnTx/>
              <a:uFillTx/>
              <a:latin typeface="+mn-lt"/>
              <a:ea typeface="+mn-ea"/>
              <a:cs typeface="+mn-cs"/>
            </a:endParaRPr>
          </a:p>
        </p:txBody>
      </p:sp>
      <p:sp>
        <p:nvSpPr>
          <p:cNvPr id="94210" name="标题 94209"/>
          <p:cNvSpPr>
            <a:spLocks noGrp="1"/>
          </p:cNvSpPr>
          <p:nvPr>
            <p:ph type="title"/>
          </p:nvPr>
        </p:nvSpPr>
        <p:spPr>
          <a:xfrm>
            <a:off x="1369060" y="286385"/>
            <a:ext cx="7793038" cy="784225"/>
          </a:xfrm>
        </p:spPr>
        <p:txBody>
          <a:bodyPr vert="horz" lIns="91440" tIns="45720" rIns="91440" bIns="45720" rtlCol="0"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sz="4400" b="0" i="0" u="none" strike="noStrike" kern="1200" normalizeH="0" baseline="0" noProof="1">
                <a:latin typeface="黑体" panose="02010609060101010101" pitchFamily="2" charset="-122"/>
                <a:ea typeface="黑体" panose="02010609060101010101" pitchFamily="2" charset="-122"/>
                <a:cs typeface="+mj-cs"/>
              </a:rPr>
              <a:t>投影的扩展</a:t>
            </a:r>
          </a:p>
        </p:txBody>
      </p:sp>
      <p:grpSp>
        <p:nvGrpSpPr>
          <p:cNvPr id="4" name="组合 3"/>
          <p:cNvGrpSpPr/>
          <p:nvPr/>
        </p:nvGrpSpPr>
        <p:grpSpPr>
          <a:xfrm>
            <a:off x="485775" y="2867139"/>
            <a:ext cx="3463501" cy="1497965"/>
            <a:chOff x="1063" y="5945"/>
            <a:chExt cx="4604" cy="2120"/>
          </a:xfrm>
        </p:grpSpPr>
        <p:sp>
          <p:nvSpPr>
            <p:cNvPr id="46082" name="文本框 94210"/>
            <p:cNvSpPr txBox="1"/>
            <p:nvPr/>
          </p:nvSpPr>
          <p:spPr>
            <a:xfrm>
              <a:off x="1063" y="5945"/>
              <a:ext cx="4605" cy="2121"/>
            </a:xfrm>
            <a:prstGeom prst="rect">
              <a:avLst/>
            </a:prstGeom>
            <a:noFill/>
            <a:ln w="9525">
              <a:noFill/>
            </a:ln>
          </p:spPr>
          <p:txBody>
            <a:bodyPr anchor="t">
              <a:spAutoFit/>
            </a:bodyPr>
            <a:lstStyle/>
            <a:p>
              <a:r>
                <a:rPr lang="en-US" altLang="zh-CN" b="1" dirty="0">
                  <a:solidFill>
                    <a:schemeClr val="tx1"/>
                  </a:solidFill>
                  <a:latin typeface="华文楷体" panose="02010600040101010101" pitchFamily="2" charset="-122"/>
                  <a:ea typeface="华文楷体" panose="02010600040101010101" pitchFamily="2" charset="-122"/>
                </a:rPr>
                <a:t>R =  ( A      B )</a:t>
              </a:r>
              <a:endParaRPr lang="en-US" altLang="zh-CN" dirty="0">
                <a:solidFill>
                  <a:schemeClr val="tx1"/>
                </a:solidFill>
                <a:latin typeface="华文楷体" panose="02010600040101010101" pitchFamily="2" charset="-122"/>
                <a:ea typeface="华文楷体" panose="02010600040101010101" pitchFamily="2" charset="-122"/>
              </a:endParaRPr>
            </a:p>
            <a:p>
              <a:r>
                <a:rPr lang="en-US" altLang="zh-CN" dirty="0">
                  <a:solidFill>
                    <a:schemeClr val="tx1"/>
                  </a:solidFill>
                  <a:latin typeface="华文楷体" panose="02010600040101010101" pitchFamily="2" charset="-122"/>
                  <a:ea typeface="华文楷体" panose="02010600040101010101" pitchFamily="2" charset="-122"/>
                </a:rPr>
                <a:t>          1      2</a:t>
              </a:r>
            </a:p>
            <a:p>
              <a:r>
                <a:rPr lang="en-US" altLang="zh-CN" dirty="0">
                  <a:solidFill>
                    <a:schemeClr val="tx1"/>
                  </a:solidFill>
                  <a:latin typeface="华文楷体" panose="02010600040101010101" pitchFamily="2" charset="-122"/>
                  <a:ea typeface="华文楷体" panose="02010600040101010101" pitchFamily="2" charset="-122"/>
                </a:rPr>
                <a:t>          3      4</a:t>
              </a:r>
            </a:p>
          </p:txBody>
        </p:sp>
        <p:sp>
          <p:nvSpPr>
            <p:cNvPr id="46083" name="矩形 94211"/>
            <p:cNvSpPr/>
            <p:nvPr/>
          </p:nvSpPr>
          <p:spPr>
            <a:xfrm>
              <a:off x="2183" y="6015"/>
              <a:ext cx="2090" cy="1800"/>
            </a:xfrm>
            <a:prstGeom prst="rect">
              <a:avLst/>
            </a:prstGeom>
            <a:no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46084" name="直接连接符 94212"/>
            <p:cNvSpPr/>
            <p:nvPr/>
          </p:nvSpPr>
          <p:spPr>
            <a:xfrm>
              <a:off x="2183" y="6615"/>
              <a:ext cx="2089" cy="1"/>
            </a:xfrm>
            <a:prstGeom prst="line">
              <a:avLst/>
            </a:prstGeom>
            <a:ln w="9525" cap="flat" cmpd="sng">
              <a:solidFill>
                <a:schemeClr val="tx1"/>
              </a:solidFill>
              <a:prstDash val="solid"/>
              <a:round/>
              <a:headEnd type="none" w="med" len="med"/>
              <a:tailEnd type="none" w="med" len="med"/>
            </a:ln>
          </p:spPr>
        </p:sp>
        <p:sp>
          <p:nvSpPr>
            <p:cNvPr id="46085" name="直接连接符 94213"/>
            <p:cNvSpPr/>
            <p:nvPr/>
          </p:nvSpPr>
          <p:spPr>
            <a:xfrm>
              <a:off x="3130" y="6015"/>
              <a:ext cx="0" cy="1800"/>
            </a:xfrm>
            <a:prstGeom prst="line">
              <a:avLst/>
            </a:prstGeom>
            <a:ln w="9525" cap="flat" cmpd="sng">
              <a:solidFill>
                <a:schemeClr val="tx1"/>
              </a:solidFill>
              <a:prstDash val="solid"/>
              <a:round/>
              <a:headEnd type="none" w="med" len="med"/>
              <a:tailEnd type="none" w="med" len="med"/>
            </a:ln>
          </p:spPr>
        </p:sp>
      </p:grpSp>
      <p:grpSp>
        <p:nvGrpSpPr>
          <p:cNvPr id="2" name="组合 1"/>
          <p:cNvGrpSpPr/>
          <p:nvPr/>
        </p:nvGrpSpPr>
        <p:grpSpPr>
          <a:xfrm>
            <a:off x="107505" y="4669473"/>
            <a:ext cx="6120680" cy="1523156"/>
            <a:chOff x="5219" y="7464"/>
            <a:chExt cx="9035" cy="2033"/>
          </a:xfrm>
        </p:grpSpPr>
        <p:sp>
          <p:nvSpPr>
            <p:cNvPr id="46086" name="文本框 94215"/>
            <p:cNvSpPr txBox="1"/>
            <p:nvPr/>
          </p:nvSpPr>
          <p:spPr>
            <a:xfrm>
              <a:off x="5219" y="7464"/>
              <a:ext cx="9035" cy="1799"/>
            </a:xfrm>
            <a:prstGeom prst="rect">
              <a:avLst/>
            </a:prstGeom>
            <a:noFill/>
            <a:ln w="9525">
              <a:noFill/>
            </a:ln>
          </p:spPr>
          <p:txBody>
            <a:bodyPr anchor="t">
              <a:spAutoFit/>
            </a:bodyPr>
            <a:lstStyle/>
            <a:p>
              <a:r>
                <a:rPr lang="en-US" altLang="zh-CN" sz="2400" dirty="0">
                  <a:latin typeface="华文楷体" panose="02010600040101010101" pitchFamily="2" charset="-122"/>
                  <a:ea typeface="华文楷体" panose="02010600040101010101" pitchFamily="2" charset="-122"/>
                </a:rPr>
                <a:t>   π</a:t>
              </a:r>
              <a:r>
                <a:rPr lang="en-US" altLang="zh-CN" sz="2400" i="1" baseline="-25000" dirty="0">
                  <a:latin typeface="华文楷体" panose="02010600040101010101" pitchFamily="2" charset="-122"/>
                  <a:ea typeface="华文楷体" panose="02010600040101010101" pitchFamily="2" charset="-122"/>
                </a:rPr>
                <a:t>B</a:t>
              </a:r>
              <a:r>
                <a:rPr lang="en-US" altLang="zh-CN" sz="2400" baseline="-25000" dirty="0">
                  <a:latin typeface="华文楷体" panose="02010600040101010101" pitchFamily="2" charset="-122"/>
                  <a:ea typeface="华文楷体" panose="02010600040101010101" pitchFamily="2" charset="-122"/>
                </a:rPr>
                <a:t>+</a:t>
              </a:r>
              <a:r>
                <a:rPr lang="en-US" altLang="zh-CN" sz="2400" i="1" baseline="-25000" dirty="0">
                  <a:latin typeface="华文楷体" panose="02010600040101010101" pitchFamily="2" charset="-122"/>
                  <a:ea typeface="华文楷体" panose="02010600040101010101" pitchFamily="2" charset="-122"/>
                </a:rPr>
                <a:t>1</a:t>
              </a:r>
              <a:r>
                <a:rPr lang="en-US" altLang="zh-CN" sz="2400" baseline="-25000" dirty="0">
                  <a:latin typeface="华文楷体" panose="02010600040101010101" pitchFamily="2" charset="-122"/>
                  <a:ea typeface="华文楷体" panose="02010600040101010101" pitchFamily="2" charset="-122"/>
                </a:rPr>
                <a:t>,  </a:t>
              </a:r>
              <a:r>
                <a:rPr lang="en-US" altLang="zh-CN" sz="2400" i="1" baseline="-25000" dirty="0">
                  <a:latin typeface="华文楷体" panose="02010600040101010101" pitchFamily="2" charset="-122"/>
                  <a:ea typeface="华文楷体" panose="02010600040101010101" pitchFamily="2" charset="-122"/>
                </a:rPr>
                <a:t>A</a:t>
              </a:r>
              <a:r>
                <a:rPr lang="en-US" altLang="zh-CN" sz="2400" baseline="-25000" dirty="0">
                  <a:latin typeface="华文楷体" panose="02010600040101010101" pitchFamily="2" charset="-122"/>
                  <a:ea typeface="华文楷体" panose="02010600040101010101" pitchFamily="2" charset="-122"/>
                </a:rPr>
                <a:t>,  </a:t>
              </a:r>
              <a:r>
                <a:rPr lang="en-US" altLang="zh-CN" sz="2400" i="1" baseline="-25000" dirty="0">
                  <a:latin typeface="华文楷体" panose="02010600040101010101" pitchFamily="2" charset="-122"/>
                  <a:ea typeface="华文楷体" panose="02010600040101010101" pitchFamily="2" charset="-122"/>
                </a:rPr>
                <a:t>A</a:t>
              </a:r>
              <a:r>
                <a:rPr lang="en-US" altLang="zh-CN" sz="2400" dirty="0">
                  <a:latin typeface="华文楷体" panose="02010600040101010101" pitchFamily="2" charset="-122"/>
                  <a:ea typeface="华文楷体" panose="02010600040101010101" pitchFamily="2" charset="-122"/>
                </a:rPr>
                <a:t> (R)  </a:t>
              </a:r>
              <a:r>
                <a:rPr lang="en-US" altLang="zh-CN" b="1" dirty="0">
                  <a:solidFill>
                    <a:schemeClr val="tx1"/>
                  </a:solidFill>
                  <a:latin typeface="华文楷体" panose="02010600040101010101" pitchFamily="2" charset="-122"/>
                  <a:ea typeface="华文楷体" panose="02010600040101010101" pitchFamily="2" charset="-122"/>
                </a:rPr>
                <a:t>=    B+1     A1     A2</a:t>
              </a:r>
              <a:endParaRPr lang="en-US" altLang="zh-CN" dirty="0">
                <a:solidFill>
                  <a:schemeClr val="tx1"/>
                </a:solidFill>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3</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1	</a:t>
              </a:r>
              <a:r>
                <a:rPr lang="en-US" altLang="zh-CN" dirty="0" smtClean="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1</a:t>
              </a:r>
            </a:p>
            <a:p>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5</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3	</a:t>
              </a:r>
              <a:r>
                <a:rPr lang="en-US" altLang="zh-CN" dirty="0" smtClean="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3</a:t>
              </a:r>
            </a:p>
          </p:txBody>
        </p:sp>
        <p:sp>
          <p:nvSpPr>
            <p:cNvPr id="46087" name="矩形 94217"/>
            <p:cNvSpPr/>
            <p:nvPr/>
          </p:nvSpPr>
          <p:spPr>
            <a:xfrm>
              <a:off x="9106" y="7534"/>
              <a:ext cx="3840" cy="1963"/>
            </a:xfrm>
            <a:prstGeom prst="rect">
              <a:avLst/>
            </a:prstGeom>
            <a:no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46088" name="直接连接符 94218"/>
            <p:cNvSpPr/>
            <p:nvPr/>
          </p:nvSpPr>
          <p:spPr>
            <a:xfrm>
              <a:off x="9106" y="8134"/>
              <a:ext cx="3840" cy="0"/>
            </a:xfrm>
            <a:prstGeom prst="line">
              <a:avLst/>
            </a:prstGeom>
            <a:ln w="9525" cap="flat" cmpd="sng">
              <a:solidFill>
                <a:schemeClr val="tx1"/>
              </a:solidFill>
              <a:prstDash val="solid"/>
              <a:round/>
              <a:headEnd type="none" w="med" len="med"/>
              <a:tailEnd type="none" w="med" len="med"/>
            </a:ln>
          </p:spPr>
        </p:sp>
        <p:sp>
          <p:nvSpPr>
            <p:cNvPr id="46089" name="直接连接符 94219"/>
            <p:cNvSpPr/>
            <p:nvPr/>
          </p:nvSpPr>
          <p:spPr>
            <a:xfrm>
              <a:off x="10546" y="7534"/>
              <a:ext cx="1" cy="1963"/>
            </a:xfrm>
            <a:prstGeom prst="line">
              <a:avLst/>
            </a:prstGeom>
            <a:ln w="9525" cap="flat" cmpd="sng">
              <a:solidFill>
                <a:schemeClr val="tx1"/>
              </a:solidFill>
              <a:prstDash val="solid"/>
              <a:round/>
              <a:headEnd type="none" w="med" len="med"/>
              <a:tailEnd type="none" w="med" len="med"/>
            </a:ln>
          </p:spPr>
        </p:sp>
        <p:sp>
          <p:nvSpPr>
            <p:cNvPr id="46090" name="直接连接符 94220"/>
            <p:cNvSpPr/>
            <p:nvPr/>
          </p:nvSpPr>
          <p:spPr>
            <a:xfrm>
              <a:off x="11746" y="7534"/>
              <a:ext cx="1" cy="1963"/>
            </a:xfrm>
            <a:prstGeom prst="line">
              <a:avLst/>
            </a:prstGeom>
            <a:ln w="9525" cap="flat" cmpd="sng">
              <a:solidFill>
                <a:schemeClr val="tx1"/>
              </a:solidFill>
              <a:prstDash val="solid"/>
              <a:round/>
              <a:headEnd type="none" w="med" len="med"/>
              <a:tailEnd type="none" w="med" len="med"/>
            </a:ln>
          </p:spPr>
        </p:sp>
      </p:grpSp>
      <p:sp>
        <p:nvSpPr>
          <p:cNvPr id="46091"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100" dirty="0">
                <a:latin typeface="Times New Roman" panose="02020603050405020304" pitchFamily="18" charset="0"/>
              </a:rPr>
              <a:t>21</a:t>
            </a:fld>
            <a:endParaRPr lang="en-US" altLang="zh-CN" sz="11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458335" y="3281680"/>
            <a:ext cx="4304665" cy="2923540"/>
          </a:xfrm>
          <a:prstGeom prst="rect">
            <a:avLst/>
          </a:prstGeom>
        </p:spPr>
      </p:pic>
      <p:sp>
        <p:nvSpPr>
          <p:cNvPr id="2" name="标题 1"/>
          <p:cNvSpPr>
            <a:spLocks noGrp="1"/>
          </p:cNvSpPr>
          <p:nvPr>
            <p:ph type="title"/>
          </p:nvPr>
        </p:nvSpPr>
        <p:spPr>
          <a:xfrm>
            <a:off x="675640" y="1125855"/>
            <a:ext cx="7793355" cy="1483995"/>
          </a:xfrm>
        </p:spPr>
        <p:txBody>
          <a:bodyPr/>
          <a:lstStyle/>
          <a:p>
            <a:r>
              <a:rPr lang="zh-CN" altLang="en-US"/>
              <a:t>例：电影关系中电影名称、年份及放映时间（小时）</a:t>
            </a:r>
          </a:p>
        </p:txBody>
      </p:sp>
      <p:sp>
        <p:nvSpPr>
          <p:cNvPr id="5" name="TextBox 4"/>
          <p:cNvSpPr txBox="1"/>
          <p:nvPr/>
        </p:nvSpPr>
        <p:spPr>
          <a:xfrm>
            <a:off x="843915" y="3013075"/>
            <a:ext cx="4897438" cy="831850"/>
          </a:xfrm>
          <a:prstGeom prst="rect">
            <a:avLst/>
          </a:prstGeom>
          <a:noFill/>
          <a:ln w="9525">
            <a:noFill/>
          </a:ln>
        </p:spPr>
        <p:txBody>
          <a:bodyPr anchor="t">
            <a:spAutoFit/>
          </a:bodyPr>
          <a:lstStyle/>
          <a:p>
            <a:r>
              <a:rPr lang="el-GR" altLang="zh-CN" sz="2400" dirty="0">
                <a:latin typeface="Lucida Sans Unicode" panose="020B0602030504020204" pitchFamily="34" charset="0"/>
                <a:ea typeface="宋体" panose="02010600030101010101" pitchFamily="2" charset="-122"/>
              </a:rPr>
              <a:t>Π</a:t>
            </a:r>
            <a:r>
              <a:rPr lang="en-US" altLang="zh-CN" sz="2400" i="1" baseline="-25000" dirty="0">
                <a:latin typeface="Arial" panose="020B0604020202020204" pitchFamily="34" charset="0"/>
                <a:ea typeface="宋体" panose="02010600030101010101" pitchFamily="2" charset="-122"/>
              </a:rPr>
              <a:t>title,year,length/60 </a:t>
            </a:r>
            <a:r>
              <a:rPr lang="en-US" altLang="zh-CN" sz="2400" dirty="0">
                <a:latin typeface="Arial" panose="020B0604020202020204" pitchFamily="34" charset="0"/>
                <a:ea typeface="宋体" panose="02010600030101010101" pitchFamily="2" charset="-122"/>
              </a:rPr>
              <a:t>(moives)</a:t>
            </a:r>
            <a:endParaRPr lang="zh-CN" altLang="en-US" sz="2400" dirty="0">
              <a:latin typeface="Arial" panose="020B0604020202020204" pitchFamily="34" charset="0"/>
              <a:ea typeface="宋体" panose="02010600030101010101" pitchFamily="2" charset="-122"/>
            </a:endParaRPr>
          </a:p>
          <a:p>
            <a:endParaRPr lang="zh-CN" altLang="en-US" sz="2400" dirty="0">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4458335" y="3234055"/>
            <a:ext cx="4304665" cy="3182620"/>
          </a:xfrm>
          <a:prstGeom prst="rect">
            <a:avLst/>
          </a:prstGeom>
        </p:spPr>
      </p:pic>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22</a:t>
            </a:fld>
            <a:endParaRPr lang="zh-CN" altLang="en-US" strike="noStrike" noProof="1">
              <a:latin typeface="Times New Roman" panose="02020603050405020304" pitchFamily="18" charset="0"/>
              <a:ea typeface="宋体" panose="02010600030101010101" pitchFamily="2" charset="-122"/>
            </a:endParaRPr>
          </a:p>
        </p:txBody>
      </p:sp>
      <p:sp>
        <p:nvSpPr>
          <p:cNvPr id="94210" name="标题 94209"/>
          <p:cNvSpPr>
            <a:spLocks noGrp="1"/>
          </p:cNvSpPr>
          <p:nvPr/>
        </p:nvSpPr>
        <p:spPr>
          <a:xfrm>
            <a:off x="1369060" y="286385"/>
            <a:ext cx="7793038" cy="784225"/>
          </a:xfrm>
          <a:prstGeom prst="rect">
            <a:avLst/>
          </a:prstGeom>
          <a:noFill/>
          <a:ln w="9525">
            <a:noFill/>
          </a:ln>
        </p:spPr>
        <p:txBody>
          <a:bodyPr vert="horz" lIns="91440" tIns="45720" rIns="91440" bIns="45720" rtlCol="0" anchor="ctr" anchorCtr="0">
            <a:noAutofit/>
          </a:bodyP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黑体" panose="02010609060101010101" pitchFamily="2" charset="-122"/>
                <a:ea typeface="黑体" panose="02010609060101010101" pitchFamily="2" charset="-122"/>
                <a:cs typeface="+mj-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sz="4400" b="0" i="0" u="none" strike="noStrike" kern="1200" normalizeH="0" baseline="0" noProof="1">
                <a:latin typeface="黑体" panose="02010609060101010101" pitchFamily="2" charset="-122"/>
                <a:ea typeface="黑体" panose="02010609060101010101" pitchFamily="2" charset="-122"/>
                <a:cs typeface="+mj-cs"/>
              </a:rPr>
              <a:t>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313345"/>
          <p:cNvSpPr>
            <a:spLocks noGrp="1"/>
          </p:cNvSpPr>
          <p:nvPr>
            <p:ph type="title"/>
          </p:nvPr>
        </p:nvSpPr>
        <p:spPr/>
        <p:txBody>
          <a:bodyPr anchor="b"/>
          <a:lstStyle/>
          <a:p>
            <a:r>
              <a:rPr lang="zh-CN" altLang="en-US" b="1" dirty="0">
                <a:solidFill>
                  <a:schemeClr val="folHlink"/>
                </a:solidFill>
                <a:ea typeface="楷体_GB2312" pitchFamily="49" charset="-122"/>
              </a:rPr>
              <a:t>关系运算</a:t>
            </a:r>
            <a:r>
              <a:rPr lang="en-US" altLang="zh-CN" b="1" dirty="0">
                <a:solidFill>
                  <a:schemeClr val="folHlink"/>
                </a:solidFill>
                <a:ea typeface="楷体_GB2312" pitchFamily="49" charset="-122"/>
              </a:rPr>
              <a:t>——</a:t>
            </a:r>
            <a:r>
              <a:rPr lang="zh-CN" altLang="en-US" b="1" dirty="0">
                <a:solidFill>
                  <a:schemeClr val="folHlink"/>
                </a:solidFill>
                <a:ea typeface="楷体_GB2312" pitchFamily="49" charset="-122"/>
              </a:rPr>
              <a:t>更名</a:t>
            </a:r>
          </a:p>
        </p:txBody>
      </p:sp>
      <p:sp>
        <p:nvSpPr>
          <p:cNvPr id="74754" name="文本占位符 313346"/>
          <p:cNvSpPr>
            <a:spLocks noGrp="1"/>
          </p:cNvSpPr>
          <p:nvPr>
            <p:ph idx="1"/>
          </p:nvPr>
        </p:nvSpPr>
        <p:spPr>
          <a:xfrm>
            <a:off x="611188" y="1196975"/>
            <a:ext cx="8229600" cy="5370513"/>
          </a:xfrm>
        </p:spPr>
        <p:txBody>
          <a:bodyPr anchor="t"/>
          <a:lstStyle/>
          <a:p>
            <a:r>
              <a:rPr lang="zh-CN" altLang="en-US" b="1" dirty="0">
                <a:solidFill>
                  <a:srgbClr val="FF0000"/>
                </a:solidFill>
                <a:sym typeface="+mn-ea"/>
              </a:rPr>
              <a:t>更名运算</a:t>
            </a:r>
            <a:r>
              <a:rPr lang="zh-CN" altLang="en-US" dirty="0">
                <a:sym typeface="+mn-ea"/>
              </a:rPr>
              <a:t>：</a:t>
            </a:r>
            <a:r>
              <a:rPr lang="en-US" altLang="zh-CN" b="1" dirty="0">
                <a:solidFill>
                  <a:srgbClr val="0000FF"/>
                </a:solidFill>
                <a:latin typeface="Arial" panose="020B0604020202020204" pitchFamily="34" charset="0"/>
                <a:ea typeface="宋体" panose="02010600030101010101" pitchFamily="2" charset="-122"/>
                <a:sym typeface="Symbol" panose="05050102010706020507" pitchFamily="18" charset="2"/>
              </a:rPr>
              <a:t></a:t>
            </a:r>
            <a:r>
              <a:rPr lang="en-US" altLang="zh-CN" b="1" baseline="-25000" dirty="0">
                <a:solidFill>
                  <a:schemeClr val="bg2"/>
                </a:solidFill>
                <a:latin typeface="Arial" panose="020B0604020202020204" pitchFamily="34" charset="0"/>
                <a:ea typeface="宋体" panose="02010600030101010101" pitchFamily="2" charset="-122"/>
                <a:sym typeface="+mn-ea"/>
              </a:rPr>
              <a:t>x（A1， A2 </a:t>
            </a:r>
            <a:r>
              <a:rPr lang="en-US" altLang="zh-CN" b="1" baseline="-25000" dirty="0" smtClean="0">
                <a:solidFill>
                  <a:schemeClr val="bg2"/>
                </a:solidFill>
                <a:latin typeface="Arial" panose="020B0604020202020204" pitchFamily="34" charset="0"/>
                <a:ea typeface="宋体" panose="02010600030101010101" pitchFamily="2" charset="-122"/>
                <a:sym typeface="+mn-ea"/>
              </a:rPr>
              <a:t>，</a:t>
            </a:r>
            <a:r>
              <a:rPr lang="en-US" altLang="zh-CN" dirty="0" smtClean="0">
                <a:ea typeface="华文行楷" panose="02010800040101010101" charset="-122"/>
                <a:sym typeface="Symbol" panose="05050102010706020507" pitchFamily="18" charset="2"/>
              </a:rPr>
              <a:t></a:t>
            </a:r>
            <a:r>
              <a:rPr lang="en-US" altLang="zh-CN" b="1" baseline="-25000" dirty="0" smtClean="0">
                <a:solidFill>
                  <a:schemeClr val="bg2"/>
                </a:solidFill>
                <a:latin typeface="Arial" panose="020B0604020202020204" pitchFamily="34" charset="0"/>
                <a:ea typeface="宋体" panose="02010600030101010101" pitchFamily="2" charset="-122"/>
                <a:sym typeface="+mn-ea"/>
              </a:rPr>
              <a:t> </a:t>
            </a:r>
            <a:r>
              <a:rPr lang="en-US" altLang="zh-CN" b="1" baseline="-25000" dirty="0">
                <a:solidFill>
                  <a:schemeClr val="bg2"/>
                </a:solidFill>
                <a:latin typeface="Arial" panose="020B0604020202020204" pitchFamily="34" charset="0"/>
                <a:ea typeface="宋体" panose="02010600030101010101" pitchFamily="2" charset="-122"/>
                <a:sym typeface="+mn-ea"/>
              </a:rPr>
              <a:t>， An ）</a:t>
            </a:r>
            <a:r>
              <a:rPr lang="en-US" altLang="zh-CN" b="1" dirty="0">
                <a:solidFill>
                  <a:schemeClr val="bg2"/>
                </a:solidFill>
                <a:latin typeface="Arial" panose="020B0604020202020204" pitchFamily="34" charset="0"/>
                <a:ea typeface="宋体" panose="02010600030101010101" pitchFamily="2" charset="-122"/>
                <a:sym typeface="Symbol" panose="05050102010706020507" pitchFamily="18" charset="2"/>
              </a:rPr>
              <a:t>( R )</a:t>
            </a:r>
            <a:r>
              <a:rPr lang="zh-CN" altLang="en-US" dirty="0">
                <a:solidFill>
                  <a:schemeClr val="bg2"/>
                </a:solidFill>
                <a:sym typeface="+mn-ea"/>
              </a:rPr>
              <a:t> </a:t>
            </a:r>
            <a:endParaRPr lang="zh-CN" altLang="en-US" dirty="0">
              <a:solidFill>
                <a:schemeClr val="bg2"/>
              </a:solidFill>
            </a:endParaRPr>
          </a:p>
          <a:p>
            <a:pPr lvl="1"/>
            <a:r>
              <a:rPr lang="zh-CN" altLang="en-US" sz="1800" dirty="0">
                <a:sym typeface="Symbol" panose="05050102010706020507" pitchFamily="18" charset="2"/>
              </a:rPr>
              <a:t>返回</a:t>
            </a:r>
            <a:r>
              <a:rPr lang="en-US" sz="1800" dirty="0">
                <a:sym typeface="Symbol" panose="05050102010706020507" pitchFamily="18" charset="2"/>
              </a:rPr>
              <a:t>R</a:t>
            </a:r>
            <a:r>
              <a:rPr lang="zh-CN" altLang="en-US" sz="1800" dirty="0">
                <a:sym typeface="Symbol" panose="05050102010706020507" pitchFamily="18" charset="2"/>
              </a:rPr>
              <a:t>的结果，并把名字</a:t>
            </a:r>
            <a:r>
              <a:rPr lang="en-US" altLang="zh-CN" sz="1800" dirty="0">
                <a:sym typeface="Symbol" panose="05050102010706020507" pitchFamily="18" charset="2"/>
              </a:rPr>
              <a:t>x</a:t>
            </a:r>
            <a:r>
              <a:rPr lang="zh-CN" altLang="en-US" sz="1800" dirty="0">
                <a:sym typeface="Symbol" panose="05050102010706020507" pitchFamily="18" charset="2"/>
              </a:rPr>
              <a:t>赋给</a:t>
            </a:r>
            <a:r>
              <a:rPr lang="en-US" altLang="zh-CN" sz="1800" dirty="0">
                <a:sym typeface="Symbol" panose="05050102010706020507" pitchFamily="18" charset="2"/>
              </a:rPr>
              <a:t>R</a:t>
            </a:r>
            <a:r>
              <a:rPr lang="en-US" altLang="zh-CN" sz="1800" dirty="0">
                <a:ea typeface="华文行楷" panose="02010800040101010101" charset="-122"/>
                <a:sym typeface="Symbol" panose="05050102010706020507" pitchFamily="18" charset="2"/>
              </a:rPr>
              <a:t>，</a:t>
            </a:r>
            <a:r>
              <a:rPr lang="zh-CN" altLang="en-US" sz="1800" dirty="0">
                <a:ea typeface="华文行楷" panose="02010800040101010101" charset="-122"/>
                <a:sym typeface="Symbol" panose="05050102010706020507" pitchFamily="18" charset="2"/>
              </a:rPr>
              <a:t>同时将各属性更名为</a:t>
            </a:r>
            <a:r>
              <a:rPr lang="en-US" altLang="zh-CN" sz="1800" dirty="0">
                <a:ea typeface="华文行楷" panose="02010800040101010101" charset="-122"/>
                <a:sym typeface="Symbol" panose="05050102010706020507" pitchFamily="18" charset="2"/>
              </a:rPr>
              <a:t>A</a:t>
            </a:r>
            <a:r>
              <a:rPr lang="en-US" altLang="zh-CN" sz="1800" baseline="-25000" dirty="0">
                <a:ea typeface="华文行楷" panose="02010800040101010101" charset="-122"/>
                <a:sym typeface="Symbol" panose="05050102010706020507" pitchFamily="18" charset="2"/>
              </a:rPr>
              <a:t>1</a:t>
            </a:r>
            <a:r>
              <a:rPr lang="en-US" altLang="zh-CN" sz="1800" dirty="0">
                <a:ea typeface="华文行楷" panose="02010800040101010101" charset="-122"/>
                <a:sym typeface="Symbol" panose="05050102010706020507" pitchFamily="18" charset="2"/>
              </a:rPr>
              <a:t>，A</a:t>
            </a:r>
            <a:r>
              <a:rPr lang="en-US" altLang="zh-CN" sz="1800" baseline="-25000" dirty="0">
                <a:ea typeface="华文行楷" panose="02010800040101010101" charset="-122"/>
                <a:sym typeface="Symbol" panose="05050102010706020507" pitchFamily="18" charset="2"/>
              </a:rPr>
              <a:t>2</a:t>
            </a:r>
            <a:r>
              <a:rPr lang="en-US" altLang="zh-CN" sz="1800" dirty="0">
                <a:ea typeface="华文行楷" panose="02010800040101010101" charset="-122"/>
                <a:sym typeface="Symbol" panose="05050102010706020507" pitchFamily="18" charset="2"/>
              </a:rPr>
              <a:t>， ，A</a:t>
            </a:r>
            <a:r>
              <a:rPr lang="en-US" altLang="zh-CN" sz="1800" baseline="-25000" dirty="0">
                <a:ea typeface="华文行楷" panose="02010800040101010101" charset="-122"/>
                <a:sym typeface="Symbol" panose="05050102010706020507" pitchFamily="18" charset="2"/>
              </a:rPr>
              <a:t>n</a:t>
            </a:r>
            <a:r>
              <a:rPr lang="en-US" altLang="zh-CN" sz="1800" dirty="0">
                <a:ea typeface="华文行楷" panose="02010800040101010101" charset="-122"/>
                <a:sym typeface="Symbol" panose="05050102010706020507" pitchFamily="18" charset="2"/>
              </a:rPr>
              <a:t> </a:t>
            </a:r>
          </a:p>
          <a:p>
            <a:pPr lvl="1"/>
            <a:r>
              <a:rPr lang="zh-CN" altLang="en-US" sz="1800" dirty="0">
                <a:sym typeface="Symbol" panose="05050102010706020507" pitchFamily="18" charset="2"/>
              </a:rPr>
              <a:t>这在同一关系多次参与同一运算时很有帮助</a:t>
            </a:r>
          </a:p>
          <a:p>
            <a:pPr lvl="1"/>
            <a:r>
              <a:rPr lang="zh-CN" altLang="en-US" sz="1800" dirty="0" smtClean="0">
                <a:sym typeface="Symbol" panose="05050102010706020507" pitchFamily="18" charset="2"/>
              </a:rPr>
              <a:t>既可以为</a:t>
            </a:r>
            <a:r>
              <a:rPr lang="zh-CN" altLang="en-US" sz="1800" dirty="0">
                <a:sym typeface="Symbol" panose="05050102010706020507" pitchFamily="18" charset="2"/>
              </a:rPr>
              <a:t>关</a:t>
            </a:r>
            <a:r>
              <a:rPr lang="zh-CN" altLang="en-US" sz="1800" dirty="0" smtClean="0">
                <a:sym typeface="Symbol" panose="05050102010706020507" pitchFamily="18" charset="2"/>
              </a:rPr>
              <a:t>系</a:t>
            </a:r>
            <a:r>
              <a:rPr lang="zh-CN" altLang="en-US" sz="1800" dirty="0">
                <a:sym typeface="Symbol" panose="05050102010706020507" pitchFamily="18" charset="2"/>
              </a:rPr>
              <a:t>更</a:t>
            </a:r>
            <a:r>
              <a:rPr lang="zh-CN" altLang="en-US" sz="1800" dirty="0" smtClean="0">
                <a:sym typeface="Symbol" panose="05050102010706020507" pitchFamily="18" charset="2"/>
              </a:rPr>
              <a:t>名</a:t>
            </a:r>
            <a:r>
              <a:rPr lang="zh-CN" altLang="en-US" sz="1800" dirty="0">
                <a:sym typeface="Symbol" panose="05050102010706020507" pitchFamily="18" charset="2"/>
              </a:rPr>
              <a:t>，</a:t>
            </a:r>
            <a:r>
              <a:rPr lang="zh-CN" altLang="en-US" sz="1800" dirty="0" smtClean="0">
                <a:sym typeface="Symbol" panose="05050102010706020507" pitchFamily="18" charset="2"/>
              </a:rPr>
              <a:t>也</a:t>
            </a:r>
            <a:r>
              <a:rPr lang="zh-CN" altLang="en-US" sz="1800" dirty="0">
                <a:sym typeface="Symbol" panose="05050102010706020507" pitchFamily="18" charset="2"/>
              </a:rPr>
              <a:t>可以</a:t>
            </a:r>
            <a:r>
              <a:rPr lang="zh-CN" altLang="en-US" sz="1800" dirty="0" smtClean="0">
                <a:sym typeface="Symbol" panose="05050102010706020507" pitchFamily="18" charset="2"/>
              </a:rPr>
              <a:t>为属性更名</a:t>
            </a:r>
            <a:endParaRPr lang="zh-CN" altLang="en-US" dirty="0">
              <a:sym typeface="Symbol" panose="05050102010706020507" pitchFamily="18" charset="2"/>
            </a:endParaRPr>
          </a:p>
          <a:p>
            <a:pPr marL="457200" lvl="1" indent="0">
              <a:buNone/>
            </a:pPr>
            <a:endParaRPr lang="zh-CN" altLang="en-US" dirty="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23</a:t>
            </a:fld>
            <a:endParaRPr lang="zh-CN" altLang="en-US" strike="noStrike" noProof="1">
              <a:latin typeface="Times New Roman" panose="02020603050405020304" pitchFamily="18" charset="0"/>
              <a:ea typeface="宋体" panose="02010600030101010101" pitchFamily="2" charset="-122"/>
            </a:endParaRPr>
          </a:p>
        </p:txBody>
      </p:sp>
      <p:sp>
        <p:nvSpPr>
          <p:cNvPr id="76818" name="文本框 317458"/>
          <p:cNvSpPr txBox="1"/>
          <p:nvPr/>
        </p:nvSpPr>
        <p:spPr>
          <a:xfrm>
            <a:off x="1316038" y="4042728"/>
            <a:ext cx="1143000" cy="521970"/>
          </a:xfrm>
          <a:prstGeom prst="rect">
            <a:avLst/>
          </a:prstGeom>
          <a:noFill/>
          <a:ln w="9525">
            <a:noFill/>
          </a:ln>
        </p:spPr>
        <p:txBody>
          <a:bodyPr anchor="t">
            <a:spAutoFit/>
          </a:bodyPr>
          <a:lstStyle/>
          <a:p>
            <a:pPr algn="ctr" eaLnBrk="0" hangingPunct="0">
              <a:spcBef>
                <a:spcPct val="50000"/>
              </a:spcBef>
            </a:pPr>
            <a:r>
              <a:rPr lang="en-US" altLang="zh-CN" sz="2800" b="0">
                <a:latin typeface="Times New Roman" panose="02020603050405020304" pitchFamily="18" charset="0"/>
                <a:ea typeface="宋体" panose="02010600030101010101" pitchFamily="2" charset="-122"/>
              </a:rPr>
              <a:t>R</a:t>
            </a:r>
          </a:p>
        </p:txBody>
      </p:sp>
      <p:graphicFrame>
        <p:nvGraphicFramePr>
          <p:cNvPr id="317460" name="内容占位符 317459"/>
          <p:cNvGraphicFramePr>
            <a:graphicFrameLocks noGrp="1"/>
          </p:cNvGraphicFramePr>
          <p:nvPr>
            <p:ph sz="quarter" idx="3"/>
          </p:nvPr>
        </p:nvGraphicFramePr>
        <p:xfrm>
          <a:off x="685800" y="4528503"/>
          <a:ext cx="2573338" cy="1889125"/>
        </p:xfrm>
        <a:graphic>
          <a:graphicData uri="http://schemas.openxmlformats.org/drawingml/2006/table">
            <a:tbl>
              <a:tblPr/>
              <a:tblGrid>
                <a:gridCol w="857250"/>
                <a:gridCol w="858838"/>
                <a:gridCol w="857250"/>
              </a:tblGrid>
              <a:tr h="473075">
                <a:tc>
                  <a:txBody>
                    <a:bodyPr/>
                    <a:lstStyle/>
                    <a:p>
                      <a:pPr marL="0" lvl="0" indent="0" algn="ctr">
                        <a:buNone/>
                      </a:pPr>
                      <a:r>
                        <a:rPr lang="en-US" altLang="zh-CN" sz="2000"/>
                        <a:t>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D</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8">
                <a:tc>
                  <a:txBody>
                    <a:bodyPr/>
                    <a:lstStyle/>
                    <a:p>
                      <a:pPr marL="0" lvl="0" indent="0" algn="ctr">
                        <a:buNone/>
                      </a:pPr>
                      <a:r>
                        <a:rPr lang="en-US" altLang="zh-CN" sz="2000"/>
                        <a:t>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6</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3075">
                <a:tc>
                  <a:txBody>
                    <a:bodyPr/>
                    <a:lstStyle/>
                    <a:p>
                      <a:pPr marL="0" lvl="0" indent="0" algn="ctr">
                        <a:buNone/>
                      </a:pPr>
                      <a:r>
                        <a:rPr lang="en-US" altLang="zh-CN" sz="2000"/>
                        <a:t>4</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7">
                <a:tc>
                  <a:txBody>
                    <a:bodyPr/>
                    <a:lstStyle/>
                    <a:p>
                      <a:pPr marL="0" lvl="0" indent="0" algn="ctr">
                        <a:buNone/>
                      </a:pPr>
                      <a:r>
                        <a:rPr lang="en-US" altLang="zh-CN" sz="2000"/>
                        <a:t>9</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17482" name="表格 317481"/>
          <p:cNvGraphicFramePr/>
          <p:nvPr/>
        </p:nvGraphicFramePr>
        <p:xfrm>
          <a:off x="5668963" y="4647248"/>
          <a:ext cx="2495550" cy="1584960"/>
        </p:xfrm>
        <a:graphic>
          <a:graphicData uri="http://schemas.openxmlformats.org/drawingml/2006/table">
            <a:tbl>
              <a:tblPr/>
              <a:tblGrid>
                <a:gridCol w="863600"/>
                <a:gridCol w="815975"/>
                <a:gridCol w="815975"/>
              </a:tblGrid>
              <a:tr h="396240">
                <a:tc>
                  <a:txBody>
                    <a:bodyPr/>
                    <a:lstStyle/>
                    <a:p>
                      <a:pPr marL="0" lvl="0" indent="0" algn="ctr">
                        <a:buNone/>
                      </a:pPr>
                      <a:r>
                        <a:rPr lang="en-US" altLang="zh-CN" sz="2000"/>
                        <a:t>X</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D</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a:lstStyle/>
                    <a:p>
                      <a:pPr marL="0" lvl="0" indent="0" algn="ctr">
                        <a:buNone/>
                      </a:pPr>
                      <a:r>
                        <a:rPr lang="en-US" altLang="zh-CN" sz="2000"/>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6</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a:lstStyle/>
                    <a:p>
                      <a:pPr marL="0" lvl="0" indent="0" algn="ctr">
                        <a:buNone/>
                      </a:pPr>
                      <a:r>
                        <a:rPr lang="en-US" altLang="zh-CN" sz="2000"/>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a:lstStyle/>
                    <a:p>
                      <a:pPr marL="0" lvl="0" indent="0" algn="ctr">
                        <a:buNone/>
                      </a:pPr>
                      <a:r>
                        <a:rPr lang="en-US" altLang="zh-CN" sz="2000"/>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6891" name="文本框 317531"/>
          <p:cNvSpPr txBox="1"/>
          <p:nvPr/>
        </p:nvSpPr>
        <p:spPr>
          <a:xfrm>
            <a:off x="3922395" y="4580255"/>
            <a:ext cx="1526540" cy="460375"/>
          </a:xfrm>
          <a:prstGeom prst="rect">
            <a:avLst/>
          </a:prstGeom>
          <a:noFill/>
          <a:ln w="9525">
            <a:noFill/>
          </a:ln>
        </p:spPr>
        <p:txBody>
          <a:bodyPr wrap="none" anchor="t">
            <a:spAutoFit/>
          </a:bodyPr>
          <a:lstStyle/>
          <a:p>
            <a:pPr>
              <a:spcBef>
                <a:spcPct val="0"/>
              </a:spcBef>
            </a:pPr>
            <a:r>
              <a:rPr lang="en-US" altLang="zh-CN" b="0">
                <a:latin typeface="Times New Roman" panose="02020603050405020304" pitchFamily="18" charset="0"/>
                <a:ea typeface="宋体" panose="02010600030101010101" pitchFamily="2" charset="-122"/>
                <a:sym typeface="Symbol" panose="05050102010706020507" pitchFamily="18" charset="2"/>
              </a:rPr>
              <a:t></a:t>
            </a:r>
            <a:r>
              <a:rPr lang="en-US" altLang="zh-CN" b="0" i="1" baseline="-25000">
                <a:latin typeface="Times New Roman" panose="02020603050405020304" pitchFamily="18" charset="0"/>
                <a:ea typeface="宋体" panose="02010600030101010101" pitchFamily="2" charset="-122"/>
                <a:sym typeface="Symbol" panose="05050102010706020507" pitchFamily="18" charset="2"/>
              </a:rPr>
              <a:t>R</a:t>
            </a:r>
            <a:r>
              <a:rPr lang="en-US" altLang="zh-CN" b="0" baseline="-25000">
                <a:latin typeface="Times New Roman" panose="02020603050405020304" pitchFamily="18" charset="0"/>
                <a:ea typeface="宋体" panose="02010600030101010101" pitchFamily="2" charset="-122"/>
                <a:sym typeface="Symbol" panose="05050102010706020507" pitchFamily="18" charset="2"/>
              </a:rPr>
              <a:t>(X,C,D)</a:t>
            </a:r>
            <a:r>
              <a:rPr lang="en-US" altLang="zh-CN" b="0">
                <a:latin typeface="Times New Roman" panose="02020603050405020304" pitchFamily="18" charset="0"/>
                <a:ea typeface="宋体" panose="02010600030101010101" pitchFamily="2" charset="-122"/>
                <a:sym typeface="Symbol" panose="05050102010706020507" pitchFamily="18" charset="2"/>
              </a:rPr>
              <a:t>(R)</a:t>
            </a:r>
            <a:endParaRPr lang="en-US" altLang="zh-CN" b="0" baseline="-25000">
              <a:latin typeface="Times New Roman" panose="02020603050405020304" pitchFamily="18" charset="0"/>
              <a:ea typeface="Times New Roman" panose="02020603050405020304" pitchFamily="18" charset="0"/>
              <a:sym typeface="Symbol" panose="05050102010706020507" pitchFamily="18" charset="2"/>
            </a:endParaRPr>
          </a:p>
        </p:txBody>
      </p:sp>
      <p:sp>
        <p:nvSpPr>
          <p:cNvPr id="3" name="文本框 317458"/>
          <p:cNvSpPr txBox="1"/>
          <p:nvPr/>
        </p:nvSpPr>
        <p:spPr>
          <a:xfrm>
            <a:off x="5531803" y="4128453"/>
            <a:ext cx="1143000" cy="521970"/>
          </a:xfrm>
          <a:prstGeom prst="rect">
            <a:avLst/>
          </a:prstGeom>
          <a:noFill/>
          <a:ln w="9525">
            <a:noFill/>
          </a:ln>
        </p:spPr>
        <p:txBody>
          <a:bodyPr anchor="t">
            <a:spAutoFit/>
          </a:bodyPr>
          <a:lstStyle/>
          <a:p>
            <a:pPr algn="ctr" eaLnBrk="0" hangingPunct="0">
              <a:spcBef>
                <a:spcPct val="50000"/>
              </a:spcBef>
            </a:pPr>
            <a:r>
              <a:rPr lang="en-US" altLang="zh-CN" sz="2800" b="0">
                <a:latin typeface="Times New Roman" panose="02020603050405020304" pitchFamily="18" charset="0"/>
                <a:ea typeface="宋体" panose="02010600030101010101" pitchFamily="2" charset="-122"/>
              </a:rPr>
              <a: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82"/>
                                        </p:tgtEl>
                                        <p:attrNameLst>
                                          <p:attrName>style.visibility</p:attrName>
                                        </p:attrNameLst>
                                      </p:cBhvr>
                                      <p:to>
                                        <p:strVal val="visible"/>
                                      </p:to>
                                    </p:set>
                                    <p:animEffect transition="in" filter="wipe(down)">
                                      <p:cBhvr>
                                        <p:cTn id="7" dur="500"/>
                                        <p:tgtEl>
                                          <p:spTgt spid="31748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标题 317441"/>
          <p:cNvSpPr>
            <a:spLocks noGrp="1"/>
          </p:cNvSpPr>
          <p:nvPr>
            <p:ph type="title"/>
          </p:nvPr>
        </p:nvSpPr>
        <p:spPr>
          <a:xfrm>
            <a:off x="603250" y="195580"/>
            <a:ext cx="7793038" cy="784225"/>
          </a:xfrm>
        </p:spPr>
        <p:txBody>
          <a:bodyPr anchor="b"/>
          <a:lstStyle/>
          <a:p>
            <a:r>
              <a:rPr lang="zh-CN" altLang="en-US" b="1" dirty="0">
                <a:solidFill>
                  <a:schemeClr val="folHlink"/>
                </a:solidFill>
                <a:ea typeface="楷体_GB2312" pitchFamily="49" charset="-122"/>
              </a:rPr>
              <a:t>更名</a:t>
            </a:r>
          </a:p>
        </p:txBody>
      </p:sp>
      <p:sp>
        <p:nvSpPr>
          <p:cNvPr id="76802" name="文本占位符 317442"/>
          <p:cNvSpPr>
            <a:spLocks noGrp="1"/>
          </p:cNvSpPr>
          <p:nvPr>
            <p:ph type="body" sz="half" idx="1"/>
          </p:nvPr>
        </p:nvSpPr>
        <p:spPr>
          <a:xfrm>
            <a:off x="304800" y="1219200"/>
            <a:ext cx="4244975" cy="5410200"/>
          </a:xfrm>
        </p:spPr>
        <p:txBody>
          <a:bodyPr anchor="t"/>
          <a:lstStyle/>
          <a:p>
            <a:r>
              <a:rPr lang="zh-CN" altLang="en-US" sz="2800" dirty="0"/>
              <a:t>示例</a:t>
            </a:r>
          </a:p>
        </p:txBody>
      </p:sp>
      <p:sp>
        <p:nvSpPr>
          <p:cNvPr id="76818" name="文本框 317458"/>
          <p:cNvSpPr txBox="1"/>
          <p:nvPr/>
        </p:nvSpPr>
        <p:spPr>
          <a:xfrm>
            <a:off x="2069783" y="1218883"/>
            <a:ext cx="1143000" cy="519112"/>
          </a:xfrm>
          <a:prstGeom prst="rect">
            <a:avLst/>
          </a:prstGeom>
          <a:noFill/>
          <a:ln w="9525">
            <a:noFill/>
          </a:ln>
        </p:spPr>
        <p:txBody>
          <a:bodyPr anchor="t">
            <a:spAutoFit/>
          </a:bodyPr>
          <a:lstStyle/>
          <a:p>
            <a:pPr algn="ctr" eaLnBrk="0" hangingPunct="0">
              <a:spcBef>
                <a:spcPct val="50000"/>
              </a:spcBef>
            </a:pPr>
            <a:r>
              <a:rPr lang="en-US" altLang="zh-CN" sz="2800" b="0">
                <a:latin typeface="Times New Roman" panose="02020603050405020304" pitchFamily="18" charset="0"/>
                <a:ea typeface="宋体" panose="02010600030101010101" pitchFamily="2" charset="-122"/>
              </a:rPr>
              <a:t>S</a:t>
            </a:r>
          </a:p>
        </p:txBody>
      </p:sp>
      <p:graphicFrame>
        <p:nvGraphicFramePr>
          <p:cNvPr id="317460" name="内容占位符 317459"/>
          <p:cNvGraphicFramePr>
            <a:graphicFrameLocks noGrp="1"/>
          </p:cNvGraphicFramePr>
          <p:nvPr>
            <p:ph sz="quarter" idx="3"/>
          </p:nvPr>
        </p:nvGraphicFramePr>
        <p:xfrm>
          <a:off x="1439545" y="1704658"/>
          <a:ext cx="2573338" cy="1889125"/>
        </p:xfrm>
        <a:graphic>
          <a:graphicData uri="http://schemas.openxmlformats.org/drawingml/2006/table">
            <a:tbl>
              <a:tblPr/>
              <a:tblGrid>
                <a:gridCol w="857250"/>
                <a:gridCol w="858838"/>
                <a:gridCol w="857250"/>
              </a:tblGrid>
              <a:tr h="473075">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D</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6</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3075">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4</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9</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17482" name="表格 317481"/>
          <p:cNvGraphicFramePr/>
          <p:nvPr/>
        </p:nvGraphicFramePr>
        <p:xfrm>
          <a:off x="2145983" y="4564698"/>
          <a:ext cx="2495550" cy="1584960"/>
        </p:xfrm>
        <a:graphic>
          <a:graphicData uri="http://schemas.openxmlformats.org/drawingml/2006/table">
            <a:tbl>
              <a:tblPr/>
              <a:tblGrid>
                <a:gridCol w="863600"/>
                <a:gridCol w="815975"/>
                <a:gridCol w="815975"/>
              </a:tblGrid>
              <a:tr h="371475">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X</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D</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6</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6891" name="文本框 317531"/>
          <p:cNvSpPr txBox="1"/>
          <p:nvPr/>
        </p:nvSpPr>
        <p:spPr>
          <a:xfrm>
            <a:off x="431800" y="4616450"/>
            <a:ext cx="1470660" cy="460375"/>
          </a:xfrm>
          <a:prstGeom prst="rect">
            <a:avLst/>
          </a:prstGeom>
          <a:noFill/>
          <a:ln w="9525">
            <a:noFill/>
          </a:ln>
        </p:spPr>
        <p:txBody>
          <a:bodyPr wrap="none" anchor="t">
            <a:spAutoFit/>
          </a:bodyPr>
          <a:lstStyle/>
          <a:p>
            <a:pPr>
              <a:spcBef>
                <a:spcPct val="0"/>
              </a:spcBef>
            </a:pPr>
            <a:r>
              <a:rPr lang="en-US" altLang="zh-CN" b="0">
                <a:latin typeface="Times New Roman" panose="02020603050405020304" pitchFamily="18" charset="0"/>
                <a:ea typeface="宋体" panose="02010600030101010101" pitchFamily="2" charset="-122"/>
                <a:sym typeface="Symbol" panose="05050102010706020507" pitchFamily="18" charset="2"/>
              </a:rPr>
              <a:t></a:t>
            </a:r>
            <a:r>
              <a:rPr lang="en-US" altLang="zh-CN" b="0" i="1" baseline="-25000">
                <a:latin typeface="Times New Roman" panose="02020603050405020304" pitchFamily="18" charset="0"/>
                <a:ea typeface="宋体" panose="02010600030101010101" pitchFamily="2" charset="-122"/>
                <a:sym typeface="Symbol" panose="05050102010706020507" pitchFamily="18" charset="2"/>
              </a:rPr>
              <a:t>S</a:t>
            </a:r>
            <a:r>
              <a:rPr lang="en-US" altLang="zh-CN" b="0" baseline="-25000">
                <a:latin typeface="Times New Roman" panose="02020603050405020304" pitchFamily="18" charset="0"/>
                <a:ea typeface="宋体" panose="02010600030101010101" pitchFamily="2" charset="-122"/>
                <a:sym typeface="Symbol" panose="05050102010706020507" pitchFamily="18" charset="2"/>
              </a:rPr>
              <a:t>(X,C,D)</a:t>
            </a:r>
            <a:r>
              <a:rPr lang="en-US" altLang="zh-CN" b="0">
                <a:latin typeface="Times New Roman" panose="02020603050405020304" pitchFamily="18" charset="0"/>
                <a:ea typeface="宋体" panose="02010600030101010101" pitchFamily="2" charset="-122"/>
                <a:sym typeface="Symbol" panose="05050102010706020507" pitchFamily="18" charset="2"/>
              </a:rPr>
              <a:t>(S)</a:t>
            </a:r>
            <a:endParaRPr lang="en-US" altLang="zh-CN" b="0" baseline="-2500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24</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10593"/>
          <p:cNvSpPr>
            <a:spLocks noGrp="1"/>
          </p:cNvSpPr>
          <p:nvPr>
            <p:ph type="title"/>
          </p:nvPr>
        </p:nvSpPr>
        <p:spPr/>
        <p:txBody>
          <a:bodyPr anchor="ctr"/>
          <a:lstStyle/>
          <a:p>
            <a:r>
              <a:rPr lang="zh-CN" altLang="en-US" dirty="0">
                <a:latin typeface="宋体" panose="02010600030101010101" pitchFamily="2" charset="-122"/>
              </a:rPr>
              <a:t>关</a:t>
            </a:r>
            <a:r>
              <a:rPr lang="zh-CN" altLang="en-US" dirty="0" smtClean="0">
                <a:latin typeface="宋体" panose="02010600030101010101" pitchFamily="2" charset="-122"/>
              </a:rPr>
              <a:t>系运算的</a:t>
            </a:r>
            <a:r>
              <a:rPr lang="zh-CN" altLang="en-US" dirty="0">
                <a:latin typeface="宋体" panose="02010600030101010101" pitchFamily="2" charset="-122"/>
              </a:rPr>
              <a:t>复合</a:t>
            </a:r>
          </a:p>
        </p:txBody>
      </p:sp>
      <p:sp>
        <p:nvSpPr>
          <p:cNvPr id="110595" name="文本占位符 110594"/>
          <p:cNvSpPr>
            <a:spLocks noGrp="1"/>
          </p:cNvSpPr>
          <p:nvPr>
            <p:ph type="body" idx="1"/>
          </p:nvPr>
        </p:nvSpPr>
        <p:spPr>
          <a:xfrm>
            <a:off x="297815" y="1200150"/>
            <a:ext cx="8496300" cy="4114800"/>
          </a:xfrm>
        </p:spPr>
        <p:txBody>
          <a:bodyPr/>
          <a:lstStyle/>
          <a:p>
            <a:pPr marL="457200" indent="-457200"/>
            <a:r>
              <a:rPr lang="zh-CN" altLang="en-US" sz="2400" dirty="0"/>
              <a:t>可</a:t>
            </a:r>
            <a:r>
              <a:rPr lang="zh-CN" altLang="en-US" sz="2400" dirty="0" smtClean="0"/>
              <a:t>以</a:t>
            </a:r>
            <a:r>
              <a:rPr lang="zh-CN" altLang="en-US" sz="2400" dirty="0"/>
              <a:t>复</a:t>
            </a:r>
            <a:r>
              <a:rPr lang="zh-CN" altLang="en-US" sz="2400" dirty="0" smtClean="0"/>
              <a:t>合使</a:t>
            </a:r>
            <a:r>
              <a:rPr lang="zh-CN" altLang="en-US" sz="2400" dirty="0"/>
              <a:t>用投影和选择运算来实现单张表中</a:t>
            </a:r>
            <a:r>
              <a:rPr lang="zh-CN" altLang="en-US" sz="2400" dirty="0" smtClean="0"/>
              <a:t>的数据运算： </a:t>
            </a:r>
            <a:r>
              <a:rPr lang="en-US" altLang="zh-CN" sz="2400" dirty="0">
                <a:latin typeface="Arial" panose="020B0604020202020204" pitchFamily="34" charset="0"/>
                <a:sym typeface="Symbol" panose="05050102010706020507" pitchFamily="18" charset="2"/>
              </a:rPr>
              <a:t></a:t>
            </a:r>
            <a:r>
              <a:rPr lang="en-US" altLang="zh-CN" sz="2400" baseline="-25000" dirty="0">
                <a:latin typeface="Arial" panose="020B0604020202020204" pitchFamily="34" charset="0"/>
                <a:sym typeface="Symbol" panose="05050102010706020507" pitchFamily="18" charset="2"/>
              </a:rPr>
              <a:t>A</a:t>
            </a:r>
            <a:r>
              <a:rPr lang="en-US" altLang="zh-CN" sz="2400" dirty="0">
                <a:latin typeface="Arial" panose="020B0604020202020204" pitchFamily="34" charset="0"/>
                <a:sym typeface="Symbol" panose="05050102010706020507" pitchFamily="18" charset="2"/>
              </a:rPr>
              <a:t> ( </a:t>
            </a:r>
            <a:r>
              <a:rPr lang="en-US" altLang="zh-CN" sz="2400" b="1"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sz="2400" baseline="-30000" dirty="0">
                <a:latin typeface="Arial" panose="020B0604020202020204" pitchFamily="34" charset="0"/>
              </a:rPr>
              <a:t>F </a:t>
            </a:r>
            <a:r>
              <a:rPr lang="en-US" altLang="zh-CN" sz="2400" dirty="0">
                <a:latin typeface="Arial" panose="020B0604020202020204" pitchFamily="34" charset="0"/>
              </a:rPr>
              <a:t>( R ) )</a:t>
            </a:r>
          </a:p>
          <a:p>
            <a:pPr marL="914400" lvl="1" indent="-457200"/>
            <a:r>
              <a:rPr lang="zh-CN" altLang="en-US" sz="1995" b="1" dirty="0">
                <a:solidFill>
                  <a:srgbClr val="FF0000"/>
                </a:solidFill>
                <a:latin typeface="Arial" panose="020B0604020202020204" pitchFamily="34" charset="0"/>
                <a:ea typeface="宋体" panose="02010600030101010101" pitchFamily="2" charset="-122"/>
                <a:sym typeface="+mn-ea"/>
              </a:rPr>
              <a:t>在没有括号的情况下，其运算顺序为：从右向左，</a:t>
            </a:r>
          </a:p>
          <a:p>
            <a:pPr marL="914400" lvl="1" indent="-457200"/>
            <a:r>
              <a:rPr lang="zh-CN" altLang="en-US" sz="1995" b="1" dirty="0">
                <a:solidFill>
                  <a:srgbClr val="FF0000"/>
                </a:solidFill>
                <a:latin typeface="Arial" panose="020B0604020202020204" pitchFamily="34" charset="0"/>
                <a:ea typeface="宋体" panose="02010600030101010101" pitchFamily="2" charset="-122"/>
                <a:sym typeface="+mn-ea"/>
              </a:rPr>
              <a:t>例如</a:t>
            </a:r>
            <a:r>
              <a:rPr lang="en-US" altLang="zh-CN" sz="2400" dirty="0">
                <a:solidFill>
                  <a:schemeClr val="accent2"/>
                </a:solidFill>
                <a:latin typeface="Times New Roman" panose="02020603050405020304" pitchFamily="18" charset="0"/>
                <a:ea typeface="宋体" panose="02010600030101010101" pitchFamily="2" charset="-122"/>
                <a:sym typeface="+mn-ea"/>
              </a:rPr>
              <a:t> </a:t>
            </a:r>
            <a:r>
              <a:rPr lang="en-US" altLang="zh-CN" sz="2400" dirty="0">
                <a:latin typeface="Arial" panose="020B0604020202020204" pitchFamily="34" charset="0"/>
                <a:ea typeface="宋体" panose="02010600030101010101" pitchFamily="2" charset="-122"/>
                <a:sym typeface="Symbol" panose="05050102010706020507" pitchFamily="18" charset="2"/>
              </a:rPr>
              <a:t></a:t>
            </a:r>
            <a:r>
              <a:rPr lang="en-US" altLang="zh-CN" sz="2400" baseline="-25000" dirty="0">
                <a:latin typeface="Arial" panose="020B0604020202020204" pitchFamily="34" charset="0"/>
                <a:ea typeface="宋体" panose="02010600030101010101" pitchFamily="2" charset="-122"/>
                <a:sym typeface="Symbol" panose="05050102010706020507" pitchFamily="18" charset="2"/>
              </a:rPr>
              <a:t>A,C</a:t>
            </a:r>
            <a:r>
              <a:rPr lang="en-US" altLang="zh-CN" sz="2400" dirty="0">
                <a:latin typeface="Arial" panose="020B0604020202020204" pitchFamily="34" charset="0"/>
                <a:ea typeface="宋体" panose="02010600030101010101" pitchFamily="2" charset="-122"/>
                <a:sym typeface="Symbol" panose="05050102010706020507" pitchFamily="18" charset="2"/>
              </a:rPr>
              <a:t>  </a:t>
            </a:r>
            <a:r>
              <a:rPr lang="en-US" altLang="zh-CN" b="1"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baseline="-30000" dirty="0">
                <a:latin typeface="Arial" panose="020B0604020202020204" pitchFamily="34" charset="0"/>
                <a:ea typeface="宋体" panose="02010600030101010101" pitchFamily="2" charset="-122"/>
                <a:sym typeface="+mn-ea"/>
              </a:rPr>
              <a:t>C=‘c’ </a:t>
            </a:r>
            <a:r>
              <a:rPr lang="en-US" altLang="zh-CN" dirty="0">
                <a:latin typeface="Arial" panose="020B0604020202020204" pitchFamily="34" charset="0"/>
                <a:ea typeface="宋体" panose="02010600030101010101" pitchFamily="2" charset="-122"/>
                <a:sym typeface="+mn-ea"/>
              </a:rPr>
              <a:t>(R) </a:t>
            </a:r>
            <a:endParaRPr lang="en-US" altLang="zh-CN" sz="2800" dirty="0">
              <a:solidFill>
                <a:schemeClr val="tx1"/>
              </a:solidFill>
              <a:latin typeface="Arial" panose="020B0604020202020204" pitchFamily="34" charset="0"/>
              <a:ea typeface="宋体" panose="02010600030101010101" pitchFamily="2" charset="-122"/>
            </a:endParaRPr>
          </a:p>
          <a:p>
            <a:pPr marL="914400" lvl="1" indent="-457200"/>
            <a:endParaRPr lang="zh-CN" altLang="en-US" sz="1995" b="1" dirty="0">
              <a:solidFill>
                <a:srgbClr val="FF0000"/>
              </a:solidFill>
              <a:latin typeface="Arial" panose="020B0604020202020204" pitchFamily="34" charset="0"/>
              <a:ea typeface="宋体" panose="02010600030101010101" pitchFamily="2" charset="-122"/>
            </a:endParaRPr>
          </a:p>
          <a:p>
            <a:pPr marL="914400" lvl="1" indent="-457200"/>
            <a:endParaRPr lang="en-US" altLang="zh-CN" dirty="0">
              <a:latin typeface="Arial" panose="020B0604020202020204" pitchFamily="34" charset="0"/>
            </a:endParaRPr>
          </a:p>
          <a:p>
            <a:pPr marL="914400" lvl="1" indent="-457200"/>
            <a:endParaRPr lang="en-US" altLang="zh-CN" sz="1000" dirty="0">
              <a:latin typeface="Arial" panose="020B0604020202020204" pitchFamily="34" charset="0"/>
            </a:endParaRPr>
          </a:p>
          <a:p>
            <a:pPr marL="914400" lvl="1" indent="-457200">
              <a:buFont typeface="Wingdings" panose="05000000000000000000" pitchFamily="2" charset="2"/>
              <a:buAutoNum type="arabicParenR"/>
            </a:pPr>
            <a:endParaRPr lang="zh-CN" altLang="en-US" dirty="0">
              <a:latin typeface="Arial" panose="020B0604020202020204" pitchFamily="34" charset="0"/>
            </a:endParaRPr>
          </a:p>
        </p:txBody>
      </p:sp>
      <p:sp>
        <p:nvSpPr>
          <p:cNvPr id="111663" name="矩形 111662"/>
          <p:cNvSpPr/>
          <p:nvPr/>
        </p:nvSpPr>
        <p:spPr>
          <a:xfrm>
            <a:off x="908685" y="2952750"/>
            <a:ext cx="7772400" cy="533400"/>
          </a:xfrm>
          <a:prstGeom prst="rect">
            <a:avLst/>
          </a:prstGeom>
          <a:noFill/>
          <a:ln w="9525">
            <a:noFill/>
          </a:ln>
        </p:spPr>
        <p:txBody>
          <a:bodyPr/>
          <a:lstStyle/>
          <a:p>
            <a:pPr marL="342900" indent="-342900" algn="l">
              <a:lnSpc>
                <a:spcPct val="110000"/>
              </a:lnSpc>
              <a:spcBef>
                <a:spcPct val="20000"/>
              </a:spcBef>
              <a:buClr>
                <a:schemeClr val="tx1"/>
              </a:buClr>
              <a:buFont typeface="Wingdings" panose="05000000000000000000" pitchFamily="2" charset="2"/>
              <a:buNone/>
            </a:pPr>
            <a:r>
              <a:rPr lang="zh-CN" altLang="en-US">
                <a:solidFill>
                  <a:schemeClr val="tx1"/>
                </a:solidFill>
                <a:latin typeface="Times New Roman" panose="02020603050405020304" pitchFamily="18" charset="0"/>
                <a:ea typeface="宋体" panose="02010600030101010101" pitchFamily="2" charset="-122"/>
              </a:rPr>
              <a:t>【例】</a:t>
            </a:r>
          </a:p>
        </p:txBody>
      </p:sp>
      <p:sp>
        <p:nvSpPr>
          <p:cNvPr id="111619" name="文本占位符 111618"/>
          <p:cNvSpPr>
            <a:spLocks noGrp="1"/>
          </p:cNvSpPr>
          <p:nvPr/>
        </p:nvSpPr>
        <p:spPr>
          <a:xfrm>
            <a:off x="908685" y="7524750"/>
            <a:ext cx="7772400" cy="533400"/>
          </a:xfrm>
          <a:prstGeom prst="rect">
            <a:avLst/>
          </a:prstGeom>
          <a:noFill/>
          <a:ln w="9525">
            <a:noFill/>
          </a:ln>
        </p:spPr>
        <p: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a:buNone/>
            </a:pPr>
            <a:endParaRPr lang="zh-CN" altLang="en-US" u="sng" dirty="0">
              <a:solidFill>
                <a:srgbClr val="FF0000"/>
              </a:solidFill>
            </a:endParaRPr>
          </a:p>
        </p:txBody>
      </p:sp>
      <p:grpSp>
        <p:nvGrpSpPr>
          <p:cNvPr id="111620" name="组合 111619"/>
          <p:cNvGrpSpPr/>
          <p:nvPr/>
        </p:nvGrpSpPr>
        <p:grpSpPr>
          <a:xfrm>
            <a:off x="1518285" y="3714750"/>
            <a:ext cx="2439988" cy="2057400"/>
            <a:chOff x="576" y="912"/>
            <a:chExt cx="1537" cy="1296"/>
          </a:xfrm>
        </p:grpSpPr>
        <p:sp>
          <p:nvSpPr>
            <p:cNvPr id="111621" name="矩形 111620"/>
            <p:cNvSpPr/>
            <p:nvPr/>
          </p:nvSpPr>
          <p:spPr>
            <a:xfrm>
              <a:off x="1586" y="1467"/>
              <a:ext cx="527" cy="733"/>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f</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22" name="矩形 111621"/>
            <p:cNvSpPr/>
            <p:nvPr/>
          </p:nvSpPr>
          <p:spPr>
            <a:xfrm>
              <a:off x="1059" y="1467"/>
              <a:ext cx="527" cy="733"/>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p:txBody>
        </p:sp>
        <p:sp>
          <p:nvSpPr>
            <p:cNvPr id="111623" name="矩形 111622"/>
            <p:cNvSpPr/>
            <p:nvPr/>
          </p:nvSpPr>
          <p:spPr>
            <a:xfrm>
              <a:off x="576" y="1467"/>
              <a:ext cx="483" cy="733"/>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24" name="矩形 111623"/>
            <p:cNvSpPr/>
            <p:nvPr/>
          </p:nvSpPr>
          <p:spPr>
            <a:xfrm>
              <a:off x="1586" y="1171"/>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11625" name="矩形 111624"/>
            <p:cNvSpPr/>
            <p:nvPr/>
          </p:nvSpPr>
          <p:spPr>
            <a:xfrm>
              <a:off x="1059" y="1171"/>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11626" name="矩形 111625"/>
            <p:cNvSpPr/>
            <p:nvPr/>
          </p:nvSpPr>
          <p:spPr>
            <a:xfrm>
              <a:off x="576" y="1171"/>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11627" name="直接连接符 111626"/>
            <p:cNvSpPr/>
            <p:nvPr/>
          </p:nvSpPr>
          <p:spPr>
            <a:xfrm>
              <a:off x="576" y="1171"/>
              <a:ext cx="1537" cy="0"/>
            </a:xfrm>
            <a:prstGeom prst="line">
              <a:avLst/>
            </a:prstGeom>
            <a:ln w="28575" cap="sq" cmpd="sng">
              <a:solidFill>
                <a:schemeClr val="tx1"/>
              </a:solidFill>
              <a:prstDash val="solid"/>
              <a:headEnd type="none" w="med" len="med"/>
              <a:tailEnd type="none" w="med" len="med"/>
            </a:ln>
          </p:spPr>
        </p:sp>
        <p:sp>
          <p:nvSpPr>
            <p:cNvPr id="111628" name="直接连接符 111627"/>
            <p:cNvSpPr/>
            <p:nvPr/>
          </p:nvSpPr>
          <p:spPr>
            <a:xfrm>
              <a:off x="576" y="1467"/>
              <a:ext cx="1537" cy="0"/>
            </a:xfrm>
            <a:prstGeom prst="line">
              <a:avLst/>
            </a:prstGeom>
            <a:ln w="12700" cap="flat" cmpd="sng">
              <a:solidFill>
                <a:schemeClr val="tx1"/>
              </a:solidFill>
              <a:prstDash val="solid"/>
              <a:headEnd type="none" w="med" len="med"/>
              <a:tailEnd type="none" w="med" len="med"/>
            </a:ln>
          </p:spPr>
        </p:sp>
        <p:sp>
          <p:nvSpPr>
            <p:cNvPr id="111629" name="直接连接符 111628"/>
            <p:cNvSpPr/>
            <p:nvPr/>
          </p:nvSpPr>
          <p:spPr>
            <a:xfrm>
              <a:off x="576" y="2208"/>
              <a:ext cx="1537" cy="0"/>
            </a:xfrm>
            <a:prstGeom prst="line">
              <a:avLst/>
            </a:prstGeom>
            <a:ln w="28575" cap="sq" cmpd="sng">
              <a:solidFill>
                <a:schemeClr val="tx1"/>
              </a:solidFill>
              <a:prstDash val="solid"/>
              <a:headEnd type="none" w="med" len="med"/>
              <a:tailEnd type="none" w="med" len="med"/>
            </a:ln>
          </p:spPr>
        </p:sp>
        <p:sp>
          <p:nvSpPr>
            <p:cNvPr id="111630" name="直接连接符 111629"/>
            <p:cNvSpPr/>
            <p:nvPr/>
          </p:nvSpPr>
          <p:spPr>
            <a:xfrm>
              <a:off x="576" y="1171"/>
              <a:ext cx="0" cy="1029"/>
            </a:xfrm>
            <a:prstGeom prst="line">
              <a:avLst/>
            </a:prstGeom>
            <a:ln w="28575" cap="sq" cmpd="sng">
              <a:solidFill>
                <a:schemeClr val="tx1"/>
              </a:solidFill>
              <a:prstDash val="solid"/>
              <a:headEnd type="none" w="med" len="med"/>
              <a:tailEnd type="none" w="med" len="med"/>
            </a:ln>
          </p:spPr>
        </p:sp>
        <p:sp>
          <p:nvSpPr>
            <p:cNvPr id="111631" name="直接连接符 111630"/>
            <p:cNvSpPr/>
            <p:nvPr/>
          </p:nvSpPr>
          <p:spPr>
            <a:xfrm>
              <a:off x="1059" y="1171"/>
              <a:ext cx="0" cy="1029"/>
            </a:xfrm>
            <a:prstGeom prst="line">
              <a:avLst/>
            </a:prstGeom>
            <a:ln w="12700" cap="flat" cmpd="sng">
              <a:solidFill>
                <a:schemeClr val="tx1"/>
              </a:solidFill>
              <a:prstDash val="solid"/>
              <a:headEnd type="none" w="med" len="med"/>
              <a:tailEnd type="none" w="med" len="med"/>
            </a:ln>
          </p:spPr>
        </p:sp>
        <p:sp>
          <p:nvSpPr>
            <p:cNvPr id="111632" name="直接连接符 111631"/>
            <p:cNvSpPr/>
            <p:nvPr/>
          </p:nvSpPr>
          <p:spPr>
            <a:xfrm>
              <a:off x="1586" y="1171"/>
              <a:ext cx="0" cy="1029"/>
            </a:xfrm>
            <a:prstGeom prst="line">
              <a:avLst/>
            </a:prstGeom>
            <a:ln w="12700" cap="flat" cmpd="sng">
              <a:solidFill>
                <a:schemeClr val="tx1"/>
              </a:solidFill>
              <a:prstDash val="solid"/>
              <a:headEnd type="none" w="med" len="med"/>
              <a:tailEnd type="none" w="med" len="med"/>
            </a:ln>
          </p:spPr>
        </p:sp>
        <p:sp>
          <p:nvSpPr>
            <p:cNvPr id="111633" name="直接连接符 111632"/>
            <p:cNvSpPr/>
            <p:nvPr/>
          </p:nvSpPr>
          <p:spPr>
            <a:xfrm>
              <a:off x="2113" y="1171"/>
              <a:ext cx="0" cy="1029"/>
            </a:xfrm>
            <a:prstGeom prst="line">
              <a:avLst/>
            </a:prstGeom>
            <a:ln w="28575" cap="sq" cmpd="sng">
              <a:solidFill>
                <a:schemeClr val="tx1"/>
              </a:solidFill>
              <a:prstDash val="solid"/>
              <a:headEnd type="none" w="med" len="med"/>
              <a:tailEnd type="none" w="med" len="med"/>
            </a:ln>
          </p:spPr>
        </p:sp>
        <p:sp>
          <p:nvSpPr>
            <p:cNvPr id="111634" name="文本框 111633"/>
            <p:cNvSpPr txBox="1"/>
            <p:nvPr/>
          </p:nvSpPr>
          <p:spPr>
            <a:xfrm>
              <a:off x="672" y="912"/>
              <a:ext cx="192"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a:t>
              </a:r>
            </a:p>
          </p:txBody>
        </p:sp>
      </p:grpSp>
      <p:grpSp>
        <p:nvGrpSpPr>
          <p:cNvPr id="111635" name="组合 111634"/>
          <p:cNvGrpSpPr/>
          <p:nvPr/>
        </p:nvGrpSpPr>
        <p:grpSpPr>
          <a:xfrm>
            <a:off x="5969000" y="5505450"/>
            <a:ext cx="1604963" cy="1295400"/>
            <a:chOff x="3648" y="2784"/>
            <a:chExt cx="1011" cy="816"/>
          </a:xfrm>
        </p:grpSpPr>
        <p:sp>
          <p:nvSpPr>
            <p:cNvPr id="111636" name="矩形 111635"/>
            <p:cNvSpPr/>
            <p:nvPr/>
          </p:nvSpPr>
          <p:spPr>
            <a:xfrm>
              <a:off x="4132" y="3080"/>
              <a:ext cx="527"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37" name="矩形 111636"/>
            <p:cNvSpPr/>
            <p:nvPr/>
          </p:nvSpPr>
          <p:spPr>
            <a:xfrm>
              <a:off x="3648" y="3080"/>
              <a:ext cx="483"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38" name="矩形 111637"/>
            <p:cNvSpPr/>
            <p:nvPr/>
          </p:nvSpPr>
          <p:spPr>
            <a:xfrm>
              <a:off x="4132" y="2784"/>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11639" name="矩形 111638"/>
            <p:cNvSpPr/>
            <p:nvPr/>
          </p:nvSpPr>
          <p:spPr>
            <a:xfrm>
              <a:off x="3648" y="2784"/>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11640" name="直接连接符 111639"/>
            <p:cNvSpPr/>
            <p:nvPr/>
          </p:nvSpPr>
          <p:spPr>
            <a:xfrm>
              <a:off x="3651" y="2784"/>
              <a:ext cx="1008" cy="0"/>
            </a:xfrm>
            <a:prstGeom prst="line">
              <a:avLst/>
            </a:prstGeom>
            <a:ln w="28575" cap="sq" cmpd="sng">
              <a:solidFill>
                <a:schemeClr val="tx1"/>
              </a:solidFill>
              <a:prstDash val="solid"/>
              <a:headEnd type="none" w="med" len="med"/>
              <a:tailEnd type="none" w="med" len="med"/>
            </a:ln>
          </p:spPr>
        </p:sp>
        <p:sp>
          <p:nvSpPr>
            <p:cNvPr id="111641" name="直接连接符 111640"/>
            <p:cNvSpPr/>
            <p:nvPr/>
          </p:nvSpPr>
          <p:spPr>
            <a:xfrm>
              <a:off x="3651" y="3072"/>
              <a:ext cx="1008" cy="0"/>
            </a:xfrm>
            <a:prstGeom prst="line">
              <a:avLst/>
            </a:prstGeom>
            <a:ln w="12700" cap="flat" cmpd="sng">
              <a:solidFill>
                <a:schemeClr val="tx1"/>
              </a:solidFill>
              <a:prstDash val="solid"/>
              <a:headEnd type="none" w="med" len="med"/>
              <a:tailEnd type="none" w="med" len="med"/>
            </a:ln>
          </p:spPr>
        </p:sp>
        <p:sp>
          <p:nvSpPr>
            <p:cNvPr id="111642" name="直接连接符 111641"/>
            <p:cNvSpPr/>
            <p:nvPr/>
          </p:nvSpPr>
          <p:spPr>
            <a:xfrm flipV="1">
              <a:off x="3651" y="3600"/>
              <a:ext cx="1008" cy="0"/>
            </a:xfrm>
            <a:prstGeom prst="line">
              <a:avLst/>
            </a:prstGeom>
            <a:ln w="28575" cap="sq" cmpd="sng">
              <a:solidFill>
                <a:schemeClr val="tx1"/>
              </a:solidFill>
              <a:prstDash val="solid"/>
              <a:headEnd type="none" w="med" len="med"/>
              <a:tailEnd type="none" w="med" len="med"/>
            </a:ln>
          </p:spPr>
        </p:sp>
        <p:sp>
          <p:nvSpPr>
            <p:cNvPr id="111643" name="直接连接符 111642"/>
            <p:cNvSpPr/>
            <p:nvPr/>
          </p:nvSpPr>
          <p:spPr>
            <a:xfrm>
              <a:off x="3648" y="2784"/>
              <a:ext cx="1" cy="797"/>
            </a:xfrm>
            <a:prstGeom prst="line">
              <a:avLst/>
            </a:prstGeom>
            <a:ln w="28575" cap="sq" cmpd="sng">
              <a:solidFill>
                <a:schemeClr val="tx1"/>
              </a:solidFill>
              <a:prstDash val="solid"/>
              <a:headEnd type="none" w="med" len="med"/>
              <a:tailEnd type="none" w="med" len="med"/>
            </a:ln>
          </p:spPr>
        </p:sp>
        <p:sp>
          <p:nvSpPr>
            <p:cNvPr id="111644" name="直接连接符 111643"/>
            <p:cNvSpPr/>
            <p:nvPr/>
          </p:nvSpPr>
          <p:spPr>
            <a:xfrm flipH="1">
              <a:off x="4131" y="2784"/>
              <a:ext cx="1" cy="797"/>
            </a:xfrm>
            <a:prstGeom prst="line">
              <a:avLst/>
            </a:prstGeom>
            <a:ln w="12700" cap="flat" cmpd="sng">
              <a:solidFill>
                <a:schemeClr val="tx1"/>
              </a:solidFill>
              <a:prstDash val="solid"/>
              <a:headEnd type="none" w="med" len="med"/>
              <a:tailEnd type="none" w="med" len="med"/>
            </a:ln>
          </p:spPr>
        </p:sp>
        <p:sp>
          <p:nvSpPr>
            <p:cNvPr id="111645" name="直接连接符 111644"/>
            <p:cNvSpPr/>
            <p:nvPr/>
          </p:nvSpPr>
          <p:spPr>
            <a:xfrm>
              <a:off x="4659" y="2784"/>
              <a:ext cx="0" cy="797"/>
            </a:xfrm>
            <a:prstGeom prst="line">
              <a:avLst/>
            </a:prstGeom>
            <a:ln w="28575" cap="sq" cmpd="sng">
              <a:solidFill>
                <a:schemeClr val="tx1"/>
              </a:solidFill>
              <a:prstDash val="solid"/>
              <a:headEnd type="none" w="med" len="med"/>
              <a:tailEnd type="none" w="med" len="med"/>
            </a:ln>
          </p:spPr>
        </p:sp>
      </p:grpSp>
      <p:sp>
        <p:nvSpPr>
          <p:cNvPr id="111646" name="文本框 111645"/>
          <p:cNvSpPr txBox="1"/>
          <p:nvPr/>
        </p:nvSpPr>
        <p:spPr>
          <a:xfrm>
            <a:off x="5406708" y="4887595"/>
            <a:ext cx="2665412" cy="430530"/>
          </a:xfrm>
          <a:prstGeom prst="rect">
            <a:avLst/>
          </a:prstGeom>
          <a:noFill/>
          <a:ln w="9525">
            <a:noFill/>
          </a:ln>
        </p:spPr>
        <p:txBody>
          <a:bodyPr lIns="0" tIns="0" rIns="0" bIns="0">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 </a:t>
            </a:r>
            <a:r>
              <a:rPr lang="en-US" altLang="zh-CN">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baseline="-25000">
                <a:solidFill>
                  <a:schemeClr val="tx1"/>
                </a:solidFill>
                <a:latin typeface="Arial" panose="020B0604020202020204" pitchFamily="34" charset="0"/>
                <a:ea typeface="宋体" panose="02010600030101010101" pitchFamily="2" charset="-122"/>
                <a:sym typeface="Symbol" panose="05050102010706020507" pitchFamily="18" charset="2"/>
              </a:rPr>
              <a:t>A,C</a:t>
            </a:r>
            <a:r>
              <a:rPr lang="en-US" altLang="zh-CN">
                <a:solidFill>
                  <a:schemeClr val="tx1"/>
                </a:solidFill>
                <a:latin typeface="Arial" panose="020B0604020202020204" pitchFamily="34" charset="0"/>
                <a:ea typeface="宋体" panose="02010600030101010101" pitchFamily="2" charset="-122"/>
                <a:sym typeface="Symbol" panose="05050102010706020507" pitchFamily="18" charset="2"/>
              </a:rPr>
              <a:t> ( </a:t>
            </a:r>
            <a:r>
              <a:rPr lang="en-US" altLang="zh-CN" sz="2800"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 </a:t>
            </a:r>
            <a:r>
              <a:rPr lang="en-US" altLang="zh-CN" sz="2800" baseline="-30000">
                <a:latin typeface="Arial" panose="020B0604020202020204" pitchFamily="34" charset="0"/>
                <a:ea typeface="宋体" panose="02010600030101010101" pitchFamily="2" charset="-122"/>
                <a:sym typeface="+mn-ea"/>
              </a:rPr>
              <a:t>C=‘c’</a:t>
            </a:r>
            <a:r>
              <a:rPr lang="en-US" altLang="zh-CN" sz="2800" baseline="-30000">
                <a:solidFill>
                  <a:schemeClr val="tx1"/>
                </a:solidFill>
                <a:latin typeface="Arial" panose="020B0604020202020204" pitchFamily="34" charset="0"/>
                <a:ea typeface="宋体" panose="02010600030101010101" pitchFamily="2" charset="-122"/>
              </a:rPr>
              <a:t> </a:t>
            </a:r>
            <a:r>
              <a:rPr lang="en-US" altLang="zh-CN" sz="2800">
                <a:solidFill>
                  <a:schemeClr val="tx1"/>
                </a:solidFill>
                <a:latin typeface="Arial" panose="020B0604020202020204" pitchFamily="34" charset="0"/>
                <a:ea typeface="宋体" panose="02010600030101010101" pitchFamily="2" charset="-122"/>
              </a:rPr>
              <a:t>(R) )</a:t>
            </a:r>
          </a:p>
        </p:txBody>
      </p:sp>
      <p:grpSp>
        <p:nvGrpSpPr>
          <p:cNvPr id="111647" name="组合 111646"/>
          <p:cNvGrpSpPr/>
          <p:nvPr/>
        </p:nvGrpSpPr>
        <p:grpSpPr>
          <a:xfrm>
            <a:off x="5404485" y="2724150"/>
            <a:ext cx="2665413" cy="1798638"/>
            <a:chOff x="3264" y="528"/>
            <a:chExt cx="1679" cy="1133"/>
          </a:xfrm>
        </p:grpSpPr>
        <p:grpSp>
          <p:nvGrpSpPr>
            <p:cNvPr id="111648" name="组合 111647"/>
            <p:cNvGrpSpPr/>
            <p:nvPr/>
          </p:nvGrpSpPr>
          <p:grpSpPr>
            <a:xfrm>
              <a:off x="3358" y="864"/>
              <a:ext cx="1537" cy="797"/>
              <a:chOff x="432" y="2611"/>
              <a:chExt cx="1537" cy="797"/>
            </a:xfrm>
          </p:grpSpPr>
          <p:sp>
            <p:nvSpPr>
              <p:cNvPr id="111649" name="矩形 111648"/>
              <p:cNvSpPr/>
              <p:nvPr/>
            </p:nvSpPr>
            <p:spPr>
              <a:xfrm>
                <a:off x="1442" y="2907"/>
                <a:ext cx="527"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50" name="矩形 111649"/>
              <p:cNvSpPr/>
              <p:nvPr/>
            </p:nvSpPr>
            <p:spPr>
              <a:xfrm>
                <a:off x="915" y="2907"/>
                <a:ext cx="527"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p:txBody>
          </p:sp>
          <p:sp>
            <p:nvSpPr>
              <p:cNvPr id="111651" name="矩形 111650"/>
              <p:cNvSpPr/>
              <p:nvPr/>
            </p:nvSpPr>
            <p:spPr>
              <a:xfrm>
                <a:off x="432" y="2907"/>
                <a:ext cx="483"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52" name="矩形 111651"/>
              <p:cNvSpPr/>
              <p:nvPr/>
            </p:nvSpPr>
            <p:spPr>
              <a:xfrm>
                <a:off x="1442" y="2611"/>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11653" name="矩形 111652"/>
              <p:cNvSpPr/>
              <p:nvPr/>
            </p:nvSpPr>
            <p:spPr>
              <a:xfrm>
                <a:off x="915" y="2611"/>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11654" name="矩形 111653"/>
              <p:cNvSpPr/>
              <p:nvPr/>
            </p:nvSpPr>
            <p:spPr>
              <a:xfrm>
                <a:off x="432" y="2611"/>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11655" name="直接连接符 111654"/>
              <p:cNvSpPr/>
              <p:nvPr/>
            </p:nvSpPr>
            <p:spPr>
              <a:xfrm>
                <a:off x="432" y="2611"/>
                <a:ext cx="1537" cy="0"/>
              </a:xfrm>
              <a:prstGeom prst="line">
                <a:avLst/>
              </a:prstGeom>
              <a:ln w="28575" cap="sq" cmpd="sng">
                <a:solidFill>
                  <a:schemeClr val="tx1"/>
                </a:solidFill>
                <a:prstDash val="solid"/>
                <a:headEnd type="none" w="med" len="med"/>
                <a:tailEnd type="none" w="med" len="med"/>
              </a:ln>
            </p:spPr>
          </p:sp>
          <p:sp>
            <p:nvSpPr>
              <p:cNvPr id="111656" name="直接连接符 111655"/>
              <p:cNvSpPr/>
              <p:nvPr/>
            </p:nvSpPr>
            <p:spPr>
              <a:xfrm>
                <a:off x="432" y="2907"/>
                <a:ext cx="1537" cy="0"/>
              </a:xfrm>
              <a:prstGeom prst="line">
                <a:avLst/>
              </a:prstGeom>
              <a:ln w="12700" cap="flat" cmpd="sng">
                <a:solidFill>
                  <a:schemeClr val="tx1"/>
                </a:solidFill>
                <a:prstDash val="solid"/>
                <a:headEnd type="none" w="med" len="med"/>
                <a:tailEnd type="none" w="med" len="med"/>
              </a:ln>
            </p:spPr>
          </p:sp>
          <p:sp>
            <p:nvSpPr>
              <p:cNvPr id="111657" name="直接连接符 111656"/>
              <p:cNvSpPr/>
              <p:nvPr/>
            </p:nvSpPr>
            <p:spPr>
              <a:xfrm>
                <a:off x="432" y="3408"/>
                <a:ext cx="1537" cy="0"/>
              </a:xfrm>
              <a:prstGeom prst="line">
                <a:avLst/>
              </a:prstGeom>
              <a:ln w="28575" cap="sq" cmpd="sng">
                <a:solidFill>
                  <a:schemeClr val="tx1"/>
                </a:solidFill>
                <a:prstDash val="solid"/>
                <a:headEnd type="none" w="med" len="med"/>
                <a:tailEnd type="none" w="med" len="med"/>
              </a:ln>
            </p:spPr>
          </p:sp>
          <p:sp>
            <p:nvSpPr>
              <p:cNvPr id="111658" name="直接连接符 111657"/>
              <p:cNvSpPr/>
              <p:nvPr/>
            </p:nvSpPr>
            <p:spPr>
              <a:xfrm>
                <a:off x="432" y="2611"/>
                <a:ext cx="1" cy="797"/>
              </a:xfrm>
              <a:prstGeom prst="line">
                <a:avLst/>
              </a:prstGeom>
              <a:ln w="28575" cap="sq" cmpd="sng">
                <a:solidFill>
                  <a:schemeClr val="tx1"/>
                </a:solidFill>
                <a:prstDash val="solid"/>
                <a:headEnd type="none" w="med" len="med"/>
                <a:tailEnd type="none" w="med" len="med"/>
              </a:ln>
            </p:spPr>
          </p:sp>
          <p:sp>
            <p:nvSpPr>
              <p:cNvPr id="111659" name="直接连接符 111658"/>
              <p:cNvSpPr/>
              <p:nvPr/>
            </p:nvSpPr>
            <p:spPr>
              <a:xfrm flipH="1">
                <a:off x="913" y="2611"/>
                <a:ext cx="2" cy="797"/>
              </a:xfrm>
              <a:prstGeom prst="line">
                <a:avLst/>
              </a:prstGeom>
              <a:ln w="12700" cap="flat" cmpd="sng">
                <a:solidFill>
                  <a:schemeClr val="tx1"/>
                </a:solidFill>
                <a:prstDash val="solid"/>
                <a:headEnd type="none" w="med" len="med"/>
                <a:tailEnd type="none" w="med" len="med"/>
              </a:ln>
            </p:spPr>
          </p:sp>
          <p:sp>
            <p:nvSpPr>
              <p:cNvPr id="111660" name="直接连接符 111659"/>
              <p:cNvSpPr/>
              <p:nvPr/>
            </p:nvSpPr>
            <p:spPr>
              <a:xfrm flipH="1">
                <a:off x="1441" y="2611"/>
                <a:ext cx="1" cy="797"/>
              </a:xfrm>
              <a:prstGeom prst="line">
                <a:avLst/>
              </a:prstGeom>
              <a:ln w="12700" cap="flat" cmpd="sng">
                <a:solidFill>
                  <a:schemeClr val="tx1"/>
                </a:solidFill>
                <a:prstDash val="solid"/>
                <a:headEnd type="none" w="med" len="med"/>
                <a:tailEnd type="none" w="med" len="med"/>
              </a:ln>
            </p:spPr>
          </p:sp>
          <p:sp>
            <p:nvSpPr>
              <p:cNvPr id="111661" name="直接连接符 111660"/>
              <p:cNvSpPr/>
              <p:nvPr/>
            </p:nvSpPr>
            <p:spPr>
              <a:xfrm>
                <a:off x="1969" y="2611"/>
                <a:ext cx="0" cy="797"/>
              </a:xfrm>
              <a:prstGeom prst="line">
                <a:avLst/>
              </a:prstGeom>
              <a:ln w="28575" cap="sq" cmpd="sng">
                <a:solidFill>
                  <a:schemeClr val="tx1"/>
                </a:solidFill>
                <a:prstDash val="solid"/>
                <a:headEnd type="none" w="med" len="med"/>
                <a:tailEnd type="none" w="med" len="med"/>
              </a:ln>
            </p:spPr>
          </p:sp>
        </p:grpSp>
        <p:sp>
          <p:nvSpPr>
            <p:cNvPr id="111662" name="文本框 111661"/>
            <p:cNvSpPr txBox="1"/>
            <p:nvPr/>
          </p:nvSpPr>
          <p:spPr>
            <a:xfrm>
              <a:off x="3264" y="528"/>
              <a:ext cx="1679" cy="271"/>
            </a:xfrm>
            <a:prstGeom prst="rect">
              <a:avLst/>
            </a:prstGeom>
            <a:noFill/>
            <a:ln w="9525">
              <a:noFill/>
            </a:ln>
          </p:spPr>
          <p:txBody>
            <a:bodyPr lIns="0" tIns="0" rIns="0" bIns="0">
              <a:spAutoFit/>
            </a:bodyPr>
            <a:lstStyle/>
            <a:p>
              <a:pPr>
                <a:spcBef>
                  <a:spcPct val="50000"/>
                </a:spcBef>
              </a:pPr>
              <a:r>
                <a:rPr lang="en-US" altLang="zh-CN" sz="2800"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 </a:t>
              </a:r>
              <a:r>
                <a:rPr lang="en-US" altLang="zh-CN" sz="2800" baseline="-30000">
                  <a:solidFill>
                    <a:schemeClr val="tx1"/>
                  </a:solidFill>
                  <a:latin typeface="Arial" panose="020B0604020202020204" pitchFamily="34" charset="0"/>
                  <a:ea typeface="宋体" panose="02010600030101010101" pitchFamily="2" charset="-122"/>
                </a:rPr>
                <a:t>C=‘c’ </a:t>
              </a:r>
              <a:r>
                <a:rPr lang="en-US" altLang="zh-CN" sz="2800">
                  <a:solidFill>
                    <a:schemeClr val="tx1"/>
                  </a:solidFill>
                  <a:latin typeface="Arial" panose="020B0604020202020204" pitchFamily="34" charset="0"/>
                  <a:ea typeface="宋体" panose="02010600030101010101" pitchFamily="2" charset="-122"/>
                </a:rPr>
                <a:t>(R)</a:t>
              </a:r>
            </a:p>
          </p:txBody>
        </p:sp>
      </p:grpSp>
      <p:sp>
        <p:nvSpPr>
          <p:cNvPr id="111664" name="任意多边形 111663"/>
          <p:cNvSpPr/>
          <p:nvPr/>
        </p:nvSpPr>
        <p:spPr>
          <a:xfrm>
            <a:off x="2127885" y="2870835"/>
            <a:ext cx="3346450" cy="1034415"/>
          </a:xfrm>
          <a:custGeom>
            <a:avLst/>
            <a:gdLst/>
            <a:ahLst/>
            <a:cxnLst/>
            <a:rect l="0" t="0" r="0" b="0"/>
            <a:pathLst>
              <a:path w="2352" h="600">
                <a:moveTo>
                  <a:pt x="0" y="576"/>
                </a:moveTo>
                <a:cubicBezTo>
                  <a:pt x="216" y="588"/>
                  <a:pt x="432" y="600"/>
                  <a:pt x="672" y="528"/>
                </a:cubicBezTo>
                <a:cubicBezTo>
                  <a:pt x="912" y="456"/>
                  <a:pt x="1160" y="232"/>
                  <a:pt x="1440" y="144"/>
                </a:cubicBezTo>
                <a:cubicBezTo>
                  <a:pt x="1720" y="56"/>
                  <a:pt x="2036" y="28"/>
                  <a:pt x="2352" y="0"/>
                </a:cubicBezTo>
              </a:path>
            </a:pathLst>
          </a:custGeom>
          <a:noFill/>
          <a:ln w="25400" cap="flat" cmpd="sng">
            <a:solidFill>
              <a:schemeClr val="accent1"/>
            </a:solidFill>
            <a:prstDash val="solid"/>
            <a:headEnd type="none" w="med" len="med"/>
            <a:tailEnd type="arrow" w="med" len="med"/>
          </a:ln>
        </p:spPr>
        <p:txBody>
          <a:bodyPr/>
          <a:lstStyle/>
          <a:p>
            <a:endParaRPr lang="zh-CN" altLang="en-US"/>
          </a:p>
        </p:txBody>
      </p:sp>
      <p:sp>
        <p:nvSpPr>
          <p:cNvPr id="111665" name="任意多边形 111664"/>
          <p:cNvSpPr/>
          <p:nvPr/>
        </p:nvSpPr>
        <p:spPr>
          <a:xfrm>
            <a:off x="7766685" y="2952750"/>
            <a:ext cx="965200" cy="2362200"/>
          </a:xfrm>
          <a:custGeom>
            <a:avLst/>
            <a:gdLst/>
            <a:ahLst/>
            <a:cxnLst/>
            <a:rect l="0" t="0" r="0" b="0"/>
            <a:pathLst>
              <a:path w="608" h="1488">
                <a:moveTo>
                  <a:pt x="0" y="0"/>
                </a:moveTo>
                <a:cubicBezTo>
                  <a:pt x="168" y="4"/>
                  <a:pt x="336" y="8"/>
                  <a:pt x="432" y="192"/>
                </a:cubicBezTo>
                <a:cubicBezTo>
                  <a:pt x="528" y="376"/>
                  <a:pt x="608" y="888"/>
                  <a:pt x="576" y="1104"/>
                </a:cubicBezTo>
                <a:cubicBezTo>
                  <a:pt x="544" y="1320"/>
                  <a:pt x="392" y="1404"/>
                  <a:pt x="240" y="1488"/>
                </a:cubicBezTo>
              </a:path>
            </a:pathLst>
          </a:custGeom>
          <a:noFill/>
          <a:ln w="25400" cap="flat" cmpd="sng">
            <a:solidFill>
              <a:schemeClr val="accent1"/>
            </a:solidFill>
            <a:prstDash val="solid"/>
            <a:headEnd type="none" w="med" len="med"/>
            <a:tailEnd type="arrow" w="med" len="med"/>
          </a:ln>
        </p:spPr>
        <p:txBody>
          <a:bodyPr/>
          <a:lstStyle/>
          <a:p>
            <a:endParaRPr lang="zh-CN" altLang="en-US"/>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25</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1664"/>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nodeType="afterEffect">
                                  <p:stCondLst>
                                    <p:cond delay="0"/>
                                  </p:stCondLst>
                                  <p:childTnLst>
                                    <p:set>
                                      <p:cBhvr>
                                        <p:cTn id="9" dur="1" fill="hold">
                                          <p:stCondLst>
                                            <p:cond delay="0"/>
                                          </p:stCondLst>
                                        </p:cTn>
                                        <p:tgtEl>
                                          <p:spTgt spid="111647"/>
                                        </p:tgtEl>
                                        <p:attrNameLst>
                                          <p:attrName>style.visibility</p:attrName>
                                        </p:attrNameLst>
                                      </p:cBhvr>
                                      <p:to>
                                        <p:strVal val="visible"/>
                                      </p:to>
                                    </p:set>
                                    <p:animEffect transition="in" filter="blinds(horizontal)">
                                      <p:cBhvr>
                                        <p:cTn id="10" dur="500"/>
                                        <p:tgtEl>
                                          <p:spTgt spid="11164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1665"/>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11646"/>
                                        </p:tgtEl>
                                        <p:attrNameLst>
                                          <p:attrName>style.visibility</p:attrName>
                                        </p:attrNameLst>
                                      </p:cBhvr>
                                      <p:to>
                                        <p:strVal val="visible"/>
                                      </p:to>
                                    </p:set>
                                  </p:childTnLst>
                                </p:cTn>
                              </p:par>
                            </p:childTnLst>
                          </p:cTn>
                        </p:par>
                        <p:par>
                          <p:cTn id="18" fill="hold">
                            <p:stCondLst>
                              <p:cond delay="1000"/>
                            </p:stCondLst>
                            <p:childTnLst>
                              <p:par>
                                <p:cTn id="19" presetID="3" presetClass="entr" presetSubtype="10" fill="hold" nodeType="afterEffect">
                                  <p:stCondLst>
                                    <p:cond delay="0"/>
                                  </p:stCondLst>
                                  <p:childTnLst>
                                    <p:set>
                                      <p:cBhvr>
                                        <p:cTn id="20" dur="1" fill="hold">
                                          <p:stCondLst>
                                            <p:cond delay="0"/>
                                          </p:stCondLst>
                                        </p:cTn>
                                        <p:tgtEl>
                                          <p:spTgt spid="111635"/>
                                        </p:tgtEl>
                                        <p:attrNameLst>
                                          <p:attrName>style.visibility</p:attrName>
                                        </p:attrNameLst>
                                      </p:cBhvr>
                                      <p:to>
                                        <p:strVal val="visible"/>
                                      </p:to>
                                    </p:set>
                                    <p:animEffect transition="in" filter="blinds(horizontal)">
                                      <p:cBhvr>
                                        <p:cTn id="21" dur="500"/>
                                        <p:tgtEl>
                                          <p:spTgt spid="111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P spid="1116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495290" y="3014345"/>
            <a:ext cx="3250565" cy="2065655"/>
          </a:xfrm>
          <a:prstGeom prst="rect">
            <a:avLst/>
          </a:prstGeom>
        </p:spPr>
      </p:pic>
      <p:sp>
        <p:nvSpPr>
          <p:cNvPr id="80898" name="标题 80897"/>
          <p:cNvSpPr>
            <a:spLocks noGrp="1"/>
          </p:cNvSpPr>
          <p:nvPr>
            <p:ph type="title"/>
          </p:nvPr>
        </p:nvSpPr>
        <p:spPr/>
        <p:txBody>
          <a:bodyPr anchor="ctr"/>
          <a:lstStyle/>
          <a:p>
            <a:r>
              <a:rPr lang="en-US" altLang="zh-CN" dirty="0"/>
              <a:t> </a:t>
            </a:r>
            <a:r>
              <a:rPr lang="zh-CN" altLang="en-US" dirty="0"/>
              <a:t>关</a:t>
            </a:r>
            <a:r>
              <a:rPr lang="zh-CN" altLang="en-US" dirty="0" smtClean="0"/>
              <a:t>系</a:t>
            </a:r>
            <a:r>
              <a:rPr lang="zh-CN" altLang="en-US" dirty="0"/>
              <a:t>运算</a:t>
            </a:r>
            <a:r>
              <a:rPr lang="en-US" altLang="zh-CN" dirty="0" smtClean="0"/>
              <a:t>-</a:t>
            </a:r>
            <a:r>
              <a:rPr lang="zh-CN" altLang="en-US" dirty="0"/>
              <a:t>数据查询</a:t>
            </a:r>
          </a:p>
        </p:txBody>
      </p:sp>
      <p:sp>
        <p:nvSpPr>
          <p:cNvPr id="80899" name="文本占位符 80898"/>
          <p:cNvSpPr>
            <a:spLocks noGrp="1"/>
          </p:cNvSpPr>
          <p:nvPr>
            <p:ph type="body" idx="1"/>
          </p:nvPr>
        </p:nvSpPr>
        <p:spPr>
          <a:xfrm>
            <a:off x="-5715" y="1143000"/>
            <a:ext cx="8905240" cy="5410200"/>
          </a:xfrm>
        </p:spPr>
        <p:txBody>
          <a:bodyPr/>
          <a:lstStyle/>
          <a:p>
            <a:pPr>
              <a:lnSpc>
                <a:spcPct val="100000"/>
              </a:lnSpc>
            </a:pPr>
            <a:r>
              <a:rPr lang="zh-CN" altLang="en-US" dirty="0"/>
              <a:t>单张表内的数据查询操</a:t>
            </a:r>
            <a:r>
              <a:rPr lang="zh-CN" altLang="en-US" dirty="0" smtClean="0"/>
              <a:t>作</a:t>
            </a:r>
            <a:endParaRPr lang="zh-CN" altLang="en-US" dirty="0"/>
          </a:p>
          <a:p>
            <a:pPr lvl="1">
              <a:lnSpc>
                <a:spcPct val="100000"/>
              </a:lnSpc>
            </a:pPr>
            <a:r>
              <a:rPr lang="zh-CN" altLang="en-US" dirty="0"/>
              <a:t>目标</a:t>
            </a:r>
          </a:p>
          <a:p>
            <a:pPr lvl="2">
              <a:lnSpc>
                <a:spcPct val="100000"/>
              </a:lnSpc>
            </a:pPr>
            <a:r>
              <a:rPr lang="zh-CN" altLang="en-US" sz="1800" dirty="0"/>
              <a:t>在一张表内查询获得在指定行</a:t>
            </a:r>
            <a:r>
              <a:rPr lang="en-US" altLang="zh-CN" sz="1800" dirty="0"/>
              <a:t>(</a:t>
            </a:r>
            <a:r>
              <a:rPr lang="zh-CN" altLang="en-US" sz="1800" dirty="0"/>
              <a:t>元组</a:t>
            </a:r>
            <a:r>
              <a:rPr lang="en-US" altLang="zh-CN" sz="1800" dirty="0"/>
              <a:t>)</a:t>
            </a:r>
            <a:r>
              <a:rPr lang="zh-CN" altLang="en-US" sz="1800" dirty="0"/>
              <a:t>的指定列</a:t>
            </a:r>
            <a:r>
              <a:rPr lang="en-US" altLang="zh-CN" sz="1800" dirty="0"/>
              <a:t>(</a:t>
            </a:r>
            <a:r>
              <a:rPr lang="zh-CN" altLang="en-US" sz="1800" dirty="0"/>
              <a:t>属性</a:t>
            </a:r>
            <a:r>
              <a:rPr lang="en-US" altLang="zh-CN" sz="1800" dirty="0"/>
              <a:t>)</a:t>
            </a:r>
            <a:r>
              <a:rPr lang="zh-CN" altLang="en-US" sz="1800" dirty="0"/>
              <a:t>上的元组分量</a:t>
            </a:r>
            <a:r>
              <a:rPr lang="en-US" altLang="zh-CN" sz="1800" dirty="0"/>
              <a:t>(</a:t>
            </a:r>
            <a:r>
              <a:rPr lang="zh-CN" altLang="en-US" sz="1800" dirty="0"/>
              <a:t>属性值</a:t>
            </a:r>
            <a:r>
              <a:rPr lang="en-US" altLang="zh-CN" sz="1800" dirty="0"/>
              <a:t>)</a:t>
            </a:r>
          </a:p>
          <a:p>
            <a:pPr lvl="2">
              <a:lnSpc>
                <a:spcPct val="100000"/>
              </a:lnSpc>
            </a:pPr>
            <a:r>
              <a:rPr lang="zh-CN" altLang="en-US" sz="1800" dirty="0"/>
              <a:t>例如： 查询演员Jane Fonda的地址</a:t>
            </a:r>
          </a:p>
          <a:p>
            <a:pPr lvl="1">
              <a:lnSpc>
                <a:spcPct val="100000"/>
              </a:lnSpc>
            </a:pPr>
            <a:r>
              <a:rPr lang="zh-CN" altLang="en-US" dirty="0"/>
              <a:t>操作过程</a:t>
            </a:r>
          </a:p>
          <a:p>
            <a:pPr lvl="2">
              <a:lnSpc>
                <a:spcPct val="100000"/>
              </a:lnSpc>
            </a:pPr>
            <a:r>
              <a:rPr lang="zh-CN" altLang="en-US" sz="1800" dirty="0">
                <a:solidFill>
                  <a:srgbClr val="0000FF"/>
                </a:solidFill>
                <a:sym typeface="+mn-ea"/>
              </a:rPr>
              <a:t>行（元组）选择</a:t>
            </a:r>
            <a:endParaRPr lang="en-US" altLang="zh-CN" sz="1800" dirty="0"/>
          </a:p>
          <a:p>
            <a:pPr lvl="3">
              <a:lnSpc>
                <a:spcPct val="100000"/>
              </a:lnSpc>
            </a:pPr>
            <a:r>
              <a:rPr lang="zh-CN" altLang="en-US" sz="1800" dirty="0">
                <a:sym typeface="+mn-ea"/>
              </a:rPr>
              <a:t>选择满足某些逻辑条件的元组</a:t>
            </a:r>
          </a:p>
          <a:p>
            <a:pPr lvl="2">
              <a:lnSpc>
                <a:spcPct val="100000"/>
              </a:lnSpc>
            </a:pPr>
            <a:r>
              <a:rPr lang="zh-CN" altLang="en-US" sz="1800" dirty="0">
                <a:solidFill>
                  <a:srgbClr val="0000FF"/>
                </a:solidFill>
                <a:sym typeface="+mn-ea"/>
              </a:rPr>
              <a:t>列（属性）指定</a:t>
            </a:r>
            <a:endParaRPr lang="en-US" altLang="zh-CN" sz="1800" dirty="0"/>
          </a:p>
          <a:p>
            <a:pPr lvl="3">
              <a:lnSpc>
                <a:spcPct val="100000"/>
              </a:lnSpc>
            </a:pPr>
            <a:r>
              <a:rPr lang="zh-CN" altLang="en-US" sz="1800" dirty="0">
                <a:sym typeface="+mn-ea"/>
              </a:rPr>
              <a:t>指定关系中的一些属性</a:t>
            </a:r>
            <a:endParaRPr lang="zh-CN" altLang="en-US" dirty="0">
              <a:sym typeface="+mn-ea"/>
            </a:endParaRPr>
          </a:p>
          <a:p>
            <a:pPr lvl="2">
              <a:lnSpc>
                <a:spcPct val="100000"/>
              </a:lnSpc>
            </a:pPr>
            <a:endParaRPr lang="zh-CN" altLang="en-US" dirty="0">
              <a:solidFill>
                <a:srgbClr val="FF0000"/>
              </a:solidFill>
              <a:sym typeface="+mn-ea"/>
            </a:endParaRPr>
          </a:p>
          <a:p>
            <a:pPr lvl="3">
              <a:lnSpc>
                <a:spcPct val="100000"/>
              </a:lnSpc>
            </a:pPr>
            <a:endParaRPr lang="zh-CN" altLang="en-US" dirty="0"/>
          </a:p>
          <a:p>
            <a:pPr lvl="4">
              <a:lnSpc>
                <a:spcPct val="100000"/>
              </a:lnSpc>
            </a:pPr>
            <a:endParaRPr lang="zh-CN" altLang="en-US" sz="1400" dirty="0"/>
          </a:p>
          <a:p>
            <a:pPr lvl="3">
              <a:lnSpc>
                <a:spcPct val="100000"/>
              </a:lnSpc>
            </a:pPr>
            <a:endParaRPr lang="zh-CN" altLang="en-US" dirty="0"/>
          </a:p>
        </p:txBody>
      </p:sp>
      <p:sp>
        <p:nvSpPr>
          <p:cNvPr id="80971" name="右箭头 80970"/>
          <p:cNvSpPr/>
          <p:nvPr/>
        </p:nvSpPr>
        <p:spPr>
          <a:xfrm>
            <a:off x="5495290" y="4948555"/>
            <a:ext cx="3159760" cy="152400"/>
          </a:xfrm>
          <a:prstGeom prst="rightArrow">
            <a:avLst>
              <a:gd name="adj1" fmla="val 50000"/>
              <a:gd name="adj2" fmla="val 387500"/>
            </a:avLst>
          </a:prstGeom>
          <a:solidFill>
            <a:schemeClr val="accent1">
              <a:alpha val="50000"/>
            </a:schemeClr>
          </a:solidFill>
          <a:ln w="9525" cap="flat" cmpd="sng">
            <a:solidFill>
              <a:schemeClr val="tx1"/>
            </a:solidFill>
            <a:prstDash val="solid"/>
            <a:miter/>
            <a:headEnd type="none" w="med" len="med"/>
            <a:tailEnd type="none" w="med" len="med"/>
          </a:ln>
        </p:spPr>
        <p:txBody>
          <a:bodyPr/>
          <a:lstStyle/>
          <a:p>
            <a:endParaRPr lang="zh-CN" altLang="en-US"/>
          </a:p>
        </p:txBody>
      </p:sp>
      <p:sp>
        <p:nvSpPr>
          <p:cNvPr id="80981" name="任意多边形 80980"/>
          <p:cNvSpPr/>
          <p:nvPr/>
        </p:nvSpPr>
        <p:spPr>
          <a:xfrm>
            <a:off x="4037330" y="3911600"/>
            <a:ext cx="1703705" cy="1016000"/>
          </a:xfrm>
          <a:custGeom>
            <a:avLst/>
            <a:gdLst/>
            <a:ahLst/>
            <a:cxnLst/>
            <a:rect l="0" t="0" r="0" b="0"/>
            <a:pathLst>
              <a:path w="960" h="640">
                <a:moveTo>
                  <a:pt x="0" y="16"/>
                </a:moveTo>
                <a:cubicBezTo>
                  <a:pt x="228" y="8"/>
                  <a:pt x="456" y="0"/>
                  <a:pt x="576" y="64"/>
                </a:cubicBezTo>
                <a:cubicBezTo>
                  <a:pt x="696" y="128"/>
                  <a:pt x="656" y="304"/>
                  <a:pt x="720" y="400"/>
                </a:cubicBezTo>
                <a:cubicBezTo>
                  <a:pt x="784" y="496"/>
                  <a:pt x="872" y="568"/>
                  <a:pt x="960" y="640"/>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72" name="下箭头 80971"/>
          <p:cNvSpPr/>
          <p:nvPr/>
        </p:nvSpPr>
        <p:spPr>
          <a:xfrm>
            <a:off x="7120890" y="3145790"/>
            <a:ext cx="228600" cy="1802765"/>
          </a:xfrm>
          <a:prstGeom prst="downArrow">
            <a:avLst>
              <a:gd name="adj1" fmla="val 37500"/>
              <a:gd name="adj2" fmla="val 157334"/>
            </a:avLst>
          </a:prstGeom>
          <a:solidFill>
            <a:srgbClr val="CCFFFF">
              <a:alpha val="5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80986" name="任意多边形 80985"/>
          <p:cNvSpPr/>
          <p:nvPr/>
        </p:nvSpPr>
        <p:spPr>
          <a:xfrm>
            <a:off x="3955415" y="4637405"/>
            <a:ext cx="2767330" cy="879475"/>
          </a:xfrm>
          <a:custGeom>
            <a:avLst/>
            <a:gdLst/>
            <a:ahLst/>
            <a:cxnLst/>
            <a:rect l="0" t="0" r="0" b="0"/>
            <a:pathLst>
              <a:path w="2112" h="720">
                <a:moveTo>
                  <a:pt x="0" y="8"/>
                </a:moveTo>
                <a:cubicBezTo>
                  <a:pt x="284" y="4"/>
                  <a:pt x="568" y="0"/>
                  <a:pt x="720" y="104"/>
                </a:cubicBezTo>
                <a:cubicBezTo>
                  <a:pt x="872" y="208"/>
                  <a:pt x="720" y="544"/>
                  <a:pt x="912" y="632"/>
                </a:cubicBezTo>
                <a:cubicBezTo>
                  <a:pt x="1104" y="720"/>
                  <a:pt x="1672" y="688"/>
                  <a:pt x="1872" y="632"/>
                </a:cubicBezTo>
                <a:cubicBezTo>
                  <a:pt x="2072" y="576"/>
                  <a:pt x="2092" y="436"/>
                  <a:pt x="2112" y="296"/>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89" name="椭圆 80988"/>
          <p:cNvSpPr/>
          <p:nvPr/>
        </p:nvSpPr>
        <p:spPr>
          <a:xfrm>
            <a:off x="6664960" y="4775200"/>
            <a:ext cx="773430" cy="304800"/>
          </a:xfrm>
          <a:prstGeom prst="ellipse">
            <a:avLst/>
          </a:prstGeom>
          <a:noFill/>
          <a:ln w="25400" cap="flat" cmpd="sng">
            <a:solidFill>
              <a:srgbClr val="FF0000"/>
            </a:solidFill>
            <a:prstDash val="solid"/>
            <a:headEnd type="none" w="med" len="med"/>
            <a:tailEnd type="none" w="med" len="med"/>
          </a:ln>
        </p:spPr>
        <p:txBody>
          <a:bodyPr/>
          <a:lstStyle/>
          <a:p>
            <a:endParaRPr lang="zh-CN" altLang="en-US"/>
          </a:p>
        </p:txBody>
      </p:sp>
      <p:sp>
        <p:nvSpPr>
          <p:cNvPr id="3" name="文本框 2"/>
          <p:cNvSpPr txBox="1"/>
          <p:nvPr/>
        </p:nvSpPr>
        <p:spPr>
          <a:xfrm>
            <a:off x="5528310" y="2707640"/>
            <a:ext cx="1910080" cy="306705"/>
          </a:xfrm>
          <a:prstGeom prst="rect">
            <a:avLst/>
          </a:prstGeom>
          <a:noFill/>
        </p:spPr>
        <p:txBody>
          <a:bodyPr wrap="square" rtlCol="0">
            <a:spAutoFit/>
          </a:bodyPr>
          <a:lstStyle/>
          <a:p>
            <a:r>
              <a:rPr lang="en-US" altLang="zh-CN" sz="1400">
                <a:latin typeface="新宋体" panose="02010609030101010101" charset="-122"/>
                <a:ea typeface="新宋体" panose="02010609030101010101" charset="-122"/>
                <a:cs typeface="Tahoma" panose="020B0604030504040204" pitchFamily="34" charset="0"/>
              </a:rPr>
              <a:t>moviestar</a:t>
            </a:r>
          </a:p>
        </p:txBody>
      </p:sp>
      <p:sp>
        <p:nvSpPr>
          <p:cNvPr id="4" name="文本框 3"/>
          <p:cNvSpPr txBox="1"/>
          <p:nvPr/>
        </p:nvSpPr>
        <p:spPr>
          <a:xfrm>
            <a:off x="1066800" y="5688330"/>
            <a:ext cx="5739765" cy="903605"/>
          </a:xfrm>
          <a:prstGeom prst="rect">
            <a:avLst/>
          </a:prstGeom>
          <a:noFill/>
        </p:spPr>
        <p:txBody>
          <a:bodyPr wrap="square" rtlCol="0">
            <a:spAutoFit/>
          </a:bodyPr>
          <a:lstStyle/>
          <a:p>
            <a:pPr marL="0" lvl="1"/>
            <a:r>
              <a:rPr lang="en-US" altLang="zh-CN">
                <a:solidFill>
                  <a:srgbClr val="0000FF"/>
                </a:solidFill>
                <a:latin typeface="Arial" panose="020B0604020202020204" pitchFamily="34" charset="0"/>
                <a:ea typeface="楷体" panose="02010609060101010101" charset="-122"/>
                <a:sym typeface="Symbol" panose="05050102010706020507" pitchFamily="18" charset="2"/>
              </a:rPr>
              <a:t></a:t>
            </a:r>
            <a:r>
              <a:rPr lang="en-US" altLang="zh-CN" baseline="-25000">
                <a:latin typeface="Arial" panose="020B0604020202020204" pitchFamily="34" charset="0"/>
                <a:ea typeface="楷体" panose="02010609060101010101" charset="-122"/>
                <a:sym typeface="Symbol" panose="05050102010706020507" pitchFamily="18" charset="2"/>
              </a:rPr>
              <a:t>address</a:t>
            </a:r>
            <a:r>
              <a:rPr lang="en-US" altLang="zh-CN">
                <a:latin typeface="Arial" panose="020B0604020202020204" pitchFamily="34" charset="0"/>
                <a:ea typeface="楷体" panose="02010609060101010101" charset="-122"/>
                <a:sym typeface="Symbol" panose="05050102010706020507" pitchFamily="18" charset="2"/>
              </a:rPr>
              <a:t>( </a:t>
            </a:r>
            <a:r>
              <a:rPr lang="zh-CN" altLang="en-US" dirty="0">
                <a:solidFill>
                  <a:srgbClr val="0000FF"/>
                </a:solidFill>
                <a:cs typeface="楷体" panose="02010609060101010101" charset="-122"/>
                <a:sym typeface="+mn-ea"/>
              </a:rPr>
              <a:t>σ</a:t>
            </a:r>
            <a:r>
              <a:rPr lang="zh-CN" altLang="en-US" baseline="-25000" dirty="0">
                <a:cs typeface="楷体" panose="02010609060101010101" charset="-122"/>
                <a:sym typeface="+mn-ea"/>
              </a:rPr>
              <a:t>name＝'Jane Fonda'</a:t>
            </a:r>
            <a:r>
              <a:rPr lang="zh-CN" altLang="en-US" dirty="0">
                <a:cs typeface="楷体" panose="02010609060101010101" charset="-122"/>
                <a:sym typeface="+mn-ea"/>
              </a:rPr>
              <a:t> (moviestar)</a:t>
            </a:r>
            <a:r>
              <a:rPr lang="en-US" altLang="zh-CN" dirty="0">
                <a:cs typeface="楷体" panose="02010609060101010101" charset="-122"/>
                <a:sym typeface="+mn-ea"/>
              </a:rPr>
              <a:t>)</a:t>
            </a:r>
            <a:endParaRPr lang="zh-CN" altLang="en-US" dirty="0">
              <a:cs typeface="楷体" panose="02010609060101010101" charset="-122"/>
              <a:sym typeface="+mn-ea"/>
            </a:endParaRPr>
          </a:p>
          <a:p>
            <a:endParaRPr lang="zh-CN" altLang="en-US"/>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26</a:t>
            </a:fld>
            <a:endParaRPr lang="zh-CN" altLang="en-US" strike="noStrike" noProof="1">
              <a:latin typeface="Times New Roman" panose="02020603050405020304" pitchFamily="18" charset="0"/>
              <a:ea typeface="宋体" panose="02010600030101010101" pitchFamily="2" charset="-122"/>
            </a:endParaRPr>
          </a:p>
        </p:txBody>
      </p:sp>
      <p:sp>
        <p:nvSpPr>
          <p:cNvPr id="6" name="Oval Callout 5"/>
          <p:cNvSpPr/>
          <p:nvPr/>
        </p:nvSpPr>
        <p:spPr>
          <a:xfrm>
            <a:off x="4765201" y="624568"/>
            <a:ext cx="3799517" cy="1438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a:latin typeface="微软雅黑" panose="020B0503020204020204" pitchFamily="34" charset="-122"/>
                <a:ea typeface="微软雅黑" panose="020B0503020204020204" pitchFamily="34" charset="-122"/>
              </a:rPr>
              <a:t>顺</a:t>
            </a:r>
            <a:r>
              <a:rPr lang="zh-CN" altLang="en-US" b="0" dirty="0" smtClean="0">
                <a:latin typeface="微软雅黑" panose="020B0503020204020204" pitchFamily="34" charset="-122"/>
                <a:ea typeface="微软雅黑" panose="020B0503020204020204" pitchFamily="34" charset="-122"/>
              </a:rPr>
              <a:t>序</a:t>
            </a:r>
            <a:r>
              <a:rPr lang="zh-CN" altLang="en-US" b="0" dirty="0">
                <a:latin typeface="微软雅黑" panose="020B0503020204020204" pitchFamily="34" charset="-122"/>
                <a:ea typeface="微软雅黑" panose="020B0503020204020204" pitchFamily="34" charset="-122"/>
              </a:rPr>
              <a:t>问</a:t>
            </a:r>
            <a:r>
              <a:rPr lang="zh-CN" altLang="en-US" b="0" dirty="0" smtClean="0">
                <a:latin typeface="微软雅黑" panose="020B0503020204020204" pitchFamily="34" charset="-122"/>
                <a:ea typeface="微软雅黑" panose="020B0503020204020204" pitchFamily="34" charset="-122"/>
              </a:rPr>
              <a:t>题？现在先选择，可以先投影吗？</a:t>
            </a:r>
            <a:endParaRPr 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737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500" fill="hold">
                                          <p:stCondLst>
                                            <p:cond delay="0"/>
                                          </p:stCondLst>
                                        </p:cTn>
                                        <p:tgtEl>
                                          <p:spTgt spid="80981"/>
                                        </p:tgtEl>
                                        <p:attrNameLst>
                                          <p:attrName>style.visibility</p:attrName>
                                        </p:attrNameLst>
                                      </p:cBhvr>
                                      <p:to>
                                        <p:strVal val="visible"/>
                                      </p:to>
                                    </p:set>
                                    <p:animEffect transition="in" filter="wipe(left)">
                                      <p:cBhvr>
                                        <p:cTn id="19" dur="500"/>
                                        <p:tgtEl>
                                          <p:spTgt spid="8098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500" fill="hold">
                                          <p:stCondLst>
                                            <p:cond delay="0"/>
                                          </p:stCondLst>
                                        </p:cTn>
                                        <p:tgtEl>
                                          <p:spTgt spid="80971"/>
                                        </p:tgtEl>
                                        <p:attrNameLst>
                                          <p:attrName>style.visibility</p:attrName>
                                        </p:attrNameLst>
                                      </p:cBhvr>
                                      <p:to>
                                        <p:strVal val="visible"/>
                                      </p:to>
                                    </p:set>
                                    <p:animEffect transition="in" filter="wipe(left)">
                                      <p:cBhvr>
                                        <p:cTn id="24" dur="500"/>
                                        <p:tgtEl>
                                          <p:spTgt spid="809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0972"/>
                                        </p:tgtEl>
                                        <p:attrNameLst>
                                          <p:attrName>style.visibility</p:attrName>
                                        </p:attrNameLst>
                                      </p:cBhvr>
                                      <p:to>
                                        <p:strVal val="visible"/>
                                      </p:to>
                                    </p:set>
                                    <p:animEffect transition="in" filter="wipe(up)">
                                      <p:cBhvr>
                                        <p:cTn id="29" dur="500"/>
                                        <p:tgtEl>
                                          <p:spTgt spid="8097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0986"/>
                                        </p:tgtEl>
                                        <p:attrNameLst>
                                          <p:attrName>style.visibility</p:attrName>
                                        </p:attrNameLst>
                                      </p:cBhvr>
                                      <p:to>
                                        <p:strVal val="visible"/>
                                      </p:to>
                                    </p:set>
                                    <p:animEffect transition="in" filter="wipe(left)">
                                      <p:cBhvr>
                                        <p:cTn id="34" dur="500"/>
                                        <p:tgtEl>
                                          <p:spTgt spid="80986"/>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8098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71" grpId="0" bldLvl="0" animBg="1"/>
      <p:bldP spid="80981" grpId="0" animBg="1"/>
      <p:bldP spid="80972" grpId="0" bldLvl="0" animBg="1"/>
      <p:bldP spid="80986" grpId="0" bldLvl="0" animBg="1"/>
      <p:bldP spid="80989" grpId="0" animBg="1"/>
      <p:bldP spid="4"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讨论</a:t>
            </a:r>
          </a:p>
        </p:txBody>
      </p:sp>
      <p:sp>
        <p:nvSpPr>
          <p:cNvPr id="3" name="内容占位符 2"/>
          <p:cNvSpPr>
            <a:spLocks noGrp="1"/>
          </p:cNvSpPr>
          <p:nvPr>
            <p:ph idx="1"/>
          </p:nvPr>
        </p:nvSpPr>
        <p:spPr/>
        <p:txBody>
          <a:bodyPr/>
          <a:lstStyle/>
          <a:p>
            <a:r>
              <a:rPr lang="zh-CN" altLang="en-US" dirty="0"/>
              <a:t>电影关系中查找电影 'Star Wars'的电影名，电影年份，电影公司名</a:t>
            </a:r>
          </a:p>
        </p:txBody>
      </p:sp>
      <p:sp>
        <p:nvSpPr>
          <p:cNvPr id="6" name="文本框 5"/>
          <p:cNvSpPr txBox="1"/>
          <p:nvPr/>
        </p:nvSpPr>
        <p:spPr>
          <a:xfrm>
            <a:off x="3246755" y="2211705"/>
            <a:ext cx="5231765" cy="521970"/>
          </a:xfrm>
          <a:prstGeom prst="rect">
            <a:avLst/>
          </a:prstGeom>
          <a:noFill/>
        </p:spPr>
        <p:txBody>
          <a:bodyPr wrap="square">
            <a:spAutoFit/>
          </a:bodyPr>
          <a:lstStyle/>
          <a:p>
            <a:pPr marR="0" defTabSz="914400">
              <a:buClrTx/>
              <a:buSzTx/>
              <a:buFont typeface="Arial" panose="020B0604020202020204" pitchFamily="34" charset="0"/>
              <a:buNone/>
              <a:defRPr/>
            </a:pPr>
            <a:r>
              <a:rPr kumimoji="0" lang="en-US" altLang="zh-CN" sz="2800" b="0" kern="1200" cap="none" spc="30" normalizeH="0" baseline="0" noProof="0" dirty="0">
                <a:latin typeface="+mn-lt"/>
                <a:ea typeface="+mn-ea"/>
                <a:cs typeface="+mn-cs"/>
                <a:sym typeface="Symbol" panose="05050102010706020507"/>
              </a:rPr>
              <a:t>(</a:t>
            </a:r>
            <a:r>
              <a:rPr kumimoji="0" lang="en-US" altLang="zh-CN" sz="2800" b="1" kern="1200" cap="none" spc="0" normalizeH="0" baseline="0" noProof="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kumimoji="0" lang="en-US" altLang="zh-CN" sz="2800" b="1" kern="1200" cap="none" spc="0" normalizeH="0" baseline="-25000" noProof="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title=‘Star Wars’</a:t>
            </a:r>
            <a:r>
              <a:rPr kumimoji="0" lang="en-US" altLang="zh-CN" sz="2800" b="1" kern="1200" cap="none" spc="0" normalizeH="0" baseline="0" noProof="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(movies) )</a:t>
            </a:r>
          </a:p>
        </p:txBody>
      </p:sp>
      <p:sp>
        <p:nvSpPr>
          <p:cNvPr id="9" name="文本框 5"/>
          <p:cNvSpPr txBox="1"/>
          <p:nvPr/>
        </p:nvSpPr>
        <p:spPr>
          <a:xfrm>
            <a:off x="741045" y="2221230"/>
            <a:ext cx="2606819" cy="521970"/>
          </a:xfrm>
          <a:prstGeom prst="rect">
            <a:avLst/>
          </a:prstGeom>
          <a:noFill/>
        </p:spPr>
        <p:txBody>
          <a:bodyPr wrap="square">
            <a:spAutoFit/>
          </a:bodyPr>
          <a:lstStyle/>
          <a:p>
            <a:pPr marR="0" defTabSz="914400">
              <a:buClrTx/>
              <a:buSzTx/>
              <a:buFont typeface="Arial" panose="020B0604020202020204" pitchFamily="34" charset="0"/>
              <a:buNone/>
              <a:defRPr/>
            </a:pPr>
            <a:r>
              <a:rPr lang="en-US" altLang="zh-CN" sz="2800" noProof="0" dirty="0">
                <a:solidFill>
                  <a:schemeClr val="tx1"/>
                </a:solidFill>
                <a:latin typeface="+mn-lt"/>
                <a:ea typeface="+mn-ea"/>
                <a:sym typeface="Symbol" panose="05050102010706020507"/>
              </a:rPr>
              <a:t></a:t>
            </a:r>
            <a:r>
              <a:rPr kumimoji="0" lang="en-US" altLang="zh-CN" sz="2800" kern="1200" cap="none" spc="30" normalizeH="0" baseline="-25000" noProof="0" dirty="0" err="1">
                <a:latin typeface="华文楷体" panose="02010600040101010101" pitchFamily="2" charset="-122"/>
                <a:ea typeface="华文楷体" panose="02010600040101010101" pitchFamily="2" charset="-122"/>
                <a:cs typeface="+mn-cs"/>
                <a:sym typeface="Symbol" panose="05050102010706020507"/>
              </a:rPr>
              <a:t>title,year,studioName</a:t>
            </a:r>
            <a:endParaRPr kumimoji="0" lang="zh-CN" altLang="en-US" sz="2800" kern="1200" cap="none" spc="0" normalizeH="0" baseline="0" noProof="1">
              <a:latin typeface="华文楷体" panose="02010600040101010101" pitchFamily="2" charset="-122"/>
              <a:ea typeface="华文楷体" panose="02010600040101010101" pitchFamily="2" charset="-122"/>
              <a:cs typeface="+mn-cs"/>
            </a:endParaRPr>
          </a:p>
        </p:txBody>
      </p:sp>
      <p:pic>
        <p:nvPicPr>
          <p:cNvPr id="50179" name="Picture 4"/>
          <p:cNvPicPr>
            <a:picLocks noChangeAspect="1"/>
          </p:cNvPicPr>
          <p:nvPr/>
        </p:nvPicPr>
        <p:blipFill>
          <a:blip r:embed="rId2"/>
          <a:stretch>
            <a:fillRect/>
          </a:stretch>
        </p:blipFill>
        <p:spPr>
          <a:xfrm>
            <a:off x="441325" y="3773805"/>
            <a:ext cx="3835400" cy="1787525"/>
          </a:xfrm>
          <a:prstGeom prst="rect">
            <a:avLst/>
          </a:prstGeom>
          <a:noFill/>
          <a:ln w="9525">
            <a:noFill/>
          </a:ln>
        </p:spPr>
      </p:pic>
      <p:sp>
        <p:nvSpPr>
          <p:cNvPr id="50183" name="TextBox 2"/>
          <p:cNvSpPr txBox="1"/>
          <p:nvPr/>
        </p:nvSpPr>
        <p:spPr>
          <a:xfrm>
            <a:off x="574675" y="3313430"/>
            <a:ext cx="1468755" cy="460375"/>
          </a:xfrm>
          <a:prstGeom prst="rect">
            <a:avLst/>
          </a:prstGeom>
          <a:noFill/>
          <a:ln w="9525">
            <a:noFill/>
          </a:ln>
        </p:spPr>
        <p:txBody>
          <a:bodyPr wrap="square" anchor="t">
            <a:spAutoFit/>
          </a:bodyPr>
          <a:lstStyle/>
          <a:p>
            <a:r>
              <a:rPr lang="en-US" altLang="zh-CN" dirty="0">
                <a:latin typeface="华文楷体" panose="02010600040101010101" pitchFamily="2" charset="-122"/>
                <a:ea typeface="华文楷体" panose="02010600040101010101" pitchFamily="2" charset="-122"/>
              </a:rPr>
              <a:t>movies</a:t>
            </a:r>
          </a:p>
        </p:txBody>
      </p:sp>
      <p:sp>
        <p:nvSpPr>
          <p:cNvPr id="7" name="文本框 6"/>
          <p:cNvSpPr txBox="1"/>
          <p:nvPr/>
        </p:nvSpPr>
        <p:spPr>
          <a:xfrm>
            <a:off x="4381500" y="1698943"/>
            <a:ext cx="1255713" cy="521970"/>
          </a:xfrm>
          <a:prstGeom prst="rect">
            <a:avLst/>
          </a:prstGeom>
          <a:solidFill>
            <a:schemeClr val="bg1"/>
          </a:solidFill>
          <a:ln w="9525">
            <a:noFill/>
          </a:ln>
        </p:spPr>
        <p:txBody>
          <a:bodyPr anchor="t">
            <a:spAutoFit/>
          </a:bodyPr>
          <a:lstStyle/>
          <a:p>
            <a:r>
              <a:rPr lang="zh-CN" altLang="en-US" sz="2800" dirty="0">
                <a:solidFill>
                  <a:schemeClr val="tx1"/>
                </a:solidFill>
                <a:latin typeface="Arial" panose="020B0604020202020204" pitchFamily="34" charset="0"/>
                <a:ea typeface="宋体" panose="02010600030101010101" pitchFamily="2" charset="-122"/>
              </a:rPr>
              <a:t>地址</a:t>
            </a:r>
          </a:p>
        </p:txBody>
      </p:sp>
      <p:grpSp>
        <p:nvGrpSpPr>
          <p:cNvPr id="4" name="组合 3"/>
          <p:cNvGrpSpPr/>
          <p:nvPr/>
        </p:nvGrpSpPr>
        <p:grpSpPr>
          <a:xfrm>
            <a:off x="4747259" y="3510915"/>
            <a:ext cx="3764280" cy="1631315"/>
            <a:chOff x="5526838" y="2710033"/>
            <a:chExt cx="3498031" cy="2026299"/>
          </a:xfrm>
        </p:grpSpPr>
        <p:pic>
          <p:nvPicPr>
            <p:cNvPr id="50185" name="图片 7"/>
            <p:cNvPicPr>
              <a:picLocks noChangeAspect="1"/>
            </p:cNvPicPr>
            <p:nvPr/>
          </p:nvPicPr>
          <p:blipFill>
            <a:blip r:embed="rId3"/>
            <a:stretch>
              <a:fillRect/>
            </a:stretch>
          </p:blipFill>
          <p:spPr>
            <a:xfrm>
              <a:off x="5526838" y="3205368"/>
              <a:ext cx="3498031" cy="1530964"/>
            </a:xfrm>
            <a:prstGeom prst="rect">
              <a:avLst/>
            </a:prstGeom>
            <a:noFill/>
            <a:ln w="9525">
              <a:noFill/>
            </a:ln>
          </p:spPr>
        </p:pic>
        <p:sp>
          <p:nvSpPr>
            <p:cNvPr id="50186" name="TextBox 9"/>
            <p:cNvSpPr txBox="1"/>
            <p:nvPr/>
          </p:nvSpPr>
          <p:spPr>
            <a:xfrm>
              <a:off x="5526838" y="2710033"/>
              <a:ext cx="1299960" cy="495335"/>
            </a:xfrm>
            <a:prstGeom prst="rect">
              <a:avLst/>
            </a:prstGeom>
            <a:noFill/>
            <a:ln w="9525">
              <a:noFill/>
            </a:ln>
          </p:spPr>
          <p:txBody>
            <a:bodyPr wrap="square" anchor="t">
              <a:spAutoFit/>
            </a:bodyPr>
            <a:lstStyle/>
            <a:p>
              <a:r>
                <a:rPr lang="en-US" altLang="zh-CN" sz="2000" b="0" dirty="0">
                  <a:latin typeface="Arial" panose="020B0604020202020204" pitchFamily="34" charset="0"/>
                  <a:ea typeface="宋体" panose="02010600030101010101" pitchFamily="2" charset="-122"/>
                </a:rPr>
                <a:t>studio</a:t>
              </a:r>
            </a:p>
          </p:txBody>
        </p:sp>
      </p:gr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27</a:t>
            </a:fld>
            <a:endParaRPr lang="zh-CN" altLang="en-US" strike="noStrike" noProof="1">
              <a:latin typeface="Times New Roman" panose="02020603050405020304" pitchFamily="18" charset="0"/>
              <a:ea typeface="宋体" panose="02010600030101010101" pitchFamily="2" charset="-122"/>
            </a:endParaRPr>
          </a:p>
        </p:txBody>
      </p:sp>
      <p:sp>
        <p:nvSpPr>
          <p:cNvPr id="8" name="左右箭头 7"/>
          <p:cNvSpPr/>
          <p:nvPr/>
        </p:nvSpPr>
        <p:spPr>
          <a:xfrm>
            <a:off x="4283710" y="4437380"/>
            <a:ext cx="504190" cy="1441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Callout 13"/>
          <p:cNvSpPr/>
          <p:nvPr/>
        </p:nvSpPr>
        <p:spPr>
          <a:xfrm>
            <a:off x="5177140" y="260063"/>
            <a:ext cx="3799517" cy="1438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smtClean="0">
                <a:latin typeface="微软雅黑" panose="020B0503020204020204" pitchFamily="34" charset="-122"/>
                <a:ea typeface="微软雅黑" panose="020B0503020204020204" pitchFamily="34" charset="-122"/>
              </a:rPr>
              <a:t>现有的运算不能满足需求</a:t>
            </a:r>
            <a:endParaRPr lang="en-US"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1"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bldLvl="0" animBg="1"/>
      <p:bldP spid="8" grpId="0" animBg="1"/>
      <p:bldP spid="1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14689"/>
          <p:cNvSpPr>
            <a:spLocks noGrp="1"/>
          </p:cNvSpPr>
          <p:nvPr>
            <p:ph type="title"/>
          </p:nvPr>
        </p:nvSpPr>
        <p:spPr/>
        <p:txBody>
          <a:bodyPr anchor="ctr"/>
          <a:lstStyle/>
          <a:p>
            <a:r>
              <a:rPr lang="zh-CN">
                <a:sym typeface="+mn-ea"/>
              </a:rPr>
              <a:t>笛卡尔积运算</a:t>
            </a:r>
            <a:r>
              <a:rPr lang="en-US" altLang="zh-CN">
                <a:latin typeface="Arial" panose="020B0604020202020204" pitchFamily="34" charset="0"/>
                <a:sym typeface="+mn-ea"/>
              </a:rPr>
              <a:t>×</a:t>
            </a:r>
            <a:endParaRPr lang="zh-CN" altLang="en-US">
              <a:latin typeface="宋体" panose="02010600030101010101" pitchFamily="2" charset="-122"/>
            </a:endParaRPr>
          </a:p>
        </p:txBody>
      </p:sp>
      <p:sp>
        <p:nvSpPr>
          <p:cNvPr id="114691" name="文本占位符 114690"/>
          <p:cNvSpPr>
            <a:spLocks noGrp="1"/>
          </p:cNvSpPr>
          <p:nvPr>
            <p:ph type="body" idx="1"/>
          </p:nvPr>
        </p:nvSpPr>
        <p:spPr>
          <a:xfrm>
            <a:off x="586740" y="1116330"/>
            <a:ext cx="7772400" cy="5791200"/>
          </a:xfrm>
        </p:spPr>
        <p:txBody>
          <a:bodyPr/>
          <a:lstStyle/>
          <a:p>
            <a:pPr>
              <a:lnSpc>
                <a:spcPct val="100000"/>
              </a:lnSpc>
            </a:pPr>
            <a:r>
              <a:rPr lang="zh-CN" altLang="en-US" dirty="0"/>
              <a:t>关系的笛卡儿乘积：</a:t>
            </a:r>
            <a:r>
              <a:rPr lang="en-US" altLang="zh-CN" dirty="0">
                <a:latin typeface="Arial" panose="020B0604020202020204" pitchFamily="34" charset="0"/>
              </a:rPr>
              <a:t>R×S</a:t>
            </a:r>
            <a:endParaRPr lang="en-US" altLang="zh-CN" dirty="0"/>
          </a:p>
          <a:p>
            <a:pPr lvl="1">
              <a:lnSpc>
                <a:spcPct val="100000"/>
              </a:lnSpc>
            </a:pPr>
            <a:r>
              <a:rPr lang="zh-CN" altLang="en-US" dirty="0"/>
              <a:t>形成新关系，新关系的属性依次包含关系</a:t>
            </a:r>
            <a:r>
              <a:rPr lang="en-US" altLang="zh-CN" dirty="0"/>
              <a:t>R</a:t>
            </a:r>
            <a:r>
              <a:rPr lang="zh-CN" altLang="en-US" dirty="0"/>
              <a:t>的每个属性及关系</a:t>
            </a:r>
            <a:r>
              <a:rPr lang="en-US" altLang="zh-CN" dirty="0"/>
              <a:t>S</a:t>
            </a:r>
            <a:r>
              <a:rPr lang="zh-CN" altLang="en-US" dirty="0"/>
              <a:t>的每个属性</a:t>
            </a:r>
          </a:p>
          <a:p>
            <a:pPr lvl="1">
              <a:lnSpc>
                <a:spcPct val="100000"/>
              </a:lnSpc>
            </a:pPr>
            <a:r>
              <a:rPr lang="zh-CN" altLang="en-US" dirty="0">
                <a:latin typeface="Arial" panose="020B0604020202020204" pitchFamily="34" charset="0"/>
                <a:sym typeface="+mn-ea"/>
              </a:rPr>
              <a:t>新关系的元祖为</a:t>
            </a:r>
            <a:r>
              <a:rPr lang="zh-CN" altLang="en-US" dirty="0">
                <a:latin typeface="Arial" panose="020B0604020202020204" pitchFamily="34" charset="0"/>
              </a:rPr>
              <a:t>关系</a:t>
            </a:r>
            <a:r>
              <a:rPr lang="en-US" altLang="zh-CN" dirty="0">
                <a:latin typeface="Arial" panose="020B0604020202020204" pitchFamily="34" charset="0"/>
              </a:rPr>
              <a:t>R</a:t>
            </a:r>
            <a:r>
              <a:rPr lang="zh-CN" altLang="en-US" dirty="0">
                <a:latin typeface="Arial" panose="020B0604020202020204" pitchFamily="34" charset="0"/>
              </a:rPr>
              <a:t>的每个元祖与关系</a:t>
            </a:r>
            <a:r>
              <a:rPr lang="en-US" altLang="zh-CN" dirty="0">
                <a:latin typeface="Arial" panose="020B0604020202020204" pitchFamily="34" charset="0"/>
              </a:rPr>
              <a:t>S</a:t>
            </a:r>
            <a:r>
              <a:rPr lang="zh-CN" altLang="en-US" dirty="0">
                <a:latin typeface="Arial" panose="020B0604020202020204" pitchFamily="34" charset="0"/>
              </a:rPr>
              <a:t>的每个元祖两两匹配形成的元</a:t>
            </a:r>
            <a:r>
              <a:rPr lang="zh-CN" altLang="en-US" dirty="0" smtClean="0">
                <a:latin typeface="Arial" panose="020B0604020202020204" pitchFamily="34" charset="0"/>
              </a:rPr>
              <a:t>祖（元组的排列）</a:t>
            </a:r>
            <a:endParaRPr lang="zh-CN" altLang="en-US" dirty="0">
              <a:latin typeface="Arial" panose="020B0604020202020204" pitchFamily="34" charset="0"/>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28</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7" dur="5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uiExpand="1"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3"/>
          <p:cNvSpPr>
            <a:spLocks noGrp="1"/>
          </p:cNvSpPr>
          <p:nvPr>
            <p:ph type="sldNum" sz="quarter" idx="16"/>
          </p:nvPr>
        </p:nvSpPr>
        <p:spPr>
          <a:noFill/>
          <a:ln>
            <a:noFill/>
          </a:ln>
        </p:spPr>
        <p:txBody>
          <a:bodyPr wrap="none" lIns="92075" tIns="0" rIns="92075" bIns="0"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1" indent="0" algn="r" eaLnBrk="1" hangingPunct="1"/>
            <a:fld id="{9A0DB2DC-4C9A-4742-B13C-FB6460FD3503}" type="slidenum">
              <a:rPr lang="zh-CN" altLang="en-US" sz="1400" i="1" dirty="0">
                <a:solidFill>
                  <a:srgbClr val="808080"/>
                </a:solidFill>
              </a:rPr>
              <a:t>29</a:t>
            </a:fld>
            <a:endParaRPr lang="zh-CN" altLang="en-US" sz="1400" i="1" dirty="0">
              <a:solidFill>
                <a:srgbClr val="808080"/>
              </a:solidFill>
            </a:endParaRPr>
          </a:p>
        </p:txBody>
      </p:sp>
      <p:sp>
        <p:nvSpPr>
          <p:cNvPr id="52226" name="Rectangle 4"/>
          <p:cNvSpPr/>
          <p:nvPr/>
        </p:nvSpPr>
        <p:spPr>
          <a:xfrm>
            <a:off x="533400" y="1600200"/>
            <a:ext cx="1971675" cy="457200"/>
          </a:xfrm>
          <a:prstGeom prst="rect">
            <a:avLst/>
          </a:prstGeom>
          <a:noFill/>
          <a:ln w="9525">
            <a:noFill/>
          </a:ln>
        </p:spPr>
        <p:txBody>
          <a:bodyPr wrap="none" anchor="t">
            <a:spAutoFit/>
          </a:bodyPr>
          <a:lstStyle/>
          <a:p>
            <a:pPr marL="342900" indent="-342900" defTabSz="0" eaLnBrk="0" hangingPunct="0">
              <a:spcBef>
                <a:spcPct val="35000"/>
              </a:spcBef>
              <a:buClr>
                <a:schemeClr val="tx2"/>
              </a:buClr>
              <a:buFont typeface="Monotype Sorts" pitchFamily="2" charset="2"/>
              <a:buNone/>
              <a:tabLst>
                <a:tab pos="3149600" algn="ctr"/>
              </a:tabLst>
            </a:pPr>
            <a:r>
              <a:rPr lang="en-US" altLang="zh-CN" sz="2400" b="1" dirty="0">
                <a:latin typeface="Times New Roman" panose="02020603050405020304" pitchFamily="18" charset="0"/>
                <a:ea typeface="宋体" panose="02010600030101010101" pitchFamily="2" charset="-122"/>
              </a:rPr>
              <a:t>Relations </a:t>
            </a:r>
            <a:r>
              <a:rPr lang="en-US" altLang="zh-CN" sz="2400" b="1" i="1" dirty="0">
                <a:latin typeface="Times New Roman" panose="02020603050405020304" pitchFamily="18" charset="0"/>
                <a:ea typeface="宋体" panose="02010600030101010101" pitchFamily="2" charset="-122"/>
              </a:rPr>
              <a:t>r, s</a:t>
            </a:r>
            <a:r>
              <a:rPr lang="en-US" altLang="zh-CN" sz="2400" b="1" dirty="0">
                <a:latin typeface="Times New Roman" panose="02020603050405020304" pitchFamily="18" charset="0"/>
                <a:ea typeface="宋体" panose="02010600030101010101" pitchFamily="2" charset="-122"/>
              </a:rPr>
              <a:t>:</a:t>
            </a:r>
          </a:p>
        </p:txBody>
      </p:sp>
      <p:sp>
        <p:nvSpPr>
          <p:cNvPr id="52227" name="Rectangle 5"/>
          <p:cNvSpPr/>
          <p:nvPr/>
        </p:nvSpPr>
        <p:spPr>
          <a:xfrm>
            <a:off x="609600" y="3505200"/>
            <a:ext cx="1033463" cy="519113"/>
          </a:xfrm>
          <a:prstGeom prst="rect">
            <a:avLst/>
          </a:prstGeom>
          <a:noFill/>
          <a:ln w="9525">
            <a:noFill/>
          </a:ln>
        </p:spPr>
        <p:txBody>
          <a:bodyPr wrap="none" anchor="t">
            <a:spAutoFit/>
          </a:bodyPr>
          <a:lstStyle/>
          <a:p>
            <a:pPr marL="342900" indent="-342900" defTabSz="0" eaLnBrk="0" hangingPunct="0">
              <a:spcBef>
                <a:spcPct val="35000"/>
              </a:spcBef>
              <a:buClr>
                <a:schemeClr val="tx2"/>
              </a:buClr>
              <a:buFont typeface="Monotype Sorts" pitchFamily="2" charset="2"/>
              <a:buNone/>
              <a:tabLst>
                <a:tab pos="3149600" algn="ctr"/>
              </a:tabLst>
            </a:pPr>
            <a:r>
              <a:rPr lang="en-US" altLang="zh-CN" sz="2400" b="1" i="1" dirty="0">
                <a:latin typeface="Times New Roman" panose="02020603050405020304" pitchFamily="18" charset="0"/>
                <a:ea typeface="宋体" panose="02010600030101010101" pitchFamily="2" charset="-122"/>
              </a:rPr>
              <a:t>r</a:t>
            </a:r>
            <a:r>
              <a:rPr lang="en-US" altLang="zh-CN" sz="24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s</a:t>
            </a:r>
            <a:r>
              <a:rPr lang="en-US" altLang="zh-CN" sz="2400" b="1" dirty="0">
                <a:latin typeface="Times New Roman" panose="02020603050405020304" pitchFamily="18" charset="0"/>
                <a:ea typeface="宋体" panose="02010600030101010101" pitchFamily="2" charset="-122"/>
              </a:rPr>
              <a:t>:</a:t>
            </a:r>
          </a:p>
        </p:txBody>
      </p:sp>
      <p:grpSp>
        <p:nvGrpSpPr>
          <p:cNvPr id="390160" name="Group 16"/>
          <p:cNvGrpSpPr/>
          <p:nvPr/>
        </p:nvGrpSpPr>
        <p:grpSpPr>
          <a:xfrm>
            <a:off x="2819400" y="3663950"/>
            <a:ext cx="2286000" cy="2889250"/>
            <a:chOff x="1776" y="2116"/>
            <a:chExt cx="1440" cy="1820"/>
          </a:xfrm>
        </p:grpSpPr>
        <p:sp>
          <p:nvSpPr>
            <p:cNvPr id="52229" name="Rectangle 17"/>
            <p:cNvSpPr/>
            <p:nvPr/>
          </p:nvSpPr>
          <p:spPr>
            <a:xfrm>
              <a:off x="1776"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A</a:t>
              </a:r>
            </a:p>
          </p:txBody>
        </p:sp>
        <p:sp>
          <p:nvSpPr>
            <p:cNvPr id="52230" name="Rectangle 18"/>
            <p:cNvSpPr/>
            <p:nvPr/>
          </p:nvSpPr>
          <p:spPr>
            <a:xfrm>
              <a:off x="2064"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B</a:t>
              </a:r>
            </a:p>
          </p:txBody>
        </p:sp>
        <p:sp>
          <p:nvSpPr>
            <p:cNvPr id="52231" name="Rectangle 19"/>
            <p:cNvSpPr/>
            <p:nvPr/>
          </p:nvSpPr>
          <p:spPr>
            <a:xfrm>
              <a:off x="1776"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p:txBody>
        </p:sp>
        <p:sp>
          <p:nvSpPr>
            <p:cNvPr id="52232" name="Rectangle 20"/>
            <p:cNvSpPr/>
            <p:nvPr/>
          </p:nvSpPr>
          <p:spPr>
            <a:xfrm>
              <a:off x="2064"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p:txBody>
        </p:sp>
        <p:sp>
          <p:nvSpPr>
            <p:cNvPr id="52233" name="Rectangle 21"/>
            <p:cNvSpPr/>
            <p:nvPr/>
          </p:nvSpPr>
          <p:spPr>
            <a:xfrm>
              <a:off x="2352"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C</a:t>
              </a:r>
            </a:p>
          </p:txBody>
        </p:sp>
        <p:sp>
          <p:nvSpPr>
            <p:cNvPr id="52234" name="Rectangle 22"/>
            <p:cNvSpPr/>
            <p:nvPr/>
          </p:nvSpPr>
          <p:spPr>
            <a:xfrm>
              <a:off x="2640"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D</a:t>
              </a:r>
            </a:p>
          </p:txBody>
        </p:sp>
        <p:sp>
          <p:nvSpPr>
            <p:cNvPr id="52235" name="Rectangle 23"/>
            <p:cNvSpPr/>
            <p:nvPr/>
          </p:nvSpPr>
          <p:spPr>
            <a:xfrm>
              <a:off x="2352"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 </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p:txBody>
        </p:sp>
        <p:sp>
          <p:nvSpPr>
            <p:cNvPr id="52236" name="Rectangle 24"/>
            <p:cNvSpPr/>
            <p:nvPr/>
          </p:nvSpPr>
          <p:spPr>
            <a:xfrm>
              <a:off x="2640"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19</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p:txBody>
        </p:sp>
        <p:sp>
          <p:nvSpPr>
            <p:cNvPr id="52237" name="Rectangle 25"/>
            <p:cNvSpPr/>
            <p:nvPr/>
          </p:nvSpPr>
          <p:spPr>
            <a:xfrm>
              <a:off x="2928"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E</a:t>
              </a:r>
            </a:p>
          </p:txBody>
        </p:sp>
        <p:sp>
          <p:nvSpPr>
            <p:cNvPr id="52238" name="Rectangle 26"/>
            <p:cNvSpPr/>
            <p:nvPr/>
          </p:nvSpPr>
          <p:spPr>
            <a:xfrm>
              <a:off x="2928"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p:txBody>
        </p:sp>
        <p:graphicFrame>
          <p:nvGraphicFramePr>
            <p:cNvPr id="52239" name="Object 27"/>
            <p:cNvGraphicFramePr>
              <a:graphicFrameLocks noChangeAspect="1"/>
            </p:cNvGraphicFramePr>
            <p:nvPr/>
          </p:nvGraphicFramePr>
          <p:xfrm>
            <a:off x="2836" y="2116"/>
            <a:ext cx="88" cy="201"/>
          </p:xfrm>
          <a:graphic>
            <a:graphicData uri="http://schemas.openxmlformats.org/presentationml/2006/ole">
              <mc:AlternateContent xmlns:mc="http://schemas.openxmlformats.org/markup-compatibility/2006">
                <mc:Choice xmlns:v="urn:schemas-microsoft-com:vml" Requires="v">
                  <p:oleObj spid="_x0000_s3172" r:id="rId3" imgW="139700" imgH="292100" progId="Equation.3">
                    <p:embed/>
                  </p:oleObj>
                </mc:Choice>
                <mc:Fallback>
                  <p:oleObj r:id="rId3" imgW="139700" imgH="292100" progId="Equation.3">
                    <p:embed/>
                    <p:pic>
                      <p:nvPicPr>
                        <p:cNvPr id="0" name="图片 3075"/>
                        <p:cNvPicPr/>
                        <p:nvPr/>
                      </p:nvPicPr>
                      <p:blipFill>
                        <a:blip r:embed="rId4"/>
                        <a:stretch>
                          <a:fillRect/>
                        </a:stretch>
                      </p:blipFill>
                      <p:spPr>
                        <a:xfrm>
                          <a:off x="2836" y="2116"/>
                          <a:ext cx="88" cy="201"/>
                        </a:xfrm>
                        <a:prstGeom prst="rect">
                          <a:avLst/>
                        </a:prstGeom>
                        <a:noFill/>
                        <a:ln w="38100">
                          <a:noFill/>
                          <a:miter/>
                        </a:ln>
                      </p:spPr>
                    </p:pic>
                  </p:oleObj>
                </mc:Fallback>
              </mc:AlternateContent>
            </a:graphicData>
          </a:graphic>
        </p:graphicFrame>
      </p:grpSp>
      <p:grpSp>
        <p:nvGrpSpPr>
          <p:cNvPr id="52240" name="Group 48"/>
          <p:cNvGrpSpPr/>
          <p:nvPr/>
        </p:nvGrpSpPr>
        <p:grpSpPr>
          <a:xfrm>
            <a:off x="2895600" y="1524000"/>
            <a:ext cx="914400" cy="1662113"/>
            <a:chOff x="1824" y="960"/>
            <a:chExt cx="576" cy="1047"/>
          </a:xfrm>
        </p:grpSpPr>
        <p:sp>
          <p:nvSpPr>
            <p:cNvPr id="52241" name="Rectangle 6"/>
            <p:cNvSpPr/>
            <p:nvPr/>
          </p:nvSpPr>
          <p:spPr>
            <a:xfrm>
              <a:off x="1824"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A</a:t>
              </a:r>
            </a:p>
          </p:txBody>
        </p:sp>
        <p:sp>
          <p:nvSpPr>
            <p:cNvPr id="52242" name="Rectangle 7"/>
            <p:cNvSpPr/>
            <p:nvPr/>
          </p:nvSpPr>
          <p:spPr>
            <a:xfrm>
              <a:off x="2112"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B</a:t>
              </a:r>
            </a:p>
          </p:txBody>
        </p:sp>
        <p:sp>
          <p:nvSpPr>
            <p:cNvPr id="52243" name="Rectangle 8"/>
            <p:cNvSpPr/>
            <p:nvPr/>
          </p:nvSpPr>
          <p:spPr>
            <a:xfrm>
              <a:off x="1824" y="1296"/>
              <a:ext cx="288" cy="48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a:t>
              </a:r>
            </a:p>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a:t>
              </a:r>
            </a:p>
          </p:txBody>
        </p:sp>
        <p:sp>
          <p:nvSpPr>
            <p:cNvPr id="52244" name="Rectangle 9"/>
            <p:cNvSpPr/>
            <p:nvPr/>
          </p:nvSpPr>
          <p:spPr>
            <a:xfrm>
              <a:off x="2112" y="1296"/>
              <a:ext cx="288" cy="48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1</a:t>
              </a:r>
            </a:p>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2</a:t>
              </a:r>
            </a:p>
          </p:txBody>
        </p:sp>
        <p:sp>
          <p:nvSpPr>
            <p:cNvPr id="52245" name="Text Box 28"/>
            <p:cNvSpPr txBox="1"/>
            <p:nvPr/>
          </p:nvSpPr>
          <p:spPr>
            <a:xfrm>
              <a:off x="2016" y="1776"/>
              <a:ext cx="164" cy="231"/>
            </a:xfrm>
            <a:prstGeom prst="rect">
              <a:avLst/>
            </a:prstGeom>
            <a:noFill/>
            <a:ln w="9525">
              <a:noFill/>
            </a:ln>
          </p:spPr>
          <p:txBody>
            <a:bodyPr wrap="none" anchor="ctr">
              <a:spAutoFit/>
            </a:bodyPr>
            <a:lstStyle/>
            <a:p>
              <a:pPr algn="ctr" eaLnBrk="0" hangingPunct="0"/>
              <a:r>
                <a:rPr lang="en-US" altLang="zh-CN" i="1" dirty="0">
                  <a:latin typeface="Helvetica" pitchFamily="34" charset="0"/>
                  <a:ea typeface="宋体" panose="02010600030101010101" pitchFamily="2" charset="-122"/>
                </a:rPr>
                <a:t>r</a:t>
              </a:r>
            </a:p>
          </p:txBody>
        </p:sp>
      </p:grpSp>
      <p:grpSp>
        <p:nvGrpSpPr>
          <p:cNvPr id="52246" name="Group 47"/>
          <p:cNvGrpSpPr/>
          <p:nvPr/>
        </p:nvGrpSpPr>
        <p:grpSpPr>
          <a:xfrm>
            <a:off x="4648200" y="1524000"/>
            <a:ext cx="1371600" cy="2119313"/>
            <a:chOff x="2928" y="960"/>
            <a:chExt cx="864" cy="1335"/>
          </a:xfrm>
        </p:grpSpPr>
        <p:grpSp>
          <p:nvGrpSpPr>
            <p:cNvPr id="52247" name="Group 46"/>
            <p:cNvGrpSpPr/>
            <p:nvPr/>
          </p:nvGrpSpPr>
          <p:grpSpPr>
            <a:xfrm>
              <a:off x="2928" y="960"/>
              <a:ext cx="864" cy="1104"/>
              <a:chOff x="2928" y="960"/>
              <a:chExt cx="864" cy="1104"/>
            </a:xfrm>
          </p:grpSpPr>
          <p:sp>
            <p:nvSpPr>
              <p:cNvPr id="52248" name="Rectangle 10"/>
              <p:cNvSpPr/>
              <p:nvPr/>
            </p:nvSpPr>
            <p:spPr>
              <a:xfrm>
                <a:off x="2928"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C</a:t>
                </a:r>
              </a:p>
            </p:txBody>
          </p:sp>
          <p:sp>
            <p:nvSpPr>
              <p:cNvPr id="52249" name="Rectangle 11"/>
              <p:cNvSpPr/>
              <p:nvPr/>
            </p:nvSpPr>
            <p:spPr>
              <a:xfrm>
                <a:off x="3216"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D</a:t>
                </a:r>
              </a:p>
            </p:txBody>
          </p:sp>
          <p:sp>
            <p:nvSpPr>
              <p:cNvPr id="52250" name="Rectangle 12"/>
              <p:cNvSpPr/>
              <p:nvPr/>
            </p:nvSpPr>
            <p:spPr>
              <a:xfrm>
                <a:off x="2928" y="1296"/>
                <a:ext cx="288" cy="76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p:txBody>
          </p:sp>
          <p:sp>
            <p:nvSpPr>
              <p:cNvPr id="52251" name="Rectangle 13"/>
              <p:cNvSpPr/>
              <p:nvPr/>
            </p:nvSpPr>
            <p:spPr>
              <a:xfrm>
                <a:off x="3216" y="1296"/>
                <a:ext cx="288" cy="76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p:txBody>
          </p:sp>
          <p:sp>
            <p:nvSpPr>
              <p:cNvPr id="52252" name="Rectangle 14"/>
              <p:cNvSpPr/>
              <p:nvPr/>
            </p:nvSpPr>
            <p:spPr>
              <a:xfrm>
                <a:off x="3504"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E</a:t>
                </a:r>
              </a:p>
            </p:txBody>
          </p:sp>
          <p:sp>
            <p:nvSpPr>
              <p:cNvPr id="52253" name="Rectangle 15"/>
              <p:cNvSpPr/>
              <p:nvPr/>
            </p:nvSpPr>
            <p:spPr>
              <a:xfrm>
                <a:off x="3504" y="1296"/>
                <a:ext cx="288" cy="76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p:txBody>
          </p:sp>
        </p:grpSp>
        <p:sp>
          <p:nvSpPr>
            <p:cNvPr id="52254" name="Text Box 29"/>
            <p:cNvSpPr txBox="1"/>
            <p:nvPr/>
          </p:nvSpPr>
          <p:spPr>
            <a:xfrm>
              <a:off x="3300" y="2064"/>
              <a:ext cx="188" cy="231"/>
            </a:xfrm>
            <a:prstGeom prst="rect">
              <a:avLst/>
            </a:prstGeom>
            <a:noFill/>
            <a:ln w="9525">
              <a:noFill/>
            </a:ln>
          </p:spPr>
          <p:txBody>
            <a:bodyPr wrap="none" anchor="ctr">
              <a:spAutoFit/>
            </a:bodyPr>
            <a:lstStyle/>
            <a:p>
              <a:pPr algn="ctr" eaLnBrk="0" hangingPunct="0"/>
              <a:r>
                <a:rPr lang="en-US" altLang="zh-CN" i="1" dirty="0">
                  <a:latin typeface="Helvetica" pitchFamily="34" charset="0"/>
                  <a:ea typeface="宋体" panose="02010600030101010101" pitchFamily="2" charset="-122"/>
                </a:rPr>
                <a:t>s</a:t>
              </a:r>
            </a:p>
          </p:txBody>
        </p:sp>
      </p:grpSp>
      <p:sp>
        <p:nvSpPr>
          <p:cNvPr id="390174" name="Line 30"/>
          <p:cNvSpPr/>
          <p:nvPr/>
        </p:nvSpPr>
        <p:spPr>
          <a:xfrm>
            <a:off x="3733800" y="2286000"/>
            <a:ext cx="1117600" cy="0"/>
          </a:xfrm>
          <a:prstGeom prst="line">
            <a:avLst/>
          </a:prstGeom>
          <a:ln w="9525" cap="flat" cmpd="sng">
            <a:solidFill>
              <a:schemeClr val="tx2"/>
            </a:solidFill>
            <a:prstDash val="solid"/>
            <a:round/>
            <a:headEnd type="none" w="med" len="med"/>
            <a:tailEnd type="none" w="med" len="med"/>
          </a:ln>
        </p:spPr>
      </p:sp>
      <p:sp>
        <p:nvSpPr>
          <p:cNvPr id="390175" name="Line 31"/>
          <p:cNvSpPr/>
          <p:nvPr/>
        </p:nvSpPr>
        <p:spPr>
          <a:xfrm>
            <a:off x="3746500" y="2286000"/>
            <a:ext cx="1092200" cy="241300"/>
          </a:xfrm>
          <a:prstGeom prst="line">
            <a:avLst/>
          </a:prstGeom>
          <a:ln w="9525" cap="flat" cmpd="sng">
            <a:solidFill>
              <a:schemeClr val="tx2"/>
            </a:solidFill>
            <a:prstDash val="solid"/>
            <a:round/>
            <a:headEnd type="none" w="med" len="med"/>
            <a:tailEnd type="none" w="med" len="med"/>
          </a:ln>
        </p:spPr>
      </p:sp>
      <p:sp>
        <p:nvSpPr>
          <p:cNvPr id="390176" name="Line 32"/>
          <p:cNvSpPr/>
          <p:nvPr/>
        </p:nvSpPr>
        <p:spPr>
          <a:xfrm>
            <a:off x="3746500" y="2298700"/>
            <a:ext cx="1092200" cy="495300"/>
          </a:xfrm>
          <a:prstGeom prst="line">
            <a:avLst/>
          </a:prstGeom>
          <a:ln w="9525" cap="flat" cmpd="sng">
            <a:solidFill>
              <a:schemeClr val="tx2"/>
            </a:solidFill>
            <a:prstDash val="solid"/>
            <a:round/>
            <a:headEnd type="none" w="med" len="med"/>
            <a:tailEnd type="none" w="med" len="med"/>
          </a:ln>
        </p:spPr>
      </p:sp>
      <p:sp>
        <p:nvSpPr>
          <p:cNvPr id="390177" name="Line 33"/>
          <p:cNvSpPr/>
          <p:nvPr/>
        </p:nvSpPr>
        <p:spPr>
          <a:xfrm>
            <a:off x="3721100" y="2273300"/>
            <a:ext cx="1104900" cy="850900"/>
          </a:xfrm>
          <a:prstGeom prst="line">
            <a:avLst/>
          </a:prstGeom>
          <a:ln w="9525" cap="flat" cmpd="sng">
            <a:solidFill>
              <a:schemeClr val="tx2"/>
            </a:solidFill>
            <a:prstDash val="solid"/>
            <a:round/>
            <a:headEnd type="none" w="med" len="med"/>
            <a:tailEnd type="none" w="med" len="med"/>
          </a:ln>
        </p:spPr>
      </p:sp>
      <p:sp>
        <p:nvSpPr>
          <p:cNvPr id="390178" name="Line 34"/>
          <p:cNvSpPr/>
          <p:nvPr/>
        </p:nvSpPr>
        <p:spPr>
          <a:xfrm flipV="1">
            <a:off x="3746500" y="2273300"/>
            <a:ext cx="1092200" cy="431800"/>
          </a:xfrm>
          <a:prstGeom prst="line">
            <a:avLst/>
          </a:prstGeom>
          <a:ln w="9525" cap="flat" cmpd="sng">
            <a:solidFill>
              <a:schemeClr val="tx1"/>
            </a:solidFill>
            <a:prstDash val="solid"/>
            <a:round/>
            <a:headEnd type="none" w="med" len="med"/>
            <a:tailEnd type="none" w="med" len="med"/>
          </a:ln>
        </p:spPr>
      </p:sp>
      <p:sp>
        <p:nvSpPr>
          <p:cNvPr id="390179" name="Line 35"/>
          <p:cNvSpPr/>
          <p:nvPr/>
        </p:nvSpPr>
        <p:spPr>
          <a:xfrm flipV="1">
            <a:off x="3759200" y="2552700"/>
            <a:ext cx="1079500" cy="139700"/>
          </a:xfrm>
          <a:prstGeom prst="line">
            <a:avLst/>
          </a:prstGeom>
          <a:ln w="9525" cap="flat" cmpd="sng">
            <a:solidFill>
              <a:schemeClr val="tx1"/>
            </a:solidFill>
            <a:prstDash val="solid"/>
            <a:round/>
            <a:headEnd type="none" w="med" len="med"/>
            <a:tailEnd type="none" w="med" len="med"/>
          </a:ln>
        </p:spPr>
      </p:sp>
      <p:sp>
        <p:nvSpPr>
          <p:cNvPr id="390180" name="Line 36"/>
          <p:cNvSpPr/>
          <p:nvPr/>
        </p:nvSpPr>
        <p:spPr>
          <a:xfrm>
            <a:off x="3771900" y="2692400"/>
            <a:ext cx="1104900" cy="114300"/>
          </a:xfrm>
          <a:prstGeom prst="line">
            <a:avLst/>
          </a:prstGeom>
          <a:ln w="9525" cap="flat" cmpd="sng">
            <a:solidFill>
              <a:schemeClr val="tx1"/>
            </a:solidFill>
            <a:prstDash val="solid"/>
            <a:round/>
            <a:headEnd type="none" w="med" len="med"/>
            <a:tailEnd type="none" w="med" len="med"/>
          </a:ln>
        </p:spPr>
      </p:sp>
      <p:sp>
        <p:nvSpPr>
          <p:cNvPr id="390181" name="Line 37"/>
          <p:cNvSpPr/>
          <p:nvPr/>
        </p:nvSpPr>
        <p:spPr>
          <a:xfrm>
            <a:off x="3771900" y="2692400"/>
            <a:ext cx="1054100" cy="406400"/>
          </a:xfrm>
          <a:prstGeom prst="line">
            <a:avLst/>
          </a:prstGeom>
          <a:ln w="9525" cap="flat" cmpd="sng">
            <a:solidFill>
              <a:schemeClr val="tx1"/>
            </a:solidFill>
            <a:prstDash val="solid"/>
            <a:round/>
            <a:headEnd type="none" w="med" len="med"/>
            <a:tailEnd type="none" w="med" len="med"/>
          </a:ln>
        </p:spPr>
      </p:sp>
      <p:sp>
        <p:nvSpPr>
          <p:cNvPr id="390182" name="Freeform 38"/>
          <p:cNvSpPr/>
          <p:nvPr/>
        </p:nvSpPr>
        <p:spPr>
          <a:xfrm>
            <a:off x="5157788" y="22987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3" name="Freeform 39"/>
          <p:cNvSpPr/>
          <p:nvPr/>
        </p:nvSpPr>
        <p:spPr>
          <a:xfrm>
            <a:off x="5157788" y="25527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4" name="Freeform 40"/>
          <p:cNvSpPr/>
          <p:nvPr/>
        </p:nvSpPr>
        <p:spPr>
          <a:xfrm>
            <a:off x="5132388" y="28067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5" name="Freeform 41"/>
          <p:cNvSpPr/>
          <p:nvPr/>
        </p:nvSpPr>
        <p:spPr>
          <a:xfrm>
            <a:off x="5119688" y="30734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6" name="Freeform 42"/>
          <p:cNvSpPr/>
          <p:nvPr/>
        </p:nvSpPr>
        <p:spPr>
          <a:xfrm>
            <a:off x="5105400" y="2247900"/>
            <a:ext cx="2982913" cy="3429000"/>
          </a:xfrm>
          <a:custGeom>
            <a:avLst/>
            <a:gdLst/>
            <a:ahLst/>
            <a:cxnLst>
              <a:cxn ang="0">
                <a:pos x="814957" y="0"/>
              </a:cxn>
              <a:cxn ang="0">
                <a:pos x="2846609"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390187" name="Freeform 43"/>
          <p:cNvSpPr/>
          <p:nvPr/>
        </p:nvSpPr>
        <p:spPr>
          <a:xfrm>
            <a:off x="5106988" y="2527300"/>
            <a:ext cx="2982912" cy="3429000"/>
          </a:xfrm>
          <a:custGeom>
            <a:avLst/>
            <a:gdLst/>
            <a:ahLst/>
            <a:cxnLst>
              <a:cxn ang="0">
                <a:pos x="814956" y="0"/>
              </a:cxn>
              <a:cxn ang="0">
                <a:pos x="2846608"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390188" name="Freeform 44"/>
          <p:cNvSpPr/>
          <p:nvPr/>
        </p:nvSpPr>
        <p:spPr>
          <a:xfrm>
            <a:off x="5119688" y="2794000"/>
            <a:ext cx="2982912" cy="3429000"/>
          </a:xfrm>
          <a:custGeom>
            <a:avLst/>
            <a:gdLst/>
            <a:ahLst/>
            <a:cxnLst>
              <a:cxn ang="0">
                <a:pos x="814956" y="0"/>
              </a:cxn>
              <a:cxn ang="0">
                <a:pos x="2846608"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390189" name="Freeform 45"/>
          <p:cNvSpPr/>
          <p:nvPr/>
        </p:nvSpPr>
        <p:spPr>
          <a:xfrm>
            <a:off x="5105400" y="3048000"/>
            <a:ext cx="2982913" cy="3429000"/>
          </a:xfrm>
          <a:custGeom>
            <a:avLst/>
            <a:gdLst/>
            <a:ahLst/>
            <a:cxnLst>
              <a:cxn ang="0">
                <a:pos x="814957" y="0"/>
              </a:cxn>
              <a:cxn ang="0">
                <a:pos x="2846609"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2" name="标题 1"/>
          <p:cNvSpPr>
            <a:spLocks noGrp="1"/>
          </p:cNvSpPr>
          <p:nvPr>
            <p:ph type="title"/>
          </p:nvPr>
        </p:nvSpPr>
        <p:spPr>
          <a:xfrm>
            <a:off x="914400" y="110490"/>
            <a:ext cx="7924800" cy="787400"/>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0" noProof="1">
                <a:ln>
                  <a:noFill/>
                </a:ln>
                <a:solidFill>
                  <a:schemeClr val="tx1"/>
                </a:solidFill>
                <a:effectLst/>
                <a:uLnTx/>
                <a:uFillTx/>
                <a:latin typeface="+mj-lt"/>
                <a:ea typeface="宋体" panose="02010600030101010101" pitchFamily="2" charset="-122"/>
                <a:cs typeface="+mj-cs"/>
                <a:sym typeface="+mn-ea"/>
              </a:rPr>
              <a:t>笛卡尔积</a:t>
            </a:r>
            <a:endParaRPr kumimoji="0" lang="zh-CN" altLang="en-US" sz="4000" b="0" i="0" u="none" strike="noStrike" kern="1200" cap="all" spc="50" normalizeH="0" baseline="0" noProof="1">
              <a:ln>
                <a:noFill/>
              </a:ln>
              <a:solidFill>
                <a:schemeClr val="tx1"/>
              </a:solidFill>
              <a:effectLst/>
              <a:uLnTx/>
              <a:uFillTx/>
              <a:latin typeface="+mj-lt"/>
              <a:ea typeface="+mj-ea"/>
              <a:cs typeface="+mj-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0160"/>
                                        </p:tgtEl>
                                        <p:attrNameLst>
                                          <p:attrName>style.visibility</p:attrName>
                                        </p:attrNameLst>
                                      </p:cBhvr>
                                      <p:to>
                                        <p:strVal val="visible"/>
                                      </p:to>
                                    </p:set>
                                    <p:animEffect transition="in" filter="wipe(up)">
                                      <p:cBhvr>
                                        <p:cTn id="7" dur="500"/>
                                        <p:tgtEl>
                                          <p:spTgt spid="3901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90174"/>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390182"/>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499"/>
                                          </p:stCondLst>
                                        </p:cTn>
                                        <p:tgtEl>
                                          <p:spTgt spid="390175"/>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499"/>
                                          </p:stCondLst>
                                        </p:cTn>
                                        <p:tgtEl>
                                          <p:spTgt spid="390183"/>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499"/>
                                          </p:stCondLst>
                                        </p:cTn>
                                        <p:tgtEl>
                                          <p:spTgt spid="390176"/>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499"/>
                                          </p:stCondLst>
                                        </p:cTn>
                                        <p:tgtEl>
                                          <p:spTgt spid="390184"/>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499"/>
                                          </p:stCondLst>
                                        </p:cTn>
                                        <p:tgtEl>
                                          <p:spTgt spid="390177"/>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499"/>
                                          </p:stCondLst>
                                        </p:cTn>
                                        <p:tgtEl>
                                          <p:spTgt spid="390185"/>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nodeType="afterEffect">
                                  <p:stCondLst>
                                    <p:cond delay="0"/>
                                  </p:stCondLst>
                                  <p:childTnLst>
                                    <p:set>
                                      <p:cBhvr>
                                        <p:cTn id="35" dur="1" fill="hold">
                                          <p:stCondLst>
                                            <p:cond delay="499"/>
                                          </p:stCondLst>
                                        </p:cTn>
                                        <p:tgtEl>
                                          <p:spTgt spid="390178"/>
                                        </p:tgtEl>
                                        <p:attrNameLst>
                                          <p:attrName>style.visibility</p:attrName>
                                        </p:attrNameLst>
                                      </p:cBhvr>
                                      <p:to>
                                        <p:strVal val="visible"/>
                                      </p:to>
                                    </p:set>
                                  </p:childTnLst>
                                </p:cTn>
                              </p:par>
                            </p:childTnLst>
                          </p:cTn>
                        </p:par>
                        <p:par>
                          <p:cTn id="36" fill="hold">
                            <p:stCondLst>
                              <p:cond delay="4500"/>
                            </p:stCondLst>
                            <p:childTnLst>
                              <p:par>
                                <p:cTn id="37" presetID="1" presetClass="entr" presetSubtype="0" fill="hold" nodeType="afterEffect">
                                  <p:stCondLst>
                                    <p:cond delay="0"/>
                                  </p:stCondLst>
                                  <p:childTnLst>
                                    <p:set>
                                      <p:cBhvr>
                                        <p:cTn id="38" dur="1" fill="hold">
                                          <p:stCondLst>
                                            <p:cond delay="499"/>
                                          </p:stCondLst>
                                        </p:cTn>
                                        <p:tgtEl>
                                          <p:spTgt spid="390186"/>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nodeType="afterEffect">
                                  <p:stCondLst>
                                    <p:cond delay="0"/>
                                  </p:stCondLst>
                                  <p:childTnLst>
                                    <p:set>
                                      <p:cBhvr>
                                        <p:cTn id="41" dur="1" fill="hold">
                                          <p:stCondLst>
                                            <p:cond delay="499"/>
                                          </p:stCondLst>
                                        </p:cTn>
                                        <p:tgtEl>
                                          <p:spTgt spid="390179"/>
                                        </p:tgtEl>
                                        <p:attrNameLst>
                                          <p:attrName>style.visibility</p:attrName>
                                        </p:attrNameLst>
                                      </p:cBhvr>
                                      <p:to>
                                        <p:strVal val="visible"/>
                                      </p:to>
                                    </p:set>
                                  </p:childTnLst>
                                </p:cTn>
                              </p:par>
                            </p:childTnLst>
                          </p:cTn>
                        </p:par>
                        <p:par>
                          <p:cTn id="42" fill="hold">
                            <p:stCondLst>
                              <p:cond delay="5500"/>
                            </p:stCondLst>
                            <p:childTnLst>
                              <p:par>
                                <p:cTn id="43" presetID="1" presetClass="entr" presetSubtype="0" fill="hold" nodeType="afterEffect">
                                  <p:stCondLst>
                                    <p:cond delay="0"/>
                                  </p:stCondLst>
                                  <p:childTnLst>
                                    <p:set>
                                      <p:cBhvr>
                                        <p:cTn id="44" dur="1" fill="hold">
                                          <p:stCondLst>
                                            <p:cond delay="499"/>
                                          </p:stCondLst>
                                        </p:cTn>
                                        <p:tgtEl>
                                          <p:spTgt spid="390187"/>
                                        </p:tgtEl>
                                        <p:attrNameLst>
                                          <p:attrName>style.visibility</p:attrName>
                                        </p:attrNameLst>
                                      </p:cBhvr>
                                      <p:to>
                                        <p:strVal val="visible"/>
                                      </p:to>
                                    </p:set>
                                  </p:childTnLst>
                                </p:cTn>
                              </p:par>
                            </p:childTnLst>
                          </p:cTn>
                        </p:par>
                        <p:par>
                          <p:cTn id="45" fill="hold">
                            <p:stCondLst>
                              <p:cond delay="6000"/>
                            </p:stCondLst>
                            <p:childTnLst>
                              <p:par>
                                <p:cTn id="46" presetID="1" presetClass="entr" presetSubtype="0" fill="hold" nodeType="afterEffect">
                                  <p:stCondLst>
                                    <p:cond delay="0"/>
                                  </p:stCondLst>
                                  <p:childTnLst>
                                    <p:set>
                                      <p:cBhvr>
                                        <p:cTn id="47" dur="1" fill="hold">
                                          <p:stCondLst>
                                            <p:cond delay="499"/>
                                          </p:stCondLst>
                                        </p:cTn>
                                        <p:tgtEl>
                                          <p:spTgt spid="390180"/>
                                        </p:tgtEl>
                                        <p:attrNameLst>
                                          <p:attrName>style.visibility</p:attrName>
                                        </p:attrNameLst>
                                      </p:cBhvr>
                                      <p:to>
                                        <p:strVal val="visible"/>
                                      </p:to>
                                    </p:set>
                                  </p:childTnLst>
                                </p:cTn>
                              </p:par>
                            </p:childTnLst>
                          </p:cTn>
                        </p:par>
                        <p:par>
                          <p:cTn id="48" fill="hold">
                            <p:stCondLst>
                              <p:cond delay="6500"/>
                            </p:stCondLst>
                            <p:childTnLst>
                              <p:par>
                                <p:cTn id="49" presetID="1" presetClass="entr" presetSubtype="0" fill="hold" nodeType="afterEffect">
                                  <p:stCondLst>
                                    <p:cond delay="0"/>
                                  </p:stCondLst>
                                  <p:childTnLst>
                                    <p:set>
                                      <p:cBhvr>
                                        <p:cTn id="50" dur="1" fill="hold">
                                          <p:stCondLst>
                                            <p:cond delay="499"/>
                                          </p:stCondLst>
                                        </p:cTn>
                                        <p:tgtEl>
                                          <p:spTgt spid="390188"/>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nodeType="afterEffect">
                                  <p:stCondLst>
                                    <p:cond delay="0"/>
                                  </p:stCondLst>
                                  <p:childTnLst>
                                    <p:set>
                                      <p:cBhvr>
                                        <p:cTn id="53" dur="1" fill="hold">
                                          <p:stCondLst>
                                            <p:cond delay="499"/>
                                          </p:stCondLst>
                                        </p:cTn>
                                        <p:tgtEl>
                                          <p:spTgt spid="390181"/>
                                        </p:tgtEl>
                                        <p:attrNameLst>
                                          <p:attrName>style.visibility</p:attrName>
                                        </p:attrNameLst>
                                      </p:cBhvr>
                                      <p:to>
                                        <p:strVal val="visible"/>
                                      </p:to>
                                    </p:set>
                                  </p:childTnLst>
                                </p:cTn>
                              </p:par>
                            </p:childTnLst>
                          </p:cTn>
                        </p:par>
                        <p:par>
                          <p:cTn id="54" fill="hold">
                            <p:stCondLst>
                              <p:cond delay="7500"/>
                            </p:stCondLst>
                            <p:childTnLst>
                              <p:par>
                                <p:cTn id="55" presetID="1" presetClass="entr" presetSubtype="0" fill="hold" nodeType="afterEffect">
                                  <p:stCondLst>
                                    <p:cond delay="0"/>
                                  </p:stCondLst>
                                  <p:childTnLst>
                                    <p:set>
                                      <p:cBhvr>
                                        <p:cTn id="56" dur="1" fill="hold">
                                          <p:stCondLst>
                                            <p:cond delay="499"/>
                                          </p:stCondLst>
                                        </p:cTn>
                                        <p:tgtEl>
                                          <p:spTgt spid="390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2" charset="-122"/>
                <a:ea typeface="黑体" panose="02010609060101010101" pitchFamily="2" charset="-122"/>
              </a:rPr>
              <a:t>本讲主要内容</a:t>
            </a:r>
          </a:p>
        </p:txBody>
      </p:sp>
      <p:sp>
        <p:nvSpPr>
          <p:cNvPr id="3" name="内容占位符 2"/>
          <p:cNvSpPr>
            <a:spLocks noGrp="1"/>
          </p:cNvSpPr>
          <p:nvPr>
            <p:ph idx="1"/>
          </p:nvPr>
        </p:nvSpPr>
        <p:spPr/>
        <p:txBody>
          <a:bodyPr/>
          <a:lstStyle/>
          <a:p>
            <a:r>
              <a:rPr lang="zh-CN" altLang="en-US"/>
              <a:t>关系操纵的语言</a:t>
            </a:r>
          </a:p>
          <a:p>
            <a:pPr lvl="0"/>
            <a:r>
              <a:rPr lang="zh-CN" altLang="en-US"/>
              <a:t>关系操纵的过程</a:t>
            </a:r>
          </a:p>
          <a:p>
            <a:pPr lvl="0"/>
            <a:r>
              <a:rPr lang="zh-CN" altLang="en-US"/>
              <a:t>关系操纵的形式化表达</a:t>
            </a:r>
            <a:r>
              <a:rPr lang="en-US" altLang="zh-CN"/>
              <a:t>——</a:t>
            </a:r>
            <a:r>
              <a:rPr lang="zh-CN" altLang="en-US"/>
              <a:t>关系代数</a:t>
            </a:r>
          </a:p>
          <a:p>
            <a:pPr lvl="1"/>
            <a:r>
              <a:rPr lang="en-US" altLang="zh-CN" sz="2000" spc="30" noProof="0" dirty="0">
                <a:ln>
                  <a:noFill/>
                </a:ln>
                <a:effectLst/>
                <a:uLnTx/>
                <a:uFillTx/>
                <a:ea typeface="+mn-ea"/>
              </a:rPr>
              <a:t>基本操作：</a:t>
            </a:r>
            <a:r>
              <a:rPr lang="en-US" altLang="zh-CN" sz="2000" spc="30" noProof="0" dirty="0">
                <a:ln>
                  <a:noFill/>
                </a:ln>
                <a:effectLst/>
                <a:uLnTx/>
                <a:uFillTx/>
                <a:ea typeface="+mn-ea"/>
                <a:sym typeface="+mn-ea"/>
              </a:rPr>
              <a:t>Selection</a:t>
            </a:r>
            <a:r>
              <a:rPr lang="en-US" altLang="zh-CN" sz="2000" spc="30">
                <a:ln>
                  <a:noFill/>
                </a:ln>
                <a:effectLst/>
                <a:uLnTx/>
                <a:uFillTx/>
                <a:ea typeface="宋体" panose="02010600030101010101" pitchFamily="2" charset="-122"/>
                <a:sym typeface="+mn-ea"/>
              </a:rPr>
              <a:t>:</a:t>
            </a:r>
            <a:r>
              <a:rPr lang="en-US" altLang="zh-CN" sz="2000" b="1" spc="30" noProof="0" dirty="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mn-ea"/>
              </a:rPr>
              <a:t>σ</a:t>
            </a:r>
            <a:r>
              <a:rPr lang="en-US" altLang="zh-CN" sz="2000" spc="30" noProof="0" dirty="0">
                <a:ln>
                  <a:noFill/>
                </a:ln>
                <a:effectLst/>
                <a:uLnTx/>
                <a:uFillTx/>
                <a:ea typeface="+mn-ea"/>
                <a:sym typeface="+mn-ea"/>
              </a:rPr>
              <a:t>, projection</a:t>
            </a:r>
            <a:r>
              <a:rPr lang="en-US" altLang="zh-CN" sz="2000" spc="30" noProof="0" dirty="0">
                <a:ln>
                  <a:noFill/>
                </a:ln>
                <a:effectLst/>
                <a:uLnTx/>
                <a:uFillTx/>
                <a:latin typeface="Lucida Sans Unicode" panose="020B0602030504020204" pitchFamily="34" charset="0"/>
                <a:ea typeface="+mn-ea"/>
                <a:sym typeface="+mn-ea"/>
              </a:rPr>
              <a:t>:</a:t>
            </a:r>
            <a:r>
              <a:rPr lang="en-US" altLang="zh-CN" sz="2000" b="1" spc="30" noProof="0" dirty="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mn-ea"/>
              </a:rPr>
              <a:t>π</a:t>
            </a:r>
            <a:r>
              <a:rPr lang="en-US" altLang="zh-CN" sz="2000" spc="30" noProof="0" dirty="0">
                <a:ln>
                  <a:noFill/>
                </a:ln>
                <a:effectLst/>
                <a:uLnTx/>
                <a:uFillTx/>
                <a:latin typeface="Lucida Sans Unicode" panose="020B0602030504020204" pitchFamily="34" charset="0"/>
                <a:ea typeface="+mn-ea"/>
                <a:sym typeface="+mn-ea"/>
              </a:rPr>
              <a:t>,</a:t>
            </a:r>
            <a:r>
              <a:rPr lang="en-US" altLang="zh-CN" sz="2000" spc="30" noProof="0" dirty="0" smtClean="0">
                <a:ln>
                  <a:noFill/>
                </a:ln>
                <a:effectLst/>
                <a:uLnTx/>
                <a:uFillTx/>
                <a:ea typeface="+mn-ea"/>
                <a:sym typeface="+mn-ea"/>
              </a:rPr>
              <a:t>Union:</a:t>
            </a:r>
            <a:r>
              <a:rPr lang="en-US" altLang="zh-CN" sz="2000" b="1" spc="30" noProof="0" dirty="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Symbol" panose="05050102010706020507"/>
              </a:rPr>
              <a:t></a:t>
            </a:r>
            <a:r>
              <a:rPr lang="en-US" altLang="zh-CN" sz="2000" spc="30" noProof="0" dirty="0" smtClean="0">
                <a:ln>
                  <a:noFill/>
                </a:ln>
                <a:solidFill>
                  <a:srgbClr val="0000FF"/>
                </a:solidFill>
                <a:effectLst/>
                <a:uLnTx/>
                <a:uFillTx/>
                <a:ea typeface="+mn-ea"/>
                <a:sym typeface="+mn-ea"/>
              </a:rPr>
              <a:t> </a:t>
            </a:r>
            <a:r>
              <a:rPr lang="en-US" altLang="zh-CN" sz="2000" spc="30" noProof="0" dirty="0">
                <a:ln>
                  <a:noFill/>
                </a:ln>
                <a:effectLst/>
                <a:uLnTx/>
                <a:uFillTx/>
                <a:latin typeface="Lucida Sans Unicode" panose="020B0602030504020204" pitchFamily="34" charset="0"/>
                <a:ea typeface="+mn-ea"/>
                <a:sym typeface="+mn-ea"/>
              </a:rPr>
              <a:t>,</a:t>
            </a:r>
            <a:r>
              <a:rPr lang="en-US" altLang="zh-CN" sz="2000" spc="30" noProof="0" dirty="0" smtClean="0">
                <a:ln>
                  <a:noFill/>
                </a:ln>
                <a:effectLst/>
                <a:uLnTx/>
                <a:uFillTx/>
                <a:ea typeface="+mn-ea"/>
                <a:sym typeface="+mn-ea"/>
              </a:rPr>
              <a:t>difference:</a:t>
            </a:r>
            <a:r>
              <a:rPr lang="en-US" altLang="zh-CN" sz="2000" b="1" spc="30" noProof="0" dirty="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Symbol" panose="05050102010706020507"/>
              </a:rPr>
              <a:t></a:t>
            </a:r>
            <a:r>
              <a:rPr lang="en-US" altLang="zh-CN" sz="2000" spc="30" noProof="0" dirty="0">
                <a:ln>
                  <a:noFill/>
                </a:ln>
                <a:effectLst/>
                <a:uLnTx/>
                <a:uFillTx/>
                <a:latin typeface="Lucida Sans Unicode" panose="020B0602030504020204" pitchFamily="34" charset="0"/>
                <a:ea typeface="+mn-ea"/>
                <a:sym typeface="+mn-ea"/>
              </a:rPr>
              <a:t>,</a:t>
            </a:r>
            <a:r>
              <a:rPr lang="en-US" altLang="zh-CN" sz="2000" spc="30" noProof="0" dirty="0" smtClean="0">
                <a:ln>
                  <a:noFill/>
                </a:ln>
                <a:effectLst/>
                <a:uLnTx/>
                <a:uFillTx/>
                <a:ea typeface="+mn-ea"/>
                <a:sym typeface="+mn-ea"/>
              </a:rPr>
              <a:t>cross-product:</a:t>
            </a:r>
            <a:r>
              <a:rPr lang="en-US" altLang="zh-CN" sz="2000" b="1" spc="30" noProof="0" dirty="0" smtClean="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mn-ea"/>
              </a:rPr>
              <a:t>X</a:t>
            </a:r>
            <a:r>
              <a:rPr lang="zh-CN" altLang="en-US" sz="2000" b="1" spc="30" noProof="0" dirty="0" smtClean="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mn-ea"/>
              </a:rPr>
              <a:t>，</a:t>
            </a:r>
            <a:r>
              <a:rPr lang="en-US" altLang="zh-CN" sz="2000" spc="30" noProof="0" dirty="0" smtClean="0">
                <a:ln>
                  <a:noFill/>
                </a:ln>
                <a:effectLst/>
                <a:uLnTx/>
                <a:uFillTx/>
                <a:ea typeface="+mn-ea"/>
                <a:sym typeface="+mn-ea"/>
              </a:rPr>
              <a:t>Renaming(</a:t>
            </a:r>
            <a:r>
              <a:rPr lang="en-US" altLang="zh-CN" sz="2000" b="1" spc="30" noProof="0" dirty="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Symbol" panose="05050102010706020507"/>
              </a:rPr>
              <a:t></a:t>
            </a:r>
            <a:r>
              <a:rPr lang="en-US" altLang="zh-CN" sz="2000" spc="30" noProof="0" dirty="0" smtClean="0">
                <a:ln>
                  <a:noFill/>
                </a:ln>
                <a:effectLst/>
                <a:uLnTx/>
                <a:uFillTx/>
                <a:ea typeface="+mn-ea"/>
                <a:sym typeface="+mn-ea"/>
              </a:rPr>
              <a:t>)</a:t>
            </a:r>
            <a:endParaRPr lang="zh-CN" altLang="en-US"/>
          </a:p>
          <a:p>
            <a:pPr lvl="1"/>
            <a:r>
              <a:rPr lang="en-US" altLang="zh-CN" sz="2000" spc="30" noProof="0" dirty="0">
                <a:ln>
                  <a:noFill/>
                </a:ln>
                <a:effectLst/>
                <a:uLnTx/>
                <a:uFillTx/>
                <a:ea typeface="+mn-ea"/>
              </a:rPr>
              <a:t>扩展操作</a:t>
            </a:r>
            <a:r>
              <a:rPr lang="zh-CN" altLang="en-US" sz="2000" spc="30" noProof="0" dirty="0">
                <a:ln>
                  <a:noFill/>
                </a:ln>
                <a:effectLst/>
                <a:uLnTx/>
                <a:uFillTx/>
                <a:ea typeface="+mn-ea"/>
              </a:rPr>
              <a:t>：</a:t>
            </a:r>
            <a:r>
              <a:rPr lang="en-US" altLang="zh-CN" sz="2000" spc="30" noProof="0" dirty="0" smtClean="0">
                <a:ln>
                  <a:noFill/>
                </a:ln>
                <a:effectLst/>
                <a:uLnTx/>
                <a:uFillTx/>
                <a:ea typeface="+mn-ea"/>
              </a:rPr>
              <a:t>theta join:</a:t>
            </a:r>
            <a:r>
              <a:rPr lang="en-US" altLang="zh-CN" sz="2000" b="1" spc="30" noProof="0" dirty="0" smtClean="0">
                <a:ln>
                  <a:noFill/>
                </a:ln>
                <a:solidFill>
                  <a:srgbClr val="0000FF"/>
                </a:solidFill>
                <a:effectLst/>
                <a:uLnTx/>
                <a:uFillTx/>
                <a:ea typeface="+mn-ea"/>
                <a:sym typeface="+mn-ea"/>
              </a:rPr>
              <a:t>∞</a:t>
            </a:r>
            <a:r>
              <a:rPr lang="en-US" altLang="zh-CN" sz="2000" b="1" spc="30" baseline="-25000" noProof="0" dirty="0" smtClean="0">
                <a:ln>
                  <a:noFill/>
                </a:ln>
                <a:solidFill>
                  <a:srgbClr val="0000FF"/>
                </a:solidFill>
                <a:effectLst/>
                <a:uLnTx/>
                <a:uFillTx/>
                <a:ea typeface="+mn-ea"/>
                <a:sym typeface="Symbol" panose="05050102010706020507"/>
              </a:rPr>
              <a:t></a:t>
            </a:r>
            <a:r>
              <a:rPr lang="en-US" altLang="zh-CN" sz="2000" spc="30" noProof="0" dirty="0" smtClean="0">
                <a:ln>
                  <a:noFill/>
                </a:ln>
                <a:effectLst/>
                <a:uLnTx/>
                <a:uFillTx/>
                <a:ea typeface="+mn-ea"/>
              </a:rPr>
              <a:t>  , natural join:</a:t>
            </a:r>
            <a:r>
              <a:rPr lang="en-US" altLang="zh-CN" sz="2000" b="1" spc="30" noProof="0" dirty="0" smtClean="0">
                <a:ln>
                  <a:noFill/>
                </a:ln>
                <a:solidFill>
                  <a:srgbClr val="0000FF"/>
                </a:solidFill>
                <a:effectLst/>
                <a:uLnTx/>
                <a:uFillTx/>
                <a:ea typeface="+mn-ea"/>
              </a:rPr>
              <a:t>⋈</a:t>
            </a:r>
            <a:r>
              <a:rPr lang="en-US" altLang="zh-CN" sz="2000" spc="30" noProof="0" dirty="0" smtClean="0">
                <a:ln>
                  <a:noFill/>
                </a:ln>
                <a:effectLst/>
                <a:uLnTx/>
                <a:uFillTx/>
                <a:ea typeface="+mn-ea"/>
              </a:rPr>
              <a:t>,intersection:</a:t>
            </a:r>
            <a:r>
              <a:rPr lang="en-US" altLang="zh-CN" sz="2000" b="1" spc="30" noProof="0" dirty="0" smtClean="0">
                <a:ln>
                  <a:noFill/>
                </a:ln>
                <a:solidFill>
                  <a:srgbClr val="0000FF"/>
                </a:solidFill>
                <a:effectLst/>
                <a:uLnTx/>
                <a:uFillTx/>
                <a:ea typeface="+mn-ea"/>
                <a:sym typeface="Symbol" panose="05050102010706020507"/>
              </a:rPr>
              <a:t></a:t>
            </a:r>
            <a:endParaRPr lang="en-US" altLang="zh-CN" sz="2000" spc="30" noProof="0" dirty="0" smtClean="0">
              <a:ln>
                <a:noFill/>
              </a:ln>
              <a:effectLst/>
              <a:uLnTx/>
              <a:uFillTx/>
              <a:ea typeface="+mn-ea"/>
            </a:endParaRPr>
          </a:p>
          <a:p>
            <a:endParaRPr lang="zh-CN" altLang="en-US"/>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3</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311297"/>
          <p:cNvSpPr>
            <a:spLocks noGrp="1"/>
          </p:cNvSpPr>
          <p:nvPr>
            <p:ph type="title"/>
          </p:nvPr>
        </p:nvSpPr>
        <p:spPr>
          <a:xfrm>
            <a:off x="685483" y="1080770"/>
            <a:ext cx="7793037" cy="568325"/>
          </a:xfrm>
        </p:spPr>
        <p:txBody>
          <a:bodyPr anchor="b"/>
          <a:lstStyle/>
          <a:p>
            <a:r>
              <a:rPr lang="en-US" altLang="zh-CN" sz="3200">
                <a:ea typeface="宋体" panose="02010600030101010101" pitchFamily="2" charset="-122"/>
              </a:rPr>
              <a:t>R3 := R1 </a:t>
            </a:r>
            <a:r>
              <a:rPr lang="en-US" altLang="zh-CN" sz="3200">
                <a:sym typeface="Symbol" panose="05050102010706020507" pitchFamily="18" charset="2"/>
              </a:rPr>
              <a:t></a:t>
            </a:r>
            <a:r>
              <a:rPr lang="en-US" altLang="zh-CN" sz="3200">
                <a:ea typeface="宋体" panose="02010600030101010101" pitchFamily="2" charset="-122"/>
              </a:rPr>
              <a:t> R2</a:t>
            </a:r>
          </a:p>
        </p:txBody>
      </p:sp>
      <p:sp>
        <p:nvSpPr>
          <p:cNvPr id="87042" name="文本框 311298"/>
          <p:cNvSpPr txBox="1"/>
          <p:nvPr/>
        </p:nvSpPr>
        <p:spPr>
          <a:xfrm>
            <a:off x="591820" y="1808163"/>
            <a:ext cx="2598738" cy="3013075"/>
          </a:xfrm>
          <a:prstGeom prst="rect">
            <a:avLst/>
          </a:prstGeom>
          <a:noFill/>
          <a:ln w="9525">
            <a:noFill/>
          </a:ln>
        </p:spPr>
        <p:txBody>
          <a:bodyPr wrap="none" anchor="t">
            <a:spAutoFit/>
          </a:bodyPr>
          <a:lstStyle/>
          <a:p>
            <a:pPr eaLnBrk="0" hangingPunct="0">
              <a:spcBef>
                <a:spcPct val="0"/>
              </a:spcBef>
            </a:pPr>
            <a:r>
              <a:rPr lang="en-US" altLang="zh-CN" b="0">
                <a:latin typeface="Tahoma" panose="020B0604030504040204" pitchFamily="34" charset="0"/>
                <a:ea typeface="宋体" panose="02010600030101010101" pitchFamily="2" charset="-122"/>
              </a:rPr>
              <a:t>   R1(	A,	B )</a:t>
            </a:r>
          </a:p>
          <a:p>
            <a:pPr eaLnBrk="0" hangingPunct="0">
              <a:spcBef>
                <a:spcPct val="0"/>
              </a:spcBef>
            </a:pPr>
            <a:r>
              <a:rPr lang="en-US" altLang="zh-CN" b="0">
                <a:latin typeface="Tahoma" panose="020B0604030504040204" pitchFamily="34" charset="0"/>
                <a:ea typeface="宋体" panose="02010600030101010101" pitchFamily="2" charset="-122"/>
              </a:rPr>
              <a:t>	1	2</a:t>
            </a:r>
          </a:p>
          <a:p>
            <a:pPr eaLnBrk="0" hangingPunct="0">
              <a:spcBef>
                <a:spcPct val="0"/>
              </a:spcBef>
            </a:pPr>
            <a:r>
              <a:rPr lang="en-US" altLang="zh-CN" b="0">
                <a:latin typeface="Tahoma" panose="020B0604030504040204" pitchFamily="34" charset="0"/>
                <a:ea typeface="宋体" panose="02010600030101010101" pitchFamily="2" charset="-122"/>
              </a:rPr>
              <a:t>	3	4</a:t>
            </a:r>
          </a:p>
          <a:p>
            <a:pPr eaLnBrk="0" hangingPunct="0">
              <a:spcBef>
                <a:spcPct val="0"/>
              </a:spcBef>
            </a:pPr>
            <a:endParaRPr lang="en-US" altLang="zh-CN" b="0">
              <a:latin typeface="Tahoma" panose="020B0604030504040204" pitchFamily="34" charset="0"/>
              <a:ea typeface="宋体" panose="02010600030101010101" pitchFamily="2" charset="-122"/>
            </a:endParaRPr>
          </a:p>
          <a:p>
            <a:pPr eaLnBrk="0" hangingPunct="0">
              <a:spcBef>
                <a:spcPct val="0"/>
              </a:spcBef>
            </a:pPr>
            <a:r>
              <a:rPr lang="en-US" altLang="zh-CN" b="0">
                <a:latin typeface="Tahoma" panose="020B0604030504040204" pitchFamily="34" charset="0"/>
                <a:ea typeface="宋体" panose="02010600030101010101" pitchFamily="2" charset="-122"/>
              </a:rPr>
              <a:t>   R2(	B,	C   )</a:t>
            </a:r>
          </a:p>
          <a:p>
            <a:pPr eaLnBrk="0" hangingPunct="0">
              <a:spcBef>
                <a:spcPct val="0"/>
              </a:spcBef>
            </a:pPr>
            <a:r>
              <a:rPr lang="en-US" altLang="zh-CN" b="0">
                <a:latin typeface="Tahoma" panose="020B0604030504040204" pitchFamily="34" charset="0"/>
                <a:ea typeface="宋体" panose="02010600030101010101" pitchFamily="2" charset="-122"/>
              </a:rPr>
              <a:t>	5	6</a:t>
            </a:r>
          </a:p>
          <a:p>
            <a:pPr eaLnBrk="0" hangingPunct="0">
              <a:spcBef>
                <a:spcPct val="0"/>
              </a:spcBef>
            </a:pPr>
            <a:r>
              <a:rPr lang="en-US" altLang="zh-CN" b="0">
                <a:latin typeface="Tahoma" panose="020B0604030504040204" pitchFamily="34" charset="0"/>
                <a:ea typeface="宋体" panose="02010600030101010101" pitchFamily="2" charset="-122"/>
              </a:rPr>
              <a:t>	7	8</a:t>
            </a:r>
          </a:p>
          <a:p>
            <a:pPr eaLnBrk="0" hangingPunct="0">
              <a:spcBef>
                <a:spcPct val="0"/>
              </a:spcBef>
            </a:pPr>
            <a:r>
              <a:rPr lang="en-US" altLang="zh-CN" b="0">
                <a:latin typeface="Tahoma" panose="020B0604030504040204" pitchFamily="34" charset="0"/>
                <a:ea typeface="宋体" panose="02010600030101010101" pitchFamily="2" charset="-122"/>
              </a:rPr>
              <a:t>	9	10</a:t>
            </a:r>
          </a:p>
        </p:txBody>
      </p:sp>
      <p:sp>
        <p:nvSpPr>
          <p:cNvPr id="87043" name="矩形 311299"/>
          <p:cNvSpPr/>
          <p:nvPr/>
        </p:nvSpPr>
        <p:spPr>
          <a:xfrm>
            <a:off x="1445895" y="1851025"/>
            <a:ext cx="1295400" cy="1143000"/>
          </a:xfrm>
          <a:prstGeom prst="rect">
            <a:avLst/>
          </a:prstGeom>
          <a:noFill/>
          <a:ln w="9525" cap="flat" cmpd="sng">
            <a:solidFill>
              <a:schemeClr val="tx1"/>
            </a:solidFill>
            <a:prstDash val="solid"/>
            <a:miter/>
            <a:headEnd type="none" w="med" len="med"/>
            <a:tailEnd type="none" w="med" len="med"/>
          </a:ln>
        </p:spPr>
        <p:txBody>
          <a:bodyPr anchor="t"/>
          <a:lstStyle/>
          <a:p>
            <a:pPr algn="just"/>
            <a:endParaRPr lang="zh-CN" altLang="en-US">
              <a:latin typeface="Tahoma" panose="020B0604030504040204" pitchFamily="34" charset="0"/>
            </a:endParaRPr>
          </a:p>
        </p:txBody>
      </p:sp>
      <p:sp>
        <p:nvSpPr>
          <p:cNvPr id="87044" name="矩形 311300"/>
          <p:cNvSpPr/>
          <p:nvPr/>
        </p:nvSpPr>
        <p:spPr>
          <a:xfrm>
            <a:off x="1445895" y="3298825"/>
            <a:ext cx="1447800" cy="1524000"/>
          </a:xfrm>
          <a:prstGeom prst="rect">
            <a:avLst/>
          </a:prstGeom>
          <a:noFill/>
          <a:ln w="9525" cap="flat" cmpd="sng">
            <a:solidFill>
              <a:schemeClr val="tx1"/>
            </a:solidFill>
            <a:prstDash val="solid"/>
            <a:miter/>
            <a:headEnd type="none" w="med" len="med"/>
            <a:tailEnd type="none" w="med" len="med"/>
          </a:ln>
        </p:spPr>
        <p:txBody>
          <a:bodyPr anchor="t"/>
          <a:lstStyle/>
          <a:p>
            <a:pPr algn="just"/>
            <a:endParaRPr lang="zh-CN" altLang="en-US">
              <a:latin typeface="Tahoma" panose="020B0604030504040204" pitchFamily="34" charset="0"/>
            </a:endParaRPr>
          </a:p>
        </p:txBody>
      </p:sp>
      <p:sp>
        <p:nvSpPr>
          <p:cNvPr id="87045" name="直接连接符 311301"/>
          <p:cNvSpPr/>
          <p:nvPr/>
        </p:nvSpPr>
        <p:spPr>
          <a:xfrm>
            <a:off x="1445895" y="2232025"/>
            <a:ext cx="1295400" cy="0"/>
          </a:xfrm>
          <a:prstGeom prst="line">
            <a:avLst/>
          </a:prstGeom>
          <a:ln w="9525" cap="flat" cmpd="sng">
            <a:solidFill>
              <a:schemeClr val="tx1"/>
            </a:solidFill>
            <a:prstDash val="solid"/>
            <a:round/>
            <a:headEnd type="none" w="med" len="med"/>
            <a:tailEnd type="none" w="med" len="med"/>
          </a:ln>
        </p:spPr>
      </p:sp>
      <p:sp>
        <p:nvSpPr>
          <p:cNvPr id="87046" name="直接连接符 311302"/>
          <p:cNvSpPr/>
          <p:nvPr/>
        </p:nvSpPr>
        <p:spPr>
          <a:xfrm>
            <a:off x="2131695" y="1851025"/>
            <a:ext cx="0" cy="1143000"/>
          </a:xfrm>
          <a:prstGeom prst="line">
            <a:avLst/>
          </a:prstGeom>
          <a:ln w="9525" cap="flat" cmpd="sng">
            <a:solidFill>
              <a:schemeClr val="tx1"/>
            </a:solidFill>
            <a:prstDash val="solid"/>
            <a:round/>
            <a:headEnd type="none" w="med" len="med"/>
            <a:tailEnd type="none" w="med" len="med"/>
          </a:ln>
        </p:spPr>
      </p:sp>
      <p:sp>
        <p:nvSpPr>
          <p:cNvPr id="87047" name="直接连接符 311303"/>
          <p:cNvSpPr/>
          <p:nvPr/>
        </p:nvSpPr>
        <p:spPr>
          <a:xfrm>
            <a:off x="1445895" y="3679825"/>
            <a:ext cx="1447800" cy="0"/>
          </a:xfrm>
          <a:prstGeom prst="line">
            <a:avLst/>
          </a:prstGeom>
          <a:ln w="9525" cap="flat" cmpd="sng">
            <a:solidFill>
              <a:schemeClr val="tx1"/>
            </a:solidFill>
            <a:prstDash val="solid"/>
            <a:round/>
            <a:headEnd type="none" w="med" len="med"/>
            <a:tailEnd type="none" w="med" len="med"/>
          </a:ln>
        </p:spPr>
      </p:sp>
      <p:sp>
        <p:nvSpPr>
          <p:cNvPr id="87048" name="直接连接符 311304"/>
          <p:cNvSpPr/>
          <p:nvPr/>
        </p:nvSpPr>
        <p:spPr>
          <a:xfrm>
            <a:off x="2131695" y="3298825"/>
            <a:ext cx="0" cy="1524000"/>
          </a:xfrm>
          <a:prstGeom prst="line">
            <a:avLst/>
          </a:prstGeom>
          <a:ln w="9525" cap="flat" cmpd="sng">
            <a:solidFill>
              <a:schemeClr val="tx1"/>
            </a:solidFill>
            <a:prstDash val="solid"/>
            <a:round/>
            <a:headEnd type="none" w="med" len="med"/>
            <a:tailEnd type="none" w="med" len="med"/>
          </a:ln>
        </p:spPr>
      </p:sp>
      <p:grpSp>
        <p:nvGrpSpPr>
          <p:cNvPr id="87049" name="组合 311305"/>
          <p:cNvGrpSpPr/>
          <p:nvPr/>
        </p:nvGrpSpPr>
        <p:grpSpPr>
          <a:xfrm>
            <a:off x="3997960" y="1808480"/>
            <a:ext cx="4427538" cy="2667000"/>
            <a:chOff x="2736" y="1248"/>
            <a:chExt cx="2789" cy="1680"/>
          </a:xfrm>
        </p:grpSpPr>
        <p:sp>
          <p:nvSpPr>
            <p:cNvPr id="87050" name="文本框 311306"/>
            <p:cNvSpPr txBox="1"/>
            <p:nvPr/>
          </p:nvSpPr>
          <p:spPr>
            <a:xfrm>
              <a:off x="2736" y="1248"/>
              <a:ext cx="2789" cy="1668"/>
            </a:xfrm>
            <a:prstGeom prst="rect">
              <a:avLst/>
            </a:prstGeom>
            <a:noFill/>
            <a:ln w="9525">
              <a:noFill/>
            </a:ln>
          </p:spPr>
          <p:txBody>
            <a:bodyPr wrap="none" anchor="t">
              <a:spAutoFit/>
            </a:bodyPr>
            <a:lstStyle/>
            <a:p>
              <a:pPr eaLnBrk="0" hangingPunct="0">
                <a:spcBef>
                  <a:spcPct val="0"/>
                </a:spcBef>
              </a:pPr>
              <a:r>
                <a:rPr lang="en-US" altLang="zh-CN" b="0">
                  <a:latin typeface="Tahoma" panose="020B0604030504040204" pitchFamily="34" charset="0"/>
                  <a:ea typeface="宋体" panose="02010600030101010101" pitchFamily="2" charset="-122"/>
                </a:rPr>
                <a:t>  R3(	A,     R1.B,   R2.B,	C   )</a:t>
              </a:r>
            </a:p>
            <a:p>
              <a:pPr eaLnBrk="0" hangingPunct="0">
                <a:spcBef>
                  <a:spcPct val="0"/>
                </a:spcBef>
              </a:pPr>
              <a:r>
                <a:rPr lang="en-US" altLang="zh-CN" b="0">
                  <a:latin typeface="Tahoma" panose="020B0604030504040204" pitchFamily="34" charset="0"/>
                  <a:ea typeface="宋体" panose="02010600030101010101" pitchFamily="2" charset="-122"/>
                </a:rPr>
                <a:t>	1	2	5	6</a:t>
              </a:r>
            </a:p>
            <a:p>
              <a:pPr eaLnBrk="0" hangingPunct="0">
                <a:spcBef>
                  <a:spcPct val="0"/>
                </a:spcBef>
              </a:pPr>
              <a:r>
                <a:rPr lang="en-US" altLang="zh-CN" b="0">
                  <a:latin typeface="Tahoma" panose="020B0604030504040204" pitchFamily="34" charset="0"/>
                  <a:ea typeface="宋体" panose="02010600030101010101" pitchFamily="2" charset="-122"/>
                </a:rPr>
                <a:t>	1	2	7	8</a:t>
              </a:r>
            </a:p>
            <a:p>
              <a:pPr eaLnBrk="0" hangingPunct="0">
                <a:spcBef>
                  <a:spcPct val="0"/>
                </a:spcBef>
              </a:pPr>
              <a:r>
                <a:rPr lang="en-US" altLang="zh-CN" b="0">
                  <a:latin typeface="Tahoma" panose="020B0604030504040204" pitchFamily="34" charset="0"/>
                  <a:ea typeface="宋体" panose="02010600030101010101" pitchFamily="2" charset="-122"/>
                </a:rPr>
                <a:t>	1	2	9	10</a:t>
              </a:r>
            </a:p>
            <a:p>
              <a:pPr eaLnBrk="0" hangingPunct="0">
                <a:spcBef>
                  <a:spcPct val="0"/>
                </a:spcBef>
              </a:pPr>
              <a:r>
                <a:rPr lang="en-US" altLang="zh-CN" b="0">
                  <a:latin typeface="Tahoma" panose="020B0604030504040204" pitchFamily="34" charset="0"/>
                  <a:ea typeface="宋体" panose="02010600030101010101" pitchFamily="2" charset="-122"/>
                </a:rPr>
                <a:t>	3	4	5	6</a:t>
              </a:r>
            </a:p>
            <a:p>
              <a:pPr eaLnBrk="0" hangingPunct="0">
                <a:spcBef>
                  <a:spcPct val="0"/>
                </a:spcBef>
              </a:pPr>
              <a:r>
                <a:rPr lang="en-US" altLang="zh-CN" b="0">
                  <a:latin typeface="Tahoma" panose="020B0604030504040204" pitchFamily="34" charset="0"/>
                  <a:ea typeface="宋体" panose="02010600030101010101" pitchFamily="2" charset="-122"/>
                </a:rPr>
                <a:t>	3	4	7	8</a:t>
              </a:r>
            </a:p>
            <a:p>
              <a:pPr eaLnBrk="0" hangingPunct="0">
                <a:spcBef>
                  <a:spcPct val="0"/>
                </a:spcBef>
              </a:pPr>
              <a:r>
                <a:rPr lang="en-US" altLang="zh-CN" b="0">
                  <a:latin typeface="Tahoma" panose="020B0604030504040204" pitchFamily="34" charset="0"/>
                  <a:ea typeface="宋体" panose="02010600030101010101" pitchFamily="2" charset="-122"/>
                </a:rPr>
                <a:t>	3	4	9	10</a:t>
              </a:r>
            </a:p>
          </p:txBody>
        </p:sp>
        <p:sp>
          <p:nvSpPr>
            <p:cNvPr id="87051" name="矩形 311307"/>
            <p:cNvSpPr/>
            <p:nvPr/>
          </p:nvSpPr>
          <p:spPr>
            <a:xfrm>
              <a:off x="3264" y="1248"/>
              <a:ext cx="2112" cy="1680"/>
            </a:xfrm>
            <a:prstGeom prst="rect">
              <a:avLst/>
            </a:prstGeom>
            <a:noFill/>
            <a:ln w="9525" cap="flat" cmpd="sng">
              <a:solidFill>
                <a:schemeClr val="tx1"/>
              </a:solidFill>
              <a:prstDash val="solid"/>
              <a:miter/>
              <a:headEnd type="none" w="med" len="med"/>
              <a:tailEnd type="none" w="med" len="med"/>
            </a:ln>
          </p:spPr>
          <p:txBody>
            <a:bodyPr anchor="t"/>
            <a:lstStyle/>
            <a:p>
              <a:pPr algn="just"/>
              <a:endParaRPr lang="zh-CN" altLang="en-US">
                <a:latin typeface="Tahoma" panose="020B0604030504040204" pitchFamily="34" charset="0"/>
              </a:endParaRPr>
            </a:p>
          </p:txBody>
        </p:sp>
        <p:sp>
          <p:nvSpPr>
            <p:cNvPr id="87052" name="直接连接符 311308"/>
            <p:cNvSpPr/>
            <p:nvPr/>
          </p:nvSpPr>
          <p:spPr>
            <a:xfrm>
              <a:off x="3264" y="1536"/>
              <a:ext cx="2112" cy="0"/>
            </a:xfrm>
            <a:prstGeom prst="line">
              <a:avLst/>
            </a:prstGeom>
            <a:ln w="9525" cap="flat" cmpd="sng">
              <a:solidFill>
                <a:schemeClr val="tx1"/>
              </a:solidFill>
              <a:prstDash val="solid"/>
              <a:round/>
              <a:headEnd type="none" w="med" len="med"/>
              <a:tailEnd type="none" w="med" len="med"/>
            </a:ln>
          </p:spPr>
        </p:sp>
        <p:sp>
          <p:nvSpPr>
            <p:cNvPr id="87053" name="直接连接符 311309"/>
            <p:cNvSpPr/>
            <p:nvPr/>
          </p:nvSpPr>
          <p:spPr>
            <a:xfrm>
              <a:off x="3744" y="1248"/>
              <a:ext cx="0" cy="1680"/>
            </a:xfrm>
            <a:prstGeom prst="line">
              <a:avLst/>
            </a:prstGeom>
            <a:ln w="9525" cap="flat" cmpd="sng">
              <a:solidFill>
                <a:schemeClr val="tx1"/>
              </a:solidFill>
              <a:prstDash val="solid"/>
              <a:round/>
              <a:headEnd type="none" w="med" len="med"/>
              <a:tailEnd type="none" w="med" len="med"/>
            </a:ln>
          </p:spPr>
        </p:sp>
        <p:sp>
          <p:nvSpPr>
            <p:cNvPr id="87054" name="直接连接符 311310"/>
            <p:cNvSpPr/>
            <p:nvPr/>
          </p:nvSpPr>
          <p:spPr>
            <a:xfrm>
              <a:off x="4416" y="1248"/>
              <a:ext cx="0" cy="1680"/>
            </a:xfrm>
            <a:prstGeom prst="line">
              <a:avLst/>
            </a:prstGeom>
            <a:ln w="9525" cap="flat" cmpd="sng">
              <a:solidFill>
                <a:schemeClr val="tx1"/>
              </a:solidFill>
              <a:prstDash val="solid"/>
              <a:round/>
              <a:headEnd type="none" w="med" len="med"/>
              <a:tailEnd type="none" w="med" len="med"/>
            </a:ln>
          </p:spPr>
        </p:sp>
        <p:sp>
          <p:nvSpPr>
            <p:cNvPr id="87055" name="直接连接符 311311"/>
            <p:cNvSpPr/>
            <p:nvPr/>
          </p:nvSpPr>
          <p:spPr>
            <a:xfrm>
              <a:off x="4944" y="1248"/>
              <a:ext cx="0" cy="1680"/>
            </a:xfrm>
            <a:prstGeom prst="line">
              <a:avLst/>
            </a:prstGeom>
            <a:ln w="9525" cap="flat" cmpd="sng">
              <a:solidFill>
                <a:schemeClr val="tx1"/>
              </a:solidFill>
              <a:prstDash val="solid"/>
              <a:round/>
              <a:headEnd type="none" w="med" len="med"/>
              <a:tailEnd type="none" w="med" len="med"/>
            </a:ln>
          </p:spPr>
        </p:sp>
      </p:grpSp>
      <p:sp>
        <p:nvSpPr>
          <p:cNvPr id="87056" name="矩形 311312"/>
          <p:cNvSpPr/>
          <p:nvPr/>
        </p:nvSpPr>
        <p:spPr>
          <a:xfrm>
            <a:off x="685800" y="228600"/>
            <a:ext cx="7793038" cy="784225"/>
          </a:xfrm>
          <a:prstGeom prst="rect">
            <a:avLst/>
          </a:prstGeom>
          <a:noFill/>
          <a:ln w="9525">
            <a:noFill/>
          </a:ln>
        </p:spPr>
        <p:txBody>
          <a:bodyPr anchor="b"/>
          <a:lstStyle/>
          <a:p>
            <a:pPr algn="ctr">
              <a:spcBef>
                <a:spcPct val="0"/>
              </a:spcBef>
            </a:pPr>
            <a:r>
              <a:rPr lang="zh-CN" sz="4400" b="0">
                <a:solidFill>
                  <a:schemeClr val="tx2"/>
                </a:solidFill>
                <a:latin typeface="+mj-lt"/>
                <a:ea typeface="+mj-ea"/>
                <a:cs typeface="+mj-cs"/>
                <a:sym typeface="+mn-ea"/>
              </a:rPr>
              <a:t>笛卡尔积运算</a:t>
            </a:r>
            <a:r>
              <a:rPr lang="en-US" altLang="zh-CN" sz="4400" b="0">
                <a:solidFill>
                  <a:schemeClr val="tx2"/>
                </a:solidFill>
                <a:latin typeface="Arial" panose="020B0604020202020204" pitchFamily="34" charset="0"/>
                <a:ea typeface="+mj-ea"/>
                <a:cs typeface="+mj-cs"/>
                <a:sym typeface="+mn-ea"/>
              </a:rPr>
              <a:t>×</a:t>
            </a:r>
            <a:endParaRPr lang="zh-CN" altLang="en-US" sz="4400" dirty="0">
              <a:solidFill>
                <a:schemeClr val="folHlink"/>
              </a:solidFill>
              <a:latin typeface="Tahoma" panose="020B0604030504040204" pitchFamily="34" charset="0"/>
            </a:endParaRPr>
          </a:p>
        </p:txBody>
      </p:sp>
      <p:sp>
        <p:nvSpPr>
          <p:cNvPr id="2" name="文本框 1"/>
          <p:cNvSpPr txBox="1"/>
          <p:nvPr/>
        </p:nvSpPr>
        <p:spPr>
          <a:xfrm>
            <a:off x="3328670" y="4822825"/>
            <a:ext cx="5766435" cy="2011680"/>
          </a:xfrm>
          <a:prstGeom prst="rect">
            <a:avLst/>
          </a:prstGeom>
          <a:noFill/>
        </p:spPr>
        <p:txBody>
          <a:bodyPr wrap="square" rtlCol="0">
            <a:spAutoFit/>
          </a:bodyPr>
          <a:lstStyle/>
          <a:p>
            <a:pPr algn="l"/>
            <a:r>
              <a:rPr lang="zh-CN" altLang="en-US" dirty="0">
                <a:latin typeface="Arial" panose="020B0604020202020204" pitchFamily="34" charset="0"/>
                <a:sym typeface="+mn-ea"/>
              </a:rPr>
              <a:t>注意：</a:t>
            </a:r>
          </a:p>
          <a:p>
            <a:pPr algn="l">
              <a:lnSpc>
                <a:spcPct val="100000"/>
              </a:lnSpc>
              <a:spcBef>
                <a:spcPct val="0"/>
              </a:spcBef>
            </a:pPr>
            <a:r>
              <a:rPr lang="zh-CN" altLang="en-US" dirty="0">
                <a:latin typeface="Arial" panose="020B0604020202020204" pitchFamily="34" charset="0"/>
                <a:sym typeface="+mn-ea"/>
              </a:rPr>
              <a:t>如果关系</a:t>
            </a:r>
            <a:r>
              <a:rPr lang="en-US" altLang="zh-CN" dirty="0">
                <a:latin typeface="Arial" panose="020B0604020202020204" pitchFamily="34" charset="0"/>
                <a:sym typeface="+mn-ea"/>
              </a:rPr>
              <a:t>R</a:t>
            </a:r>
            <a:r>
              <a:rPr lang="zh-CN" altLang="en-US" dirty="0">
                <a:latin typeface="Arial" panose="020B0604020202020204" pitchFamily="34" charset="0"/>
                <a:sym typeface="+mn-ea"/>
              </a:rPr>
              <a:t>和</a:t>
            </a:r>
            <a:r>
              <a:rPr lang="en-US" altLang="zh-CN" dirty="0">
                <a:latin typeface="Arial" panose="020B0604020202020204" pitchFamily="34" charset="0"/>
                <a:sym typeface="+mn-ea"/>
              </a:rPr>
              <a:t>S</a:t>
            </a:r>
            <a:r>
              <a:rPr lang="zh-CN" altLang="en-US" dirty="0">
                <a:latin typeface="Arial" panose="020B0604020202020204" pitchFamily="34" charset="0"/>
                <a:sym typeface="+mn-ea"/>
              </a:rPr>
              <a:t>中存在相同的属性名，则必须在结果关系中对其中的一个进行换名</a:t>
            </a:r>
            <a:r>
              <a:rPr lang="zh-CN" altLang="en-US" dirty="0">
                <a:solidFill>
                  <a:srgbClr val="000099"/>
                </a:solidFill>
                <a:latin typeface="Helvetica" pitchFamily="34" charset="0"/>
                <a:ea typeface="宋体" panose="02010600030101010101" pitchFamily="2" charset="-122"/>
                <a:sym typeface="+mn-ea"/>
              </a:rPr>
              <a:t>，以“关系名</a:t>
            </a:r>
            <a:r>
              <a:rPr lang="en-US" altLang="zh-CN" dirty="0">
                <a:solidFill>
                  <a:srgbClr val="000099"/>
                </a:solidFill>
                <a:latin typeface="Helvetica" pitchFamily="34" charset="0"/>
                <a:ea typeface="宋体" panose="02010600030101010101" pitchFamily="2" charset="-122"/>
                <a:sym typeface="+mn-ea"/>
              </a:rPr>
              <a:t>.</a:t>
            </a:r>
            <a:r>
              <a:rPr lang="zh-CN" altLang="en-US" dirty="0">
                <a:solidFill>
                  <a:srgbClr val="000099"/>
                </a:solidFill>
                <a:latin typeface="Helvetica" pitchFamily="34" charset="0"/>
                <a:ea typeface="宋体" panose="02010600030101010101" pitchFamily="2" charset="-122"/>
                <a:sym typeface="+mn-ea"/>
              </a:rPr>
              <a:t>属性”表示</a:t>
            </a:r>
            <a:endParaRPr lang="zh-CN" altLang="en-US" dirty="0">
              <a:solidFill>
                <a:srgbClr val="000099"/>
              </a:solidFill>
              <a:latin typeface="Helvetica" pitchFamily="34" charset="0"/>
              <a:ea typeface="宋体" panose="02010600030101010101" pitchFamily="2" charset="-122"/>
            </a:endParaRPr>
          </a:p>
          <a:p>
            <a:pPr algn="l"/>
            <a:endParaRPr lang="zh-CN" altLang="en-US" dirty="0"/>
          </a:p>
        </p:txBody>
      </p:sp>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30</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7049"/>
                                        </p:tgtEl>
                                        <p:attrNameLst>
                                          <p:attrName>style.visibility</p:attrName>
                                        </p:attrNameLst>
                                      </p:cBhvr>
                                      <p:to>
                                        <p:strVal val="visible"/>
                                      </p:to>
                                    </p:set>
                                    <p:animEffect transition="in" filter="wipe(down)">
                                      <p:cBhvr>
                                        <p:cTn id="7"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3975" y="249555"/>
            <a:ext cx="7924800" cy="773113"/>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2500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sym typeface="Symbol" panose="05050102010706020507"/>
              </a:rPr>
              <a:t>讨论：出品</a:t>
            </a:r>
            <a:r>
              <a:rPr kumimoji="0" lang="en-US" altLang="zh-CN" sz="4000" b="0" i="0" u="none" strike="noStrike" kern="1200" cap="all" spc="50" normalizeH="0" baseline="-2500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sym typeface="Symbol" panose="05050102010706020507"/>
              </a:rPr>
              <a:t>Star Wars</a:t>
            </a:r>
            <a:r>
              <a:rPr kumimoji="0" lang="zh-CN" altLang="en-US" sz="4000" b="0" i="0" u="none" strike="noStrike" kern="1200" cap="all" spc="50" normalizeH="0" baseline="-2500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sym typeface="Symbol" panose="05050102010706020507"/>
              </a:rPr>
              <a:t>的电影公司的地址</a:t>
            </a:r>
            <a:endParaRPr kumimoji="0" lang="zh-CN" altLang="en-US" sz="4000" b="0" i="0" u="none" strike="noStrike" kern="1200" cap="all" spc="50" normalizeH="0" baseline="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endParaRPr>
          </a:p>
        </p:txBody>
      </p:sp>
      <p:sp>
        <p:nvSpPr>
          <p:cNvPr id="3" name="内容占位符 2"/>
          <p:cNvSpPr>
            <a:spLocks noGrp="1"/>
          </p:cNvSpPr>
          <p:nvPr>
            <p:ph sz="quarter" idx="4294967295"/>
          </p:nvPr>
        </p:nvSpPr>
        <p:spPr>
          <a:xfrm>
            <a:off x="436880" y="1241425"/>
            <a:ext cx="8517255" cy="1928495"/>
          </a:xfrm>
        </p:spPr>
        <p:txBody>
          <a:bodyPr vert="horz" wrap="square" lIns="91440" tIns="45720" rIns="91440" bIns="45720" numCol="1" rtlCol="0" anchor="t" anchorCtr="0" compatLnSpc="1">
            <a:normAutofit fontScale="97500"/>
          </a:bodyPr>
          <a:lstStyle/>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30" normalizeH="0" baseline="0" noProof="0" dirty="0" smtClean="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25000" noProof="0" dirty="0" smtClean="0">
                <a:ln>
                  <a:noFill/>
                </a:ln>
                <a:solidFill>
                  <a:schemeClr val="tx1"/>
                </a:solidFill>
                <a:effectLst/>
                <a:uLnTx/>
                <a:uFillTx/>
                <a:latin typeface="+mn-lt"/>
                <a:ea typeface="+mn-ea"/>
                <a:cs typeface="+mn-cs"/>
                <a:sym typeface="Symbol" panose="05050102010706020507"/>
              </a:rPr>
              <a:t>title</a:t>
            </a:r>
            <a:r>
              <a:rPr kumimoji="0" lang="en-US" altLang="zh-CN" sz="3200" b="0" i="0" u="none" strike="noStrike" kern="1200" cap="none" spc="30" normalizeH="0" baseline="-25000" noProof="0" dirty="0">
                <a:ln>
                  <a:noFill/>
                </a:ln>
                <a:solidFill>
                  <a:schemeClr val="tx1"/>
                </a:solidFill>
                <a:effectLst/>
                <a:uLnTx/>
                <a:uFillTx/>
                <a:latin typeface="+mn-lt"/>
                <a:ea typeface="+mn-ea"/>
                <a:cs typeface="+mn-cs"/>
                <a:sym typeface="Symbol" panose="05050102010706020507"/>
              </a:rPr>
              <a:t>='Star Wars'</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25000" noProof="0" dirty="0">
                <a:ln>
                  <a:noFill/>
                </a:ln>
                <a:solidFill>
                  <a:schemeClr val="tx1"/>
                </a:solidFill>
                <a:effectLst/>
                <a:uLnTx/>
                <a:uFillTx/>
                <a:latin typeface="+mn-lt"/>
                <a:ea typeface="+mn-ea"/>
                <a:cs typeface="+mn-cs"/>
                <a:sym typeface="Symbol" panose="05050102010706020507"/>
              </a:rPr>
              <a:t>address</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0" noProof="0" dirty="0" smtClean="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25000" noProof="0" dirty="0" smtClean="0">
                <a:ln>
                  <a:noFill/>
                </a:ln>
                <a:solidFill>
                  <a:schemeClr val="tx1"/>
                </a:solidFill>
                <a:effectLst/>
                <a:uLnTx/>
                <a:uFillTx/>
                <a:latin typeface="+mn-lt"/>
                <a:ea typeface="+mn-ea"/>
                <a:cs typeface="+mn-cs"/>
                <a:sym typeface="Symbol" panose="05050102010706020507"/>
              </a:rPr>
              <a:t>title</a:t>
            </a:r>
            <a:r>
              <a:rPr kumimoji="0" lang="en-US" altLang="zh-CN" sz="3200" b="0" i="0" u="none" strike="noStrike" kern="1200" cap="none" spc="30" normalizeH="0" baseline="-25000" noProof="0" dirty="0">
                <a:ln>
                  <a:noFill/>
                </a:ln>
                <a:solidFill>
                  <a:schemeClr val="tx1"/>
                </a:solidFill>
                <a:effectLst/>
                <a:uLnTx/>
                <a:uFillTx/>
                <a:latin typeface="+mn-lt"/>
                <a:ea typeface="+mn-ea"/>
                <a:cs typeface="+mn-cs"/>
                <a:sym typeface="Symbol" panose="05050102010706020507"/>
              </a:rPr>
              <a:t>='Star Wars'</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31</a:t>
            </a:fld>
            <a:endParaRPr lang="zh-CN" altLang="en-US" strike="noStrike" noProof="1">
              <a:latin typeface="Times New Roman" panose="02020603050405020304" pitchFamily="18" charset="0"/>
              <a:ea typeface="宋体" panose="02010600030101010101" pitchFamily="2" charset="-122"/>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60" y="476672"/>
            <a:ext cx="8602275" cy="5963482"/>
          </a:xfrm>
          <a:prstGeom prst="rect">
            <a:avLst/>
          </a:prstGeom>
        </p:spPr>
      </p:pic>
    </p:spTree>
    <p:extLst>
      <p:ext uri="{BB962C8B-B14F-4D97-AF65-F5344CB8AC3E}">
        <p14:creationId xmlns:p14="http://schemas.microsoft.com/office/powerpoint/2010/main" val="197846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3975" y="249555"/>
            <a:ext cx="7924800" cy="773113"/>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2500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sym typeface="Symbol" panose="05050102010706020507"/>
              </a:rPr>
              <a:t>讨论：出品</a:t>
            </a:r>
            <a:r>
              <a:rPr kumimoji="0" lang="en-US" altLang="zh-CN" sz="4000" b="0" i="0" u="none" strike="noStrike" kern="1200" cap="all" spc="50" normalizeH="0" baseline="-2500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sym typeface="Symbol" panose="05050102010706020507"/>
              </a:rPr>
              <a:t>Star Wars</a:t>
            </a:r>
            <a:r>
              <a:rPr kumimoji="0" lang="zh-CN" altLang="en-US" sz="4000" b="0" i="0" u="none" strike="noStrike" kern="1200" cap="all" spc="50" normalizeH="0" baseline="-2500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sym typeface="Symbol" panose="05050102010706020507"/>
              </a:rPr>
              <a:t>的电影公司的地址</a:t>
            </a:r>
            <a:endParaRPr kumimoji="0" lang="zh-CN" altLang="en-US" sz="4000" b="0" i="0" u="none" strike="noStrike" kern="1200" cap="all" spc="50" normalizeH="0" baseline="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endParaRPr>
          </a:p>
        </p:txBody>
      </p:sp>
      <p:sp>
        <p:nvSpPr>
          <p:cNvPr id="3" name="内容占位符 2"/>
          <p:cNvSpPr>
            <a:spLocks noGrp="1"/>
          </p:cNvSpPr>
          <p:nvPr>
            <p:ph sz="quarter" idx="13"/>
          </p:nvPr>
        </p:nvSpPr>
        <p:spPr>
          <a:xfrm>
            <a:off x="436880" y="1241425"/>
            <a:ext cx="8517255" cy="2116455"/>
          </a:xfrm>
        </p:spPr>
        <p:txBody>
          <a:bodyPr vert="horz" wrap="square" lIns="91440" tIns="45720" rIns="91440" bIns="45720" numCol="1" rtlCol="0" anchor="t" anchorCtr="0" compatLnSpc="1">
            <a:normAutofit fontScale="82500" lnSpcReduction="10000"/>
          </a:bodyPr>
          <a:lstStyle/>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25000" noProof="0" dirty="0">
                <a:ln>
                  <a:noFill/>
                </a:ln>
                <a:solidFill>
                  <a:schemeClr val="tx1"/>
                </a:solidFill>
                <a:effectLst/>
                <a:uLnTx/>
                <a:uFillTx/>
                <a:latin typeface="+mn-lt"/>
                <a:ea typeface="+mn-ea"/>
                <a:cs typeface="+mn-cs"/>
                <a:sym typeface="Symbol" panose="05050102010706020507"/>
              </a:rPr>
              <a:t>studioname=name </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25000" noProof="0" dirty="0">
                <a:ln>
                  <a:noFill/>
                </a:ln>
                <a:solidFill>
                  <a:schemeClr val="tx1"/>
                </a:solidFill>
                <a:effectLst/>
                <a:uLnTx/>
                <a:uFillTx/>
                <a:latin typeface="+mn-lt"/>
                <a:ea typeface="+mn-ea"/>
                <a:cs typeface="+mn-cs"/>
                <a:sym typeface="Symbol" panose="05050102010706020507"/>
              </a:rPr>
              <a:t>studioname=name and title='Star Wars'</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25000" noProof="0" dirty="0" err="1">
                <a:ln>
                  <a:noFill/>
                </a:ln>
                <a:solidFill>
                  <a:schemeClr val="tx1"/>
                </a:solidFill>
                <a:effectLst/>
                <a:uLnTx/>
                <a:uFillTx/>
                <a:latin typeface="+mn-lt"/>
                <a:ea typeface="+mn-ea"/>
                <a:cs typeface="+mn-cs"/>
                <a:sym typeface="Symbol" panose="05050102010706020507"/>
              </a:rPr>
              <a:t>address</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25000" noProof="0" dirty="0">
                <a:ln>
                  <a:noFill/>
                </a:ln>
                <a:solidFill>
                  <a:schemeClr val="tx1"/>
                </a:solidFill>
                <a:effectLst/>
                <a:uLnTx/>
                <a:uFillTx/>
                <a:latin typeface="+mn-lt"/>
                <a:ea typeface="+mn-ea"/>
                <a:cs typeface="+mn-cs"/>
                <a:sym typeface="Symbol" panose="05050102010706020507"/>
              </a:rPr>
              <a:t>studioname=name and title='Star Wars'</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32</a:t>
            </a:fld>
            <a:endParaRPr lang="zh-CN" altLang="en-US" strike="noStrike" noProof="1">
              <a:latin typeface="Times New Roman" panose="02020603050405020304" pitchFamily="18" charset="0"/>
              <a:ea typeface="宋体" panose="02010600030101010101" pitchFamily="2" charset="-122"/>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60" y="476672"/>
            <a:ext cx="8602275" cy="596348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2" y="3365318"/>
            <a:ext cx="8553450" cy="21717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9925" y="2363423"/>
            <a:ext cx="1666875" cy="428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标题 245761"/>
          <p:cNvSpPr>
            <a:spLocks noGrp="1"/>
          </p:cNvSpPr>
          <p:nvPr>
            <p:ph type="title"/>
          </p:nvPr>
        </p:nvSpPr>
        <p:spPr/>
        <p:txBody>
          <a:bodyPr anchor="ctr"/>
          <a:lstStyle/>
          <a:p>
            <a:r>
              <a:rPr lang="zh-CN">
                <a:latin typeface="Arial" panose="020B0604020202020204" pitchFamily="34" charset="0"/>
                <a:sym typeface="+mn-ea"/>
              </a:rPr>
              <a:t>θ</a:t>
            </a:r>
            <a:r>
              <a:rPr lang="zh-CN">
                <a:sym typeface="+mn-ea"/>
              </a:rPr>
              <a:t>连接运算</a:t>
            </a:r>
            <a:r>
              <a:rPr lang="en-US" altLang="zh-CN" b="1" cap="all" spc="50">
                <a:ln>
                  <a:noFill/>
                </a:ln>
                <a:solidFill>
                  <a:srgbClr val="0000FF"/>
                </a:solidFill>
                <a:effectLst/>
                <a:uLnTx/>
                <a:uFillTx/>
                <a:latin typeface="Lucida Sans Unicode" panose="020B0602030504020204" pitchFamily="34" charset="0"/>
                <a:ea typeface="+mj-ea"/>
                <a:sym typeface="+mn-ea"/>
              </a:rPr>
              <a:t>⋈</a:t>
            </a:r>
            <a:r>
              <a:rPr lang="en-US" altLang="zh-CN" b="1" i="1" cap="all" spc="50" baseline="-25000">
                <a:ln>
                  <a:noFill/>
                </a:ln>
                <a:solidFill>
                  <a:srgbClr val="0000FF"/>
                </a:solidFill>
                <a:effectLst/>
                <a:uLnTx/>
                <a:uFillTx/>
                <a:latin typeface="+mj-lt"/>
                <a:ea typeface="+mj-ea"/>
                <a:sym typeface="+mn-ea"/>
              </a:rPr>
              <a:t>θ</a:t>
            </a:r>
          </a:p>
        </p:txBody>
      </p:sp>
      <p:sp>
        <p:nvSpPr>
          <p:cNvPr id="4" name="内容占位符 3"/>
          <p:cNvSpPr>
            <a:spLocks noGrp="1"/>
          </p:cNvSpPr>
          <p:nvPr>
            <p:ph idx="1"/>
          </p:nvPr>
        </p:nvSpPr>
        <p:spPr>
          <a:xfrm>
            <a:off x="304800" y="1219200"/>
            <a:ext cx="8174355" cy="5410200"/>
          </a:xfrm>
        </p:spPr>
        <p:txBody>
          <a:bodyPr/>
          <a:lstStyle/>
          <a:p>
            <a:r>
              <a:rPr lang="zh-CN" sz="2800" dirty="0">
                <a:latin typeface="Times New Roman" panose="02020603050405020304" pitchFamily="18" charset="0"/>
                <a:ea typeface="宋体" panose="02010600030101010101" pitchFamily="2" charset="-122"/>
                <a:sym typeface="+mn-ea"/>
              </a:rPr>
              <a:t>连接运算格式</a:t>
            </a:r>
            <a:r>
              <a:rPr lang="zh-CN" altLang="en-US" sz="2800" dirty="0">
                <a:latin typeface="Times New Roman" panose="02020603050405020304" pitchFamily="18" charset="0"/>
                <a:ea typeface="宋体" panose="02010600030101010101" pitchFamily="2" charset="-122"/>
                <a:sym typeface="+mn-ea"/>
              </a:rPr>
              <a:t>：</a:t>
            </a:r>
            <a:r>
              <a:rPr lang="en-US" altLang="zh-CN" sz="2800" dirty="0">
                <a:latin typeface="Times New Roman" panose="02020603050405020304" pitchFamily="18" charset="0"/>
                <a:ea typeface="宋体" panose="02010600030101010101" pitchFamily="2" charset="-122"/>
                <a:sym typeface="+mn-ea"/>
              </a:rPr>
              <a:t>R </a:t>
            </a:r>
            <a:r>
              <a:rPr lang="en-US" altLang="zh-CN" sz="2800" dirty="0">
                <a:solidFill>
                  <a:schemeClr val="accent2"/>
                </a:solidFill>
                <a:latin typeface="Times New Roman" panose="02020603050405020304" pitchFamily="18" charset="0"/>
                <a:ea typeface="宋体" panose="02010600030101010101" pitchFamily="2" charset="-122"/>
                <a:sym typeface="+mn-ea"/>
              </a:rPr>
              <a:t>  </a:t>
            </a:r>
            <a:r>
              <a:rPr lang="en-US" altLang="zh-CN" sz="4400" b="1" cap="all" spc="50" dirty="0">
                <a:ln>
                  <a:noFill/>
                </a:ln>
                <a:solidFill>
                  <a:srgbClr val="0000FF"/>
                </a:solidFill>
                <a:effectLst/>
                <a:uLnTx/>
                <a:uFillTx/>
                <a:latin typeface="Lucida Sans Unicode" panose="020B0602030504020204" pitchFamily="34" charset="0"/>
                <a:ea typeface="+mj-ea"/>
                <a:cs typeface="+mj-cs"/>
                <a:sym typeface="+mn-ea"/>
              </a:rPr>
              <a:t>⋈</a:t>
            </a:r>
            <a:r>
              <a:rPr lang="en-US" altLang="zh-CN" sz="4400" b="1" i="1" cap="all" spc="50" baseline="-25000" dirty="0">
                <a:ln>
                  <a:noFill/>
                </a:ln>
                <a:solidFill>
                  <a:srgbClr val="0000FF"/>
                </a:solidFill>
                <a:effectLst/>
                <a:uLnTx/>
                <a:uFillTx/>
                <a:latin typeface="+mj-lt"/>
                <a:ea typeface="+mj-ea"/>
                <a:cs typeface="+mj-cs"/>
                <a:sym typeface="+mn-ea"/>
              </a:rPr>
              <a:t>θ</a:t>
            </a:r>
            <a:r>
              <a:rPr lang="en-US" altLang="zh-CN" sz="2800" dirty="0">
                <a:solidFill>
                  <a:schemeClr val="accent2"/>
                </a:solidFill>
                <a:latin typeface="Times New Roman" panose="02020603050405020304" pitchFamily="18" charset="0"/>
                <a:ea typeface="宋体" panose="02010600030101010101" pitchFamily="2" charset="-122"/>
                <a:sym typeface="+mn-ea"/>
              </a:rPr>
              <a:t>    </a:t>
            </a:r>
            <a:r>
              <a:rPr lang="en-US" altLang="zh-CN" sz="2800" dirty="0">
                <a:latin typeface="Times New Roman" panose="02020603050405020304" pitchFamily="18" charset="0"/>
                <a:ea typeface="宋体" panose="02010600030101010101" pitchFamily="2" charset="-122"/>
                <a:sym typeface="+mn-ea"/>
              </a:rPr>
              <a:t>S</a:t>
            </a:r>
          </a:p>
          <a:p>
            <a:pPr marL="457200" lvl="2"/>
            <a:endParaRPr lang="zh-CN" altLang="en-US" b="1" dirty="0">
              <a:latin typeface="Times New Roman" panose="02020603050405020304" pitchFamily="18" charset="0"/>
              <a:ea typeface="宋体" panose="02010600030101010101" pitchFamily="2" charset="-122"/>
              <a:sym typeface="+mn-ea"/>
            </a:endParaRPr>
          </a:p>
          <a:p>
            <a:pPr marL="457200" lvl="2"/>
            <a:r>
              <a:rPr lang="zh-CN" altLang="en-US" sz="2000" b="1" dirty="0">
                <a:latin typeface="Times New Roman" panose="02020603050405020304" pitchFamily="18" charset="0"/>
                <a:ea typeface="宋体" panose="02010600030101010101" pitchFamily="2" charset="-122"/>
                <a:sym typeface="+mn-ea"/>
              </a:rPr>
              <a:t>可以将关系 </a:t>
            </a:r>
            <a:r>
              <a:rPr lang="en-US" altLang="zh-CN" sz="2000" b="1" dirty="0">
                <a:latin typeface="Times New Roman" panose="02020603050405020304" pitchFamily="18" charset="0"/>
                <a:ea typeface="宋体" panose="02010600030101010101" pitchFamily="2" charset="-122"/>
                <a:sym typeface="+mn-ea"/>
              </a:rPr>
              <a:t>R </a:t>
            </a:r>
            <a:r>
              <a:rPr lang="zh-CN" altLang="en-US" sz="2000" b="1" dirty="0">
                <a:latin typeface="Times New Roman" panose="02020603050405020304" pitchFamily="18" charset="0"/>
                <a:ea typeface="宋体" panose="02010600030101010101" pitchFamily="2" charset="-122"/>
                <a:sym typeface="+mn-ea"/>
              </a:rPr>
              <a:t>和关系 </a:t>
            </a:r>
            <a:r>
              <a:rPr lang="en-US" altLang="zh-CN" sz="2000" b="1" dirty="0">
                <a:latin typeface="Times New Roman" panose="02020603050405020304" pitchFamily="18" charset="0"/>
                <a:ea typeface="宋体" panose="02010600030101010101" pitchFamily="2" charset="-122"/>
                <a:sym typeface="+mn-ea"/>
              </a:rPr>
              <a:t>S  </a:t>
            </a:r>
            <a:r>
              <a:rPr lang="zh-CN" altLang="en-US" sz="2000" b="1" dirty="0">
                <a:latin typeface="Times New Roman" panose="02020603050405020304" pitchFamily="18" charset="0"/>
                <a:ea typeface="宋体" panose="02010600030101010101" pitchFamily="2" charset="-122"/>
                <a:sym typeface="+mn-ea"/>
              </a:rPr>
              <a:t>进行笛卡尔</a:t>
            </a:r>
            <a:r>
              <a:rPr lang="zh-CN" altLang="en-US" sz="2000" b="1" dirty="0" smtClean="0">
                <a:latin typeface="Times New Roman" panose="02020603050405020304" pitchFamily="18" charset="0"/>
                <a:ea typeface="宋体" panose="02010600030101010101" pitchFamily="2" charset="-122"/>
                <a:sym typeface="+mn-ea"/>
              </a:rPr>
              <a:t>积，</a:t>
            </a:r>
            <a:r>
              <a:rPr lang="zh-CN" altLang="en-US" sz="2000" b="1" dirty="0">
                <a:latin typeface="Times New Roman" panose="02020603050405020304" pitchFamily="18" charset="0"/>
                <a:ea typeface="宋体" panose="02010600030101010101" pitchFamily="2" charset="-122"/>
                <a:sym typeface="+mn-ea"/>
              </a:rPr>
              <a:t>选择满足条件 </a:t>
            </a:r>
            <a:r>
              <a:rPr lang="en-US" altLang="zh-CN" sz="2000" b="1" dirty="0">
                <a:latin typeface="Arial" panose="020B0604020202020204" pitchFamily="34" charset="0"/>
                <a:ea typeface="宋体" panose="02010600030101010101" pitchFamily="2" charset="-122"/>
                <a:cs typeface="Arial" panose="020B0604020202020204" pitchFamily="34" charset="0"/>
                <a:sym typeface="+mn-ea"/>
              </a:rPr>
              <a:t>θ</a:t>
            </a:r>
            <a:r>
              <a:rPr lang="zh-CN" altLang="en-US" sz="2000" b="1" dirty="0">
                <a:latin typeface="Times New Roman" panose="02020603050405020304" pitchFamily="18" charset="0"/>
                <a:ea typeface="宋体" panose="02010600030101010101" pitchFamily="2" charset="-122"/>
                <a:sym typeface="+mn-ea"/>
              </a:rPr>
              <a:t>的元祖，形成新关系</a:t>
            </a:r>
          </a:p>
          <a:p>
            <a:pPr lvl="1">
              <a:lnSpc>
                <a:spcPct val="120000"/>
              </a:lnSpc>
            </a:pPr>
            <a:r>
              <a:rPr lang="zh-CN" altLang="en-US" sz="1800" dirty="0">
                <a:latin typeface="楷体" panose="02010609060101010101" charset="-122"/>
                <a:ea typeface="楷体" panose="02010609060101010101" charset="-122"/>
                <a:sym typeface="+mn-ea"/>
              </a:rPr>
              <a:t>设结果关系为</a:t>
            </a:r>
            <a:r>
              <a:rPr lang="en-US" altLang="zh-CN" sz="1800" dirty="0">
                <a:latin typeface="楷体" panose="02010609060101010101" charset="-122"/>
                <a:ea typeface="楷体" panose="02010609060101010101" charset="-122"/>
                <a:sym typeface="+mn-ea"/>
              </a:rPr>
              <a:t>T</a:t>
            </a:r>
            <a:r>
              <a:rPr lang="zh-CN" altLang="en-US" sz="1800" dirty="0">
                <a:latin typeface="楷体" panose="02010609060101010101" charset="-122"/>
                <a:ea typeface="楷体" panose="02010609060101010101" charset="-122"/>
                <a:sym typeface="+mn-ea"/>
              </a:rPr>
              <a:t>，则关系</a:t>
            </a:r>
            <a:r>
              <a:rPr lang="en-US" altLang="zh-CN" sz="1800" dirty="0">
                <a:latin typeface="楷体" panose="02010609060101010101" charset="-122"/>
                <a:ea typeface="楷体" panose="02010609060101010101" charset="-122"/>
                <a:sym typeface="+mn-ea"/>
              </a:rPr>
              <a:t>T</a:t>
            </a:r>
            <a:r>
              <a:rPr lang="zh-CN" altLang="en-US" sz="1800" dirty="0">
                <a:latin typeface="楷体" panose="02010609060101010101" charset="-122"/>
                <a:ea typeface="楷体" panose="02010609060101010101" charset="-122"/>
                <a:sym typeface="+mn-ea"/>
              </a:rPr>
              <a:t>与关系</a:t>
            </a:r>
            <a:r>
              <a:rPr lang="en-US" altLang="zh-CN" sz="1800" dirty="0">
                <a:latin typeface="楷体" panose="02010609060101010101" charset="-122"/>
                <a:ea typeface="楷体" panose="02010609060101010101" charset="-122"/>
                <a:sym typeface="+mn-ea"/>
              </a:rPr>
              <a:t>R</a:t>
            </a:r>
            <a:r>
              <a:rPr lang="zh-CN" altLang="en-US" sz="1800" dirty="0">
                <a:latin typeface="楷体" panose="02010609060101010101" charset="-122"/>
                <a:ea typeface="楷体" panose="02010609060101010101" charset="-122"/>
                <a:sym typeface="+mn-ea"/>
              </a:rPr>
              <a:t>和</a:t>
            </a:r>
            <a:r>
              <a:rPr lang="en-US" altLang="zh-CN" sz="1800" dirty="0">
                <a:latin typeface="楷体" panose="02010609060101010101" charset="-122"/>
                <a:ea typeface="楷体" panose="02010609060101010101" charset="-122"/>
                <a:sym typeface="+mn-ea"/>
              </a:rPr>
              <a:t>S</a:t>
            </a:r>
            <a:r>
              <a:rPr lang="zh-CN" altLang="en-US" sz="1800" dirty="0">
                <a:latin typeface="楷体" panose="02010609060101010101" charset="-122"/>
                <a:ea typeface="楷体" panose="02010609060101010101" charset="-122"/>
                <a:sym typeface="+mn-ea"/>
              </a:rPr>
              <a:t>的关系是：</a:t>
            </a:r>
            <a:endParaRPr lang="zh-CN" altLang="en-US" sz="1800" dirty="0">
              <a:latin typeface="楷体" panose="02010609060101010101" charset="-122"/>
              <a:ea typeface="楷体" panose="02010609060101010101" charset="-122"/>
            </a:endParaRPr>
          </a:p>
          <a:p>
            <a:pPr lvl="1">
              <a:lnSpc>
                <a:spcPct val="120000"/>
              </a:lnSpc>
            </a:pPr>
            <a:r>
              <a:rPr lang="en-US" altLang="zh-CN" sz="1800" dirty="0">
                <a:latin typeface="楷体" panose="02010609060101010101" charset="-122"/>
                <a:ea typeface="楷体" panose="02010609060101010101" charset="-122"/>
                <a:sym typeface="+mn-ea"/>
              </a:rPr>
              <a:t>Head(T) = Head(R)  </a:t>
            </a:r>
            <a:r>
              <a:rPr lang="en-US" altLang="zh-CN" sz="1800" dirty="0">
                <a:solidFill>
                  <a:srgbClr val="FF0000"/>
                </a:solidFill>
                <a:latin typeface="楷体" panose="02010609060101010101" charset="-122"/>
                <a:ea typeface="楷体" panose="02010609060101010101" charset="-122"/>
                <a:sym typeface="Symbol" panose="05050102010706020507" pitchFamily="18" charset="2"/>
              </a:rPr>
              <a:t></a:t>
            </a:r>
            <a:r>
              <a:rPr lang="en-US" altLang="zh-CN" sz="1800" baseline="-25000" dirty="0">
                <a:solidFill>
                  <a:srgbClr val="FF0000"/>
                </a:solidFill>
                <a:latin typeface="楷体" panose="02010609060101010101" charset="-122"/>
                <a:ea typeface="楷体" panose="02010609060101010101" charset="-122"/>
                <a:sym typeface="Symbol" panose="05050102010706020507" pitchFamily="18" charset="2"/>
              </a:rPr>
              <a:t>all</a:t>
            </a:r>
            <a:r>
              <a:rPr lang="en-US" altLang="zh-CN" sz="1800" dirty="0">
                <a:latin typeface="楷体" panose="02010609060101010101" charset="-122"/>
                <a:ea typeface="楷体" panose="02010609060101010101" charset="-122"/>
                <a:sym typeface="+mn-ea"/>
              </a:rPr>
              <a:t>  Head(S)</a:t>
            </a:r>
            <a:endParaRPr lang="en-US" altLang="zh-CN" sz="1800" dirty="0">
              <a:latin typeface="楷体" panose="02010609060101010101" charset="-122"/>
              <a:ea typeface="楷体" panose="02010609060101010101" charset="-122"/>
            </a:endParaRPr>
          </a:p>
          <a:p>
            <a:pPr lvl="2">
              <a:lnSpc>
                <a:spcPct val="120000"/>
              </a:lnSpc>
            </a:pPr>
            <a:r>
              <a:rPr lang="zh-CN" altLang="en-US" sz="1800" dirty="0">
                <a:latin typeface="楷体" panose="02010609060101010101" charset="-122"/>
                <a:ea typeface="楷体" panose="02010609060101010101" charset="-122"/>
                <a:sym typeface="+mn-ea"/>
              </a:rPr>
              <a:t>不必消除它们之间的同名属性</a:t>
            </a:r>
            <a:endParaRPr lang="zh-CN" altLang="en-US" sz="1800" dirty="0">
              <a:latin typeface="楷体" panose="02010609060101010101" charset="-122"/>
              <a:ea typeface="楷体" panose="02010609060101010101" charset="-122"/>
            </a:endParaRPr>
          </a:p>
          <a:p>
            <a:pPr lvl="1">
              <a:lnSpc>
                <a:spcPct val="120000"/>
              </a:lnSpc>
            </a:pPr>
            <a:r>
              <a:rPr lang="zh-CN" altLang="en-US" sz="1800" dirty="0">
                <a:latin typeface="楷体" panose="02010609060101010101" charset="-122"/>
                <a:ea typeface="楷体" panose="02010609060101010101" charset="-122"/>
                <a:sym typeface="+mn-ea"/>
              </a:rPr>
              <a:t>从关系</a:t>
            </a:r>
            <a:r>
              <a:rPr lang="en-US" altLang="zh-CN" sz="1800" dirty="0">
                <a:latin typeface="楷体" panose="02010609060101010101" charset="-122"/>
                <a:ea typeface="楷体" panose="02010609060101010101" charset="-122"/>
                <a:sym typeface="+mn-ea"/>
              </a:rPr>
              <a:t>R</a:t>
            </a:r>
            <a:r>
              <a:rPr lang="zh-CN" altLang="en-US" sz="1800" dirty="0">
                <a:latin typeface="楷体" panose="02010609060101010101" charset="-122"/>
                <a:ea typeface="楷体" panose="02010609060101010101" charset="-122"/>
                <a:sym typeface="+mn-ea"/>
              </a:rPr>
              <a:t>和</a:t>
            </a:r>
            <a:r>
              <a:rPr lang="en-US" altLang="zh-CN" sz="1800" dirty="0">
                <a:latin typeface="楷体" panose="02010609060101010101" charset="-122"/>
                <a:ea typeface="楷体" panose="02010609060101010101" charset="-122"/>
                <a:sym typeface="+mn-ea"/>
              </a:rPr>
              <a:t>S</a:t>
            </a:r>
            <a:r>
              <a:rPr lang="zh-CN" altLang="en-US" sz="1800" dirty="0">
                <a:latin typeface="楷体" panose="02010609060101010101" charset="-122"/>
                <a:ea typeface="楷体" panose="02010609060101010101" charset="-122"/>
                <a:sym typeface="+mn-ea"/>
              </a:rPr>
              <a:t>中分别任取一个元组</a:t>
            </a:r>
            <a:r>
              <a:rPr lang="en-US" altLang="zh-CN" sz="1800" dirty="0">
                <a:latin typeface="楷体" panose="02010609060101010101" charset="-122"/>
                <a:ea typeface="楷体" panose="02010609060101010101" charset="-122"/>
                <a:sym typeface="+mn-ea"/>
              </a:rPr>
              <a:t>r</a:t>
            </a:r>
            <a:r>
              <a:rPr lang="zh-CN" altLang="en-US" sz="1800" dirty="0">
                <a:latin typeface="楷体" panose="02010609060101010101" charset="-122"/>
                <a:ea typeface="楷体" panose="02010609060101010101" charset="-122"/>
                <a:sym typeface="+mn-ea"/>
              </a:rPr>
              <a:t>和</a:t>
            </a:r>
            <a:r>
              <a:rPr lang="en-US" altLang="zh-CN" sz="1800" dirty="0">
                <a:latin typeface="楷体" panose="02010609060101010101" charset="-122"/>
                <a:ea typeface="楷体" panose="02010609060101010101" charset="-122"/>
                <a:sym typeface="+mn-ea"/>
              </a:rPr>
              <a:t>s</a:t>
            </a:r>
            <a:r>
              <a:rPr lang="zh-CN" altLang="en-US" sz="1800" dirty="0">
                <a:latin typeface="楷体" panose="02010609060101010101" charset="-122"/>
                <a:ea typeface="楷体" panose="02010609060101010101" charset="-122"/>
                <a:sym typeface="+mn-ea"/>
              </a:rPr>
              <a:t>，如果元组</a:t>
            </a:r>
            <a:r>
              <a:rPr lang="en-US" altLang="zh-CN" sz="1800" dirty="0">
                <a:latin typeface="楷体" panose="02010609060101010101" charset="-122"/>
                <a:ea typeface="楷体" panose="02010609060101010101" charset="-122"/>
                <a:sym typeface="+mn-ea"/>
              </a:rPr>
              <a:t>r</a:t>
            </a:r>
            <a:r>
              <a:rPr lang="zh-CN" altLang="en-US" sz="1800" dirty="0">
                <a:latin typeface="楷体" panose="02010609060101010101" charset="-122"/>
                <a:ea typeface="楷体" panose="02010609060101010101" charset="-122"/>
                <a:sym typeface="+mn-ea"/>
              </a:rPr>
              <a:t>和元组</a:t>
            </a:r>
            <a:r>
              <a:rPr lang="en-US" altLang="zh-CN" sz="1800" dirty="0">
                <a:latin typeface="楷体" panose="02010609060101010101" charset="-122"/>
                <a:ea typeface="楷体" panose="02010609060101010101" charset="-122"/>
                <a:sym typeface="+mn-ea"/>
              </a:rPr>
              <a:t>s</a:t>
            </a:r>
            <a:r>
              <a:rPr lang="zh-CN" altLang="en-US" sz="1800" dirty="0">
                <a:latin typeface="楷体" panose="02010609060101010101" charset="-122"/>
                <a:ea typeface="楷体" panose="02010609060101010101" charset="-122"/>
                <a:sym typeface="+mn-ea"/>
              </a:rPr>
              <a:t>之间满足联接条件</a:t>
            </a:r>
            <a:r>
              <a:rPr lang="en-US" altLang="zh-CN" sz="1800" dirty="0">
                <a:latin typeface="Arial" panose="020B0604020202020204" pitchFamily="34" charset="0"/>
                <a:ea typeface="楷体" panose="02010609060101010101" charset="-122"/>
                <a:cs typeface="Arial" panose="020B0604020202020204" pitchFamily="34" charset="0"/>
                <a:sym typeface="+mn-ea"/>
              </a:rPr>
              <a:t>θ</a:t>
            </a:r>
            <a:r>
              <a:rPr lang="zh-CN" altLang="en-US" sz="1800" dirty="0">
                <a:latin typeface="楷体" panose="02010609060101010101" charset="-122"/>
                <a:ea typeface="楷体" panose="02010609060101010101" charset="-122"/>
                <a:sym typeface="+mn-ea"/>
              </a:rPr>
              <a:t>，那么可以由</a:t>
            </a:r>
            <a:r>
              <a:rPr lang="en-US" altLang="zh-CN" sz="1800" dirty="0">
                <a:latin typeface="楷体" panose="02010609060101010101" charset="-122"/>
                <a:ea typeface="楷体" panose="02010609060101010101" charset="-122"/>
                <a:sym typeface="+mn-ea"/>
              </a:rPr>
              <a:t>r</a:t>
            </a:r>
            <a:r>
              <a:rPr lang="zh-CN" altLang="en-US" sz="1800" dirty="0">
                <a:latin typeface="楷体" panose="02010609060101010101" charset="-122"/>
                <a:ea typeface="楷体" panose="02010609060101010101" charset="-122"/>
                <a:sym typeface="+mn-ea"/>
              </a:rPr>
              <a:t>和</a:t>
            </a:r>
            <a:r>
              <a:rPr lang="en-US" altLang="zh-CN" sz="1800" dirty="0">
                <a:latin typeface="楷体" panose="02010609060101010101" charset="-122"/>
                <a:ea typeface="楷体" panose="02010609060101010101" charset="-122"/>
                <a:sym typeface="+mn-ea"/>
              </a:rPr>
              <a:t>s</a:t>
            </a:r>
            <a:r>
              <a:rPr lang="zh-CN" altLang="en-US" sz="1800" dirty="0">
                <a:latin typeface="楷体" panose="02010609060101010101" charset="-122"/>
                <a:ea typeface="楷体" panose="02010609060101010101" charset="-122"/>
                <a:sym typeface="+mn-ea"/>
              </a:rPr>
              <a:t>合并构成结果关系</a:t>
            </a:r>
            <a:r>
              <a:rPr lang="en-US" altLang="zh-CN" sz="1800" dirty="0">
                <a:latin typeface="楷体" panose="02010609060101010101" charset="-122"/>
                <a:ea typeface="楷体" panose="02010609060101010101" charset="-122"/>
                <a:sym typeface="+mn-ea"/>
              </a:rPr>
              <a:t>T</a:t>
            </a:r>
            <a:r>
              <a:rPr lang="zh-CN" altLang="en-US" sz="1800" dirty="0">
                <a:latin typeface="楷体" panose="02010609060101010101" charset="-122"/>
                <a:ea typeface="楷体" panose="02010609060101010101" charset="-122"/>
                <a:sym typeface="+mn-ea"/>
              </a:rPr>
              <a:t>中的一个元组，即：</a:t>
            </a:r>
            <a:r>
              <a:rPr lang="en-US" altLang="zh-CN" sz="1800" dirty="0">
                <a:latin typeface="楷体" panose="02010609060101010101" charset="-122"/>
                <a:ea typeface="楷体" panose="02010609060101010101" charset="-122"/>
                <a:sym typeface="+mn-ea"/>
              </a:rPr>
              <a:t>(</a:t>
            </a:r>
            <a:r>
              <a:rPr lang="en-US" altLang="zh-CN" sz="1800" dirty="0" err="1">
                <a:latin typeface="楷体" panose="02010609060101010101" charset="-122"/>
                <a:ea typeface="楷体" panose="02010609060101010101" charset="-122"/>
                <a:sym typeface="+mn-ea"/>
              </a:rPr>
              <a:t>r,s</a:t>
            </a:r>
            <a:r>
              <a:rPr lang="en-US" altLang="zh-CN" sz="1800" dirty="0">
                <a:latin typeface="楷体" panose="02010609060101010101" charset="-122"/>
                <a:ea typeface="楷体" panose="02010609060101010101" charset="-122"/>
                <a:sym typeface="+mn-ea"/>
              </a:rPr>
              <a:t>) ∈ T</a:t>
            </a:r>
            <a:endParaRPr lang="en-US" altLang="zh-CN" sz="1800" dirty="0">
              <a:latin typeface="楷体" panose="02010609060101010101" charset="-122"/>
              <a:ea typeface="楷体" panose="02010609060101010101" charset="-122"/>
            </a:endParaRPr>
          </a:p>
          <a:p>
            <a:pPr marL="457200" lvl="2"/>
            <a:endParaRPr lang="zh-CN" altLang="en-US" b="1" dirty="0">
              <a:latin typeface="Times New Roman" panose="02020603050405020304" pitchFamily="18" charset="0"/>
              <a:ea typeface="宋体" panose="02010600030101010101" pitchFamily="2" charset="-122"/>
            </a:endParaRPr>
          </a:p>
          <a:p>
            <a:pPr lvl="1"/>
            <a:endParaRPr lang="en-US" altLang="zh-CN" dirty="0">
              <a:solidFill>
                <a:schemeClr val="tx1"/>
              </a:solidFill>
              <a:latin typeface="Times New Roman" panose="02020603050405020304" pitchFamily="18" charset="0"/>
              <a:ea typeface="宋体" panose="02010600030101010101" pitchFamily="2" charset="-122"/>
              <a:sym typeface="+mn-ea"/>
            </a:endParaRPr>
          </a:p>
          <a:p>
            <a:endParaRPr lang="en-US" altLang="zh-CN" dirty="0">
              <a:solidFill>
                <a:schemeClr val="tx1"/>
              </a:solidFill>
              <a:latin typeface="Times New Roman" panose="02020603050405020304" pitchFamily="18" charset="0"/>
              <a:ea typeface="宋体" panose="02010600030101010101" pitchFamily="2" charset="-122"/>
              <a:sym typeface="+mn-ea"/>
            </a:endParaRPr>
          </a:p>
          <a:p>
            <a:endParaRPr lang="zh-CN" altLang="en-US" dirty="0"/>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rPr>
              <a:t>33</a:t>
            </a:fld>
            <a:endPar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0135" y="228600"/>
            <a:ext cx="7399020" cy="784225"/>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4000" dirty="0">
                <a:sym typeface="+mn-ea"/>
              </a:rPr>
              <a:t>连接： </a:t>
            </a:r>
            <a:r>
              <a:rPr lang="el-GR" altLang="zh-CN" sz="4000">
                <a:solidFill>
                  <a:srgbClr val="000099"/>
                </a:solidFill>
                <a:latin typeface="宋体" panose="02010600030101010101" pitchFamily="2" charset="-122"/>
                <a:sym typeface="+mn-ea"/>
              </a:rPr>
              <a:t>θ</a:t>
            </a:r>
            <a:r>
              <a:rPr lang="zh-CN" altLang="en-US" sz="4000" dirty="0">
                <a:sym typeface="+mn-ea"/>
              </a:rPr>
              <a:t>连接</a:t>
            </a:r>
            <a:r>
              <a:rPr kumimoji="0" lang="en-US" altLang="zh-CN" sz="4000" b="0" i="0" u="none" strike="noStrike" kern="1200" cap="all" spc="50" normalizeH="0" baseline="0" noProof="1">
                <a:ln>
                  <a:noFill/>
                </a:ln>
                <a:solidFill>
                  <a:schemeClr val="tx1"/>
                </a:solidFill>
                <a:effectLst/>
                <a:uLnTx/>
                <a:uFillTx/>
                <a:latin typeface="+mj-lt"/>
                <a:ea typeface="+mj-ea"/>
                <a:cs typeface="+mj-cs"/>
                <a:sym typeface="+mn-ea"/>
              </a:rPr>
              <a:t>  </a:t>
            </a:r>
            <a:r>
              <a:rPr kumimoji="0" lang="en-US" altLang="zh-CN" sz="4000" b="1" i="0" u="none" strike="noStrike" kern="1200" cap="all" spc="50" normalizeH="0" baseline="0" noProof="1">
                <a:ln>
                  <a:noFill/>
                </a:ln>
                <a:solidFill>
                  <a:schemeClr val="tx1"/>
                </a:solidFill>
                <a:effectLst/>
                <a:uLnTx/>
                <a:uFillTx/>
                <a:latin typeface="Lucida Sans Unicode" panose="020B0602030504020204" pitchFamily="34" charset="0"/>
                <a:ea typeface="+mj-ea"/>
                <a:cs typeface="+mj-cs"/>
                <a:sym typeface="+mn-ea"/>
              </a:rPr>
              <a:t>⋈</a:t>
            </a:r>
            <a:r>
              <a:rPr kumimoji="0" lang="en-US" altLang="zh-CN" sz="4000" b="1" i="1" u="none" strike="noStrike" kern="1200" cap="all" spc="50" normalizeH="0" baseline="-25000" noProof="1">
                <a:ln>
                  <a:noFill/>
                </a:ln>
                <a:solidFill>
                  <a:schemeClr val="tx1"/>
                </a:solidFill>
                <a:effectLst/>
                <a:uLnTx/>
                <a:uFillTx/>
                <a:latin typeface="+mj-lt"/>
                <a:ea typeface="+mj-ea"/>
                <a:cs typeface="+mj-cs"/>
                <a:sym typeface="+mn-ea"/>
              </a:rPr>
              <a:t>C</a:t>
            </a:r>
          </a:p>
        </p:txBody>
      </p:sp>
      <p:sp>
        <p:nvSpPr>
          <p:cNvPr id="3" name="内容占位符 2"/>
          <p:cNvSpPr>
            <a:spLocks noGrp="1"/>
          </p:cNvSpPr>
          <p:nvPr>
            <p:ph sz="quarter" idx="13"/>
          </p:nvPr>
        </p:nvSpPr>
        <p:spPr>
          <a:xfrm>
            <a:off x="278765" y="1439863"/>
            <a:ext cx="7924800" cy="4114800"/>
          </a:xfrm>
        </p:spPr>
        <p:txBody>
          <a:bodyPr vert="horz" wrap="square" lIns="91440" tIns="45720" rIns="91440" bIns="45720" numCol="1" rtlCol="0" anchor="t" anchorCtr="0" compatLnSpc="1">
            <a:normAutofit/>
          </a:bodyPr>
          <a:lstStyle/>
          <a:p>
            <a:pPr marL="742950" marR="0" lvl="1" indent="-28575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30" normalizeH="0" baseline="0" noProof="0" dirty="0" smtClean="0">
                <a:ln>
                  <a:noFill/>
                </a:ln>
                <a:solidFill>
                  <a:schemeClr val="tx1"/>
                </a:solidFill>
                <a:effectLst/>
                <a:uLnTx/>
                <a:uFillTx/>
                <a:latin typeface="+mn-lt"/>
                <a:ea typeface="+mn-ea"/>
                <a:cs typeface="+mn-cs"/>
              </a:rPr>
              <a:t>Example</a:t>
            </a:r>
          </a:p>
          <a:p>
            <a:pPr marL="1200150" marR="0" lvl="2" indent="-28575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17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1700" b="0" i="0" u="none" strike="noStrike" kern="1200" cap="none" spc="30" normalizeH="0" baseline="-25000" noProof="0" dirty="0">
                <a:ln>
                  <a:noFill/>
                </a:ln>
                <a:solidFill>
                  <a:schemeClr val="tx1"/>
                </a:solidFill>
                <a:effectLst/>
                <a:uLnTx/>
                <a:uFillTx/>
                <a:latin typeface="+mn-lt"/>
                <a:ea typeface="+mn-ea"/>
                <a:cs typeface="+mn-cs"/>
                <a:sym typeface="Symbol" panose="05050102010706020507"/>
              </a:rPr>
              <a:t>studioname=name and title='Star Wars'</a:t>
            </a:r>
            <a:r>
              <a:rPr kumimoji="0" lang="en-US" altLang="zh-CN" sz="17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17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r>
              <a:rPr kumimoji="0" lang="en-US" altLang="zh-CN" sz="17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p>
          <a:p>
            <a:pPr marL="1200150" marR="0" lvl="2" indent="-28575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17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a:t>
            </a:r>
            <a:r>
              <a:rPr kumimoji="0" lang="en-US" altLang="zh-CN" sz="17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mn-ea"/>
              </a:rPr>
              <a:t>⋈</a:t>
            </a:r>
            <a:r>
              <a:rPr kumimoji="0" lang="en-US" altLang="zh-CN" sz="17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 </a:t>
            </a:r>
            <a:r>
              <a:rPr kumimoji="0" lang="en-US" altLang="zh-CN" sz="1700" b="1" i="0" u="none" strike="noStrike" kern="1200" cap="none" spc="30" normalizeH="0" baseline="-25000" noProof="0" dirty="0" err="1">
                <a:ln>
                  <a:noFill/>
                </a:ln>
                <a:solidFill>
                  <a:schemeClr val="tx1"/>
                </a:solidFill>
                <a:effectLst/>
                <a:uLnTx/>
                <a:uFillTx/>
                <a:latin typeface="+mn-lt"/>
                <a:ea typeface="+mn-ea"/>
                <a:cs typeface="+mn-cs"/>
                <a:sym typeface="Symbol" panose="05050102010706020507"/>
              </a:rPr>
              <a:t>studioname=name   and title='Star Wars' </a:t>
            </a:r>
            <a:r>
              <a:rPr kumimoji="0" lang="en-US" altLang="zh-CN" sz="17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studio</a:t>
            </a:r>
          </a:p>
          <a:p>
            <a:pPr marL="1200150" marR="0" lvl="2" indent="-28575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en-US" altLang="zh-CN" sz="1700" b="0" i="0" u="none" strike="noStrike" kern="1200" cap="none" spc="30" normalizeH="0" baseline="0" noProof="0" dirty="0">
              <a:ln>
                <a:noFill/>
              </a:ln>
              <a:solidFill>
                <a:schemeClr val="tx1"/>
              </a:solidFill>
              <a:effectLst/>
              <a:uLnTx/>
              <a:uFillTx/>
              <a:latin typeface="+mn-lt"/>
              <a:ea typeface="+mn-ea"/>
              <a:cs typeface="+mn-cs"/>
              <a:sym typeface="Symbol" panose="05050102010706020507"/>
            </a:endParaRPr>
          </a:p>
          <a:p>
            <a:pPr marL="1200150" marR="0" lvl="2" indent="-28575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en-US" altLang="zh-CN" sz="1700" b="0" i="0" u="none" strike="noStrike" kern="1200" cap="none" spc="30" normalizeH="0" baseline="0" noProof="0" dirty="0">
              <a:ln>
                <a:noFill/>
              </a:ln>
              <a:solidFill>
                <a:schemeClr val="tx1"/>
              </a:solidFill>
              <a:effectLst/>
              <a:uLnTx/>
              <a:uFillTx/>
              <a:latin typeface="+mn-lt"/>
              <a:ea typeface="+mn-ea"/>
              <a:cs typeface="+mn-cs"/>
              <a:sym typeface="Symbol" panose="05050102010706020507"/>
            </a:endParaRPr>
          </a:p>
        </p:txBody>
      </p:sp>
      <p:pic>
        <p:nvPicPr>
          <p:cNvPr id="57347" name="图片 3"/>
          <p:cNvPicPr>
            <a:picLocks noChangeAspect="1"/>
          </p:cNvPicPr>
          <p:nvPr/>
        </p:nvPicPr>
        <p:blipFill>
          <a:blip r:embed="rId2"/>
          <a:stretch>
            <a:fillRect/>
          </a:stretch>
        </p:blipFill>
        <p:spPr>
          <a:xfrm>
            <a:off x="609600" y="3768725"/>
            <a:ext cx="8183563" cy="630238"/>
          </a:xfrm>
          <a:prstGeom prst="rect">
            <a:avLst/>
          </a:prstGeom>
          <a:noFill/>
          <a:ln w="9525">
            <a:noFill/>
          </a:ln>
        </p:spPr>
      </p:pic>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34</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005" y="1845945"/>
            <a:ext cx="7793038" cy="784225"/>
          </a:xfrm>
        </p:spPr>
        <p:txBody>
          <a:bodyPr/>
          <a:lstStyle/>
          <a:p>
            <a:pPr algn="l"/>
            <a:r>
              <a:rPr lang="zh-CN" altLang="en-US" dirty="0"/>
              <a:t>讨论：查找每个演员所演电影的电影公司名称</a:t>
            </a:r>
          </a:p>
        </p:txBody>
      </p:sp>
      <p:sp>
        <p:nvSpPr>
          <p:cNvPr id="58372" name="TextBox 3"/>
          <p:cNvSpPr txBox="1"/>
          <p:nvPr/>
        </p:nvSpPr>
        <p:spPr>
          <a:xfrm>
            <a:off x="1196340" y="4586605"/>
            <a:ext cx="936625" cy="337185"/>
          </a:xfrm>
          <a:prstGeom prst="rect">
            <a:avLst/>
          </a:prstGeom>
          <a:noFill/>
          <a:ln w="9525">
            <a:noFill/>
          </a:ln>
        </p:spPr>
        <p:txBody>
          <a:bodyPr anchor="t">
            <a:spAutoFit/>
          </a:bodyPr>
          <a:lstStyle/>
          <a:p>
            <a:r>
              <a:rPr lang="en-US" altLang="zh-CN" sz="1600" dirty="0">
                <a:latin typeface="新宋体" panose="02010609030101010101" charset="-122"/>
                <a:ea typeface="新宋体" panose="02010609030101010101" charset="-122"/>
              </a:rPr>
              <a:t>starsIn</a:t>
            </a:r>
          </a:p>
        </p:txBody>
      </p:sp>
      <p:pic>
        <p:nvPicPr>
          <p:cNvPr id="4" name="图片 4"/>
          <p:cNvPicPr>
            <a:picLocks noChangeAspect="1"/>
          </p:cNvPicPr>
          <p:nvPr/>
        </p:nvPicPr>
        <p:blipFill>
          <a:blip r:embed="rId2"/>
          <a:stretch>
            <a:fillRect/>
          </a:stretch>
        </p:blipFill>
        <p:spPr>
          <a:xfrm>
            <a:off x="4644007" y="3225181"/>
            <a:ext cx="4415596" cy="2045292"/>
          </a:xfrm>
          <a:prstGeom prst="rect">
            <a:avLst/>
          </a:prstGeom>
          <a:noFill/>
          <a:ln w="9525">
            <a:noFill/>
          </a:ln>
        </p:spPr>
      </p:pic>
      <p:grpSp>
        <p:nvGrpSpPr>
          <p:cNvPr id="5" name="组合 4"/>
          <p:cNvGrpSpPr/>
          <p:nvPr/>
        </p:nvGrpSpPr>
        <p:grpSpPr>
          <a:xfrm>
            <a:off x="0" y="2432685"/>
            <a:ext cx="4644007" cy="2837788"/>
            <a:chOff x="372" y="4418"/>
            <a:chExt cx="8416" cy="3885"/>
          </a:xfrm>
        </p:grpSpPr>
        <p:pic>
          <p:nvPicPr>
            <p:cNvPr id="6" name="图片 3"/>
            <p:cNvPicPr>
              <a:picLocks noChangeAspect="1"/>
            </p:cNvPicPr>
            <p:nvPr/>
          </p:nvPicPr>
          <p:blipFill>
            <a:blip r:embed="rId3"/>
            <a:stretch>
              <a:fillRect/>
            </a:stretch>
          </p:blipFill>
          <p:spPr>
            <a:xfrm>
              <a:off x="373" y="4998"/>
              <a:ext cx="8415" cy="3305"/>
            </a:xfrm>
            <a:prstGeom prst="rect">
              <a:avLst/>
            </a:prstGeom>
            <a:noFill/>
            <a:ln w="9525">
              <a:noFill/>
            </a:ln>
          </p:spPr>
        </p:pic>
        <p:sp>
          <p:nvSpPr>
            <p:cNvPr id="7" name="TextBox 3"/>
            <p:cNvSpPr txBox="1"/>
            <p:nvPr/>
          </p:nvSpPr>
          <p:spPr>
            <a:xfrm>
              <a:off x="372" y="4418"/>
              <a:ext cx="2434" cy="830"/>
            </a:xfrm>
            <a:prstGeom prst="rect">
              <a:avLst/>
            </a:prstGeom>
            <a:noFill/>
            <a:ln w="9525">
              <a:noFill/>
            </a:ln>
          </p:spPr>
          <p:txBody>
            <a:bodyPr wrap="square" anchor="t">
              <a:spAutoFit/>
            </a:bodyPr>
            <a:lstStyle/>
            <a:p>
              <a:r>
                <a:rPr lang="en-US" altLang="zh-CN" sz="2000" dirty="0">
                  <a:latin typeface="华文楷体" panose="02010600040101010101" pitchFamily="2" charset="-122"/>
                  <a:ea typeface="华文楷体" panose="02010600040101010101" pitchFamily="2" charset="-122"/>
                </a:rPr>
                <a:t>movies</a:t>
              </a:r>
            </a:p>
          </p:txBody>
        </p:sp>
      </p:grpSp>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35</a:t>
            </a:fld>
            <a:endParaRPr lang="zh-CN" altLang="en-US" strike="noStrike" noProof="1">
              <a:latin typeface="Times New Roman" panose="02020603050405020304" pitchFamily="18" charset="0"/>
              <a:ea typeface="宋体" panose="02010600030101010101" pitchFamily="2" charset="-122"/>
            </a:endParaRPr>
          </a:p>
        </p:txBody>
      </p:sp>
      <p:sp>
        <p:nvSpPr>
          <p:cNvPr id="9" name="文本框 1"/>
          <p:cNvSpPr txBox="1"/>
          <p:nvPr/>
        </p:nvSpPr>
        <p:spPr>
          <a:xfrm>
            <a:off x="1619672" y="5694132"/>
            <a:ext cx="5766435" cy="461665"/>
          </a:xfrm>
          <a:prstGeom prst="rect">
            <a:avLst/>
          </a:prstGeom>
          <a:noFill/>
        </p:spPr>
        <p:txBody>
          <a:bodyPr wrap="square" rtlCol="0">
            <a:spAutoFit/>
          </a:bodyPr>
          <a:lstStyle/>
          <a:p>
            <a:pPr algn="l"/>
            <a:r>
              <a:rPr lang="zh-CN" altLang="en-US" dirty="0" smtClean="0"/>
              <a:t>考虑如何实现连接？</a:t>
            </a:r>
            <a:endParaRPr lang="zh-CN" altLang="en-US" dirty="0"/>
          </a:p>
        </p:txBody>
      </p:sp>
      <p:sp>
        <p:nvSpPr>
          <p:cNvPr id="10" name="Oval Callout 9"/>
          <p:cNvSpPr/>
          <p:nvPr/>
        </p:nvSpPr>
        <p:spPr>
          <a:xfrm>
            <a:off x="4882041" y="1863659"/>
            <a:ext cx="3799517" cy="1438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smtClean="0">
                <a:latin typeface="微软雅黑" panose="020B0503020204020204" pitchFamily="34" charset="-122"/>
                <a:ea typeface="微软雅黑" panose="020B0503020204020204" pitchFamily="34" charset="-122"/>
              </a:rPr>
              <a:t>连接条件运算符是＝，称为等值连接</a:t>
            </a:r>
            <a:endParaRPr lang="en-US"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61793"/>
          <p:cNvSpPr>
            <a:spLocks noGrp="1"/>
          </p:cNvSpPr>
          <p:nvPr>
            <p:ph type="title"/>
          </p:nvPr>
        </p:nvSpPr>
        <p:spPr/>
        <p:txBody>
          <a:bodyPr anchor="ctr"/>
          <a:lstStyle/>
          <a:p>
            <a:r>
              <a:rPr lang="zh-CN" dirty="0"/>
              <a:t>自然连接</a:t>
            </a:r>
            <a:r>
              <a:rPr lang="en-US" altLang="zh-CN" b="1" dirty="0">
                <a:solidFill>
                  <a:srgbClr val="0000FF"/>
                </a:solidFill>
                <a:latin typeface="Arial" panose="020B0604020202020204" pitchFamily="34" charset="0"/>
                <a:ea typeface="宋体" panose="02010600030101010101" pitchFamily="2" charset="-122"/>
                <a:sym typeface="Symbol" panose="05050102010706020507" pitchFamily="18" charset="2"/>
              </a:rPr>
              <a:t> </a:t>
            </a:r>
            <a:r>
              <a:rPr lang="en-US" altLang="zh-CN" b="1" noProof="0" dirty="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mn-ea"/>
              </a:rPr>
              <a:t>⋈</a:t>
            </a:r>
            <a:r>
              <a:rPr lang="en-US" altLang="zh-CN" b="1" dirty="0">
                <a:solidFill>
                  <a:srgbClr val="0000FF"/>
                </a:solidFill>
                <a:latin typeface="Arial" panose="020B0604020202020204" pitchFamily="34" charset="0"/>
                <a:ea typeface="宋体" panose="02010600030101010101" pitchFamily="2" charset="-122"/>
                <a:sym typeface="Symbol" panose="05050102010706020507" pitchFamily="18" charset="2"/>
              </a:rPr>
              <a:t>               </a:t>
            </a:r>
            <a:r>
              <a:rPr lang="en-US" altLang="zh-CN" b="1" dirty="0">
                <a:solidFill>
                  <a:schemeClr val="tx1"/>
                </a:solidFill>
                <a:latin typeface="Arial" panose="020B0604020202020204" pitchFamily="34" charset="0"/>
                <a:ea typeface="宋体" panose="02010600030101010101" pitchFamily="2" charset="-122"/>
                <a:sym typeface="Symbol" panose="05050102010706020507" pitchFamily="18" charset="2"/>
              </a:rPr>
              <a:t> </a:t>
            </a:r>
            <a:r>
              <a:rPr lang="en-US" altLang="zh-CN" b="1" dirty="0">
                <a:solidFill>
                  <a:schemeClr val="accent2"/>
                </a:solidFill>
                <a:latin typeface="Arial" panose="020B0604020202020204" pitchFamily="34" charset="0"/>
                <a:ea typeface="宋体" panose="02010600030101010101" pitchFamily="2" charset="-122"/>
                <a:sym typeface="Symbol" panose="05050102010706020507" pitchFamily="18" charset="2"/>
              </a:rPr>
              <a:t>      </a:t>
            </a:r>
            <a:endParaRPr lang="zh-CN" dirty="0"/>
          </a:p>
        </p:txBody>
      </p:sp>
      <p:sp>
        <p:nvSpPr>
          <p:cNvPr id="161795" name="文本占位符 161794"/>
          <p:cNvSpPr>
            <a:spLocks noGrp="1"/>
          </p:cNvSpPr>
          <p:nvPr>
            <p:ph type="body" idx="1"/>
          </p:nvPr>
        </p:nvSpPr>
        <p:spPr>
          <a:xfrm>
            <a:off x="533400" y="1095375"/>
            <a:ext cx="8077200" cy="3124200"/>
          </a:xfrm>
        </p:spPr>
        <p:txBody>
          <a:bodyPr/>
          <a:lstStyle/>
          <a:p>
            <a:pPr>
              <a:lnSpc>
                <a:spcPct val="130000"/>
              </a:lnSpc>
            </a:pPr>
            <a:r>
              <a:rPr lang="zh-CN" altLang="en-US" dirty="0"/>
              <a:t>设有关系</a:t>
            </a:r>
            <a:r>
              <a:rPr lang="en-US" altLang="zh-CN" dirty="0"/>
              <a:t>R</a:t>
            </a:r>
            <a:r>
              <a:rPr lang="zh-CN" altLang="en-US" dirty="0"/>
              <a:t>和</a:t>
            </a:r>
            <a:r>
              <a:rPr lang="en-US" altLang="zh-CN" dirty="0"/>
              <a:t>S</a:t>
            </a:r>
            <a:r>
              <a:rPr lang="zh-CN" altLang="en-US" dirty="0" smtClean="0"/>
              <a:t>，</a:t>
            </a:r>
            <a:endParaRPr lang="en-US" altLang="zh-CN" dirty="0" smtClean="0"/>
          </a:p>
          <a:p>
            <a:pPr>
              <a:lnSpc>
                <a:spcPct val="130000"/>
              </a:lnSpc>
            </a:pPr>
            <a:r>
              <a:rPr lang="zh-CN" altLang="en-US" dirty="0"/>
              <a:t>自</a:t>
            </a:r>
            <a:r>
              <a:rPr lang="zh-CN" altLang="en-US" dirty="0" smtClean="0"/>
              <a:t>然</a:t>
            </a:r>
            <a:r>
              <a:rPr lang="zh-CN" altLang="en-US" dirty="0"/>
              <a:t>连</a:t>
            </a:r>
            <a:r>
              <a:rPr lang="zh-CN" altLang="en-US" dirty="0" smtClean="0"/>
              <a:t>接按</a:t>
            </a:r>
            <a:r>
              <a:rPr lang="zh-CN" altLang="en-US" dirty="0"/>
              <a:t>如</a:t>
            </a:r>
            <a:r>
              <a:rPr lang="zh-CN" altLang="en-US" dirty="0" smtClean="0"/>
              <a:t>下</a:t>
            </a:r>
            <a:r>
              <a:rPr lang="zh-CN" altLang="en-US" dirty="0"/>
              <a:t>方</a:t>
            </a:r>
            <a:r>
              <a:rPr lang="zh-CN" altLang="en-US" dirty="0" smtClean="0"/>
              <a:t>式</a:t>
            </a:r>
            <a:r>
              <a:rPr lang="zh-CN" altLang="en-US" dirty="0"/>
              <a:t>进</a:t>
            </a:r>
            <a:r>
              <a:rPr lang="zh-CN" altLang="en-US" dirty="0" smtClean="0"/>
              <a:t>行</a:t>
            </a:r>
            <a:r>
              <a:rPr lang="zh-CN" altLang="en-US" dirty="0"/>
              <a:t>操</a:t>
            </a:r>
            <a:r>
              <a:rPr lang="zh-CN" altLang="en-US" dirty="0" smtClean="0"/>
              <a:t>作</a:t>
            </a:r>
            <a:endParaRPr lang="en-US" altLang="zh-CN" dirty="0" smtClean="0"/>
          </a:p>
          <a:p>
            <a:pPr marL="971550" lvl="1" indent="-514350">
              <a:lnSpc>
                <a:spcPct val="130000"/>
              </a:lnSpc>
              <a:buFont typeface="+mj-lt"/>
              <a:buAutoNum type="arabicPeriod"/>
            </a:pPr>
            <a:r>
              <a:rPr lang="zh-CN" altLang="en-US" dirty="0"/>
              <a:t>对</a:t>
            </a:r>
            <a:r>
              <a:rPr lang="zh-CN" altLang="en-US" dirty="0" smtClean="0"/>
              <a:t>它</a:t>
            </a:r>
            <a:r>
              <a:rPr lang="zh-CN" altLang="en-US" dirty="0"/>
              <a:t>们的公共属性值全相等的元祖进行连接</a:t>
            </a:r>
          </a:p>
          <a:p>
            <a:pPr marL="971550" lvl="1" indent="-514350">
              <a:lnSpc>
                <a:spcPct val="130000"/>
              </a:lnSpc>
              <a:buFont typeface="+mj-lt"/>
              <a:buAutoNum type="arabicPeriod"/>
            </a:pPr>
            <a:r>
              <a:rPr lang="zh-CN" altLang="en-US" dirty="0"/>
              <a:t>删除重复的公共属性</a:t>
            </a:r>
          </a:p>
          <a:p>
            <a:pPr>
              <a:lnSpc>
                <a:spcPct val="130000"/>
              </a:lnSpc>
            </a:pPr>
            <a:r>
              <a:rPr lang="zh-CN" altLang="en-US" dirty="0">
                <a:sym typeface="+mn-ea"/>
              </a:rPr>
              <a:t>形成新关系</a:t>
            </a:r>
            <a:endParaRPr lang="en-US" altLang="zh-CN" baseline="-25000" dirty="0"/>
          </a:p>
          <a:p>
            <a:pPr lvl="1">
              <a:lnSpc>
                <a:spcPct val="130000"/>
              </a:lnSpc>
            </a:pPr>
            <a:endParaRPr lang="en-US" altLang="zh-CN" sz="1200" baseline="-25000" dirty="0"/>
          </a:p>
          <a:p>
            <a:pPr lvl="1">
              <a:lnSpc>
                <a:spcPct val="130000"/>
              </a:lnSpc>
            </a:pPr>
            <a:endParaRPr lang="zh-CN" altLang="en-US" dirty="0"/>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rPr>
              <a:t>36</a:t>
            </a:fld>
            <a:endPar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61793"/>
          <p:cNvSpPr>
            <a:spLocks noGrp="1"/>
          </p:cNvSpPr>
          <p:nvPr>
            <p:ph type="title"/>
          </p:nvPr>
        </p:nvSpPr>
        <p:spPr/>
        <p:txBody>
          <a:bodyPr anchor="ctr"/>
          <a:lstStyle/>
          <a:p>
            <a:r>
              <a:rPr lang="zh-CN" dirty="0"/>
              <a:t>自然连接</a:t>
            </a:r>
            <a:r>
              <a:rPr lang="en-US" altLang="zh-CN" b="1" noProof="0" dirty="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mn-ea"/>
              </a:rPr>
              <a:t>⋈</a:t>
            </a:r>
            <a:r>
              <a:rPr lang="en-US" altLang="zh-CN" b="1" dirty="0">
                <a:solidFill>
                  <a:schemeClr val="accent2"/>
                </a:solidFill>
                <a:latin typeface="Arial" panose="020B0604020202020204" pitchFamily="34" charset="0"/>
                <a:ea typeface="宋体" panose="02010600030101010101" pitchFamily="2" charset="-122"/>
                <a:sym typeface="Symbol" panose="05050102010706020507" pitchFamily="18" charset="2"/>
              </a:rPr>
              <a:t>        </a:t>
            </a:r>
            <a:endParaRPr lang="zh-CN" dirty="0"/>
          </a:p>
        </p:txBody>
      </p:sp>
      <p:sp>
        <p:nvSpPr>
          <p:cNvPr id="161795" name="文本占位符 161794"/>
          <p:cNvSpPr>
            <a:spLocks noGrp="1"/>
          </p:cNvSpPr>
          <p:nvPr>
            <p:ph type="body" idx="1"/>
          </p:nvPr>
        </p:nvSpPr>
        <p:spPr>
          <a:xfrm>
            <a:off x="533400" y="1095375"/>
            <a:ext cx="8077200" cy="3124200"/>
          </a:xfrm>
        </p:spPr>
        <p:txBody>
          <a:bodyPr/>
          <a:lstStyle/>
          <a:p>
            <a:pPr>
              <a:lnSpc>
                <a:spcPct val="130000"/>
              </a:lnSpc>
            </a:pPr>
            <a:r>
              <a:rPr lang="zh-CN" altLang="en-US" dirty="0"/>
              <a:t>设有关系</a:t>
            </a:r>
            <a:r>
              <a:rPr lang="en-US" altLang="zh-CN" dirty="0"/>
              <a:t>R</a:t>
            </a:r>
            <a:r>
              <a:rPr lang="zh-CN" altLang="en-US" dirty="0"/>
              <a:t>和</a:t>
            </a:r>
            <a:r>
              <a:rPr lang="en-US" altLang="zh-CN" dirty="0"/>
              <a:t>S</a:t>
            </a:r>
            <a:r>
              <a:rPr lang="zh-CN" altLang="en-US" dirty="0"/>
              <a:t>，</a:t>
            </a:r>
            <a:r>
              <a:rPr lang="en-US" altLang="zh-CN" dirty="0"/>
              <a:t>R</a:t>
            </a:r>
            <a:r>
              <a:rPr lang="zh-CN" altLang="en-US" dirty="0"/>
              <a:t>有属性</a:t>
            </a:r>
            <a:r>
              <a:rPr lang="en-US" altLang="zh-CN"/>
              <a:t>A</a:t>
            </a:r>
            <a:r>
              <a:rPr lang="en-US" altLang="zh-CN" baseline="-25000"/>
              <a:t>1</a:t>
            </a:r>
            <a:r>
              <a:rPr lang="en-US" altLang="zh-CN"/>
              <a:t>, A</a:t>
            </a:r>
            <a:r>
              <a:rPr lang="en-US" altLang="zh-CN" baseline="-25000"/>
              <a:t>2</a:t>
            </a:r>
            <a:r>
              <a:rPr lang="en-US" altLang="zh-CN"/>
              <a:t>, </a:t>
            </a:r>
            <a:r>
              <a:rPr lang="en-US" altLang="zh-CN" b="0">
                <a:latin typeface="Times New Roman" panose="02020603050405020304" pitchFamily="18" charset="0"/>
              </a:rPr>
              <a:t>…</a:t>
            </a:r>
            <a:r>
              <a:rPr lang="en-US" altLang="zh-CN"/>
              <a:t>, A</a:t>
            </a:r>
            <a:r>
              <a:rPr lang="en-US" altLang="zh-CN" baseline="-25000"/>
              <a:t>n</a:t>
            </a:r>
            <a:r>
              <a:rPr lang="zh-CN" altLang="en-US" dirty="0"/>
              <a:t>，</a:t>
            </a:r>
            <a:r>
              <a:rPr lang="en-US" altLang="zh-CN" dirty="0"/>
              <a:t>S</a:t>
            </a:r>
            <a:r>
              <a:rPr lang="zh-CN" altLang="en-US" dirty="0"/>
              <a:t>有属性</a:t>
            </a:r>
            <a:r>
              <a:rPr lang="en-US" altLang="zh-CN"/>
              <a:t>B</a:t>
            </a:r>
            <a:r>
              <a:rPr lang="en-US" altLang="zh-CN" baseline="-25000"/>
              <a:t>1</a:t>
            </a:r>
            <a:r>
              <a:rPr lang="en-US" altLang="zh-CN"/>
              <a:t>, B</a:t>
            </a:r>
            <a:r>
              <a:rPr lang="en-US" altLang="zh-CN" baseline="-25000"/>
              <a:t>2</a:t>
            </a:r>
            <a:r>
              <a:rPr lang="en-US" altLang="zh-CN"/>
              <a:t>, </a:t>
            </a:r>
            <a:r>
              <a:rPr lang="en-US" altLang="zh-CN" b="0">
                <a:latin typeface="Times New Roman" panose="02020603050405020304" pitchFamily="18" charset="0"/>
              </a:rPr>
              <a:t>…</a:t>
            </a:r>
            <a:r>
              <a:rPr lang="en-US" altLang="zh-CN" err="1"/>
              <a:t>, B</a:t>
            </a:r>
            <a:r>
              <a:rPr lang="en-US" altLang="zh-CN" baseline="-25000" err="1"/>
              <a:t>m</a:t>
            </a:r>
            <a:r>
              <a:rPr lang="en-US" altLang="zh-CN" dirty="0"/>
              <a:t>, </a:t>
            </a:r>
            <a:r>
              <a:rPr lang="zh-CN" altLang="en-US" dirty="0"/>
              <a:t>它们之间的公共属性为</a:t>
            </a:r>
            <a:r>
              <a:rPr lang="en-US" altLang="zh-CN"/>
              <a:t>A</a:t>
            </a:r>
            <a:r>
              <a:rPr lang="en-US" altLang="zh-CN" baseline="-25000"/>
              <a:t>1</a:t>
            </a:r>
            <a:r>
              <a:rPr lang="en-US" altLang="zh-CN"/>
              <a:t>, A</a:t>
            </a:r>
            <a:r>
              <a:rPr lang="en-US" altLang="zh-CN" baseline="-25000"/>
              <a:t>2</a:t>
            </a:r>
            <a:r>
              <a:rPr lang="en-US" altLang="zh-CN"/>
              <a:t>, </a:t>
            </a:r>
            <a:r>
              <a:rPr lang="en-US" altLang="zh-CN" b="0">
                <a:latin typeface="Times New Roman" panose="02020603050405020304" pitchFamily="18" charset="0"/>
              </a:rPr>
              <a:t>…</a:t>
            </a:r>
            <a:r>
              <a:rPr lang="en-US" altLang="zh-CN" err="1"/>
              <a:t>, A</a:t>
            </a:r>
            <a:r>
              <a:rPr lang="en-US" altLang="zh-CN" baseline="-25000" err="1"/>
              <a:t>j</a:t>
            </a:r>
            <a:r>
              <a:rPr lang="zh-CN" altLang="en-US" dirty="0"/>
              <a:t>与 </a:t>
            </a:r>
            <a:r>
              <a:rPr lang="en-US" altLang="zh-CN"/>
              <a:t>B</a:t>
            </a:r>
            <a:r>
              <a:rPr lang="en-US" altLang="zh-CN" baseline="-25000"/>
              <a:t>1</a:t>
            </a:r>
            <a:r>
              <a:rPr lang="en-US" altLang="zh-CN"/>
              <a:t>, B</a:t>
            </a:r>
            <a:r>
              <a:rPr lang="en-US" altLang="zh-CN" baseline="-25000"/>
              <a:t>2</a:t>
            </a:r>
            <a:r>
              <a:rPr lang="en-US" altLang="zh-CN"/>
              <a:t>, </a:t>
            </a:r>
            <a:r>
              <a:rPr lang="en-US" altLang="zh-CN" b="0">
                <a:latin typeface="Times New Roman" panose="02020603050405020304" pitchFamily="18" charset="0"/>
              </a:rPr>
              <a:t>…</a:t>
            </a:r>
            <a:r>
              <a:rPr lang="en-US" altLang="zh-CN" err="1"/>
              <a:t>, B</a:t>
            </a:r>
            <a:r>
              <a:rPr lang="en-US" altLang="zh-CN" baseline="-25000" err="1"/>
              <a:t>j</a:t>
            </a:r>
          </a:p>
          <a:p>
            <a:pPr lvl="1">
              <a:lnSpc>
                <a:spcPct val="130000"/>
              </a:lnSpc>
            </a:pPr>
            <a:endParaRPr lang="en-US" altLang="zh-CN" sz="1200" baseline="-25000" err="1"/>
          </a:p>
          <a:p>
            <a:pPr lvl="1">
              <a:lnSpc>
                <a:spcPct val="130000"/>
              </a:lnSpc>
            </a:pPr>
            <a:r>
              <a:rPr lang="zh-CN" altLang="en-US" dirty="0"/>
              <a:t>关系</a:t>
            </a:r>
            <a:r>
              <a:rPr lang="en-US" altLang="zh-CN" dirty="0"/>
              <a:t>R</a:t>
            </a:r>
            <a:r>
              <a:rPr lang="zh-CN" altLang="en-US" dirty="0"/>
              <a:t>与</a:t>
            </a:r>
            <a:r>
              <a:rPr lang="en-US" altLang="zh-CN" dirty="0"/>
              <a:t>S</a:t>
            </a:r>
            <a:r>
              <a:rPr lang="zh-CN" altLang="en-US" dirty="0"/>
              <a:t>的自然联接运算的结果关系的推导公式是：</a:t>
            </a:r>
          </a:p>
        </p:txBody>
      </p:sp>
      <p:sp>
        <p:nvSpPr>
          <p:cNvPr id="161797" name="矩形 161796"/>
          <p:cNvSpPr/>
          <p:nvPr/>
        </p:nvSpPr>
        <p:spPr>
          <a:xfrm>
            <a:off x="57150" y="4365104"/>
            <a:ext cx="8422005" cy="1524000"/>
          </a:xfrm>
          <a:prstGeom prst="rect">
            <a:avLst/>
          </a:prstGeom>
          <a:noFill/>
          <a:ln w="9525">
            <a:noFill/>
          </a:ln>
        </p:spPr>
        <p:txBody>
          <a:bodyPr/>
          <a:lstStyle/>
          <a:p>
            <a:pPr marL="1143000" lvl="2" indent="-228600">
              <a:lnSpc>
                <a:spcPct val="110000"/>
              </a:lnSpc>
              <a:buClr>
                <a:schemeClr val="accent2"/>
              </a:buClr>
            </a:pPr>
            <a:r>
              <a:rPr lang="en-US" altLang="zh-CN" sz="2800" b="1" dirty="0">
                <a:solidFill>
                  <a:schemeClr val="tx1"/>
                </a:solidFill>
                <a:latin typeface="Arial" panose="020B0604020202020204" pitchFamily="34" charset="0"/>
                <a:ea typeface="宋体" panose="02010600030101010101" pitchFamily="2" charset="-122"/>
                <a:sym typeface="Symbol" panose="05050102010706020507" pitchFamily="18" charset="2"/>
              </a:rPr>
              <a:t>R </a:t>
            </a:r>
            <a:r>
              <a:rPr lang="en-US" altLang="zh-CN" sz="2800" dirty="0" smtClean="0">
                <a:solidFill>
                  <a:srgbClr val="0000FF"/>
                </a:solidFill>
                <a:effectLst>
                  <a:outerShdw blurRad="38100" dist="38100" dir="2700000" algn="tl">
                    <a:srgbClr val="000000">
                      <a:alpha val="43137"/>
                    </a:srgbClr>
                  </a:outerShdw>
                </a:effectLst>
                <a:latin typeface="Lucida Sans Unicode" panose="020B0602030504020204" pitchFamily="34" charset="0"/>
                <a:sym typeface="+mn-ea"/>
              </a:rPr>
              <a:t>⋈</a:t>
            </a:r>
            <a:r>
              <a:rPr lang="en-US" altLang="zh-CN" sz="2800" b="1" dirty="0" smtClean="0">
                <a:solidFill>
                  <a:schemeClr val="tx1"/>
                </a:solidFill>
                <a:latin typeface="Arial" panose="020B0604020202020204" pitchFamily="34" charset="0"/>
                <a:ea typeface="宋体" panose="02010600030101010101" pitchFamily="2" charset="-122"/>
                <a:sym typeface="Symbol" panose="05050102010706020507" pitchFamily="18" charset="2"/>
              </a:rPr>
              <a:t> S </a:t>
            </a:r>
            <a:r>
              <a:rPr lang="en-US" altLang="zh-CN" sz="2800" b="1" dirty="0">
                <a:solidFill>
                  <a:schemeClr val="tx1"/>
                </a:solidFill>
                <a:latin typeface="Arial" panose="020B0604020202020204" pitchFamily="34" charset="0"/>
                <a:ea typeface="宋体" panose="02010600030101010101" pitchFamily="2" charset="-122"/>
                <a:sym typeface="Symbol" panose="05050102010706020507" pitchFamily="18" charset="2"/>
              </a:rPr>
              <a:t>= </a:t>
            </a:r>
            <a:r>
              <a:rPr lang="en-US" altLang="zh-CN" sz="2800" b="1" baseline="-25000" dirty="0">
                <a:solidFill>
                  <a:srgbClr val="3333FF"/>
                </a:solidFill>
                <a:latin typeface="Arial" panose="020B0604020202020204" pitchFamily="34" charset="0"/>
                <a:ea typeface="宋体" panose="02010600030101010101" pitchFamily="2" charset="-122"/>
              </a:rPr>
              <a:t>A1,A2, …, An,  Bj+1, …, </a:t>
            </a:r>
            <a:r>
              <a:rPr lang="en-US" altLang="zh-CN" sz="2800" b="1" baseline="-25000" dirty="0" err="1">
                <a:solidFill>
                  <a:srgbClr val="3333FF"/>
                </a:solidFill>
                <a:latin typeface="Arial" panose="020B0604020202020204" pitchFamily="34" charset="0"/>
                <a:ea typeface="宋体" panose="02010600030101010101" pitchFamily="2" charset="-122"/>
              </a:rPr>
              <a:t>Bm</a:t>
            </a:r>
            <a:endParaRPr lang="en-US" altLang="zh-CN" sz="28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buClr>
                <a:schemeClr val="accent2"/>
              </a:buClr>
            </a:pPr>
            <a:r>
              <a:rPr lang="en-US" altLang="zh-CN" sz="2800" b="1" dirty="0">
                <a:solidFill>
                  <a:schemeClr val="accent2"/>
                </a:solidFill>
                <a:latin typeface="Arial" panose="020B0604020202020204" pitchFamily="34" charset="0"/>
                <a:ea typeface="宋体" panose="02010600030101010101" pitchFamily="2" charset="-122"/>
              </a:rPr>
              <a:t>			</a:t>
            </a:r>
            <a:r>
              <a:rPr lang="en-US" altLang="zh-CN" sz="2800" b="1" dirty="0" smtClean="0">
                <a:solidFill>
                  <a:schemeClr val="tx1"/>
                </a:solidFill>
                <a:latin typeface="Arial" panose="020B0604020202020204" pitchFamily="34" charset="0"/>
                <a:ea typeface="宋体" panose="02010600030101010101" pitchFamily="2" charset="-122"/>
              </a:rPr>
              <a:t>(</a:t>
            </a:r>
            <a:r>
              <a:rPr lang="en-US" altLang="zh-CN" sz="2800" b="0" spc="30" dirty="0" smtClean="0">
                <a:sym typeface="Symbol" panose="05050102010706020507"/>
              </a:rPr>
              <a:t></a:t>
            </a:r>
            <a:r>
              <a:rPr lang="en-US" altLang="zh-CN" sz="2800" b="1" baseline="-25000" dirty="0" smtClean="0">
                <a:solidFill>
                  <a:srgbClr val="3333FF"/>
                </a:solidFill>
                <a:latin typeface="Arial" panose="020B0604020202020204" pitchFamily="34" charset="0"/>
                <a:ea typeface="宋体" panose="02010600030101010101" pitchFamily="2" charset="-122"/>
              </a:rPr>
              <a:t>A1=B1 </a:t>
            </a:r>
            <a:r>
              <a:rPr lang="en-US" altLang="zh-CN" sz="2800" b="1" baseline="-25000" dirty="0">
                <a:solidFill>
                  <a:srgbClr val="3333FF"/>
                </a:solidFill>
                <a:latin typeface="Arial" panose="020B0604020202020204" pitchFamily="34" charset="0"/>
                <a:ea typeface="宋体" panose="02010600030101010101" pitchFamily="2" charset="-122"/>
              </a:rPr>
              <a:t>and A2=B2 and…and </a:t>
            </a:r>
            <a:r>
              <a:rPr lang="en-US" altLang="zh-CN" sz="2800" b="1" baseline="-25000" dirty="0" err="1">
                <a:solidFill>
                  <a:srgbClr val="3333FF"/>
                </a:solidFill>
                <a:latin typeface="Arial" panose="020B0604020202020204" pitchFamily="34" charset="0"/>
                <a:ea typeface="宋体" panose="02010600030101010101" pitchFamily="2" charset="-122"/>
              </a:rPr>
              <a:t>Aj</a:t>
            </a:r>
            <a:r>
              <a:rPr lang="en-US" altLang="zh-CN" sz="2800" b="1" baseline="-25000" dirty="0">
                <a:solidFill>
                  <a:srgbClr val="3333FF"/>
                </a:solidFill>
                <a:latin typeface="Arial" panose="020B0604020202020204" pitchFamily="34" charset="0"/>
                <a:ea typeface="宋体" panose="02010600030101010101" pitchFamily="2" charset="-122"/>
              </a:rPr>
              <a:t>=</a:t>
            </a:r>
            <a:r>
              <a:rPr lang="en-US" altLang="zh-CN" sz="2800" b="1" baseline="-25000" dirty="0" err="1">
                <a:solidFill>
                  <a:srgbClr val="3333FF"/>
                </a:solidFill>
                <a:latin typeface="Arial" panose="020B0604020202020204" pitchFamily="34" charset="0"/>
                <a:ea typeface="宋体" panose="02010600030101010101" pitchFamily="2" charset="-122"/>
              </a:rPr>
              <a:t>Bj</a:t>
            </a:r>
            <a:r>
              <a:rPr lang="en-US" altLang="zh-CN" sz="2800" b="1" baseline="-25000" dirty="0">
                <a:solidFill>
                  <a:srgbClr val="3333FF"/>
                </a:solidFill>
                <a:latin typeface="Arial" panose="020B0604020202020204" pitchFamily="34" charset="0"/>
                <a:ea typeface="宋体" panose="02010600030101010101" pitchFamily="2" charset="-122"/>
              </a:rPr>
              <a:t> </a:t>
            </a:r>
            <a:r>
              <a:rPr lang="en-US" altLang="zh-CN" sz="2800" b="1" dirty="0">
                <a:solidFill>
                  <a:schemeClr val="tx1"/>
                </a:solidFill>
                <a:latin typeface="Arial" panose="020B0604020202020204" pitchFamily="34" charset="0"/>
                <a:ea typeface="宋体" panose="02010600030101010101" pitchFamily="2" charset="-122"/>
              </a:rPr>
              <a:t>(R×S) )</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rPr>
              <a:t>37</a:t>
            </a:fld>
            <a:endPar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90465"/>
          <p:cNvSpPr>
            <a:spLocks noGrp="1"/>
          </p:cNvSpPr>
          <p:nvPr>
            <p:ph type="title"/>
          </p:nvPr>
        </p:nvSpPr>
        <p:spPr/>
        <p:txBody>
          <a:bodyPr anchor="b"/>
          <a:lstStyle/>
          <a:p>
            <a:r>
              <a:rPr lang="zh-CN" altLang="en-US" b="1" dirty="0">
                <a:solidFill>
                  <a:schemeClr val="folHlink"/>
                </a:solidFill>
                <a:ea typeface="楷体_GB2312" pitchFamily="49" charset="-122"/>
              </a:rPr>
              <a:t>自然连接</a:t>
            </a:r>
          </a:p>
        </p:txBody>
      </p:sp>
      <p:sp>
        <p:nvSpPr>
          <p:cNvPr id="121858" name="矩形 190466"/>
          <p:cNvSpPr/>
          <p:nvPr/>
        </p:nvSpPr>
        <p:spPr>
          <a:xfrm>
            <a:off x="914400" y="24384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en-US" altLang="zh-CN" b="0" i="1">
                <a:latin typeface="Helvetica" pitchFamily="34" charset="0"/>
                <a:ea typeface="宋体" panose="02010600030101010101" pitchFamily="2" charset="-122"/>
              </a:rPr>
              <a:t>A</a:t>
            </a:r>
          </a:p>
        </p:txBody>
      </p:sp>
      <p:sp>
        <p:nvSpPr>
          <p:cNvPr id="121859" name="矩形 190467"/>
          <p:cNvSpPr/>
          <p:nvPr/>
        </p:nvSpPr>
        <p:spPr>
          <a:xfrm>
            <a:off x="1371600" y="24384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B</a:t>
            </a:r>
          </a:p>
        </p:txBody>
      </p:sp>
      <p:sp>
        <p:nvSpPr>
          <p:cNvPr id="121860" name="矩形 190468"/>
          <p:cNvSpPr/>
          <p:nvPr/>
        </p:nvSpPr>
        <p:spPr>
          <a:xfrm>
            <a:off x="914400" y="3048000"/>
            <a:ext cx="457200" cy="198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61" name="矩形 190469"/>
          <p:cNvSpPr/>
          <p:nvPr/>
        </p:nvSpPr>
        <p:spPr>
          <a:xfrm>
            <a:off x="1371600" y="3048000"/>
            <a:ext cx="457200" cy="198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2</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4</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tx2"/>
                </a:solidFill>
                <a:latin typeface="Helvetica" pitchFamily="34" charset="0"/>
                <a:ea typeface="宋体" panose="02010600030101010101" pitchFamily="2" charset="-122"/>
                <a:sym typeface="Symbol" panose="05050102010706020507" pitchFamily="18" charset="2"/>
              </a:rPr>
              <a:t>2</a:t>
            </a:r>
          </a:p>
        </p:txBody>
      </p:sp>
      <p:sp>
        <p:nvSpPr>
          <p:cNvPr id="121862" name="矩形 190470"/>
          <p:cNvSpPr/>
          <p:nvPr/>
        </p:nvSpPr>
        <p:spPr>
          <a:xfrm>
            <a:off x="1828800" y="24384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C</a:t>
            </a:r>
          </a:p>
        </p:txBody>
      </p:sp>
      <p:sp>
        <p:nvSpPr>
          <p:cNvPr id="121863" name="矩形 190471"/>
          <p:cNvSpPr/>
          <p:nvPr/>
        </p:nvSpPr>
        <p:spPr>
          <a:xfrm>
            <a:off x="2286000" y="24384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D</a:t>
            </a:r>
          </a:p>
        </p:txBody>
      </p:sp>
      <p:sp>
        <p:nvSpPr>
          <p:cNvPr id="121864" name="矩形 190472"/>
          <p:cNvSpPr/>
          <p:nvPr/>
        </p:nvSpPr>
        <p:spPr>
          <a:xfrm>
            <a:off x="1828800" y="3048000"/>
            <a:ext cx="457200" cy="198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65" name="矩形 190473"/>
          <p:cNvSpPr/>
          <p:nvPr/>
        </p:nvSpPr>
        <p:spPr>
          <a:xfrm>
            <a:off x="2286000" y="3048000"/>
            <a:ext cx="457200" cy="198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latin typeface="Helvetica" pitchFamily="34" charset="0"/>
                <a:ea typeface="宋体" panose="02010600030101010101" pitchFamily="2" charset="-122"/>
                <a:sym typeface="Symbol" panose="05050102010706020507" pitchFamily="18" charset="2"/>
              </a:rPr>
              <a:t>b</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tx2"/>
                </a:solidFill>
                <a:latin typeface="Helvetica" pitchFamily="34" charset="0"/>
                <a:ea typeface="宋体" panose="02010600030101010101" pitchFamily="2" charset="-122"/>
                <a:sym typeface="Symbol" panose="05050102010706020507" pitchFamily="18" charset="2"/>
              </a:rPr>
              <a:t>b</a:t>
            </a:r>
          </a:p>
        </p:txBody>
      </p:sp>
      <p:sp>
        <p:nvSpPr>
          <p:cNvPr id="121866" name="文本框 190474"/>
          <p:cNvSpPr txBox="1"/>
          <p:nvPr/>
        </p:nvSpPr>
        <p:spPr>
          <a:xfrm>
            <a:off x="1676400" y="2057400"/>
            <a:ext cx="285750" cy="457200"/>
          </a:xfrm>
          <a:prstGeom prst="rect">
            <a:avLst/>
          </a:prstGeom>
          <a:noFill/>
          <a:ln w="9525">
            <a:noFill/>
          </a:ln>
        </p:spPr>
        <p:txBody>
          <a:bodyPr wrap="none" anchor="ctr">
            <a:spAutoFit/>
          </a:bodyPr>
          <a:lstStyle/>
          <a:p>
            <a:pPr algn="ctr" eaLnBrk="0" hangingPunct="0">
              <a:spcBef>
                <a:spcPct val="50000"/>
              </a:spcBef>
            </a:pPr>
            <a:r>
              <a:rPr lang="en-US" altLang="zh-CN" b="0" i="1">
                <a:latin typeface="Helvetica" pitchFamily="34" charset="0"/>
                <a:ea typeface="宋体" panose="02010600030101010101" pitchFamily="2" charset="-122"/>
              </a:rPr>
              <a:t>r</a:t>
            </a:r>
          </a:p>
        </p:txBody>
      </p:sp>
      <p:sp>
        <p:nvSpPr>
          <p:cNvPr id="121867" name="矩形 190475"/>
          <p:cNvSpPr/>
          <p:nvPr/>
        </p:nvSpPr>
        <p:spPr>
          <a:xfrm>
            <a:off x="3733800" y="25908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B</a:t>
            </a:r>
          </a:p>
        </p:txBody>
      </p:sp>
      <p:sp>
        <p:nvSpPr>
          <p:cNvPr id="121868" name="矩形 190476"/>
          <p:cNvSpPr/>
          <p:nvPr/>
        </p:nvSpPr>
        <p:spPr>
          <a:xfrm>
            <a:off x="3733800" y="3200400"/>
            <a:ext cx="457200" cy="1752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3</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tx2"/>
                </a:solidFill>
                <a:latin typeface="Helvetica" pitchFamily="34" charset="0"/>
                <a:ea typeface="宋体" panose="02010600030101010101" pitchFamily="2" charset="-122"/>
                <a:sym typeface="Symbol" panose="05050102010706020507" pitchFamily="18" charset="2"/>
              </a:rPr>
              <a:t>2</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3</a:t>
            </a:r>
          </a:p>
        </p:txBody>
      </p:sp>
      <p:sp>
        <p:nvSpPr>
          <p:cNvPr id="121869" name="矩形 190477"/>
          <p:cNvSpPr/>
          <p:nvPr/>
        </p:nvSpPr>
        <p:spPr>
          <a:xfrm>
            <a:off x="4191000" y="25908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D</a:t>
            </a:r>
          </a:p>
        </p:txBody>
      </p:sp>
      <p:sp>
        <p:nvSpPr>
          <p:cNvPr id="121870" name="矩形 190478"/>
          <p:cNvSpPr/>
          <p:nvPr/>
        </p:nvSpPr>
        <p:spPr>
          <a:xfrm>
            <a:off x="4191000" y="3200400"/>
            <a:ext cx="457200" cy="1752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tx2"/>
                </a:solidFill>
                <a:latin typeface="Helvetica" pitchFamily="34" charset="0"/>
                <a:ea typeface="宋体" panose="02010600030101010101" pitchFamily="2" charset="-122"/>
                <a:sym typeface="Symbol" panose="05050102010706020507" pitchFamily="18" charset="2"/>
              </a:rPr>
              <a:t>b</a:t>
            </a:r>
          </a:p>
          <a:p>
            <a:pPr algn="ctr" eaLnBrk="0" hangingPunct="0">
              <a:spcBef>
                <a:spcPct val="0"/>
              </a:spcBef>
            </a:pPr>
            <a:r>
              <a:rPr lang="en-US" altLang="zh-CN" b="0">
                <a:latin typeface="Helvetica" pitchFamily="34" charset="0"/>
                <a:ea typeface="宋体" panose="02010600030101010101" pitchFamily="2" charset="-122"/>
                <a:sym typeface="Symbol" panose="05050102010706020507" pitchFamily="18" charset="2"/>
              </a:rPr>
              <a:t>b</a:t>
            </a:r>
          </a:p>
        </p:txBody>
      </p:sp>
      <p:sp>
        <p:nvSpPr>
          <p:cNvPr id="121871" name="矩形 190479"/>
          <p:cNvSpPr/>
          <p:nvPr/>
        </p:nvSpPr>
        <p:spPr>
          <a:xfrm>
            <a:off x="4648200" y="25908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E</a:t>
            </a:r>
          </a:p>
        </p:txBody>
      </p:sp>
      <p:sp>
        <p:nvSpPr>
          <p:cNvPr id="121872" name="矩形 190480"/>
          <p:cNvSpPr/>
          <p:nvPr/>
        </p:nvSpPr>
        <p:spPr>
          <a:xfrm>
            <a:off x="4648200" y="3200400"/>
            <a:ext cx="457200" cy="1752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endParaRPr lang="zh-CN" altLang="en-US" i="1" dirty="0">
              <a:latin typeface="Helvetica" pitchFamily="34" charset="0"/>
              <a:ea typeface="宋体" panose="02010600030101010101" pitchFamily="2" charset="-122"/>
              <a:sym typeface="Symbol" panose="05050102010706020507" pitchFamily="18" charset="2"/>
            </a:endParaRP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73" name="文本框 190481"/>
          <p:cNvSpPr txBox="1"/>
          <p:nvPr/>
        </p:nvSpPr>
        <p:spPr>
          <a:xfrm>
            <a:off x="4248150" y="2133600"/>
            <a:ext cx="336550" cy="457200"/>
          </a:xfrm>
          <a:prstGeom prst="rect">
            <a:avLst/>
          </a:prstGeom>
          <a:noFill/>
          <a:ln w="9525">
            <a:noFill/>
          </a:ln>
        </p:spPr>
        <p:txBody>
          <a:bodyPr wrap="none" anchor="ctr">
            <a:spAutoFit/>
          </a:bodyPr>
          <a:lstStyle/>
          <a:p>
            <a:pPr algn="ctr" eaLnBrk="0" hangingPunct="0">
              <a:spcBef>
                <a:spcPct val="50000"/>
              </a:spcBef>
            </a:pPr>
            <a:r>
              <a:rPr lang="en-US" altLang="zh-CN" b="0" i="1">
                <a:latin typeface="Helvetica" pitchFamily="34" charset="0"/>
                <a:ea typeface="宋体" panose="02010600030101010101" pitchFamily="2" charset="-122"/>
              </a:rPr>
              <a:t>s</a:t>
            </a:r>
          </a:p>
        </p:txBody>
      </p:sp>
      <p:sp>
        <p:nvSpPr>
          <p:cNvPr id="121874" name="矩形 190482"/>
          <p:cNvSpPr/>
          <p:nvPr/>
        </p:nvSpPr>
        <p:spPr>
          <a:xfrm>
            <a:off x="6205538" y="3048000"/>
            <a:ext cx="434975"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75" name="矩形 190483"/>
          <p:cNvSpPr/>
          <p:nvPr/>
        </p:nvSpPr>
        <p:spPr>
          <a:xfrm>
            <a:off x="6640513" y="3048000"/>
            <a:ext cx="434975"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tx2"/>
                </a:solidFill>
                <a:latin typeface="Helvetica" pitchFamily="34" charset="0"/>
                <a:ea typeface="宋体" panose="02010600030101010101" pitchFamily="2" charset="-122"/>
                <a:sym typeface="Symbol" panose="05050102010706020507" pitchFamily="18" charset="2"/>
              </a:rPr>
              <a:t>2</a:t>
            </a:r>
          </a:p>
        </p:txBody>
      </p:sp>
      <p:sp>
        <p:nvSpPr>
          <p:cNvPr id="121876" name="矩形 190484"/>
          <p:cNvSpPr/>
          <p:nvPr/>
        </p:nvSpPr>
        <p:spPr>
          <a:xfrm>
            <a:off x="7075488" y="3048000"/>
            <a:ext cx="436562"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77" name="矩形 190485"/>
          <p:cNvSpPr/>
          <p:nvPr/>
        </p:nvSpPr>
        <p:spPr>
          <a:xfrm>
            <a:off x="7512050" y="3048000"/>
            <a:ext cx="434975"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tx2"/>
                </a:solidFill>
                <a:latin typeface="Helvetica" pitchFamily="34" charset="0"/>
                <a:ea typeface="宋体" panose="02010600030101010101" pitchFamily="2" charset="-122"/>
                <a:sym typeface="Symbol" panose="05050102010706020507" pitchFamily="18" charset="2"/>
              </a:rPr>
              <a:t>b</a:t>
            </a:r>
          </a:p>
        </p:txBody>
      </p:sp>
      <p:sp>
        <p:nvSpPr>
          <p:cNvPr id="121878" name="矩形 190486"/>
          <p:cNvSpPr/>
          <p:nvPr/>
        </p:nvSpPr>
        <p:spPr>
          <a:xfrm>
            <a:off x="7947025" y="3048000"/>
            <a:ext cx="434975"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79" name="矩形 190487"/>
          <p:cNvSpPr/>
          <p:nvPr/>
        </p:nvSpPr>
        <p:spPr>
          <a:xfrm>
            <a:off x="6205538" y="2452688"/>
            <a:ext cx="434975"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A</a:t>
            </a:r>
          </a:p>
        </p:txBody>
      </p:sp>
      <p:sp>
        <p:nvSpPr>
          <p:cNvPr id="121880" name="矩形 190488"/>
          <p:cNvSpPr/>
          <p:nvPr/>
        </p:nvSpPr>
        <p:spPr>
          <a:xfrm>
            <a:off x="6640513" y="2452688"/>
            <a:ext cx="434975"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B</a:t>
            </a:r>
          </a:p>
        </p:txBody>
      </p:sp>
      <p:sp>
        <p:nvSpPr>
          <p:cNvPr id="121881" name="矩形 190489"/>
          <p:cNvSpPr/>
          <p:nvPr/>
        </p:nvSpPr>
        <p:spPr>
          <a:xfrm>
            <a:off x="7075488" y="2452688"/>
            <a:ext cx="436562"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C</a:t>
            </a:r>
          </a:p>
        </p:txBody>
      </p:sp>
      <p:sp>
        <p:nvSpPr>
          <p:cNvPr id="121882" name="矩形 190490"/>
          <p:cNvSpPr/>
          <p:nvPr/>
        </p:nvSpPr>
        <p:spPr>
          <a:xfrm>
            <a:off x="7512050" y="2452688"/>
            <a:ext cx="434975"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D</a:t>
            </a:r>
          </a:p>
        </p:txBody>
      </p:sp>
      <p:sp>
        <p:nvSpPr>
          <p:cNvPr id="121883" name="矩形 190491"/>
          <p:cNvSpPr/>
          <p:nvPr/>
        </p:nvSpPr>
        <p:spPr>
          <a:xfrm>
            <a:off x="7947025" y="2452688"/>
            <a:ext cx="434975"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E</a:t>
            </a:r>
          </a:p>
        </p:txBody>
      </p:sp>
      <p:grpSp>
        <p:nvGrpSpPr>
          <p:cNvPr id="121884" name="组合 190492"/>
          <p:cNvGrpSpPr/>
          <p:nvPr/>
        </p:nvGrpSpPr>
        <p:grpSpPr>
          <a:xfrm>
            <a:off x="6967538" y="1981200"/>
            <a:ext cx="1143000" cy="409575"/>
            <a:chOff x="288" y="2688"/>
            <a:chExt cx="720" cy="258"/>
          </a:xfrm>
        </p:grpSpPr>
        <p:sp>
          <p:nvSpPr>
            <p:cNvPr id="121885" name="矩形 190493"/>
            <p:cNvSpPr/>
            <p:nvPr/>
          </p:nvSpPr>
          <p:spPr>
            <a:xfrm>
              <a:off x="288" y="2688"/>
              <a:ext cx="720" cy="258"/>
            </a:xfrm>
            <a:prstGeom prst="rect">
              <a:avLst/>
            </a:prstGeom>
            <a:noFill/>
            <a:ln w="9525">
              <a:noFill/>
            </a:ln>
          </p:spPr>
          <p:txBody>
            <a:bodyPr anchor="t"/>
            <a:lstStyle/>
            <a:p>
              <a:pPr marL="342900" indent="-342900" eaLnBrk="0" hangingPunct="0">
                <a:spcBef>
                  <a:spcPct val="35000"/>
                </a:spcBef>
                <a:buClr>
                  <a:schemeClr val="tx2"/>
                </a:buClr>
                <a:buFont typeface="Monotype Sorts" pitchFamily="2" charset="2"/>
                <a:buNone/>
              </a:pPr>
              <a:r>
                <a:rPr lang="en-US" altLang="zh-CN" b="0" i="1">
                  <a:latin typeface="Helvetica" pitchFamily="34" charset="0"/>
                  <a:ea typeface="宋体" panose="02010600030101010101" pitchFamily="2" charset="-122"/>
                </a:rPr>
                <a:t>r     s</a:t>
              </a:r>
            </a:p>
          </p:txBody>
        </p:sp>
        <p:sp>
          <p:nvSpPr>
            <p:cNvPr id="121886" name="流程图: 对照 190494"/>
            <p:cNvSpPr/>
            <p:nvPr/>
          </p:nvSpPr>
          <p:spPr>
            <a:xfrm rot="-5400000" flipV="1">
              <a:off x="470" y="2784"/>
              <a:ext cx="96" cy="96"/>
            </a:xfrm>
            <a:prstGeom prst="flowChartCollate">
              <a:avLst/>
            </a:prstGeom>
            <a:solidFill>
              <a:schemeClr val="bg1"/>
            </a:solidFill>
            <a:ln w="9525" cap="flat" cmpd="sng">
              <a:solidFill>
                <a:schemeClr val="tx1"/>
              </a:solidFill>
              <a:prstDash val="solid"/>
              <a:miter/>
              <a:headEnd type="none" w="med" len="med"/>
              <a:tailEnd type="none" w="med" len="med"/>
            </a:ln>
          </p:spPr>
          <p:txBody>
            <a:bodyPr anchor="t"/>
            <a:lstStyle/>
            <a:p>
              <a:pPr algn="just"/>
              <a:endParaRPr lang="zh-CN" altLang="en-US">
                <a:latin typeface="Tahoma" panose="020B0604030504040204" pitchFamily="34" charset="0"/>
              </a:endParaRPr>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38</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1874"/>
                                        </p:tgtEl>
                                        <p:attrNameLst>
                                          <p:attrName>style.visibility</p:attrName>
                                        </p:attrNameLst>
                                      </p:cBhvr>
                                      <p:to>
                                        <p:strVal val="visible"/>
                                      </p:to>
                                    </p:set>
                                    <p:animEffect transition="in" filter="wipe(down)">
                                      <p:cBhvr>
                                        <p:cTn id="7" dur="500"/>
                                        <p:tgtEl>
                                          <p:spTgt spid="12187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1875"/>
                                        </p:tgtEl>
                                        <p:attrNameLst>
                                          <p:attrName>style.visibility</p:attrName>
                                        </p:attrNameLst>
                                      </p:cBhvr>
                                      <p:to>
                                        <p:strVal val="visible"/>
                                      </p:to>
                                    </p:set>
                                    <p:animEffect transition="in" filter="wipe(down)">
                                      <p:cBhvr>
                                        <p:cTn id="10" dur="500"/>
                                        <p:tgtEl>
                                          <p:spTgt spid="12187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1876"/>
                                        </p:tgtEl>
                                        <p:attrNameLst>
                                          <p:attrName>style.visibility</p:attrName>
                                        </p:attrNameLst>
                                      </p:cBhvr>
                                      <p:to>
                                        <p:strVal val="visible"/>
                                      </p:to>
                                    </p:set>
                                    <p:animEffect transition="in" filter="wipe(down)">
                                      <p:cBhvr>
                                        <p:cTn id="13" dur="500"/>
                                        <p:tgtEl>
                                          <p:spTgt spid="12187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1877"/>
                                        </p:tgtEl>
                                        <p:attrNameLst>
                                          <p:attrName>style.visibility</p:attrName>
                                        </p:attrNameLst>
                                      </p:cBhvr>
                                      <p:to>
                                        <p:strVal val="visible"/>
                                      </p:to>
                                    </p:set>
                                    <p:animEffect transition="in" filter="wipe(down)">
                                      <p:cBhvr>
                                        <p:cTn id="16" dur="500"/>
                                        <p:tgtEl>
                                          <p:spTgt spid="12187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1878"/>
                                        </p:tgtEl>
                                        <p:attrNameLst>
                                          <p:attrName>style.visibility</p:attrName>
                                        </p:attrNameLst>
                                      </p:cBhvr>
                                      <p:to>
                                        <p:strVal val="visible"/>
                                      </p:to>
                                    </p:set>
                                    <p:animEffect transition="in" filter="wipe(down)">
                                      <p:cBhvr>
                                        <p:cTn id="19" dur="500"/>
                                        <p:tgtEl>
                                          <p:spTgt spid="12187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1879"/>
                                        </p:tgtEl>
                                        <p:attrNameLst>
                                          <p:attrName>style.visibility</p:attrName>
                                        </p:attrNameLst>
                                      </p:cBhvr>
                                      <p:to>
                                        <p:strVal val="visible"/>
                                      </p:to>
                                    </p:set>
                                    <p:animEffect transition="in" filter="wipe(down)">
                                      <p:cBhvr>
                                        <p:cTn id="22" dur="500"/>
                                        <p:tgtEl>
                                          <p:spTgt spid="12187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1880"/>
                                        </p:tgtEl>
                                        <p:attrNameLst>
                                          <p:attrName>style.visibility</p:attrName>
                                        </p:attrNameLst>
                                      </p:cBhvr>
                                      <p:to>
                                        <p:strVal val="visible"/>
                                      </p:to>
                                    </p:set>
                                    <p:animEffect transition="in" filter="wipe(down)">
                                      <p:cBhvr>
                                        <p:cTn id="25" dur="500"/>
                                        <p:tgtEl>
                                          <p:spTgt spid="12188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1881"/>
                                        </p:tgtEl>
                                        <p:attrNameLst>
                                          <p:attrName>style.visibility</p:attrName>
                                        </p:attrNameLst>
                                      </p:cBhvr>
                                      <p:to>
                                        <p:strVal val="visible"/>
                                      </p:to>
                                    </p:set>
                                    <p:animEffect transition="in" filter="wipe(down)">
                                      <p:cBhvr>
                                        <p:cTn id="28" dur="500"/>
                                        <p:tgtEl>
                                          <p:spTgt spid="12188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1882"/>
                                        </p:tgtEl>
                                        <p:attrNameLst>
                                          <p:attrName>style.visibility</p:attrName>
                                        </p:attrNameLst>
                                      </p:cBhvr>
                                      <p:to>
                                        <p:strVal val="visible"/>
                                      </p:to>
                                    </p:set>
                                    <p:animEffect transition="in" filter="wipe(down)">
                                      <p:cBhvr>
                                        <p:cTn id="31" dur="500"/>
                                        <p:tgtEl>
                                          <p:spTgt spid="12188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1883"/>
                                        </p:tgtEl>
                                        <p:attrNameLst>
                                          <p:attrName>style.visibility</p:attrName>
                                        </p:attrNameLst>
                                      </p:cBhvr>
                                      <p:to>
                                        <p:strVal val="visible"/>
                                      </p:to>
                                    </p:set>
                                    <p:animEffect transition="in" filter="wipe(down)">
                                      <p:cBhvr>
                                        <p:cTn id="34" dur="500"/>
                                        <p:tgtEl>
                                          <p:spTgt spid="121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4" grpId="0" animBg="1"/>
      <p:bldP spid="121875" grpId="0" animBg="1"/>
      <p:bldP spid="121876" grpId="0" animBg="1"/>
      <p:bldP spid="121877" grpId="0" animBg="1"/>
      <p:bldP spid="121878" grpId="0" animBg="1"/>
      <p:bldP spid="121879" grpId="0" animBg="1"/>
      <p:bldP spid="121880" grpId="0" animBg="1"/>
      <p:bldP spid="121881" grpId="0" animBg="1"/>
      <p:bldP spid="121882" grpId="0" animBg="1"/>
      <p:bldP spid="12188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2360" y="1579245"/>
            <a:ext cx="7479665" cy="784225"/>
          </a:xfrm>
        </p:spPr>
        <p:txBody>
          <a:bodyPr/>
          <a:lstStyle/>
          <a:p>
            <a:pPr algn="l"/>
            <a:r>
              <a:rPr lang="zh-CN" altLang="en-US"/>
              <a:t>讨论：查找每个演员所演过电影的电影公司名称</a:t>
            </a:r>
          </a:p>
        </p:txBody>
      </p:sp>
      <p:sp>
        <p:nvSpPr>
          <p:cNvPr id="58372" name="TextBox 3"/>
          <p:cNvSpPr txBox="1"/>
          <p:nvPr/>
        </p:nvSpPr>
        <p:spPr>
          <a:xfrm>
            <a:off x="4723765" y="4596765"/>
            <a:ext cx="936625" cy="337185"/>
          </a:xfrm>
          <a:prstGeom prst="rect">
            <a:avLst/>
          </a:prstGeom>
          <a:noFill/>
          <a:ln w="9525">
            <a:noFill/>
          </a:ln>
        </p:spPr>
        <p:txBody>
          <a:bodyPr anchor="t">
            <a:spAutoFit/>
          </a:bodyPr>
          <a:lstStyle/>
          <a:p>
            <a:r>
              <a:rPr lang="en-US" altLang="zh-CN" sz="1600" dirty="0">
                <a:latin typeface="新宋体" panose="02010609030101010101" charset="-122"/>
                <a:ea typeface="新宋体" panose="02010609030101010101" charset="-122"/>
              </a:rPr>
              <a:t>starsIn</a:t>
            </a:r>
          </a:p>
        </p:txBody>
      </p:sp>
      <p:pic>
        <p:nvPicPr>
          <p:cNvPr id="4" name="图片 4"/>
          <p:cNvPicPr>
            <a:picLocks noChangeAspect="1"/>
          </p:cNvPicPr>
          <p:nvPr/>
        </p:nvPicPr>
        <p:blipFill>
          <a:blip r:embed="rId2"/>
          <a:stretch>
            <a:fillRect/>
          </a:stretch>
        </p:blipFill>
        <p:spPr>
          <a:xfrm>
            <a:off x="4723765" y="4933950"/>
            <a:ext cx="3386138" cy="1568450"/>
          </a:xfrm>
          <a:prstGeom prst="rect">
            <a:avLst/>
          </a:prstGeom>
          <a:noFill/>
          <a:ln w="9525">
            <a:noFill/>
          </a:ln>
        </p:spPr>
      </p:pic>
      <p:grpSp>
        <p:nvGrpSpPr>
          <p:cNvPr id="5" name="组合 4"/>
          <p:cNvGrpSpPr/>
          <p:nvPr/>
        </p:nvGrpSpPr>
        <p:grpSpPr>
          <a:xfrm>
            <a:off x="304165" y="4634865"/>
            <a:ext cx="3796030" cy="1867535"/>
            <a:chOff x="372" y="4418"/>
            <a:chExt cx="8416" cy="3885"/>
          </a:xfrm>
        </p:grpSpPr>
        <p:pic>
          <p:nvPicPr>
            <p:cNvPr id="6" name="图片 3"/>
            <p:cNvPicPr>
              <a:picLocks noChangeAspect="1"/>
            </p:cNvPicPr>
            <p:nvPr/>
          </p:nvPicPr>
          <p:blipFill>
            <a:blip r:embed="rId3"/>
            <a:stretch>
              <a:fillRect/>
            </a:stretch>
          </p:blipFill>
          <p:spPr>
            <a:xfrm>
              <a:off x="373" y="4998"/>
              <a:ext cx="8415" cy="3305"/>
            </a:xfrm>
            <a:prstGeom prst="rect">
              <a:avLst/>
            </a:prstGeom>
            <a:noFill/>
            <a:ln w="9525">
              <a:noFill/>
            </a:ln>
          </p:spPr>
        </p:pic>
        <p:sp>
          <p:nvSpPr>
            <p:cNvPr id="7" name="TextBox 3"/>
            <p:cNvSpPr txBox="1"/>
            <p:nvPr/>
          </p:nvSpPr>
          <p:spPr>
            <a:xfrm>
              <a:off x="372" y="4418"/>
              <a:ext cx="2434" cy="830"/>
            </a:xfrm>
            <a:prstGeom prst="rect">
              <a:avLst/>
            </a:prstGeom>
            <a:noFill/>
            <a:ln w="9525">
              <a:noFill/>
            </a:ln>
          </p:spPr>
          <p:txBody>
            <a:bodyPr wrap="square" anchor="t">
              <a:spAutoFit/>
            </a:bodyPr>
            <a:lstStyle/>
            <a:p>
              <a:r>
                <a:rPr lang="en-US" altLang="zh-CN" sz="2000" dirty="0">
                  <a:latin typeface="华文楷体" panose="02010600040101010101" pitchFamily="2" charset="-122"/>
                  <a:ea typeface="华文楷体" panose="02010600040101010101" pitchFamily="2" charset="-122"/>
                </a:rPr>
                <a:t>movies</a:t>
              </a:r>
            </a:p>
          </p:txBody>
        </p:sp>
      </p:grpSp>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39</a:t>
            </a:fld>
            <a:endParaRPr lang="zh-CN" altLang="en-US" strike="noStrike" noProof="1">
              <a:latin typeface="Times New Roman" panose="02020603050405020304" pitchFamily="18" charset="0"/>
              <a:ea typeface="宋体" panose="02010600030101010101" pitchFamily="2" charset="-122"/>
            </a:endParaRPr>
          </a:p>
        </p:txBody>
      </p:sp>
      <p:sp>
        <p:nvSpPr>
          <p:cNvPr id="8" name="内容占位符 7"/>
          <p:cNvSpPr>
            <a:spLocks noGrp="1"/>
          </p:cNvSpPr>
          <p:nvPr>
            <p:ph idx="1"/>
          </p:nvPr>
        </p:nvSpPr>
        <p:spPr>
          <a:xfrm>
            <a:off x="230505" y="2547620"/>
            <a:ext cx="7460615" cy="1477010"/>
          </a:xfrm>
        </p:spPr>
        <p:txBody>
          <a:bodyPr/>
          <a:lstStyle/>
          <a:p>
            <a:r>
              <a:rPr lang="en-US" altLang="zh-CN" sz="2000" noProof="0" dirty="0">
                <a:ln>
                  <a:noFill/>
                </a:ln>
                <a:effectLst/>
                <a:uLnTx/>
                <a:uFillTx/>
                <a:latin typeface="+mn-lt"/>
                <a:ea typeface="+mn-ea"/>
                <a:sym typeface="Symbol" panose="05050102010706020507"/>
              </a:rPr>
              <a:t></a:t>
            </a:r>
            <a:r>
              <a:rPr lang="en-US" altLang="zh-CN" sz="2000" baseline="-25000" noProof="0" dirty="0" err="1">
                <a:ln>
                  <a:noFill/>
                </a:ln>
                <a:effectLst/>
                <a:uLnTx/>
                <a:uFillTx/>
                <a:latin typeface="+mn-lt"/>
                <a:ea typeface="+mn-ea"/>
                <a:sym typeface="Symbol" panose="05050102010706020507"/>
              </a:rPr>
              <a:t>starname</a:t>
            </a:r>
            <a:r>
              <a:rPr lang="en-US" altLang="zh-CN" sz="2000" noProof="0" dirty="0">
                <a:ln>
                  <a:noFill/>
                </a:ln>
                <a:effectLst/>
                <a:uLnTx/>
                <a:uFillTx/>
                <a:latin typeface="+mn-lt"/>
                <a:ea typeface="+mn-ea"/>
                <a:sym typeface="Symbol" panose="05050102010706020507"/>
              </a:rPr>
              <a:t>,</a:t>
            </a:r>
            <a:r>
              <a:rPr lang="en-US" altLang="zh-CN" sz="2000" baseline="-25000" noProof="0" dirty="0" err="1">
                <a:ln>
                  <a:noFill/>
                </a:ln>
                <a:effectLst/>
                <a:uLnTx/>
                <a:uFillTx/>
                <a:latin typeface="+mn-lt"/>
                <a:ea typeface="+mn-ea"/>
                <a:sym typeface="Symbol" panose="05050102010706020507"/>
              </a:rPr>
              <a:t>studioname </a:t>
            </a:r>
            <a:r>
              <a:rPr lang="en-US" altLang="zh-CN" sz="2000" noProof="0" dirty="0">
                <a:ln>
                  <a:noFill/>
                </a:ln>
                <a:effectLst/>
                <a:uLnTx/>
                <a:uFillTx/>
                <a:latin typeface="+mn-lt"/>
                <a:ea typeface="+mn-ea"/>
                <a:sym typeface="Symbol" panose="05050102010706020507"/>
              </a:rPr>
              <a:t>(  movies </a:t>
            </a:r>
            <a:r>
              <a:rPr lang="en-US" altLang="zh-CN" sz="2000" b="1" noProof="0" dirty="0">
                <a:ln>
                  <a:noFill/>
                </a:ln>
                <a:effectLst>
                  <a:outerShdw blurRad="38100" dist="38100" dir="2700000" algn="tl">
                    <a:srgbClr val="000000">
                      <a:alpha val="43137"/>
                    </a:srgbClr>
                  </a:outerShdw>
                </a:effectLst>
                <a:uLnTx/>
                <a:uFillTx/>
                <a:latin typeface="Lucida Sans Unicode" panose="020B0602030504020204" pitchFamily="34" charset="0"/>
                <a:ea typeface="+mn-ea"/>
                <a:sym typeface="+mn-ea"/>
              </a:rPr>
              <a:t>⋈</a:t>
            </a:r>
            <a:r>
              <a:rPr lang="en-US" altLang="zh-CN" sz="2000" noProof="0" dirty="0">
                <a:ln>
                  <a:noFill/>
                </a:ln>
                <a:effectLst/>
                <a:uLnTx/>
                <a:uFillTx/>
                <a:latin typeface="+mn-lt"/>
                <a:ea typeface="+mn-ea"/>
                <a:sym typeface="Symbol" panose="05050102010706020507"/>
              </a:rPr>
              <a:t> </a:t>
            </a:r>
            <a:r>
              <a:rPr lang="en-US" altLang="zh-CN" sz="2000" spc="30">
                <a:ln>
                  <a:noFill/>
                </a:ln>
                <a:effectLst/>
                <a:uLnTx/>
                <a:uFillTx/>
                <a:latin typeface="Lucida Sans Unicode" panose="020B0602030504020204" pitchFamily="34" charset="0"/>
                <a:ea typeface="+mn-ea"/>
                <a:sym typeface="+mn-ea"/>
              </a:rPr>
              <a:t>ρ</a:t>
            </a:r>
            <a:r>
              <a:rPr lang="en-US" altLang="zh-CN" sz="2000" spc="30" baseline="-25000">
                <a:ln>
                  <a:noFill/>
                </a:ln>
                <a:effectLst/>
                <a:uLnTx/>
                <a:uFillTx/>
                <a:latin typeface="+mn-lt"/>
                <a:ea typeface="+mn-ea"/>
                <a:sym typeface="+mn-ea"/>
              </a:rPr>
              <a:t>starsIn(title,year,starName)</a:t>
            </a:r>
            <a:r>
              <a:rPr lang="en-US" altLang="zh-CN" sz="2000" spc="30">
                <a:ln>
                  <a:noFill/>
                </a:ln>
                <a:effectLst/>
                <a:uLnTx/>
                <a:uFillTx/>
                <a:latin typeface="+mn-lt"/>
                <a:ea typeface="+mn-ea"/>
                <a:sym typeface="+mn-ea"/>
              </a:rPr>
              <a:t>(starsIn)  </a:t>
            </a:r>
            <a:r>
              <a:rPr lang="en-US" altLang="zh-CN" sz="2000" noProof="0" dirty="0">
                <a:ln>
                  <a:noFill/>
                </a:ln>
                <a:effectLst/>
                <a:uLnTx/>
                <a:uFillTx/>
                <a:latin typeface="+mn-lt"/>
                <a:ea typeface="+mn-ea"/>
                <a:sym typeface="Symbol" panose="05050102010706020507"/>
              </a:rPr>
              <a:t>)</a:t>
            </a:r>
            <a:endParaRPr lang="zh-CN" altLang="en-US" sz="2000"/>
          </a:p>
        </p:txBody>
      </p:sp>
      <p:pic>
        <p:nvPicPr>
          <p:cNvPr id="9" name="图片 8"/>
          <p:cNvPicPr>
            <a:picLocks noChangeAspect="1"/>
          </p:cNvPicPr>
          <p:nvPr/>
        </p:nvPicPr>
        <p:blipFill>
          <a:blip r:embed="rId4"/>
          <a:stretch>
            <a:fillRect/>
          </a:stretch>
        </p:blipFill>
        <p:spPr>
          <a:xfrm>
            <a:off x="2819400" y="3175000"/>
            <a:ext cx="2583815" cy="1421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标题 346113"/>
          <p:cNvSpPr>
            <a:spLocks noGrp="1"/>
          </p:cNvSpPr>
          <p:nvPr>
            <p:ph type="title"/>
          </p:nvPr>
        </p:nvSpPr>
        <p:spPr/>
        <p:txBody>
          <a:bodyPr anchor="b"/>
          <a:lstStyle/>
          <a:p>
            <a:r>
              <a:rPr lang="zh-CN" altLang="en-US"/>
              <a:t> </a:t>
            </a:r>
            <a:r>
              <a:rPr lang="zh-CN" altLang="en-US" dirty="0"/>
              <a:t>关系操纵的语言</a:t>
            </a:r>
            <a:endParaRPr lang="en-US" altLang="zh-CN"/>
          </a:p>
        </p:txBody>
      </p:sp>
      <p:sp>
        <p:nvSpPr>
          <p:cNvPr id="346115" name="文本占位符 346114"/>
          <p:cNvSpPr>
            <a:spLocks noGrp="1"/>
          </p:cNvSpPr>
          <p:nvPr>
            <p:ph type="body" idx="1"/>
          </p:nvPr>
        </p:nvSpPr>
        <p:spPr>
          <a:xfrm>
            <a:off x="280670" y="1241425"/>
            <a:ext cx="8797925" cy="5181600"/>
          </a:xfrm>
        </p:spPr>
        <p:txBody>
          <a:bodyPr/>
          <a:lstStyle/>
          <a:p>
            <a:pPr marL="514350" indent="-514350">
              <a:lnSpc>
                <a:spcPct val="90000"/>
              </a:lnSpc>
              <a:buAutoNum type="arabicPeriod"/>
            </a:pPr>
            <a:r>
              <a:rPr lang="zh-CN" altLang="en-US" dirty="0">
                <a:cs typeface="楷体" panose="02010609060101010101" charset="-122"/>
              </a:rPr>
              <a:t>关系代数：</a:t>
            </a:r>
          </a:p>
          <a:p>
            <a:pPr lvl="1">
              <a:lnSpc>
                <a:spcPct val="90000"/>
              </a:lnSpc>
            </a:pPr>
            <a:r>
              <a:rPr lang="zh-CN" altLang="en-US" dirty="0">
                <a:solidFill>
                  <a:srgbClr val="000099"/>
                </a:solidFill>
                <a:cs typeface="楷体" panose="02010609060101010101" charset="-122"/>
              </a:rPr>
              <a:t>用对关系的运算来表达关系操纵的形式化语言</a:t>
            </a:r>
          </a:p>
          <a:p>
            <a:pPr lvl="1">
              <a:lnSpc>
                <a:spcPct val="90000"/>
              </a:lnSpc>
            </a:pPr>
            <a:r>
              <a:rPr lang="en-US" altLang="zh-CN" sz="2800">
                <a:solidFill>
                  <a:srgbClr val="0000FF"/>
                </a:solidFill>
                <a:latin typeface="Arial" panose="020B0604020202020204" pitchFamily="34" charset="0"/>
                <a:ea typeface="楷体" panose="02010609060101010101" charset="-122"/>
                <a:sym typeface="Symbol" panose="05050102010706020507" pitchFamily="18" charset="2"/>
              </a:rPr>
              <a:t></a:t>
            </a:r>
            <a:r>
              <a:rPr lang="en-US" altLang="zh-CN" sz="2800" baseline="-25000">
                <a:latin typeface="Arial" panose="020B0604020202020204" pitchFamily="34" charset="0"/>
                <a:ea typeface="楷体" panose="02010609060101010101" charset="-122"/>
                <a:sym typeface="Symbol" panose="05050102010706020507" pitchFamily="18" charset="2"/>
              </a:rPr>
              <a:t>address</a:t>
            </a:r>
            <a:r>
              <a:rPr lang="en-US" altLang="zh-CN" sz="2800">
                <a:latin typeface="Arial" panose="020B0604020202020204" pitchFamily="34" charset="0"/>
                <a:ea typeface="楷体" panose="02010609060101010101" charset="-122"/>
                <a:sym typeface="Symbol" panose="05050102010706020507" pitchFamily="18" charset="2"/>
              </a:rPr>
              <a:t>( </a:t>
            </a:r>
            <a:r>
              <a:rPr lang="zh-CN" altLang="en-US" sz="2800" dirty="0">
                <a:solidFill>
                  <a:srgbClr val="0000FF"/>
                </a:solidFill>
                <a:cs typeface="楷体" panose="02010609060101010101" charset="-122"/>
                <a:sym typeface="+mn-ea"/>
              </a:rPr>
              <a:t>σ</a:t>
            </a:r>
            <a:r>
              <a:rPr lang="zh-CN" altLang="en-US" sz="2800" baseline="-25000" dirty="0">
                <a:cs typeface="楷体" panose="02010609060101010101" charset="-122"/>
                <a:sym typeface="+mn-ea"/>
              </a:rPr>
              <a:t>name＝'Jane Fonda'</a:t>
            </a:r>
            <a:r>
              <a:rPr lang="zh-CN" altLang="en-US" sz="2800" dirty="0">
                <a:cs typeface="楷体" panose="02010609060101010101" charset="-122"/>
                <a:sym typeface="+mn-ea"/>
              </a:rPr>
              <a:t> (moviestar)</a:t>
            </a:r>
            <a:r>
              <a:rPr lang="en-US" altLang="zh-CN" sz="2800" dirty="0">
                <a:cs typeface="楷体" panose="02010609060101010101" charset="-122"/>
                <a:sym typeface="+mn-ea"/>
              </a:rPr>
              <a:t>)</a:t>
            </a:r>
            <a:endParaRPr lang="zh-CN" altLang="en-US" dirty="0">
              <a:solidFill>
                <a:srgbClr val="000099"/>
              </a:solidFill>
              <a:cs typeface="楷体" panose="02010609060101010101" charset="-122"/>
            </a:endParaRPr>
          </a:p>
          <a:p>
            <a:pPr marL="514350" lvl="0" indent="-514350">
              <a:lnSpc>
                <a:spcPct val="90000"/>
              </a:lnSpc>
              <a:buAutoNum type="arabicPeriod"/>
            </a:pPr>
            <a:endParaRPr lang="en-US" altLang="zh-CN">
              <a:cs typeface="楷体" panose="02010609060101010101" charset="-122"/>
            </a:endParaRPr>
          </a:p>
          <a:p>
            <a:pPr marL="514350" lvl="0" indent="-514350">
              <a:lnSpc>
                <a:spcPct val="90000"/>
              </a:lnSpc>
              <a:buAutoNum type="arabicPeriod"/>
            </a:pPr>
            <a:r>
              <a:rPr lang="en-US" altLang="zh-CN">
                <a:cs typeface="楷体" panose="02010609060101010101" charset="-122"/>
              </a:rPr>
              <a:t>SQL</a:t>
            </a:r>
            <a:r>
              <a:rPr lang="zh-CN" altLang="en-US" dirty="0">
                <a:cs typeface="楷体" panose="02010609060101010101" charset="-122"/>
              </a:rPr>
              <a:t>语言：</a:t>
            </a:r>
          </a:p>
          <a:p>
            <a:pPr lvl="1">
              <a:lnSpc>
                <a:spcPct val="90000"/>
              </a:lnSpc>
            </a:pPr>
            <a:r>
              <a:rPr lang="en-US" altLang="zh-CN">
                <a:solidFill>
                  <a:srgbClr val="000099"/>
                </a:solidFill>
                <a:cs typeface="楷体" panose="02010609060101010101" charset="-122"/>
              </a:rPr>
              <a:t>DDL</a:t>
            </a:r>
            <a:r>
              <a:rPr lang="zh-CN" altLang="en-US">
                <a:solidFill>
                  <a:srgbClr val="000099"/>
                </a:solidFill>
                <a:cs typeface="楷体" panose="02010609060101010101" charset="-122"/>
              </a:rPr>
              <a:t>、</a:t>
            </a:r>
            <a:r>
              <a:rPr lang="en-US" altLang="zh-CN">
                <a:solidFill>
                  <a:srgbClr val="000099"/>
                </a:solidFill>
                <a:cs typeface="楷体" panose="02010609060101010101" charset="-122"/>
              </a:rPr>
              <a:t>DML</a:t>
            </a:r>
            <a:r>
              <a:rPr lang="zh-CN" altLang="en-US">
                <a:solidFill>
                  <a:srgbClr val="000099"/>
                </a:solidFill>
                <a:cs typeface="楷体" panose="02010609060101010101" charset="-122"/>
              </a:rPr>
              <a:t>、</a:t>
            </a:r>
            <a:r>
              <a:rPr lang="en-US" altLang="zh-CN">
                <a:solidFill>
                  <a:srgbClr val="000099"/>
                </a:solidFill>
                <a:cs typeface="楷体" panose="02010609060101010101" charset="-122"/>
              </a:rPr>
              <a:t>DCL</a:t>
            </a:r>
            <a:r>
              <a:rPr lang="zh-CN" altLang="en-US" dirty="0">
                <a:solidFill>
                  <a:srgbClr val="000099"/>
                </a:solidFill>
                <a:cs typeface="楷体" panose="02010609060101010101" charset="-122"/>
              </a:rPr>
              <a:t>于一体的实际的关系数据库语言</a:t>
            </a:r>
          </a:p>
          <a:p>
            <a:pPr lvl="1">
              <a:lnSpc>
                <a:spcPct val="90000"/>
              </a:lnSpc>
            </a:pPr>
            <a:r>
              <a:rPr lang="zh-CN" altLang="en-US" b="1" baseline="-25000" dirty="0">
                <a:solidFill>
                  <a:srgbClr val="0000FF"/>
                </a:solidFill>
                <a:cs typeface="楷体" panose="02010609060101010101" charset="-122"/>
              </a:rPr>
              <a:t>select</a:t>
            </a:r>
            <a:r>
              <a:rPr lang="zh-CN" altLang="en-US" baseline="-25000" dirty="0">
                <a:cs typeface="楷体" panose="02010609060101010101" charset="-122"/>
              </a:rPr>
              <a:t> address </a:t>
            </a:r>
            <a:r>
              <a:rPr lang="zh-CN" altLang="en-US" b="1" baseline="-25000" dirty="0">
                <a:solidFill>
                  <a:srgbClr val="0000FF"/>
                </a:solidFill>
                <a:cs typeface="楷体" panose="02010609060101010101" charset="-122"/>
              </a:rPr>
              <a:t>from</a:t>
            </a:r>
            <a:r>
              <a:rPr lang="zh-CN" altLang="en-US" baseline="-25000" dirty="0">
                <a:cs typeface="楷体" panose="02010609060101010101" charset="-122"/>
              </a:rPr>
              <a:t> moviestar </a:t>
            </a:r>
            <a:r>
              <a:rPr lang="zh-CN" altLang="en-US" b="1" baseline="-25000" dirty="0">
                <a:solidFill>
                  <a:srgbClr val="0000FF"/>
                </a:solidFill>
                <a:cs typeface="楷体" panose="02010609060101010101" charset="-122"/>
              </a:rPr>
              <a:t>where</a:t>
            </a:r>
            <a:r>
              <a:rPr lang="zh-CN" altLang="en-US" baseline="-25000" dirty="0">
                <a:cs typeface="楷体" panose="02010609060101010101" charset="-122"/>
              </a:rPr>
              <a:t> name='</a:t>
            </a:r>
            <a:r>
              <a:rPr lang="zh-CN" altLang="en-US" baseline="-25000" dirty="0">
                <a:cs typeface="楷体" panose="02010609060101010101" charset="-122"/>
                <a:sym typeface="+mn-ea"/>
              </a:rPr>
              <a:t>Jane Fonda</a:t>
            </a:r>
            <a:r>
              <a:rPr lang="zh-CN" altLang="en-US" baseline="-25000" dirty="0">
                <a:cs typeface="楷体" panose="02010609060101010101" charset="-122"/>
              </a:rPr>
              <a:t>'</a:t>
            </a:r>
          </a:p>
          <a:p>
            <a:pPr marL="514350" indent="-514350">
              <a:lnSpc>
                <a:spcPct val="90000"/>
              </a:lnSpc>
              <a:buNone/>
            </a:pPr>
            <a:r>
              <a:rPr lang="zh-CN" altLang="en-US" dirty="0">
                <a:cs typeface="楷体" panose="02010609060101010101" charset="-122"/>
              </a:rPr>
              <a:t>      </a:t>
            </a:r>
            <a:endParaRPr lang="zh-CN" altLang="en-US" dirty="0">
              <a:solidFill>
                <a:srgbClr val="000099"/>
              </a:solidFill>
              <a:cs typeface="楷体" panose="02010609060101010101" charset="-122"/>
            </a:endParaRPr>
          </a:p>
        </p:txBody>
      </p:sp>
      <p:pic>
        <p:nvPicPr>
          <p:cNvPr id="2" name="图片 1"/>
          <p:cNvPicPr>
            <a:picLocks noChangeAspect="1"/>
          </p:cNvPicPr>
          <p:nvPr/>
        </p:nvPicPr>
        <p:blipFill>
          <a:blip r:embed="rId2"/>
          <a:stretch>
            <a:fillRect/>
          </a:stretch>
        </p:blipFill>
        <p:spPr>
          <a:xfrm>
            <a:off x="5002530" y="5179060"/>
            <a:ext cx="3279140" cy="1243965"/>
          </a:xfrm>
          <a:prstGeom prst="rect">
            <a:avLst/>
          </a:prstGeom>
        </p:spPr>
      </p:pic>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4125" y="433070"/>
            <a:ext cx="7799070" cy="784225"/>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4000">
                <a:sym typeface="+mn-ea"/>
              </a:rPr>
              <a:t>练习：查找每部电影对应的电影公司地址（用自然连接表示）</a:t>
            </a:r>
            <a:endParaRPr kumimoji="0" lang="zh-CN" altLang="en-US" sz="4000" b="0" i="0" u="none" strike="noStrike" kern="1200" cap="all" spc="50" normalizeH="0" baseline="0" noProof="1">
              <a:ln>
                <a:noFill/>
              </a:ln>
              <a:solidFill>
                <a:schemeClr val="tx1"/>
              </a:solidFill>
              <a:effectLst/>
              <a:uLnTx/>
              <a:uFillTx/>
              <a:latin typeface="+mj-lt"/>
              <a:ea typeface="+mj-ea"/>
              <a:cs typeface="+mj-cs"/>
            </a:endParaRPr>
          </a:p>
        </p:txBody>
      </p:sp>
      <p:sp>
        <p:nvSpPr>
          <p:cNvPr id="3" name="内容占位符 2"/>
          <p:cNvSpPr>
            <a:spLocks noGrp="1"/>
          </p:cNvSpPr>
          <p:nvPr>
            <p:ph sz="quarter" idx="13"/>
          </p:nvPr>
        </p:nvSpPr>
        <p:spPr>
          <a:xfrm>
            <a:off x="239078" y="1136650"/>
            <a:ext cx="8813800" cy="4114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2800" b="0" i="0" u="none" strike="noStrike" kern="1200" cap="none" spc="0" normalizeH="0" baseline="-25000" noProof="0" dirty="0">
                <a:ln>
                  <a:noFill/>
                </a:ln>
                <a:solidFill>
                  <a:schemeClr val="tx1"/>
                </a:solidFill>
                <a:effectLst/>
                <a:uLnTx/>
                <a:uFillTx/>
                <a:latin typeface="+mn-lt"/>
                <a:ea typeface="+mn-ea"/>
                <a:cs typeface="+mn-cs"/>
                <a:sym typeface="Symbol" panose="05050102010706020507"/>
              </a:rPr>
              <a:t>title, </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cs"/>
                <a:sym typeface="Symbol" panose="05050102010706020507"/>
              </a:rPr>
              <a:t>year,address </a:t>
            </a: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  movies </a:t>
            </a:r>
            <a:r>
              <a:rPr kumimoji="0" lang="en-US" altLang="zh-CN"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mn-ea"/>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 </a:t>
            </a:r>
            <a:r>
              <a:rPr kumimoji="0" lang="en-US" altLang="zh-CN" sz="2800" b="0" i="0" u="none" strike="noStrike" kern="1200" cap="none" spc="30" normalizeH="0" baseline="0" noProof="1">
                <a:ln>
                  <a:noFill/>
                </a:ln>
                <a:solidFill>
                  <a:schemeClr val="tx1"/>
                </a:solidFill>
                <a:effectLst/>
                <a:uLnTx/>
                <a:uFillTx/>
                <a:latin typeface="Lucida Sans Unicode" panose="020B0602030504020204" pitchFamily="34" charset="0"/>
                <a:ea typeface="+mn-ea"/>
                <a:cs typeface="+mn-cs"/>
                <a:sym typeface="+mn-ea"/>
              </a:rPr>
              <a:t>ρ</a:t>
            </a:r>
            <a:r>
              <a:rPr kumimoji="0" lang="en-US" altLang="zh-CN" sz="2800" b="0" i="0" u="none" strike="noStrike" kern="1200" cap="none" spc="30" normalizeH="0" baseline="-25000" noProof="1">
                <a:ln>
                  <a:noFill/>
                </a:ln>
                <a:solidFill>
                  <a:schemeClr val="tx1"/>
                </a:solidFill>
                <a:effectLst/>
                <a:uLnTx/>
                <a:uFillTx/>
                <a:latin typeface="+mn-lt"/>
                <a:ea typeface="+mn-ea"/>
                <a:cs typeface="+mn-cs"/>
                <a:sym typeface="+mn-ea"/>
              </a:rPr>
              <a:t>studio(studioname,address,presC)</a:t>
            </a:r>
            <a:r>
              <a:rPr kumimoji="0" lang="en-US" altLang="zh-CN" sz="2800" b="0" i="0" u="none" strike="noStrike" kern="1200" cap="none" spc="30" normalizeH="0" baseline="0" noProof="1">
                <a:ln>
                  <a:noFill/>
                </a:ln>
                <a:solidFill>
                  <a:schemeClr val="tx1"/>
                </a:solidFill>
                <a:effectLst/>
                <a:uLnTx/>
                <a:uFillTx/>
                <a:latin typeface="+mn-lt"/>
                <a:ea typeface="+mn-ea"/>
                <a:cs typeface="+mn-cs"/>
                <a:sym typeface="+mn-ea"/>
              </a:rPr>
              <a:t>(studio)  </a:t>
            </a: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endParaRPr kumimoji="0" lang="en-US" altLang="zh-CN" sz="2800" b="0" i="0" u="none" strike="noStrike" kern="1200" cap="none" spc="0" normalizeH="0" baseline="0" noProof="0" dirty="0">
              <a:ln>
                <a:noFill/>
              </a:ln>
              <a:solidFill>
                <a:schemeClr val="lt1"/>
              </a:solidFill>
              <a:effectLst/>
              <a:uLnTx/>
              <a:uFillTx/>
              <a:latin typeface="+mn-lt"/>
              <a:ea typeface="+mn-ea"/>
              <a:cs typeface="+mn-cs"/>
              <a:sym typeface="Symbol" panose="05050102010706020507"/>
            </a:endParaRP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zh-CN" altLang="en-US" sz="2800" b="0" i="0" u="none" strike="noStrike" kern="1200" cap="none" spc="30" normalizeH="0" baseline="0" noProof="1">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40</a:t>
            </a:fld>
            <a:endParaRPr lang="zh-CN" altLang="en-US" strike="noStrike" noProof="1">
              <a:latin typeface="Times New Roman" panose="02020603050405020304" pitchFamily="18" charset="0"/>
              <a:ea typeface="宋体" panose="02010600030101010101" pitchFamily="2" charset="-122"/>
            </a:endParaRPr>
          </a:p>
        </p:txBody>
      </p:sp>
      <p:grpSp>
        <p:nvGrpSpPr>
          <p:cNvPr id="5" name="组合 4"/>
          <p:cNvGrpSpPr/>
          <p:nvPr/>
        </p:nvGrpSpPr>
        <p:grpSpPr>
          <a:xfrm>
            <a:off x="312420" y="4379595"/>
            <a:ext cx="3796030" cy="1867535"/>
            <a:chOff x="372" y="4418"/>
            <a:chExt cx="8416" cy="3885"/>
          </a:xfrm>
        </p:grpSpPr>
        <p:pic>
          <p:nvPicPr>
            <p:cNvPr id="6" name="图片 3"/>
            <p:cNvPicPr>
              <a:picLocks noChangeAspect="1"/>
            </p:cNvPicPr>
            <p:nvPr/>
          </p:nvPicPr>
          <p:blipFill>
            <a:blip r:embed="rId2"/>
            <a:stretch>
              <a:fillRect/>
            </a:stretch>
          </p:blipFill>
          <p:spPr>
            <a:xfrm>
              <a:off x="373" y="4998"/>
              <a:ext cx="8415" cy="3305"/>
            </a:xfrm>
            <a:prstGeom prst="rect">
              <a:avLst/>
            </a:prstGeom>
            <a:noFill/>
            <a:ln w="9525">
              <a:noFill/>
            </a:ln>
          </p:spPr>
        </p:pic>
        <p:sp>
          <p:nvSpPr>
            <p:cNvPr id="7" name="TextBox 3"/>
            <p:cNvSpPr txBox="1"/>
            <p:nvPr/>
          </p:nvSpPr>
          <p:spPr>
            <a:xfrm>
              <a:off x="372" y="4418"/>
              <a:ext cx="2434" cy="830"/>
            </a:xfrm>
            <a:prstGeom prst="rect">
              <a:avLst/>
            </a:prstGeom>
            <a:noFill/>
            <a:ln w="9525">
              <a:noFill/>
            </a:ln>
          </p:spPr>
          <p:txBody>
            <a:bodyPr wrap="square" anchor="t">
              <a:spAutoFit/>
            </a:bodyPr>
            <a:lstStyle/>
            <a:p>
              <a:r>
                <a:rPr lang="en-US" altLang="zh-CN" sz="2000" dirty="0">
                  <a:latin typeface="华文楷体" panose="02010600040101010101" pitchFamily="2" charset="-122"/>
                  <a:ea typeface="华文楷体" panose="02010600040101010101" pitchFamily="2" charset="-122"/>
                </a:rPr>
                <a:t>movies</a:t>
              </a:r>
            </a:p>
          </p:txBody>
        </p:sp>
      </p:grpSp>
      <p:grpSp>
        <p:nvGrpSpPr>
          <p:cNvPr id="8" name="组合 7"/>
          <p:cNvGrpSpPr/>
          <p:nvPr/>
        </p:nvGrpSpPr>
        <p:grpSpPr>
          <a:xfrm>
            <a:off x="4714874" y="4565015"/>
            <a:ext cx="3764280" cy="1631315"/>
            <a:chOff x="5526838" y="2710033"/>
            <a:chExt cx="3498031" cy="2026299"/>
          </a:xfrm>
        </p:grpSpPr>
        <p:pic>
          <p:nvPicPr>
            <p:cNvPr id="50185" name="图片 7"/>
            <p:cNvPicPr>
              <a:picLocks noChangeAspect="1"/>
            </p:cNvPicPr>
            <p:nvPr/>
          </p:nvPicPr>
          <p:blipFill>
            <a:blip r:embed="rId3"/>
            <a:stretch>
              <a:fillRect/>
            </a:stretch>
          </p:blipFill>
          <p:spPr>
            <a:xfrm>
              <a:off x="5526838" y="3205368"/>
              <a:ext cx="3498031" cy="1530964"/>
            </a:xfrm>
            <a:prstGeom prst="rect">
              <a:avLst/>
            </a:prstGeom>
            <a:noFill/>
            <a:ln w="9525">
              <a:noFill/>
            </a:ln>
          </p:spPr>
        </p:pic>
        <p:sp>
          <p:nvSpPr>
            <p:cNvPr id="50186" name="TextBox 9"/>
            <p:cNvSpPr txBox="1"/>
            <p:nvPr/>
          </p:nvSpPr>
          <p:spPr>
            <a:xfrm>
              <a:off x="5526838" y="2710033"/>
              <a:ext cx="1299960" cy="495335"/>
            </a:xfrm>
            <a:prstGeom prst="rect">
              <a:avLst/>
            </a:prstGeom>
            <a:noFill/>
            <a:ln w="9525">
              <a:noFill/>
            </a:ln>
          </p:spPr>
          <p:txBody>
            <a:bodyPr wrap="square" anchor="t">
              <a:spAutoFit/>
            </a:bodyPr>
            <a:lstStyle/>
            <a:p>
              <a:r>
                <a:rPr lang="en-US" altLang="zh-CN" sz="2000" b="0" dirty="0">
                  <a:latin typeface="Arial" panose="020B0604020202020204" pitchFamily="34" charset="0"/>
                  <a:ea typeface="宋体" panose="02010600030101010101" pitchFamily="2" charset="-122"/>
                </a:rPr>
                <a:t>studio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集合运算</a:t>
            </a:r>
          </a:p>
        </p:txBody>
      </p:sp>
      <p:sp>
        <p:nvSpPr>
          <p:cNvPr id="5" name="文本占位符 4"/>
          <p:cNvSpPr>
            <a:spLocks noGrp="1"/>
          </p:cNvSpPr>
          <p:nvPr>
            <p:ph type="body" idx="1"/>
          </p:nvPr>
        </p:nvSpPr>
        <p:spPr/>
        <p:txBody>
          <a:bodyPr/>
          <a:lstStyle/>
          <a:p>
            <a:pPr marL="0" lvl="1" algn="ctr"/>
            <a:r>
              <a:rPr lang="zh-CN" altLang="en-US" sz="1800" dirty="0">
                <a:solidFill>
                  <a:srgbClr val="FF0000"/>
                </a:solidFill>
                <a:cs typeface="楷体" panose="02010609060101010101" charset="-122"/>
                <a:sym typeface="+mn-ea"/>
              </a:rPr>
              <a:t>并(</a:t>
            </a:r>
            <a:r>
              <a:rPr lang="en-US" altLang="zh-CN" sz="1800">
                <a:solidFill>
                  <a:srgbClr val="FF0000"/>
                </a:solidFill>
                <a:cs typeface="楷体" panose="02010609060101010101" charset="-122"/>
                <a:sym typeface="+mn-ea"/>
              </a:rPr>
              <a:t>∪)</a:t>
            </a:r>
            <a:r>
              <a:rPr lang="zh-CN" altLang="en-US" sz="1800" dirty="0">
                <a:cs typeface="楷体" panose="02010609060101010101" charset="-122"/>
                <a:sym typeface="+mn-ea"/>
              </a:rPr>
              <a:t>、交(</a:t>
            </a:r>
            <a:r>
              <a:rPr lang="en-US" altLang="zh-CN" sz="1800">
                <a:cs typeface="楷体" panose="02010609060101010101" charset="-122"/>
                <a:sym typeface="+mn-ea"/>
              </a:rPr>
              <a:t>∩)</a:t>
            </a:r>
            <a:r>
              <a:rPr lang="zh-CN" altLang="en-US" sz="1800" dirty="0">
                <a:cs typeface="楷体" panose="02010609060101010101" charset="-122"/>
                <a:sym typeface="+mn-ea"/>
              </a:rPr>
              <a:t>、</a:t>
            </a:r>
            <a:r>
              <a:rPr lang="zh-CN" altLang="en-US" sz="1800" dirty="0">
                <a:solidFill>
                  <a:srgbClr val="FF0000"/>
                </a:solidFill>
                <a:cs typeface="楷体" panose="02010609060101010101" charset="-122"/>
                <a:sym typeface="+mn-ea"/>
              </a:rPr>
              <a:t>差(－)</a:t>
            </a:r>
            <a:r>
              <a:rPr lang="zh-CN" altLang="en-US" sz="1800" dirty="0">
                <a:cs typeface="楷体" panose="02010609060101010101" charset="-122"/>
                <a:sym typeface="+mn-ea"/>
              </a:rPr>
              <a:t>、广义笛卡儿</a:t>
            </a:r>
            <a:r>
              <a:rPr lang="zh-CN" altLang="en-US" sz="1800" dirty="0">
                <a:solidFill>
                  <a:srgbClr val="FF0000"/>
                </a:solidFill>
                <a:cs typeface="楷体" panose="02010609060101010101" charset="-122"/>
                <a:sym typeface="+mn-ea"/>
              </a:rPr>
              <a:t>积(</a:t>
            </a:r>
            <a:r>
              <a:rPr lang="en-US" altLang="zh-CN" sz="1800">
                <a:solidFill>
                  <a:srgbClr val="FF0000"/>
                </a:solidFill>
                <a:cs typeface="楷体" panose="02010609060101010101" charset="-122"/>
                <a:sym typeface="+mn-ea"/>
              </a:rPr>
              <a:t>×)</a:t>
            </a:r>
            <a:r>
              <a:rPr lang="zh-CN" altLang="en-US" sz="1800">
                <a:solidFill>
                  <a:srgbClr val="FF0000"/>
                </a:solidFill>
                <a:cs typeface="楷体" panose="02010609060101010101" charset="-122"/>
                <a:sym typeface="+mn-ea"/>
              </a:rPr>
              <a:t>、</a:t>
            </a:r>
            <a:r>
              <a:rPr lang="zh-CN" altLang="en-US" sz="1800" dirty="0">
                <a:solidFill>
                  <a:srgbClr val="FF0000"/>
                </a:solidFill>
                <a:cs typeface="楷体" panose="02010609060101010101" charset="-122"/>
                <a:sym typeface="+mn-ea"/>
              </a:rPr>
              <a:t>更名</a:t>
            </a:r>
            <a:r>
              <a:rPr lang="en-US" altLang="zh-CN" sz="1800">
                <a:solidFill>
                  <a:srgbClr val="FF0000"/>
                </a:solidFill>
                <a:cs typeface="楷体" panose="02010609060101010101" charset="-122"/>
                <a:sym typeface="+mn-ea"/>
              </a:rPr>
              <a:t>(</a:t>
            </a:r>
            <a:r>
              <a:rPr lang="en-US" altLang="zh-CN" sz="1800" b="1">
                <a:solidFill>
                  <a:srgbClr val="FF0000"/>
                </a:solidFill>
                <a:cs typeface="楷体" panose="02010609060101010101" charset="-122"/>
                <a:sym typeface="Symbol" panose="05050102010706020507" pitchFamily="18" charset="2"/>
              </a:rPr>
              <a:t></a:t>
            </a:r>
            <a:r>
              <a:rPr lang="en-US" altLang="zh-CN" sz="1800">
                <a:solidFill>
                  <a:srgbClr val="FF0000"/>
                </a:solidFill>
                <a:cs typeface="楷体" panose="02010609060101010101" charset="-122"/>
                <a:sym typeface="+mn-ea"/>
              </a:rPr>
              <a:t>)</a:t>
            </a:r>
            <a:endParaRPr lang="en-US" altLang="zh-CN" sz="1800">
              <a:cs typeface="楷体" panose="02010609060101010101" charset="-122"/>
            </a:endParaRPr>
          </a:p>
          <a:p>
            <a:pPr marL="0" lvl="1" algn="ctr"/>
            <a:endParaRPr lang="zh-CN" altLang="en-US"/>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41</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97281"/>
          <p:cNvSpPr>
            <a:spLocks noGrp="1"/>
          </p:cNvSpPr>
          <p:nvPr>
            <p:ph type="title"/>
          </p:nvPr>
        </p:nvSpPr>
        <p:spPr/>
        <p:txBody>
          <a:bodyPr anchor="ctr"/>
          <a:lstStyle/>
          <a:p>
            <a:r>
              <a:rPr lang="en-US" altLang="zh-CN" dirty="0">
                <a:latin typeface="宋体" panose="02010600030101010101" pitchFamily="2" charset="-122"/>
              </a:rPr>
              <a:t> </a:t>
            </a:r>
            <a:r>
              <a:rPr lang="zh-CN" altLang="en-US" dirty="0">
                <a:latin typeface="宋体" panose="02010600030101010101" pitchFamily="2" charset="-122"/>
              </a:rPr>
              <a:t>关系的表示</a:t>
            </a:r>
            <a:endParaRPr lang="zh-CN" altLang="en-US">
              <a:latin typeface="宋体" panose="02010600030101010101" pitchFamily="2" charset="-122"/>
            </a:endParaRPr>
          </a:p>
        </p:txBody>
      </p:sp>
      <p:sp>
        <p:nvSpPr>
          <p:cNvPr id="97283" name="文本占位符 97282"/>
          <p:cNvSpPr>
            <a:spLocks noGrp="1"/>
          </p:cNvSpPr>
          <p:nvPr>
            <p:ph type="body" idx="1"/>
          </p:nvPr>
        </p:nvSpPr>
        <p:spPr>
          <a:xfrm>
            <a:off x="353695" y="1196975"/>
            <a:ext cx="8458200" cy="1371600"/>
          </a:xfrm>
        </p:spPr>
        <p:txBody>
          <a:bodyPr/>
          <a:lstStyle/>
          <a:p>
            <a:pPr>
              <a:spcBef>
                <a:spcPct val="10000"/>
              </a:spcBef>
            </a:pPr>
            <a:r>
              <a:rPr lang="zh-CN" sz="2800" dirty="0">
                <a:sym typeface="+mn-ea"/>
              </a:rPr>
              <a:t>关系操纵中的添加与删除可分别用关系代数的并、差来表达</a:t>
            </a:r>
            <a:endParaRPr lang="zh-CN" altLang="en-US" sz="2800" dirty="0"/>
          </a:p>
        </p:txBody>
      </p:sp>
      <p:grpSp>
        <p:nvGrpSpPr>
          <p:cNvPr id="97287" name="组合 97286"/>
          <p:cNvGrpSpPr/>
          <p:nvPr/>
        </p:nvGrpSpPr>
        <p:grpSpPr>
          <a:xfrm>
            <a:off x="323850" y="2133600"/>
            <a:ext cx="8050213" cy="3482975"/>
            <a:chOff x="204" y="1488"/>
            <a:chExt cx="5071" cy="2194"/>
          </a:xfrm>
        </p:grpSpPr>
        <p:sp>
          <p:nvSpPr>
            <p:cNvPr id="97285" name="矩形 97284"/>
            <p:cNvSpPr/>
            <p:nvPr/>
          </p:nvSpPr>
          <p:spPr>
            <a:xfrm>
              <a:off x="303" y="1762"/>
              <a:ext cx="3965" cy="1920"/>
            </a:xfrm>
            <a:prstGeom prst="rect">
              <a:avLst/>
            </a:prstGeom>
            <a:noFill/>
            <a:ln w="9525">
              <a:noFill/>
            </a:ln>
          </p:spPr>
          <p:txBody>
            <a:bodyPr/>
            <a:lstStyle/>
            <a:p>
              <a:pPr marL="342900" indent="-342900" algn="l">
                <a:lnSpc>
                  <a:spcPct val="110000"/>
                </a:lnSpc>
                <a:spcBef>
                  <a:spcPct val="10000"/>
                </a:spcBef>
                <a:buClr>
                  <a:schemeClr val="tx1"/>
                </a:buClr>
                <a:buFont typeface="Wingdings" panose="05000000000000000000" pitchFamily="2" charset="2"/>
                <a:buNone/>
              </a:pPr>
              <a:r>
                <a:rPr lang="en-US" altLang="zh-CN" sz="2000">
                  <a:solidFill>
                    <a:schemeClr val="bg2"/>
                  </a:solidFill>
                  <a:latin typeface="Times New Roman" panose="02020603050405020304" pitchFamily="18" charset="0"/>
                  <a:ea typeface="宋体" panose="02010600030101010101" pitchFamily="2" charset="-122"/>
                </a:rPr>
                <a:t>moviestar</a:t>
              </a:r>
              <a:r>
                <a:rPr lang="zh-CN" altLang="en-US" sz="2000">
                  <a:solidFill>
                    <a:schemeClr val="bg2"/>
                  </a:solidFill>
                  <a:latin typeface="宋体" panose="02010600030101010101" pitchFamily="2" charset="-122"/>
                  <a:ea typeface="宋体" panose="02010600030101010101" pitchFamily="2" charset="-122"/>
                </a:rPr>
                <a:t>＝</a:t>
              </a:r>
              <a:r>
                <a:rPr lang="en-US" altLang="zh-CN" sz="2000">
                  <a:solidFill>
                    <a:schemeClr val="bg2"/>
                  </a:solidFill>
                  <a:latin typeface="Times New Roman" panose="02020603050405020304" pitchFamily="18" charset="0"/>
                  <a:ea typeface="宋体" panose="0201060003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lang="en-US" altLang="zh-CN" sz="1600" b="1">
                  <a:solidFill>
                    <a:schemeClr val="bg2"/>
                  </a:solidFill>
                  <a:latin typeface="宋体" panose="02010600030101010101" pitchFamily="2" charset="-122"/>
                  <a:ea typeface="宋体" panose="02010600030101010101" pitchFamily="2" charset="-122"/>
                </a:rPr>
                <a:t>(</a:t>
              </a:r>
              <a:r>
                <a:rPr sz="16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Alec Baldwin, Baldwin Av.,  M,  1977-06-07</a:t>
              </a:r>
              <a:r>
                <a:rPr lang="en-US" altLang="zh-CN" sz="16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16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lang="en-US" altLang="zh-CN" sz="16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sz="16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Debra Winger,A way,F,1978-05-06</a:t>
              </a:r>
              <a:r>
                <a:rPr lang="en-US" altLang="zh-CN" sz="16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16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sz="16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(Harrison Ford,Prefect Rd.,M,1955-05-05)，</a:t>
              </a:r>
            </a:p>
            <a:p>
              <a:pPr marL="742950" lvl="1" indent="-285750" algn="l">
                <a:lnSpc>
                  <a:spcPct val="110000"/>
                </a:lnSpc>
                <a:spcBef>
                  <a:spcPct val="10000"/>
                </a:spcBef>
                <a:buClr>
                  <a:schemeClr val="tx1"/>
                </a:buClr>
                <a:buFont typeface="Wingdings" panose="05000000000000000000" pitchFamily="2" charset="2"/>
                <a:buNone/>
              </a:pPr>
              <a:r>
                <a:rPr sz="16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(Jack Nicholson,X path,M,1949-05-05)，</a:t>
              </a:r>
            </a:p>
            <a:p>
              <a:pPr marL="742950" lvl="1" indent="-285750" algn="l">
                <a:lnSpc>
                  <a:spcPct val="110000"/>
                </a:lnSpc>
                <a:spcBef>
                  <a:spcPct val="10000"/>
                </a:spcBef>
                <a:buClr>
                  <a:schemeClr val="tx1"/>
                </a:buClr>
                <a:buFont typeface="Wingdings" panose="05000000000000000000" pitchFamily="2" charset="2"/>
                <a:buNone/>
              </a:pPr>
              <a:r>
                <a:rPr sz="16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(Jane Fonda,Turner Av.,F,1977-07-07) </a:t>
              </a:r>
              <a:endParaRPr sz="1800" b="0">
                <a:solidFill>
                  <a:schemeClr val="bg2"/>
                </a:solidFill>
                <a:latin typeface="华文楷体" panose="02010600040101010101" pitchFamily="2" charset="-122"/>
                <a:ea typeface="华文楷体" panose="02010600040101010101" pitchFamily="2" charset="-122"/>
                <a:cs typeface="华文楷体" panose="02010600040101010101" pitchFamily="2" charset="-122"/>
              </a:endParaRPr>
            </a:p>
            <a:p>
              <a:pPr marL="342900" indent="-342900" algn="l">
                <a:lnSpc>
                  <a:spcPct val="110000"/>
                </a:lnSpc>
                <a:spcBef>
                  <a:spcPct val="10000"/>
                </a:spcBef>
                <a:buClr>
                  <a:schemeClr val="tx1"/>
                </a:buClr>
                <a:buFont typeface="Wingdings" panose="05000000000000000000" pitchFamily="2" charset="2"/>
                <a:buNone/>
              </a:pPr>
              <a:r>
                <a:rPr lang="en-US" altLang="zh-CN" sz="2000">
                  <a:solidFill>
                    <a:schemeClr val="bg2"/>
                  </a:solidFill>
                  <a:latin typeface="Times New Roman" panose="02020603050405020304" pitchFamily="18" charset="0"/>
                  <a:ea typeface="宋体" panose="02010600030101010101" pitchFamily="2" charset="-122"/>
                </a:rPr>
                <a:t>} </a:t>
              </a:r>
            </a:p>
          </p:txBody>
        </p:sp>
        <p:sp>
          <p:nvSpPr>
            <p:cNvPr id="97286" name="矩形 97285"/>
            <p:cNvSpPr/>
            <p:nvPr/>
          </p:nvSpPr>
          <p:spPr>
            <a:xfrm>
              <a:off x="204" y="1488"/>
              <a:ext cx="5071" cy="768"/>
            </a:xfrm>
            <a:prstGeom prst="rect">
              <a:avLst/>
            </a:prstGeom>
            <a:noFill/>
            <a:ln w="9525">
              <a:noFill/>
            </a:ln>
          </p:spPr>
          <p:txBody>
            <a:bodyPr/>
            <a:lstStyle/>
            <a:p>
              <a:pPr marL="342900" indent="-342900" algn="l">
                <a:spcBef>
                  <a:spcPct val="10000"/>
                </a:spcBef>
                <a:buClr>
                  <a:schemeClr val="accent2"/>
                </a:buClr>
              </a:pPr>
              <a:r>
                <a:rPr lang="zh-CN" altLang="en-US" sz="2000" dirty="0">
                  <a:solidFill>
                    <a:schemeClr val="bg2"/>
                  </a:solidFill>
                  <a:latin typeface="Times New Roman" panose="02020603050405020304" pitchFamily="18" charset="0"/>
                  <a:ea typeface="宋体" panose="02010600030101010101" pitchFamily="2" charset="-122"/>
                </a:rPr>
                <a:t>【例】</a:t>
              </a:r>
              <a:r>
                <a:rPr lang="zh-CN" altLang="en-US" sz="2000" dirty="0">
                  <a:solidFill>
                    <a:schemeClr val="bg2"/>
                  </a:solidFill>
                  <a:latin typeface="Times New Roman" panose="02020603050405020304" pitchFamily="18" charset="0"/>
                  <a:ea typeface="宋体" panose="02010600030101010101" pitchFamily="2" charset="-122"/>
                  <a:sym typeface="+mn-ea"/>
                </a:rPr>
                <a:t>可将如表所示的关系</a:t>
              </a:r>
              <a:r>
                <a:rPr lang="en-US" altLang="zh-CN" sz="2000" dirty="0">
                  <a:solidFill>
                    <a:schemeClr val="bg2"/>
                  </a:solidFill>
                  <a:latin typeface="Times New Roman" panose="02020603050405020304" pitchFamily="18" charset="0"/>
                  <a:ea typeface="宋体" panose="02010600030101010101" pitchFamily="2" charset="-122"/>
                  <a:sym typeface="+mn-ea"/>
                </a:rPr>
                <a:t>moviestar</a:t>
              </a:r>
              <a:r>
                <a:rPr lang="zh-CN" altLang="en-US" sz="2000" dirty="0">
                  <a:solidFill>
                    <a:schemeClr val="bg2"/>
                  </a:solidFill>
                  <a:latin typeface="Times New Roman" panose="02020603050405020304" pitchFamily="18" charset="0"/>
                  <a:ea typeface="宋体" panose="02010600030101010101" pitchFamily="2" charset="-122"/>
                  <a:sym typeface="+mn-ea"/>
                </a:rPr>
                <a:t>表示为下面的</a:t>
              </a:r>
              <a:r>
                <a:rPr lang="en-US" altLang="zh-CN" sz="2000" dirty="0">
                  <a:solidFill>
                    <a:schemeClr val="bg2"/>
                  </a:solidFill>
                  <a:latin typeface="Times New Roman" panose="02020603050405020304" pitchFamily="18" charset="0"/>
                  <a:ea typeface="宋体" panose="02010600030101010101" pitchFamily="2" charset="-122"/>
                  <a:sym typeface="+mn-ea"/>
                </a:rPr>
                <a:t>5</a:t>
              </a:r>
              <a:r>
                <a:rPr lang="zh-CN" altLang="en-US" sz="2000" dirty="0">
                  <a:solidFill>
                    <a:schemeClr val="bg2"/>
                  </a:solidFill>
                  <a:latin typeface="Times New Roman" panose="02020603050405020304" pitchFamily="18" charset="0"/>
                  <a:ea typeface="宋体" panose="02010600030101010101" pitchFamily="2" charset="-122"/>
                  <a:sym typeface="+mn-ea"/>
                </a:rPr>
                <a:t>元有序组的集合：</a:t>
              </a:r>
              <a:endParaRPr lang="zh-CN" altLang="en-US" dirty="0">
                <a:solidFill>
                  <a:schemeClr val="bg2"/>
                </a:solidFill>
                <a:latin typeface="Times New Roman" panose="02020603050405020304" pitchFamily="18" charset="0"/>
                <a:ea typeface="宋体" panose="02010600030101010101" pitchFamily="2" charset="-122"/>
              </a:endParaRPr>
            </a:p>
          </p:txBody>
        </p:sp>
      </p:grpSp>
      <p:grpSp>
        <p:nvGrpSpPr>
          <p:cNvPr id="4" name="组合 3"/>
          <p:cNvGrpSpPr/>
          <p:nvPr/>
        </p:nvGrpSpPr>
        <p:grpSpPr>
          <a:xfrm>
            <a:off x="5363845" y="4171950"/>
            <a:ext cx="3698240" cy="1601470"/>
            <a:chOff x="7320" y="4550"/>
            <a:chExt cx="6886" cy="3025"/>
          </a:xfrm>
        </p:grpSpPr>
        <p:pic>
          <p:nvPicPr>
            <p:cNvPr id="2" name="图片 1"/>
            <p:cNvPicPr>
              <a:picLocks noChangeAspect="1"/>
            </p:cNvPicPr>
            <p:nvPr/>
          </p:nvPicPr>
          <p:blipFill>
            <a:blip r:embed="rId2"/>
            <a:stretch>
              <a:fillRect/>
            </a:stretch>
          </p:blipFill>
          <p:spPr>
            <a:xfrm>
              <a:off x="7320" y="5178"/>
              <a:ext cx="6886" cy="2397"/>
            </a:xfrm>
            <a:prstGeom prst="rect">
              <a:avLst/>
            </a:prstGeom>
          </p:spPr>
        </p:pic>
        <p:sp>
          <p:nvSpPr>
            <p:cNvPr id="3" name="文本框 2"/>
            <p:cNvSpPr txBox="1"/>
            <p:nvPr/>
          </p:nvSpPr>
          <p:spPr>
            <a:xfrm>
              <a:off x="7320" y="4550"/>
              <a:ext cx="2972" cy="753"/>
            </a:xfrm>
            <a:prstGeom prst="rect">
              <a:avLst/>
            </a:prstGeom>
            <a:noFill/>
          </p:spPr>
          <p:txBody>
            <a:bodyPr wrap="square" rtlCol="0">
              <a:spAutoFit/>
            </a:bodyPr>
            <a:lstStyle/>
            <a:p>
              <a:r>
                <a:rPr lang="en-US" altLang="zh-CN" sz="2000" b="0"/>
                <a:t>moviestar</a:t>
              </a:r>
            </a:p>
          </p:txBody>
        </p:sp>
      </p:grpSp>
      <p:sp>
        <p:nvSpPr>
          <p:cNvPr id="5" name="文本框 4"/>
          <p:cNvSpPr txBox="1"/>
          <p:nvPr/>
        </p:nvSpPr>
        <p:spPr>
          <a:xfrm>
            <a:off x="611505" y="5268595"/>
            <a:ext cx="4441190" cy="727710"/>
          </a:xfrm>
          <a:prstGeom prst="rect">
            <a:avLst/>
          </a:prstGeom>
          <a:noFill/>
        </p:spPr>
        <p:txBody>
          <a:bodyPr wrap="square" rtlCol="0">
            <a:spAutoFit/>
          </a:bodyPr>
          <a:lstStyle/>
          <a:p>
            <a:pPr marL="342900" indent="-342900" algn="l">
              <a:lnSpc>
                <a:spcPct val="110000"/>
              </a:lnSpc>
              <a:spcBef>
                <a:spcPct val="10000"/>
              </a:spcBef>
              <a:buClr>
                <a:schemeClr val="tx1"/>
              </a:buClr>
              <a:buFont typeface="Wingdings" panose="05000000000000000000" pitchFamily="2" charset="2"/>
              <a:buNone/>
            </a:pPr>
            <a:r>
              <a:rPr lang="en-US" altLang="zh-CN" sz="1800">
                <a:solidFill>
                  <a:schemeClr val="bg2"/>
                </a:solidFill>
                <a:latin typeface="Times New Roman" panose="02020603050405020304" pitchFamily="18" charset="0"/>
                <a:ea typeface="宋体" panose="02010600030101010101" pitchFamily="2" charset="-122"/>
                <a:sym typeface="+mn-ea"/>
              </a:rPr>
              <a:t>R</a:t>
            </a:r>
            <a:r>
              <a:rPr lang="zh-CN" altLang="en-US" sz="1800">
                <a:solidFill>
                  <a:schemeClr val="bg2"/>
                </a:solidFill>
                <a:latin typeface="宋体" panose="02010600030101010101" pitchFamily="2" charset="-122"/>
                <a:ea typeface="宋体" panose="02010600030101010101" pitchFamily="2" charset="-122"/>
                <a:sym typeface="+mn-ea"/>
              </a:rPr>
              <a:t>＝</a:t>
            </a:r>
            <a:r>
              <a:rPr lang="en-US" altLang="zh-CN" sz="1800">
                <a:solidFill>
                  <a:schemeClr val="bg2"/>
                </a:solidFill>
                <a:latin typeface="Times New Roman" panose="02020603050405020304" pitchFamily="18" charset="0"/>
                <a:ea typeface="宋体" panose="02010600030101010101" pitchFamily="2" charset="-122"/>
                <a:sym typeface="+mn-ea"/>
              </a:rPr>
              <a:t>{</a:t>
            </a:r>
            <a:r>
              <a:rPr lang="en-US" altLang="zh-CN" sz="1600">
                <a:solidFill>
                  <a:schemeClr val="bg2"/>
                </a:solidFill>
                <a:latin typeface="宋体" panose="02010600030101010101" pitchFamily="2" charset="-122"/>
                <a:ea typeface="宋体" panose="02010600030101010101" pitchFamily="2" charset="-122"/>
                <a:sym typeface="+mn-ea"/>
              </a:rPr>
              <a:t>(</a:t>
            </a:r>
            <a:r>
              <a:rPr sz="1600" b="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rPr>
              <a:t>Tiana,apple tree,f,1990-01-01</a:t>
            </a:r>
            <a:r>
              <a:rPr lang="en-US" altLang="zh-CN" sz="1600">
                <a:solidFill>
                  <a:schemeClr val="bg2"/>
                </a:solidFill>
                <a:latin typeface="宋体" panose="02010600030101010101" pitchFamily="2" charset="-122"/>
                <a:ea typeface="宋体" panose="02010600030101010101" pitchFamily="2" charset="-122"/>
                <a:sym typeface="+mn-ea"/>
              </a:rPr>
              <a:t>)</a:t>
            </a:r>
            <a:r>
              <a:rPr lang="en-US" altLang="zh-CN" sz="1800">
                <a:solidFill>
                  <a:schemeClr val="bg2"/>
                </a:solidFill>
                <a:latin typeface="Times New Roman" panose="02020603050405020304" pitchFamily="18" charset="0"/>
                <a:ea typeface="宋体" panose="02010600030101010101" pitchFamily="2" charset="-122"/>
                <a:sym typeface="+mn-ea"/>
              </a:rPr>
              <a:t>} </a:t>
            </a:r>
          </a:p>
          <a:p>
            <a:pPr marL="342900" indent="-342900" algn="l">
              <a:lnSpc>
                <a:spcPct val="110000"/>
              </a:lnSpc>
              <a:spcBef>
                <a:spcPct val="10000"/>
              </a:spcBef>
              <a:buClr>
                <a:schemeClr val="tx1"/>
              </a:buClr>
              <a:buFont typeface="Wingdings" panose="05000000000000000000" pitchFamily="2" charset="2"/>
              <a:buNone/>
            </a:pPr>
            <a:endParaRPr lang="zh-CN" altLang="en-US" sz="1800"/>
          </a:p>
        </p:txBody>
      </p:sp>
      <p:graphicFrame>
        <p:nvGraphicFramePr>
          <p:cNvPr id="6" name="表格 5"/>
          <p:cNvGraphicFramePr/>
          <p:nvPr/>
        </p:nvGraphicFramePr>
        <p:xfrm>
          <a:off x="5363845" y="5773420"/>
          <a:ext cx="3698240" cy="457200"/>
        </p:xfrm>
        <a:graphic>
          <a:graphicData uri="http://schemas.openxmlformats.org/drawingml/2006/table">
            <a:tbl>
              <a:tblPr firstRow="1" bandRow="1">
                <a:tableStyleId>{5C22544A-7EE6-4342-B048-85BDC9FD1C3A}</a:tableStyleId>
              </a:tblPr>
              <a:tblGrid>
                <a:gridCol w="1138555"/>
                <a:gridCol w="976630"/>
                <a:gridCol w="706755"/>
                <a:gridCol w="876300"/>
              </a:tblGrid>
              <a:tr h="266065">
                <a:tc>
                  <a:txBody>
                    <a:bodyPr/>
                    <a:lstStyle/>
                    <a:p>
                      <a:pPr>
                        <a:buNone/>
                      </a:pPr>
                      <a:r>
                        <a:rPr lang="en-US" altLang="zh-CN" sz="1200" b="0">
                          <a:solidFill>
                            <a:schemeClr val="bg2"/>
                          </a:solidFill>
                          <a:latin typeface="宋体" panose="02010600030101010101" pitchFamily="2" charset="-122"/>
                          <a:ea typeface="宋体" panose="02010600030101010101" pitchFamily="2" charset="-122"/>
                          <a:sym typeface="+mn-ea"/>
                        </a:rPr>
                        <a:t>Tiana</a:t>
                      </a:r>
                    </a:p>
                  </a:txBody>
                  <a:tcPr/>
                </a:tc>
                <a:tc>
                  <a:txBody>
                    <a:bodyPr/>
                    <a:lstStyle/>
                    <a:p>
                      <a:pPr>
                        <a:buNone/>
                      </a:pPr>
                      <a:r>
                        <a:rPr sz="1200" b="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rPr>
                        <a:t>apple tree</a:t>
                      </a:r>
                      <a:endParaRPr lang="zh-CN" altLang="en-US" sz="1200" b="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endParaRPr>
                    </a:p>
                  </a:txBody>
                  <a:tcPr/>
                </a:tc>
                <a:tc>
                  <a:txBody>
                    <a:bodyPr/>
                    <a:lstStyle/>
                    <a:p>
                      <a:pPr>
                        <a:buNone/>
                      </a:pPr>
                      <a:r>
                        <a:rPr lang="en-US" altLang="zh-CN" sz="1200" b="0">
                          <a:solidFill>
                            <a:schemeClr val="bg2"/>
                          </a:solidFill>
                          <a:latin typeface="宋体" panose="02010600030101010101" pitchFamily="2" charset="-122"/>
                          <a:ea typeface="宋体" panose="02010600030101010101" pitchFamily="2" charset="-122"/>
                          <a:sym typeface="+mn-ea"/>
                        </a:rPr>
                        <a:t>F</a:t>
                      </a:r>
                    </a:p>
                  </a:txBody>
                  <a:tcPr/>
                </a:tc>
                <a:tc>
                  <a:txBody>
                    <a:bodyPr/>
                    <a:lstStyle/>
                    <a:p>
                      <a:pPr>
                        <a:buNone/>
                      </a:pPr>
                      <a:r>
                        <a:rPr sz="1200" b="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rPr>
                        <a:t>1990-01-01</a:t>
                      </a:r>
                      <a:endParaRPr lang="zh-CN" altLang="en-US" sz="1200" b="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endParaRPr>
                    </a:p>
                  </a:txBody>
                  <a:tcPr/>
                </a:tc>
              </a:tr>
            </a:tbl>
          </a:graphicData>
        </a:graphic>
      </p:graphicFrame>
      <p:sp>
        <p:nvSpPr>
          <p:cNvPr id="7" name="文本框 6"/>
          <p:cNvSpPr txBox="1"/>
          <p:nvPr/>
        </p:nvSpPr>
        <p:spPr>
          <a:xfrm>
            <a:off x="5518150" y="6128385"/>
            <a:ext cx="3389630" cy="368300"/>
          </a:xfrm>
          <a:prstGeom prst="rect">
            <a:avLst/>
          </a:prstGeom>
          <a:noFill/>
        </p:spPr>
        <p:txBody>
          <a:bodyPr wrap="square" rtlCol="0">
            <a:spAutoFit/>
          </a:bodyPr>
          <a:lstStyle/>
          <a:p>
            <a:r>
              <a:rPr lang="en-US" altLang="zh-CN" sz="1800">
                <a:solidFill>
                  <a:schemeClr val="tx1"/>
                </a:solidFill>
              </a:rPr>
              <a:t>moviestar   </a:t>
            </a:r>
            <a:r>
              <a:rPr lang="en-US" altLang="zh-CN" sz="1800">
                <a:solidFill>
                  <a:schemeClr val="tx1"/>
                </a:solidFill>
                <a:latin typeface="仿宋" panose="02010609060101010101" charset="-122"/>
                <a:ea typeface="仿宋" panose="02010609060101010101" charset="-122"/>
              </a:rPr>
              <a:t>∪  </a:t>
            </a:r>
            <a:r>
              <a:rPr lang="en-US" altLang="zh-CN" sz="1800">
                <a:solidFill>
                  <a:schemeClr val="tx1"/>
                </a:solidFill>
              </a:rPr>
              <a:t>R</a:t>
            </a:r>
          </a:p>
        </p:txBody>
      </p:sp>
      <p:sp>
        <p:nvSpPr>
          <p:cNvPr id="8" name="灯片编号占位符 7"/>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42</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2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01377"/>
          <p:cNvSpPr>
            <a:spLocks noGrp="1"/>
          </p:cNvSpPr>
          <p:nvPr>
            <p:ph type="title"/>
          </p:nvPr>
        </p:nvSpPr>
        <p:spPr/>
        <p:txBody>
          <a:bodyPr anchor="ctr"/>
          <a:lstStyle/>
          <a:p>
            <a:r>
              <a:rPr lang="zh-CN">
                <a:sym typeface="+mn-ea"/>
              </a:rPr>
              <a:t>并运算</a:t>
            </a:r>
            <a:r>
              <a:rPr lang="en-US" altLang="zh-CN">
                <a:latin typeface="Arial" panose="020B0604020202020204" pitchFamily="34" charset="0"/>
                <a:sym typeface="+mn-ea"/>
              </a:rPr>
              <a:t>∪</a:t>
            </a:r>
          </a:p>
        </p:txBody>
      </p:sp>
      <p:sp>
        <p:nvSpPr>
          <p:cNvPr id="101379" name="文本占位符 101378"/>
          <p:cNvSpPr>
            <a:spLocks noGrp="1"/>
          </p:cNvSpPr>
          <p:nvPr>
            <p:ph type="body" idx="1"/>
          </p:nvPr>
        </p:nvSpPr>
        <p:spPr>
          <a:xfrm>
            <a:off x="266700" y="1132205"/>
            <a:ext cx="8545830" cy="5410200"/>
          </a:xfrm>
        </p:spPr>
        <p:txBody>
          <a:bodyPr/>
          <a:lstStyle/>
          <a:p>
            <a:pPr>
              <a:lnSpc>
                <a:spcPct val="100000"/>
              </a:lnSpc>
              <a:spcBef>
                <a:spcPct val="10000"/>
              </a:spcBef>
            </a:pPr>
            <a:r>
              <a:rPr lang="zh-CN" altLang="en-US" dirty="0"/>
              <a:t>并运算：</a:t>
            </a:r>
            <a:r>
              <a:rPr lang="en-US" altLang="zh-CN"/>
              <a:t>R∪S</a:t>
            </a:r>
          </a:p>
          <a:p>
            <a:pPr lvl="1">
              <a:lnSpc>
                <a:spcPct val="100000"/>
              </a:lnSpc>
              <a:spcBef>
                <a:spcPct val="10000"/>
              </a:spcBef>
            </a:pPr>
            <a:r>
              <a:rPr lang="zh-CN" altLang="en-US" dirty="0"/>
              <a:t>条件</a:t>
            </a:r>
          </a:p>
          <a:p>
            <a:pPr lvl="2">
              <a:lnSpc>
                <a:spcPct val="100000"/>
              </a:lnSpc>
              <a:spcBef>
                <a:spcPct val="10000"/>
              </a:spcBef>
            </a:pPr>
            <a:r>
              <a:rPr lang="zh-CN" altLang="en-US" dirty="0"/>
              <a:t>参与运算的两个关系必须是同类关系</a:t>
            </a:r>
            <a:r>
              <a:rPr lang="en-US" altLang="zh-CN" dirty="0"/>
              <a:t>(</a:t>
            </a:r>
            <a:r>
              <a:rPr lang="zh-CN" altLang="en-US" dirty="0"/>
              <a:t>具有相同的属性个数，且对应列所表示的属性应具有相同的值域</a:t>
            </a:r>
            <a:r>
              <a:rPr lang="en-US" altLang="zh-CN" dirty="0"/>
              <a:t>)</a:t>
            </a:r>
            <a:endParaRPr lang="zh-CN" altLang="en-US" dirty="0"/>
          </a:p>
          <a:p>
            <a:pPr lvl="1">
              <a:lnSpc>
                <a:spcPct val="100000"/>
              </a:lnSpc>
              <a:spcBef>
                <a:spcPct val="10000"/>
              </a:spcBef>
            </a:pPr>
            <a:r>
              <a:rPr lang="zh-CN" altLang="en-US" dirty="0"/>
              <a:t>结果</a:t>
            </a:r>
          </a:p>
          <a:p>
            <a:pPr lvl="2">
              <a:lnSpc>
                <a:spcPct val="100000"/>
              </a:lnSpc>
              <a:spcBef>
                <a:spcPct val="10000"/>
              </a:spcBef>
            </a:pPr>
            <a:r>
              <a:rPr lang="zh-CN" altLang="en-US" dirty="0"/>
              <a:t>关系模式不变，由所有属于关系</a:t>
            </a:r>
            <a:r>
              <a:rPr lang="en-US" altLang="zh-CN" dirty="0"/>
              <a:t>R</a:t>
            </a:r>
            <a:r>
              <a:rPr lang="zh-CN" altLang="en-US" dirty="0"/>
              <a:t>或属于关系</a:t>
            </a:r>
            <a:r>
              <a:rPr lang="en-US" altLang="zh-CN" dirty="0"/>
              <a:t>S</a:t>
            </a:r>
            <a:r>
              <a:rPr lang="zh-CN" altLang="en-US" dirty="0"/>
              <a:t>的元组所组成的集合</a:t>
            </a:r>
            <a:r>
              <a:rPr lang="en-US" altLang="zh-CN" dirty="0"/>
              <a:t>(</a:t>
            </a:r>
            <a:r>
              <a:rPr lang="zh-CN" altLang="en-US" b="1" dirty="0">
                <a:solidFill>
                  <a:srgbClr val="FF0000"/>
                </a:solidFill>
              </a:rPr>
              <a:t>不包含重复元祖</a:t>
            </a:r>
            <a:r>
              <a:rPr lang="en-US" altLang="zh-CN" dirty="0"/>
              <a:t>)</a:t>
            </a:r>
          </a:p>
        </p:txBody>
      </p:sp>
      <p:grpSp>
        <p:nvGrpSpPr>
          <p:cNvPr id="101380" name="组合 101379"/>
          <p:cNvGrpSpPr/>
          <p:nvPr/>
        </p:nvGrpSpPr>
        <p:grpSpPr>
          <a:xfrm>
            <a:off x="533400" y="4343400"/>
            <a:ext cx="8154988" cy="2382838"/>
            <a:chOff x="336" y="2736"/>
            <a:chExt cx="5137" cy="1501"/>
          </a:xfrm>
        </p:grpSpPr>
        <p:sp>
          <p:nvSpPr>
            <p:cNvPr id="101381" name="矩形 101380"/>
            <p:cNvSpPr/>
            <p:nvPr/>
          </p:nvSpPr>
          <p:spPr>
            <a:xfrm>
              <a:off x="1346" y="3449"/>
              <a:ext cx="527"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f</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p:txBody>
        </p:sp>
        <p:sp>
          <p:nvSpPr>
            <p:cNvPr id="101382" name="矩形 101381"/>
            <p:cNvSpPr/>
            <p:nvPr/>
          </p:nvSpPr>
          <p:spPr>
            <a:xfrm>
              <a:off x="819" y="3443"/>
              <a:ext cx="527"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p:txBody>
        </p:sp>
        <p:sp>
          <p:nvSpPr>
            <p:cNvPr id="101383" name="矩形 101382"/>
            <p:cNvSpPr/>
            <p:nvPr/>
          </p:nvSpPr>
          <p:spPr>
            <a:xfrm>
              <a:off x="336" y="3443"/>
              <a:ext cx="483"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01384" name="矩形 101383"/>
            <p:cNvSpPr/>
            <p:nvPr/>
          </p:nvSpPr>
          <p:spPr>
            <a:xfrm>
              <a:off x="1346" y="314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1385" name="矩形 101384"/>
            <p:cNvSpPr/>
            <p:nvPr/>
          </p:nvSpPr>
          <p:spPr>
            <a:xfrm>
              <a:off x="819" y="314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1386" name="矩形 101385"/>
            <p:cNvSpPr/>
            <p:nvPr/>
          </p:nvSpPr>
          <p:spPr>
            <a:xfrm>
              <a:off x="336" y="3147"/>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1387" name="直接连接符 101386"/>
            <p:cNvSpPr/>
            <p:nvPr/>
          </p:nvSpPr>
          <p:spPr>
            <a:xfrm>
              <a:off x="336" y="3147"/>
              <a:ext cx="1537" cy="0"/>
            </a:xfrm>
            <a:prstGeom prst="line">
              <a:avLst/>
            </a:prstGeom>
            <a:ln w="28575" cap="sq" cmpd="sng">
              <a:solidFill>
                <a:schemeClr val="tx1"/>
              </a:solidFill>
              <a:prstDash val="solid"/>
              <a:headEnd type="none" w="med" len="med"/>
              <a:tailEnd type="none" w="med" len="med"/>
            </a:ln>
          </p:spPr>
        </p:sp>
        <p:sp>
          <p:nvSpPr>
            <p:cNvPr id="101388" name="直接连接符 101387"/>
            <p:cNvSpPr/>
            <p:nvPr/>
          </p:nvSpPr>
          <p:spPr>
            <a:xfrm>
              <a:off x="336" y="3443"/>
              <a:ext cx="1537" cy="0"/>
            </a:xfrm>
            <a:prstGeom prst="line">
              <a:avLst/>
            </a:prstGeom>
            <a:ln w="12700" cap="flat" cmpd="sng">
              <a:solidFill>
                <a:schemeClr val="tx1"/>
              </a:solidFill>
              <a:prstDash val="solid"/>
              <a:headEnd type="none" w="med" len="med"/>
              <a:tailEnd type="none" w="med" len="med"/>
            </a:ln>
          </p:spPr>
        </p:sp>
        <p:sp>
          <p:nvSpPr>
            <p:cNvPr id="101389" name="直接连接符 101388"/>
            <p:cNvSpPr/>
            <p:nvPr/>
          </p:nvSpPr>
          <p:spPr>
            <a:xfrm>
              <a:off x="336" y="4176"/>
              <a:ext cx="1537" cy="0"/>
            </a:xfrm>
            <a:prstGeom prst="line">
              <a:avLst/>
            </a:prstGeom>
            <a:ln w="28575" cap="sq" cmpd="sng">
              <a:solidFill>
                <a:schemeClr val="tx1"/>
              </a:solidFill>
              <a:prstDash val="solid"/>
              <a:headEnd type="none" w="med" len="med"/>
              <a:tailEnd type="none" w="med" len="med"/>
            </a:ln>
          </p:spPr>
        </p:sp>
        <p:sp>
          <p:nvSpPr>
            <p:cNvPr id="101390" name="直接连接符 101389"/>
            <p:cNvSpPr/>
            <p:nvPr/>
          </p:nvSpPr>
          <p:spPr>
            <a:xfrm>
              <a:off x="336" y="3147"/>
              <a:ext cx="0" cy="1029"/>
            </a:xfrm>
            <a:prstGeom prst="line">
              <a:avLst/>
            </a:prstGeom>
            <a:ln w="28575" cap="sq" cmpd="sng">
              <a:solidFill>
                <a:schemeClr val="tx1"/>
              </a:solidFill>
              <a:prstDash val="solid"/>
              <a:headEnd type="none" w="med" len="med"/>
              <a:tailEnd type="none" w="med" len="med"/>
            </a:ln>
          </p:spPr>
        </p:sp>
        <p:sp>
          <p:nvSpPr>
            <p:cNvPr id="101391" name="直接连接符 101390"/>
            <p:cNvSpPr/>
            <p:nvPr/>
          </p:nvSpPr>
          <p:spPr>
            <a:xfrm>
              <a:off x="819" y="3147"/>
              <a:ext cx="0" cy="1029"/>
            </a:xfrm>
            <a:prstGeom prst="line">
              <a:avLst/>
            </a:prstGeom>
            <a:ln w="12700" cap="flat" cmpd="sng">
              <a:solidFill>
                <a:schemeClr val="tx1"/>
              </a:solidFill>
              <a:prstDash val="solid"/>
              <a:headEnd type="none" w="med" len="med"/>
              <a:tailEnd type="none" w="med" len="med"/>
            </a:ln>
          </p:spPr>
        </p:sp>
        <p:sp>
          <p:nvSpPr>
            <p:cNvPr id="101392" name="直接连接符 101391"/>
            <p:cNvSpPr/>
            <p:nvPr/>
          </p:nvSpPr>
          <p:spPr>
            <a:xfrm>
              <a:off x="1346" y="3147"/>
              <a:ext cx="0" cy="1029"/>
            </a:xfrm>
            <a:prstGeom prst="line">
              <a:avLst/>
            </a:prstGeom>
            <a:ln w="12700" cap="flat" cmpd="sng">
              <a:solidFill>
                <a:schemeClr val="tx1"/>
              </a:solidFill>
              <a:prstDash val="solid"/>
              <a:headEnd type="none" w="med" len="med"/>
              <a:tailEnd type="none" w="med" len="med"/>
            </a:ln>
          </p:spPr>
        </p:sp>
        <p:sp>
          <p:nvSpPr>
            <p:cNvPr id="101393" name="直接连接符 101392"/>
            <p:cNvSpPr/>
            <p:nvPr/>
          </p:nvSpPr>
          <p:spPr>
            <a:xfrm>
              <a:off x="1873" y="3147"/>
              <a:ext cx="0" cy="1029"/>
            </a:xfrm>
            <a:prstGeom prst="line">
              <a:avLst/>
            </a:prstGeom>
            <a:ln w="28575" cap="sq" cmpd="sng">
              <a:solidFill>
                <a:schemeClr val="tx1"/>
              </a:solidFill>
              <a:prstDash val="solid"/>
              <a:headEnd type="none" w="med" len="med"/>
              <a:tailEnd type="none" w="med" len="med"/>
            </a:ln>
          </p:spPr>
        </p:sp>
        <p:sp>
          <p:nvSpPr>
            <p:cNvPr id="101394" name="文本框 101393"/>
            <p:cNvSpPr txBox="1"/>
            <p:nvPr/>
          </p:nvSpPr>
          <p:spPr>
            <a:xfrm>
              <a:off x="385" y="2910"/>
              <a:ext cx="192"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a:t>
              </a:r>
            </a:p>
          </p:txBody>
        </p:sp>
        <p:sp>
          <p:nvSpPr>
            <p:cNvPr id="101395" name="矩形 101394"/>
            <p:cNvSpPr/>
            <p:nvPr/>
          </p:nvSpPr>
          <p:spPr>
            <a:xfrm>
              <a:off x="3123" y="3454"/>
              <a:ext cx="527"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f</a:t>
              </a:r>
            </a:p>
          </p:txBody>
        </p:sp>
        <p:sp>
          <p:nvSpPr>
            <p:cNvPr id="101396" name="矩形 101395"/>
            <p:cNvSpPr/>
            <p:nvPr/>
          </p:nvSpPr>
          <p:spPr>
            <a:xfrm>
              <a:off x="2596" y="3454"/>
              <a:ext cx="527"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g</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p:txBody>
        </p:sp>
        <p:sp>
          <p:nvSpPr>
            <p:cNvPr id="101397" name="矩形 101396"/>
            <p:cNvSpPr/>
            <p:nvPr/>
          </p:nvSpPr>
          <p:spPr>
            <a:xfrm>
              <a:off x="2113" y="3454"/>
              <a:ext cx="483"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p:txBody>
        </p:sp>
        <p:sp>
          <p:nvSpPr>
            <p:cNvPr id="101398" name="矩形 101397"/>
            <p:cNvSpPr/>
            <p:nvPr/>
          </p:nvSpPr>
          <p:spPr>
            <a:xfrm>
              <a:off x="3123" y="3158"/>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1399" name="矩形 101398"/>
            <p:cNvSpPr/>
            <p:nvPr/>
          </p:nvSpPr>
          <p:spPr>
            <a:xfrm>
              <a:off x="2596" y="3158"/>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1400" name="矩形 101399"/>
            <p:cNvSpPr/>
            <p:nvPr/>
          </p:nvSpPr>
          <p:spPr>
            <a:xfrm>
              <a:off x="2113" y="3158"/>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1401" name="直接连接符 101400"/>
            <p:cNvSpPr/>
            <p:nvPr/>
          </p:nvSpPr>
          <p:spPr>
            <a:xfrm>
              <a:off x="2113" y="3158"/>
              <a:ext cx="1537" cy="0"/>
            </a:xfrm>
            <a:prstGeom prst="line">
              <a:avLst/>
            </a:prstGeom>
            <a:ln w="28575" cap="sq" cmpd="sng">
              <a:solidFill>
                <a:schemeClr val="tx1"/>
              </a:solidFill>
              <a:prstDash val="solid"/>
              <a:headEnd type="none" w="med" len="med"/>
              <a:tailEnd type="none" w="med" len="med"/>
            </a:ln>
          </p:spPr>
        </p:sp>
        <p:sp>
          <p:nvSpPr>
            <p:cNvPr id="101402" name="直接连接符 101401"/>
            <p:cNvSpPr/>
            <p:nvPr/>
          </p:nvSpPr>
          <p:spPr>
            <a:xfrm>
              <a:off x="2113" y="3454"/>
              <a:ext cx="1537" cy="0"/>
            </a:xfrm>
            <a:prstGeom prst="line">
              <a:avLst/>
            </a:prstGeom>
            <a:ln w="12700" cap="flat" cmpd="sng">
              <a:solidFill>
                <a:schemeClr val="tx1"/>
              </a:solidFill>
              <a:prstDash val="solid"/>
              <a:headEnd type="none" w="med" len="med"/>
              <a:tailEnd type="none" w="med" len="med"/>
            </a:ln>
          </p:spPr>
        </p:sp>
        <p:sp>
          <p:nvSpPr>
            <p:cNvPr id="101403" name="直接连接符 101402"/>
            <p:cNvSpPr/>
            <p:nvPr/>
          </p:nvSpPr>
          <p:spPr>
            <a:xfrm>
              <a:off x="2113" y="3995"/>
              <a:ext cx="1537" cy="0"/>
            </a:xfrm>
            <a:prstGeom prst="line">
              <a:avLst/>
            </a:prstGeom>
            <a:ln w="28575" cap="sq" cmpd="sng">
              <a:solidFill>
                <a:schemeClr val="tx1"/>
              </a:solidFill>
              <a:prstDash val="solid"/>
              <a:headEnd type="none" w="med" len="med"/>
              <a:tailEnd type="none" w="med" len="med"/>
            </a:ln>
          </p:spPr>
        </p:sp>
        <p:sp>
          <p:nvSpPr>
            <p:cNvPr id="101404" name="直接连接符 101403"/>
            <p:cNvSpPr/>
            <p:nvPr/>
          </p:nvSpPr>
          <p:spPr>
            <a:xfrm>
              <a:off x="2113" y="3158"/>
              <a:ext cx="0" cy="837"/>
            </a:xfrm>
            <a:prstGeom prst="line">
              <a:avLst/>
            </a:prstGeom>
            <a:ln w="28575" cap="sq" cmpd="sng">
              <a:solidFill>
                <a:schemeClr val="tx1"/>
              </a:solidFill>
              <a:prstDash val="solid"/>
              <a:headEnd type="none" w="med" len="med"/>
              <a:tailEnd type="none" w="med" len="med"/>
            </a:ln>
          </p:spPr>
        </p:sp>
        <p:sp>
          <p:nvSpPr>
            <p:cNvPr id="101405" name="直接连接符 101404"/>
            <p:cNvSpPr/>
            <p:nvPr/>
          </p:nvSpPr>
          <p:spPr>
            <a:xfrm>
              <a:off x="2596" y="3158"/>
              <a:ext cx="0" cy="837"/>
            </a:xfrm>
            <a:prstGeom prst="line">
              <a:avLst/>
            </a:prstGeom>
            <a:ln w="12700" cap="flat" cmpd="sng">
              <a:solidFill>
                <a:schemeClr val="tx1"/>
              </a:solidFill>
              <a:prstDash val="solid"/>
              <a:headEnd type="none" w="med" len="med"/>
              <a:tailEnd type="none" w="med" len="med"/>
            </a:ln>
          </p:spPr>
        </p:sp>
        <p:sp>
          <p:nvSpPr>
            <p:cNvPr id="101406" name="直接连接符 101405"/>
            <p:cNvSpPr/>
            <p:nvPr/>
          </p:nvSpPr>
          <p:spPr>
            <a:xfrm>
              <a:off x="3123" y="3158"/>
              <a:ext cx="0" cy="837"/>
            </a:xfrm>
            <a:prstGeom prst="line">
              <a:avLst/>
            </a:prstGeom>
            <a:ln w="12700" cap="flat" cmpd="sng">
              <a:solidFill>
                <a:schemeClr val="tx1"/>
              </a:solidFill>
              <a:prstDash val="solid"/>
              <a:headEnd type="none" w="med" len="med"/>
              <a:tailEnd type="none" w="med" len="med"/>
            </a:ln>
          </p:spPr>
        </p:sp>
        <p:sp>
          <p:nvSpPr>
            <p:cNvPr id="101407" name="直接连接符 101406"/>
            <p:cNvSpPr/>
            <p:nvPr/>
          </p:nvSpPr>
          <p:spPr>
            <a:xfrm>
              <a:off x="3650" y="3158"/>
              <a:ext cx="0" cy="837"/>
            </a:xfrm>
            <a:prstGeom prst="line">
              <a:avLst/>
            </a:prstGeom>
            <a:ln w="28575" cap="sq" cmpd="sng">
              <a:solidFill>
                <a:schemeClr val="tx1"/>
              </a:solidFill>
              <a:prstDash val="solid"/>
              <a:headEnd type="none" w="med" len="med"/>
              <a:tailEnd type="none" w="med" len="med"/>
            </a:ln>
          </p:spPr>
        </p:sp>
        <p:sp>
          <p:nvSpPr>
            <p:cNvPr id="101408" name="文本框 101407"/>
            <p:cNvSpPr txBox="1"/>
            <p:nvPr/>
          </p:nvSpPr>
          <p:spPr>
            <a:xfrm>
              <a:off x="2162" y="2910"/>
              <a:ext cx="192"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S</a:t>
              </a:r>
            </a:p>
          </p:txBody>
        </p:sp>
        <p:sp>
          <p:nvSpPr>
            <p:cNvPr id="101409" name="矩形 101408"/>
            <p:cNvSpPr/>
            <p:nvPr/>
          </p:nvSpPr>
          <p:spPr>
            <a:xfrm>
              <a:off x="4946" y="3269"/>
              <a:ext cx="527" cy="968"/>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f</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p:txBody>
        </p:sp>
        <p:sp>
          <p:nvSpPr>
            <p:cNvPr id="101410" name="矩形 101409"/>
            <p:cNvSpPr/>
            <p:nvPr/>
          </p:nvSpPr>
          <p:spPr>
            <a:xfrm>
              <a:off x="4419" y="3269"/>
              <a:ext cx="527" cy="968"/>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g</a:t>
              </a:r>
            </a:p>
          </p:txBody>
        </p:sp>
        <p:sp>
          <p:nvSpPr>
            <p:cNvPr id="101411" name="矩形 101410"/>
            <p:cNvSpPr/>
            <p:nvPr/>
          </p:nvSpPr>
          <p:spPr>
            <a:xfrm>
              <a:off x="3936" y="3269"/>
              <a:ext cx="483" cy="968"/>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p:txBody>
        </p:sp>
        <p:sp>
          <p:nvSpPr>
            <p:cNvPr id="101412" name="矩形 101411"/>
            <p:cNvSpPr/>
            <p:nvPr/>
          </p:nvSpPr>
          <p:spPr>
            <a:xfrm>
              <a:off x="4946" y="2973"/>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1413" name="矩形 101412"/>
            <p:cNvSpPr/>
            <p:nvPr/>
          </p:nvSpPr>
          <p:spPr>
            <a:xfrm>
              <a:off x="4419" y="2973"/>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1414" name="矩形 101413"/>
            <p:cNvSpPr/>
            <p:nvPr/>
          </p:nvSpPr>
          <p:spPr>
            <a:xfrm>
              <a:off x="3936" y="2973"/>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1415" name="直接连接符 101414"/>
            <p:cNvSpPr/>
            <p:nvPr/>
          </p:nvSpPr>
          <p:spPr>
            <a:xfrm>
              <a:off x="3936" y="2973"/>
              <a:ext cx="1537" cy="0"/>
            </a:xfrm>
            <a:prstGeom prst="line">
              <a:avLst/>
            </a:prstGeom>
            <a:ln w="28575" cap="sq" cmpd="sng">
              <a:solidFill>
                <a:schemeClr val="tx1"/>
              </a:solidFill>
              <a:prstDash val="solid"/>
              <a:headEnd type="none" w="med" len="med"/>
              <a:tailEnd type="none" w="med" len="med"/>
            </a:ln>
          </p:spPr>
        </p:sp>
        <p:sp>
          <p:nvSpPr>
            <p:cNvPr id="101416" name="直接连接符 101415"/>
            <p:cNvSpPr/>
            <p:nvPr/>
          </p:nvSpPr>
          <p:spPr>
            <a:xfrm>
              <a:off x="3936" y="3269"/>
              <a:ext cx="1537" cy="0"/>
            </a:xfrm>
            <a:prstGeom prst="line">
              <a:avLst/>
            </a:prstGeom>
            <a:ln w="12700" cap="flat" cmpd="sng">
              <a:solidFill>
                <a:schemeClr val="tx1"/>
              </a:solidFill>
              <a:prstDash val="solid"/>
              <a:headEnd type="none" w="med" len="med"/>
              <a:tailEnd type="none" w="med" len="med"/>
            </a:ln>
          </p:spPr>
        </p:sp>
        <p:sp>
          <p:nvSpPr>
            <p:cNvPr id="101417" name="直接连接符 101416"/>
            <p:cNvSpPr/>
            <p:nvPr/>
          </p:nvSpPr>
          <p:spPr>
            <a:xfrm>
              <a:off x="3936" y="4237"/>
              <a:ext cx="1537" cy="0"/>
            </a:xfrm>
            <a:prstGeom prst="line">
              <a:avLst/>
            </a:prstGeom>
            <a:ln w="28575" cap="sq" cmpd="sng">
              <a:solidFill>
                <a:schemeClr val="tx1"/>
              </a:solidFill>
              <a:prstDash val="solid"/>
              <a:headEnd type="none" w="med" len="med"/>
              <a:tailEnd type="none" w="med" len="med"/>
            </a:ln>
          </p:spPr>
        </p:sp>
        <p:sp>
          <p:nvSpPr>
            <p:cNvPr id="101418" name="直接连接符 101417"/>
            <p:cNvSpPr/>
            <p:nvPr/>
          </p:nvSpPr>
          <p:spPr>
            <a:xfrm>
              <a:off x="3936" y="2973"/>
              <a:ext cx="0" cy="1264"/>
            </a:xfrm>
            <a:prstGeom prst="line">
              <a:avLst/>
            </a:prstGeom>
            <a:ln w="28575" cap="sq" cmpd="sng">
              <a:solidFill>
                <a:schemeClr val="tx1"/>
              </a:solidFill>
              <a:prstDash val="solid"/>
              <a:headEnd type="none" w="med" len="med"/>
              <a:tailEnd type="none" w="med" len="med"/>
            </a:ln>
          </p:spPr>
        </p:sp>
        <p:sp>
          <p:nvSpPr>
            <p:cNvPr id="101419" name="直接连接符 101418"/>
            <p:cNvSpPr/>
            <p:nvPr/>
          </p:nvSpPr>
          <p:spPr>
            <a:xfrm>
              <a:off x="4419" y="2973"/>
              <a:ext cx="0" cy="1264"/>
            </a:xfrm>
            <a:prstGeom prst="line">
              <a:avLst/>
            </a:prstGeom>
            <a:ln w="12700" cap="flat" cmpd="sng">
              <a:solidFill>
                <a:schemeClr val="tx1"/>
              </a:solidFill>
              <a:prstDash val="solid"/>
              <a:headEnd type="none" w="med" len="med"/>
              <a:tailEnd type="none" w="med" len="med"/>
            </a:ln>
          </p:spPr>
        </p:sp>
        <p:sp>
          <p:nvSpPr>
            <p:cNvPr id="101420" name="直接连接符 101419"/>
            <p:cNvSpPr/>
            <p:nvPr/>
          </p:nvSpPr>
          <p:spPr>
            <a:xfrm>
              <a:off x="4946" y="2973"/>
              <a:ext cx="0" cy="1264"/>
            </a:xfrm>
            <a:prstGeom prst="line">
              <a:avLst/>
            </a:prstGeom>
            <a:ln w="12700" cap="flat" cmpd="sng">
              <a:solidFill>
                <a:schemeClr val="tx1"/>
              </a:solidFill>
              <a:prstDash val="solid"/>
              <a:headEnd type="none" w="med" len="med"/>
              <a:tailEnd type="none" w="med" len="med"/>
            </a:ln>
          </p:spPr>
        </p:sp>
        <p:sp>
          <p:nvSpPr>
            <p:cNvPr id="101421" name="直接连接符 101420"/>
            <p:cNvSpPr/>
            <p:nvPr/>
          </p:nvSpPr>
          <p:spPr>
            <a:xfrm>
              <a:off x="5473" y="2973"/>
              <a:ext cx="0" cy="1264"/>
            </a:xfrm>
            <a:prstGeom prst="line">
              <a:avLst/>
            </a:prstGeom>
            <a:ln w="28575" cap="sq" cmpd="sng">
              <a:solidFill>
                <a:schemeClr val="tx1"/>
              </a:solidFill>
              <a:prstDash val="solid"/>
              <a:headEnd type="none" w="med" len="med"/>
              <a:tailEnd type="none" w="med" len="med"/>
            </a:ln>
          </p:spPr>
        </p:sp>
        <p:sp>
          <p:nvSpPr>
            <p:cNvPr id="101422" name="文本框 101421"/>
            <p:cNvSpPr txBox="1"/>
            <p:nvPr/>
          </p:nvSpPr>
          <p:spPr>
            <a:xfrm>
              <a:off x="3985" y="2736"/>
              <a:ext cx="575"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R∪S</a:t>
              </a:r>
            </a:p>
          </p:txBody>
        </p:sp>
      </p:grpSp>
      <p:grpSp>
        <p:nvGrpSpPr>
          <p:cNvPr id="101427" name="组合 101426"/>
          <p:cNvGrpSpPr/>
          <p:nvPr/>
        </p:nvGrpSpPr>
        <p:grpSpPr>
          <a:xfrm>
            <a:off x="609600" y="5562600"/>
            <a:ext cx="8001000" cy="685800"/>
            <a:chOff x="384" y="3504"/>
            <a:chExt cx="5040" cy="432"/>
          </a:xfrm>
        </p:grpSpPr>
        <p:sp>
          <p:nvSpPr>
            <p:cNvPr id="101423" name="矩形 101422"/>
            <p:cNvSpPr/>
            <p:nvPr/>
          </p:nvSpPr>
          <p:spPr>
            <a:xfrm>
              <a:off x="384" y="3696"/>
              <a:ext cx="1440" cy="240"/>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sp>
          <p:nvSpPr>
            <p:cNvPr id="101424" name="矩形 101423"/>
            <p:cNvSpPr/>
            <p:nvPr/>
          </p:nvSpPr>
          <p:spPr>
            <a:xfrm>
              <a:off x="2160" y="3744"/>
              <a:ext cx="1440" cy="192"/>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sp>
          <p:nvSpPr>
            <p:cNvPr id="101425" name="矩形 101424"/>
            <p:cNvSpPr/>
            <p:nvPr/>
          </p:nvSpPr>
          <p:spPr>
            <a:xfrm>
              <a:off x="3984" y="3504"/>
              <a:ext cx="1440" cy="240"/>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43</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fill="hold"/>
                                        <p:tgtEl>
                                          <p:spTgt spid="101380"/>
                                        </p:tgtEl>
                                        <p:attrNameLst>
                                          <p:attrName>ppt_x</p:attrName>
                                        </p:attrNameLst>
                                      </p:cBhvr>
                                      <p:tavLst>
                                        <p:tav tm="0">
                                          <p:val>
                                            <p:strVal val="#ppt_x"/>
                                          </p:val>
                                        </p:tav>
                                        <p:tav tm="100000">
                                          <p:val>
                                            <p:strVal val="#ppt_x"/>
                                          </p:val>
                                        </p:tav>
                                      </p:tavLst>
                                    </p:anim>
                                    <p:anim calcmode="lin" valueType="num">
                                      <p:cBhvr additive="base">
                                        <p:cTn id="8" dur="500" fill="hold"/>
                                        <p:tgtEl>
                                          <p:spTgt spid="1013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1427"/>
                                        </p:tgtEl>
                                        <p:attrNameLst>
                                          <p:attrName>style.visibility</p:attrName>
                                        </p:attrNameLst>
                                      </p:cBhvr>
                                      <p:to>
                                        <p:strVal val="visible"/>
                                      </p:to>
                                    </p:set>
                                    <p:animEffect transition="in" filter="blinds(horizontal)">
                                      <p:cBhvr>
                                        <p:cTn id="13" dur="500"/>
                                        <p:tgtEl>
                                          <p:spTgt spid="101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02401"/>
          <p:cNvSpPr>
            <a:spLocks noGrp="1"/>
          </p:cNvSpPr>
          <p:nvPr>
            <p:ph type="title"/>
          </p:nvPr>
        </p:nvSpPr>
        <p:spPr/>
        <p:txBody>
          <a:bodyPr anchor="ctr"/>
          <a:lstStyle/>
          <a:p>
            <a:r>
              <a:rPr lang="zh-CN"/>
              <a:t>差运算</a:t>
            </a:r>
            <a:r>
              <a:rPr lang="en-US" altLang="zh-CN"/>
              <a:t>-</a:t>
            </a:r>
            <a:endParaRPr lang="en-US" altLang="zh-CN">
              <a:latin typeface="宋体" panose="02010600030101010101" pitchFamily="2" charset="-122"/>
            </a:endParaRPr>
          </a:p>
        </p:txBody>
      </p:sp>
      <p:sp>
        <p:nvSpPr>
          <p:cNvPr id="102403" name="文本占位符 102402"/>
          <p:cNvSpPr>
            <a:spLocks noGrp="1"/>
          </p:cNvSpPr>
          <p:nvPr>
            <p:ph type="body" idx="1"/>
          </p:nvPr>
        </p:nvSpPr>
        <p:spPr>
          <a:xfrm>
            <a:off x="422910" y="1160145"/>
            <a:ext cx="7926705" cy="5410200"/>
          </a:xfrm>
        </p:spPr>
        <p:txBody>
          <a:bodyPr/>
          <a:lstStyle/>
          <a:p>
            <a:r>
              <a:rPr lang="zh-CN" altLang="en-US" sz="2800" dirty="0"/>
              <a:t>差运算格式：</a:t>
            </a:r>
            <a:r>
              <a:rPr lang="en-US" altLang="zh-CN" sz="2800">
                <a:latin typeface="Arial" panose="020B0604020202020204" pitchFamily="34" charset="0"/>
              </a:rPr>
              <a:t>R </a:t>
            </a:r>
            <a:r>
              <a:rPr lang="en-US" altLang="zh-CN" sz="2800">
                <a:latin typeface="Arial" panose="020B0604020202020204" pitchFamily="34" charset="0"/>
                <a:cs typeface="Arial" panose="020B0604020202020204" pitchFamily="34" charset="0"/>
              </a:rPr>
              <a:t>–</a:t>
            </a:r>
            <a:r>
              <a:rPr lang="en-US" altLang="zh-CN" sz="2800">
                <a:latin typeface="Arial" panose="020B0604020202020204" pitchFamily="34" charset="0"/>
              </a:rPr>
              <a:t> S</a:t>
            </a:r>
          </a:p>
          <a:p>
            <a:pPr lvl="1">
              <a:lnSpc>
                <a:spcPct val="100000"/>
              </a:lnSpc>
              <a:spcBef>
                <a:spcPct val="10000"/>
              </a:spcBef>
            </a:pPr>
            <a:r>
              <a:rPr lang="zh-CN" altLang="en-US" sz="2400" dirty="0"/>
              <a:t>条件</a:t>
            </a:r>
          </a:p>
          <a:p>
            <a:pPr lvl="2">
              <a:lnSpc>
                <a:spcPct val="100000"/>
              </a:lnSpc>
              <a:spcBef>
                <a:spcPct val="10000"/>
              </a:spcBef>
            </a:pPr>
            <a:r>
              <a:rPr lang="zh-CN" altLang="en-US" dirty="0"/>
              <a:t>参与运算的两个关系必须是同类关系</a:t>
            </a:r>
          </a:p>
          <a:p>
            <a:pPr lvl="1">
              <a:lnSpc>
                <a:spcPct val="100000"/>
              </a:lnSpc>
              <a:spcBef>
                <a:spcPct val="10000"/>
              </a:spcBef>
            </a:pPr>
            <a:r>
              <a:rPr lang="zh-CN" altLang="en-US" sz="2400" dirty="0"/>
              <a:t>结果</a:t>
            </a:r>
          </a:p>
          <a:p>
            <a:pPr lvl="2">
              <a:lnSpc>
                <a:spcPct val="100000"/>
              </a:lnSpc>
              <a:spcBef>
                <a:spcPct val="10000"/>
              </a:spcBef>
            </a:pPr>
            <a:r>
              <a:rPr lang="zh-CN" altLang="en-US" dirty="0"/>
              <a:t>关系模式不变，由所有属于关系</a:t>
            </a:r>
            <a:r>
              <a:rPr lang="en-US" altLang="zh-CN" dirty="0"/>
              <a:t>R</a:t>
            </a:r>
            <a:r>
              <a:rPr lang="zh-CN" altLang="en-US" dirty="0"/>
              <a:t>但不属于关系</a:t>
            </a:r>
            <a:r>
              <a:rPr lang="en-US" altLang="zh-CN" dirty="0"/>
              <a:t>S</a:t>
            </a:r>
            <a:r>
              <a:rPr lang="zh-CN" altLang="en-US" dirty="0"/>
              <a:t>的元组所组成的集合</a:t>
            </a:r>
            <a:endParaRPr lang="zh-CN" altLang="en-US"/>
          </a:p>
        </p:txBody>
      </p:sp>
      <p:grpSp>
        <p:nvGrpSpPr>
          <p:cNvPr id="102404" name="组合 102403"/>
          <p:cNvGrpSpPr/>
          <p:nvPr/>
        </p:nvGrpSpPr>
        <p:grpSpPr>
          <a:xfrm>
            <a:off x="1083310" y="3865245"/>
            <a:ext cx="2574290" cy="2840355"/>
            <a:chOff x="239" y="2227"/>
            <a:chExt cx="1777" cy="1997"/>
          </a:xfrm>
        </p:grpSpPr>
        <p:sp>
          <p:nvSpPr>
            <p:cNvPr id="102405" name="矩形 102404"/>
            <p:cNvSpPr/>
            <p:nvPr/>
          </p:nvSpPr>
          <p:spPr>
            <a:xfrm>
              <a:off x="1489" y="2523"/>
              <a:ext cx="527"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c</a:t>
              </a:r>
            </a:p>
            <a:p>
              <a:pPr marL="0" lvl="0" indent="0" algn="ctr">
                <a:lnSpc>
                  <a:spcPct val="90000"/>
                </a:lnSpc>
                <a:spcBef>
                  <a:spcPct val="0"/>
                </a:spcBef>
                <a:buNone/>
              </a:pPr>
              <a:r>
                <a:rPr lang="en-US" altLang="zh-CN" sz="2800">
                  <a:solidFill>
                    <a:srgbClr val="0000FF"/>
                  </a:solidFill>
                  <a:latin typeface="Arial" panose="020B0604020202020204" pitchFamily="34" charset="0"/>
                </a:rPr>
                <a:t>f</a:t>
              </a:r>
            </a:p>
            <a:p>
              <a:pPr marL="0" lvl="0" indent="0" algn="ctr">
                <a:lnSpc>
                  <a:spcPct val="90000"/>
                </a:lnSpc>
                <a:spcBef>
                  <a:spcPct val="0"/>
                </a:spcBef>
                <a:buNone/>
              </a:pPr>
              <a:r>
                <a:rPr lang="en-US" altLang="zh-CN" sz="2800">
                  <a:solidFill>
                    <a:srgbClr val="0000FF"/>
                  </a:solidFill>
                  <a:latin typeface="Arial" panose="020B0604020202020204" pitchFamily="34" charset="0"/>
                </a:rPr>
                <a:t>d</a:t>
              </a:r>
            </a:p>
          </p:txBody>
        </p:sp>
        <p:sp>
          <p:nvSpPr>
            <p:cNvPr id="102406" name="矩形 102405"/>
            <p:cNvSpPr/>
            <p:nvPr/>
          </p:nvSpPr>
          <p:spPr>
            <a:xfrm>
              <a:off x="962" y="2523"/>
              <a:ext cx="527"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b</a:t>
              </a:r>
            </a:p>
            <a:p>
              <a:pPr marL="0" lvl="0" indent="0" algn="ctr">
                <a:lnSpc>
                  <a:spcPct val="90000"/>
                </a:lnSpc>
                <a:spcBef>
                  <a:spcPct val="0"/>
                </a:spcBef>
                <a:buNone/>
              </a:pPr>
              <a:r>
                <a:rPr lang="en-US" altLang="zh-CN" sz="2800">
                  <a:solidFill>
                    <a:srgbClr val="0000FF"/>
                  </a:solidFill>
                  <a:latin typeface="Arial" panose="020B0604020202020204" pitchFamily="34" charset="0"/>
                </a:rPr>
                <a:t>a</a:t>
              </a:r>
            </a:p>
            <a:p>
              <a:pPr marL="0" lvl="0" indent="0" algn="ctr">
                <a:lnSpc>
                  <a:spcPct val="90000"/>
                </a:lnSpc>
                <a:spcBef>
                  <a:spcPct val="0"/>
                </a:spcBef>
                <a:buNone/>
              </a:pPr>
              <a:r>
                <a:rPr lang="en-US" altLang="zh-CN" sz="2800">
                  <a:solidFill>
                    <a:srgbClr val="0000FF"/>
                  </a:solidFill>
                  <a:latin typeface="Arial" panose="020B0604020202020204" pitchFamily="34" charset="0"/>
                </a:rPr>
                <a:t>b</a:t>
              </a:r>
            </a:p>
          </p:txBody>
        </p:sp>
        <p:sp>
          <p:nvSpPr>
            <p:cNvPr id="102407" name="矩形 102406"/>
            <p:cNvSpPr/>
            <p:nvPr/>
          </p:nvSpPr>
          <p:spPr>
            <a:xfrm>
              <a:off x="479" y="2523"/>
              <a:ext cx="483"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a</a:t>
              </a:r>
            </a:p>
            <a:p>
              <a:pPr marL="0" lvl="0" indent="0" algn="ctr">
                <a:lnSpc>
                  <a:spcPct val="90000"/>
                </a:lnSpc>
                <a:spcBef>
                  <a:spcPct val="0"/>
                </a:spcBef>
                <a:buNone/>
              </a:pPr>
              <a:r>
                <a:rPr lang="en-US" altLang="zh-CN" sz="2800">
                  <a:solidFill>
                    <a:srgbClr val="0000FF"/>
                  </a:solidFill>
                  <a:latin typeface="Arial" panose="020B0604020202020204" pitchFamily="34" charset="0"/>
                </a:rPr>
                <a:t>d</a:t>
              </a:r>
            </a:p>
            <a:p>
              <a:pPr marL="0" lvl="0" indent="0" algn="ctr">
                <a:lnSpc>
                  <a:spcPct val="90000"/>
                </a:lnSpc>
                <a:spcBef>
                  <a:spcPct val="0"/>
                </a:spcBef>
                <a:buNone/>
              </a:pPr>
              <a:r>
                <a:rPr lang="en-US" altLang="zh-CN" sz="2800">
                  <a:solidFill>
                    <a:srgbClr val="0000FF"/>
                  </a:solidFill>
                  <a:latin typeface="Arial" panose="020B0604020202020204" pitchFamily="34" charset="0"/>
                </a:rPr>
                <a:t>c</a:t>
              </a:r>
            </a:p>
          </p:txBody>
        </p:sp>
        <p:sp>
          <p:nvSpPr>
            <p:cNvPr id="102408" name="矩形 102407"/>
            <p:cNvSpPr/>
            <p:nvPr/>
          </p:nvSpPr>
          <p:spPr>
            <a:xfrm>
              <a:off x="1489" y="222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2409" name="矩形 102408"/>
            <p:cNvSpPr/>
            <p:nvPr/>
          </p:nvSpPr>
          <p:spPr>
            <a:xfrm>
              <a:off x="962" y="222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2410" name="矩形 102409"/>
            <p:cNvSpPr/>
            <p:nvPr/>
          </p:nvSpPr>
          <p:spPr>
            <a:xfrm>
              <a:off x="479" y="2227"/>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2411" name="直接连接符 102410"/>
            <p:cNvSpPr/>
            <p:nvPr/>
          </p:nvSpPr>
          <p:spPr>
            <a:xfrm>
              <a:off x="479" y="2227"/>
              <a:ext cx="1537" cy="0"/>
            </a:xfrm>
            <a:prstGeom prst="line">
              <a:avLst/>
            </a:prstGeom>
            <a:ln w="28575" cap="sq" cmpd="sng">
              <a:solidFill>
                <a:schemeClr val="tx1"/>
              </a:solidFill>
              <a:prstDash val="solid"/>
              <a:headEnd type="none" w="med" len="med"/>
              <a:tailEnd type="none" w="med" len="med"/>
            </a:ln>
          </p:spPr>
        </p:sp>
        <p:sp>
          <p:nvSpPr>
            <p:cNvPr id="102412" name="直接连接符 102411"/>
            <p:cNvSpPr/>
            <p:nvPr/>
          </p:nvSpPr>
          <p:spPr>
            <a:xfrm>
              <a:off x="479" y="2523"/>
              <a:ext cx="1537" cy="0"/>
            </a:xfrm>
            <a:prstGeom prst="line">
              <a:avLst/>
            </a:prstGeom>
            <a:ln w="12700" cap="flat" cmpd="sng">
              <a:solidFill>
                <a:schemeClr val="tx1"/>
              </a:solidFill>
              <a:prstDash val="solid"/>
              <a:headEnd type="none" w="med" len="med"/>
              <a:tailEnd type="none" w="med" len="med"/>
            </a:ln>
          </p:spPr>
        </p:sp>
        <p:sp>
          <p:nvSpPr>
            <p:cNvPr id="102413" name="直接连接符 102412"/>
            <p:cNvSpPr/>
            <p:nvPr/>
          </p:nvSpPr>
          <p:spPr>
            <a:xfrm>
              <a:off x="479" y="3264"/>
              <a:ext cx="1537" cy="0"/>
            </a:xfrm>
            <a:prstGeom prst="line">
              <a:avLst/>
            </a:prstGeom>
            <a:ln w="28575" cap="sq" cmpd="sng">
              <a:solidFill>
                <a:schemeClr val="tx1"/>
              </a:solidFill>
              <a:prstDash val="solid"/>
              <a:headEnd type="none" w="med" len="med"/>
              <a:tailEnd type="none" w="med" len="med"/>
            </a:ln>
          </p:spPr>
        </p:sp>
        <p:sp>
          <p:nvSpPr>
            <p:cNvPr id="102414" name="直接连接符 102413"/>
            <p:cNvSpPr/>
            <p:nvPr/>
          </p:nvSpPr>
          <p:spPr>
            <a:xfrm>
              <a:off x="479" y="2227"/>
              <a:ext cx="0" cy="1029"/>
            </a:xfrm>
            <a:prstGeom prst="line">
              <a:avLst/>
            </a:prstGeom>
            <a:ln w="28575" cap="sq" cmpd="sng">
              <a:solidFill>
                <a:schemeClr val="tx1"/>
              </a:solidFill>
              <a:prstDash val="solid"/>
              <a:headEnd type="none" w="med" len="med"/>
              <a:tailEnd type="none" w="med" len="med"/>
            </a:ln>
          </p:spPr>
        </p:sp>
        <p:sp>
          <p:nvSpPr>
            <p:cNvPr id="102415" name="直接连接符 102414"/>
            <p:cNvSpPr/>
            <p:nvPr/>
          </p:nvSpPr>
          <p:spPr>
            <a:xfrm>
              <a:off x="962" y="2227"/>
              <a:ext cx="0" cy="1029"/>
            </a:xfrm>
            <a:prstGeom prst="line">
              <a:avLst/>
            </a:prstGeom>
            <a:ln w="12700" cap="flat" cmpd="sng">
              <a:solidFill>
                <a:schemeClr val="tx1"/>
              </a:solidFill>
              <a:prstDash val="solid"/>
              <a:headEnd type="none" w="med" len="med"/>
              <a:tailEnd type="none" w="med" len="med"/>
            </a:ln>
          </p:spPr>
        </p:sp>
        <p:sp>
          <p:nvSpPr>
            <p:cNvPr id="102416" name="直接连接符 102415"/>
            <p:cNvSpPr/>
            <p:nvPr/>
          </p:nvSpPr>
          <p:spPr>
            <a:xfrm>
              <a:off x="1489" y="2227"/>
              <a:ext cx="0" cy="1029"/>
            </a:xfrm>
            <a:prstGeom prst="line">
              <a:avLst/>
            </a:prstGeom>
            <a:ln w="12700" cap="flat" cmpd="sng">
              <a:solidFill>
                <a:schemeClr val="tx1"/>
              </a:solidFill>
              <a:prstDash val="solid"/>
              <a:headEnd type="none" w="med" len="med"/>
              <a:tailEnd type="none" w="med" len="med"/>
            </a:ln>
          </p:spPr>
        </p:sp>
        <p:sp>
          <p:nvSpPr>
            <p:cNvPr id="102417" name="直接连接符 102416"/>
            <p:cNvSpPr/>
            <p:nvPr/>
          </p:nvSpPr>
          <p:spPr>
            <a:xfrm>
              <a:off x="2016" y="2227"/>
              <a:ext cx="0" cy="1029"/>
            </a:xfrm>
            <a:prstGeom prst="line">
              <a:avLst/>
            </a:prstGeom>
            <a:ln w="28575" cap="sq" cmpd="sng">
              <a:solidFill>
                <a:schemeClr val="tx1"/>
              </a:solidFill>
              <a:prstDash val="solid"/>
              <a:headEnd type="none" w="med" len="med"/>
              <a:tailEnd type="none" w="med" len="med"/>
            </a:ln>
          </p:spPr>
        </p:sp>
        <p:sp>
          <p:nvSpPr>
            <p:cNvPr id="102418" name="文本框 102417"/>
            <p:cNvSpPr txBox="1"/>
            <p:nvPr/>
          </p:nvSpPr>
          <p:spPr>
            <a:xfrm>
              <a:off x="239" y="2267"/>
              <a:ext cx="192" cy="303"/>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a:t>
              </a:r>
            </a:p>
          </p:txBody>
        </p:sp>
        <p:sp>
          <p:nvSpPr>
            <p:cNvPr id="102419" name="矩形 102418"/>
            <p:cNvSpPr/>
            <p:nvPr/>
          </p:nvSpPr>
          <p:spPr>
            <a:xfrm>
              <a:off x="1489" y="3683"/>
              <a:ext cx="527"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a</a:t>
              </a:r>
            </a:p>
            <a:p>
              <a:pPr marL="0" lvl="0" indent="0" algn="ctr">
                <a:lnSpc>
                  <a:spcPct val="90000"/>
                </a:lnSpc>
                <a:spcBef>
                  <a:spcPct val="0"/>
                </a:spcBef>
                <a:buNone/>
              </a:pPr>
              <a:r>
                <a:rPr lang="en-US" altLang="zh-CN" sz="2800">
                  <a:solidFill>
                    <a:srgbClr val="0000FF"/>
                  </a:solidFill>
                  <a:latin typeface="Arial" panose="020B0604020202020204" pitchFamily="34" charset="0"/>
                </a:rPr>
                <a:t>f</a:t>
              </a:r>
            </a:p>
          </p:txBody>
        </p:sp>
        <p:sp>
          <p:nvSpPr>
            <p:cNvPr id="102420" name="矩形 102419"/>
            <p:cNvSpPr/>
            <p:nvPr/>
          </p:nvSpPr>
          <p:spPr>
            <a:xfrm>
              <a:off x="962" y="3683"/>
              <a:ext cx="527"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g</a:t>
              </a:r>
            </a:p>
            <a:p>
              <a:pPr marL="0" lvl="0" indent="0" algn="ctr">
                <a:lnSpc>
                  <a:spcPct val="90000"/>
                </a:lnSpc>
                <a:spcBef>
                  <a:spcPct val="0"/>
                </a:spcBef>
                <a:buNone/>
              </a:pPr>
              <a:r>
                <a:rPr lang="en-US" altLang="zh-CN" sz="2800">
                  <a:solidFill>
                    <a:srgbClr val="0000FF"/>
                  </a:solidFill>
                  <a:latin typeface="Arial" panose="020B0604020202020204" pitchFamily="34" charset="0"/>
                </a:rPr>
                <a:t>a</a:t>
              </a:r>
            </a:p>
          </p:txBody>
        </p:sp>
        <p:sp>
          <p:nvSpPr>
            <p:cNvPr id="102421" name="矩形 102420"/>
            <p:cNvSpPr/>
            <p:nvPr/>
          </p:nvSpPr>
          <p:spPr>
            <a:xfrm>
              <a:off x="479" y="3683"/>
              <a:ext cx="483"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b</a:t>
              </a:r>
            </a:p>
            <a:p>
              <a:pPr marL="0" lvl="0" indent="0" algn="ctr">
                <a:lnSpc>
                  <a:spcPct val="90000"/>
                </a:lnSpc>
                <a:spcBef>
                  <a:spcPct val="0"/>
                </a:spcBef>
                <a:buNone/>
              </a:pPr>
              <a:r>
                <a:rPr lang="en-US" altLang="zh-CN" sz="2800">
                  <a:solidFill>
                    <a:srgbClr val="0000FF"/>
                  </a:solidFill>
                  <a:latin typeface="Arial" panose="020B0604020202020204" pitchFamily="34" charset="0"/>
                </a:rPr>
                <a:t>d</a:t>
              </a:r>
            </a:p>
          </p:txBody>
        </p:sp>
        <p:sp>
          <p:nvSpPr>
            <p:cNvPr id="102422" name="矩形 102421"/>
            <p:cNvSpPr/>
            <p:nvPr/>
          </p:nvSpPr>
          <p:spPr>
            <a:xfrm>
              <a:off x="1489" y="338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2423" name="矩形 102422"/>
            <p:cNvSpPr/>
            <p:nvPr/>
          </p:nvSpPr>
          <p:spPr>
            <a:xfrm>
              <a:off x="962" y="338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2424" name="矩形 102423"/>
            <p:cNvSpPr/>
            <p:nvPr/>
          </p:nvSpPr>
          <p:spPr>
            <a:xfrm>
              <a:off x="479" y="3387"/>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2425" name="直接连接符 102424"/>
            <p:cNvSpPr/>
            <p:nvPr/>
          </p:nvSpPr>
          <p:spPr>
            <a:xfrm>
              <a:off x="479" y="3387"/>
              <a:ext cx="1537" cy="0"/>
            </a:xfrm>
            <a:prstGeom prst="line">
              <a:avLst/>
            </a:prstGeom>
            <a:ln w="28575" cap="sq" cmpd="sng">
              <a:solidFill>
                <a:schemeClr val="tx1"/>
              </a:solidFill>
              <a:prstDash val="solid"/>
              <a:headEnd type="none" w="med" len="med"/>
              <a:tailEnd type="none" w="med" len="med"/>
            </a:ln>
          </p:spPr>
        </p:sp>
        <p:sp>
          <p:nvSpPr>
            <p:cNvPr id="102426" name="直接连接符 102425"/>
            <p:cNvSpPr/>
            <p:nvPr/>
          </p:nvSpPr>
          <p:spPr>
            <a:xfrm>
              <a:off x="479" y="3683"/>
              <a:ext cx="1537" cy="0"/>
            </a:xfrm>
            <a:prstGeom prst="line">
              <a:avLst/>
            </a:prstGeom>
            <a:ln w="12700" cap="flat" cmpd="sng">
              <a:solidFill>
                <a:schemeClr val="tx1"/>
              </a:solidFill>
              <a:prstDash val="solid"/>
              <a:headEnd type="none" w="med" len="med"/>
              <a:tailEnd type="none" w="med" len="med"/>
            </a:ln>
          </p:spPr>
        </p:sp>
        <p:sp>
          <p:nvSpPr>
            <p:cNvPr id="102427" name="直接连接符 102426"/>
            <p:cNvSpPr/>
            <p:nvPr/>
          </p:nvSpPr>
          <p:spPr>
            <a:xfrm>
              <a:off x="479" y="4224"/>
              <a:ext cx="1537" cy="0"/>
            </a:xfrm>
            <a:prstGeom prst="line">
              <a:avLst/>
            </a:prstGeom>
            <a:ln w="28575" cap="sq" cmpd="sng">
              <a:solidFill>
                <a:schemeClr val="tx1"/>
              </a:solidFill>
              <a:prstDash val="solid"/>
              <a:headEnd type="none" w="med" len="med"/>
              <a:tailEnd type="none" w="med" len="med"/>
            </a:ln>
          </p:spPr>
        </p:sp>
        <p:sp>
          <p:nvSpPr>
            <p:cNvPr id="102428" name="直接连接符 102427"/>
            <p:cNvSpPr/>
            <p:nvPr/>
          </p:nvSpPr>
          <p:spPr>
            <a:xfrm>
              <a:off x="479" y="3387"/>
              <a:ext cx="0" cy="837"/>
            </a:xfrm>
            <a:prstGeom prst="line">
              <a:avLst/>
            </a:prstGeom>
            <a:ln w="28575" cap="sq" cmpd="sng">
              <a:solidFill>
                <a:schemeClr val="tx1"/>
              </a:solidFill>
              <a:prstDash val="solid"/>
              <a:headEnd type="none" w="med" len="med"/>
              <a:tailEnd type="none" w="med" len="med"/>
            </a:ln>
          </p:spPr>
        </p:sp>
        <p:sp>
          <p:nvSpPr>
            <p:cNvPr id="102429" name="直接连接符 102428"/>
            <p:cNvSpPr/>
            <p:nvPr/>
          </p:nvSpPr>
          <p:spPr>
            <a:xfrm>
              <a:off x="962" y="3387"/>
              <a:ext cx="0" cy="837"/>
            </a:xfrm>
            <a:prstGeom prst="line">
              <a:avLst/>
            </a:prstGeom>
            <a:ln w="12700" cap="flat" cmpd="sng">
              <a:solidFill>
                <a:schemeClr val="tx1"/>
              </a:solidFill>
              <a:prstDash val="solid"/>
              <a:headEnd type="none" w="med" len="med"/>
              <a:tailEnd type="none" w="med" len="med"/>
            </a:ln>
          </p:spPr>
        </p:sp>
        <p:sp>
          <p:nvSpPr>
            <p:cNvPr id="102430" name="直接连接符 102429"/>
            <p:cNvSpPr/>
            <p:nvPr/>
          </p:nvSpPr>
          <p:spPr>
            <a:xfrm>
              <a:off x="1489" y="3387"/>
              <a:ext cx="0" cy="837"/>
            </a:xfrm>
            <a:prstGeom prst="line">
              <a:avLst/>
            </a:prstGeom>
            <a:ln w="12700" cap="flat" cmpd="sng">
              <a:solidFill>
                <a:schemeClr val="tx1"/>
              </a:solidFill>
              <a:prstDash val="solid"/>
              <a:headEnd type="none" w="med" len="med"/>
              <a:tailEnd type="none" w="med" len="med"/>
            </a:ln>
          </p:spPr>
        </p:sp>
        <p:sp>
          <p:nvSpPr>
            <p:cNvPr id="102431" name="直接连接符 102430"/>
            <p:cNvSpPr/>
            <p:nvPr/>
          </p:nvSpPr>
          <p:spPr>
            <a:xfrm>
              <a:off x="2016" y="3387"/>
              <a:ext cx="0" cy="837"/>
            </a:xfrm>
            <a:prstGeom prst="line">
              <a:avLst/>
            </a:prstGeom>
            <a:ln w="28575" cap="sq" cmpd="sng">
              <a:solidFill>
                <a:schemeClr val="tx1"/>
              </a:solidFill>
              <a:prstDash val="solid"/>
              <a:headEnd type="none" w="med" len="med"/>
              <a:tailEnd type="none" w="med" len="med"/>
            </a:ln>
          </p:spPr>
        </p:sp>
        <p:sp>
          <p:nvSpPr>
            <p:cNvPr id="102432" name="文本框 102431"/>
            <p:cNvSpPr txBox="1"/>
            <p:nvPr/>
          </p:nvSpPr>
          <p:spPr>
            <a:xfrm>
              <a:off x="239" y="3398"/>
              <a:ext cx="192" cy="303"/>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S</a:t>
              </a:r>
            </a:p>
          </p:txBody>
        </p:sp>
      </p:grpSp>
      <p:grpSp>
        <p:nvGrpSpPr>
          <p:cNvPr id="102433" name="组合 102432"/>
          <p:cNvGrpSpPr/>
          <p:nvPr/>
        </p:nvGrpSpPr>
        <p:grpSpPr>
          <a:xfrm>
            <a:off x="4959033" y="3671570"/>
            <a:ext cx="3427412" cy="1397000"/>
            <a:chOff x="2785" y="2384"/>
            <a:chExt cx="2159" cy="880"/>
          </a:xfrm>
        </p:grpSpPr>
        <p:sp>
          <p:nvSpPr>
            <p:cNvPr id="102434" name="矩形 102433"/>
            <p:cNvSpPr/>
            <p:nvPr/>
          </p:nvSpPr>
          <p:spPr>
            <a:xfrm>
              <a:off x="4417" y="2680"/>
              <a:ext cx="527" cy="58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c</a:t>
              </a:r>
            </a:p>
            <a:p>
              <a:pPr marL="0" lvl="0" indent="0" algn="ctr">
                <a:lnSpc>
                  <a:spcPct val="90000"/>
                </a:lnSpc>
                <a:spcBef>
                  <a:spcPct val="0"/>
                </a:spcBef>
                <a:buNone/>
              </a:pPr>
              <a:r>
                <a:rPr lang="en-US" altLang="zh-CN" sz="2800">
                  <a:solidFill>
                    <a:srgbClr val="0000FF"/>
                  </a:solidFill>
                  <a:latin typeface="Arial" panose="020B0604020202020204" pitchFamily="34" charset="0"/>
                </a:rPr>
                <a:t>d</a:t>
              </a:r>
            </a:p>
          </p:txBody>
        </p:sp>
        <p:sp>
          <p:nvSpPr>
            <p:cNvPr id="102435" name="矩形 102434"/>
            <p:cNvSpPr/>
            <p:nvPr/>
          </p:nvSpPr>
          <p:spPr>
            <a:xfrm>
              <a:off x="3890" y="2680"/>
              <a:ext cx="527" cy="58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b</a:t>
              </a:r>
            </a:p>
            <a:p>
              <a:pPr marL="0" lvl="0" indent="0" algn="ctr">
                <a:lnSpc>
                  <a:spcPct val="90000"/>
                </a:lnSpc>
                <a:spcBef>
                  <a:spcPct val="0"/>
                </a:spcBef>
                <a:buNone/>
              </a:pPr>
              <a:r>
                <a:rPr lang="en-US" altLang="zh-CN" sz="2800">
                  <a:solidFill>
                    <a:srgbClr val="0000FF"/>
                  </a:solidFill>
                  <a:latin typeface="Arial" panose="020B0604020202020204" pitchFamily="34" charset="0"/>
                </a:rPr>
                <a:t>b</a:t>
              </a:r>
            </a:p>
          </p:txBody>
        </p:sp>
        <p:sp>
          <p:nvSpPr>
            <p:cNvPr id="102436" name="矩形 102435"/>
            <p:cNvSpPr/>
            <p:nvPr/>
          </p:nvSpPr>
          <p:spPr>
            <a:xfrm>
              <a:off x="3407" y="2680"/>
              <a:ext cx="483" cy="58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a</a:t>
              </a:r>
            </a:p>
            <a:p>
              <a:pPr marL="0" lvl="0" indent="0" algn="ctr">
                <a:lnSpc>
                  <a:spcPct val="90000"/>
                </a:lnSpc>
                <a:spcBef>
                  <a:spcPct val="0"/>
                </a:spcBef>
                <a:buNone/>
              </a:pPr>
              <a:r>
                <a:rPr lang="en-US" altLang="zh-CN" sz="2800">
                  <a:solidFill>
                    <a:srgbClr val="0000FF"/>
                  </a:solidFill>
                  <a:latin typeface="Arial" panose="020B0604020202020204" pitchFamily="34" charset="0"/>
                </a:rPr>
                <a:t>c</a:t>
              </a:r>
            </a:p>
          </p:txBody>
        </p:sp>
        <p:sp>
          <p:nvSpPr>
            <p:cNvPr id="102437" name="矩形 102436"/>
            <p:cNvSpPr/>
            <p:nvPr/>
          </p:nvSpPr>
          <p:spPr>
            <a:xfrm>
              <a:off x="4417" y="2384"/>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2438" name="矩形 102437"/>
            <p:cNvSpPr/>
            <p:nvPr/>
          </p:nvSpPr>
          <p:spPr>
            <a:xfrm>
              <a:off x="3890" y="2384"/>
              <a:ext cx="527" cy="296"/>
            </a:xfrm>
            <a:prstGeom prst="rect">
              <a:avLst/>
            </a:prstGeom>
            <a:solidFill>
              <a:srgbClr val="EAEAEA"/>
            </a:solidFill>
            <a:ln w="9525" cap="flat" cmpd="sng">
              <a:solidFill>
                <a:schemeClr val="tx1"/>
              </a:solidFill>
              <a:prstDash val="solid"/>
              <a:miter/>
              <a:headEnd type="none" w="med" len="med"/>
              <a:tailEnd type="none" w="med" len="med"/>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2439" name="矩形 102438"/>
            <p:cNvSpPr/>
            <p:nvPr/>
          </p:nvSpPr>
          <p:spPr>
            <a:xfrm>
              <a:off x="3407" y="2384"/>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2440" name="直接连接符 102439"/>
            <p:cNvSpPr/>
            <p:nvPr/>
          </p:nvSpPr>
          <p:spPr>
            <a:xfrm>
              <a:off x="3407" y="2384"/>
              <a:ext cx="1537" cy="0"/>
            </a:xfrm>
            <a:prstGeom prst="line">
              <a:avLst/>
            </a:prstGeom>
            <a:ln w="28575" cap="sq" cmpd="sng">
              <a:solidFill>
                <a:schemeClr val="tx1"/>
              </a:solidFill>
              <a:prstDash val="solid"/>
              <a:headEnd type="none" w="med" len="med"/>
              <a:tailEnd type="none" w="med" len="med"/>
            </a:ln>
          </p:spPr>
        </p:sp>
        <p:sp>
          <p:nvSpPr>
            <p:cNvPr id="102441" name="直接连接符 102440"/>
            <p:cNvSpPr/>
            <p:nvPr/>
          </p:nvSpPr>
          <p:spPr>
            <a:xfrm>
              <a:off x="3407" y="2680"/>
              <a:ext cx="1537" cy="0"/>
            </a:xfrm>
            <a:prstGeom prst="line">
              <a:avLst/>
            </a:prstGeom>
            <a:ln w="12700" cap="flat" cmpd="sng">
              <a:solidFill>
                <a:schemeClr val="tx1"/>
              </a:solidFill>
              <a:prstDash val="solid"/>
              <a:headEnd type="none" w="med" len="med"/>
              <a:tailEnd type="none" w="med" len="med"/>
            </a:ln>
          </p:spPr>
        </p:sp>
        <p:sp>
          <p:nvSpPr>
            <p:cNvPr id="102442" name="直接连接符 102441"/>
            <p:cNvSpPr/>
            <p:nvPr/>
          </p:nvSpPr>
          <p:spPr>
            <a:xfrm flipV="1">
              <a:off x="3407" y="3264"/>
              <a:ext cx="1536" cy="0"/>
            </a:xfrm>
            <a:prstGeom prst="line">
              <a:avLst/>
            </a:prstGeom>
            <a:ln w="28575" cap="sq" cmpd="sng">
              <a:solidFill>
                <a:schemeClr val="tx1"/>
              </a:solidFill>
              <a:prstDash val="solid"/>
              <a:headEnd type="none" w="med" len="med"/>
              <a:tailEnd type="none" w="med" len="med"/>
            </a:ln>
          </p:spPr>
        </p:sp>
        <p:sp>
          <p:nvSpPr>
            <p:cNvPr id="102443" name="直接连接符 102442"/>
            <p:cNvSpPr/>
            <p:nvPr/>
          </p:nvSpPr>
          <p:spPr>
            <a:xfrm>
              <a:off x="3407" y="2384"/>
              <a:ext cx="0" cy="880"/>
            </a:xfrm>
            <a:prstGeom prst="line">
              <a:avLst/>
            </a:prstGeom>
            <a:ln w="28575" cap="sq" cmpd="sng">
              <a:solidFill>
                <a:schemeClr val="tx1"/>
              </a:solidFill>
              <a:prstDash val="solid"/>
              <a:headEnd type="none" w="med" len="med"/>
              <a:tailEnd type="none" w="med" len="med"/>
            </a:ln>
          </p:spPr>
        </p:sp>
        <p:sp>
          <p:nvSpPr>
            <p:cNvPr id="102444" name="直接连接符 102443"/>
            <p:cNvSpPr/>
            <p:nvPr/>
          </p:nvSpPr>
          <p:spPr>
            <a:xfrm flipH="1">
              <a:off x="3887" y="2400"/>
              <a:ext cx="0" cy="864"/>
            </a:xfrm>
            <a:prstGeom prst="line">
              <a:avLst/>
            </a:prstGeom>
            <a:ln w="12700" cap="flat" cmpd="sng">
              <a:solidFill>
                <a:schemeClr val="tx1"/>
              </a:solidFill>
              <a:prstDash val="solid"/>
              <a:headEnd type="none" w="med" len="med"/>
              <a:tailEnd type="none" w="med" len="med"/>
            </a:ln>
          </p:spPr>
        </p:sp>
        <p:sp>
          <p:nvSpPr>
            <p:cNvPr id="102445" name="直接连接符 102444"/>
            <p:cNvSpPr/>
            <p:nvPr/>
          </p:nvSpPr>
          <p:spPr>
            <a:xfrm flipH="1">
              <a:off x="4415" y="2384"/>
              <a:ext cx="2" cy="880"/>
            </a:xfrm>
            <a:prstGeom prst="line">
              <a:avLst/>
            </a:prstGeom>
            <a:ln w="12700" cap="flat" cmpd="sng">
              <a:solidFill>
                <a:schemeClr val="tx1"/>
              </a:solidFill>
              <a:prstDash val="solid"/>
              <a:headEnd type="none" w="med" len="med"/>
              <a:tailEnd type="none" w="med" len="med"/>
            </a:ln>
          </p:spPr>
        </p:sp>
        <p:sp>
          <p:nvSpPr>
            <p:cNvPr id="102446" name="直接连接符 102445"/>
            <p:cNvSpPr/>
            <p:nvPr/>
          </p:nvSpPr>
          <p:spPr>
            <a:xfrm flipH="1">
              <a:off x="4943" y="2384"/>
              <a:ext cx="1" cy="880"/>
            </a:xfrm>
            <a:prstGeom prst="line">
              <a:avLst/>
            </a:prstGeom>
            <a:ln w="28575" cap="sq" cmpd="sng">
              <a:solidFill>
                <a:schemeClr val="tx1"/>
              </a:solidFill>
              <a:prstDash val="solid"/>
              <a:headEnd type="none" w="med" len="med"/>
              <a:tailEnd type="none" w="med" len="med"/>
            </a:ln>
          </p:spPr>
        </p:sp>
        <p:sp>
          <p:nvSpPr>
            <p:cNvPr id="102447" name="文本框 102446"/>
            <p:cNvSpPr txBox="1"/>
            <p:nvPr/>
          </p:nvSpPr>
          <p:spPr>
            <a:xfrm>
              <a:off x="2785" y="2419"/>
              <a:ext cx="575"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 </a:t>
              </a:r>
              <a:r>
                <a:rPr lang="en-US" altLang="zh-CN" sz="2800">
                  <a:solidFill>
                    <a:srgbClr val="0000FF"/>
                  </a:solidFill>
                  <a:latin typeface="Arial" panose="020B0604020202020204" pitchFamily="34" charset="0"/>
                  <a:ea typeface="宋体" panose="02010600030101010101" pitchFamily="2" charset="-122"/>
                  <a:cs typeface="Arial" panose="020B0604020202020204" pitchFamily="34" charset="0"/>
                </a:rPr>
                <a:t>–</a:t>
              </a:r>
              <a:r>
                <a:rPr lang="en-US" altLang="zh-CN" sz="2800">
                  <a:latin typeface="Arial" panose="020B0604020202020204" pitchFamily="34" charset="0"/>
                  <a:ea typeface="宋体" panose="02010600030101010101" pitchFamily="2" charset="-122"/>
                </a:rPr>
                <a:t> S</a:t>
              </a:r>
            </a:p>
          </p:txBody>
        </p:sp>
      </p:grpSp>
      <p:grpSp>
        <p:nvGrpSpPr>
          <p:cNvPr id="102448" name="组合 102447"/>
          <p:cNvGrpSpPr/>
          <p:nvPr/>
        </p:nvGrpSpPr>
        <p:grpSpPr>
          <a:xfrm>
            <a:off x="4921885" y="5530850"/>
            <a:ext cx="3429000" cy="1016000"/>
            <a:chOff x="2784" y="3584"/>
            <a:chExt cx="2160" cy="640"/>
          </a:xfrm>
        </p:grpSpPr>
        <p:sp>
          <p:nvSpPr>
            <p:cNvPr id="102449" name="矩形 102448"/>
            <p:cNvSpPr/>
            <p:nvPr/>
          </p:nvSpPr>
          <p:spPr>
            <a:xfrm>
              <a:off x="4417" y="3880"/>
              <a:ext cx="527" cy="34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a</a:t>
              </a:r>
            </a:p>
          </p:txBody>
        </p:sp>
        <p:sp>
          <p:nvSpPr>
            <p:cNvPr id="102450" name="矩形 102449"/>
            <p:cNvSpPr/>
            <p:nvPr/>
          </p:nvSpPr>
          <p:spPr>
            <a:xfrm>
              <a:off x="3890" y="3880"/>
              <a:ext cx="527" cy="34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g</a:t>
              </a:r>
            </a:p>
          </p:txBody>
        </p:sp>
        <p:sp>
          <p:nvSpPr>
            <p:cNvPr id="102451" name="矩形 102450"/>
            <p:cNvSpPr/>
            <p:nvPr/>
          </p:nvSpPr>
          <p:spPr>
            <a:xfrm>
              <a:off x="3407" y="3880"/>
              <a:ext cx="483" cy="34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b</a:t>
              </a:r>
            </a:p>
          </p:txBody>
        </p:sp>
        <p:sp>
          <p:nvSpPr>
            <p:cNvPr id="102452" name="矩形 102451"/>
            <p:cNvSpPr/>
            <p:nvPr/>
          </p:nvSpPr>
          <p:spPr>
            <a:xfrm>
              <a:off x="4417" y="3584"/>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2453" name="矩形 102452"/>
            <p:cNvSpPr/>
            <p:nvPr/>
          </p:nvSpPr>
          <p:spPr>
            <a:xfrm>
              <a:off x="3890" y="3584"/>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2454" name="矩形 102453"/>
            <p:cNvSpPr/>
            <p:nvPr/>
          </p:nvSpPr>
          <p:spPr>
            <a:xfrm>
              <a:off x="3407" y="3584"/>
              <a:ext cx="483" cy="296"/>
            </a:xfrm>
            <a:prstGeom prst="rect">
              <a:avLst/>
            </a:prstGeom>
            <a:solidFill>
              <a:srgbClr val="EAEAEA"/>
            </a:solidFill>
            <a:ln w="9525" cap="flat" cmpd="sng">
              <a:solidFill>
                <a:schemeClr val="tx1"/>
              </a:solidFill>
              <a:prstDash val="solid"/>
              <a:miter/>
              <a:headEnd type="none" w="med" len="med"/>
              <a:tailEnd type="none" w="med" len="med"/>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2455" name="直接连接符 102454"/>
            <p:cNvSpPr/>
            <p:nvPr/>
          </p:nvSpPr>
          <p:spPr>
            <a:xfrm>
              <a:off x="3407" y="3584"/>
              <a:ext cx="1537" cy="0"/>
            </a:xfrm>
            <a:prstGeom prst="line">
              <a:avLst/>
            </a:prstGeom>
            <a:ln w="28575" cap="sq" cmpd="sng">
              <a:solidFill>
                <a:schemeClr val="tx1"/>
              </a:solidFill>
              <a:prstDash val="solid"/>
              <a:headEnd type="none" w="med" len="med"/>
              <a:tailEnd type="none" w="med" len="med"/>
            </a:ln>
          </p:spPr>
        </p:sp>
        <p:sp>
          <p:nvSpPr>
            <p:cNvPr id="102456" name="直接连接符 102455"/>
            <p:cNvSpPr/>
            <p:nvPr/>
          </p:nvSpPr>
          <p:spPr>
            <a:xfrm>
              <a:off x="3407" y="3880"/>
              <a:ext cx="1537" cy="0"/>
            </a:xfrm>
            <a:prstGeom prst="line">
              <a:avLst/>
            </a:prstGeom>
            <a:ln w="12700" cap="flat" cmpd="sng">
              <a:solidFill>
                <a:schemeClr val="tx1"/>
              </a:solidFill>
              <a:prstDash val="solid"/>
              <a:headEnd type="none" w="med" len="med"/>
              <a:tailEnd type="none" w="med" len="med"/>
            </a:ln>
          </p:spPr>
        </p:sp>
        <p:sp>
          <p:nvSpPr>
            <p:cNvPr id="102457" name="直接连接符 102456"/>
            <p:cNvSpPr/>
            <p:nvPr/>
          </p:nvSpPr>
          <p:spPr>
            <a:xfrm>
              <a:off x="3407" y="4224"/>
              <a:ext cx="1537" cy="0"/>
            </a:xfrm>
            <a:prstGeom prst="line">
              <a:avLst/>
            </a:prstGeom>
            <a:ln w="28575" cap="sq" cmpd="sng">
              <a:solidFill>
                <a:schemeClr val="tx1"/>
              </a:solidFill>
              <a:prstDash val="solid"/>
              <a:headEnd type="none" w="med" len="med"/>
              <a:tailEnd type="none" w="med" len="med"/>
            </a:ln>
          </p:spPr>
        </p:sp>
        <p:sp>
          <p:nvSpPr>
            <p:cNvPr id="102458" name="直接连接符 102457"/>
            <p:cNvSpPr/>
            <p:nvPr/>
          </p:nvSpPr>
          <p:spPr>
            <a:xfrm flipH="1">
              <a:off x="3887" y="3600"/>
              <a:ext cx="0" cy="624"/>
            </a:xfrm>
            <a:prstGeom prst="line">
              <a:avLst/>
            </a:prstGeom>
            <a:ln w="12700" cap="flat" cmpd="sng">
              <a:solidFill>
                <a:schemeClr val="tx1"/>
              </a:solidFill>
              <a:prstDash val="solid"/>
              <a:headEnd type="none" w="med" len="med"/>
              <a:tailEnd type="none" w="med" len="med"/>
            </a:ln>
          </p:spPr>
        </p:sp>
        <p:sp>
          <p:nvSpPr>
            <p:cNvPr id="102459" name="直接连接符 102458"/>
            <p:cNvSpPr/>
            <p:nvPr/>
          </p:nvSpPr>
          <p:spPr>
            <a:xfrm flipH="1">
              <a:off x="4415" y="3584"/>
              <a:ext cx="2" cy="640"/>
            </a:xfrm>
            <a:prstGeom prst="line">
              <a:avLst/>
            </a:prstGeom>
            <a:ln w="12700" cap="flat" cmpd="sng">
              <a:solidFill>
                <a:schemeClr val="tx1"/>
              </a:solidFill>
              <a:prstDash val="solid"/>
              <a:headEnd type="none" w="med" len="med"/>
              <a:tailEnd type="none" w="med" len="med"/>
            </a:ln>
          </p:spPr>
        </p:sp>
        <p:sp>
          <p:nvSpPr>
            <p:cNvPr id="102460" name="直接连接符 102459"/>
            <p:cNvSpPr/>
            <p:nvPr/>
          </p:nvSpPr>
          <p:spPr>
            <a:xfrm flipH="1">
              <a:off x="4943" y="3584"/>
              <a:ext cx="1" cy="640"/>
            </a:xfrm>
            <a:prstGeom prst="line">
              <a:avLst/>
            </a:prstGeom>
            <a:ln w="28575" cap="sq" cmpd="sng">
              <a:solidFill>
                <a:schemeClr val="tx1"/>
              </a:solidFill>
              <a:prstDash val="solid"/>
              <a:headEnd type="none" w="med" len="med"/>
              <a:tailEnd type="none" w="med" len="med"/>
            </a:ln>
          </p:spPr>
        </p:sp>
        <p:sp>
          <p:nvSpPr>
            <p:cNvPr id="102461" name="文本框 102460"/>
            <p:cNvSpPr txBox="1"/>
            <p:nvPr/>
          </p:nvSpPr>
          <p:spPr>
            <a:xfrm>
              <a:off x="2784" y="3619"/>
              <a:ext cx="575"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S </a:t>
              </a:r>
              <a:r>
                <a:rPr lang="en-US" altLang="zh-CN" sz="2800">
                  <a:solidFill>
                    <a:srgbClr val="0000FF"/>
                  </a:solidFill>
                  <a:latin typeface="Arial" panose="020B0604020202020204" pitchFamily="34" charset="0"/>
                  <a:ea typeface="宋体" panose="02010600030101010101" pitchFamily="2" charset="-122"/>
                  <a:cs typeface="Arial" panose="020B0604020202020204" pitchFamily="34" charset="0"/>
                </a:rPr>
                <a:t>–</a:t>
              </a:r>
              <a:r>
                <a:rPr lang="en-US" altLang="zh-CN" sz="2800">
                  <a:latin typeface="Arial" panose="020B0604020202020204" pitchFamily="34" charset="0"/>
                  <a:ea typeface="宋体" panose="02010600030101010101" pitchFamily="2" charset="-122"/>
                </a:rPr>
                <a:t> R</a:t>
              </a:r>
            </a:p>
          </p:txBody>
        </p:sp>
        <p:sp>
          <p:nvSpPr>
            <p:cNvPr id="102462" name="直接连接符 102461"/>
            <p:cNvSpPr/>
            <p:nvPr/>
          </p:nvSpPr>
          <p:spPr>
            <a:xfrm flipH="1">
              <a:off x="3407" y="3584"/>
              <a:ext cx="1" cy="640"/>
            </a:xfrm>
            <a:prstGeom prst="line">
              <a:avLst/>
            </a:prstGeom>
            <a:ln w="28575" cap="sq" cmpd="sng">
              <a:solidFill>
                <a:schemeClr val="tx1"/>
              </a:solidFill>
              <a:prstDash val="solid"/>
              <a:headEnd type="none" w="med" len="med"/>
              <a:tailEnd type="none" w="med" len="med"/>
            </a:ln>
          </p:spPr>
        </p:sp>
      </p:grpSp>
      <p:grpSp>
        <p:nvGrpSpPr>
          <p:cNvPr id="102465" name="组合 102464"/>
          <p:cNvGrpSpPr/>
          <p:nvPr/>
        </p:nvGrpSpPr>
        <p:grpSpPr>
          <a:xfrm>
            <a:off x="1515745" y="4617085"/>
            <a:ext cx="2057400" cy="2028825"/>
            <a:chOff x="864" y="2784"/>
            <a:chExt cx="1296" cy="1392"/>
          </a:xfrm>
        </p:grpSpPr>
        <p:sp>
          <p:nvSpPr>
            <p:cNvPr id="102463" name="矩形 102462"/>
            <p:cNvSpPr/>
            <p:nvPr/>
          </p:nvSpPr>
          <p:spPr>
            <a:xfrm>
              <a:off x="864" y="2784"/>
              <a:ext cx="1296" cy="192"/>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sp>
          <p:nvSpPr>
            <p:cNvPr id="102464" name="矩形 102463"/>
            <p:cNvSpPr/>
            <p:nvPr/>
          </p:nvSpPr>
          <p:spPr>
            <a:xfrm>
              <a:off x="864" y="3984"/>
              <a:ext cx="1296" cy="192"/>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44</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blinds(horizontal)">
                                      <p:cBhvr>
                                        <p:cTn id="7" dur="500"/>
                                        <p:tgtEl>
                                          <p:spTgt spid="1024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65"/>
                                        </p:tgtEl>
                                        <p:attrNameLst>
                                          <p:attrName>style.visibility</p:attrName>
                                        </p:attrNameLst>
                                      </p:cBhvr>
                                      <p:to>
                                        <p:strVal val="visible"/>
                                      </p:to>
                                    </p:set>
                                    <p:animEffect transition="in" filter="blinds(horizontal)">
                                      <p:cBhvr>
                                        <p:cTn id="12" dur="500"/>
                                        <p:tgtEl>
                                          <p:spTgt spid="1024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2433"/>
                                        </p:tgtEl>
                                        <p:attrNameLst>
                                          <p:attrName>style.visibility</p:attrName>
                                        </p:attrNameLst>
                                      </p:cBhvr>
                                      <p:to>
                                        <p:strVal val="visible"/>
                                      </p:to>
                                    </p:set>
                                    <p:anim calcmode="lin" valueType="num">
                                      <p:cBhvr additive="base">
                                        <p:cTn id="17" dur="500" fill="hold"/>
                                        <p:tgtEl>
                                          <p:spTgt spid="102433"/>
                                        </p:tgtEl>
                                        <p:attrNameLst>
                                          <p:attrName>ppt_x</p:attrName>
                                        </p:attrNameLst>
                                      </p:cBhvr>
                                      <p:tavLst>
                                        <p:tav tm="0">
                                          <p:val>
                                            <p:strVal val="1+#ppt_w/2"/>
                                          </p:val>
                                        </p:tav>
                                        <p:tav tm="100000">
                                          <p:val>
                                            <p:strVal val="#ppt_x"/>
                                          </p:val>
                                        </p:tav>
                                      </p:tavLst>
                                    </p:anim>
                                    <p:anim calcmode="lin" valueType="num">
                                      <p:cBhvr additive="base">
                                        <p:cTn id="18" dur="500" fill="hold"/>
                                        <p:tgtEl>
                                          <p:spTgt spid="10243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nodeType="clickEffect">
                                  <p:stCondLst>
                                    <p:cond delay="0"/>
                                  </p:stCondLst>
                                  <p:childTnLst>
                                    <p:set>
                                      <p:cBhvr>
                                        <p:cTn id="22" dur="1" fill="hold">
                                          <p:stCondLst>
                                            <p:cond delay="0"/>
                                          </p:stCondLst>
                                        </p:cTn>
                                        <p:tgtEl>
                                          <p:spTgt spid="102448"/>
                                        </p:tgtEl>
                                        <p:attrNameLst>
                                          <p:attrName>style.visibility</p:attrName>
                                        </p:attrNameLst>
                                      </p:cBhvr>
                                      <p:to>
                                        <p:strVal val="visible"/>
                                      </p:to>
                                    </p:set>
                                    <p:anim calcmode="lin" valueType="num">
                                      <p:cBhvr additive="base">
                                        <p:cTn id="23" dur="500" fill="hold"/>
                                        <p:tgtEl>
                                          <p:spTgt spid="102448"/>
                                        </p:tgtEl>
                                        <p:attrNameLst>
                                          <p:attrName>ppt_x</p:attrName>
                                        </p:attrNameLst>
                                      </p:cBhvr>
                                      <p:tavLst>
                                        <p:tav tm="0">
                                          <p:val>
                                            <p:strVal val="1+#ppt_w/2"/>
                                          </p:val>
                                        </p:tav>
                                        <p:tav tm="100000">
                                          <p:val>
                                            <p:strVal val="#ppt_x"/>
                                          </p:val>
                                        </p:tav>
                                      </p:tavLst>
                                    </p:anim>
                                    <p:anim calcmode="lin" valueType="num">
                                      <p:cBhvr additive="base">
                                        <p:cTn id="24" dur="500" fill="hold"/>
                                        <p:tgtEl>
                                          <p:spTgt spid="1024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0" noProof="0" dirty="0" smtClean="0">
                <a:ln>
                  <a:noFill/>
                </a:ln>
                <a:solidFill>
                  <a:schemeClr val="tx1"/>
                </a:solidFill>
                <a:effectLst/>
                <a:uLnTx/>
                <a:uFillTx/>
                <a:latin typeface="+mj-lt"/>
                <a:ea typeface="+mj-ea"/>
                <a:cs typeface="+mj-cs"/>
              </a:rPr>
              <a:t>交运算</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r>
              <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a:t>
            </a:r>
          </a:p>
        </p:txBody>
      </p:sp>
      <p:graphicFrame>
        <p:nvGraphicFramePr>
          <p:cNvPr id="6" name="内容占位符 5"/>
          <p:cNvGraphicFramePr>
            <a:graphicFrameLocks noGrp="1"/>
          </p:cNvGraphicFramePr>
          <p:nvPr>
            <p:ph sz="quarter" idx="4294967295"/>
          </p:nvPr>
        </p:nvGraphicFramePr>
        <p:xfrm>
          <a:off x="609600" y="2420938"/>
          <a:ext cx="1371600" cy="942975"/>
        </p:xfrm>
        <a:graphic>
          <a:graphicData uri="http://schemas.openxmlformats.org/drawingml/2006/table">
            <a:tbl>
              <a:tblPr>
                <a:tableStyleId>{5C22544A-7EE6-4342-B048-85BDC9FD1C3A}</a:tableStyleId>
              </a:tblPr>
              <a:tblGrid>
                <a:gridCol w="685800"/>
                <a:gridCol w="685800"/>
              </a:tblGrid>
              <a:tr h="171450">
                <a:tc>
                  <a:txBody>
                    <a:bodyPr/>
                    <a:lstStyle/>
                    <a:p>
                      <a:pPr algn="l" fontAlgn="ctr"/>
                      <a:r>
                        <a:rPr lang="en-US" sz="2000" u="none" strike="noStrike" dirty="0">
                          <a:effectLst/>
                        </a:rPr>
                        <a:t>A</a:t>
                      </a:r>
                      <a:endParaRPr 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en-US" sz="2000" u="none" strike="noStrike" dirty="0">
                          <a:effectLst/>
                        </a:rPr>
                        <a:t>B</a:t>
                      </a:r>
                      <a:endParaRPr lang="en-US" sz="2000" b="0" i="0" u="none" strike="noStrike" dirty="0">
                        <a:solidFill>
                          <a:srgbClr val="000000"/>
                        </a:solidFill>
                        <a:effectLst/>
                        <a:latin typeface="宋体" panose="02010600030101010101" pitchFamily="2" charset="-122"/>
                      </a:endParaRPr>
                    </a:p>
                  </a:txBody>
                  <a:tcPr marL="9525" marR="9525" marT="9525" marB="0" anchor="ctr"/>
                </a:tc>
              </a:tr>
              <a:tr h="171450">
                <a:tc>
                  <a:txBody>
                    <a:bodyPr/>
                    <a:lstStyle/>
                    <a:p>
                      <a:pPr algn="l"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ndParaRPr>
                    </a:p>
                  </a:txBody>
                  <a:tcPr marL="9525" marR="9525" marT="9525" marB="0" anchor="ctr"/>
                </a:tc>
                <a:tc>
                  <a:txBody>
                    <a:bodyPr/>
                    <a:lstStyle/>
                    <a:p>
                      <a:pPr algn="l"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ndParaRPr>
                    </a:p>
                  </a:txBody>
                  <a:tcPr marL="9525" marR="9525" marT="9525" marB="0" anchor="ctr"/>
                </a:tc>
              </a:tr>
              <a:tr h="171450">
                <a:tc>
                  <a:txBody>
                    <a:bodyPr/>
                    <a:lstStyle/>
                    <a:p>
                      <a:pPr algn="l"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ndParaRPr>
                    </a:p>
                  </a:txBody>
                  <a:tcPr marL="9525" marR="9525" marT="9525" marB="0" anchor="ctr"/>
                </a:tc>
                <a:tc>
                  <a:txBody>
                    <a:bodyPr/>
                    <a:lstStyle/>
                    <a:p>
                      <a:pPr algn="l"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ndParaRPr>
                    </a:p>
                  </a:txBody>
                  <a:tcPr marL="9525" marR="9525" marT="9525" marB="0" anchor="ctr"/>
                </a:tc>
              </a:tr>
            </a:tbl>
          </a:graphicData>
        </a:graphic>
      </p:graphicFrame>
      <p:sp>
        <p:nvSpPr>
          <p:cNvPr id="71696" name="TextBox 3"/>
          <p:cNvSpPr txBox="1"/>
          <p:nvPr/>
        </p:nvSpPr>
        <p:spPr>
          <a:xfrm>
            <a:off x="827088" y="1587500"/>
            <a:ext cx="936625" cy="369888"/>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R</a:t>
            </a:r>
            <a:endParaRPr lang="zh-CN" altLang="en-US" dirty="0">
              <a:latin typeface="Arial" panose="020B0604020202020204" pitchFamily="34" charset="0"/>
              <a:ea typeface="宋体" panose="02010600030101010101" pitchFamily="2" charset="-122"/>
            </a:endParaRPr>
          </a:p>
        </p:txBody>
      </p:sp>
      <p:sp>
        <p:nvSpPr>
          <p:cNvPr id="71697" name="TextBox 4"/>
          <p:cNvSpPr txBox="1"/>
          <p:nvPr/>
        </p:nvSpPr>
        <p:spPr>
          <a:xfrm>
            <a:off x="2843213" y="1576388"/>
            <a:ext cx="936625" cy="369887"/>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S</a:t>
            </a:r>
            <a:endParaRPr lang="zh-CN" altLang="en-US" dirty="0">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2625725" y="2420938"/>
          <a:ext cx="1441450" cy="1323976"/>
        </p:xfrm>
        <a:graphic>
          <a:graphicData uri="http://schemas.openxmlformats.org/drawingml/2006/table">
            <a:tbl>
              <a:tblPr>
                <a:tableStyleId>{5C22544A-7EE6-4342-B048-85BDC9FD1C3A}</a:tableStyleId>
              </a:tblPr>
              <a:tblGrid>
                <a:gridCol w="720725"/>
                <a:gridCol w="720725"/>
              </a:tblGrid>
              <a:tr h="330874">
                <a:tc>
                  <a:txBody>
                    <a:bodyPr/>
                    <a:lstStyle/>
                    <a:p>
                      <a:pPr algn="l" fontAlgn="ctr"/>
                      <a:r>
                        <a:rPr lang="en-US" sz="2000" u="none" strike="noStrike">
                          <a:effectLst/>
                        </a:rPr>
                        <a:t>A</a:t>
                      </a:r>
                      <a:endParaRPr lang="en-US" sz="2000" b="0" i="0" u="none" strike="noStrike">
                        <a:solidFill>
                          <a:srgbClr val="000000"/>
                        </a:solidFill>
                        <a:effectLst/>
                        <a:latin typeface="宋体" panose="02010600030101010101" pitchFamily="2" charset="-122"/>
                      </a:endParaRPr>
                    </a:p>
                  </a:txBody>
                  <a:tcPr marL="9522" marR="9522" marT="9519" marB="0" anchor="ctr"/>
                </a:tc>
                <a:tc>
                  <a:txBody>
                    <a:bodyPr/>
                    <a:lstStyle/>
                    <a:p>
                      <a:pPr algn="l" fontAlgn="ctr"/>
                      <a:r>
                        <a:rPr lang="en-US" sz="2000" u="none" strike="noStrike">
                          <a:effectLst/>
                        </a:rPr>
                        <a:t>B</a:t>
                      </a:r>
                      <a:endParaRPr lang="en-US" sz="2000" b="0" i="0" u="none" strike="noStrike">
                        <a:solidFill>
                          <a:srgbClr val="000000"/>
                        </a:solidFill>
                        <a:effectLst/>
                        <a:latin typeface="宋体" panose="02010600030101010101" pitchFamily="2" charset="-122"/>
                      </a:endParaRPr>
                    </a:p>
                  </a:txBody>
                  <a:tcPr marL="9522" marR="9522" marT="9519" marB="0" anchor="ctr"/>
                </a:tc>
              </a:tr>
              <a:tr h="331034">
                <a:tc>
                  <a:txBody>
                    <a:bodyPr/>
                    <a:lstStyle/>
                    <a:p>
                      <a:pPr algn="l"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ndParaRPr>
                    </a:p>
                  </a:txBody>
                  <a:tcPr marL="9522" marR="9522" marT="9519" marB="0" anchor="ctr"/>
                </a:tc>
                <a:tc>
                  <a:txBody>
                    <a:bodyPr/>
                    <a:lstStyle/>
                    <a:p>
                      <a:pPr algn="l"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ndParaRPr>
                    </a:p>
                  </a:txBody>
                  <a:tcPr marL="9522" marR="9522" marT="9519" marB="0" anchor="ctr"/>
                </a:tc>
              </a:tr>
              <a:tr h="331034">
                <a:tc>
                  <a:txBody>
                    <a:bodyPr/>
                    <a:lstStyle/>
                    <a:p>
                      <a:pPr algn="l" fontAlgn="ctr"/>
                      <a:r>
                        <a:rPr lang="en-US" altLang="zh-CN" sz="2000" u="none" strike="noStrike">
                          <a:effectLst/>
                        </a:rPr>
                        <a:t>3</a:t>
                      </a:r>
                      <a:endParaRPr lang="en-US" altLang="zh-CN" sz="2000" b="0" i="0" u="none" strike="noStrike">
                        <a:solidFill>
                          <a:srgbClr val="000000"/>
                        </a:solidFill>
                        <a:effectLst/>
                        <a:latin typeface="宋体" panose="02010600030101010101" pitchFamily="2" charset="-122"/>
                      </a:endParaRPr>
                    </a:p>
                  </a:txBody>
                  <a:tcPr marL="9522" marR="9522" marT="9519" marB="0" anchor="ctr"/>
                </a:tc>
                <a:tc>
                  <a:txBody>
                    <a:bodyPr/>
                    <a:lstStyle/>
                    <a:p>
                      <a:pPr algn="l"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ndParaRPr>
                    </a:p>
                  </a:txBody>
                  <a:tcPr marL="9522" marR="9522" marT="9519" marB="0" anchor="ctr"/>
                </a:tc>
              </a:tr>
              <a:tr h="331034">
                <a:tc>
                  <a:txBody>
                    <a:bodyPr/>
                    <a:lstStyle/>
                    <a:p>
                      <a:pPr algn="l" fontAlgn="ctr"/>
                      <a:r>
                        <a:rPr lang="en-US" altLang="zh-CN" sz="2000" u="none" strike="noStrike">
                          <a:effectLst/>
                        </a:rPr>
                        <a:t>5</a:t>
                      </a:r>
                      <a:endParaRPr lang="en-US" altLang="zh-CN" sz="2000" b="0" i="0" u="none" strike="noStrike">
                        <a:solidFill>
                          <a:srgbClr val="000000"/>
                        </a:solidFill>
                        <a:effectLst/>
                        <a:latin typeface="宋体" panose="02010600030101010101" pitchFamily="2" charset="-122"/>
                      </a:endParaRPr>
                    </a:p>
                  </a:txBody>
                  <a:tcPr marL="9522" marR="9522" marT="9519" marB="0" anchor="ctr"/>
                </a:tc>
                <a:tc>
                  <a:txBody>
                    <a:bodyPr/>
                    <a:lstStyle/>
                    <a:p>
                      <a:pPr algn="l" fontAlgn="ctr"/>
                      <a:r>
                        <a:rPr lang="en-US" altLang="zh-CN" sz="2000" u="none" strike="noStrike" dirty="0">
                          <a:effectLst/>
                        </a:rPr>
                        <a:t>6</a:t>
                      </a:r>
                      <a:endParaRPr lang="en-US" altLang="zh-CN" sz="2000" b="0" i="0" u="none" strike="noStrike" dirty="0">
                        <a:solidFill>
                          <a:srgbClr val="000000"/>
                        </a:solidFill>
                        <a:effectLst/>
                        <a:latin typeface="宋体" panose="02010600030101010101" pitchFamily="2" charset="-122"/>
                      </a:endParaRPr>
                    </a:p>
                  </a:txBody>
                  <a:tcPr marL="9522" marR="9522" marT="9519" marB="0" anchor="ctr"/>
                </a:tc>
              </a:tr>
            </a:tbl>
          </a:graphicData>
        </a:graphic>
      </p:graphicFrame>
      <p:graphicFrame>
        <p:nvGraphicFramePr>
          <p:cNvPr id="11" name="表格 10"/>
          <p:cNvGraphicFramePr>
            <a:graphicFrameLocks noGrp="1"/>
          </p:cNvGraphicFramePr>
          <p:nvPr/>
        </p:nvGraphicFramePr>
        <p:xfrm>
          <a:off x="4960938" y="2420938"/>
          <a:ext cx="1371600" cy="628650"/>
        </p:xfrm>
        <a:graphic>
          <a:graphicData uri="http://schemas.openxmlformats.org/drawingml/2006/table">
            <a:tbl>
              <a:tblPr>
                <a:tableStyleId>{5C22544A-7EE6-4342-B048-85BDC9FD1C3A}</a:tableStyleId>
              </a:tblPr>
              <a:tblGrid>
                <a:gridCol w="685800"/>
                <a:gridCol w="685800"/>
              </a:tblGrid>
              <a:tr h="171450">
                <a:tc>
                  <a:txBody>
                    <a:bodyPr/>
                    <a:lstStyle/>
                    <a:p>
                      <a:pPr algn="l" fontAlgn="ctr"/>
                      <a:r>
                        <a:rPr lang="en-US" sz="2000" u="none" strike="noStrike" dirty="0">
                          <a:effectLst/>
                        </a:rPr>
                        <a:t>A</a:t>
                      </a:r>
                      <a:endParaRPr 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en-US" sz="2000" u="none" strike="noStrike" dirty="0">
                          <a:effectLst/>
                        </a:rPr>
                        <a:t>B</a:t>
                      </a:r>
                      <a:endParaRPr lang="en-US" sz="2000" b="0" i="0" u="none" strike="noStrike" dirty="0">
                        <a:solidFill>
                          <a:srgbClr val="000000"/>
                        </a:solidFill>
                        <a:effectLst/>
                        <a:latin typeface="宋体" panose="02010600030101010101" pitchFamily="2" charset="-122"/>
                      </a:endParaRPr>
                    </a:p>
                  </a:txBody>
                  <a:tcPr marL="9525" marR="9525" marT="9525" marB="0" anchor="ctr"/>
                </a:tc>
              </a:tr>
              <a:tr h="171450">
                <a:tc>
                  <a:txBody>
                    <a:bodyPr/>
                    <a:lstStyle/>
                    <a:p>
                      <a:pPr algn="l"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ndParaRPr>
                    </a:p>
                  </a:txBody>
                  <a:tcPr marL="9525" marR="9525" marT="9525" marB="0" anchor="ctr"/>
                </a:tc>
                <a:tc>
                  <a:txBody>
                    <a:bodyPr/>
                    <a:lstStyle/>
                    <a:p>
                      <a:pPr algn="l"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ndParaRPr>
                    </a:p>
                  </a:txBody>
                  <a:tcPr marL="9525" marR="9525" marT="9525" marB="0" anchor="ctr"/>
                </a:tc>
              </a:tr>
            </a:tbl>
          </a:graphicData>
        </a:graphic>
      </p:graphicFrame>
      <p:sp>
        <p:nvSpPr>
          <p:cNvPr id="3" name="TextBox 4"/>
          <p:cNvSpPr txBox="1"/>
          <p:nvPr/>
        </p:nvSpPr>
        <p:spPr>
          <a:xfrm>
            <a:off x="5027930" y="1762125"/>
            <a:ext cx="1753870" cy="460375"/>
          </a:xfrm>
          <a:prstGeom prst="rect">
            <a:avLst/>
          </a:prstGeom>
          <a:noFill/>
          <a:ln w="9525">
            <a:noFill/>
          </a:ln>
        </p:spPr>
        <p:txBody>
          <a:bodyPr wrap="square">
            <a:spAutoFit/>
          </a:bodyPr>
          <a:lstStyle/>
          <a:p>
            <a:pPr marR="0" algn="ctr" defTabSz="914400">
              <a:buClrTx/>
              <a:buSzTx/>
              <a:buFontTx/>
              <a:buNone/>
              <a:defRPr/>
            </a:pPr>
            <a:r>
              <a:rPr kumimoji="0" lang="en-US" altLang="zh-CN" kern="1200" cap="none" spc="0" normalizeH="0" baseline="0" noProof="0" dirty="0">
                <a:solidFill>
                  <a:schemeClr val="tx1"/>
                </a:solidFill>
                <a:latin typeface="+mn-lt"/>
                <a:ea typeface="+mn-ea"/>
                <a:cs typeface="+mn-cs"/>
                <a:sym typeface="+mn-ea"/>
              </a:rPr>
              <a:t>R</a:t>
            </a:r>
            <a:r>
              <a:rPr kumimoji="0" lang="en-US" altLang="zh-CN" b="1" kern="1200" cap="none" spc="0" normalizeH="0" baseline="0" noProof="0" dirty="0">
                <a:solidFill>
                  <a:schemeClr val="tx1"/>
                </a:solidFill>
                <a:effectLst>
                  <a:outerShdw blurRad="38100" dist="38100" dir="2700000" algn="tl">
                    <a:srgbClr val="000000">
                      <a:alpha val="43137"/>
                    </a:srgbClr>
                  </a:outerShdw>
                </a:effectLst>
                <a:latin typeface="Lucida Sans Unicode" panose="020B0602030504020204" pitchFamily="34" charset="0"/>
                <a:ea typeface="+mn-ea"/>
                <a:cs typeface="+mn-cs"/>
                <a:sym typeface="Symbol" panose="05050102010706020507"/>
              </a:rPr>
              <a:t>  </a:t>
            </a:r>
            <a:r>
              <a:rPr kumimoji="0" lang="en-US" altLang="zh-CN" kern="1200" cap="none" spc="0" normalizeH="0" baseline="0" noProof="0" dirty="0">
                <a:solidFill>
                  <a:schemeClr val="tx1"/>
                </a:solidFill>
                <a:latin typeface="+mn-lt"/>
                <a:ea typeface="+mn-ea"/>
                <a:cs typeface="+mn-cs"/>
                <a:sym typeface="+mn-ea"/>
              </a:rPr>
              <a:t>S</a:t>
            </a:r>
          </a:p>
        </p:txBody>
      </p:sp>
      <p:grpSp>
        <p:nvGrpSpPr>
          <p:cNvPr id="101427" name="组合 101426"/>
          <p:cNvGrpSpPr/>
          <p:nvPr/>
        </p:nvGrpSpPr>
        <p:grpSpPr>
          <a:xfrm>
            <a:off x="557213" y="2690813"/>
            <a:ext cx="5711825" cy="422275"/>
            <a:chOff x="384" y="3696"/>
            <a:chExt cx="3598" cy="291"/>
          </a:xfrm>
        </p:grpSpPr>
        <p:sp>
          <p:nvSpPr>
            <p:cNvPr id="71728" name="矩形 101422"/>
            <p:cNvSpPr/>
            <p:nvPr/>
          </p:nvSpPr>
          <p:spPr>
            <a:xfrm>
              <a:off x="384" y="3696"/>
              <a:ext cx="897" cy="256"/>
            </a:xfrm>
            <a:prstGeom prst="rect">
              <a:avLst/>
            </a:prstGeom>
            <a:noFill/>
            <a:ln w="50800" cap="rnd" cmpd="sng">
              <a:solidFill>
                <a:srgbClr val="0000FF"/>
              </a:solidFill>
              <a:prstDash val="sysDot"/>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1729" name="矩形 101423"/>
            <p:cNvSpPr/>
            <p:nvPr/>
          </p:nvSpPr>
          <p:spPr>
            <a:xfrm>
              <a:off x="1687" y="3720"/>
              <a:ext cx="911" cy="267"/>
            </a:xfrm>
            <a:prstGeom prst="rect">
              <a:avLst/>
            </a:prstGeom>
            <a:noFill/>
            <a:ln w="50800" cap="rnd" cmpd="sng">
              <a:solidFill>
                <a:srgbClr val="0000FF"/>
              </a:solidFill>
              <a:prstDash val="sysDot"/>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1730" name="矩形 101424"/>
            <p:cNvSpPr/>
            <p:nvPr/>
          </p:nvSpPr>
          <p:spPr>
            <a:xfrm>
              <a:off x="3158" y="3729"/>
              <a:ext cx="824" cy="223"/>
            </a:xfrm>
            <a:prstGeom prst="rect">
              <a:avLst/>
            </a:prstGeom>
            <a:noFill/>
            <a:ln w="50800" cap="rnd" cmpd="sng">
              <a:solidFill>
                <a:srgbClr val="0000FF"/>
              </a:solidFill>
              <a:prstDash val="sysDot"/>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5" name="内容占位符 4"/>
          <p:cNvSpPr>
            <a:spLocks noGrp="1"/>
          </p:cNvSpPr>
          <p:nvPr>
            <p:ph sz="quarter" idx="13"/>
          </p:nvPr>
        </p:nvSpPr>
        <p:spPr>
          <a:xfrm>
            <a:off x="500063" y="4070350"/>
            <a:ext cx="7924800" cy="2692400"/>
          </a:xfrm>
        </p:spPr>
        <p:txBody>
          <a:bodyPr vert="horz" wrap="square" lIns="91440" tIns="45720" rIns="91440" bIns="45720" numCol="1" rtlCol="0" anchor="t" anchorCtr="0" compatLnSpc="1">
            <a:normAutofit/>
          </a:bodyPr>
          <a:lstStyle/>
          <a:p>
            <a:pPr marL="34290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2400" b="0" i="0" u="none" strike="noStrike" kern="1200" cap="none" spc="30" normalizeH="0" baseline="0" noProof="0" dirty="0" smtClean="0">
                <a:ln>
                  <a:noFill/>
                </a:ln>
                <a:solidFill>
                  <a:schemeClr val="tx1"/>
                </a:solidFill>
                <a:effectLst/>
                <a:uLnTx/>
                <a:uFillTx/>
                <a:latin typeface="+mn-lt"/>
                <a:ea typeface="+mn-ea"/>
                <a:cs typeface="+mn-cs"/>
              </a:rPr>
              <a:t>(R</a:t>
            </a:r>
            <a:r>
              <a:rPr kumimoji="0" lang="en-US" altLang="zh-CN" sz="2400" b="1" i="0" u="none" strike="noStrike" kern="1200" cap="none" spc="3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  </a:t>
            </a:r>
            <a:r>
              <a:rPr kumimoji="0" lang="en-US" altLang="zh-CN" sz="2400" b="0" i="0" u="none" strike="noStrike" kern="1200" cap="none" spc="30" normalizeH="0" baseline="0" noProof="0" dirty="0" smtClean="0">
                <a:ln>
                  <a:noFill/>
                </a:ln>
                <a:solidFill>
                  <a:schemeClr val="tx1"/>
                </a:solidFill>
                <a:effectLst/>
                <a:uLnTx/>
                <a:uFillTx/>
                <a:latin typeface="+mn-lt"/>
                <a:ea typeface="+mn-ea"/>
                <a:cs typeface="+mn-cs"/>
              </a:rPr>
              <a:t>S): </a:t>
            </a:r>
            <a:r>
              <a:rPr kumimoji="0" lang="zh-CN" altLang="en-US" sz="2400" b="0" i="0" u="none" strike="noStrike" kern="1200" cap="none" spc="30" normalizeH="0" baseline="0" noProof="0" dirty="0" smtClean="0">
                <a:ln>
                  <a:noFill/>
                </a:ln>
                <a:solidFill>
                  <a:schemeClr val="tx1"/>
                </a:solidFill>
                <a:effectLst/>
                <a:uLnTx/>
                <a:uFillTx/>
                <a:latin typeface="+mn-lt"/>
                <a:ea typeface="+mn-ea"/>
                <a:cs typeface="+mn-cs"/>
              </a:rPr>
              <a:t>新关系由既在关系</a:t>
            </a:r>
            <a:r>
              <a:rPr kumimoji="0" lang="en-US" altLang="zh-CN" sz="2400" b="0" i="0" u="none" strike="noStrike" kern="1200" cap="none" spc="30" normalizeH="0" baseline="0" noProof="0" dirty="0" smtClean="0">
                <a:ln>
                  <a:noFill/>
                </a:ln>
                <a:solidFill>
                  <a:schemeClr val="tx1"/>
                </a:solidFill>
                <a:effectLst/>
                <a:uLnTx/>
                <a:uFillTx/>
                <a:latin typeface="+mn-lt"/>
                <a:ea typeface="+mn-ea"/>
                <a:cs typeface="+mn-cs"/>
              </a:rPr>
              <a:t> R</a:t>
            </a:r>
            <a:r>
              <a:rPr kumimoji="0" lang="zh-CN" altLang="en-US" sz="2400" b="0" i="0" u="none" strike="noStrike" kern="1200" cap="none" spc="30" normalizeH="0" baseline="0" noProof="0" dirty="0" smtClean="0">
                <a:ln>
                  <a:noFill/>
                </a:ln>
                <a:solidFill>
                  <a:schemeClr val="tx1"/>
                </a:solidFill>
                <a:effectLst/>
                <a:uLnTx/>
                <a:uFillTx/>
                <a:latin typeface="+mn-lt"/>
                <a:ea typeface="+mn-ea"/>
                <a:cs typeface="+mn-cs"/>
              </a:rPr>
              <a:t>中又在关系</a:t>
            </a:r>
            <a:r>
              <a:rPr kumimoji="0" lang="en-US" altLang="zh-CN" sz="2400" b="0" i="0" u="none" strike="noStrike" kern="1200" cap="none" spc="30" normalizeH="0" baseline="0" noProof="0" dirty="0" smtClean="0">
                <a:ln>
                  <a:noFill/>
                </a:ln>
                <a:solidFill>
                  <a:schemeClr val="tx1"/>
                </a:solidFill>
                <a:effectLst/>
                <a:uLnTx/>
                <a:uFillTx/>
                <a:latin typeface="+mn-lt"/>
                <a:ea typeface="+mn-ea"/>
                <a:cs typeface="+mn-cs"/>
              </a:rPr>
              <a:t>S</a:t>
            </a:r>
            <a:r>
              <a:rPr kumimoji="0" lang="zh-CN" altLang="en-US" sz="2400" b="0" i="0" u="none" strike="noStrike" kern="1200" cap="none" spc="30" normalizeH="0" baseline="0" noProof="0" dirty="0" smtClean="0">
                <a:ln>
                  <a:noFill/>
                </a:ln>
                <a:solidFill>
                  <a:schemeClr val="tx1"/>
                </a:solidFill>
                <a:effectLst/>
                <a:uLnTx/>
                <a:uFillTx/>
                <a:latin typeface="+mn-lt"/>
                <a:ea typeface="+mn-ea"/>
                <a:cs typeface="+mn-cs"/>
              </a:rPr>
              <a:t>中的元祖组成</a:t>
            </a:r>
            <a:endParaRPr kumimoji="0" lang="en-US" altLang="zh-CN" sz="2400" b="0" i="0" u="none" strike="noStrike" kern="1200" cap="none" spc="30" normalizeH="0" baseline="0" noProof="0" dirty="0" smtClean="0">
              <a:ln>
                <a:noFill/>
              </a:ln>
              <a:solidFill>
                <a:schemeClr val="tx1"/>
              </a:solidFill>
              <a:effectLst/>
              <a:uLnTx/>
              <a:uFillTx/>
              <a:latin typeface="+mn-lt"/>
              <a:ea typeface="+mn-ea"/>
              <a:cs typeface="+mn-cs"/>
            </a:endParaRPr>
          </a:p>
          <a:p>
            <a:pPr marL="34290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en-US" altLang="zh-CN" sz="2400" b="0" i="0" u="none" strike="noStrike" kern="1200" cap="none" spc="3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zh-CN" altLang="en-US" sz="3200" b="0" i="0" u="none" strike="noStrike" kern="1200" cap="none" spc="3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45</a:t>
            </a:fld>
            <a:endParaRPr lang="zh-CN" altLang="en-US" strike="noStrike" noProof="1">
              <a:latin typeface="Times New Roman" panose="02020603050405020304" pitchFamily="18" charset="0"/>
              <a:ea typeface="宋体" panose="02010600030101010101" pitchFamily="2" charset="-122"/>
            </a:endParaRPr>
          </a:p>
        </p:txBody>
      </p:sp>
      <p:sp>
        <p:nvSpPr>
          <p:cNvPr id="15" name="Oval Callout 14"/>
          <p:cNvSpPr/>
          <p:nvPr/>
        </p:nvSpPr>
        <p:spPr>
          <a:xfrm>
            <a:off x="4211960" y="178775"/>
            <a:ext cx="3799517" cy="1438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smtClean="0">
                <a:latin typeface="微软雅黑" panose="020B0503020204020204" pitchFamily="34" charset="-122"/>
                <a:ea typeface="微软雅黑" panose="020B0503020204020204" pitchFamily="34" charset="-122"/>
              </a:rPr>
              <a:t>交运算是基本运算吗？</a:t>
            </a:r>
            <a:endParaRPr lang="en-US" b="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1427"/>
                                        </p:tgtEl>
                                        <p:attrNameLst>
                                          <p:attrName>style.visibility</p:attrName>
                                        </p:attrNameLst>
                                      </p:cBhvr>
                                      <p:to>
                                        <p:strVal val="visible"/>
                                      </p:to>
                                    </p:set>
                                    <p:animEffect transition="in" filter="blinds(horizontal)">
                                      <p:cBhvr>
                                        <p:cTn id="13" dur="500"/>
                                        <p:tgtEl>
                                          <p:spTgt spid="1014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2"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思考</a:t>
            </a:r>
          </a:p>
        </p:txBody>
      </p:sp>
      <p:sp>
        <p:nvSpPr>
          <p:cNvPr id="3" name="内容占位符 2"/>
          <p:cNvSpPr>
            <a:spLocks noGrp="1"/>
          </p:cNvSpPr>
          <p:nvPr>
            <p:ph idx="1"/>
          </p:nvPr>
        </p:nvSpPr>
        <p:spPr/>
        <p:txBody>
          <a:bodyPr/>
          <a:lstStyle/>
          <a:p>
            <a:r>
              <a:rPr lang="zh-CN" altLang="en-US"/>
              <a:t>两种方法表示</a:t>
            </a:r>
            <a:r>
              <a:rPr lang="en-US" altLang="zh-CN"/>
              <a:t>Fox</a:t>
            </a:r>
            <a:r>
              <a:rPr lang="zh-CN" altLang="en-US"/>
              <a:t>制作的至少</a:t>
            </a:r>
            <a:r>
              <a:rPr lang="en-US" altLang="zh-CN"/>
              <a:t>100</a:t>
            </a:r>
            <a:r>
              <a:rPr lang="zh-CN" altLang="en-US"/>
              <a:t>分钟的电影的名称和年份</a:t>
            </a: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46</a:t>
            </a:fld>
            <a:endParaRPr lang="zh-CN" altLang="en-US" strike="noStrike" noProof="1">
              <a:latin typeface="Times New Roman" panose="02020603050405020304" pitchFamily="18" charset="0"/>
              <a:ea typeface="宋体" panose="02010600030101010101" pitchFamily="2" charset="-122"/>
            </a:endParaRPr>
          </a:p>
        </p:txBody>
      </p:sp>
      <p:sp>
        <p:nvSpPr>
          <p:cNvPr id="5" name="文本框 4"/>
          <p:cNvSpPr txBox="1"/>
          <p:nvPr/>
        </p:nvSpPr>
        <p:spPr>
          <a:xfrm>
            <a:off x="509270" y="2759710"/>
            <a:ext cx="8446135" cy="903605"/>
          </a:xfrm>
          <a:prstGeom prst="rect">
            <a:avLst/>
          </a:prstGeom>
          <a:noFill/>
        </p:spPr>
        <p:txBody>
          <a:bodyPr wrap="square" rtlCol="0">
            <a:spAutoFit/>
          </a:bodyPr>
          <a:lstStyle/>
          <a:p>
            <a:pPr marL="0" lvl="1"/>
            <a:r>
              <a:rPr lang="en-US" altLang="zh-CN">
                <a:solidFill>
                  <a:srgbClr val="0000FF"/>
                </a:solidFill>
                <a:latin typeface="Arial" panose="020B0604020202020204" pitchFamily="34" charset="0"/>
                <a:ea typeface="楷体" panose="02010609060101010101" charset="-122"/>
                <a:sym typeface="Symbol" panose="05050102010706020507" pitchFamily="18" charset="2"/>
              </a:rPr>
              <a:t></a:t>
            </a:r>
            <a:r>
              <a:rPr lang="en-US" altLang="zh-CN" baseline="-25000">
                <a:latin typeface="Arial" panose="020B0604020202020204" pitchFamily="34" charset="0"/>
                <a:ea typeface="楷体" panose="02010609060101010101" charset="-122"/>
                <a:sym typeface="Symbol" panose="05050102010706020507" pitchFamily="18" charset="2"/>
              </a:rPr>
              <a:t>title,year</a:t>
            </a:r>
            <a:r>
              <a:rPr lang="en-US" altLang="zh-CN">
                <a:latin typeface="Arial" panose="020B0604020202020204" pitchFamily="34" charset="0"/>
                <a:ea typeface="楷体" panose="02010609060101010101" charset="-122"/>
                <a:sym typeface="Symbol" panose="05050102010706020507" pitchFamily="18" charset="2"/>
              </a:rPr>
              <a:t>( </a:t>
            </a:r>
            <a:r>
              <a:rPr lang="zh-CN" altLang="en-US" dirty="0">
                <a:solidFill>
                  <a:srgbClr val="0000FF"/>
                </a:solidFill>
                <a:cs typeface="楷体" panose="02010609060101010101" charset="-122"/>
                <a:sym typeface="+mn-ea"/>
              </a:rPr>
              <a:t>σ</a:t>
            </a:r>
            <a:r>
              <a:rPr lang="zh-CN" altLang="en-US" baseline="-25000" dirty="0">
                <a:cs typeface="楷体" panose="02010609060101010101" charset="-122"/>
                <a:sym typeface="+mn-ea"/>
              </a:rPr>
              <a:t>studioname＝'</a:t>
            </a:r>
            <a:r>
              <a:rPr lang="en-US" altLang="zh-CN" baseline="-25000" dirty="0">
                <a:cs typeface="楷体" panose="02010609060101010101" charset="-122"/>
                <a:sym typeface="+mn-ea"/>
              </a:rPr>
              <a:t>Fox</a:t>
            </a:r>
            <a:r>
              <a:rPr lang="zh-CN" altLang="en-US" baseline="-25000" dirty="0">
                <a:cs typeface="楷体" panose="02010609060101010101" charset="-122"/>
                <a:sym typeface="+mn-ea"/>
              </a:rPr>
              <a:t>'</a:t>
            </a:r>
            <a:r>
              <a:rPr lang="zh-CN" altLang="en-US" dirty="0">
                <a:cs typeface="楷体" panose="02010609060101010101" charset="-122"/>
                <a:sym typeface="+mn-ea"/>
              </a:rPr>
              <a:t> (movies)</a:t>
            </a:r>
            <a:r>
              <a:rPr lang="en-US" altLang="zh-CN" spc="30" noProof="0" dirty="0" smtClean="0">
                <a:ln>
                  <a:noFill/>
                </a:ln>
                <a:effectLst>
                  <a:outerShdw blurRad="38100" dist="38100" dir="2700000" algn="tl">
                    <a:srgbClr val="000000">
                      <a:alpha val="43137"/>
                    </a:srgbClr>
                  </a:outerShdw>
                </a:effectLst>
                <a:uLnTx/>
                <a:uFillTx/>
                <a:latin typeface="Lucida Sans Unicode" panose="020B0602030504020204" pitchFamily="34" charset="0"/>
                <a:ea typeface="+mn-ea"/>
                <a:sym typeface="Symbol" panose="05050102010706020507"/>
              </a:rPr>
              <a:t> </a:t>
            </a:r>
            <a:r>
              <a:rPr lang="zh-CN" altLang="en-US" dirty="0">
                <a:solidFill>
                  <a:srgbClr val="0000FF"/>
                </a:solidFill>
                <a:cs typeface="楷体" panose="02010609060101010101" charset="-122"/>
                <a:sym typeface="+mn-ea"/>
              </a:rPr>
              <a:t>σ</a:t>
            </a:r>
            <a:r>
              <a:rPr lang="en-US" altLang="zh-CN" baseline="-25000" dirty="0">
                <a:cs typeface="楷体" panose="02010609060101010101" charset="-122"/>
                <a:sym typeface="+mn-ea"/>
              </a:rPr>
              <a:t>length</a:t>
            </a:r>
            <a:r>
              <a:rPr lang="zh-CN" altLang="en-US" baseline="-25000" dirty="0">
                <a:latin typeface="宋体" panose="02010600030101010101" pitchFamily="2" charset="-122"/>
                <a:ea typeface="宋体" panose="02010600030101010101" pitchFamily="2" charset="-122"/>
                <a:cs typeface="楷体" panose="02010609060101010101" charset="-122"/>
                <a:sym typeface="+mn-ea"/>
              </a:rPr>
              <a:t>≧</a:t>
            </a:r>
            <a:r>
              <a:rPr lang="en-US" altLang="zh-CN" baseline="-25000" dirty="0">
                <a:latin typeface="宋体" panose="02010600030101010101" pitchFamily="2" charset="-122"/>
                <a:ea typeface="宋体" panose="02010600030101010101" pitchFamily="2" charset="-122"/>
                <a:cs typeface="楷体" panose="02010609060101010101" charset="-122"/>
                <a:sym typeface="+mn-ea"/>
              </a:rPr>
              <a:t>100</a:t>
            </a:r>
            <a:r>
              <a:rPr lang="zh-CN" altLang="en-US" dirty="0">
                <a:cs typeface="楷体" panose="02010609060101010101" charset="-122"/>
                <a:sym typeface="+mn-ea"/>
              </a:rPr>
              <a:t> (movies)</a:t>
            </a:r>
            <a:r>
              <a:rPr lang="en-US" altLang="zh-CN" dirty="0">
                <a:cs typeface="楷体" panose="02010609060101010101" charset="-122"/>
                <a:sym typeface="+mn-ea"/>
              </a:rPr>
              <a:t>)</a:t>
            </a:r>
            <a:endParaRPr lang="zh-CN" altLang="en-US" dirty="0">
              <a:solidFill>
                <a:srgbClr val="000099"/>
              </a:solidFill>
              <a:cs typeface="楷体" panose="02010609060101010101" charset="-122"/>
            </a:endParaRPr>
          </a:p>
          <a:p>
            <a:endParaRPr lang="zh-CN" altLang="en-US"/>
          </a:p>
        </p:txBody>
      </p:sp>
      <p:sp>
        <p:nvSpPr>
          <p:cNvPr id="6" name="文本框 5"/>
          <p:cNvSpPr txBox="1"/>
          <p:nvPr/>
        </p:nvSpPr>
        <p:spPr>
          <a:xfrm>
            <a:off x="348615" y="3926205"/>
            <a:ext cx="8446135" cy="903605"/>
          </a:xfrm>
          <a:prstGeom prst="rect">
            <a:avLst/>
          </a:prstGeom>
          <a:noFill/>
        </p:spPr>
        <p:txBody>
          <a:bodyPr wrap="square" rtlCol="0">
            <a:spAutoFit/>
          </a:bodyPr>
          <a:lstStyle/>
          <a:p>
            <a:pPr marL="0" lvl="1"/>
            <a:r>
              <a:rPr lang="en-US" altLang="zh-CN">
                <a:solidFill>
                  <a:srgbClr val="0000FF"/>
                </a:solidFill>
                <a:latin typeface="Arial" panose="020B0604020202020204" pitchFamily="34" charset="0"/>
                <a:ea typeface="楷体" panose="02010609060101010101" charset="-122"/>
                <a:sym typeface="Symbol" panose="05050102010706020507" pitchFamily="18" charset="2"/>
              </a:rPr>
              <a:t> </a:t>
            </a:r>
            <a:r>
              <a:rPr lang="en-US" altLang="zh-CN" baseline="-25000">
                <a:latin typeface="Arial" panose="020B0604020202020204" pitchFamily="34" charset="0"/>
                <a:ea typeface="楷体" panose="02010609060101010101" charset="-122"/>
                <a:sym typeface="Symbol" panose="05050102010706020507" pitchFamily="18" charset="2"/>
              </a:rPr>
              <a:t>title,year</a:t>
            </a:r>
            <a:r>
              <a:rPr lang="en-US" altLang="zh-CN">
                <a:latin typeface="Arial" panose="020B0604020202020204" pitchFamily="34" charset="0"/>
                <a:ea typeface="楷体" panose="02010609060101010101" charset="-122"/>
                <a:sym typeface="Symbol" panose="05050102010706020507" pitchFamily="18" charset="2"/>
              </a:rPr>
              <a:t>( </a:t>
            </a:r>
            <a:r>
              <a:rPr lang="zh-CN" altLang="en-US" dirty="0">
                <a:solidFill>
                  <a:srgbClr val="0000FF"/>
                </a:solidFill>
                <a:cs typeface="楷体" panose="02010609060101010101" charset="-122"/>
                <a:sym typeface="+mn-ea"/>
              </a:rPr>
              <a:t>σ</a:t>
            </a:r>
            <a:r>
              <a:rPr lang="zh-CN" altLang="en-US" baseline="-25000" dirty="0">
                <a:cs typeface="楷体" panose="02010609060101010101" charset="-122"/>
                <a:sym typeface="+mn-ea"/>
              </a:rPr>
              <a:t>studioname＝'</a:t>
            </a:r>
            <a:r>
              <a:rPr lang="en-US" altLang="zh-CN" baseline="-25000" dirty="0">
                <a:cs typeface="楷体" panose="02010609060101010101" charset="-122"/>
                <a:sym typeface="+mn-ea"/>
              </a:rPr>
              <a:t>Fox</a:t>
            </a:r>
            <a:r>
              <a:rPr lang="zh-CN" altLang="en-US" baseline="-25000" dirty="0">
                <a:cs typeface="楷体" panose="02010609060101010101" charset="-122"/>
                <a:sym typeface="+mn-ea"/>
              </a:rPr>
              <a:t>'</a:t>
            </a:r>
            <a:r>
              <a:rPr lang="zh-CN" altLang="en-US" dirty="0">
                <a:cs typeface="楷体" panose="02010609060101010101" charset="-122"/>
                <a:sym typeface="+mn-ea"/>
              </a:rPr>
              <a:t>  </a:t>
            </a:r>
            <a:r>
              <a:rPr lang="en-US" altLang="zh-CN" baseline="-25000" dirty="0">
                <a:cs typeface="楷体" panose="02010609060101010101" charset="-122"/>
                <a:sym typeface="+mn-ea"/>
              </a:rPr>
              <a:t>and</a:t>
            </a:r>
            <a:r>
              <a:rPr lang="en-US" altLang="zh-CN" dirty="0">
                <a:cs typeface="楷体" panose="02010609060101010101" charset="-122"/>
                <a:sym typeface="+mn-ea"/>
              </a:rPr>
              <a:t> </a:t>
            </a:r>
            <a:r>
              <a:rPr lang="en-US" altLang="zh-CN" baseline="-25000" dirty="0">
                <a:cs typeface="楷体" panose="02010609060101010101" charset="-122"/>
                <a:sym typeface="+mn-ea"/>
              </a:rPr>
              <a:t>length</a:t>
            </a:r>
            <a:r>
              <a:rPr lang="zh-CN" altLang="en-US" baseline="-25000" dirty="0">
                <a:latin typeface="宋体" panose="02010600030101010101" pitchFamily="2" charset="-122"/>
                <a:ea typeface="宋体" panose="02010600030101010101" pitchFamily="2" charset="-122"/>
                <a:cs typeface="楷体" panose="02010609060101010101" charset="-122"/>
                <a:sym typeface="+mn-ea"/>
              </a:rPr>
              <a:t>≧</a:t>
            </a:r>
            <a:r>
              <a:rPr lang="en-US" altLang="zh-CN" baseline="-25000" dirty="0">
                <a:latin typeface="宋体" panose="02010600030101010101" pitchFamily="2" charset="-122"/>
                <a:ea typeface="宋体" panose="02010600030101010101" pitchFamily="2" charset="-122"/>
                <a:cs typeface="楷体" panose="02010609060101010101" charset="-122"/>
                <a:sym typeface="+mn-ea"/>
              </a:rPr>
              <a:t>100</a:t>
            </a:r>
            <a:r>
              <a:rPr lang="zh-CN" altLang="en-US" dirty="0">
                <a:cs typeface="楷体" panose="02010609060101010101" charset="-122"/>
                <a:sym typeface="+mn-ea"/>
              </a:rPr>
              <a:t> (movies)</a:t>
            </a:r>
            <a:r>
              <a:rPr lang="en-US" altLang="zh-CN" dirty="0">
                <a:cs typeface="楷体" panose="02010609060101010101" charset="-122"/>
                <a:sym typeface="+mn-ea"/>
              </a:rPr>
              <a:t>)</a:t>
            </a:r>
            <a:endParaRPr lang="zh-CN" altLang="en-US" dirty="0">
              <a:solidFill>
                <a:srgbClr val="000099"/>
              </a:solidFill>
              <a:cs typeface="楷体" panose="02010609060101010101" charset="-122"/>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lvl="0" algn="l" eaLnBrk="0" hangingPunct="0">
              <a:defRPr/>
            </a:pPr>
            <a:r>
              <a:rPr lang="zh-CN" altLang="en-US" sz="4000" cap="all" spc="50" dirty="0" smtClean="0">
                <a:solidFill>
                  <a:schemeClr val="tx1"/>
                </a:solidFill>
                <a:latin typeface="+mj-lt"/>
                <a:ea typeface="+mj-ea"/>
              </a:rPr>
              <a:t>除法</a:t>
            </a:r>
            <a:r>
              <a:rPr lang="en-US" altLang="zh-CN" sz="4000" dirty="0">
                <a:cs typeface="楷体" panose="02010609060101010101" charset="-122"/>
              </a:rPr>
              <a:t>÷</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47</a:t>
            </a:fld>
            <a:endParaRPr lang="zh-CN" altLang="en-US" strike="noStrike" noProof="1">
              <a:latin typeface="Times New Roman" panose="02020603050405020304" pitchFamily="18" charset="0"/>
              <a:ea typeface="宋体" panose="02010600030101010101" pitchFamily="2" charset="-122"/>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15" y="2223919"/>
            <a:ext cx="7840169" cy="241016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47" y="2223922"/>
            <a:ext cx="7925906" cy="2429214"/>
          </a:xfrm>
          <a:prstGeom prst="rect">
            <a:avLst/>
          </a:prstGeom>
        </p:spPr>
      </p:pic>
    </p:spTree>
    <p:extLst>
      <p:ext uri="{BB962C8B-B14F-4D97-AF65-F5344CB8AC3E}">
        <p14:creationId xmlns:p14="http://schemas.microsoft.com/office/powerpoint/2010/main" val="3203226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lvl="0" algn="l" eaLnBrk="0" hangingPunct="0">
              <a:defRPr/>
            </a:pPr>
            <a:r>
              <a:rPr lang="zh-CN" altLang="en-US" sz="4000" cap="all" spc="50" dirty="0" smtClean="0">
                <a:solidFill>
                  <a:schemeClr val="tx1"/>
                </a:solidFill>
                <a:latin typeface="+mj-lt"/>
                <a:ea typeface="+mj-ea"/>
              </a:rPr>
              <a:t>除法</a:t>
            </a:r>
            <a:r>
              <a:rPr lang="en-US" altLang="zh-CN" sz="4000" dirty="0">
                <a:cs typeface="楷体" panose="02010609060101010101" charset="-122"/>
              </a:rPr>
              <a:t>÷</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48</a:t>
            </a:fld>
            <a:endParaRPr lang="zh-CN" altLang="en-US" strike="noStrike" noProof="1">
              <a:latin typeface="Times New Roman" panose="02020603050405020304" pitchFamily="18" charset="0"/>
              <a:ea typeface="宋体" panose="02010600030101010101" pitchFamily="2" charset="-122"/>
            </a:endParaRPr>
          </a:p>
        </p:txBody>
      </p:sp>
      <p:sp>
        <p:nvSpPr>
          <p:cNvPr id="3" name="Rectangle 2"/>
          <p:cNvSpPr/>
          <p:nvPr/>
        </p:nvSpPr>
        <p:spPr>
          <a:xfrm>
            <a:off x="1907704" y="1268760"/>
            <a:ext cx="5958408" cy="461665"/>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设有关系</a:t>
            </a:r>
            <a:r>
              <a:rPr lang="en-US" altLang="zh-CN" dirty="0">
                <a:solidFill>
                  <a:srgbClr val="4D4D4D"/>
                </a:solidFill>
                <a:latin typeface="Microsoft YaHei" panose="020B0503020204020204" pitchFamily="34" charset="-122"/>
                <a:ea typeface="Microsoft YaHei" panose="020B0503020204020204" pitchFamily="34" charset="-122"/>
              </a:rPr>
              <a:t>R</a:t>
            </a:r>
            <a:r>
              <a:rPr lang="zh-CN" altLang="en-US" dirty="0">
                <a:solidFill>
                  <a:srgbClr val="4D4D4D"/>
                </a:solidFill>
                <a:latin typeface="Microsoft YaHei" panose="020B0503020204020204" pitchFamily="34" charset="-122"/>
                <a:ea typeface="Microsoft YaHei" panose="020B0503020204020204" pitchFamily="34" charset="-122"/>
              </a:rPr>
              <a:t>、</a:t>
            </a:r>
            <a:r>
              <a:rPr lang="en-US" altLang="zh-CN" dirty="0">
                <a:solidFill>
                  <a:srgbClr val="4D4D4D"/>
                </a:solidFill>
                <a:latin typeface="Microsoft YaHei" panose="020B0503020204020204" pitchFamily="34" charset="-122"/>
                <a:ea typeface="Microsoft YaHei" panose="020B0503020204020204" pitchFamily="34" charset="-122"/>
              </a:rPr>
              <a:t>S </a:t>
            </a:r>
            <a:r>
              <a:rPr lang="zh-CN" altLang="en-US" dirty="0">
                <a:solidFill>
                  <a:srgbClr val="4D4D4D"/>
                </a:solidFill>
                <a:latin typeface="Microsoft YaHei" panose="020B0503020204020204" pitchFamily="34" charset="-122"/>
                <a:ea typeface="Microsoft YaHei" panose="020B0503020204020204" pitchFamily="34" charset="-122"/>
              </a:rPr>
              <a:t>如图所示，求</a:t>
            </a:r>
            <a:r>
              <a:rPr lang="en-US" altLang="zh-CN" dirty="0" smtClean="0">
                <a:solidFill>
                  <a:srgbClr val="4D4D4D"/>
                </a:solidFill>
                <a:latin typeface="Microsoft YaHei" panose="020B0503020204020204" pitchFamily="34" charset="-122"/>
                <a:ea typeface="Microsoft YaHei" panose="020B0503020204020204" pitchFamily="34" charset="-122"/>
              </a:rPr>
              <a:t>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152631"/>
            <a:ext cx="5434178" cy="3376264"/>
          </a:xfrm>
          <a:prstGeom prst="rect">
            <a:avLst/>
          </a:prstGeom>
        </p:spPr>
      </p:pic>
    </p:spTree>
    <p:extLst>
      <p:ext uri="{BB962C8B-B14F-4D97-AF65-F5344CB8AC3E}">
        <p14:creationId xmlns:p14="http://schemas.microsoft.com/office/powerpoint/2010/main" val="116353736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lvl="0" algn="l" eaLnBrk="0" hangingPunct="0">
              <a:defRPr/>
            </a:pPr>
            <a:r>
              <a:rPr lang="zh-CN" altLang="en-US" sz="4000" cap="all" spc="50" dirty="0" smtClean="0">
                <a:solidFill>
                  <a:schemeClr val="tx1"/>
                </a:solidFill>
                <a:latin typeface="+mj-lt"/>
                <a:ea typeface="+mj-ea"/>
              </a:rPr>
              <a:t>除法</a:t>
            </a:r>
            <a:r>
              <a:rPr lang="en-US" altLang="zh-CN" sz="4000" dirty="0">
                <a:cs typeface="楷体" panose="02010609060101010101" charset="-122"/>
              </a:rPr>
              <a:t>÷</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49</a:t>
            </a:fld>
            <a:endParaRPr lang="zh-CN" altLang="en-US" strike="noStrike" noProof="1">
              <a:latin typeface="Times New Roman" panose="02020603050405020304" pitchFamily="18" charset="0"/>
              <a:ea typeface="宋体" panose="02010600030101010101" pitchFamily="2" charset="-122"/>
            </a:endParaRPr>
          </a:p>
        </p:txBody>
      </p:sp>
      <p:sp>
        <p:nvSpPr>
          <p:cNvPr id="3" name="Rectangle 2"/>
          <p:cNvSpPr/>
          <p:nvPr/>
        </p:nvSpPr>
        <p:spPr>
          <a:xfrm>
            <a:off x="1043305" y="1268760"/>
            <a:ext cx="7561143" cy="830997"/>
          </a:xfrm>
          <a:prstGeom prst="rect">
            <a:avLst/>
          </a:prstGeom>
        </p:spPr>
        <p:txBody>
          <a:bodyPr wrap="square">
            <a:spAutoFit/>
          </a:bodyPr>
          <a:lstStyle/>
          <a:p>
            <a:r>
              <a:rPr lang="zh-CN" altLang="en-US" b="0" dirty="0"/>
              <a:t>第一步：找出关系</a:t>
            </a:r>
            <a:r>
              <a:rPr lang="en-US" altLang="zh-CN" b="0" dirty="0"/>
              <a:t>R</a:t>
            </a:r>
            <a:r>
              <a:rPr lang="zh-CN" altLang="en-US" b="0" dirty="0"/>
              <a:t>和关系</a:t>
            </a:r>
            <a:r>
              <a:rPr lang="en-US" altLang="zh-CN" b="0" dirty="0"/>
              <a:t>S</a:t>
            </a:r>
            <a:r>
              <a:rPr lang="zh-CN" altLang="en-US" b="0" dirty="0"/>
              <a:t>中相同的属性，即</a:t>
            </a:r>
            <a:r>
              <a:rPr lang="en-US" altLang="zh-CN" b="0" dirty="0"/>
              <a:t>Y</a:t>
            </a:r>
            <a:r>
              <a:rPr lang="zh-CN" altLang="en-US" b="0" dirty="0"/>
              <a:t>属性。在关系</a:t>
            </a:r>
            <a:r>
              <a:rPr lang="en-US" altLang="zh-CN" b="0" dirty="0"/>
              <a:t>S</a:t>
            </a:r>
            <a:r>
              <a:rPr lang="zh-CN" altLang="en-US" b="0" dirty="0"/>
              <a:t>中对</a:t>
            </a:r>
            <a:r>
              <a:rPr lang="en-US" altLang="zh-CN" b="0" dirty="0"/>
              <a:t>Y</a:t>
            </a:r>
            <a:r>
              <a:rPr lang="zh-CN" altLang="en-US" b="0" dirty="0"/>
              <a:t>做投影（即将</a:t>
            </a:r>
            <a:r>
              <a:rPr lang="en-US" altLang="zh-CN" b="0" dirty="0"/>
              <a:t>Y</a:t>
            </a:r>
            <a:r>
              <a:rPr lang="zh-CN" altLang="en-US" b="0" dirty="0"/>
              <a:t>列取出）；所得结果如下</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943" y="2839184"/>
            <a:ext cx="742857" cy="15809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839184"/>
            <a:ext cx="3240360" cy="2013241"/>
          </a:xfrm>
          <a:prstGeom prst="rect">
            <a:avLst/>
          </a:prstGeom>
        </p:spPr>
      </p:pic>
    </p:spTree>
    <p:extLst>
      <p:ext uri="{BB962C8B-B14F-4D97-AF65-F5344CB8AC3E}">
        <p14:creationId xmlns:p14="http://schemas.microsoft.com/office/powerpoint/2010/main" val="8227666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关系代数</a:t>
            </a:r>
            <a:r>
              <a:rPr lang="zh-CN" altLang="en-US">
                <a:sym typeface="+mn-ea"/>
              </a:rPr>
              <a:t>来表达关系操纵</a:t>
            </a:r>
          </a:p>
        </p:txBody>
      </p:sp>
      <p:sp>
        <p:nvSpPr>
          <p:cNvPr id="3" name="内容占位符 2"/>
          <p:cNvSpPr>
            <a:spLocks noGrp="1"/>
          </p:cNvSpPr>
          <p:nvPr>
            <p:ph idx="1"/>
          </p:nvPr>
        </p:nvSpPr>
        <p:spPr>
          <a:xfrm>
            <a:off x="20955" y="1293495"/>
            <a:ext cx="5802630" cy="4883150"/>
          </a:xfrm>
        </p:spPr>
        <p:txBody>
          <a:bodyPr/>
          <a:lstStyle/>
          <a:p>
            <a:pPr lvl="0" algn="l"/>
            <a:r>
              <a:rPr lang="zh-CN" altLang="en-US" sz="3200">
                <a:sym typeface="+mn-ea"/>
              </a:rPr>
              <a:t>关系代数是一种抽象的查询语言，是用对关系的运算来表达查询的。其主要特点为:</a:t>
            </a:r>
            <a:endParaRPr lang="zh-CN" altLang="en-US" sz="3200"/>
          </a:p>
          <a:p>
            <a:pPr marL="914400" lvl="1" indent="-457200">
              <a:lnSpc>
                <a:spcPct val="120000"/>
              </a:lnSpc>
              <a:buAutoNum type="arabicPeriod"/>
            </a:pPr>
            <a:r>
              <a:rPr lang="zh-CN" altLang="en-US" sz="2400" dirty="0">
                <a:latin typeface="楷体" panose="02010609060101010101" charset="-122"/>
                <a:ea typeface="楷体" panose="02010609060101010101" charset="-122"/>
                <a:sym typeface="+mn-ea"/>
              </a:rPr>
              <a:t>以关系为运算对象的一组运算集合</a:t>
            </a:r>
            <a:endParaRPr lang="zh-CN" altLang="en-US" sz="2400" dirty="0">
              <a:latin typeface="楷体" panose="02010609060101010101" charset="-122"/>
              <a:ea typeface="楷体" panose="02010609060101010101" charset="-122"/>
            </a:endParaRPr>
          </a:p>
          <a:p>
            <a:pPr marL="914400" lvl="1" indent="-457200">
              <a:lnSpc>
                <a:spcPct val="120000"/>
              </a:lnSpc>
              <a:buAutoNum type="arabicPeriod"/>
            </a:pPr>
            <a:r>
              <a:rPr lang="zh-CN" altLang="en-US" sz="2400" dirty="0">
                <a:latin typeface="楷体" panose="02010609060101010101" charset="-122"/>
                <a:ea typeface="楷体" panose="02010609060101010101" charset="-122"/>
                <a:sym typeface="+mn-ea"/>
              </a:rPr>
              <a:t>运算结果仍是关系</a:t>
            </a:r>
            <a:endParaRPr lang="zh-CN" altLang="en-US" sz="2400" dirty="0">
              <a:latin typeface="楷体" panose="02010609060101010101" charset="-122"/>
              <a:ea typeface="楷体" panose="02010609060101010101" charset="-122"/>
            </a:endParaRPr>
          </a:p>
          <a:p>
            <a:pPr marL="914400" lvl="1" indent="-457200">
              <a:lnSpc>
                <a:spcPct val="120000"/>
              </a:lnSpc>
              <a:buAutoNum type="arabicPeriod"/>
            </a:pPr>
            <a:r>
              <a:rPr lang="zh-CN" altLang="en-US" sz="2400" dirty="0">
                <a:latin typeface="楷体" panose="02010609060101010101" charset="-122"/>
                <a:ea typeface="楷体" panose="02010609060101010101" charset="-122"/>
                <a:sym typeface="+mn-ea"/>
              </a:rPr>
              <a:t>以集合操作为基本运算</a:t>
            </a:r>
            <a:endParaRPr lang="zh-CN" altLang="en-US" sz="2100">
              <a:sym typeface="+mn-ea"/>
            </a:endParaRPr>
          </a:p>
          <a:p>
            <a:pPr marL="457200" lvl="1" indent="0" algn="l">
              <a:buNone/>
            </a:pPr>
            <a:endParaRPr lang="zh-CN" altLang="en-US" sz="6000">
              <a:sym typeface="+mn-ea"/>
            </a:endParaRPr>
          </a:p>
        </p:txBody>
      </p:sp>
      <p:sp>
        <p:nvSpPr>
          <p:cNvPr id="4" name="文本框 3"/>
          <p:cNvSpPr txBox="1"/>
          <p:nvPr/>
        </p:nvSpPr>
        <p:spPr>
          <a:xfrm>
            <a:off x="761365" y="4972050"/>
            <a:ext cx="5577205" cy="460375"/>
          </a:xfrm>
          <a:prstGeom prst="rect">
            <a:avLst/>
          </a:prstGeom>
          <a:noFill/>
        </p:spPr>
        <p:txBody>
          <a:bodyPr wrap="square" rtlCol="0">
            <a:spAutoFit/>
          </a:bodyPr>
          <a:lstStyle/>
          <a:p>
            <a:pPr lvl="1" algn="l"/>
            <a:r>
              <a:rPr lang="en-US" altLang="zh-CN">
                <a:sym typeface="+mn-ea"/>
              </a:rPr>
              <a:t>?</a:t>
            </a:r>
            <a:r>
              <a:rPr lang="zh-CN" altLang="en-US">
                <a:sym typeface="+mn-ea"/>
              </a:rPr>
              <a:t>关系如何用集合来表达</a:t>
            </a:r>
            <a:endParaRPr lang="zh-CN" altLang="en-US"/>
          </a:p>
        </p:txBody>
      </p:sp>
      <p:grpSp>
        <p:nvGrpSpPr>
          <p:cNvPr id="89270" name="组合 89269"/>
          <p:cNvGrpSpPr/>
          <p:nvPr/>
        </p:nvGrpSpPr>
        <p:grpSpPr>
          <a:xfrm>
            <a:off x="6240145" y="1474470"/>
            <a:ext cx="2590800" cy="2819400"/>
            <a:chOff x="3936" y="576"/>
            <a:chExt cx="1632" cy="1776"/>
          </a:xfrm>
        </p:grpSpPr>
        <p:sp>
          <p:nvSpPr>
            <p:cNvPr id="89096" name="椭圆 89095"/>
            <p:cNvSpPr/>
            <p:nvPr/>
          </p:nvSpPr>
          <p:spPr>
            <a:xfrm>
              <a:off x="3936" y="816"/>
              <a:ext cx="1632" cy="1536"/>
            </a:xfrm>
            <a:prstGeom prst="ellipse">
              <a:avLst/>
            </a:prstGeom>
            <a:noFill/>
            <a:ln w="25400" cap="flat" cmpd="sng">
              <a:solidFill>
                <a:schemeClr val="accent2"/>
              </a:solidFill>
              <a:prstDash val="solid"/>
              <a:headEnd type="none" w="med" len="med"/>
              <a:tailEnd type="none" w="med" len="med"/>
            </a:ln>
          </p:spPr>
          <p:txBody>
            <a:bodyPr/>
            <a:lstStyle/>
            <a:p>
              <a:endParaRPr lang="zh-CN" altLang="en-US"/>
            </a:p>
          </p:txBody>
        </p:sp>
        <p:sp>
          <p:nvSpPr>
            <p:cNvPr id="89187" name="矩形 89186"/>
            <p:cNvSpPr/>
            <p:nvPr/>
          </p:nvSpPr>
          <p:spPr>
            <a:xfrm>
              <a:off x="4512" y="1306"/>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85" name="矩形 89184"/>
            <p:cNvSpPr/>
            <p:nvPr/>
          </p:nvSpPr>
          <p:spPr>
            <a:xfrm>
              <a:off x="4512" y="1200"/>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48" name="矩形 89147"/>
            <p:cNvSpPr/>
            <p:nvPr/>
          </p:nvSpPr>
          <p:spPr>
            <a:xfrm>
              <a:off x="4680" y="1306"/>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49" name="矩形 89148"/>
            <p:cNvSpPr/>
            <p:nvPr/>
          </p:nvSpPr>
          <p:spPr>
            <a:xfrm>
              <a:off x="4344" y="1306"/>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0" name="矩形 89149"/>
            <p:cNvSpPr/>
            <p:nvPr/>
          </p:nvSpPr>
          <p:spPr>
            <a:xfrm>
              <a:off x="4176" y="1306"/>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3" name="矩形 89152"/>
            <p:cNvSpPr/>
            <p:nvPr/>
          </p:nvSpPr>
          <p:spPr>
            <a:xfrm>
              <a:off x="4680" y="1200"/>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4" name="矩形 89153"/>
            <p:cNvSpPr/>
            <p:nvPr/>
          </p:nvSpPr>
          <p:spPr>
            <a:xfrm>
              <a:off x="4344" y="1200"/>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5" name="矩形 89154"/>
            <p:cNvSpPr/>
            <p:nvPr/>
          </p:nvSpPr>
          <p:spPr>
            <a:xfrm>
              <a:off x="4176" y="1200"/>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6" name="直接连接符 89155"/>
            <p:cNvSpPr/>
            <p:nvPr/>
          </p:nvSpPr>
          <p:spPr>
            <a:xfrm>
              <a:off x="4176" y="1200"/>
              <a:ext cx="672" cy="0"/>
            </a:xfrm>
            <a:prstGeom prst="line">
              <a:avLst/>
            </a:prstGeom>
            <a:ln w="28575" cap="sq" cmpd="sng">
              <a:solidFill>
                <a:schemeClr val="tx1"/>
              </a:solidFill>
              <a:prstDash val="solid"/>
              <a:headEnd type="none" w="med" len="med"/>
              <a:tailEnd type="none" w="med" len="med"/>
            </a:ln>
          </p:spPr>
        </p:sp>
        <p:sp>
          <p:nvSpPr>
            <p:cNvPr id="89157" name="直接连接符 89156"/>
            <p:cNvSpPr/>
            <p:nvPr/>
          </p:nvSpPr>
          <p:spPr>
            <a:xfrm>
              <a:off x="4176" y="1306"/>
              <a:ext cx="672" cy="0"/>
            </a:xfrm>
            <a:prstGeom prst="line">
              <a:avLst/>
            </a:prstGeom>
            <a:ln w="12700" cap="flat" cmpd="sng">
              <a:solidFill>
                <a:schemeClr val="tx1"/>
              </a:solidFill>
              <a:prstDash val="solid"/>
              <a:headEnd type="none" w="med" len="med"/>
              <a:tailEnd type="none" w="med" len="med"/>
            </a:ln>
          </p:spPr>
        </p:sp>
        <p:sp>
          <p:nvSpPr>
            <p:cNvPr id="89160" name="直接连接符 89159"/>
            <p:cNvSpPr/>
            <p:nvPr/>
          </p:nvSpPr>
          <p:spPr>
            <a:xfrm>
              <a:off x="4176" y="1412"/>
              <a:ext cx="672" cy="0"/>
            </a:xfrm>
            <a:prstGeom prst="line">
              <a:avLst/>
            </a:prstGeom>
            <a:ln w="28575" cap="sq" cmpd="sng">
              <a:solidFill>
                <a:schemeClr val="tx1"/>
              </a:solidFill>
              <a:prstDash val="solid"/>
              <a:headEnd type="none" w="med" len="med"/>
              <a:tailEnd type="none" w="med" len="med"/>
            </a:ln>
          </p:spPr>
        </p:sp>
        <p:sp>
          <p:nvSpPr>
            <p:cNvPr id="89161" name="直接连接符 89160"/>
            <p:cNvSpPr/>
            <p:nvPr/>
          </p:nvSpPr>
          <p:spPr>
            <a:xfrm>
              <a:off x="4176" y="1200"/>
              <a:ext cx="0" cy="212"/>
            </a:xfrm>
            <a:prstGeom prst="line">
              <a:avLst/>
            </a:prstGeom>
            <a:ln w="28575" cap="sq" cmpd="sng">
              <a:solidFill>
                <a:schemeClr val="tx1"/>
              </a:solidFill>
              <a:prstDash val="solid"/>
              <a:headEnd type="none" w="med" len="med"/>
              <a:tailEnd type="none" w="med" len="med"/>
            </a:ln>
          </p:spPr>
        </p:sp>
        <p:sp>
          <p:nvSpPr>
            <p:cNvPr id="89162" name="直接连接符 89161"/>
            <p:cNvSpPr/>
            <p:nvPr/>
          </p:nvSpPr>
          <p:spPr>
            <a:xfrm>
              <a:off x="4344" y="1200"/>
              <a:ext cx="0" cy="212"/>
            </a:xfrm>
            <a:prstGeom prst="line">
              <a:avLst/>
            </a:prstGeom>
            <a:ln w="12700" cap="flat" cmpd="sng">
              <a:solidFill>
                <a:schemeClr val="tx1"/>
              </a:solidFill>
              <a:prstDash val="solid"/>
              <a:headEnd type="none" w="med" len="med"/>
              <a:tailEnd type="none" w="med" len="med"/>
            </a:ln>
          </p:spPr>
        </p:sp>
        <p:sp>
          <p:nvSpPr>
            <p:cNvPr id="89163" name="直接连接符 89162"/>
            <p:cNvSpPr/>
            <p:nvPr/>
          </p:nvSpPr>
          <p:spPr>
            <a:xfrm>
              <a:off x="4512" y="1200"/>
              <a:ext cx="0" cy="212"/>
            </a:xfrm>
            <a:prstGeom prst="line">
              <a:avLst/>
            </a:prstGeom>
            <a:ln w="12700" cap="flat" cmpd="sng">
              <a:solidFill>
                <a:schemeClr val="tx1"/>
              </a:solidFill>
              <a:prstDash val="solid"/>
              <a:headEnd type="none" w="med" len="med"/>
              <a:tailEnd type="none" w="med" len="med"/>
            </a:ln>
          </p:spPr>
        </p:sp>
        <p:sp>
          <p:nvSpPr>
            <p:cNvPr id="89166" name="直接连接符 89165"/>
            <p:cNvSpPr/>
            <p:nvPr/>
          </p:nvSpPr>
          <p:spPr>
            <a:xfrm>
              <a:off x="4848" y="1200"/>
              <a:ext cx="0" cy="212"/>
            </a:xfrm>
            <a:prstGeom prst="line">
              <a:avLst/>
            </a:prstGeom>
            <a:ln w="28575" cap="sq" cmpd="sng">
              <a:solidFill>
                <a:schemeClr val="tx1"/>
              </a:solidFill>
              <a:prstDash val="solid"/>
              <a:headEnd type="none" w="med" len="med"/>
              <a:tailEnd type="none" w="med" len="med"/>
            </a:ln>
          </p:spPr>
        </p:sp>
        <p:sp>
          <p:nvSpPr>
            <p:cNvPr id="89186" name="直接连接符 89185"/>
            <p:cNvSpPr/>
            <p:nvPr/>
          </p:nvSpPr>
          <p:spPr>
            <a:xfrm>
              <a:off x="4680" y="1200"/>
              <a:ext cx="0" cy="212"/>
            </a:xfrm>
            <a:prstGeom prst="line">
              <a:avLst/>
            </a:prstGeom>
            <a:ln w="12700" cap="flat" cmpd="sng">
              <a:solidFill>
                <a:schemeClr val="tx1"/>
              </a:solidFill>
              <a:prstDash val="solid"/>
              <a:headEnd type="none" w="med" len="med"/>
              <a:tailEnd type="none" w="med" len="med"/>
            </a:ln>
          </p:spPr>
        </p:sp>
        <p:sp>
          <p:nvSpPr>
            <p:cNvPr id="89208" name="矩形 89207"/>
            <p:cNvSpPr/>
            <p:nvPr/>
          </p:nvSpPr>
          <p:spPr>
            <a:xfrm>
              <a:off x="4349" y="1910"/>
              <a:ext cx="115"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06" name="矩形 89205"/>
            <p:cNvSpPr/>
            <p:nvPr/>
          </p:nvSpPr>
          <p:spPr>
            <a:xfrm>
              <a:off x="4272" y="1910"/>
              <a:ext cx="77"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2" name="矩形 89171"/>
            <p:cNvSpPr/>
            <p:nvPr/>
          </p:nvSpPr>
          <p:spPr>
            <a:xfrm>
              <a:off x="4349" y="1804"/>
              <a:ext cx="115"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3" name="矩形 89172"/>
            <p:cNvSpPr/>
            <p:nvPr/>
          </p:nvSpPr>
          <p:spPr>
            <a:xfrm>
              <a:off x="4272" y="1804"/>
              <a:ext cx="77"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5" name="矩形 89174"/>
            <p:cNvSpPr/>
            <p:nvPr/>
          </p:nvSpPr>
          <p:spPr>
            <a:xfrm>
              <a:off x="4349" y="1698"/>
              <a:ext cx="115"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6" name="矩形 89175"/>
            <p:cNvSpPr/>
            <p:nvPr/>
          </p:nvSpPr>
          <p:spPr>
            <a:xfrm>
              <a:off x="4272" y="1698"/>
              <a:ext cx="77"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7" name="直接连接符 89176"/>
            <p:cNvSpPr/>
            <p:nvPr/>
          </p:nvSpPr>
          <p:spPr>
            <a:xfrm>
              <a:off x="4272" y="1698"/>
              <a:ext cx="192" cy="0"/>
            </a:xfrm>
            <a:prstGeom prst="line">
              <a:avLst/>
            </a:prstGeom>
            <a:ln w="28575" cap="sq" cmpd="sng">
              <a:solidFill>
                <a:schemeClr val="tx1"/>
              </a:solidFill>
              <a:prstDash val="solid"/>
              <a:headEnd type="none" w="med" len="med"/>
              <a:tailEnd type="none" w="med" len="med"/>
            </a:ln>
          </p:spPr>
        </p:sp>
        <p:sp>
          <p:nvSpPr>
            <p:cNvPr id="89178" name="直接连接符 89177"/>
            <p:cNvSpPr/>
            <p:nvPr/>
          </p:nvSpPr>
          <p:spPr>
            <a:xfrm>
              <a:off x="4272" y="1804"/>
              <a:ext cx="192" cy="0"/>
            </a:xfrm>
            <a:prstGeom prst="line">
              <a:avLst/>
            </a:prstGeom>
            <a:ln w="12700" cap="flat" cmpd="sng">
              <a:solidFill>
                <a:schemeClr val="tx1"/>
              </a:solidFill>
              <a:prstDash val="solid"/>
              <a:headEnd type="none" w="med" len="med"/>
              <a:tailEnd type="none" w="med" len="med"/>
            </a:ln>
          </p:spPr>
        </p:sp>
        <p:sp>
          <p:nvSpPr>
            <p:cNvPr id="89179" name="直接连接符 89178"/>
            <p:cNvSpPr/>
            <p:nvPr/>
          </p:nvSpPr>
          <p:spPr>
            <a:xfrm>
              <a:off x="4272" y="2016"/>
              <a:ext cx="192" cy="0"/>
            </a:xfrm>
            <a:prstGeom prst="line">
              <a:avLst/>
            </a:prstGeom>
            <a:ln w="28575" cap="sq" cmpd="sng">
              <a:solidFill>
                <a:schemeClr val="tx1"/>
              </a:solidFill>
              <a:prstDash val="solid"/>
              <a:headEnd type="none" w="med" len="med"/>
              <a:tailEnd type="none" w="med" len="med"/>
            </a:ln>
          </p:spPr>
        </p:sp>
        <p:sp>
          <p:nvSpPr>
            <p:cNvPr id="89180" name="直接连接符 89179"/>
            <p:cNvSpPr/>
            <p:nvPr/>
          </p:nvSpPr>
          <p:spPr>
            <a:xfrm>
              <a:off x="4272" y="1698"/>
              <a:ext cx="0" cy="318"/>
            </a:xfrm>
            <a:prstGeom prst="line">
              <a:avLst/>
            </a:prstGeom>
            <a:ln w="28575" cap="sq" cmpd="sng">
              <a:solidFill>
                <a:schemeClr val="tx1"/>
              </a:solidFill>
              <a:prstDash val="solid"/>
              <a:headEnd type="none" w="med" len="med"/>
              <a:tailEnd type="none" w="med" len="med"/>
            </a:ln>
          </p:spPr>
        </p:sp>
        <p:sp>
          <p:nvSpPr>
            <p:cNvPr id="89181" name="直接连接符 89180"/>
            <p:cNvSpPr/>
            <p:nvPr/>
          </p:nvSpPr>
          <p:spPr>
            <a:xfrm>
              <a:off x="4349" y="1698"/>
              <a:ext cx="0" cy="318"/>
            </a:xfrm>
            <a:prstGeom prst="line">
              <a:avLst/>
            </a:prstGeom>
            <a:ln w="12700" cap="flat" cmpd="sng">
              <a:solidFill>
                <a:schemeClr val="tx1"/>
              </a:solidFill>
              <a:prstDash val="solid"/>
              <a:headEnd type="none" w="med" len="med"/>
              <a:tailEnd type="none" w="med" len="med"/>
            </a:ln>
          </p:spPr>
        </p:sp>
        <p:sp>
          <p:nvSpPr>
            <p:cNvPr id="89183" name="直接连接符 89182"/>
            <p:cNvSpPr/>
            <p:nvPr/>
          </p:nvSpPr>
          <p:spPr>
            <a:xfrm>
              <a:off x="4464" y="1698"/>
              <a:ext cx="0" cy="318"/>
            </a:xfrm>
            <a:prstGeom prst="line">
              <a:avLst/>
            </a:prstGeom>
            <a:ln w="28575" cap="sq" cmpd="sng">
              <a:solidFill>
                <a:schemeClr val="tx1"/>
              </a:solidFill>
              <a:prstDash val="solid"/>
              <a:headEnd type="none" w="med" len="med"/>
              <a:tailEnd type="none" w="med" len="med"/>
            </a:ln>
          </p:spPr>
        </p:sp>
        <p:sp>
          <p:nvSpPr>
            <p:cNvPr id="89207" name="直接连接符 89206"/>
            <p:cNvSpPr/>
            <p:nvPr/>
          </p:nvSpPr>
          <p:spPr>
            <a:xfrm>
              <a:off x="4272" y="1910"/>
              <a:ext cx="192" cy="0"/>
            </a:xfrm>
            <a:prstGeom prst="line">
              <a:avLst/>
            </a:prstGeom>
            <a:ln w="12700" cap="flat" cmpd="sng">
              <a:solidFill>
                <a:schemeClr val="tx1"/>
              </a:solidFill>
              <a:prstDash val="solid"/>
              <a:headEnd type="none" w="med" len="med"/>
              <a:tailEnd type="none" w="med" len="med"/>
            </a:ln>
          </p:spPr>
        </p:sp>
        <p:sp>
          <p:nvSpPr>
            <p:cNvPr id="89193" name="矩形 89192"/>
            <p:cNvSpPr/>
            <p:nvPr/>
          </p:nvSpPr>
          <p:spPr>
            <a:xfrm>
              <a:off x="4704" y="17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94" name="矩形 89193"/>
            <p:cNvSpPr/>
            <p:nvPr/>
          </p:nvSpPr>
          <p:spPr>
            <a:xfrm>
              <a:off x="4608" y="17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95" name="矩形 89194"/>
            <p:cNvSpPr/>
            <p:nvPr/>
          </p:nvSpPr>
          <p:spPr>
            <a:xfrm>
              <a:off x="4704" y="16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96" name="矩形 89195"/>
            <p:cNvSpPr/>
            <p:nvPr/>
          </p:nvSpPr>
          <p:spPr>
            <a:xfrm>
              <a:off x="4608" y="16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97" name="直接连接符 89196"/>
            <p:cNvSpPr/>
            <p:nvPr/>
          </p:nvSpPr>
          <p:spPr>
            <a:xfrm>
              <a:off x="4608" y="1612"/>
              <a:ext cx="192" cy="0"/>
            </a:xfrm>
            <a:prstGeom prst="line">
              <a:avLst/>
            </a:prstGeom>
            <a:ln w="28575" cap="sq" cmpd="sng">
              <a:solidFill>
                <a:schemeClr val="tx1"/>
              </a:solidFill>
              <a:prstDash val="solid"/>
              <a:headEnd type="none" w="med" len="med"/>
              <a:tailEnd type="none" w="med" len="med"/>
            </a:ln>
          </p:spPr>
        </p:sp>
        <p:sp>
          <p:nvSpPr>
            <p:cNvPr id="89198" name="直接连接符 89197"/>
            <p:cNvSpPr/>
            <p:nvPr/>
          </p:nvSpPr>
          <p:spPr>
            <a:xfrm>
              <a:off x="4608" y="1718"/>
              <a:ext cx="192" cy="0"/>
            </a:xfrm>
            <a:prstGeom prst="line">
              <a:avLst/>
            </a:prstGeom>
            <a:ln w="12700" cap="flat" cmpd="sng">
              <a:solidFill>
                <a:schemeClr val="tx1"/>
              </a:solidFill>
              <a:prstDash val="solid"/>
              <a:headEnd type="none" w="med" len="med"/>
              <a:tailEnd type="none" w="med" len="med"/>
            </a:ln>
          </p:spPr>
        </p:sp>
        <p:sp>
          <p:nvSpPr>
            <p:cNvPr id="89199" name="直接连接符 89198"/>
            <p:cNvSpPr/>
            <p:nvPr/>
          </p:nvSpPr>
          <p:spPr>
            <a:xfrm>
              <a:off x="4608" y="1824"/>
              <a:ext cx="192" cy="0"/>
            </a:xfrm>
            <a:prstGeom prst="line">
              <a:avLst/>
            </a:prstGeom>
            <a:ln w="28575" cap="sq" cmpd="sng">
              <a:solidFill>
                <a:schemeClr val="tx1"/>
              </a:solidFill>
              <a:prstDash val="solid"/>
              <a:headEnd type="none" w="med" len="med"/>
              <a:tailEnd type="none" w="med" len="med"/>
            </a:ln>
          </p:spPr>
        </p:sp>
        <p:sp>
          <p:nvSpPr>
            <p:cNvPr id="89200" name="直接连接符 89199"/>
            <p:cNvSpPr/>
            <p:nvPr/>
          </p:nvSpPr>
          <p:spPr>
            <a:xfrm>
              <a:off x="4608" y="1612"/>
              <a:ext cx="0" cy="212"/>
            </a:xfrm>
            <a:prstGeom prst="line">
              <a:avLst/>
            </a:prstGeom>
            <a:ln w="28575" cap="sq" cmpd="sng">
              <a:solidFill>
                <a:schemeClr val="tx1"/>
              </a:solidFill>
              <a:prstDash val="solid"/>
              <a:headEnd type="none" w="med" len="med"/>
              <a:tailEnd type="none" w="med" len="med"/>
            </a:ln>
          </p:spPr>
        </p:sp>
        <p:sp>
          <p:nvSpPr>
            <p:cNvPr id="89201" name="直接连接符 89200"/>
            <p:cNvSpPr/>
            <p:nvPr/>
          </p:nvSpPr>
          <p:spPr>
            <a:xfrm>
              <a:off x="4704" y="1612"/>
              <a:ext cx="0" cy="212"/>
            </a:xfrm>
            <a:prstGeom prst="line">
              <a:avLst/>
            </a:prstGeom>
            <a:ln w="12700" cap="flat" cmpd="sng">
              <a:solidFill>
                <a:schemeClr val="tx1"/>
              </a:solidFill>
              <a:prstDash val="solid"/>
              <a:headEnd type="none" w="med" len="med"/>
              <a:tailEnd type="none" w="med" len="med"/>
            </a:ln>
          </p:spPr>
        </p:sp>
        <p:sp>
          <p:nvSpPr>
            <p:cNvPr id="89202" name="直接连接符 89201"/>
            <p:cNvSpPr/>
            <p:nvPr/>
          </p:nvSpPr>
          <p:spPr>
            <a:xfrm>
              <a:off x="4800" y="1612"/>
              <a:ext cx="0" cy="212"/>
            </a:xfrm>
            <a:prstGeom prst="line">
              <a:avLst/>
            </a:prstGeom>
            <a:ln w="28575" cap="sq" cmpd="sng">
              <a:solidFill>
                <a:schemeClr val="tx1"/>
              </a:solidFill>
              <a:prstDash val="solid"/>
              <a:headEnd type="none" w="med" len="med"/>
              <a:tailEnd type="none" w="med" len="med"/>
            </a:ln>
          </p:spPr>
        </p:sp>
        <p:sp>
          <p:nvSpPr>
            <p:cNvPr id="89253" name="矩形 89252"/>
            <p:cNvSpPr/>
            <p:nvPr/>
          </p:nvSpPr>
          <p:spPr>
            <a:xfrm>
              <a:off x="5232" y="173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51" name="矩形 89250"/>
            <p:cNvSpPr/>
            <p:nvPr/>
          </p:nvSpPr>
          <p:spPr>
            <a:xfrm>
              <a:off x="5136" y="173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49" name="矩形 89248"/>
            <p:cNvSpPr/>
            <p:nvPr/>
          </p:nvSpPr>
          <p:spPr>
            <a:xfrm>
              <a:off x="5040" y="173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46" name="矩形 89245"/>
            <p:cNvSpPr/>
            <p:nvPr/>
          </p:nvSpPr>
          <p:spPr>
            <a:xfrm>
              <a:off x="5232" y="1624"/>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44" name="矩形 89243"/>
            <p:cNvSpPr/>
            <p:nvPr/>
          </p:nvSpPr>
          <p:spPr>
            <a:xfrm>
              <a:off x="5136" y="1624"/>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42" name="矩形 89241"/>
            <p:cNvSpPr/>
            <p:nvPr/>
          </p:nvSpPr>
          <p:spPr>
            <a:xfrm>
              <a:off x="5040" y="1624"/>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9" name="矩形 89238"/>
            <p:cNvSpPr/>
            <p:nvPr/>
          </p:nvSpPr>
          <p:spPr>
            <a:xfrm>
              <a:off x="5232" y="15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7" name="矩形 89236"/>
            <p:cNvSpPr/>
            <p:nvPr/>
          </p:nvSpPr>
          <p:spPr>
            <a:xfrm>
              <a:off x="5136" y="15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5" name="矩形 89234"/>
            <p:cNvSpPr/>
            <p:nvPr/>
          </p:nvSpPr>
          <p:spPr>
            <a:xfrm>
              <a:off x="5040" y="15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2" name="矩形 89231"/>
            <p:cNvSpPr/>
            <p:nvPr/>
          </p:nvSpPr>
          <p:spPr>
            <a:xfrm>
              <a:off x="5232" y="14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0" name="矩形 89229"/>
            <p:cNvSpPr/>
            <p:nvPr/>
          </p:nvSpPr>
          <p:spPr>
            <a:xfrm>
              <a:off x="5136" y="14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28" name="矩形 89227"/>
            <p:cNvSpPr/>
            <p:nvPr/>
          </p:nvSpPr>
          <p:spPr>
            <a:xfrm>
              <a:off x="5040" y="14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25" name="矩形 89224"/>
            <p:cNvSpPr/>
            <p:nvPr/>
          </p:nvSpPr>
          <p:spPr>
            <a:xfrm>
              <a:off x="5136" y="1306"/>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23" name="矩形 89222"/>
            <p:cNvSpPr/>
            <p:nvPr/>
          </p:nvSpPr>
          <p:spPr>
            <a:xfrm>
              <a:off x="5136" y="120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3" name="矩形 89212"/>
            <p:cNvSpPr/>
            <p:nvPr/>
          </p:nvSpPr>
          <p:spPr>
            <a:xfrm>
              <a:off x="5232" y="1306"/>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4" name="矩形 89213"/>
            <p:cNvSpPr/>
            <p:nvPr/>
          </p:nvSpPr>
          <p:spPr>
            <a:xfrm>
              <a:off x="5040" y="1306"/>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5" name="矩形 89214"/>
            <p:cNvSpPr/>
            <p:nvPr/>
          </p:nvSpPr>
          <p:spPr>
            <a:xfrm>
              <a:off x="5232" y="120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6" name="矩形 89215"/>
            <p:cNvSpPr/>
            <p:nvPr/>
          </p:nvSpPr>
          <p:spPr>
            <a:xfrm>
              <a:off x="5040" y="120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7" name="直接连接符 89216"/>
            <p:cNvSpPr/>
            <p:nvPr/>
          </p:nvSpPr>
          <p:spPr>
            <a:xfrm>
              <a:off x="5040" y="1200"/>
              <a:ext cx="288" cy="0"/>
            </a:xfrm>
            <a:prstGeom prst="line">
              <a:avLst/>
            </a:prstGeom>
            <a:ln w="28575" cap="sq" cmpd="sng">
              <a:solidFill>
                <a:schemeClr val="tx1"/>
              </a:solidFill>
              <a:prstDash val="solid"/>
              <a:headEnd type="none" w="med" len="med"/>
              <a:tailEnd type="none" w="med" len="med"/>
            </a:ln>
          </p:spPr>
        </p:sp>
        <p:sp>
          <p:nvSpPr>
            <p:cNvPr id="89218" name="直接连接符 89217"/>
            <p:cNvSpPr/>
            <p:nvPr/>
          </p:nvSpPr>
          <p:spPr>
            <a:xfrm>
              <a:off x="5040" y="1306"/>
              <a:ext cx="288" cy="0"/>
            </a:xfrm>
            <a:prstGeom prst="line">
              <a:avLst/>
            </a:prstGeom>
            <a:ln w="12700" cap="flat" cmpd="sng">
              <a:solidFill>
                <a:schemeClr val="tx1"/>
              </a:solidFill>
              <a:prstDash val="solid"/>
              <a:headEnd type="none" w="med" len="med"/>
              <a:tailEnd type="none" w="med" len="med"/>
            </a:ln>
          </p:spPr>
        </p:sp>
        <p:sp>
          <p:nvSpPr>
            <p:cNvPr id="89219" name="直接连接符 89218"/>
            <p:cNvSpPr/>
            <p:nvPr/>
          </p:nvSpPr>
          <p:spPr>
            <a:xfrm>
              <a:off x="5040" y="1836"/>
              <a:ext cx="288" cy="0"/>
            </a:xfrm>
            <a:prstGeom prst="line">
              <a:avLst/>
            </a:prstGeom>
            <a:ln w="28575" cap="sq" cmpd="sng">
              <a:solidFill>
                <a:schemeClr val="tx1"/>
              </a:solidFill>
              <a:prstDash val="solid"/>
              <a:headEnd type="none" w="med" len="med"/>
              <a:tailEnd type="none" w="med" len="med"/>
            </a:ln>
          </p:spPr>
        </p:sp>
        <p:sp>
          <p:nvSpPr>
            <p:cNvPr id="89220" name="直接连接符 89219"/>
            <p:cNvSpPr/>
            <p:nvPr/>
          </p:nvSpPr>
          <p:spPr>
            <a:xfrm>
              <a:off x="5040" y="1200"/>
              <a:ext cx="0" cy="636"/>
            </a:xfrm>
            <a:prstGeom prst="line">
              <a:avLst/>
            </a:prstGeom>
            <a:ln w="28575" cap="sq" cmpd="sng">
              <a:solidFill>
                <a:schemeClr val="tx1"/>
              </a:solidFill>
              <a:prstDash val="solid"/>
              <a:headEnd type="none" w="med" len="med"/>
              <a:tailEnd type="none" w="med" len="med"/>
            </a:ln>
          </p:spPr>
        </p:sp>
        <p:sp>
          <p:nvSpPr>
            <p:cNvPr id="89221" name="直接连接符 89220"/>
            <p:cNvSpPr/>
            <p:nvPr/>
          </p:nvSpPr>
          <p:spPr>
            <a:xfrm>
              <a:off x="5136" y="1200"/>
              <a:ext cx="0" cy="636"/>
            </a:xfrm>
            <a:prstGeom prst="line">
              <a:avLst/>
            </a:prstGeom>
            <a:ln w="12700" cap="flat" cmpd="sng">
              <a:solidFill>
                <a:schemeClr val="tx1"/>
              </a:solidFill>
              <a:prstDash val="solid"/>
              <a:headEnd type="none" w="med" len="med"/>
              <a:tailEnd type="none" w="med" len="med"/>
            </a:ln>
          </p:spPr>
        </p:sp>
        <p:sp>
          <p:nvSpPr>
            <p:cNvPr id="89222" name="直接连接符 89221"/>
            <p:cNvSpPr/>
            <p:nvPr/>
          </p:nvSpPr>
          <p:spPr>
            <a:xfrm>
              <a:off x="5328" y="1200"/>
              <a:ext cx="0" cy="636"/>
            </a:xfrm>
            <a:prstGeom prst="line">
              <a:avLst/>
            </a:prstGeom>
            <a:ln w="28575" cap="sq" cmpd="sng">
              <a:solidFill>
                <a:schemeClr val="tx1"/>
              </a:solidFill>
              <a:prstDash val="solid"/>
              <a:headEnd type="none" w="med" len="med"/>
              <a:tailEnd type="none" w="med" len="med"/>
            </a:ln>
          </p:spPr>
        </p:sp>
        <p:sp>
          <p:nvSpPr>
            <p:cNvPr id="89224" name="直接连接符 89223"/>
            <p:cNvSpPr/>
            <p:nvPr/>
          </p:nvSpPr>
          <p:spPr>
            <a:xfrm>
              <a:off x="5232" y="1200"/>
              <a:ext cx="0" cy="636"/>
            </a:xfrm>
            <a:prstGeom prst="line">
              <a:avLst/>
            </a:prstGeom>
            <a:ln w="12700" cap="flat" cmpd="sng">
              <a:solidFill>
                <a:schemeClr val="tx1"/>
              </a:solidFill>
              <a:prstDash val="solid"/>
              <a:headEnd type="none" w="med" len="med"/>
              <a:tailEnd type="none" w="med" len="med"/>
            </a:ln>
          </p:spPr>
        </p:sp>
        <p:sp>
          <p:nvSpPr>
            <p:cNvPr id="89229" name="直接连接符 89228"/>
            <p:cNvSpPr/>
            <p:nvPr/>
          </p:nvSpPr>
          <p:spPr>
            <a:xfrm>
              <a:off x="5040" y="1412"/>
              <a:ext cx="288" cy="0"/>
            </a:xfrm>
            <a:prstGeom prst="line">
              <a:avLst/>
            </a:prstGeom>
            <a:ln w="12700" cap="flat" cmpd="sng">
              <a:solidFill>
                <a:schemeClr val="tx1"/>
              </a:solidFill>
              <a:prstDash val="solid"/>
              <a:headEnd type="none" w="med" len="med"/>
              <a:tailEnd type="none" w="med" len="med"/>
            </a:ln>
          </p:spPr>
        </p:sp>
        <p:sp>
          <p:nvSpPr>
            <p:cNvPr id="89236" name="直接连接符 89235"/>
            <p:cNvSpPr/>
            <p:nvPr/>
          </p:nvSpPr>
          <p:spPr>
            <a:xfrm>
              <a:off x="5040" y="1518"/>
              <a:ext cx="288" cy="0"/>
            </a:xfrm>
            <a:prstGeom prst="line">
              <a:avLst/>
            </a:prstGeom>
            <a:ln w="12700" cap="flat" cmpd="sng">
              <a:solidFill>
                <a:schemeClr val="tx1"/>
              </a:solidFill>
              <a:prstDash val="solid"/>
              <a:headEnd type="none" w="med" len="med"/>
              <a:tailEnd type="none" w="med" len="med"/>
            </a:ln>
          </p:spPr>
        </p:sp>
        <p:sp>
          <p:nvSpPr>
            <p:cNvPr id="89243" name="直接连接符 89242"/>
            <p:cNvSpPr/>
            <p:nvPr/>
          </p:nvSpPr>
          <p:spPr>
            <a:xfrm>
              <a:off x="5040" y="1624"/>
              <a:ext cx="288" cy="0"/>
            </a:xfrm>
            <a:prstGeom prst="line">
              <a:avLst/>
            </a:prstGeom>
            <a:ln w="12700" cap="flat" cmpd="sng">
              <a:solidFill>
                <a:schemeClr val="tx1"/>
              </a:solidFill>
              <a:prstDash val="solid"/>
              <a:headEnd type="none" w="med" len="med"/>
              <a:tailEnd type="none" w="med" len="med"/>
            </a:ln>
          </p:spPr>
        </p:sp>
        <p:sp>
          <p:nvSpPr>
            <p:cNvPr id="89250" name="直接连接符 89249"/>
            <p:cNvSpPr/>
            <p:nvPr/>
          </p:nvSpPr>
          <p:spPr>
            <a:xfrm>
              <a:off x="5040" y="1730"/>
              <a:ext cx="288" cy="0"/>
            </a:xfrm>
            <a:prstGeom prst="line">
              <a:avLst/>
            </a:prstGeom>
            <a:ln w="12700" cap="flat" cmpd="sng">
              <a:solidFill>
                <a:schemeClr val="tx1"/>
              </a:solidFill>
              <a:prstDash val="solid"/>
              <a:headEnd type="none" w="med" len="med"/>
              <a:tailEnd type="none" w="med" len="med"/>
            </a:ln>
          </p:spPr>
        </p:sp>
        <p:sp>
          <p:nvSpPr>
            <p:cNvPr id="89262" name="文本框 89261"/>
            <p:cNvSpPr txBox="1"/>
            <p:nvPr/>
          </p:nvSpPr>
          <p:spPr>
            <a:xfrm>
              <a:off x="4224" y="576"/>
              <a:ext cx="1056" cy="230"/>
            </a:xfrm>
            <a:prstGeom prst="rect">
              <a:avLst/>
            </a:prstGeom>
            <a:noFill/>
            <a:ln w="9525">
              <a:noFill/>
            </a:ln>
          </p:spPr>
          <p:txBody>
            <a:bodyPr lIns="0" tIns="0" rIns="0" bIns="0">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操纵对象</a:t>
              </a:r>
            </a:p>
          </p:txBody>
        </p:sp>
      </p:grpSp>
      <p:grpSp>
        <p:nvGrpSpPr>
          <p:cNvPr id="89265" name="组合 89264"/>
          <p:cNvGrpSpPr/>
          <p:nvPr/>
        </p:nvGrpSpPr>
        <p:grpSpPr>
          <a:xfrm>
            <a:off x="6621145" y="5284470"/>
            <a:ext cx="1752600" cy="1371600"/>
            <a:chOff x="4176" y="2976"/>
            <a:chExt cx="1104" cy="864"/>
          </a:xfrm>
        </p:grpSpPr>
        <p:sp>
          <p:nvSpPr>
            <p:cNvPr id="89117" name="矩形 89116"/>
            <p:cNvSpPr/>
            <p:nvPr/>
          </p:nvSpPr>
          <p:spPr>
            <a:xfrm>
              <a:off x="5059" y="3444"/>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6" name="矩形 89115"/>
            <p:cNvSpPr/>
            <p:nvPr/>
          </p:nvSpPr>
          <p:spPr>
            <a:xfrm>
              <a:off x="4838" y="3444"/>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5" name="矩形 89114"/>
            <p:cNvSpPr/>
            <p:nvPr/>
          </p:nvSpPr>
          <p:spPr>
            <a:xfrm>
              <a:off x="4618" y="3444"/>
              <a:ext cx="220"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4" name="矩形 89113"/>
            <p:cNvSpPr/>
            <p:nvPr/>
          </p:nvSpPr>
          <p:spPr>
            <a:xfrm>
              <a:off x="4397" y="3444"/>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3" name="矩形 89112"/>
            <p:cNvSpPr/>
            <p:nvPr/>
          </p:nvSpPr>
          <p:spPr>
            <a:xfrm>
              <a:off x="4176" y="3444"/>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2" name="矩形 89111"/>
            <p:cNvSpPr/>
            <p:nvPr/>
          </p:nvSpPr>
          <p:spPr>
            <a:xfrm>
              <a:off x="5059" y="3288"/>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1" name="矩形 89110"/>
            <p:cNvSpPr/>
            <p:nvPr/>
          </p:nvSpPr>
          <p:spPr>
            <a:xfrm>
              <a:off x="4838" y="3288"/>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0" name="矩形 89109"/>
            <p:cNvSpPr/>
            <p:nvPr/>
          </p:nvSpPr>
          <p:spPr>
            <a:xfrm>
              <a:off x="4618" y="3288"/>
              <a:ext cx="220"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9" name="矩形 89108"/>
            <p:cNvSpPr/>
            <p:nvPr/>
          </p:nvSpPr>
          <p:spPr>
            <a:xfrm>
              <a:off x="4397" y="3288"/>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8" name="矩形 89107"/>
            <p:cNvSpPr/>
            <p:nvPr/>
          </p:nvSpPr>
          <p:spPr>
            <a:xfrm>
              <a:off x="4176" y="3288"/>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7" name="矩形 89106"/>
            <p:cNvSpPr/>
            <p:nvPr/>
          </p:nvSpPr>
          <p:spPr>
            <a:xfrm>
              <a:off x="5059" y="3132"/>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6" name="矩形 89105"/>
            <p:cNvSpPr/>
            <p:nvPr/>
          </p:nvSpPr>
          <p:spPr>
            <a:xfrm>
              <a:off x="4838" y="3132"/>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5" name="矩形 89104"/>
            <p:cNvSpPr/>
            <p:nvPr/>
          </p:nvSpPr>
          <p:spPr>
            <a:xfrm>
              <a:off x="4618" y="3132"/>
              <a:ext cx="220"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4" name="矩形 89103"/>
            <p:cNvSpPr/>
            <p:nvPr/>
          </p:nvSpPr>
          <p:spPr>
            <a:xfrm>
              <a:off x="4397" y="3132"/>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3" name="矩形 89102"/>
            <p:cNvSpPr/>
            <p:nvPr/>
          </p:nvSpPr>
          <p:spPr>
            <a:xfrm>
              <a:off x="4176" y="3132"/>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2" name="矩形 89101"/>
            <p:cNvSpPr/>
            <p:nvPr/>
          </p:nvSpPr>
          <p:spPr>
            <a:xfrm>
              <a:off x="5059" y="2976"/>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1" name="矩形 89100"/>
            <p:cNvSpPr/>
            <p:nvPr/>
          </p:nvSpPr>
          <p:spPr>
            <a:xfrm>
              <a:off x="4838" y="2976"/>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0" name="矩形 89099"/>
            <p:cNvSpPr/>
            <p:nvPr/>
          </p:nvSpPr>
          <p:spPr>
            <a:xfrm>
              <a:off x="4618" y="2976"/>
              <a:ext cx="220"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099" name="矩形 89098"/>
            <p:cNvSpPr/>
            <p:nvPr/>
          </p:nvSpPr>
          <p:spPr>
            <a:xfrm>
              <a:off x="4397" y="2976"/>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098" name="矩形 89097"/>
            <p:cNvSpPr/>
            <p:nvPr/>
          </p:nvSpPr>
          <p:spPr>
            <a:xfrm>
              <a:off x="4176" y="2976"/>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8" name="直接连接符 89117"/>
            <p:cNvSpPr/>
            <p:nvPr/>
          </p:nvSpPr>
          <p:spPr>
            <a:xfrm>
              <a:off x="4176" y="2976"/>
              <a:ext cx="1104" cy="0"/>
            </a:xfrm>
            <a:prstGeom prst="line">
              <a:avLst/>
            </a:prstGeom>
            <a:ln w="28575" cap="sq" cmpd="sng">
              <a:solidFill>
                <a:schemeClr val="tx1"/>
              </a:solidFill>
              <a:prstDash val="solid"/>
              <a:headEnd type="none" w="med" len="med"/>
              <a:tailEnd type="none" w="med" len="med"/>
            </a:ln>
          </p:spPr>
        </p:sp>
        <p:sp>
          <p:nvSpPr>
            <p:cNvPr id="89119" name="直接连接符 89118"/>
            <p:cNvSpPr/>
            <p:nvPr/>
          </p:nvSpPr>
          <p:spPr>
            <a:xfrm>
              <a:off x="4176" y="3132"/>
              <a:ext cx="1104" cy="0"/>
            </a:xfrm>
            <a:prstGeom prst="line">
              <a:avLst/>
            </a:prstGeom>
            <a:ln w="12700" cap="flat" cmpd="sng">
              <a:solidFill>
                <a:schemeClr val="tx1"/>
              </a:solidFill>
              <a:prstDash val="solid"/>
              <a:headEnd type="none" w="med" len="med"/>
              <a:tailEnd type="none" w="med" len="med"/>
            </a:ln>
          </p:spPr>
        </p:sp>
        <p:sp>
          <p:nvSpPr>
            <p:cNvPr id="89120" name="直接连接符 89119"/>
            <p:cNvSpPr/>
            <p:nvPr/>
          </p:nvSpPr>
          <p:spPr>
            <a:xfrm>
              <a:off x="4176" y="3288"/>
              <a:ext cx="1104" cy="0"/>
            </a:xfrm>
            <a:prstGeom prst="line">
              <a:avLst/>
            </a:prstGeom>
            <a:ln w="12700" cap="flat" cmpd="sng">
              <a:solidFill>
                <a:schemeClr val="tx1"/>
              </a:solidFill>
              <a:prstDash val="solid"/>
              <a:headEnd type="none" w="med" len="med"/>
              <a:tailEnd type="none" w="med" len="med"/>
            </a:ln>
          </p:spPr>
        </p:sp>
        <p:sp>
          <p:nvSpPr>
            <p:cNvPr id="89121" name="直接连接符 89120"/>
            <p:cNvSpPr/>
            <p:nvPr/>
          </p:nvSpPr>
          <p:spPr>
            <a:xfrm>
              <a:off x="4176" y="3444"/>
              <a:ext cx="1104" cy="0"/>
            </a:xfrm>
            <a:prstGeom prst="line">
              <a:avLst/>
            </a:prstGeom>
            <a:ln w="12700" cap="flat" cmpd="sng">
              <a:solidFill>
                <a:schemeClr val="tx1"/>
              </a:solidFill>
              <a:prstDash val="solid"/>
              <a:headEnd type="none" w="med" len="med"/>
              <a:tailEnd type="none" w="med" len="med"/>
            </a:ln>
          </p:spPr>
        </p:sp>
        <p:sp>
          <p:nvSpPr>
            <p:cNvPr id="89122" name="直接连接符 89121"/>
            <p:cNvSpPr/>
            <p:nvPr/>
          </p:nvSpPr>
          <p:spPr>
            <a:xfrm>
              <a:off x="4176" y="3600"/>
              <a:ext cx="1104" cy="0"/>
            </a:xfrm>
            <a:prstGeom prst="line">
              <a:avLst/>
            </a:prstGeom>
            <a:ln w="28575" cap="sq" cmpd="sng">
              <a:solidFill>
                <a:schemeClr val="tx1"/>
              </a:solidFill>
              <a:prstDash val="solid"/>
              <a:headEnd type="none" w="med" len="med"/>
              <a:tailEnd type="none" w="med" len="med"/>
            </a:ln>
          </p:spPr>
        </p:sp>
        <p:sp>
          <p:nvSpPr>
            <p:cNvPr id="89123" name="直接连接符 89122"/>
            <p:cNvSpPr/>
            <p:nvPr/>
          </p:nvSpPr>
          <p:spPr>
            <a:xfrm>
              <a:off x="4176" y="2976"/>
              <a:ext cx="0" cy="624"/>
            </a:xfrm>
            <a:prstGeom prst="line">
              <a:avLst/>
            </a:prstGeom>
            <a:ln w="28575" cap="sq" cmpd="sng">
              <a:solidFill>
                <a:schemeClr val="tx1"/>
              </a:solidFill>
              <a:prstDash val="solid"/>
              <a:headEnd type="none" w="med" len="med"/>
              <a:tailEnd type="none" w="med" len="med"/>
            </a:ln>
          </p:spPr>
        </p:sp>
        <p:sp>
          <p:nvSpPr>
            <p:cNvPr id="89124" name="直接连接符 89123"/>
            <p:cNvSpPr/>
            <p:nvPr/>
          </p:nvSpPr>
          <p:spPr>
            <a:xfrm>
              <a:off x="4397" y="2976"/>
              <a:ext cx="0" cy="624"/>
            </a:xfrm>
            <a:prstGeom prst="line">
              <a:avLst/>
            </a:prstGeom>
            <a:ln w="12700" cap="flat" cmpd="sng">
              <a:solidFill>
                <a:schemeClr val="tx1"/>
              </a:solidFill>
              <a:prstDash val="solid"/>
              <a:headEnd type="none" w="med" len="med"/>
              <a:tailEnd type="none" w="med" len="med"/>
            </a:ln>
          </p:spPr>
        </p:sp>
        <p:sp>
          <p:nvSpPr>
            <p:cNvPr id="89125" name="直接连接符 89124"/>
            <p:cNvSpPr/>
            <p:nvPr/>
          </p:nvSpPr>
          <p:spPr>
            <a:xfrm>
              <a:off x="4618" y="2976"/>
              <a:ext cx="0" cy="624"/>
            </a:xfrm>
            <a:prstGeom prst="line">
              <a:avLst/>
            </a:prstGeom>
            <a:ln w="12700" cap="flat" cmpd="sng">
              <a:solidFill>
                <a:schemeClr val="tx1"/>
              </a:solidFill>
              <a:prstDash val="solid"/>
              <a:headEnd type="none" w="med" len="med"/>
              <a:tailEnd type="none" w="med" len="med"/>
            </a:ln>
          </p:spPr>
        </p:sp>
        <p:sp>
          <p:nvSpPr>
            <p:cNvPr id="89126" name="直接连接符 89125"/>
            <p:cNvSpPr/>
            <p:nvPr/>
          </p:nvSpPr>
          <p:spPr>
            <a:xfrm>
              <a:off x="4838" y="2976"/>
              <a:ext cx="0" cy="624"/>
            </a:xfrm>
            <a:prstGeom prst="line">
              <a:avLst/>
            </a:prstGeom>
            <a:ln w="12700" cap="flat" cmpd="sng">
              <a:solidFill>
                <a:schemeClr val="tx1"/>
              </a:solidFill>
              <a:prstDash val="solid"/>
              <a:headEnd type="none" w="med" len="med"/>
              <a:tailEnd type="none" w="med" len="med"/>
            </a:ln>
          </p:spPr>
        </p:sp>
        <p:sp>
          <p:nvSpPr>
            <p:cNvPr id="89127" name="直接连接符 89126"/>
            <p:cNvSpPr/>
            <p:nvPr/>
          </p:nvSpPr>
          <p:spPr>
            <a:xfrm>
              <a:off x="5059" y="2976"/>
              <a:ext cx="0" cy="624"/>
            </a:xfrm>
            <a:prstGeom prst="line">
              <a:avLst/>
            </a:prstGeom>
            <a:ln w="12700" cap="flat" cmpd="sng">
              <a:solidFill>
                <a:schemeClr val="tx1"/>
              </a:solidFill>
              <a:prstDash val="solid"/>
              <a:headEnd type="none" w="med" len="med"/>
              <a:tailEnd type="none" w="med" len="med"/>
            </a:ln>
          </p:spPr>
        </p:sp>
        <p:sp>
          <p:nvSpPr>
            <p:cNvPr id="89128" name="直接连接符 89127"/>
            <p:cNvSpPr/>
            <p:nvPr/>
          </p:nvSpPr>
          <p:spPr>
            <a:xfrm>
              <a:off x="5280" y="2976"/>
              <a:ext cx="0" cy="624"/>
            </a:xfrm>
            <a:prstGeom prst="line">
              <a:avLst/>
            </a:prstGeom>
            <a:ln w="28575" cap="sq" cmpd="sng">
              <a:solidFill>
                <a:schemeClr val="tx1"/>
              </a:solidFill>
              <a:prstDash val="solid"/>
              <a:headEnd type="none" w="med" len="med"/>
              <a:tailEnd type="none" w="med" len="med"/>
            </a:ln>
          </p:spPr>
        </p:sp>
        <p:sp>
          <p:nvSpPr>
            <p:cNvPr id="89264" name="文本框 89263"/>
            <p:cNvSpPr txBox="1"/>
            <p:nvPr/>
          </p:nvSpPr>
          <p:spPr>
            <a:xfrm>
              <a:off x="4224" y="3610"/>
              <a:ext cx="1056" cy="230"/>
            </a:xfrm>
            <a:prstGeom prst="rect">
              <a:avLst/>
            </a:prstGeom>
            <a:noFill/>
            <a:ln w="9525">
              <a:noFill/>
            </a:ln>
          </p:spPr>
          <p:txBody>
            <a:bodyPr lIns="0" tIns="0" rIns="0" bIns="0">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操纵结果</a:t>
              </a:r>
            </a:p>
          </p:txBody>
        </p:sp>
      </p:grpSp>
      <p:grpSp>
        <p:nvGrpSpPr>
          <p:cNvPr id="89268" name="组合 89267"/>
          <p:cNvGrpSpPr/>
          <p:nvPr/>
        </p:nvGrpSpPr>
        <p:grpSpPr>
          <a:xfrm>
            <a:off x="6697345" y="4293870"/>
            <a:ext cx="1752600" cy="990600"/>
            <a:chOff x="4224" y="2352"/>
            <a:chExt cx="1104" cy="624"/>
          </a:xfrm>
        </p:grpSpPr>
        <p:sp>
          <p:nvSpPr>
            <p:cNvPr id="89266" name="文本框 89265"/>
            <p:cNvSpPr txBox="1"/>
            <p:nvPr/>
          </p:nvSpPr>
          <p:spPr>
            <a:xfrm>
              <a:off x="4224" y="2549"/>
              <a:ext cx="1104" cy="230"/>
            </a:xfrm>
            <a:prstGeom prst="rect">
              <a:avLst/>
            </a:prstGeom>
            <a:noFill/>
            <a:ln w="9525">
              <a:noFill/>
            </a:ln>
          </p:spPr>
          <p:txBody>
            <a:bodyPr lIns="0" tIns="0" rIns="0" bIns="0">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关系    操纵</a:t>
              </a:r>
            </a:p>
          </p:txBody>
        </p:sp>
        <p:sp>
          <p:nvSpPr>
            <p:cNvPr id="89267" name="下箭头 89266"/>
            <p:cNvSpPr/>
            <p:nvPr/>
          </p:nvSpPr>
          <p:spPr>
            <a:xfrm>
              <a:off x="4656" y="2352"/>
              <a:ext cx="144" cy="624"/>
            </a:xfrm>
            <a:prstGeom prst="downArrow">
              <a:avLst>
                <a:gd name="adj1" fmla="val 50000"/>
                <a:gd name="adj2" fmla="val 108333"/>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lvl="0" algn="l" eaLnBrk="0" hangingPunct="0">
              <a:defRPr/>
            </a:pPr>
            <a:r>
              <a:rPr lang="zh-CN" altLang="en-US" sz="4000" cap="all" spc="50" dirty="0" smtClean="0">
                <a:solidFill>
                  <a:schemeClr val="tx1"/>
                </a:solidFill>
                <a:latin typeface="+mj-lt"/>
                <a:ea typeface="+mj-ea"/>
              </a:rPr>
              <a:t>除法</a:t>
            </a:r>
            <a:r>
              <a:rPr lang="en-US" altLang="zh-CN" sz="4000" dirty="0">
                <a:cs typeface="楷体" panose="02010609060101010101" charset="-122"/>
              </a:rPr>
              <a:t>÷</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50</a:t>
            </a:fld>
            <a:endParaRPr lang="zh-CN" altLang="en-US" strike="noStrike" noProof="1">
              <a:latin typeface="Times New Roman" panose="02020603050405020304" pitchFamily="18" charset="0"/>
              <a:ea typeface="宋体" panose="02010600030101010101" pitchFamily="2" charset="-122"/>
            </a:endParaRPr>
          </a:p>
        </p:txBody>
      </p:sp>
      <p:sp>
        <p:nvSpPr>
          <p:cNvPr id="3" name="Rectangle 2"/>
          <p:cNvSpPr/>
          <p:nvPr/>
        </p:nvSpPr>
        <p:spPr>
          <a:xfrm>
            <a:off x="1043305" y="1268760"/>
            <a:ext cx="7561143" cy="1274195"/>
          </a:xfrm>
          <a:prstGeom prst="rect">
            <a:avLst/>
          </a:prstGeom>
        </p:spPr>
        <p:txBody>
          <a:bodyPr wrap="square">
            <a:spAutoFit/>
          </a:bodyPr>
          <a:lstStyle/>
          <a:p>
            <a:r>
              <a:rPr lang="zh-CN" altLang="en-US" b="0" dirty="0" smtClean="0"/>
              <a:t>第二步：被</a:t>
            </a:r>
            <a:r>
              <a:rPr lang="zh-CN" altLang="en-US" b="0" dirty="0"/>
              <a:t>除关系</a:t>
            </a:r>
            <a:r>
              <a:rPr lang="en-US" altLang="zh-CN" b="0" dirty="0"/>
              <a:t>R</a:t>
            </a:r>
            <a:r>
              <a:rPr lang="zh-CN" altLang="en-US" b="0" dirty="0"/>
              <a:t>中与</a:t>
            </a:r>
            <a:r>
              <a:rPr lang="en-US" altLang="zh-CN" b="0" dirty="0"/>
              <a:t>S</a:t>
            </a:r>
            <a:r>
              <a:rPr lang="zh-CN" altLang="en-US" b="0" dirty="0"/>
              <a:t>中不相同的属性列是</a:t>
            </a:r>
            <a:r>
              <a:rPr lang="en-US" altLang="zh-CN" b="0" dirty="0"/>
              <a:t>X </a:t>
            </a:r>
            <a:r>
              <a:rPr lang="zh-CN" altLang="en-US" b="0" dirty="0"/>
              <a:t>，关系</a:t>
            </a:r>
            <a:r>
              <a:rPr lang="en-US" altLang="zh-CN" b="0" dirty="0"/>
              <a:t>R</a:t>
            </a:r>
            <a:r>
              <a:rPr lang="zh-CN" altLang="en-US" b="0" dirty="0"/>
              <a:t>在属性（</a:t>
            </a:r>
            <a:r>
              <a:rPr lang="en-US" altLang="zh-CN" b="0" dirty="0"/>
              <a:t>X</a:t>
            </a:r>
            <a:r>
              <a:rPr lang="zh-CN" altLang="en-US" b="0" dirty="0"/>
              <a:t>）上做取消重复值的投影为</a:t>
            </a:r>
            <a:r>
              <a:rPr lang="en-US" altLang="zh-CN" b="0" dirty="0"/>
              <a:t>{X1</a:t>
            </a:r>
            <a:r>
              <a:rPr lang="zh-CN" altLang="en-US" b="0" dirty="0"/>
              <a:t>，</a:t>
            </a:r>
            <a:r>
              <a:rPr lang="en-US" altLang="zh-CN" b="0" dirty="0"/>
              <a:t>X2</a:t>
            </a:r>
            <a:r>
              <a:rPr lang="en-US" altLang="zh-CN" b="0" dirty="0" smtClean="0"/>
              <a:t>}</a:t>
            </a:r>
          </a:p>
          <a:p>
            <a:r>
              <a:rPr lang="zh-CN" altLang="en-US" b="0" dirty="0" smtClean="0"/>
              <a:t>第三步：求</a:t>
            </a:r>
            <a:r>
              <a:rPr lang="zh-CN" altLang="en-US" b="0" dirty="0"/>
              <a:t>关系</a:t>
            </a:r>
            <a:r>
              <a:rPr lang="en-US" altLang="zh-CN" b="0" dirty="0"/>
              <a:t>R</a:t>
            </a:r>
            <a:r>
              <a:rPr lang="zh-CN" altLang="en-US" b="0" dirty="0"/>
              <a:t>中</a:t>
            </a:r>
            <a:r>
              <a:rPr lang="en-US" altLang="zh-CN" b="0" dirty="0"/>
              <a:t>X</a:t>
            </a:r>
            <a:r>
              <a:rPr lang="zh-CN" altLang="en-US" b="0" dirty="0"/>
              <a:t>属性对应的像集</a:t>
            </a:r>
            <a:r>
              <a:rPr lang="en-US" altLang="zh-CN" b="0" dirty="0"/>
              <a:t>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708920"/>
            <a:ext cx="3240360" cy="2013241"/>
          </a:xfrm>
          <a:prstGeom prst="rect">
            <a:avLst/>
          </a:prstGeom>
        </p:spPr>
      </p:pic>
      <p:pic>
        <p:nvPicPr>
          <p:cNvPr id="8" name="Picture 7"/>
          <p:cNvPicPr>
            <a:picLocks noChangeAspect="1"/>
          </p:cNvPicPr>
          <p:nvPr/>
        </p:nvPicPr>
        <p:blipFill>
          <a:blip r:embed="rId3"/>
          <a:stretch>
            <a:fillRect/>
          </a:stretch>
        </p:blipFill>
        <p:spPr>
          <a:xfrm>
            <a:off x="4139952" y="2876995"/>
            <a:ext cx="4171950" cy="2009775"/>
          </a:xfrm>
          <a:prstGeom prst="rect">
            <a:avLst/>
          </a:prstGeom>
        </p:spPr>
      </p:pic>
    </p:spTree>
    <p:extLst>
      <p:ext uri="{BB962C8B-B14F-4D97-AF65-F5344CB8AC3E}">
        <p14:creationId xmlns:p14="http://schemas.microsoft.com/office/powerpoint/2010/main" val="155993747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lvl="0" algn="l" eaLnBrk="0" hangingPunct="0">
              <a:defRPr/>
            </a:pPr>
            <a:r>
              <a:rPr lang="zh-CN" altLang="en-US" sz="4000" cap="all" spc="50" dirty="0" smtClean="0">
                <a:solidFill>
                  <a:schemeClr val="tx1"/>
                </a:solidFill>
                <a:latin typeface="+mj-lt"/>
                <a:ea typeface="+mj-ea"/>
              </a:rPr>
              <a:t>除法</a:t>
            </a:r>
            <a:r>
              <a:rPr lang="en-US" altLang="zh-CN" sz="4000" dirty="0">
                <a:cs typeface="楷体" panose="02010609060101010101" charset="-122"/>
              </a:rPr>
              <a:t>÷</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51</a:t>
            </a:fld>
            <a:endParaRPr lang="zh-CN" altLang="en-US" strike="noStrike" noProof="1">
              <a:latin typeface="Times New Roman" panose="02020603050405020304" pitchFamily="18" charset="0"/>
              <a:ea typeface="宋体" panose="02010600030101010101" pitchFamily="2" charset="-122"/>
            </a:endParaRPr>
          </a:p>
        </p:txBody>
      </p:sp>
      <p:sp>
        <p:nvSpPr>
          <p:cNvPr id="3" name="Rectangle 2"/>
          <p:cNvSpPr/>
          <p:nvPr/>
        </p:nvSpPr>
        <p:spPr>
          <a:xfrm>
            <a:off x="1043305" y="1268760"/>
            <a:ext cx="7561143" cy="2677656"/>
          </a:xfrm>
          <a:prstGeom prst="rect">
            <a:avLst/>
          </a:prstGeom>
        </p:spPr>
        <p:txBody>
          <a:bodyPr wrap="square">
            <a:spAutoFit/>
          </a:bodyPr>
          <a:lstStyle/>
          <a:p>
            <a:r>
              <a:rPr lang="zh-CN" altLang="en-US" b="0" dirty="0"/>
              <a:t>第四步：判断包含关系</a:t>
            </a:r>
            <a:r>
              <a:rPr lang="zh-CN" altLang="en-US" dirty="0"/>
              <a:t/>
            </a:r>
            <a:br>
              <a:rPr lang="zh-CN" altLang="en-US" dirty="0"/>
            </a:br>
            <a:r>
              <a:rPr lang="en-US" altLang="zh-CN" b="0" dirty="0" smtClean="0"/>
              <a:t>R÷S</a:t>
            </a:r>
            <a:r>
              <a:rPr lang="zh-CN" altLang="en-US" b="0" dirty="0"/>
              <a:t>其实就是判断关系</a:t>
            </a:r>
            <a:r>
              <a:rPr lang="en-US" altLang="zh-CN" b="0" dirty="0"/>
              <a:t>R</a:t>
            </a:r>
            <a:r>
              <a:rPr lang="zh-CN" altLang="en-US" b="0" dirty="0"/>
              <a:t>中</a:t>
            </a:r>
            <a:r>
              <a:rPr lang="en-US" altLang="zh-CN" b="0" dirty="0"/>
              <a:t>X</a:t>
            </a:r>
            <a:r>
              <a:rPr lang="zh-CN" altLang="en-US" b="0" dirty="0"/>
              <a:t>各个值的像集</a:t>
            </a:r>
            <a:r>
              <a:rPr lang="en-US" altLang="zh-CN" b="0" dirty="0"/>
              <a:t>Y</a:t>
            </a:r>
            <a:r>
              <a:rPr lang="zh-CN" altLang="en-US" b="0" dirty="0"/>
              <a:t>是否包含关系</a:t>
            </a:r>
            <a:r>
              <a:rPr lang="en-US" altLang="zh-CN" b="0" dirty="0"/>
              <a:t>S</a:t>
            </a:r>
            <a:r>
              <a:rPr lang="zh-CN" altLang="en-US" b="0" dirty="0"/>
              <a:t>中属性</a:t>
            </a:r>
            <a:r>
              <a:rPr lang="en-US" altLang="zh-CN" b="0" dirty="0"/>
              <a:t>Y</a:t>
            </a:r>
            <a:r>
              <a:rPr lang="zh-CN" altLang="en-US" b="0" dirty="0"/>
              <a:t>的所有值。对比即可发现：</a:t>
            </a:r>
            <a:r>
              <a:rPr lang="zh-CN" altLang="en-US" dirty="0"/>
              <a:t/>
            </a:r>
            <a:br>
              <a:rPr lang="zh-CN" altLang="en-US" dirty="0"/>
            </a:br>
            <a:r>
              <a:rPr lang="zh-CN" altLang="en-US" b="0" dirty="0"/>
              <a:t> </a:t>
            </a:r>
            <a:r>
              <a:rPr lang="en-US" altLang="zh-CN" b="0" dirty="0"/>
              <a:t>X1</a:t>
            </a:r>
            <a:r>
              <a:rPr lang="zh-CN" altLang="en-US" b="0" dirty="0"/>
              <a:t>的像集只有</a:t>
            </a:r>
            <a:r>
              <a:rPr lang="en-US" altLang="zh-CN" b="0" dirty="0"/>
              <a:t>Y1</a:t>
            </a:r>
            <a:r>
              <a:rPr lang="zh-CN" altLang="en-US" b="0" dirty="0"/>
              <a:t>，不能包含关系</a:t>
            </a:r>
            <a:r>
              <a:rPr lang="en-US" altLang="zh-CN" b="0" dirty="0"/>
              <a:t>S</a:t>
            </a:r>
            <a:r>
              <a:rPr lang="zh-CN" altLang="en-US" b="0" dirty="0"/>
              <a:t>中属性</a:t>
            </a:r>
            <a:r>
              <a:rPr lang="en-US" altLang="zh-CN" b="0" dirty="0"/>
              <a:t>Y</a:t>
            </a:r>
            <a:r>
              <a:rPr lang="zh-CN" altLang="en-US" b="0" dirty="0"/>
              <a:t>的所有值，所以排除掉</a:t>
            </a:r>
            <a:r>
              <a:rPr lang="en-US" altLang="zh-CN" b="0" dirty="0"/>
              <a:t>X1</a:t>
            </a:r>
            <a:r>
              <a:rPr lang="zh-CN" altLang="en-US" b="0" dirty="0"/>
              <a:t>；</a:t>
            </a:r>
            <a:r>
              <a:rPr lang="zh-CN" altLang="en-US" dirty="0"/>
              <a:t/>
            </a:r>
            <a:br>
              <a:rPr lang="zh-CN" altLang="en-US" dirty="0"/>
            </a:br>
            <a:r>
              <a:rPr lang="zh-CN" altLang="en-US" b="0" dirty="0" smtClean="0"/>
              <a:t>而</a:t>
            </a:r>
            <a:r>
              <a:rPr lang="en-US" altLang="zh-CN" b="0" dirty="0"/>
              <a:t>X2</a:t>
            </a:r>
            <a:r>
              <a:rPr lang="zh-CN" altLang="en-US" b="0" dirty="0"/>
              <a:t>的像集包含了关系</a:t>
            </a:r>
            <a:r>
              <a:rPr lang="en-US" altLang="zh-CN" b="0" dirty="0"/>
              <a:t>S</a:t>
            </a:r>
            <a:r>
              <a:rPr lang="zh-CN" altLang="en-US" b="0" dirty="0"/>
              <a:t>中属性</a:t>
            </a:r>
            <a:r>
              <a:rPr lang="en-US" altLang="zh-CN" b="0" dirty="0"/>
              <a:t>Y</a:t>
            </a:r>
            <a:r>
              <a:rPr lang="zh-CN" altLang="en-US" b="0" dirty="0"/>
              <a:t>的所有值，所以</a:t>
            </a:r>
            <a:r>
              <a:rPr lang="en-US" altLang="zh-CN" b="0" dirty="0"/>
              <a:t>R÷S</a:t>
            </a:r>
            <a:r>
              <a:rPr lang="zh-CN" altLang="en-US" b="0" dirty="0"/>
              <a:t>的最终结果就</a:t>
            </a:r>
            <a:r>
              <a:rPr lang="zh-CN" altLang="en-US" b="0" dirty="0" smtClean="0"/>
              <a:t>是</a:t>
            </a:r>
            <a:r>
              <a:rPr lang="en-US" altLang="zh-CN" b="0" smtClean="0"/>
              <a:t>{X2}</a:t>
            </a:r>
            <a:r>
              <a:rPr lang="en-US" altLang="zh-CN" b="0" dirty="0"/>
              <a:t>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4128887"/>
            <a:ext cx="3240360" cy="2013241"/>
          </a:xfrm>
          <a:prstGeom prst="rect">
            <a:avLst/>
          </a:prstGeom>
        </p:spPr>
      </p:pic>
      <p:pic>
        <p:nvPicPr>
          <p:cNvPr id="8" name="Picture 7"/>
          <p:cNvPicPr>
            <a:picLocks noChangeAspect="1"/>
          </p:cNvPicPr>
          <p:nvPr/>
        </p:nvPicPr>
        <p:blipFill>
          <a:blip r:embed="rId3"/>
          <a:stretch>
            <a:fillRect/>
          </a:stretch>
        </p:blipFill>
        <p:spPr>
          <a:xfrm>
            <a:off x="4283968" y="3953854"/>
            <a:ext cx="4171950" cy="20097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5657" y="398265"/>
            <a:ext cx="1428571" cy="1019048"/>
          </a:xfrm>
          <a:prstGeom prst="rect">
            <a:avLst/>
          </a:prstGeom>
        </p:spPr>
      </p:pic>
    </p:spTree>
    <p:extLst>
      <p:ext uri="{BB962C8B-B14F-4D97-AF65-F5344CB8AC3E}">
        <p14:creationId xmlns:p14="http://schemas.microsoft.com/office/powerpoint/2010/main" val="2670066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lvl="0" algn="l" eaLnBrk="0" hangingPunct="0">
              <a:defRPr/>
            </a:pPr>
            <a:r>
              <a:rPr lang="zh-CN" altLang="en-US" sz="4000" cap="all" spc="50" dirty="0" smtClean="0">
                <a:solidFill>
                  <a:schemeClr val="tx1"/>
                </a:solidFill>
                <a:latin typeface="+mj-lt"/>
                <a:ea typeface="+mj-ea"/>
              </a:rPr>
              <a:t>除法</a:t>
            </a:r>
            <a:r>
              <a:rPr lang="en-US" altLang="zh-CN" sz="4000" dirty="0">
                <a:cs typeface="楷体" panose="02010609060101010101" charset="-122"/>
              </a:rPr>
              <a:t>÷</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52</a:t>
            </a:fld>
            <a:endParaRPr lang="zh-CN" altLang="en-US" strike="noStrike" noProof="1">
              <a:latin typeface="Times New Roman" panose="02020603050405020304" pitchFamily="18" charset="0"/>
              <a:ea typeface="宋体" panose="02010600030101010101" pitchFamily="2" charset="-122"/>
            </a:endParaRPr>
          </a:p>
        </p:txBody>
      </p:sp>
      <p:sp>
        <p:nvSpPr>
          <p:cNvPr id="3" name="Rectangle 2"/>
          <p:cNvSpPr/>
          <p:nvPr/>
        </p:nvSpPr>
        <p:spPr>
          <a:xfrm>
            <a:off x="1043305" y="1268760"/>
            <a:ext cx="7561143" cy="461665"/>
          </a:xfrm>
          <a:prstGeom prst="rect">
            <a:avLst/>
          </a:prstGeom>
        </p:spPr>
        <p:txBody>
          <a:bodyPr wrap="square">
            <a:spAutoFit/>
          </a:bodyPr>
          <a:lstStyle/>
          <a:p>
            <a:r>
              <a:rPr lang="zh-CN" altLang="en-US" dirty="0" smtClean="0"/>
              <a:t>求</a:t>
            </a:r>
            <a:r>
              <a:rPr lang="en-US" altLang="zh-CN" dirty="0" smtClean="0"/>
              <a:t>RS</a:t>
            </a:r>
            <a:r>
              <a:rPr lang="en-US" altLang="zh-CN" dirty="0">
                <a:cs typeface="楷体" panose="02010609060101010101" charset="-122"/>
              </a:rPr>
              <a:t> </a:t>
            </a:r>
            <a:r>
              <a:rPr lang="en-US" altLang="zh-CN" dirty="0" smtClean="0">
                <a:cs typeface="楷体" panose="02010609060101010101" charset="-122"/>
              </a:rPr>
              <a: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653515"/>
            <a:ext cx="1028571" cy="159047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2874083"/>
            <a:ext cx="1028571" cy="130476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2655035"/>
            <a:ext cx="2076190" cy="1523810"/>
          </a:xfrm>
          <a:prstGeom prst="rect">
            <a:avLst/>
          </a:prstGeom>
        </p:spPr>
      </p:pic>
      <p:sp>
        <p:nvSpPr>
          <p:cNvPr id="11" name="Oval Callout 10"/>
          <p:cNvSpPr/>
          <p:nvPr/>
        </p:nvSpPr>
        <p:spPr>
          <a:xfrm>
            <a:off x="5344483" y="753850"/>
            <a:ext cx="3799517" cy="1438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smtClean="0">
                <a:latin typeface="微软雅黑" panose="020B0503020204020204" pitchFamily="34" charset="-122"/>
                <a:ea typeface="微软雅黑" panose="020B0503020204020204" pitchFamily="34" charset="-122"/>
              </a:rPr>
              <a:t>想想这个除法的</a:t>
            </a:r>
            <a:r>
              <a:rPr lang="zh-CN" altLang="en-US" b="0" dirty="0">
                <a:latin typeface="微软雅黑" panose="020B0503020204020204" pitchFamily="34" charset="-122"/>
                <a:ea typeface="微软雅黑" panose="020B0503020204020204" pitchFamily="34" charset="-122"/>
              </a:rPr>
              <a:t>结</a:t>
            </a:r>
            <a:r>
              <a:rPr lang="zh-CN" altLang="en-US" b="0" dirty="0" smtClean="0">
                <a:latin typeface="微软雅黑" panose="020B0503020204020204" pitchFamily="34" charset="-122"/>
                <a:ea typeface="微软雅黑" panose="020B0503020204020204" pitchFamily="34" charset="-122"/>
              </a:rPr>
              <a:t>果</a:t>
            </a:r>
            <a:r>
              <a:rPr lang="zh-CN" altLang="en-US" b="0" dirty="0">
                <a:latin typeface="微软雅黑" panose="020B0503020204020204" pitchFamily="34" charset="-122"/>
                <a:ea typeface="微软雅黑" panose="020B0503020204020204" pitchFamily="34" charset="-122"/>
              </a:rPr>
              <a:t>表</a:t>
            </a:r>
            <a:r>
              <a:rPr lang="zh-CN" altLang="en-US" b="0" dirty="0" smtClean="0">
                <a:latin typeface="微软雅黑" panose="020B0503020204020204" pitchFamily="34" charset="-122"/>
                <a:ea typeface="微软雅黑" panose="020B0503020204020204" pitchFamily="34" charset="-122"/>
              </a:rPr>
              <a:t>示</a:t>
            </a:r>
            <a:r>
              <a:rPr lang="zh-CN" altLang="en-US" b="0" dirty="0">
                <a:latin typeface="微软雅黑" panose="020B0503020204020204" pitchFamily="34" charset="-122"/>
                <a:ea typeface="微软雅黑" panose="020B0503020204020204" pitchFamily="34" charset="-122"/>
              </a:rPr>
              <a:t>什</a:t>
            </a:r>
            <a:r>
              <a:rPr lang="zh-CN" altLang="en-US" b="0" dirty="0" smtClean="0">
                <a:latin typeface="微软雅黑" panose="020B0503020204020204" pitchFamily="34" charset="-122"/>
                <a:ea typeface="微软雅黑" panose="020B0503020204020204" pitchFamily="34" charset="-122"/>
              </a:rPr>
              <a:t>么？联想除法的用处</a:t>
            </a:r>
            <a:endParaRPr 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55666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7561143" cy="840740"/>
          </a:xfrm>
        </p:spPr>
        <p:txBody>
          <a:bodyPr vert="horz" lIns="91440" tIns="45720" rIns="91440" bIns="45720" rtlCol="0" anchor="b" anchorCtr="0">
            <a:noAutofit/>
          </a:bodyPr>
          <a:lstStyle/>
          <a:p>
            <a:pPr lvl="0" algn="l" eaLnBrk="0" hangingPunct="0">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约</a:t>
            </a:r>
            <a:r>
              <a:rPr kumimoji="0" lang="zh-CN" altLang="en-US" sz="4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束</a:t>
            </a:r>
            <a:r>
              <a:rPr kumimoji="0" lang="en-US" altLang="zh-CN"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用关系代数表示</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53</a:t>
            </a:fld>
            <a:endParaRPr lang="zh-CN" altLang="en-US" strike="noStrike" noProof="1">
              <a:latin typeface="Times New Roman" panose="02020603050405020304" pitchFamily="18" charset="0"/>
              <a:ea typeface="宋体" panose="02010600030101010101" pitchFamily="2" charset="-122"/>
            </a:endParaRPr>
          </a:p>
        </p:txBody>
      </p:sp>
      <p:sp>
        <p:nvSpPr>
          <p:cNvPr id="12" name="Rectangle 11"/>
          <p:cNvSpPr/>
          <p:nvPr/>
        </p:nvSpPr>
        <p:spPr>
          <a:xfrm>
            <a:off x="1043305" y="1268760"/>
            <a:ext cx="7561143" cy="461665"/>
          </a:xfrm>
          <a:prstGeom prst="rect">
            <a:avLst/>
          </a:prstGeom>
        </p:spPr>
        <p:txBody>
          <a:bodyPr wrap="square">
            <a:spAutoFit/>
          </a:bodyPr>
          <a:lstStyle/>
          <a:p>
            <a:r>
              <a:rPr lang="zh-CN" altLang="en-US" dirty="0" smtClean="0"/>
              <a:t>实体完整性（键约束）</a:t>
            </a:r>
            <a:endParaRPr lang="en-US" dirty="0"/>
          </a:p>
        </p:txBody>
      </p:sp>
      <p:sp>
        <p:nvSpPr>
          <p:cNvPr id="13" name="Rectangle 12"/>
          <p:cNvSpPr/>
          <p:nvPr/>
        </p:nvSpPr>
        <p:spPr>
          <a:xfrm>
            <a:off x="1043305" y="1753143"/>
            <a:ext cx="7561143" cy="461665"/>
          </a:xfrm>
          <a:prstGeom prst="rect">
            <a:avLst/>
          </a:prstGeom>
        </p:spPr>
        <p:txBody>
          <a:bodyPr wrap="square">
            <a:spAutoFit/>
          </a:bodyPr>
          <a:lstStyle/>
          <a:p>
            <a:r>
              <a:rPr lang="en-US" altLang="zh-CN" dirty="0" err="1" smtClean="0"/>
              <a:t>Moviestar</a:t>
            </a:r>
            <a:r>
              <a:rPr lang="en-US" altLang="zh-CN" dirty="0" smtClean="0"/>
              <a:t>(</a:t>
            </a:r>
            <a:r>
              <a:rPr lang="en-US" altLang="zh-CN" u="sng" dirty="0" err="1" smtClean="0"/>
              <a:t>name</a:t>
            </a:r>
            <a:r>
              <a:rPr lang="en-US" altLang="zh-CN" dirty="0" err="1" smtClean="0"/>
              <a:t>,address,gender,birthdate</a:t>
            </a:r>
            <a:r>
              <a:rPr lang="en-US" altLang="zh-CN" dirty="0" smtClean="0"/>
              <a:t>)</a:t>
            </a:r>
            <a:endParaRPr lang="en-US" dirty="0"/>
          </a:p>
        </p:txBody>
      </p:sp>
      <p:sp>
        <p:nvSpPr>
          <p:cNvPr id="14" name="Rectangle 13"/>
          <p:cNvSpPr/>
          <p:nvPr/>
        </p:nvSpPr>
        <p:spPr>
          <a:xfrm>
            <a:off x="1043305" y="2297118"/>
            <a:ext cx="7561143" cy="461665"/>
          </a:xfrm>
          <a:prstGeom prst="rect">
            <a:avLst/>
          </a:prstGeom>
        </p:spPr>
        <p:txBody>
          <a:bodyPr wrap="square">
            <a:spAutoFit/>
          </a:bodyPr>
          <a:lstStyle/>
          <a:p>
            <a:r>
              <a:rPr lang="en-US" dirty="0" smtClean="0"/>
              <a:t>Name</a:t>
            </a:r>
            <a:r>
              <a:rPr lang="zh-CN" altLang="en-US" dirty="0" smtClean="0"/>
              <a:t>是键（码），即：</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20" y="2928867"/>
            <a:ext cx="8487960" cy="100026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075" y="3836903"/>
            <a:ext cx="6277851" cy="1000265"/>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1101" y="4837168"/>
            <a:ext cx="6801799" cy="609685"/>
          </a:xfrm>
          <a:prstGeom prst="rect">
            <a:avLst/>
          </a:prstGeom>
        </p:spPr>
      </p:pic>
      <p:sp>
        <p:nvSpPr>
          <p:cNvPr id="18" name="Oval Callout 17"/>
          <p:cNvSpPr/>
          <p:nvPr/>
        </p:nvSpPr>
        <p:spPr>
          <a:xfrm>
            <a:off x="4804931" y="3398288"/>
            <a:ext cx="3799517" cy="1438880"/>
          </a:xfrm>
          <a:prstGeom prst="wedgeEllipseCallout">
            <a:avLst>
              <a:gd name="adj1" fmla="val -55500"/>
              <a:gd name="adj2" fmla="val 6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smtClean="0">
                <a:latin typeface="微软雅黑" panose="020B0503020204020204" pitchFamily="34" charset="-122"/>
                <a:ea typeface="微软雅黑" panose="020B0503020204020204" pitchFamily="34" charset="-122"/>
              </a:rPr>
              <a:t>有没有其他的写法？</a:t>
            </a:r>
            <a:endParaRPr lang="en-US" b="0" dirty="0">
              <a:latin typeface="微软雅黑" panose="020B0503020204020204" pitchFamily="34" charset="-122"/>
              <a:ea typeface="微软雅黑" panose="020B0503020204020204" pitchFamily="34" charset="-122"/>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943" y="5590410"/>
            <a:ext cx="6916115" cy="590632"/>
          </a:xfrm>
          <a:prstGeom prst="rect">
            <a:avLst/>
          </a:prstGeom>
        </p:spPr>
      </p:pic>
    </p:spTree>
    <p:extLst>
      <p:ext uri="{BB962C8B-B14F-4D97-AF65-F5344CB8AC3E}">
        <p14:creationId xmlns:p14="http://schemas.microsoft.com/office/powerpoint/2010/main" val="1397078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7561143" cy="840740"/>
          </a:xfrm>
        </p:spPr>
        <p:txBody>
          <a:bodyPr vert="horz" lIns="91440" tIns="45720" rIns="91440" bIns="45720" rtlCol="0" anchor="b" anchorCtr="0">
            <a:noAutofit/>
          </a:bodyPr>
          <a:lstStyle/>
          <a:p>
            <a:pPr lvl="0" algn="l" eaLnBrk="0" hangingPunct="0">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约</a:t>
            </a:r>
            <a:r>
              <a:rPr kumimoji="0" lang="zh-CN" altLang="en-US" sz="4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束</a:t>
            </a:r>
            <a:r>
              <a:rPr kumimoji="0" lang="en-US" altLang="zh-CN"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用关系代数表示</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54</a:t>
            </a:fld>
            <a:endParaRPr lang="zh-CN" altLang="en-US" strike="noStrike" noProof="1">
              <a:latin typeface="Times New Roman" panose="02020603050405020304" pitchFamily="18" charset="0"/>
              <a:ea typeface="宋体" panose="02010600030101010101" pitchFamily="2" charset="-122"/>
            </a:endParaRPr>
          </a:p>
        </p:txBody>
      </p:sp>
      <p:sp>
        <p:nvSpPr>
          <p:cNvPr id="12" name="Rectangle 11"/>
          <p:cNvSpPr/>
          <p:nvPr/>
        </p:nvSpPr>
        <p:spPr>
          <a:xfrm>
            <a:off x="1043305" y="1268760"/>
            <a:ext cx="7561143" cy="461665"/>
          </a:xfrm>
          <a:prstGeom prst="rect">
            <a:avLst/>
          </a:prstGeom>
        </p:spPr>
        <p:txBody>
          <a:bodyPr wrap="square">
            <a:spAutoFit/>
          </a:bodyPr>
          <a:lstStyle/>
          <a:p>
            <a:r>
              <a:rPr lang="zh-CN" altLang="en-US" dirty="0" smtClean="0"/>
              <a:t>参照完整性（外键约束）</a:t>
            </a:r>
            <a:endParaRPr lang="en-US" dirty="0"/>
          </a:p>
        </p:txBody>
      </p:sp>
      <p:sp>
        <p:nvSpPr>
          <p:cNvPr id="13" name="Rectangle 12"/>
          <p:cNvSpPr/>
          <p:nvPr/>
        </p:nvSpPr>
        <p:spPr>
          <a:xfrm>
            <a:off x="1043305" y="1732049"/>
            <a:ext cx="7561143" cy="904863"/>
          </a:xfrm>
          <a:prstGeom prst="rect">
            <a:avLst/>
          </a:prstGeom>
        </p:spPr>
        <p:txBody>
          <a:bodyPr wrap="square">
            <a:spAutoFit/>
          </a:bodyPr>
          <a:lstStyle/>
          <a:p>
            <a:r>
              <a:rPr lang="en-US" altLang="zh-CN" dirty="0" smtClean="0"/>
              <a:t>Movies(</a:t>
            </a:r>
            <a:r>
              <a:rPr lang="en-US" altLang="zh-CN" dirty="0" err="1" smtClean="0"/>
              <a:t>title,year,length,studioName,</a:t>
            </a:r>
            <a:r>
              <a:rPr lang="en-US" altLang="zh-CN" u="wavyHeavy" dirty="0" err="1" smtClean="0"/>
              <a:t>producerC</a:t>
            </a:r>
            <a:r>
              <a:rPr lang="en-US" altLang="zh-CN" dirty="0" smtClean="0"/>
              <a:t>)</a:t>
            </a:r>
          </a:p>
          <a:p>
            <a:r>
              <a:rPr lang="en-US" dirty="0" err="1" smtClean="0"/>
              <a:t>MovieExec</a:t>
            </a:r>
            <a:r>
              <a:rPr lang="en-US" dirty="0" smtClean="0"/>
              <a:t>(</a:t>
            </a:r>
            <a:r>
              <a:rPr lang="en-US" dirty="0" err="1" smtClean="0"/>
              <a:t>name,address,cert,netWorth</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789040"/>
            <a:ext cx="5382376" cy="609685"/>
          </a:xfrm>
          <a:prstGeom prst="rect">
            <a:avLst/>
          </a:prstGeom>
        </p:spPr>
      </p:pic>
      <p:sp>
        <p:nvSpPr>
          <p:cNvPr id="15" name="Rectangle 14"/>
          <p:cNvSpPr/>
          <p:nvPr/>
        </p:nvSpPr>
        <p:spPr>
          <a:xfrm>
            <a:off x="1043304" y="2807761"/>
            <a:ext cx="7561143" cy="830997"/>
          </a:xfrm>
          <a:prstGeom prst="rect">
            <a:avLst/>
          </a:prstGeom>
        </p:spPr>
        <p:txBody>
          <a:bodyPr wrap="square">
            <a:spAutoFit/>
          </a:bodyPr>
          <a:lstStyle/>
          <a:p>
            <a:r>
              <a:rPr lang="en-US" dirty="0" err="1" smtClean="0"/>
              <a:t>producerC</a:t>
            </a:r>
            <a:r>
              <a:rPr lang="zh-CN" altLang="en-US" dirty="0" smtClean="0"/>
              <a:t>是外键，</a:t>
            </a:r>
            <a:r>
              <a:rPr lang="en-US" altLang="zh-CN" dirty="0" err="1" smtClean="0"/>
              <a:t>producerC</a:t>
            </a:r>
            <a:r>
              <a:rPr lang="zh-CN" altLang="en-US" dirty="0" smtClean="0"/>
              <a:t>的取值（不为空）必然在</a:t>
            </a:r>
            <a:r>
              <a:rPr lang="en-US" altLang="zh-CN" dirty="0" err="1" smtClean="0"/>
              <a:t>MovieExec</a:t>
            </a:r>
            <a:r>
              <a:rPr lang="zh-CN" altLang="en-US" dirty="0" smtClean="0"/>
              <a:t>中出现</a:t>
            </a:r>
            <a:endParaRPr lang="en-US" dirty="0"/>
          </a:p>
        </p:txBody>
      </p:sp>
      <p:grpSp>
        <p:nvGrpSpPr>
          <p:cNvPr id="9" name="Group 8"/>
          <p:cNvGrpSpPr/>
          <p:nvPr/>
        </p:nvGrpSpPr>
        <p:grpSpPr>
          <a:xfrm>
            <a:off x="1286662" y="4679207"/>
            <a:ext cx="6570676" cy="1027216"/>
            <a:chOff x="1259329" y="5066080"/>
            <a:chExt cx="6570676" cy="10272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996" y="5066080"/>
              <a:ext cx="6516009" cy="447737"/>
            </a:xfrm>
            <a:prstGeom prst="rect">
              <a:avLst/>
            </a:prstGeom>
          </p:spPr>
        </p:pic>
        <p:sp>
          <p:nvSpPr>
            <p:cNvPr id="16" name="Rectangle 15"/>
            <p:cNvSpPr/>
            <p:nvPr/>
          </p:nvSpPr>
          <p:spPr>
            <a:xfrm>
              <a:off x="1259329" y="5631631"/>
              <a:ext cx="5522471" cy="461665"/>
            </a:xfrm>
            <a:prstGeom prst="rect">
              <a:avLst/>
            </a:prstGeom>
          </p:spPr>
          <p:txBody>
            <a:bodyPr wrap="square">
              <a:spAutoFit/>
            </a:bodyPr>
            <a:lstStyle/>
            <a:p>
              <a:r>
                <a:rPr lang="en-US"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表示空值，见</a:t>
              </a:r>
              <a:r>
                <a:rPr lang="en-US" altLang="zh-CN" dirty="0" smtClean="0">
                  <a:latin typeface="宋体" panose="02010600030101010101" pitchFamily="2" charset="-122"/>
                  <a:ea typeface="宋体" panose="02010600030101010101" pitchFamily="2" charset="-122"/>
                </a:rPr>
                <a:t>P129</a:t>
              </a:r>
              <a:endParaRPr lang="en-US"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334546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p:txBody>
          <a:bodyPr anchor="b"/>
          <a:lstStyle/>
          <a:p>
            <a:r>
              <a:rPr lang="zh-CN" altLang="en-US" dirty="0"/>
              <a:t>总结</a:t>
            </a:r>
            <a:r>
              <a:rPr lang="en-US" altLang="zh-CN" dirty="0"/>
              <a:t>——</a:t>
            </a:r>
            <a:r>
              <a:rPr lang="zh-CN" altLang="en-US" dirty="0"/>
              <a:t>关系代数的运算符</a:t>
            </a:r>
          </a:p>
        </p:txBody>
      </p:sp>
      <p:sp>
        <p:nvSpPr>
          <p:cNvPr id="355331" name="文本占位符 355330"/>
          <p:cNvSpPr>
            <a:spLocks noGrp="1"/>
          </p:cNvSpPr>
          <p:nvPr>
            <p:ph type="body" idx="1"/>
          </p:nvPr>
        </p:nvSpPr>
        <p:spPr/>
        <p:txBody>
          <a:bodyPr/>
          <a:lstStyle/>
          <a:p>
            <a:r>
              <a:rPr lang="zh-CN" altLang="en-US" dirty="0">
                <a:cs typeface="楷体" panose="02010609060101010101" charset="-122"/>
              </a:rPr>
              <a:t>集合运算符</a:t>
            </a:r>
            <a:r>
              <a:rPr lang="en-US" altLang="zh-CN" dirty="0">
                <a:cs typeface="楷体" panose="02010609060101010101" charset="-122"/>
              </a:rPr>
              <a:t>(</a:t>
            </a:r>
            <a:r>
              <a:rPr lang="zh-CN" altLang="en-US" dirty="0">
                <a:solidFill>
                  <a:srgbClr val="000099"/>
                </a:solidFill>
                <a:cs typeface="楷体" panose="02010609060101010101" charset="-122"/>
              </a:rPr>
              <a:t>对</a:t>
            </a:r>
            <a:r>
              <a:rPr lang="zh-CN" altLang="en-US" dirty="0">
                <a:solidFill>
                  <a:srgbClr val="FF0066"/>
                </a:solidFill>
                <a:cs typeface="楷体" panose="02010609060101010101" charset="-122"/>
              </a:rPr>
              <a:t>行</a:t>
            </a:r>
            <a:r>
              <a:rPr lang="zh-CN" altLang="en-US" dirty="0">
                <a:solidFill>
                  <a:srgbClr val="000099"/>
                </a:solidFill>
                <a:cs typeface="楷体" panose="02010609060101010101" charset="-122"/>
              </a:rPr>
              <a:t>的运算</a:t>
            </a:r>
            <a:r>
              <a:rPr lang="en-US" altLang="zh-CN" dirty="0">
                <a:cs typeface="楷体" panose="02010609060101010101" charset="-122"/>
                <a:sym typeface="Wingdings" panose="05000000000000000000" pitchFamily="2" charset="2"/>
              </a:rPr>
              <a:t>)</a:t>
            </a:r>
            <a:endParaRPr lang="en-US" altLang="zh-CN" dirty="0">
              <a:cs typeface="楷体" panose="02010609060101010101" charset="-122"/>
            </a:endParaRPr>
          </a:p>
          <a:p>
            <a:pPr lvl="1">
              <a:lnSpc>
                <a:spcPct val="115000"/>
              </a:lnSpc>
            </a:pPr>
            <a:r>
              <a:rPr lang="zh-CN" altLang="en-US" sz="2400" dirty="0">
                <a:solidFill>
                  <a:srgbClr val="FF0000"/>
                </a:solidFill>
                <a:cs typeface="楷体" panose="02010609060101010101" charset="-122"/>
              </a:rPr>
              <a:t>并(</a:t>
            </a:r>
            <a:r>
              <a:rPr lang="en-US" altLang="zh-CN" sz="2400" dirty="0">
                <a:solidFill>
                  <a:srgbClr val="FF0000"/>
                </a:solidFill>
                <a:cs typeface="楷体" panose="02010609060101010101" charset="-122"/>
              </a:rPr>
              <a:t>∪)</a:t>
            </a:r>
            <a:r>
              <a:rPr lang="zh-CN" altLang="en-US" sz="2400" dirty="0">
                <a:cs typeface="楷体" panose="02010609060101010101" charset="-122"/>
              </a:rPr>
              <a:t>、交(</a:t>
            </a:r>
            <a:r>
              <a:rPr lang="en-US" altLang="zh-CN" sz="2400" dirty="0">
                <a:cs typeface="楷体" panose="02010609060101010101" charset="-122"/>
              </a:rPr>
              <a:t>∩)</a:t>
            </a:r>
            <a:r>
              <a:rPr lang="zh-CN" altLang="en-US" sz="2400" dirty="0">
                <a:cs typeface="楷体" panose="02010609060101010101" charset="-122"/>
              </a:rPr>
              <a:t>、</a:t>
            </a:r>
            <a:r>
              <a:rPr lang="zh-CN" altLang="en-US" sz="2400" dirty="0">
                <a:solidFill>
                  <a:srgbClr val="FF0000"/>
                </a:solidFill>
                <a:cs typeface="楷体" panose="02010609060101010101" charset="-122"/>
              </a:rPr>
              <a:t>差(－)</a:t>
            </a:r>
            <a:r>
              <a:rPr lang="zh-CN" altLang="en-US" sz="2400" dirty="0">
                <a:cs typeface="楷体" panose="02010609060101010101" charset="-122"/>
              </a:rPr>
              <a:t>、广义笛卡儿</a:t>
            </a:r>
            <a:r>
              <a:rPr lang="zh-CN" altLang="en-US" sz="2400" dirty="0">
                <a:solidFill>
                  <a:srgbClr val="FF0000"/>
                </a:solidFill>
                <a:cs typeface="楷体" panose="02010609060101010101" charset="-122"/>
              </a:rPr>
              <a:t>积(</a:t>
            </a:r>
            <a:r>
              <a:rPr lang="en-US" altLang="zh-CN" sz="2400" dirty="0">
                <a:solidFill>
                  <a:srgbClr val="FF0000"/>
                </a:solidFill>
                <a:cs typeface="楷体" panose="02010609060101010101" charset="-122"/>
              </a:rPr>
              <a:t>×)</a:t>
            </a:r>
            <a:r>
              <a:rPr lang="zh-CN" altLang="en-US" sz="2400" dirty="0">
                <a:solidFill>
                  <a:srgbClr val="FF0000"/>
                </a:solidFill>
                <a:cs typeface="楷体" panose="02010609060101010101" charset="-122"/>
              </a:rPr>
              <a:t>、</a:t>
            </a:r>
            <a:r>
              <a:rPr lang="zh-CN" altLang="en-US" sz="2400" dirty="0">
                <a:solidFill>
                  <a:srgbClr val="FF0000"/>
                </a:solidFill>
                <a:cs typeface="楷体" panose="02010609060101010101" charset="-122"/>
                <a:sym typeface="+mn-ea"/>
              </a:rPr>
              <a:t>更名</a:t>
            </a:r>
            <a:r>
              <a:rPr lang="en-US" altLang="zh-CN" sz="2400" dirty="0">
                <a:solidFill>
                  <a:srgbClr val="FF0000"/>
                </a:solidFill>
                <a:cs typeface="楷体" panose="02010609060101010101" charset="-122"/>
                <a:sym typeface="+mn-ea"/>
              </a:rPr>
              <a:t>(</a:t>
            </a:r>
            <a:r>
              <a:rPr lang="en-US" altLang="zh-CN" sz="2400" b="1" dirty="0">
                <a:solidFill>
                  <a:srgbClr val="FF0000"/>
                </a:solidFill>
                <a:cs typeface="楷体" panose="02010609060101010101" charset="-122"/>
                <a:sym typeface="Symbol" panose="05050102010706020507" pitchFamily="18" charset="2"/>
              </a:rPr>
              <a:t></a:t>
            </a:r>
            <a:r>
              <a:rPr lang="en-US" altLang="zh-CN" sz="2400" dirty="0">
                <a:solidFill>
                  <a:srgbClr val="FF0000"/>
                </a:solidFill>
                <a:cs typeface="楷体" panose="02010609060101010101" charset="-122"/>
                <a:sym typeface="+mn-ea"/>
              </a:rPr>
              <a:t>)</a:t>
            </a:r>
            <a:endParaRPr lang="en-US" altLang="zh-CN" dirty="0">
              <a:cs typeface="楷体" panose="02010609060101010101" charset="-122"/>
            </a:endParaRPr>
          </a:p>
          <a:p>
            <a:pPr lvl="0">
              <a:lnSpc>
                <a:spcPct val="115000"/>
              </a:lnSpc>
            </a:pPr>
            <a:r>
              <a:rPr lang="zh-CN" altLang="en-US" dirty="0">
                <a:solidFill>
                  <a:schemeClr val="tx1"/>
                </a:solidFill>
                <a:cs typeface="楷体" panose="02010609060101010101" charset="-122"/>
              </a:rPr>
              <a:t>专门的关系运算符</a:t>
            </a:r>
            <a:r>
              <a:rPr lang="en-US" altLang="zh-CN" dirty="0">
                <a:solidFill>
                  <a:schemeClr val="tx1"/>
                </a:solidFill>
                <a:cs typeface="楷体" panose="02010609060101010101" charset="-122"/>
              </a:rPr>
              <a:t>(</a:t>
            </a:r>
            <a:r>
              <a:rPr lang="zh-CN" altLang="en-US" dirty="0">
                <a:cs typeface="楷体" panose="02010609060101010101" charset="-122"/>
              </a:rPr>
              <a:t>涉及</a:t>
            </a:r>
            <a:r>
              <a:rPr lang="zh-CN" altLang="en-US" dirty="0">
                <a:solidFill>
                  <a:srgbClr val="FF0066"/>
                </a:solidFill>
                <a:cs typeface="楷体" panose="02010609060101010101" charset="-122"/>
              </a:rPr>
              <a:t>行</a:t>
            </a:r>
            <a:r>
              <a:rPr lang="zh-CN" altLang="en-US" dirty="0">
                <a:cs typeface="楷体" panose="02010609060101010101" charset="-122"/>
              </a:rPr>
              <a:t>也涉及</a:t>
            </a:r>
            <a:r>
              <a:rPr lang="zh-CN" altLang="en-US" dirty="0">
                <a:solidFill>
                  <a:srgbClr val="FF0066"/>
                </a:solidFill>
                <a:cs typeface="楷体" panose="02010609060101010101" charset="-122"/>
              </a:rPr>
              <a:t>列</a:t>
            </a:r>
            <a:r>
              <a:rPr lang="en-US" altLang="zh-CN" dirty="0">
                <a:solidFill>
                  <a:schemeClr val="tx1"/>
                </a:solidFill>
                <a:cs typeface="楷体" panose="02010609060101010101" charset="-122"/>
                <a:sym typeface="Wingdings" panose="05000000000000000000" pitchFamily="2" charset="2"/>
              </a:rPr>
              <a:t>)</a:t>
            </a:r>
            <a:endParaRPr lang="en-US" altLang="zh-CN" dirty="0">
              <a:solidFill>
                <a:schemeClr val="tx1"/>
              </a:solidFill>
              <a:cs typeface="楷体" panose="02010609060101010101" charset="-122"/>
            </a:endParaRPr>
          </a:p>
          <a:p>
            <a:pPr lvl="1">
              <a:lnSpc>
                <a:spcPct val="115000"/>
              </a:lnSpc>
            </a:pPr>
            <a:r>
              <a:rPr lang="zh-CN" altLang="en-US" sz="2400" dirty="0">
                <a:solidFill>
                  <a:srgbClr val="FF0000"/>
                </a:solidFill>
                <a:cs typeface="楷体" panose="02010609060101010101" charset="-122"/>
              </a:rPr>
              <a:t>选择(</a:t>
            </a:r>
            <a:r>
              <a:rPr lang="en-US" altLang="zh-CN" sz="2400" dirty="0">
                <a:solidFill>
                  <a:srgbClr val="FF0000"/>
                </a:solidFill>
                <a:cs typeface="楷体" panose="02010609060101010101" charset="-122"/>
              </a:rPr>
              <a:t>σ)</a:t>
            </a:r>
            <a:r>
              <a:rPr lang="zh-CN" altLang="en-US" sz="2400" dirty="0">
                <a:cs typeface="楷体" panose="02010609060101010101" charset="-122"/>
              </a:rPr>
              <a:t>、</a:t>
            </a:r>
            <a:r>
              <a:rPr lang="zh-CN" altLang="en-US" sz="2400" dirty="0">
                <a:solidFill>
                  <a:srgbClr val="FF0000"/>
                </a:solidFill>
                <a:cs typeface="楷体" panose="02010609060101010101" charset="-122"/>
              </a:rPr>
              <a:t>投影(</a:t>
            </a:r>
            <a:r>
              <a:rPr lang="en-US" altLang="zh-CN" sz="2400" dirty="0">
                <a:solidFill>
                  <a:srgbClr val="FF0000"/>
                </a:solidFill>
                <a:cs typeface="楷体" panose="02010609060101010101" charset="-122"/>
              </a:rPr>
              <a:t>π)</a:t>
            </a:r>
            <a:r>
              <a:rPr lang="zh-CN" altLang="en-US" sz="2400" dirty="0">
                <a:cs typeface="楷体" panose="02010609060101010101" charset="-122"/>
              </a:rPr>
              <a:t>、连接(</a:t>
            </a:r>
            <a:r>
              <a:rPr lang="en-US" altLang="zh-CN" sz="2400" dirty="0">
                <a:cs typeface="楷体" panose="02010609060101010101" charset="-122"/>
              </a:rPr>
              <a:t>∞)</a:t>
            </a:r>
            <a:r>
              <a:rPr lang="zh-CN" altLang="en-US" sz="2400" dirty="0">
                <a:cs typeface="楷体" panose="02010609060101010101" charset="-122"/>
              </a:rPr>
              <a:t>、除(</a:t>
            </a:r>
            <a:r>
              <a:rPr lang="en-US" altLang="zh-CN" sz="2400" dirty="0">
                <a:cs typeface="楷体" panose="02010609060101010101" charset="-122"/>
              </a:rPr>
              <a:t>÷)</a:t>
            </a:r>
            <a:endParaRPr lang="en-US" altLang="zh-CN" dirty="0">
              <a:cs typeface="楷体" panose="02010609060101010101" charset="-122"/>
            </a:endParaRPr>
          </a:p>
          <a:p>
            <a:pPr lvl="0">
              <a:lnSpc>
                <a:spcPct val="115000"/>
              </a:lnSpc>
            </a:pPr>
            <a:r>
              <a:rPr lang="zh-CN" altLang="en-US" dirty="0">
                <a:solidFill>
                  <a:schemeClr val="tx1"/>
                </a:solidFill>
                <a:cs typeface="楷体" panose="02010609060101010101" charset="-122"/>
              </a:rPr>
              <a:t>算术比较符：</a:t>
            </a:r>
          </a:p>
          <a:p>
            <a:pPr lvl="1">
              <a:lnSpc>
                <a:spcPct val="115000"/>
              </a:lnSpc>
            </a:pPr>
            <a:r>
              <a:rPr lang="zh-CN" altLang="en-US" sz="2400" dirty="0">
                <a:cs typeface="楷体" panose="02010609060101010101" charset="-122"/>
              </a:rPr>
              <a:t>大于(</a:t>
            </a:r>
            <a:r>
              <a:rPr lang="en-US" altLang="zh-CN" sz="2400" dirty="0">
                <a:cs typeface="楷体" panose="02010609060101010101" charset="-122"/>
              </a:rPr>
              <a:t>&gt;)、</a:t>
            </a:r>
            <a:r>
              <a:rPr lang="zh-CN" altLang="en-US" sz="2400" dirty="0">
                <a:cs typeface="楷体" panose="02010609060101010101" charset="-122"/>
              </a:rPr>
              <a:t>小于(&lt;)、等于(=)、不等于(≠)</a:t>
            </a:r>
          </a:p>
          <a:p>
            <a:pPr lvl="1">
              <a:lnSpc>
                <a:spcPct val="115000"/>
              </a:lnSpc>
              <a:buNone/>
            </a:pPr>
            <a:r>
              <a:rPr lang="zh-CN" altLang="en-US" sz="2400" dirty="0">
                <a:cs typeface="楷体" panose="02010609060101010101" charset="-122"/>
              </a:rPr>
              <a:t>  小于等于(≤)、大于等于(≥)</a:t>
            </a:r>
            <a:endParaRPr lang="zh-CN" altLang="en-US" dirty="0">
              <a:cs typeface="楷体" panose="02010609060101010101" charset="-122"/>
            </a:endParaRPr>
          </a:p>
          <a:p>
            <a:pPr lvl="1">
              <a:lnSpc>
                <a:spcPct val="115000"/>
              </a:lnSpc>
            </a:pPr>
            <a:r>
              <a:rPr lang="zh-CN" altLang="en-US" sz="2400" dirty="0">
                <a:cs typeface="楷体" panose="02010609060101010101" charset="-122"/>
              </a:rPr>
              <a:t>逻辑运算符</a:t>
            </a:r>
            <a:r>
              <a:rPr lang="en-US" altLang="zh-CN" sz="2400" dirty="0">
                <a:cs typeface="楷体" panose="02010609060101010101" charset="-122"/>
              </a:rPr>
              <a:t>:</a:t>
            </a:r>
            <a:r>
              <a:rPr lang="zh-CN" altLang="en-US" sz="2400" dirty="0">
                <a:cs typeface="楷体" panose="02010609060101010101" charset="-122"/>
              </a:rPr>
              <a:t>与(</a:t>
            </a:r>
            <a:r>
              <a:rPr lang="en-US" altLang="zh-CN" sz="2400" dirty="0">
                <a:cs typeface="楷体" panose="02010609060101010101" charset="-122"/>
              </a:rPr>
              <a:t>and) </a:t>
            </a:r>
            <a:r>
              <a:rPr lang="zh-CN" altLang="en-US" sz="2400" dirty="0">
                <a:cs typeface="楷体" panose="02010609060101010101" charset="-122"/>
              </a:rPr>
              <a:t>或(</a:t>
            </a:r>
            <a:r>
              <a:rPr lang="en-US" altLang="zh-CN" sz="2400" dirty="0">
                <a:cs typeface="楷体" panose="02010609060101010101" charset="-122"/>
              </a:rPr>
              <a:t>or) </a:t>
            </a:r>
            <a:r>
              <a:rPr lang="zh-CN" altLang="en-US" sz="2400" dirty="0">
                <a:cs typeface="楷体" panose="02010609060101010101" charset="-122"/>
              </a:rPr>
              <a:t>非(</a:t>
            </a:r>
            <a:r>
              <a:rPr lang="en-US" altLang="zh-CN" sz="2400" dirty="0">
                <a:cs typeface="楷体" panose="02010609060101010101" charset="-122"/>
              </a:rPr>
              <a:t>not)</a:t>
            </a:r>
          </a:p>
          <a:p>
            <a:pPr lvl="1">
              <a:lnSpc>
                <a:spcPct val="115000"/>
              </a:lnSpc>
            </a:pPr>
            <a:r>
              <a:rPr lang="zh-CN" altLang="en-US" sz="2400" dirty="0">
                <a:cs typeface="楷体" panose="02010609060101010101" charset="-122"/>
              </a:rPr>
              <a:t>数学运算：</a:t>
            </a:r>
            <a:r>
              <a:rPr lang="en-US" altLang="zh-CN" sz="2400" dirty="0">
                <a:cs typeface="楷体" panose="02010609060101010101" charset="-122"/>
              </a:rPr>
              <a:t>+</a:t>
            </a:r>
            <a:r>
              <a:rPr lang="zh-CN" altLang="en-US" sz="2400" dirty="0">
                <a:cs typeface="楷体" panose="02010609060101010101" charset="-122"/>
              </a:rPr>
              <a:t>、</a:t>
            </a:r>
            <a:r>
              <a:rPr lang="en-US" altLang="zh-CN" sz="2400" dirty="0">
                <a:cs typeface="楷体" panose="02010609060101010101" charset="-122"/>
              </a:rPr>
              <a:t>-</a:t>
            </a:r>
            <a:r>
              <a:rPr lang="zh-CN" altLang="en-US" sz="2400" dirty="0">
                <a:cs typeface="楷体" panose="02010609060101010101" charset="-122"/>
              </a:rPr>
              <a:t>、</a:t>
            </a:r>
            <a:r>
              <a:rPr lang="en-US" altLang="zh-CN" sz="2400" dirty="0">
                <a:cs typeface="楷体" panose="02010609060101010101" charset="-122"/>
              </a:rPr>
              <a:t>*</a:t>
            </a:r>
            <a:r>
              <a:rPr lang="zh-CN" altLang="en-US" sz="2400" dirty="0">
                <a:cs typeface="楷体" panose="02010609060101010101" charset="-122"/>
              </a:rPr>
              <a:t>、</a:t>
            </a:r>
            <a:r>
              <a:rPr lang="en-US" altLang="zh-CN" sz="2400" dirty="0">
                <a:cs typeface="楷体" panose="02010609060101010101" charset="-122"/>
              </a:rPr>
              <a:t>/</a:t>
            </a: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55</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a:t>
            </a:r>
          </a:p>
        </p:txBody>
      </p:sp>
      <p:sp>
        <p:nvSpPr>
          <p:cNvPr id="3" name="内容占位符 2"/>
          <p:cNvSpPr>
            <a:spLocks noGrp="1"/>
          </p:cNvSpPr>
          <p:nvPr>
            <p:ph idx="1"/>
          </p:nvPr>
        </p:nvSpPr>
        <p:spPr/>
        <p:txBody>
          <a:bodyPr/>
          <a:lstStyle/>
          <a:p>
            <a:r>
              <a:rPr lang="zh-CN" altLang="en-US" dirty="0"/>
              <a:t>阅读教材</a:t>
            </a:r>
            <a:r>
              <a:rPr lang="en-US" altLang="zh-CN" dirty="0"/>
              <a:t>p21</a:t>
            </a:r>
            <a:r>
              <a:rPr lang="zh-CN" altLang="en-US" dirty="0"/>
              <a:t>，</a:t>
            </a:r>
            <a:r>
              <a:rPr lang="en-US" altLang="zh-CN" dirty="0"/>
              <a:t>2.4.1-  2.4.12</a:t>
            </a:r>
          </a:p>
          <a:p>
            <a:r>
              <a:rPr lang="zh-CN" altLang="en-US" dirty="0"/>
              <a:t>完成习题</a:t>
            </a:r>
            <a:r>
              <a:rPr lang="en-US" altLang="zh-CN" dirty="0" smtClean="0"/>
              <a:t>p29,2.4.1</a:t>
            </a:r>
            <a:r>
              <a:rPr lang="zh-CN" altLang="en-US" dirty="0" smtClean="0"/>
              <a:t>，注意：有感叹号的关</a:t>
            </a:r>
            <a:r>
              <a:rPr lang="zh-CN" altLang="en-US" dirty="0"/>
              <a:t>系代数表达</a:t>
            </a:r>
            <a:r>
              <a:rPr lang="zh-CN" altLang="en-US" dirty="0" smtClean="0"/>
              <a:t>式可以分步骤写</a:t>
            </a:r>
            <a:endParaRPr lang="zh-CN" altLang="en-US" dirty="0"/>
          </a:p>
          <a:p>
            <a:r>
              <a:rPr lang="zh-CN" altLang="en-US" dirty="0"/>
              <a:t>预习</a:t>
            </a:r>
            <a:r>
              <a:rPr lang="en-US" altLang="zh-CN" dirty="0"/>
              <a:t>SQL</a:t>
            </a:r>
            <a:r>
              <a:rPr lang="zh-CN" altLang="en-US" dirty="0"/>
              <a:t>（第</a:t>
            </a:r>
            <a:r>
              <a:rPr lang="en-US" altLang="zh-CN" dirty="0"/>
              <a:t>2</a:t>
            </a:r>
            <a:r>
              <a:rPr lang="zh-CN" altLang="en-US" dirty="0"/>
              <a:t>章</a:t>
            </a:r>
            <a:r>
              <a:rPr lang="en-US" altLang="zh-CN" dirty="0"/>
              <a:t>2.3</a:t>
            </a:r>
            <a:r>
              <a:rPr lang="zh-CN" altLang="en-US" dirty="0"/>
              <a:t>，第</a:t>
            </a:r>
            <a:r>
              <a:rPr lang="en-US" altLang="zh-CN" dirty="0"/>
              <a:t>5</a:t>
            </a:r>
            <a:r>
              <a:rPr lang="zh-CN" altLang="en-US" dirty="0"/>
              <a:t>章）</a:t>
            </a: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56</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97281"/>
          <p:cNvSpPr>
            <a:spLocks noGrp="1"/>
          </p:cNvSpPr>
          <p:nvPr>
            <p:ph type="title"/>
          </p:nvPr>
        </p:nvSpPr>
        <p:spPr/>
        <p:txBody>
          <a:bodyPr anchor="ctr"/>
          <a:lstStyle/>
          <a:p>
            <a:r>
              <a:rPr lang="en-US" altLang="zh-CN" dirty="0">
                <a:latin typeface="宋体" panose="02010600030101010101" pitchFamily="2" charset="-122"/>
              </a:rPr>
              <a:t> </a:t>
            </a:r>
            <a:r>
              <a:rPr lang="zh-CN" altLang="en-US" dirty="0">
                <a:latin typeface="宋体" panose="02010600030101010101" pitchFamily="2" charset="-122"/>
              </a:rPr>
              <a:t>关系的表示</a:t>
            </a:r>
            <a:endParaRPr lang="zh-CN" altLang="en-US">
              <a:latin typeface="宋体" panose="02010600030101010101" pitchFamily="2" charset="-122"/>
            </a:endParaRPr>
          </a:p>
        </p:txBody>
      </p:sp>
      <p:sp>
        <p:nvSpPr>
          <p:cNvPr id="97283" name="文本占位符 97282"/>
          <p:cNvSpPr>
            <a:spLocks noGrp="1"/>
          </p:cNvSpPr>
          <p:nvPr>
            <p:ph type="body" idx="1"/>
          </p:nvPr>
        </p:nvSpPr>
        <p:spPr>
          <a:xfrm>
            <a:off x="323850" y="1102995"/>
            <a:ext cx="8458200" cy="1371600"/>
          </a:xfrm>
        </p:spPr>
        <p:txBody>
          <a:bodyPr/>
          <a:lstStyle/>
          <a:p>
            <a:pPr>
              <a:spcBef>
                <a:spcPct val="10000"/>
              </a:spcBef>
            </a:pPr>
            <a:r>
              <a:rPr lang="zh-CN" altLang="en-US" sz="2800" dirty="0"/>
              <a:t>关系</a:t>
            </a:r>
            <a:r>
              <a:rPr lang="en-US" altLang="zh-CN" sz="2800"/>
              <a:t>R</a:t>
            </a:r>
          </a:p>
          <a:p>
            <a:pPr lvl="1">
              <a:spcBef>
                <a:spcPct val="10000"/>
              </a:spcBef>
            </a:pPr>
            <a:r>
              <a:rPr lang="en-US" altLang="zh-CN" sz="2800" dirty="0"/>
              <a:t>n</a:t>
            </a:r>
            <a:r>
              <a:rPr lang="zh-CN" altLang="en-US" sz="2800" dirty="0"/>
              <a:t>元关系</a:t>
            </a:r>
            <a:r>
              <a:rPr lang="en-US" altLang="zh-CN" sz="2800" dirty="0"/>
              <a:t>R</a:t>
            </a:r>
            <a:r>
              <a:rPr lang="zh-CN" altLang="en-US" sz="2800" dirty="0"/>
              <a:t>是一个</a:t>
            </a:r>
            <a:r>
              <a:rPr lang="en-US" altLang="zh-CN" sz="2800" dirty="0"/>
              <a:t>n</a:t>
            </a:r>
            <a:r>
              <a:rPr lang="zh-CN" altLang="en-US" sz="2800" dirty="0"/>
              <a:t>元有序组的集合</a:t>
            </a:r>
          </a:p>
        </p:txBody>
      </p:sp>
      <p:grpSp>
        <p:nvGrpSpPr>
          <p:cNvPr id="97287" name="组合 97286"/>
          <p:cNvGrpSpPr/>
          <p:nvPr/>
        </p:nvGrpSpPr>
        <p:grpSpPr>
          <a:xfrm>
            <a:off x="323850" y="2133600"/>
            <a:ext cx="8050213" cy="3482975"/>
            <a:chOff x="204" y="1488"/>
            <a:chExt cx="5071" cy="2194"/>
          </a:xfrm>
        </p:grpSpPr>
        <p:sp>
          <p:nvSpPr>
            <p:cNvPr id="97285" name="矩形 97284"/>
            <p:cNvSpPr/>
            <p:nvPr/>
          </p:nvSpPr>
          <p:spPr>
            <a:xfrm>
              <a:off x="303" y="1762"/>
              <a:ext cx="3965" cy="1920"/>
            </a:xfrm>
            <a:prstGeom prst="rect">
              <a:avLst/>
            </a:prstGeom>
            <a:noFill/>
            <a:ln w="9525">
              <a:noFill/>
            </a:ln>
          </p:spPr>
          <p:txBody>
            <a:bodyPr/>
            <a:lstStyle/>
            <a:p>
              <a:pPr marL="342900" indent="-342900" algn="l">
                <a:lnSpc>
                  <a:spcPct val="110000"/>
                </a:lnSpc>
                <a:spcBef>
                  <a:spcPct val="10000"/>
                </a:spcBef>
                <a:buClr>
                  <a:schemeClr val="tx1"/>
                </a:buClr>
                <a:buFont typeface="Wingdings" panose="05000000000000000000" pitchFamily="2" charset="2"/>
                <a:buNone/>
              </a:pPr>
              <a:r>
                <a:rPr lang="en-US" altLang="zh-CN" sz="2000">
                  <a:solidFill>
                    <a:schemeClr val="bg2"/>
                  </a:solidFill>
                  <a:latin typeface="Times New Roman" panose="02020603050405020304" pitchFamily="18" charset="0"/>
                  <a:ea typeface="宋体" panose="02010600030101010101" pitchFamily="2" charset="-122"/>
                </a:rPr>
                <a:t>movies</a:t>
              </a:r>
              <a:r>
                <a:rPr lang="zh-CN" altLang="en-US" sz="2000">
                  <a:solidFill>
                    <a:schemeClr val="bg2"/>
                  </a:solidFill>
                  <a:latin typeface="宋体" panose="02010600030101010101" pitchFamily="2" charset="-122"/>
                  <a:ea typeface="宋体" panose="02010600030101010101" pitchFamily="2" charset="-122"/>
                </a:rPr>
                <a:t>＝</a:t>
              </a:r>
              <a:r>
                <a:rPr lang="en-US" altLang="zh-CN" sz="2000">
                  <a:solidFill>
                    <a:schemeClr val="bg2"/>
                  </a:solidFill>
                  <a:latin typeface="Times New Roman" panose="02020603050405020304" pitchFamily="18" charset="0"/>
                  <a:ea typeface="宋体" panose="0201060003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lang="en-US" altLang="zh-CN" sz="2000" b="1">
                  <a:solidFill>
                    <a:schemeClr val="bg2"/>
                  </a:solidFill>
                  <a:latin typeface="宋体" panose="02010600030101010101" pitchFamily="2" charset="-122"/>
                  <a:ea typeface="宋体" panose="02010600030101010101" pitchFamily="2" charset="-122"/>
                </a:rPr>
                <a:t>(</a:t>
              </a:r>
              <a:r>
                <a:rPr sz="20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Alec Baldwin, Baldwin Av.,  M,  1977-06-07</a:t>
              </a:r>
              <a:r>
                <a:rPr lang="en-US" altLang="zh-CN" sz="20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lang="en-US" altLang="zh-CN" sz="20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sz="20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Debra Winger,A way,F,1978-05-06</a:t>
              </a:r>
              <a:r>
                <a:rPr lang="en-US" altLang="zh-CN" sz="20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b="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sz="20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(Harrison Ford,Prefect Rd.,M,1955-05-05)，</a:t>
              </a:r>
            </a:p>
            <a:p>
              <a:pPr marL="742950" lvl="1" indent="-285750" algn="l">
                <a:lnSpc>
                  <a:spcPct val="110000"/>
                </a:lnSpc>
                <a:spcBef>
                  <a:spcPct val="10000"/>
                </a:spcBef>
                <a:buClr>
                  <a:schemeClr val="tx1"/>
                </a:buClr>
                <a:buFont typeface="Wingdings" panose="05000000000000000000" pitchFamily="2" charset="2"/>
                <a:buNone/>
              </a:pPr>
              <a:r>
                <a:rPr sz="20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(Jack Nicholson,X path,M,1949-05-05)，</a:t>
              </a:r>
            </a:p>
            <a:p>
              <a:pPr marL="742950" lvl="1" indent="-285750" algn="l">
                <a:lnSpc>
                  <a:spcPct val="110000"/>
                </a:lnSpc>
                <a:spcBef>
                  <a:spcPct val="10000"/>
                </a:spcBef>
                <a:buClr>
                  <a:schemeClr val="tx1"/>
                </a:buClr>
                <a:buFont typeface="Wingdings" panose="05000000000000000000" pitchFamily="2" charset="2"/>
                <a:buNone/>
              </a:pPr>
              <a:r>
                <a:rPr sz="2000" b="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(Jane Fonda,Turner Av.,F,1977-07-07) </a:t>
              </a:r>
            </a:p>
            <a:p>
              <a:pPr marL="342900" indent="-342900" algn="l">
                <a:lnSpc>
                  <a:spcPct val="110000"/>
                </a:lnSpc>
                <a:spcBef>
                  <a:spcPct val="10000"/>
                </a:spcBef>
                <a:buClr>
                  <a:schemeClr val="tx1"/>
                </a:buClr>
                <a:buFont typeface="Wingdings" panose="05000000000000000000" pitchFamily="2" charset="2"/>
                <a:buNone/>
              </a:pPr>
              <a:r>
                <a:rPr lang="en-US" altLang="zh-CN" sz="2000">
                  <a:solidFill>
                    <a:schemeClr val="bg2"/>
                  </a:solidFill>
                  <a:latin typeface="Times New Roman" panose="02020603050405020304" pitchFamily="18" charset="0"/>
                  <a:ea typeface="宋体" panose="02010600030101010101" pitchFamily="2" charset="-122"/>
                </a:rPr>
                <a:t>} </a:t>
              </a:r>
            </a:p>
          </p:txBody>
        </p:sp>
        <p:sp>
          <p:nvSpPr>
            <p:cNvPr id="97286" name="矩形 97285"/>
            <p:cNvSpPr/>
            <p:nvPr/>
          </p:nvSpPr>
          <p:spPr>
            <a:xfrm>
              <a:off x="204" y="1488"/>
              <a:ext cx="5071" cy="768"/>
            </a:xfrm>
            <a:prstGeom prst="rect">
              <a:avLst/>
            </a:prstGeom>
            <a:noFill/>
            <a:ln w="9525">
              <a:noFill/>
            </a:ln>
          </p:spPr>
          <p:txBody>
            <a:bodyPr/>
            <a:lstStyle/>
            <a:p>
              <a:pPr marL="342900" indent="-342900" algn="l">
                <a:spcBef>
                  <a:spcPct val="10000"/>
                </a:spcBef>
                <a:buClr>
                  <a:schemeClr val="accent2"/>
                </a:buClr>
              </a:pPr>
              <a:r>
                <a:rPr lang="zh-CN" altLang="en-US" sz="2000" dirty="0">
                  <a:solidFill>
                    <a:schemeClr val="bg2"/>
                  </a:solidFill>
                  <a:latin typeface="Times New Roman" panose="02020603050405020304" pitchFamily="18" charset="0"/>
                  <a:ea typeface="宋体" panose="02010600030101010101" pitchFamily="2" charset="-122"/>
                </a:rPr>
                <a:t>【例】可将如表所示的关系</a:t>
              </a:r>
              <a:r>
                <a:rPr lang="en-US" altLang="zh-CN" sz="2000" dirty="0">
                  <a:solidFill>
                    <a:schemeClr val="bg2"/>
                  </a:solidFill>
                  <a:latin typeface="Times New Roman" panose="02020603050405020304" pitchFamily="18" charset="0"/>
                  <a:ea typeface="宋体" panose="02010600030101010101" pitchFamily="2" charset="-122"/>
                </a:rPr>
                <a:t>movies</a:t>
              </a:r>
              <a:r>
                <a:rPr lang="zh-CN" altLang="en-US" sz="2000" dirty="0">
                  <a:solidFill>
                    <a:schemeClr val="bg2"/>
                  </a:solidFill>
                  <a:latin typeface="Times New Roman" panose="02020603050405020304" pitchFamily="18" charset="0"/>
                  <a:ea typeface="宋体" panose="02010600030101010101" pitchFamily="2" charset="-122"/>
                </a:rPr>
                <a:t>表示为下面的</a:t>
              </a:r>
              <a:r>
                <a:rPr lang="en-US" altLang="zh-CN" sz="2000" dirty="0">
                  <a:solidFill>
                    <a:schemeClr val="bg2"/>
                  </a:solidFill>
                  <a:latin typeface="Times New Roman" panose="02020603050405020304" pitchFamily="18" charset="0"/>
                  <a:ea typeface="宋体" panose="02010600030101010101" pitchFamily="2" charset="-122"/>
                </a:rPr>
                <a:t>5</a:t>
              </a:r>
              <a:r>
                <a:rPr lang="zh-CN" altLang="en-US" sz="2000" dirty="0">
                  <a:solidFill>
                    <a:schemeClr val="bg2"/>
                  </a:solidFill>
                  <a:latin typeface="Times New Roman" panose="02020603050405020304" pitchFamily="18" charset="0"/>
                  <a:ea typeface="宋体" panose="02010600030101010101" pitchFamily="2" charset="-122"/>
                </a:rPr>
                <a:t>元有序组的集合</a:t>
              </a:r>
              <a:r>
                <a:rPr lang="zh-CN" altLang="en-US" dirty="0">
                  <a:solidFill>
                    <a:schemeClr val="bg2"/>
                  </a:solidFill>
                  <a:latin typeface="Times New Roman" panose="02020603050405020304" pitchFamily="18" charset="0"/>
                  <a:ea typeface="宋体" panose="02010600030101010101" pitchFamily="2" charset="-122"/>
                </a:rPr>
                <a:t>：</a:t>
              </a:r>
            </a:p>
          </p:txBody>
        </p:sp>
      </p:grpSp>
      <p:grpSp>
        <p:nvGrpSpPr>
          <p:cNvPr id="4" name="组合 3"/>
          <p:cNvGrpSpPr/>
          <p:nvPr/>
        </p:nvGrpSpPr>
        <p:grpSpPr>
          <a:xfrm>
            <a:off x="4730750" y="4814570"/>
            <a:ext cx="4372610" cy="1773506"/>
            <a:chOff x="7320" y="4550"/>
            <a:chExt cx="6886" cy="3025"/>
          </a:xfrm>
        </p:grpSpPr>
        <p:pic>
          <p:nvPicPr>
            <p:cNvPr id="2" name="图片 1"/>
            <p:cNvPicPr>
              <a:picLocks noChangeAspect="1"/>
            </p:cNvPicPr>
            <p:nvPr/>
          </p:nvPicPr>
          <p:blipFill>
            <a:blip r:embed="rId2"/>
            <a:stretch>
              <a:fillRect/>
            </a:stretch>
          </p:blipFill>
          <p:spPr>
            <a:xfrm>
              <a:off x="7320" y="5178"/>
              <a:ext cx="6886" cy="2397"/>
            </a:xfrm>
            <a:prstGeom prst="rect">
              <a:avLst/>
            </a:prstGeom>
          </p:spPr>
        </p:pic>
        <p:sp>
          <p:nvSpPr>
            <p:cNvPr id="3" name="文本框 2"/>
            <p:cNvSpPr txBox="1"/>
            <p:nvPr/>
          </p:nvSpPr>
          <p:spPr>
            <a:xfrm>
              <a:off x="7320" y="4550"/>
              <a:ext cx="2972" cy="680"/>
            </a:xfrm>
            <a:prstGeom prst="rect">
              <a:avLst/>
            </a:prstGeom>
            <a:noFill/>
          </p:spPr>
          <p:txBody>
            <a:bodyPr wrap="square" rtlCol="0">
              <a:spAutoFit/>
            </a:bodyPr>
            <a:lstStyle/>
            <a:p>
              <a:r>
                <a:rPr lang="en-US" altLang="zh-CN" sz="2000" b="0"/>
                <a:t>moviestar</a:t>
              </a:r>
            </a:p>
          </p:txBody>
        </p:sp>
      </p:gr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6</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标题 346113"/>
          <p:cNvSpPr>
            <a:spLocks noGrp="1"/>
          </p:cNvSpPr>
          <p:nvPr>
            <p:ph type="title"/>
          </p:nvPr>
        </p:nvSpPr>
        <p:spPr/>
        <p:txBody>
          <a:bodyPr anchor="b"/>
          <a:lstStyle/>
          <a:p>
            <a:r>
              <a:rPr lang="zh-CN" altLang="en-US"/>
              <a:t> </a:t>
            </a:r>
            <a:r>
              <a:rPr lang="zh-CN" altLang="en-US" dirty="0"/>
              <a:t>关系操纵</a:t>
            </a:r>
            <a:endParaRPr lang="en-US" altLang="zh-CN"/>
          </a:p>
        </p:txBody>
      </p:sp>
      <p:sp>
        <p:nvSpPr>
          <p:cNvPr id="346115" name="文本占位符 346114"/>
          <p:cNvSpPr>
            <a:spLocks noGrp="1"/>
          </p:cNvSpPr>
          <p:nvPr>
            <p:ph type="body" idx="1"/>
          </p:nvPr>
        </p:nvSpPr>
        <p:spPr>
          <a:xfrm>
            <a:off x="280670" y="1241425"/>
            <a:ext cx="8406130" cy="5181600"/>
          </a:xfrm>
        </p:spPr>
        <p:txBody>
          <a:bodyPr/>
          <a:lstStyle/>
          <a:p>
            <a:pPr marL="514350" indent="-514350">
              <a:lnSpc>
                <a:spcPct val="90000"/>
              </a:lnSpc>
              <a:buAutoNum type="arabicPeriod"/>
            </a:pPr>
            <a:r>
              <a:rPr lang="zh-CN" altLang="en-US">
                <a:sym typeface="+mn-ea"/>
              </a:rPr>
              <a:t>关系操纵：对一个或多个关系实施</a:t>
            </a:r>
            <a:r>
              <a:rPr lang="zh-CN" altLang="en-US">
                <a:solidFill>
                  <a:srgbClr val="FF0000"/>
                </a:solidFill>
                <a:sym typeface="+mn-ea"/>
              </a:rPr>
              <a:t>添加</a:t>
            </a:r>
            <a:r>
              <a:rPr lang="zh-CN" altLang="en-US">
                <a:sym typeface="+mn-ea"/>
              </a:rPr>
              <a:t>、</a:t>
            </a:r>
            <a:r>
              <a:rPr lang="zh-CN" altLang="en-US">
                <a:solidFill>
                  <a:srgbClr val="FF0000"/>
                </a:solidFill>
                <a:sym typeface="+mn-ea"/>
              </a:rPr>
              <a:t>删除</a:t>
            </a:r>
            <a:r>
              <a:rPr lang="zh-CN" altLang="en-US">
                <a:sym typeface="+mn-ea"/>
              </a:rPr>
              <a:t>、</a:t>
            </a:r>
            <a:r>
              <a:rPr lang="zh-CN" altLang="en-US">
                <a:solidFill>
                  <a:srgbClr val="FF0000"/>
                </a:solidFill>
                <a:sym typeface="+mn-ea"/>
              </a:rPr>
              <a:t>修改</a:t>
            </a:r>
            <a:r>
              <a:rPr lang="zh-CN" altLang="en-US">
                <a:sym typeface="+mn-ea"/>
              </a:rPr>
              <a:t>、</a:t>
            </a:r>
            <a:r>
              <a:rPr lang="zh-CN" altLang="en-US">
                <a:solidFill>
                  <a:srgbClr val="FF0000"/>
                </a:solidFill>
                <a:sym typeface="+mn-ea"/>
              </a:rPr>
              <a:t>查询</a:t>
            </a:r>
            <a:r>
              <a:rPr lang="zh-CN" altLang="en-US">
                <a:sym typeface="+mn-ea"/>
              </a:rPr>
              <a:t>等操作，返回新的关系</a:t>
            </a:r>
            <a:endParaRPr lang="en-US" altLang="zh-CN"/>
          </a:p>
          <a:p>
            <a:pPr marL="514350" indent="-514350">
              <a:lnSpc>
                <a:spcPct val="90000"/>
              </a:lnSpc>
              <a:buNone/>
            </a:pPr>
            <a:r>
              <a:rPr lang="zh-CN" altLang="en-US" dirty="0">
                <a:cs typeface="楷体" panose="02010609060101010101" charset="-122"/>
              </a:rPr>
              <a:t>      </a:t>
            </a:r>
            <a:endParaRPr lang="zh-CN" altLang="en-US" dirty="0">
              <a:solidFill>
                <a:srgbClr val="000099"/>
              </a:solidFill>
              <a:cs typeface="楷体" panose="02010609060101010101" charset="-122"/>
            </a:endParaRPr>
          </a:p>
        </p:txBody>
      </p:sp>
      <p:pic>
        <p:nvPicPr>
          <p:cNvPr id="2" name="图片 1"/>
          <p:cNvPicPr>
            <a:picLocks noChangeAspect="1"/>
          </p:cNvPicPr>
          <p:nvPr/>
        </p:nvPicPr>
        <p:blipFill>
          <a:blip r:embed="rId2"/>
          <a:stretch>
            <a:fillRect/>
          </a:stretch>
        </p:blipFill>
        <p:spPr>
          <a:xfrm>
            <a:off x="5488305" y="3021965"/>
            <a:ext cx="3279140" cy="1243965"/>
          </a:xfrm>
          <a:prstGeom prst="rect">
            <a:avLst/>
          </a:prstGeom>
        </p:spPr>
      </p:pic>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7</a:t>
            </a:fld>
            <a:endParaRPr lang="zh-CN" altLang="en-US" strike="noStrike" noProof="1">
              <a:latin typeface="Times New Roman" panose="02020603050405020304" pitchFamily="18" charset="0"/>
              <a:ea typeface="宋体" panose="02010600030101010101" pitchFamily="2" charset="-122"/>
            </a:endParaRPr>
          </a:p>
        </p:txBody>
      </p:sp>
      <p:sp>
        <p:nvSpPr>
          <p:cNvPr id="5" name="文本框 4"/>
          <p:cNvSpPr txBox="1"/>
          <p:nvPr/>
        </p:nvSpPr>
        <p:spPr>
          <a:xfrm>
            <a:off x="461645" y="2500630"/>
            <a:ext cx="6047105" cy="3178175"/>
          </a:xfrm>
          <a:prstGeom prst="rect">
            <a:avLst/>
          </a:prstGeom>
          <a:noFill/>
        </p:spPr>
        <p:txBody>
          <a:bodyPr wrap="square" rtlCol="0">
            <a:spAutoFit/>
          </a:bodyPr>
          <a:lstStyle/>
          <a:p>
            <a:pPr lvl="0">
              <a:lnSpc>
                <a:spcPct val="125000"/>
              </a:lnSpc>
            </a:pPr>
            <a:r>
              <a:rPr lang="zh-CN" altLang="en-US" sz="1800" b="0" dirty="0">
                <a:cs typeface="楷体" panose="02010609060101010101" charset="-122"/>
                <a:sym typeface="+mn-ea"/>
              </a:rPr>
              <a:t>关系表</a:t>
            </a:r>
            <a:r>
              <a:rPr lang="en-US" altLang="zh-CN" sz="1800" b="0" dirty="0">
                <a:cs typeface="楷体" panose="02010609060101010101" charset="-122"/>
                <a:sym typeface="+mn-ea"/>
              </a:rPr>
              <a:t>moviestar</a:t>
            </a:r>
            <a:r>
              <a:rPr lang="zh-CN" altLang="en-US" sz="1800" b="0" dirty="0">
                <a:cs typeface="楷体" panose="02010609060101010101" charset="-122"/>
                <a:sym typeface="+mn-ea"/>
              </a:rPr>
              <a:t>上的操作</a:t>
            </a:r>
            <a:endParaRPr lang="zh-CN" altLang="en-US" sz="1800" b="0" dirty="0">
              <a:cs typeface="楷体" panose="02010609060101010101" charset="-122"/>
            </a:endParaRPr>
          </a:p>
          <a:p>
            <a:pPr lvl="1">
              <a:lnSpc>
                <a:spcPct val="125000"/>
              </a:lnSpc>
            </a:pPr>
            <a:r>
              <a:rPr lang="zh-CN" altLang="en-US" sz="1800" b="0" dirty="0">
                <a:solidFill>
                  <a:srgbClr val="0000FF"/>
                </a:solidFill>
                <a:cs typeface="楷体" panose="02010609060101010101" charset="-122"/>
                <a:sym typeface="+mn-ea"/>
              </a:rPr>
              <a:t>添加</a:t>
            </a:r>
            <a:r>
              <a:rPr lang="zh-CN" altLang="en-US" sz="1800" b="0" dirty="0">
                <a:cs typeface="楷体" panose="02010609060101010101" charset="-122"/>
                <a:sym typeface="+mn-ea"/>
              </a:rPr>
              <a:t>一名成员('Donald','broadway','M','1934-06-09')</a:t>
            </a:r>
            <a:endParaRPr lang="zh-CN" altLang="en-US" sz="1800" b="0" dirty="0">
              <a:cs typeface="楷体" panose="02010609060101010101" charset="-122"/>
            </a:endParaRPr>
          </a:p>
          <a:p>
            <a:pPr lvl="1">
              <a:lnSpc>
                <a:spcPct val="125000"/>
              </a:lnSpc>
            </a:pPr>
            <a:r>
              <a:rPr lang="zh-CN" altLang="en-US" sz="1800" b="0" dirty="0">
                <a:solidFill>
                  <a:srgbClr val="0000FF"/>
                </a:solidFill>
                <a:cs typeface="楷体" panose="02010609060101010101" charset="-122"/>
                <a:sym typeface="+mn-ea"/>
              </a:rPr>
              <a:t>修改</a:t>
            </a:r>
            <a:r>
              <a:rPr lang="en-US" altLang="zh-CN" sz="1800" b="0" dirty="0">
                <a:cs typeface="楷体" panose="02010609060101010101" charset="-122"/>
                <a:sym typeface="+mn-ea"/>
              </a:rPr>
              <a:t>Jane Fonda</a:t>
            </a:r>
            <a:r>
              <a:rPr lang="zh-CN" altLang="en-US" sz="1800" b="0" dirty="0">
                <a:cs typeface="楷体" panose="02010609060101010101" charset="-122"/>
                <a:sym typeface="+mn-ea"/>
              </a:rPr>
              <a:t>的</a:t>
            </a:r>
            <a:r>
              <a:rPr lang="zh-CN" sz="1800" b="0" dirty="0">
                <a:cs typeface="楷体" panose="02010609060101010101" charset="-122"/>
                <a:sym typeface="+mn-ea"/>
              </a:rPr>
              <a:t>出生日期</a:t>
            </a:r>
            <a:endParaRPr lang="zh-CN" sz="1800" b="0" dirty="0">
              <a:cs typeface="楷体" panose="02010609060101010101" charset="-122"/>
            </a:endParaRPr>
          </a:p>
          <a:p>
            <a:pPr lvl="1">
              <a:lnSpc>
                <a:spcPct val="125000"/>
              </a:lnSpc>
            </a:pPr>
            <a:r>
              <a:rPr lang="zh-CN" altLang="en-US" sz="1800" b="0" dirty="0">
                <a:solidFill>
                  <a:srgbClr val="0000FF"/>
                </a:solidFill>
                <a:cs typeface="楷体" panose="02010609060101010101" charset="-122"/>
                <a:sym typeface="+mn-ea"/>
              </a:rPr>
              <a:t>删除</a:t>
            </a:r>
            <a:r>
              <a:rPr lang="zh-CN" sz="1800" b="0" dirty="0">
                <a:cs typeface="楷体" panose="02010609060101010101" charset="-122"/>
                <a:sym typeface="+mn-ea"/>
              </a:rPr>
              <a:t>姓名为</a:t>
            </a:r>
            <a:r>
              <a:rPr lang="zh-CN" altLang="en-US" sz="1800" b="0" dirty="0">
                <a:cs typeface="楷体" panose="02010609060101010101" charset="-122"/>
                <a:sym typeface="+mn-ea"/>
              </a:rPr>
              <a:t>'Donald'的</a:t>
            </a:r>
            <a:r>
              <a:rPr lang="zh-CN" sz="1800" b="0" dirty="0">
                <a:cs typeface="楷体" panose="02010609060101010101" charset="-122"/>
                <a:sym typeface="+mn-ea"/>
              </a:rPr>
              <a:t>演员</a:t>
            </a:r>
            <a:endParaRPr lang="zh-CN" altLang="en-US" sz="1800" b="0" dirty="0">
              <a:cs typeface="楷体" panose="02010609060101010101" charset="-122"/>
            </a:endParaRPr>
          </a:p>
          <a:p>
            <a:pPr lvl="1">
              <a:lnSpc>
                <a:spcPct val="125000"/>
              </a:lnSpc>
            </a:pPr>
            <a:r>
              <a:rPr lang="zh-CN" altLang="en-US" sz="1800" b="0" dirty="0">
                <a:solidFill>
                  <a:srgbClr val="0000FF"/>
                </a:solidFill>
                <a:cs typeface="楷体" panose="02010609060101010101" charset="-122"/>
                <a:sym typeface="+mn-ea"/>
              </a:rPr>
              <a:t>查询</a:t>
            </a:r>
            <a:r>
              <a:rPr lang="zh-CN" altLang="en-US" sz="1800" b="0" dirty="0">
                <a:cs typeface="楷体" panose="02010609060101010101" charset="-122"/>
                <a:sym typeface="+mn-ea"/>
              </a:rPr>
              <a:t>演员</a:t>
            </a:r>
            <a:r>
              <a:rPr lang="en-US" altLang="zh-CN" sz="1800" b="0" dirty="0">
                <a:cs typeface="楷体" panose="02010609060101010101" charset="-122"/>
                <a:sym typeface="+mn-ea"/>
              </a:rPr>
              <a:t>Jane Fonda</a:t>
            </a:r>
            <a:r>
              <a:rPr lang="zh-CN" altLang="en-US" sz="1800" b="0" dirty="0">
                <a:cs typeface="楷体" panose="02010609060101010101" charset="-122"/>
                <a:sym typeface="+mn-ea"/>
              </a:rPr>
              <a:t>的地址</a:t>
            </a:r>
          </a:p>
          <a:p>
            <a:pPr lvl="1">
              <a:lnSpc>
                <a:spcPct val="125000"/>
              </a:lnSpc>
            </a:pPr>
            <a:r>
              <a:rPr lang="zh-CN" altLang="en-US" sz="1800" b="0" dirty="0">
                <a:solidFill>
                  <a:srgbClr val="0000FF"/>
                </a:solidFill>
                <a:cs typeface="楷体" panose="02010609060101010101" charset="-122"/>
                <a:sym typeface="+mn-ea"/>
              </a:rPr>
              <a:t>查询</a:t>
            </a:r>
            <a:r>
              <a:rPr lang="zh-CN" altLang="en-US" sz="1800" b="0" dirty="0">
                <a:cs typeface="楷体" panose="02010609060101010101" charset="-122"/>
                <a:sym typeface="+mn-ea"/>
              </a:rPr>
              <a:t>电影《Star Wars》的发行公司的地址</a:t>
            </a:r>
          </a:p>
          <a:p>
            <a:pPr lvl="2">
              <a:lnSpc>
                <a:spcPct val="125000"/>
              </a:lnSpc>
            </a:pPr>
            <a:r>
              <a:rPr lang="zh-CN" altLang="en-US" sz="1800" b="0" dirty="0">
                <a:latin typeface="楷体" panose="02010609060101010101" charset="-122"/>
                <a:ea typeface="楷体" panose="02010609060101010101" charset="-122"/>
                <a:sym typeface="+mn-ea"/>
              </a:rPr>
              <a:t> </a:t>
            </a:r>
            <a:endParaRPr lang="zh-CN" altLang="en-US" sz="1800" b="0" dirty="0">
              <a:cs typeface="楷体" panose="02010609060101010101" charset="-122"/>
              <a:sym typeface="+mn-ea"/>
            </a:endParaRPr>
          </a:p>
          <a:p>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521960" y="3389630"/>
            <a:ext cx="3600450" cy="1407160"/>
            <a:chOff x="8696" y="5338"/>
            <a:chExt cx="5670" cy="2216"/>
          </a:xfrm>
        </p:grpSpPr>
        <p:pic>
          <p:nvPicPr>
            <p:cNvPr id="4" name="图片 3"/>
            <p:cNvPicPr>
              <a:picLocks noChangeAspect="1"/>
            </p:cNvPicPr>
            <p:nvPr/>
          </p:nvPicPr>
          <p:blipFill>
            <a:blip r:embed="rId2"/>
            <a:stretch>
              <a:fillRect/>
            </a:stretch>
          </p:blipFill>
          <p:spPr>
            <a:xfrm>
              <a:off x="8696" y="5780"/>
              <a:ext cx="5670" cy="1775"/>
            </a:xfrm>
            <a:prstGeom prst="rect">
              <a:avLst/>
            </a:prstGeom>
          </p:spPr>
        </p:pic>
        <p:sp>
          <p:nvSpPr>
            <p:cNvPr id="9" name="文本框 8"/>
            <p:cNvSpPr txBox="1"/>
            <p:nvPr/>
          </p:nvSpPr>
          <p:spPr>
            <a:xfrm>
              <a:off x="8696" y="5338"/>
              <a:ext cx="3008" cy="483"/>
            </a:xfrm>
            <a:prstGeom prst="rect">
              <a:avLst/>
            </a:prstGeom>
            <a:noFill/>
          </p:spPr>
          <p:txBody>
            <a:bodyPr wrap="square" rtlCol="0">
              <a:spAutoFit/>
            </a:bodyPr>
            <a:lstStyle/>
            <a:p>
              <a:r>
                <a:rPr lang="en-US" altLang="zh-CN" sz="1400">
                  <a:latin typeface="新宋体" panose="02010609030101010101" charset="-122"/>
                  <a:ea typeface="新宋体" panose="02010609030101010101" charset="-122"/>
                  <a:cs typeface="Tahoma" panose="020B0604030504040204" pitchFamily="34" charset="0"/>
                </a:rPr>
                <a:t>studio</a:t>
              </a:r>
            </a:p>
          </p:txBody>
        </p:sp>
      </p:grpSp>
      <p:grpSp>
        <p:nvGrpSpPr>
          <p:cNvPr id="7" name="组合 6"/>
          <p:cNvGrpSpPr/>
          <p:nvPr/>
        </p:nvGrpSpPr>
        <p:grpSpPr>
          <a:xfrm>
            <a:off x="251460" y="3389630"/>
            <a:ext cx="5186680" cy="2303145"/>
            <a:chOff x="378" y="4755"/>
            <a:chExt cx="8168" cy="3627"/>
          </a:xfrm>
        </p:grpSpPr>
        <p:pic>
          <p:nvPicPr>
            <p:cNvPr id="2" name="图片 1"/>
            <p:cNvPicPr>
              <a:picLocks noChangeAspect="1"/>
            </p:cNvPicPr>
            <p:nvPr/>
          </p:nvPicPr>
          <p:blipFill>
            <a:blip r:embed="rId3"/>
            <a:stretch>
              <a:fillRect/>
            </a:stretch>
          </p:blipFill>
          <p:spPr>
            <a:xfrm>
              <a:off x="378" y="5238"/>
              <a:ext cx="8168" cy="3144"/>
            </a:xfrm>
            <a:prstGeom prst="rect">
              <a:avLst/>
            </a:prstGeom>
          </p:spPr>
        </p:pic>
        <p:sp>
          <p:nvSpPr>
            <p:cNvPr id="6" name="文本框 5"/>
            <p:cNvSpPr txBox="1"/>
            <p:nvPr/>
          </p:nvSpPr>
          <p:spPr>
            <a:xfrm>
              <a:off x="378" y="4755"/>
              <a:ext cx="3008" cy="483"/>
            </a:xfrm>
            <a:prstGeom prst="rect">
              <a:avLst/>
            </a:prstGeom>
            <a:noFill/>
          </p:spPr>
          <p:txBody>
            <a:bodyPr wrap="square" rtlCol="0">
              <a:spAutoFit/>
            </a:bodyPr>
            <a:lstStyle/>
            <a:p>
              <a:r>
                <a:rPr lang="en-US" altLang="zh-CN" sz="1400">
                  <a:latin typeface="新宋体" panose="02010609030101010101" charset="-122"/>
                  <a:ea typeface="新宋体" panose="02010609030101010101" charset="-122"/>
                  <a:cs typeface="Tahoma" panose="020B0604030504040204" pitchFamily="34" charset="0"/>
                </a:rPr>
                <a:t>movies</a:t>
              </a:r>
            </a:p>
          </p:txBody>
        </p:sp>
      </p:grpSp>
      <p:sp>
        <p:nvSpPr>
          <p:cNvPr id="81922" name="标题 81921"/>
          <p:cNvSpPr>
            <a:spLocks noGrp="1"/>
          </p:cNvSpPr>
          <p:nvPr>
            <p:ph type="title"/>
          </p:nvPr>
        </p:nvSpPr>
        <p:spPr/>
        <p:txBody>
          <a:bodyPr anchor="ctr"/>
          <a:lstStyle/>
          <a:p>
            <a:r>
              <a:rPr lang="zh-CN" altLang="en-US" dirty="0"/>
              <a:t>关系操纵</a:t>
            </a:r>
            <a:r>
              <a:rPr lang="en-US" altLang="zh-CN" dirty="0"/>
              <a:t>-</a:t>
            </a:r>
            <a:r>
              <a:rPr lang="zh-CN" altLang="en-US" dirty="0"/>
              <a:t>数据查询</a:t>
            </a:r>
          </a:p>
        </p:txBody>
      </p:sp>
      <p:sp>
        <p:nvSpPr>
          <p:cNvPr id="81923" name="文本占位符 81922"/>
          <p:cNvSpPr>
            <a:spLocks noGrp="1"/>
          </p:cNvSpPr>
          <p:nvPr>
            <p:ph type="body" idx="1"/>
          </p:nvPr>
        </p:nvSpPr>
        <p:spPr>
          <a:xfrm>
            <a:off x="172720" y="1235710"/>
            <a:ext cx="8361680" cy="2362200"/>
          </a:xfrm>
        </p:spPr>
        <p:txBody>
          <a:bodyPr/>
          <a:lstStyle/>
          <a:p>
            <a:r>
              <a:rPr lang="zh-CN" altLang="en-US" dirty="0"/>
              <a:t>数据查询 </a:t>
            </a:r>
            <a:r>
              <a:rPr lang="en-US" altLang="zh-CN"/>
              <a:t>(cont.)</a:t>
            </a:r>
            <a:r>
              <a:rPr lang="zh-CN" altLang="en-US" dirty="0"/>
              <a:t>两张表之间的数据查询</a:t>
            </a:r>
          </a:p>
          <a:p>
            <a:pPr lvl="1"/>
            <a:r>
              <a:rPr lang="zh-CN" altLang="en-US" sz="2400" dirty="0"/>
              <a:t>先将两张表</a:t>
            </a:r>
            <a:r>
              <a:rPr lang="zh-CN" altLang="en-US" sz="2400" dirty="0">
                <a:solidFill>
                  <a:srgbClr val="0000FF"/>
                </a:solidFill>
              </a:rPr>
              <a:t>合并</a:t>
            </a:r>
            <a:r>
              <a:rPr lang="zh-CN" altLang="en-US" sz="2400" dirty="0"/>
              <a:t>为一张表</a:t>
            </a:r>
          </a:p>
          <a:p>
            <a:pPr lvl="1"/>
            <a:r>
              <a:rPr lang="zh-CN" altLang="en-US" sz="2400" dirty="0"/>
              <a:t>再利用单张表内的数据查询操作进行查询</a:t>
            </a:r>
          </a:p>
          <a:p>
            <a:pPr lvl="1"/>
            <a:r>
              <a:rPr lang="zh-CN" altLang="en-US" sz="2400" dirty="0"/>
              <a:t>例如：查询</a:t>
            </a:r>
            <a:r>
              <a:rPr lang="zh-CN" altLang="en-US" sz="2400" dirty="0">
                <a:sym typeface="+mn-ea"/>
              </a:rPr>
              <a:t>电影”Star Wars”的发行公司地址</a:t>
            </a:r>
            <a:endParaRPr lang="zh-CN" altLang="en-US" sz="2400" dirty="0"/>
          </a:p>
        </p:txBody>
      </p:sp>
      <p:grpSp>
        <p:nvGrpSpPr>
          <p:cNvPr id="81997" name="组合 81996"/>
          <p:cNvGrpSpPr/>
          <p:nvPr/>
        </p:nvGrpSpPr>
        <p:grpSpPr>
          <a:xfrm>
            <a:off x="7087235" y="2011680"/>
            <a:ext cx="1223645" cy="686435"/>
            <a:chOff x="3696" y="768"/>
            <a:chExt cx="1872" cy="1200"/>
          </a:xfrm>
        </p:grpSpPr>
        <p:sp>
          <p:nvSpPr>
            <p:cNvPr id="81933" name="矩形 81932"/>
            <p:cNvSpPr/>
            <p:nvPr/>
          </p:nvSpPr>
          <p:spPr>
            <a:xfrm>
              <a:off x="4416" y="979"/>
              <a:ext cx="240" cy="22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32" name="矩形 81931"/>
            <p:cNvSpPr/>
            <p:nvPr/>
          </p:nvSpPr>
          <p:spPr>
            <a:xfrm>
              <a:off x="4176" y="979"/>
              <a:ext cx="240" cy="22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31" name="矩形 81930"/>
            <p:cNvSpPr/>
            <p:nvPr/>
          </p:nvSpPr>
          <p:spPr>
            <a:xfrm>
              <a:off x="3936" y="979"/>
              <a:ext cx="240" cy="22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30" name="矩形 81929"/>
            <p:cNvSpPr/>
            <p:nvPr/>
          </p:nvSpPr>
          <p:spPr>
            <a:xfrm>
              <a:off x="3696" y="979"/>
              <a:ext cx="240" cy="22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29" name="矩形 81928"/>
            <p:cNvSpPr/>
            <p:nvPr/>
          </p:nvSpPr>
          <p:spPr>
            <a:xfrm>
              <a:off x="4416"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28" name="矩形 81927"/>
            <p:cNvSpPr/>
            <p:nvPr/>
          </p:nvSpPr>
          <p:spPr>
            <a:xfrm>
              <a:off x="4176"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27" name="矩形 81926"/>
            <p:cNvSpPr/>
            <p:nvPr/>
          </p:nvSpPr>
          <p:spPr>
            <a:xfrm>
              <a:off x="3936"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26" name="矩形 81925"/>
            <p:cNvSpPr/>
            <p:nvPr/>
          </p:nvSpPr>
          <p:spPr>
            <a:xfrm>
              <a:off x="3696"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34" name="直接连接符 81933"/>
            <p:cNvSpPr/>
            <p:nvPr/>
          </p:nvSpPr>
          <p:spPr>
            <a:xfrm>
              <a:off x="3696" y="768"/>
              <a:ext cx="960" cy="0"/>
            </a:xfrm>
            <a:prstGeom prst="line">
              <a:avLst/>
            </a:prstGeom>
            <a:ln w="28575" cap="sq" cmpd="sng">
              <a:solidFill>
                <a:schemeClr val="tx1"/>
              </a:solidFill>
              <a:prstDash val="solid"/>
              <a:headEnd type="none" w="med" len="med"/>
              <a:tailEnd type="none" w="med" len="med"/>
            </a:ln>
          </p:spPr>
        </p:sp>
        <p:sp>
          <p:nvSpPr>
            <p:cNvPr id="81935" name="直接连接符 81934"/>
            <p:cNvSpPr/>
            <p:nvPr/>
          </p:nvSpPr>
          <p:spPr>
            <a:xfrm>
              <a:off x="3696" y="979"/>
              <a:ext cx="960" cy="0"/>
            </a:xfrm>
            <a:prstGeom prst="line">
              <a:avLst/>
            </a:prstGeom>
            <a:ln w="12700" cap="flat" cmpd="sng">
              <a:solidFill>
                <a:schemeClr val="tx1"/>
              </a:solidFill>
              <a:prstDash val="solid"/>
              <a:headEnd type="none" w="med" len="med"/>
              <a:tailEnd type="none" w="med" len="med"/>
            </a:ln>
          </p:spPr>
        </p:sp>
        <p:sp>
          <p:nvSpPr>
            <p:cNvPr id="81936" name="直接连接符 81935"/>
            <p:cNvSpPr/>
            <p:nvPr/>
          </p:nvSpPr>
          <p:spPr>
            <a:xfrm>
              <a:off x="3696" y="1200"/>
              <a:ext cx="960" cy="0"/>
            </a:xfrm>
            <a:prstGeom prst="line">
              <a:avLst/>
            </a:prstGeom>
            <a:ln w="28575" cap="sq" cmpd="sng">
              <a:solidFill>
                <a:schemeClr val="tx1"/>
              </a:solidFill>
              <a:prstDash val="solid"/>
              <a:headEnd type="none" w="med" len="med"/>
              <a:tailEnd type="none" w="med" len="med"/>
            </a:ln>
          </p:spPr>
        </p:sp>
        <p:sp>
          <p:nvSpPr>
            <p:cNvPr id="81937" name="直接连接符 81936"/>
            <p:cNvSpPr/>
            <p:nvPr/>
          </p:nvSpPr>
          <p:spPr>
            <a:xfrm>
              <a:off x="3696" y="768"/>
              <a:ext cx="0" cy="432"/>
            </a:xfrm>
            <a:prstGeom prst="line">
              <a:avLst/>
            </a:prstGeom>
            <a:ln w="28575" cap="sq" cmpd="sng">
              <a:solidFill>
                <a:schemeClr val="tx1"/>
              </a:solidFill>
              <a:prstDash val="solid"/>
              <a:headEnd type="none" w="med" len="med"/>
              <a:tailEnd type="none" w="med" len="med"/>
            </a:ln>
          </p:spPr>
        </p:sp>
        <p:sp>
          <p:nvSpPr>
            <p:cNvPr id="81938" name="直接连接符 81937"/>
            <p:cNvSpPr/>
            <p:nvPr/>
          </p:nvSpPr>
          <p:spPr>
            <a:xfrm>
              <a:off x="3936" y="768"/>
              <a:ext cx="0" cy="432"/>
            </a:xfrm>
            <a:prstGeom prst="line">
              <a:avLst/>
            </a:prstGeom>
            <a:ln w="12700" cap="flat" cmpd="sng">
              <a:solidFill>
                <a:schemeClr val="tx1"/>
              </a:solidFill>
              <a:prstDash val="solid"/>
              <a:headEnd type="none" w="med" len="med"/>
              <a:tailEnd type="none" w="med" len="med"/>
            </a:ln>
          </p:spPr>
        </p:sp>
        <p:sp>
          <p:nvSpPr>
            <p:cNvPr id="81939" name="直接连接符 81938"/>
            <p:cNvSpPr/>
            <p:nvPr/>
          </p:nvSpPr>
          <p:spPr>
            <a:xfrm>
              <a:off x="4176" y="768"/>
              <a:ext cx="0" cy="432"/>
            </a:xfrm>
            <a:prstGeom prst="line">
              <a:avLst/>
            </a:prstGeom>
            <a:ln w="12700" cap="flat" cmpd="sng">
              <a:solidFill>
                <a:schemeClr val="tx1"/>
              </a:solidFill>
              <a:prstDash val="solid"/>
              <a:headEnd type="none" w="med" len="med"/>
              <a:tailEnd type="none" w="med" len="med"/>
            </a:ln>
          </p:spPr>
        </p:sp>
        <p:sp>
          <p:nvSpPr>
            <p:cNvPr id="81940" name="直接连接符 81939"/>
            <p:cNvSpPr/>
            <p:nvPr/>
          </p:nvSpPr>
          <p:spPr>
            <a:xfrm>
              <a:off x="4416" y="768"/>
              <a:ext cx="0" cy="432"/>
            </a:xfrm>
            <a:prstGeom prst="line">
              <a:avLst/>
            </a:prstGeom>
            <a:ln w="12700" cap="flat" cmpd="sng">
              <a:solidFill>
                <a:schemeClr val="tx1"/>
              </a:solidFill>
              <a:prstDash val="solid"/>
              <a:headEnd type="none" w="med" len="med"/>
              <a:tailEnd type="none" w="med" len="med"/>
            </a:ln>
          </p:spPr>
        </p:sp>
        <p:sp>
          <p:nvSpPr>
            <p:cNvPr id="81941" name="直接连接符 81940"/>
            <p:cNvSpPr/>
            <p:nvPr/>
          </p:nvSpPr>
          <p:spPr>
            <a:xfrm>
              <a:off x="4656" y="768"/>
              <a:ext cx="0" cy="432"/>
            </a:xfrm>
            <a:prstGeom prst="line">
              <a:avLst/>
            </a:prstGeom>
            <a:ln w="28575" cap="sq" cmpd="sng">
              <a:solidFill>
                <a:schemeClr val="tx1"/>
              </a:solidFill>
              <a:prstDash val="solid"/>
              <a:headEnd type="none" w="med" len="med"/>
              <a:tailEnd type="none" w="med" len="med"/>
            </a:ln>
          </p:spPr>
        </p:sp>
        <p:sp>
          <p:nvSpPr>
            <p:cNvPr id="81946" name="矩形 81945"/>
            <p:cNvSpPr/>
            <p:nvPr/>
          </p:nvSpPr>
          <p:spPr>
            <a:xfrm>
              <a:off x="5328" y="979"/>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47" name="矩形 81946"/>
            <p:cNvSpPr/>
            <p:nvPr/>
          </p:nvSpPr>
          <p:spPr>
            <a:xfrm>
              <a:off x="5088" y="979"/>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48" name="矩形 81947"/>
            <p:cNvSpPr/>
            <p:nvPr/>
          </p:nvSpPr>
          <p:spPr>
            <a:xfrm>
              <a:off x="4848" y="979"/>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50" name="矩形 81949"/>
            <p:cNvSpPr/>
            <p:nvPr/>
          </p:nvSpPr>
          <p:spPr>
            <a:xfrm>
              <a:off x="5328"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51" name="矩形 81950"/>
            <p:cNvSpPr/>
            <p:nvPr/>
          </p:nvSpPr>
          <p:spPr>
            <a:xfrm>
              <a:off x="5088"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52" name="矩形 81951"/>
            <p:cNvSpPr/>
            <p:nvPr/>
          </p:nvSpPr>
          <p:spPr>
            <a:xfrm>
              <a:off x="4848"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54" name="直接连接符 81953"/>
            <p:cNvSpPr/>
            <p:nvPr/>
          </p:nvSpPr>
          <p:spPr>
            <a:xfrm>
              <a:off x="4848" y="768"/>
              <a:ext cx="720" cy="0"/>
            </a:xfrm>
            <a:prstGeom prst="line">
              <a:avLst/>
            </a:prstGeom>
            <a:ln w="28575" cap="sq" cmpd="sng">
              <a:solidFill>
                <a:schemeClr val="tx1"/>
              </a:solidFill>
              <a:prstDash val="solid"/>
              <a:headEnd type="none" w="med" len="med"/>
              <a:tailEnd type="none" w="med" len="med"/>
            </a:ln>
          </p:spPr>
        </p:sp>
        <p:sp>
          <p:nvSpPr>
            <p:cNvPr id="81955" name="直接连接符 81954"/>
            <p:cNvSpPr/>
            <p:nvPr/>
          </p:nvSpPr>
          <p:spPr>
            <a:xfrm>
              <a:off x="4848" y="979"/>
              <a:ext cx="720" cy="0"/>
            </a:xfrm>
            <a:prstGeom prst="line">
              <a:avLst/>
            </a:prstGeom>
            <a:ln w="12700" cap="flat" cmpd="sng">
              <a:solidFill>
                <a:schemeClr val="tx1"/>
              </a:solidFill>
              <a:prstDash val="solid"/>
              <a:headEnd type="none" w="med" len="med"/>
              <a:tailEnd type="none" w="med" len="med"/>
            </a:ln>
          </p:spPr>
        </p:sp>
        <p:sp>
          <p:nvSpPr>
            <p:cNvPr id="81956" name="直接连接符 81955"/>
            <p:cNvSpPr/>
            <p:nvPr/>
          </p:nvSpPr>
          <p:spPr>
            <a:xfrm>
              <a:off x="4848" y="1190"/>
              <a:ext cx="720" cy="0"/>
            </a:xfrm>
            <a:prstGeom prst="line">
              <a:avLst/>
            </a:prstGeom>
            <a:ln w="28575" cap="sq" cmpd="sng">
              <a:solidFill>
                <a:schemeClr val="tx1"/>
              </a:solidFill>
              <a:prstDash val="solid"/>
              <a:headEnd type="none" w="med" len="med"/>
              <a:tailEnd type="none" w="med" len="med"/>
            </a:ln>
          </p:spPr>
        </p:sp>
        <p:sp>
          <p:nvSpPr>
            <p:cNvPr id="81957" name="直接连接符 81956"/>
            <p:cNvSpPr/>
            <p:nvPr/>
          </p:nvSpPr>
          <p:spPr>
            <a:xfrm>
              <a:off x="4848" y="768"/>
              <a:ext cx="0" cy="422"/>
            </a:xfrm>
            <a:prstGeom prst="line">
              <a:avLst/>
            </a:prstGeom>
            <a:ln w="28575" cap="sq" cmpd="sng">
              <a:solidFill>
                <a:schemeClr val="tx1"/>
              </a:solidFill>
              <a:prstDash val="solid"/>
              <a:headEnd type="none" w="med" len="med"/>
              <a:tailEnd type="none" w="med" len="med"/>
            </a:ln>
          </p:spPr>
        </p:sp>
        <p:sp>
          <p:nvSpPr>
            <p:cNvPr id="81959" name="直接连接符 81958"/>
            <p:cNvSpPr/>
            <p:nvPr/>
          </p:nvSpPr>
          <p:spPr>
            <a:xfrm>
              <a:off x="5088" y="768"/>
              <a:ext cx="0" cy="422"/>
            </a:xfrm>
            <a:prstGeom prst="line">
              <a:avLst/>
            </a:prstGeom>
            <a:ln w="12700" cap="flat" cmpd="sng">
              <a:solidFill>
                <a:schemeClr val="tx1"/>
              </a:solidFill>
              <a:prstDash val="solid"/>
              <a:headEnd type="none" w="med" len="med"/>
              <a:tailEnd type="none" w="med" len="med"/>
            </a:ln>
          </p:spPr>
        </p:sp>
        <p:sp>
          <p:nvSpPr>
            <p:cNvPr id="81960" name="直接连接符 81959"/>
            <p:cNvSpPr/>
            <p:nvPr/>
          </p:nvSpPr>
          <p:spPr>
            <a:xfrm>
              <a:off x="5328" y="768"/>
              <a:ext cx="0" cy="422"/>
            </a:xfrm>
            <a:prstGeom prst="line">
              <a:avLst/>
            </a:prstGeom>
            <a:ln w="12700" cap="flat" cmpd="sng">
              <a:solidFill>
                <a:schemeClr val="tx1"/>
              </a:solidFill>
              <a:prstDash val="solid"/>
              <a:headEnd type="none" w="med" len="med"/>
              <a:tailEnd type="none" w="med" len="med"/>
            </a:ln>
          </p:spPr>
        </p:sp>
        <p:sp>
          <p:nvSpPr>
            <p:cNvPr id="81961" name="直接连接符 81960"/>
            <p:cNvSpPr/>
            <p:nvPr/>
          </p:nvSpPr>
          <p:spPr>
            <a:xfrm>
              <a:off x="5568" y="768"/>
              <a:ext cx="0" cy="422"/>
            </a:xfrm>
            <a:prstGeom prst="line">
              <a:avLst/>
            </a:prstGeom>
            <a:ln w="28575" cap="sq" cmpd="sng">
              <a:solidFill>
                <a:schemeClr val="tx1"/>
              </a:solidFill>
              <a:prstDash val="solid"/>
              <a:headEnd type="none" w="med" len="med"/>
              <a:tailEnd type="none" w="med" len="med"/>
            </a:ln>
          </p:spPr>
        </p:sp>
        <p:sp>
          <p:nvSpPr>
            <p:cNvPr id="81966" name="直接连接符 81965"/>
            <p:cNvSpPr/>
            <p:nvPr/>
          </p:nvSpPr>
          <p:spPr>
            <a:xfrm>
              <a:off x="4176" y="1248"/>
              <a:ext cx="192" cy="240"/>
            </a:xfrm>
            <a:prstGeom prst="line">
              <a:avLst/>
            </a:prstGeom>
            <a:ln w="25400" cap="flat" cmpd="sng">
              <a:solidFill>
                <a:schemeClr val="accent1"/>
              </a:solidFill>
              <a:prstDash val="solid"/>
              <a:headEnd type="none" w="med" len="med"/>
              <a:tailEnd type="triangle" w="med" len="med"/>
            </a:ln>
          </p:spPr>
        </p:sp>
        <p:sp>
          <p:nvSpPr>
            <p:cNvPr id="81967" name="直接连接符 81966"/>
            <p:cNvSpPr/>
            <p:nvPr/>
          </p:nvSpPr>
          <p:spPr>
            <a:xfrm flipH="1">
              <a:off x="4992" y="1248"/>
              <a:ext cx="192" cy="240"/>
            </a:xfrm>
            <a:prstGeom prst="line">
              <a:avLst/>
            </a:prstGeom>
            <a:ln w="25400" cap="flat" cmpd="sng">
              <a:solidFill>
                <a:schemeClr val="accent1"/>
              </a:solidFill>
              <a:prstDash val="solid"/>
              <a:headEnd type="none" w="med" len="med"/>
              <a:tailEnd type="triangle" w="med" len="med"/>
            </a:ln>
          </p:spPr>
        </p:sp>
        <p:sp>
          <p:nvSpPr>
            <p:cNvPr id="81992" name="矩形 81991"/>
            <p:cNvSpPr/>
            <p:nvPr/>
          </p:nvSpPr>
          <p:spPr>
            <a:xfrm>
              <a:off x="513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90" name="矩形 81989"/>
            <p:cNvSpPr/>
            <p:nvPr/>
          </p:nvSpPr>
          <p:spPr>
            <a:xfrm>
              <a:off x="513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87" name="矩形 81986"/>
            <p:cNvSpPr/>
            <p:nvPr/>
          </p:nvSpPr>
          <p:spPr>
            <a:xfrm>
              <a:off x="489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85" name="矩形 81984"/>
            <p:cNvSpPr/>
            <p:nvPr/>
          </p:nvSpPr>
          <p:spPr>
            <a:xfrm>
              <a:off x="489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69" name="矩形 81968"/>
            <p:cNvSpPr/>
            <p:nvPr/>
          </p:nvSpPr>
          <p:spPr>
            <a:xfrm>
              <a:off x="465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0" name="矩形 81969"/>
            <p:cNvSpPr/>
            <p:nvPr/>
          </p:nvSpPr>
          <p:spPr>
            <a:xfrm>
              <a:off x="441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1" name="矩形 81970"/>
            <p:cNvSpPr/>
            <p:nvPr/>
          </p:nvSpPr>
          <p:spPr>
            <a:xfrm>
              <a:off x="417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2" name="矩形 81971"/>
            <p:cNvSpPr/>
            <p:nvPr/>
          </p:nvSpPr>
          <p:spPr>
            <a:xfrm>
              <a:off x="393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3" name="矩形 81972"/>
            <p:cNvSpPr/>
            <p:nvPr/>
          </p:nvSpPr>
          <p:spPr>
            <a:xfrm>
              <a:off x="465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4" name="矩形 81973"/>
            <p:cNvSpPr/>
            <p:nvPr/>
          </p:nvSpPr>
          <p:spPr>
            <a:xfrm>
              <a:off x="441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5" name="矩形 81974"/>
            <p:cNvSpPr/>
            <p:nvPr/>
          </p:nvSpPr>
          <p:spPr>
            <a:xfrm>
              <a:off x="417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6" name="矩形 81975"/>
            <p:cNvSpPr/>
            <p:nvPr/>
          </p:nvSpPr>
          <p:spPr>
            <a:xfrm>
              <a:off x="393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7" name="直接连接符 81976"/>
            <p:cNvSpPr/>
            <p:nvPr/>
          </p:nvSpPr>
          <p:spPr>
            <a:xfrm>
              <a:off x="3936" y="1536"/>
              <a:ext cx="1440" cy="0"/>
            </a:xfrm>
            <a:prstGeom prst="line">
              <a:avLst/>
            </a:prstGeom>
            <a:ln w="28575" cap="sq" cmpd="sng">
              <a:solidFill>
                <a:schemeClr val="tx1"/>
              </a:solidFill>
              <a:prstDash val="solid"/>
              <a:headEnd type="none" w="med" len="med"/>
              <a:tailEnd type="none" w="med" len="med"/>
            </a:ln>
          </p:spPr>
        </p:sp>
        <p:sp>
          <p:nvSpPr>
            <p:cNvPr id="81978" name="直接连接符 81977"/>
            <p:cNvSpPr/>
            <p:nvPr/>
          </p:nvSpPr>
          <p:spPr>
            <a:xfrm>
              <a:off x="3936" y="1747"/>
              <a:ext cx="1440" cy="0"/>
            </a:xfrm>
            <a:prstGeom prst="line">
              <a:avLst/>
            </a:prstGeom>
            <a:ln w="12700" cap="flat" cmpd="sng">
              <a:solidFill>
                <a:schemeClr val="tx1"/>
              </a:solidFill>
              <a:prstDash val="solid"/>
              <a:headEnd type="none" w="med" len="med"/>
              <a:tailEnd type="none" w="med" len="med"/>
            </a:ln>
          </p:spPr>
        </p:sp>
        <p:sp>
          <p:nvSpPr>
            <p:cNvPr id="81979" name="直接连接符 81978"/>
            <p:cNvSpPr/>
            <p:nvPr/>
          </p:nvSpPr>
          <p:spPr>
            <a:xfrm>
              <a:off x="3936" y="1968"/>
              <a:ext cx="1440" cy="0"/>
            </a:xfrm>
            <a:prstGeom prst="line">
              <a:avLst/>
            </a:prstGeom>
            <a:ln w="28575" cap="sq" cmpd="sng">
              <a:solidFill>
                <a:schemeClr val="tx1"/>
              </a:solidFill>
              <a:prstDash val="solid"/>
              <a:headEnd type="none" w="med" len="med"/>
              <a:tailEnd type="none" w="med" len="med"/>
            </a:ln>
          </p:spPr>
        </p:sp>
        <p:sp>
          <p:nvSpPr>
            <p:cNvPr id="81980" name="直接连接符 81979"/>
            <p:cNvSpPr/>
            <p:nvPr/>
          </p:nvSpPr>
          <p:spPr>
            <a:xfrm>
              <a:off x="3936" y="1536"/>
              <a:ext cx="0" cy="432"/>
            </a:xfrm>
            <a:prstGeom prst="line">
              <a:avLst/>
            </a:prstGeom>
            <a:ln w="28575" cap="sq" cmpd="sng">
              <a:solidFill>
                <a:schemeClr val="tx1"/>
              </a:solidFill>
              <a:prstDash val="solid"/>
              <a:headEnd type="none" w="med" len="med"/>
              <a:tailEnd type="none" w="med" len="med"/>
            </a:ln>
          </p:spPr>
        </p:sp>
        <p:sp>
          <p:nvSpPr>
            <p:cNvPr id="81981" name="直接连接符 81980"/>
            <p:cNvSpPr/>
            <p:nvPr/>
          </p:nvSpPr>
          <p:spPr>
            <a:xfrm>
              <a:off x="4176" y="1536"/>
              <a:ext cx="0" cy="432"/>
            </a:xfrm>
            <a:prstGeom prst="line">
              <a:avLst/>
            </a:prstGeom>
            <a:ln w="12700" cap="flat" cmpd="sng">
              <a:solidFill>
                <a:schemeClr val="tx1"/>
              </a:solidFill>
              <a:prstDash val="solid"/>
              <a:headEnd type="none" w="med" len="med"/>
              <a:tailEnd type="none" w="med" len="med"/>
            </a:ln>
          </p:spPr>
        </p:sp>
        <p:sp>
          <p:nvSpPr>
            <p:cNvPr id="81982" name="直接连接符 81981"/>
            <p:cNvSpPr/>
            <p:nvPr/>
          </p:nvSpPr>
          <p:spPr>
            <a:xfrm>
              <a:off x="4416" y="1536"/>
              <a:ext cx="0" cy="432"/>
            </a:xfrm>
            <a:prstGeom prst="line">
              <a:avLst/>
            </a:prstGeom>
            <a:ln w="12700" cap="flat" cmpd="sng">
              <a:solidFill>
                <a:schemeClr val="tx1"/>
              </a:solidFill>
              <a:prstDash val="solid"/>
              <a:headEnd type="none" w="med" len="med"/>
              <a:tailEnd type="none" w="med" len="med"/>
            </a:ln>
          </p:spPr>
        </p:sp>
        <p:sp>
          <p:nvSpPr>
            <p:cNvPr id="81983" name="直接连接符 81982"/>
            <p:cNvSpPr/>
            <p:nvPr/>
          </p:nvSpPr>
          <p:spPr>
            <a:xfrm>
              <a:off x="4656" y="1536"/>
              <a:ext cx="0" cy="432"/>
            </a:xfrm>
            <a:prstGeom prst="line">
              <a:avLst/>
            </a:prstGeom>
            <a:ln w="12700" cap="flat" cmpd="sng">
              <a:solidFill>
                <a:schemeClr val="tx1"/>
              </a:solidFill>
              <a:prstDash val="solid"/>
              <a:headEnd type="none" w="med" len="med"/>
              <a:tailEnd type="none" w="med" len="med"/>
            </a:ln>
          </p:spPr>
        </p:sp>
        <p:sp>
          <p:nvSpPr>
            <p:cNvPr id="81984" name="直接连接符 81983"/>
            <p:cNvSpPr/>
            <p:nvPr/>
          </p:nvSpPr>
          <p:spPr>
            <a:xfrm>
              <a:off x="5376" y="1536"/>
              <a:ext cx="0" cy="432"/>
            </a:xfrm>
            <a:prstGeom prst="line">
              <a:avLst/>
            </a:prstGeom>
            <a:ln w="28575" cap="sq" cmpd="sng">
              <a:solidFill>
                <a:schemeClr val="tx1"/>
              </a:solidFill>
              <a:prstDash val="solid"/>
              <a:headEnd type="none" w="med" len="med"/>
              <a:tailEnd type="none" w="med" len="med"/>
            </a:ln>
          </p:spPr>
        </p:sp>
        <p:sp>
          <p:nvSpPr>
            <p:cNvPr id="81986" name="直接连接符 81985"/>
            <p:cNvSpPr/>
            <p:nvPr/>
          </p:nvSpPr>
          <p:spPr>
            <a:xfrm>
              <a:off x="4896" y="1536"/>
              <a:ext cx="0" cy="432"/>
            </a:xfrm>
            <a:prstGeom prst="line">
              <a:avLst/>
            </a:prstGeom>
            <a:ln w="12700" cap="flat" cmpd="sng">
              <a:solidFill>
                <a:schemeClr val="tx1"/>
              </a:solidFill>
              <a:prstDash val="solid"/>
              <a:headEnd type="none" w="med" len="med"/>
              <a:tailEnd type="none" w="med" len="med"/>
            </a:ln>
          </p:spPr>
        </p:sp>
        <p:sp>
          <p:nvSpPr>
            <p:cNvPr id="81991" name="直接连接符 81990"/>
            <p:cNvSpPr/>
            <p:nvPr/>
          </p:nvSpPr>
          <p:spPr>
            <a:xfrm>
              <a:off x="5136" y="1536"/>
              <a:ext cx="0" cy="432"/>
            </a:xfrm>
            <a:prstGeom prst="line">
              <a:avLst/>
            </a:prstGeom>
            <a:ln w="12700" cap="flat" cmpd="sng">
              <a:solidFill>
                <a:schemeClr val="tx1"/>
              </a:solidFill>
              <a:prstDash val="solid"/>
              <a:headEnd type="none" w="med" len="med"/>
              <a:tailEnd type="none" w="med" len="med"/>
            </a:ln>
          </p:spPr>
        </p:sp>
      </p:grpSp>
      <p:sp>
        <p:nvSpPr>
          <p:cNvPr id="3" name="矩形 2"/>
          <p:cNvSpPr/>
          <p:nvPr/>
        </p:nvSpPr>
        <p:spPr>
          <a:xfrm>
            <a:off x="253365" y="4990465"/>
            <a:ext cx="5184775" cy="14414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989" name="椭圆 80988"/>
          <p:cNvSpPr/>
          <p:nvPr/>
        </p:nvSpPr>
        <p:spPr>
          <a:xfrm>
            <a:off x="6466840" y="4081145"/>
            <a:ext cx="1397635" cy="198755"/>
          </a:xfrm>
          <a:prstGeom prst="ellipse">
            <a:avLst/>
          </a:prstGeom>
          <a:noFill/>
          <a:ln w="25400" cap="flat" cmpd="sng">
            <a:solidFill>
              <a:srgbClr val="FF0000"/>
            </a:solidFill>
            <a:prstDash val="solid"/>
            <a:headEnd type="none" w="med" len="med"/>
            <a:tailEnd type="none" w="med" len="med"/>
          </a:ln>
        </p:spPr>
        <p:txBody>
          <a:bodyPr/>
          <a:lstStyle/>
          <a:p>
            <a:endParaRPr lang="zh-CN" altLang="en-US"/>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8</a:t>
            </a:fld>
            <a:endParaRPr lang="zh-CN" altLang="en-US" strike="noStrike" noProof="1">
              <a:latin typeface="Times New Roman" panose="02020603050405020304" pitchFamily="18" charset="0"/>
              <a:ea typeface="宋体" panose="02010600030101010101" pitchFamily="2" charset="-122"/>
            </a:endParaRPr>
          </a:p>
        </p:txBody>
      </p:sp>
      <p:sp>
        <p:nvSpPr>
          <p:cNvPr id="11" name="文本框 10"/>
          <p:cNvSpPr txBox="1"/>
          <p:nvPr/>
        </p:nvSpPr>
        <p:spPr>
          <a:xfrm>
            <a:off x="1137920" y="5832475"/>
            <a:ext cx="7172960" cy="700405"/>
          </a:xfrm>
          <a:prstGeom prst="rect">
            <a:avLst/>
          </a:prstGeom>
          <a:noFill/>
        </p:spPr>
        <p:txBody>
          <a:bodyPr wrap="square" rtlCol="0">
            <a:spAutoFit/>
          </a:bodyPr>
          <a:lstStyle/>
          <a:p>
            <a:r>
              <a:rPr lang="en-US" altLang="zh-CN" sz="1800" noProof="0" dirty="0">
                <a:ln>
                  <a:noFill/>
                </a:ln>
                <a:solidFill>
                  <a:srgbClr val="0000FF"/>
                </a:solidFill>
                <a:effectLst/>
                <a:uLnTx/>
                <a:uFillTx/>
                <a:latin typeface="+mn-lt"/>
                <a:ea typeface="+mn-ea"/>
                <a:sym typeface="Symbol" panose="05050102010706020507"/>
              </a:rPr>
              <a:t></a:t>
            </a:r>
            <a:r>
              <a:rPr lang="en-US" altLang="zh-CN" sz="1800" b="0" baseline="-25000" noProof="0" dirty="0" err="1">
                <a:ln>
                  <a:noFill/>
                </a:ln>
                <a:effectLst/>
                <a:uLnTx/>
                <a:uFillTx/>
                <a:latin typeface="+mn-lt"/>
                <a:ea typeface="+mn-ea"/>
                <a:sym typeface="Symbol" panose="05050102010706020507"/>
              </a:rPr>
              <a:t>address</a:t>
            </a:r>
            <a:r>
              <a:rPr lang="en-US" altLang="zh-CN" sz="1800" b="0" noProof="0" dirty="0">
                <a:ln>
                  <a:noFill/>
                </a:ln>
                <a:effectLst/>
                <a:uLnTx/>
                <a:uFillTx/>
                <a:latin typeface="+mn-lt"/>
                <a:ea typeface="+mn-ea"/>
                <a:sym typeface="Symbol" panose="05050102010706020507"/>
              </a:rPr>
              <a:t>(</a:t>
            </a:r>
            <a:r>
              <a:rPr lang="en-US" altLang="zh-CN" sz="1800" spc="30" noProof="0" dirty="0">
                <a:ln>
                  <a:noFill/>
                </a:ln>
                <a:solidFill>
                  <a:srgbClr val="0000FF"/>
                </a:solidFill>
                <a:effectLst/>
                <a:uLnTx/>
                <a:uFillTx/>
                <a:latin typeface="+mn-lt"/>
                <a:ea typeface="+mn-ea"/>
                <a:sym typeface="Symbol" panose="05050102010706020507"/>
              </a:rPr>
              <a:t></a:t>
            </a:r>
            <a:r>
              <a:rPr lang="en-US" altLang="zh-CN" sz="1800" b="0" spc="30" baseline="-25000" noProof="0" dirty="0">
                <a:ln>
                  <a:noFill/>
                </a:ln>
                <a:effectLst/>
                <a:uLnTx/>
                <a:uFillTx/>
                <a:latin typeface="+mn-lt"/>
                <a:ea typeface="+mn-ea"/>
                <a:sym typeface="Symbol" panose="05050102010706020507"/>
              </a:rPr>
              <a:t>studioname=name and title='Star Wars'</a:t>
            </a:r>
            <a:r>
              <a:rPr lang="en-US" altLang="zh-CN" sz="1800" b="0" spc="30" noProof="0" dirty="0">
                <a:ln>
                  <a:noFill/>
                </a:ln>
                <a:effectLst/>
                <a:uLnTx/>
                <a:uFillTx/>
                <a:latin typeface="+mn-lt"/>
                <a:ea typeface="+mn-ea"/>
                <a:sym typeface="Symbol" panose="05050102010706020507"/>
              </a:rPr>
              <a:t>(</a:t>
            </a:r>
            <a:r>
              <a:rPr lang="en-US" altLang="zh-CN" sz="1800" b="0" noProof="0" dirty="0">
                <a:ln>
                  <a:noFill/>
                </a:ln>
                <a:effectLst/>
                <a:uLnTx/>
                <a:uFillTx/>
                <a:latin typeface="+mn-lt"/>
                <a:ea typeface="+mn-ea"/>
                <a:sym typeface="Symbol" panose="05050102010706020507"/>
              </a:rPr>
              <a:t>movies</a:t>
            </a:r>
            <a:r>
              <a:rPr lang="en-US" altLang="zh-CN" sz="1800" b="0" noProof="0" dirty="0">
                <a:ln>
                  <a:noFill/>
                </a:ln>
                <a:solidFill>
                  <a:srgbClr val="0000FF"/>
                </a:solidFill>
                <a:effectLst/>
                <a:uLnTx/>
                <a:uFillTx/>
                <a:latin typeface="+mn-lt"/>
                <a:ea typeface="+mn-ea"/>
                <a:sym typeface="Symbol" panose="05050102010706020507"/>
              </a:rPr>
              <a:t>  </a:t>
            </a:r>
            <a:r>
              <a:rPr lang="en-US" altLang="zh-CN" sz="1800" b="0" noProof="0" dirty="0">
                <a:ln>
                  <a:noFill/>
                </a:ln>
                <a:effectLst/>
                <a:uLnTx/>
                <a:uFillTx/>
                <a:latin typeface="+mn-lt"/>
                <a:ea typeface="+mn-ea"/>
                <a:sym typeface="Symbol" panose="05050102010706020507"/>
              </a:rPr>
              <a:t>studio</a:t>
            </a:r>
            <a:r>
              <a:rPr lang="en-US" altLang="zh-CN" sz="1800" b="0" spc="30" noProof="0" dirty="0">
                <a:ln>
                  <a:noFill/>
                </a:ln>
                <a:effectLst/>
                <a:uLnTx/>
                <a:uFillTx/>
                <a:latin typeface="+mn-lt"/>
                <a:ea typeface="+mn-ea"/>
                <a:sym typeface="Symbol" panose="05050102010706020507"/>
              </a:rPr>
              <a:t>)</a:t>
            </a:r>
            <a:r>
              <a:rPr lang="en-US" altLang="zh-CN" sz="1800" b="0" noProof="0" dirty="0">
                <a:ln>
                  <a:noFill/>
                </a:ln>
                <a:effectLst/>
                <a:uLnTx/>
                <a:uFillTx/>
                <a:latin typeface="+mn-lt"/>
                <a:ea typeface="+mn-ea"/>
                <a:sym typeface="Symbol" panose="05050102010706020507"/>
              </a:rPr>
              <a:t>)</a:t>
            </a:r>
            <a:r>
              <a:rPr lang="zh-CN" altLang="en-US" sz="1800" b="0" noProof="0" dirty="0">
                <a:ln>
                  <a:noFill/>
                </a:ln>
                <a:effectLst/>
                <a:uLnTx/>
                <a:uFillTx/>
                <a:latin typeface="+mn-lt"/>
                <a:ea typeface="+mn-ea"/>
                <a:sym typeface="Symbol" panose="05050102010706020507"/>
              </a:rPr>
              <a:t>或</a:t>
            </a:r>
          </a:p>
          <a:p>
            <a:r>
              <a:rPr lang="en-US" altLang="zh-CN" sz="1800" noProof="0" dirty="0">
                <a:ln>
                  <a:noFill/>
                </a:ln>
                <a:solidFill>
                  <a:srgbClr val="0000FF"/>
                </a:solidFill>
                <a:effectLst/>
                <a:uLnTx/>
                <a:uFillTx/>
                <a:latin typeface="+mn-lt"/>
                <a:ea typeface="+mn-ea"/>
                <a:sym typeface="Symbol" panose="05050102010706020507"/>
              </a:rPr>
              <a:t></a:t>
            </a:r>
            <a:r>
              <a:rPr lang="en-US" altLang="zh-CN" sz="1800" b="0" baseline="-25000" noProof="0" dirty="0" err="1">
                <a:ln>
                  <a:noFill/>
                </a:ln>
                <a:effectLst/>
                <a:uLnTx/>
                <a:uFillTx/>
                <a:latin typeface="+mn-lt"/>
                <a:ea typeface="+mn-ea"/>
                <a:sym typeface="Symbol" panose="05050102010706020507"/>
              </a:rPr>
              <a:t>address</a:t>
            </a:r>
            <a:r>
              <a:rPr lang="en-US" altLang="zh-CN" sz="1800" spc="30" noProof="0" dirty="0">
                <a:ln>
                  <a:noFill/>
                </a:ln>
                <a:solidFill>
                  <a:srgbClr val="0000FF"/>
                </a:solidFill>
                <a:effectLst/>
                <a:uLnTx/>
                <a:uFillTx/>
                <a:latin typeface="+mn-lt"/>
                <a:ea typeface="+mn-ea"/>
                <a:sym typeface="Symbol" panose="05050102010706020507"/>
              </a:rPr>
              <a:t></a:t>
            </a:r>
            <a:r>
              <a:rPr lang="en-US" altLang="zh-CN" sz="1800" b="0" spc="30" baseline="-25000" noProof="0" dirty="0">
                <a:ln>
                  <a:noFill/>
                </a:ln>
                <a:effectLst/>
                <a:uLnTx/>
                <a:uFillTx/>
                <a:latin typeface="+mn-lt"/>
                <a:ea typeface="+mn-ea"/>
                <a:sym typeface="Symbol" panose="05050102010706020507"/>
              </a:rPr>
              <a:t>studioname=name </a:t>
            </a:r>
            <a:r>
              <a:rPr lang="en-US" altLang="zh-CN" sz="1800" b="0" noProof="0" dirty="0">
                <a:ln>
                  <a:noFill/>
                </a:ln>
                <a:effectLst/>
                <a:uLnTx/>
                <a:uFillTx/>
                <a:latin typeface="+mn-lt"/>
                <a:ea typeface="+mn-ea"/>
                <a:sym typeface="Symbol" panose="05050102010706020507"/>
              </a:rPr>
              <a:t>(</a:t>
            </a:r>
            <a:r>
              <a:rPr lang="en-US" altLang="zh-CN" sz="1800" b="0" spc="30" baseline="-25000" noProof="0" dirty="0">
                <a:ln>
                  <a:noFill/>
                </a:ln>
                <a:effectLst/>
                <a:uLnTx/>
                <a:uFillTx/>
                <a:latin typeface="+mn-lt"/>
                <a:ea typeface="+mn-ea"/>
                <a:sym typeface="Symbol" panose="05050102010706020507"/>
              </a:rPr>
              <a:t> </a:t>
            </a:r>
            <a:r>
              <a:rPr lang="en-US" altLang="zh-CN" sz="1800" b="0" noProof="0" dirty="0">
                <a:ln>
                  <a:noFill/>
                </a:ln>
                <a:effectLst/>
                <a:uLnTx/>
                <a:uFillTx/>
                <a:latin typeface="+mn-lt"/>
                <a:ea typeface="+mn-ea"/>
                <a:sym typeface="Symbol" panose="05050102010706020507"/>
              </a:rPr>
              <a:t>(</a:t>
            </a:r>
            <a:r>
              <a:rPr lang="en-US" altLang="zh-CN" sz="1800" spc="30" noProof="0" dirty="0">
                <a:ln>
                  <a:noFill/>
                </a:ln>
                <a:solidFill>
                  <a:srgbClr val="0000FF"/>
                </a:solidFill>
                <a:effectLst/>
                <a:uLnTx/>
                <a:uFillTx/>
                <a:latin typeface="+mn-lt"/>
                <a:ea typeface="+mn-ea"/>
                <a:sym typeface="Symbol" panose="05050102010706020507"/>
              </a:rPr>
              <a:t></a:t>
            </a:r>
            <a:r>
              <a:rPr lang="en-US" altLang="zh-CN" sz="1800" b="0" spc="30" baseline="-25000" noProof="0" dirty="0">
                <a:ln>
                  <a:noFill/>
                </a:ln>
                <a:effectLst/>
                <a:uLnTx/>
                <a:uFillTx/>
                <a:latin typeface="+mn-lt"/>
                <a:ea typeface="+mn-ea"/>
                <a:sym typeface="Symbol" panose="05050102010706020507"/>
              </a:rPr>
              <a:t> title='Star Wars'</a:t>
            </a:r>
            <a:r>
              <a:rPr lang="en-US" altLang="zh-CN" sz="1800" b="0" noProof="0" dirty="0">
                <a:ln>
                  <a:noFill/>
                </a:ln>
                <a:effectLst/>
                <a:uLnTx/>
                <a:uFillTx/>
                <a:latin typeface="+mn-lt"/>
                <a:ea typeface="+mn-ea"/>
                <a:sym typeface="Symbol" panose="05050102010706020507"/>
              </a:rPr>
              <a:t>movies</a:t>
            </a:r>
            <a:r>
              <a:rPr lang="en-US" altLang="zh-CN" sz="1800" b="0" spc="30" noProof="0" dirty="0">
                <a:ln>
                  <a:noFill/>
                </a:ln>
                <a:effectLst/>
                <a:uLnTx/>
                <a:uFillTx/>
                <a:latin typeface="+mn-lt"/>
                <a:ea typeface="+mn-ea"/>
                <a:sym typeface="Symbol" panose="05050102010706020507"/>
              </a:rPr>
              <a:t>)</a:t>
            </a:r>
            <a:r>
              <a:rPr lang="en-US" altLang="zh-CN" sz="1800" b="0" noProof="0" dirty="0">
                <a:ln>
                  <a:noFill/>
                </a:ln>
                <a:solidFill>
                  <a:srgbClr val="0000FF"/>
                </a:solidFill>
                <a:effectLst/>
                <a:uLnTx/>
                <a:uFillTx/>
                <a:latin typeface="+mn-lt"/>
                <a:ea typeface="+mn-ea"/>
                <a:sym typeface="Symbol" panose="05050102010706020507"/>
              </a:rPr>
              <a:t>  </a:t>
            </a:r>
            <a:r>
              <a:rPr lang="en-US" altLang="zh-CN" sz="1800" b="0" noProof="0" dirty="0">
                <a:ln>
                  <a:noFill/>
                </a:ln>
                <a:effectLst/>
                <a:uLnTx/>
                <a:uFillTx/>
                <a:latin typeface="+mn-lt"/>
                <a:ea typeface="+mn-ea"/>
                <a:sym typeface="Symbol" panose="05050102010706020507"/>
              </a:rPr>
              <a:t>studio</a:t>
            </a:r>
            <a:r>
              <a:rPr lang="en-US" altLang="zh-CN" sz="1800" b="0" spc="30" noProof="0" dirty="0">
                <a:ln>
                  <a:noFill/>
                </a:ln>
                <a:effectLst/>
                <a:uLnTx/>
                <a:uFillTx/>
                <a:latin typeface="+mn-lt"/>
                <a:ea typeface="+mn-ea"/>
                <a:sym typeface="Symbol" panose="05050102010706020507"/>
              </a:rPr>
              <a:t>)</a:t>
            </a:r>
            <a:endParaRPr lang="zh-CN" altLang="en-US" sz="1800" b="0" noProof="0" dirty="0">
              <a:ln>
                <a:noFill/>
              </a:ln>
              <a:effectLst/>
              <a:uLnTx/>
              <a:uFillTx/>
              <a:latin typeface="+mn-lt"/>
              <a:ea typeface="+mn-ea"/>
              <a:sym typeface="Symbol" panose="0505010201070602050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809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500"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0989" grpId="0" bldLvl="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80897"/>
          <p:cNvSpPr>
            <a:spLocks noGrp="1"/>
          </p:cNvSpPr>
          <p:nvPr>
            <p:ph type="title"/>
          </p:nvPr>
        </p:nvSpPr>
        <p:spPr/>
        <p:txBody>
          <a:bodyPr anchor="ctr"/>
          <a:lstStyle/>
          <a:p>
            <a:r>
              <a:rPr lang="en-US" altLang="zh-CN" dirty="0"/>
              <a:t> </a:t>
            </a:r>
            <a:r>
              <a:rPr lang="zh-CN" altLang="en-US" dirty="0"/>
              <a:t>关系操纵</a:t>
            </a:r>
            <a:r>
              <a:rPr lang="en-US" altLang="zh-CN" dirty="0"/>
              <a:t>-</a:t>
            </a:r>
            <a:r>
              <a:rPr lang="zh-CN" altLang="en-US" dirty="0"/>
              <a:t>数据查询</a:t>
            </a:r>
          </a:p>
        </p:txBody>
      </p:sp>
      <p:sp>
        <p:nvSpPr>
          <p:cNvPr id="80899" name="文本占位符 80898"/>
          <p:cNvSpPr>
            <a:spLocks noGrp="1"/>
          </p:cNvSpPr>
          <p:nvPr>
            <p:ph type="body" idx="1"/>
          </p:nvPr>
        </p:nvSpPr>
        <p:spPr>
          <a:xfrm>
            <a:off x="-5715" y="1275080"/>
            <a:ext cx="8905240" cy="5410200"/>
          </a:xfrm>
        </p:spPr>
        <p:txBody>
          <a:bodyPr/>
          <a:lstStyle/>
          <a:p>
            <a:pPr>
              <a:lnSpc>
                <a:spcPct val="100000"/>
              </a:lnSpc>
            </a:pPr>
            <a:r>
              <a:rPr lang="zh-CN" altLang="en-US" dirty="0"/>
              <a:t>多张表上的数据查询</a:t>
            </a:r>
          </a:p>
          <a:p>
            <a:pPr lvl="1">
              <a:lnSpc>
                <a:spcPct val="100000"/>
              </a:lnSpc>
            </a:pPr>
            <a:r>
              <a:rPr lang="zh-CN" altLang="en-US" sz="2400" dirty="0"/>
              <a:t>先将多张表合并为一张表</a:t>
            </a:r>
          </a:p>
          <a:p>
            <a:pPr lvl="1">
              <a:lnSpc>
                <a:spcPct val="100000"/>
              </a:lnSpc>
            </a:pPr>
            <a:r>
              <a:rPr lang="zh-CN" altLang="en-US" sz="2400" dirty="0"/>
              <a:t>然后再利用单张表内的数据查询操作进行查询</a:t>
            </a:r>
          </a:p>
          <a:p>
            <a:pPr lvl="1">
              <a:lnSpc>
                <a:spcPct val="100000"/>
              </a:lnSpc>
            </a:pPr>
            <a:r>
              <a:rPr lang="zh-CN" altLang="en-US" sz="2400" dirty="0"/>
              <a:t>例如发行电影”Star Wars”的公司的公司地址及经理名字</a:t>
            </a:r>
          </a:p>
          <a:p>
            <a:pPr lvl="3">
              <a:lnSpc>
                <a:spcPct val="100000"/>
              </a:lnSpc>
            </a:pPr>
            <a:endParaRPr lang="zh-CN" altLang="en-US" dirty="0"/>
          </a:p>
          <a:p>
            <a:pPr lvl="4">
              <a:lnSpc>
                <a:spcPct val="100000"/>
              </a:lnSpc>
            </a:pPr>
            <a:endParaRPr lang="zh-CN" altLang="en-US" sz="1400"/>
          </a:p>
          <a:p>
            <a:pPr lvl="3">
              <a:lnSpc>
                <a:spcPct val="100000"/>
              </a:lnSpc>
            </a:pPr>
            <a:endParaRPr lang="zh-CN" altLang="en-US"/>
          </a:p>
        </p:txBody>
      </p:sp>
      <p:grpSp>
        <p:nvGrpSpPr>
          <p:cNvPr id="82033" name="组合 82032"/>
          <p:cNvGrpSpPr/>
          <p:nvPr/>
        </p:nvGrpSpPr>
        <p:grpSpPr>
          <a:xfrm>
            <a:off x="3284220" y="3889375"/>
            <a:ext cx="5554980" cy="2660650"/>
            <a:chOff x="192" y="2450"/>
            <a:chExt cx="5376" cy="1676"/>
          </a:xfrm>
        </p:grpSpPr>
        <p:grpSp>
          <p:nvGrpSpPr>
            <p:cNvPr id="82031" name="组合 82030"/>
            <p:cNvGrpSpPr/>
            <p:nvPr/>
          </p:nvGrpSpPr>
          <p:grpSpPr>
            <a:xfrm>
              <a:off x="3360" y="2450"/>
              <a:ext cx="2208" cy="1676"/>
              <a:chOff x="3312" y="2546"/>
              <a:chExt cx="1872" cy="1676"/>
            </a:xfrm>
          </p:grpSpPr>
          <p:sp>
            <p:nvSpPr>
              <p:cNvPr id="81999" name="文本框 81998"/>
              <p:cNvSpPr txBox="1"/>
              <p:nvPr/>
            </p:nvSpPr>
            <p:spPr>
              <a:xfrm>
                <a:off x="3312" y="2559"/>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p>
            </p:txBody>
          </p:sp>
          <p:sp>
            <p:nvSpPr>
              <p:cNvPr id="82002" name="文本框 82001"/>
              <p:cNvSpPr txBox="1"/>
              <p:nvPr/>
            </p:nvSpPr>
            <p:spPr>
              <a:xfrm>
                <a:off x="3696" y="2546"/>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2</a:t>
                </a:r>
              </a:p>
            </p:txBody>
          </p:sp>
          <p:sp>
            <p:nvSpPr>
              <p:cNvPr id="82003" name="文本框 82002"/>
              <p:cNvSpPr txBox="1"/>
              <p:nvPr/>
            </p:nvSpPr>
            <p:spPr>
              <a:xfrm>
                <a:off x="4080" y="2546"/>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3</a:t>
                </a:r>
              </a:p>
            </p:txBody>
          </p:sp>
          <p:sp>
            <p:nvSpPr>
              <p:cNvPr id="82004" name="文本框 82003"/>
              <p:cNvSpPr txBox="1"/>
              <p:nvPr/>
            </p:nvSpPr>
            <p:spPr>
              <a:xfrm>
                <a:off x="4464" y="2546"/>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4</a:t>
                </a:r>
              </a:p>
            </p:txBody>
          </p:sp>
          <p:sp>
            <p:nvSpPr>
              <p:cNvPr id="82005" name="文本框 82004"/>
              <p:cNvSpPr txBox="1"/>
              <p:nvPr/>
            </p:nvSpPr>
            <p:spPr>
              <a:xfrm>
                <a:off x="4848" y="2546"/>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5</a:t>
                </a:r>
              </a:p>
            </p:txBody>
          </p:sp>
          <p:sp>
            <p:nvSpPr>
              <p:cNvPr id="82006" name="直接连接符 82005"/>
              <p:cNvSpPr/>
              <p:nvPr/>
            </p:nvSpPr>
            <p:spPr>
              <a:xfrm>
                <a:off x="3456" y="2784"/>
                <a:ext cx="0" cy="96"/>
              </a:xfrm>
              <a:prstGeom prst="line">
                <a:avLst/>
              </a:prstGeom>
              <a:ln w="25400" cap="flat" cmpd="sng">
                <a:solidFill>
                  <a:schemeClr val="accent1"/>
                </a:solidFill>
                <a:prstDash val="solid"/>
                <a:headEnd type="none" w="med" len="med"/>
                <a:tailEnd type="none" w="med" len="med"/>
              </a:ln>
            </p:spPr>
          </p:sp>
          <p:sp>
            <p:nvSpPr>
              <p:cNvPr id="82007" name="直接连接符 82006"/>
              <p:cNvSpPr/>
              <p:nvPr/>
            </p:nvSpPr>
            <p:spPr>
              <a:xfrm>
                <a:off x="3888" y="2784"/>
                <a:ext cx="0" cy="96"/>
              </a:xfrm>
              <a:prstGeom prst="line">
                <a:avLst/>
              </a:prstGeom>
              <a:ln w="25400" cap="flat" cmpd="sng">
                <a:solidFill>
                  <a:schemeClr val="accent1"/>
                </a:solidFill>
                <a:prstDash val="solid"/>
                <a:headEnd type="none" w="med" len="med"/>
                <a:tailEnd type="none" w="med" len="med"/>
              </a:ln>
            </p:spPr>
          </p:sp>
          <p:sp>
            <p:nvSpPr>
              <p:cNvPr id="82010" name="直接连接符 82009"/>
              <p:cNvSpPr/>
              <p:nvPr/>
            </p:nvSpPr>
            <p:spPr>
              <a:xfrm>
                <a:off x="4992" y="2784"/>
                <a:ext cx="0" cy="1056"/>
              </a:xfrm>
              <a:prstGeom prst="line">
                <a:avLst/>
              </a:prstGeom>
              <a:ln w="25400" cap="flat" cmpd="sng">
                <a:solidFill>
                  <a:schemeClr val="accent1"/>
                </a:solidFill>
                <a:prstDash val="solid"/>
                <a:headEnd type="none" w="med" len="med"/>
                <a:tailEnd type="none" w="med" len="med"/>
              </a:ln>
            </p:spPr>
          </p:sp>
          <p:sp>
            <p:nvSpPr>
              <p:cNvPr id="82011" name="直接连接符 82010"/>
              <p:cNvSpPr/>
              <p:nvPr/>
            </p:nvSpPr>
            <p:spPr>
              <a:xfrm>
                <a:off x="3456" y="2880"/>
                <a:ext cx="432" cy="0"/>
              </a:xfrm>
              <a:prstGeom prst="line">
                <a:avLst/>
              </a:prstGeom>
              <a:ln w="25400" cap="flat" cmpd="sng">
                <a:solidFill>
                  <a:schemeClr val="accent1"/>
                </a:solidFill>
                <a:prstDash val="solid"/>
                <a:headEnd type="none" w="med" len="med"/>
                <a:tailEnd type="none" w="med" len="med"/>
              </a:ln>
            </p:spPr>
          </p:sp>
          <p:sp>
            <p:nvSpPr>
              <p:cNvPr id="82013" name="直接连接符 82012"/>
              <p:cNvSpPr/>
              <p:nvPr/>
            </p:nvSpPr>
            <p:spPr>
              <a:xfrm>
                <a:off x="3648" y="2880"/>
                <a:ext cx="0" cy="144"/>
              </a:xfrm>
              <a:prstGeom prst="line">
                <a:avLst/>
              </a:prstGeom>
              <a:ln w="25400" cap="flat" cmpd="sng">
                <a:solidFill>
                  <a:schemeClr val="accent1"/>
                </a:solidFill>
                <a:prstDash val="solid"/>
                <a:headEnd type="none" w="med" len="med"/>
                <a:tailEnd type="arrow" w="med" len="med"/>
              </a:ln>
            </p:spPr>
          </p:sp>
          <p:sp>
            <p:nvSpPr>
              <p:cNvPr id="82015" name="文本框 82014"/>
              <p:cNvSpPr txBox="1"/>
              <p:nvPr/>
            </p:nvSpPr>
            <p:spPr>
              <a:xfrm>
                <a:off x="3408" y="3026"/>
                <a:ext cx="480"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21</a:t>
                </a:r>
              </a:p>
            </p:txBody>
          </p:sp>
          <p:sp>
            <p:nvSpPr>
              <p:cNvPr id="82016" name="文本框 82015"/>
              <p:cNvSpPr txBox="1"/>
              <p:nvPr/>
            </p:nvSpPr>
            <p:spPr>
              <a:xfrm>
                <a:off x="4176" y="3026"/>
                <a:ext cx="480"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22</a:t>
                </a:r>
              </a:p>
            </p:txBody>
          </p:sp>
          <p:sp>
            <p:nvSpPr>
              <p:cNvPr id="82017" name="直接连接符 82016"/>
              <p:cNvSpPr/>
              <p:nvPr/>
            </p:nvSpPr>
            <p:spPr>
              <a:xfrm>
                <a:off x="3648" y="3264"/>
                <a:ext cx="0" cy="96"/>
              </a:xfrm>
              <a:prstGeom prst="line">
                <a:avLst/>
              </a:prstGeom>
              <a:ln w="25400" cap="flat" cmpd="sng">
                <a:solidFill>
                  <a:schemeClr val="accent1"/>
                </a:solidFill>
                <a:prstDash val="solid"/>
                <a:headEnd type="none" w="med" len="med"/>
                <a:tailEnd type="none" w="med" len="med"/>
              </a:ln>
            </p:spPr>
          </p:sp>
          <p:sp>
            <p:nvSpPr>
              <p:cNvPr id="82018" name="直接连接符 82017"/>
              <p:cNvSpPr/>
              <p:nvPr/>
            </p:nvSpPr>
            <p:spPr>
              <a:xfrm>
                <a:off x="4416" y="3264"/>
                <a:ext cx="0" cy="96"/>
              </a:xfrm>
              <a:prstGeom prst="line">
                <a:avLst/>
              </a:prstGeom>
              <a:ln w="25400" cap="flat" cmpd="sng">
                <a:solidFill>
                  <a:schemeClr val="accent1"/>
                </a:solidFill>
                <a:prstDash val="solid"/>
                <a:headEnd type="none" w="med" len="med"/>
                <a:tailEnd type="none" w="med" len="med"/>
              </a:ln>
            </p:spPr>
          </p:sp>
          <p:sp>
            <p:nvSpPr>
              <p:cNvPr id="82019" name="直接连接符 82018"/>
              <p:cNvSpPr/>
              <p:nvPr/>
            </p:nvSpPr>
            <p:spPr>
              <a:xfrm>
                <a:off x="3648" y="3360"/>
                <a:ext cx="768" cy="0"/>
              </a:xfrm>
              <a:prstGeom prst="line">
                <a:avLst/>
              </a:prstGeom>
              <a:ln w="25400" cap="flat" cmpd="sng">
                <a:solidFill>
                  <a:schemeClr val="accent1"/>
                </a:solidFill>
                <a:prstDash val="solid"/>
                <a:headEnd type="none" w="med" len="med"/>
                <a:tailEnd type="none" w="med" len="med"/>
              </a:ln>
            </p:spPr>
          </p:sp>
          <p:sp>
            <p:nvSpPr>
              <p:cNvPr id="82020" name="直接连接符 82019"/>
              <p:cNvSpPr/>
              <p:nvPr/>
            </p:nvSpPr>
            <p:spPr>
              <a:xfrm>
                <a:off x="4032" y="3360"/>
                <a:ext cx="0" cy="144"/>
              </a:xfrm>
              <a:prstGeom prst="line">
                <a:avLst/>
              </a:prstGeom>
              <a:ln w="25400" cap="flat" cmpd="sng">
                <a:solidFill>
                  <a:schemeClr val="accent1"/>
                </a:solidFill>
                <a:prstDash val="solid"/>
                <a:headEnd type="none" w="med" len="med"/>
                <a:tailEnd type="arrow" w="med" len="med"/>
              </a:ln>
            </p:spPr>
          </p:sp>
          <p:sp>
            <p:nvSpPr>
              <p:cNvPr id="82021" name="文本框 82020"/>
              <p:cNvSpPr txBox="1"/>
              <p:nvPr/>
            </p:nvSpPr>
            <p:spPr>
              <a:xfrm>
                <a:off x="3696" y="3510"/>
                <a:ext cx="672"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31</a:t>
                </a:r>
              </a:p>
            </p:txBody>
          </p:sp>
          <p:sp>
            <p:nvSpPr>
              <p:cNvPr id="82022" name="直接连接符 82021"/>
              <p:cNvSpPr/>
              <p:nvPr/>
            </p:nvSpPr>
            <p:spPr>
              <a:xfrm>
                <a:off x="4032" y="3744"/>
                <a:ext cx="0" cy="96"/>
              </a:xfrm>
              <a:prstGeom prst="line">
                <a:avLst/>
              </a:prstGeom>
              <a:ln w="25400" cap="flat" cmpd="sng">
                <a:solidFill>
                  <a:schemeClr val="accent1"/>
                </a:solidFill>
                <a:prstDash val="solid"/>
                <a:headEnd type="none" w="med" len="med"/>
                <a:tailEnd type="none" w="med" len="med"/>
              </a:ln>
            </p:spPr>
          </p:sp>
          <p:sp>
            <p:nvSpPr>
              <p:cNvPr id="82023" name="直接连接符 82022"/>
              <p:cNvSpPr/>
              <p:nvPr/>
            </p:nvSpPr>
            <p:spPr>
              <a:xfrm>
                <a:off x="4032" y="3840"/>
                <a:ext cx="960" cy="0"/>
              </a:xfrm>
              <a:prstGeom prst="line">
                <a:avLst/>
              </a:prstGeom>
              <a:ln w="25400" cap="flat" cmpd="sng">
                <a:solidFill>
                  <a:schemeClr val="accent1"/>
                </a:solidFill>
                <a:prstDash val="solid"/>
                <a:headEnd type="none" w="med" len="med"/>
                <a:tailEnd type="none" w="med" len="med"/>
              </a:ln>
            </p:spPr>
          </p:sp>
          <p:sp>
            <p:nvSpPr>
              <p:cNvPr id="82024" name="直接连接符 82023"/>
              <p:cNvSpPr/>
              <p:nvPr/>
            </p:nvSpPr>
            <p:spPr>
              <a:xfrm>
                <a:off x="4512" y="3840"/>
                <a:ext cx="0" cy="144"/>
              </a:xfrm>
              <a:prstGeom prst="line">
                <a:avLst/>
              </a:prstGeom>
              <a:ln w="25400" cap="flat" cmpd="sng">
                <a:solidFill>
                  <a:schemeClr val="accent1"/>
                </a:solidFill>
                <a:prstDash val="solid"/>
                <a:headEnd type="none" w="med" len="med"/>
                <a:tailEnd type="arrow" w="med" len="med"/>
              </a:ln>
            </p:spPr>
          </p:sp>
          <p:sp>
            <p:nvSpPr>
              <p:cNvPr id="82025" name="直接连接符 82024"/>
              <p:cNvSpPr/>
              <p:nvPr/>
            </p:nvSpPr>
            <p:spPr>
              <a:xfrm>
                <a:off x="4224" y="2784"/>
                <a:ext cx="0" cy="96"/>
              </a:xfrm>
              <a:prstGeom prst="line">
                <a:avLst/>
              </a:prstGeom>
              <a:ln w="25400" cap="flat" cmpd="sng">
                <a:solidFill>
                  <a:schemeClr val="accent1"/>
                </a:solidFill>
                <a:prstDash val="solid"/>
                <a:headEnd type="none" w="med" len="med"/>
                <a:tailEnd type="none" w="med" len="med"/>
              </a:ln>
            </p:spPr>
          </p:sp>
          <p:sp>
            <p:nvSpPr>
              <p:cNvPr id="82026" name="直接连接符 82025"/>
              <p:cNvSpPr/>
              <p:nvPr/>
            </p:nvSpPr>
            <p:spPr>
              <a:xfrm>
                <a:off x="4656" y="2784"/>
                <a:ext cx="0" cy="96"/>
              </a:xfrm>
              <a:prstGeom prst="line">
                <a:avLst/>
              </a:prstGeom>
              <a:ln w="25400" cap="flat" cmpd="sng">
                <a:solidFill>
                  <a:schemeClr val="accent1"/>
                </a:solidFill>
                <a:prstDash val="solid"/>
                <a:headEnd type="none" w="med" len="med"/>
                <a:tailEnd type="none" w="med" len="med"/>
              </a:ln>
            </p:spPr>
          </p:sp>
          <p:sp>
            <p:nvSpPr>
              <p:cNvPr id="82027" name="直接连接符 82026"/>
              <p:cNvSpPr/>
              <p:nvPr/>
            </p:nvSpPr>
            <p:spPr>
              <a:xfrm>
                <a:off x="4224" y="2880"/>
                <a:ext cx="432" cy="0"/>
              </a:xfrm>
              <a:prstGeom prst="line">
                <a:avLst/>
              </a:prstGeom>
              <a:ln w="25400" cap="flat" cmpd="sng">
                <a:solidFill>
                  <a:schemeClr val="accent1"/>
                </a:solidFill>
                <a:prstDash val="solid"/>
                <a:headEnd type="none" w="med" len="med"/>
                <a:tailEnd type="none" w="med" len="med"/>
              </a:ln>
            </p:spPr>
          </p:sp>
          <p:sp>
            <p:nvSpPr>
              <p:cNvPr id="82028" name="直接连接符 82027"/>
              <p:cNvSpPr/>
              <p:nvPr/>
            </p:nvSpPr>
            <p:spPr>
              <a:xfrm>
                <a:off x="4416" y="2880"/>
                <a:ext cx="0" cy="144"/>
              </a:xfrm>
              <a:prstGeom prst="line">
                <a:avLst/>
              </a:prstGeom>
              <a:ln w="25400" cap="flat" cmpd="sng">
                <a:solidFill>
                  <a:schemeClr val="accent1"/>
                </a:solidFill>
                <a:prstDash val="solid"/>
                <a:headEnd type="none" w="med" len="med"/>
                <a:tailEnd type="arrow" w="med" len="med"/>
              </a:ln>
            </p:spPr>
          </p:sp>
          <p:sp>
            <p:nvSpPr>
              <p:cNvPr id="82029" name="文本框 82028"/>
              <p:cNvSpPr txBox="1"/>
              <p:nvPr/>
            </p:nvSpPr>
            <p:spPr>
              <a:xfrm>
                <a:off x="3888" y="3990"/>
                <a:ext cx="1248" cy="232"/>
              </a:xfrm>
              <a:prstGeom prst="rect">
                <a:avLst/>
              </a:prstGeom>
              <a:solidFill>
                <a:srgbClr val="66FFFF"/>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endParaRPr lang="en-US" altLang="zh-CN" baseline="-25000">
                  <a:latin typeface="Times New Roman" panose="02020603050405020304" pitchFamily="18" charset="0"/>
                  <a:ea typeface="宋体" panose="02010600030101010101" pitchFamily="2" charset="-122"/>
                </a:endParaRPr>
              </a:p>
            </p:txBody>
          </p:sp>
        </p:grpSp>
        <p:sp>
          <p:nvSpPr>
            <p:cNvPr id="82032" name="矩形 82031"/>
            <p:cNvSpPr/>
            <p:nvPr/>
          </p:nvSpPr>
          <p:spPr>
            <a:xfrm>
              <a:off x="192" y="2640"/>
              <a:ext cx="3024" cy="1200"/>
            </a:xfrm>
            <a:prstGeom prst="rect">
              <a:avLst/>
            </a:prstGeom>
            <a:noFill/>
            <a:ln w="9525">
              <a:noFill/>
            </a:ln>
          </p:spPr>
          <p:txBody>
            <a:bodyPr/>
            <a:lstStyle/>
            <a:p>
              <a:pPr marL="742950" lvl="1" indent="-285750" algn="l">
                <a:lnSpc>
                  <a:spcPct val="110000"/>
                </a:lnSpc>
                <a:spcBef>
                  <a:spcPct val="20000"/>
                </a:spcBef>
                <a:buClr>
                  <a:schemeClr val="tx1"/>
                </a:buClr>
                <a:buFont typeface="Wingdings" panose="05000000000000000000" pitchFamily="2" charset="2"/>
                <a:buChar char="Ø"/>
              </a:pPr>
              <a:endParaRPr lang="zh-CN" altLang="en-US" b="1" dirty="0">
                <a:solidFill>
                  <a:schemeClr val="tx1"/>
                </a:solidFill>
                <a:latin typeface="Times New Roman" panose="02020603050405020304" pitchFamily="18" charset="0"/>
                <a:ea typeface="宋体" panose="02010600030101010101" pitchFamily="2" charset="-122"/>
              </a:endParaRPr>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9</a:t>
            </a:fld>
            <a:endParaRPr lang="zh-CN" altLang="en-US" strike="noStrike" noProof="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033"/>
                                        </p:tgtEl>
                                        <p:attrNameLst>
                                          <p:attrName>style.visibility</p:attrName>
                                        </p:attrNameLst>
                                      </p:cBhvr>
                                      <p:to>
                                        <p:strVal val="visible"/>
                                      </p:to>
                                    </p:set>
                                    <p:animEffect transition="in" filter="blinds(horizontal)">
                                      <p:cBhvr>
                                        <p:cTn id="7" dur="500"/>
                                        <p:tgtEl>
                                          <p:spTgt spid="82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隶书"/>
        <a:cs typeface=""/>
      </a:majorFont>
      <a:minorFont>
        <a:latin typeface="Tahoma"/>
        <a:ea typeface="华文行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401</TotalTime>
  <Words>4306</Words>
  <Application>Microsoft Office PowerPoint</Application>
  <PresentationFormat>On-screen Show (4:3)</PresentationFormat>
  <Paragraphs>987</Paragraphs>
  <Slides>56</Slides>
  <Notes>9</Notes>
  <HiddenSlides>1</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79" baseType="lpstr">
      <vt:lpstr>Monotype Sorts</vt:lpstr>
      <vt:lpstr>仿宋</vt:lpstr>
      <vt:lpstr>华文新魏</vt:lpstr>
      <vt:lpstr>华文楷体</vt:lpstr>
      <vt:lpstr>华文行楷</vt:lpstr>
      <vt:lpstr>宋体</vt:lpstr>
      <vt:lpstr>微软雅黑</vt:lpstr>
      <vt:lpstr>微软雅黑</vt:lpstr>
      <vt:lpstr>新宋体</vt:lpstr>
      <vt:lpstr>楷体</vt:lpstr>
      <vt:lpstr>楷体_GB2312</vt:lpstr>
      <vt:lpstr>隶书</vt:lpstr>
      <vt:lpstr>黑体</vt:lpstr>
      <vt:lpstr>Arial</vt:lpstr>
      <vt:lpstr>Arial Narrow</vt:lpstr>
      <vt:lpstr>Helvetica</vt:lpstr>
      <vt:lpstr>Lucida Sans Unicode</vt:lpstr>
      <vt:lpstr>Symbol</vt:lpstr>
      <vt:lpstr>Tahoma</vt:lpstr>
      <vt:lpstr>Times New Roman</vt:lpstr>
      <vt:lpstr>Wingdings</vt:lpstr>
      <vt:lpstr>Blends</vt:lpstr>
      <vt:lpstr>Microsoft Equation 3.0</vt:lpstr>
      <vt:lpstr>第三章 关系代数</vt:lpstr>
      <vt:lpstr>概念回顾</vt:lpstr>
      <vt:lpstr>本讲主要内容</vt:lpstr>
      <vt:lpstr> 关系操纵的语言</vt:lpstr>
      <vt:lpstr>关系代数来表达关系操纵</vt:lpstr>
      <vt:lpstr> 关系的表示</vt:lpstr>
      <vt:lpstr> 关系操纵</vt:lpstr>
      <vt:lpstr>关系操纵-数据查询</vt:lpstr>
      <vt:lpstr> 关系操纵-数据查询</vt:lpstr>
      <vt:lpstr> 关系操纵-添加、删除</vt:lpstr>
      <vt:lpstr>  关系操纵的表示</vt:lpstr>
      <vt:lpstr>关系的基本运算</vt:lpstr>
      <vt:lpstr> 关系运算——选择</vt:lpstr>
      <vt:lpstr> 关系运算——选择</vt:lpstr>
      <vt:lpstr>选择运算——举例</vt:lpstr>
      <vt:lpstr> 讨论：</vt:lpstr>
      <vt:lpstr>关系运算——投影</vt:lpstr>
      <vt:lpstr>关系运算——投影</vt:lpstr>
      <vt:lpstr>课堂练习</vt:lpstr>
      <vt:lpstr>课堂讨论-求电影的名称和年份</vt:lpstr>
      <vt:lpstr>投影的扩展</vt:lpstr>
      <vt:lpstr>例：电影关系中电影名称、年份及放映时间（小时）</vt:lpstr>
      <vt:lpstr>关系运算——更名</vt:lpstr>
      <vt:lpstr>更名</vt:lpstr>
      <vt:lpstr>关系运算的复合</vt:lpstr>
      <vt:lpstr> 关系运算-数据查询</vt:lpstr>
      <vt:lpstr>讨论</vt:lpstr>
      <vt:lpstr>笛卡尔积运算×</vt:lpstr>
      <vt:lpstr>笛卡尔积</vt:lpstr>
      <vt:lpstr>R3 := R1  R2</vt:lpstr>
      <vt:lpstr>讨论：出品Star Wars的电影公司的地址</vt:lpstr>
      <vt:lpstr>讨论：出品Star Wars的电影公司的地址</vt:lpstr>
      <vt:lpstr>θ连接运算⋈θ</vt:lpstr>
      <vt:lpstr>连接： θ连接  ⋈C</vt:lpstr>
      <vt:lpstr>讨论：查找每个演员所演电影的电影公司名称</vt:lpstr>
      <vt:lpstr>自然连接 ⋈                      </vt:lpstr>
      <vt:lpstr>自然连接⋈        </vt:lpstr>
      <vt:lpstr>自然连接</vt:lpstr>
      <vt:lpstr>讨论：查找每个演员所演过电影的电影公司名称</vt:lpstr>
      <vt:lpstr>练习：查找每部电影对应的电影公司地址（用自然连接表示）</vt:lpstr>
      <vt:lpstr>集合运算</vt:lpstr>
      <vt:lpstr> 关系的表示</vt:lpstr>
      <vt:lpstr>并运算∪</vt:lpstr>
      <vt:lpstr>差运算-</vt:lpstr>
      <vt:lpstr>交运算  </vt:lpstr>
      <vt:lpstr>思考</vt:lpstr>
      <vt:lpstr>除法÷  </vt:lpstr>
      <vt:lpstr>除法÷  </vt:lpstr>
      <vt:lpstr>除法÷  </vt:lpstr>
      <vt:lpstr>除法÷  </vt:lpstr>
      <vt:lpstr>除法÷  </vt:lpstr>
      <vt:lpstr>除法÷  </vt:lpstr>
      <vt:lpstr>约束——用关系代数表示</vt:lpstr>
      <vt:lpstr>约束——用关系代数表示</vt:lpstr>
      <vt:lpstr>总结——关系代数的运算符</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dc:creator>
  <cp:lastModifiedBy>latitude</cp:lastModifiedBy>
  <cp:revision>637</cp:revision>
  <dcterms:created xsi:type="dcterms:W3CDTF">2018-04-23T05:27:00Z</dcterms:created>
  <dcterms:modified xsi:type="dcterms:W3CDTF">2019-09-29T06:15:47Z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