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7"/>
  </p:notesMasterIdLst>
  <p:handoutMasterIdLst>
    <p:handoutMasterId r:id="rId58"/>
  </p:handoutMasterIdLst>
  <p:sldIdLst>
    <p:sldId id="516" r:id="rId9"/>
    <p:sldId id="820" r:id="rId10"/>
    <p:sldId id="570" r:id="rId11"/>
    <p:sldId id="1214" r:id="rId12"/>
    <p:sldId id="572" r:id="rId13"/>
    <p:sldId id="1213" r:id="rId14"/>
    <p:sldId id="1061" r:id="rId15"/>
    <p:sldId id="1062" r:id="rId16"/>
    <p:sldId id="1219" r:id="rId17"/>
    <p:sldId id="1063" r:id="rId18"/>
    <p:sldId id="574" r:id="rId19"/>
    <p:sldId id="851" r:id="rId20"/>
    <p:sldId id="1217" r:id="rId21"/>
    <p:sldId id="1218" r:id="rId22"/>
    <p:sldId id="1228" r:id="rId23"/>
    <p:sldId id="1229" r:id="rId24"/>
    <p:sldId id="1230" r:id="rId25"/>
    <p:sldId id="541" r:id="rId26"/>
    <p:sldId id="1260" r:id="rId27"/>
    <p:sldId id="542" r:id="rId28"/>
    <p:sldId id="1262" r:id="rId29"/>
    <p:sldId id="1263" r:id="rId30"/>
    <p:sldId id="1148" r:id="rId31"/>
    <p:sldId id="1147" r:id="rId32"/>
    <p:sldId id="1261" r:id="rId33"/>
    <p:sldId id="1267" r:id="rId34"/>
    <p:sldId id="854" r:id="rId35"/>
    <p:sldId id="855" r:id="rId36"/>
    <p:sldId id="1083" r:id="rId37"/>
    <p:sldId id="1271" r:id="rId38"/>
    <p:sldId id="1268" r:id="rId39"/>
    <p:sldId id="1269" r:id="rId40"/>
    <p:sldId id="1273" r:id="rId41"/>
    <p:sldId id="1270" r:id="rId42"/>
    <p:sldId id="1114" r:id="rId43"/>
    <p:sldId id="1085" r:id="rId44"/>
    <p:sldId id="1290" r:id="rId45"/>
    <p:sldId id="1291" r:id="rId46"/>
    <p:sldId id="1292" r:id="rId47"/>
    <p:sldId id="1293" r:id="rId48"/>
    <p:sldId id="1294" r:id="rId49"/>
    <p:sldId id="1295" r:id="rId50"/>
    <p:sldId id="1296" r:id="rId51"/>
    <p:sldId id="1298" r:id="rId52"/>
    <p:sldId id="1297" r:id="rId53"/>
    <p:sldId id="611" r:id="rId54"/>
    <p:sldId id="1288" r:id="rId55"/>
    <p:sldId id="1132" r:id="rId5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33CC"/>
    <a:srgbClr val="EABD00"/>
    <a:srgbClr val="660033"/>
    <a:srgbClr val="FFCC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6"/>
    <p:restoredTop sz="96189"/>
  </p:normalViewPr>
  <p:slideViewPr>
    <p:cSldViewPr showGuides="1">
      <p:cViewPr varScale="1">
        <p:scale>
          <a:sx n="112" d="100"/>
          <a:sy n="112" d="100"/>
        </p:scale>
        <p:origin x="1122" y="78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effectLst/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7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/>
          </a:p>
        </p:txBody>
      </p:sp>
      <p:sp>
        <p:nvSpPr>
          <p:cNvPr id="20484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5" name="文本占位符 2052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t"/>
          <a:lstStyle/>
          <a:p>
            <a:pPr lvl="0" indent="0"/>
            <a:r>
              <a:rPr lang="zh-CN" altLang="en-US" dirty="0"/>
              <a:t>单击以编辑母版文本样式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/>
          </a:p>
        </p:txBody>
      </p:sp>
    </p:spTree>
    <p:extLst>
      <p:ext uri="{BB962C8B-B14F-4D97-AF65-F5344CB8AC3E}">
        <p14:creationId xmlns:p14="http://schemas.microsoft.com/office/powerpoint/2010/main" val="1658236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0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253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4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6901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2" name="文本占位符 69017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144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18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7116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6912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0" name="文本占位符 69120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349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20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0301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22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23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1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38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25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38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7045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58" name="文本占位符 704514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065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27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63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6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270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28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122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4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29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71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7096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0898" name="文本占位符 709634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089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31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43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7116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6" name="文本占位符 7116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29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32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46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6625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6626" name="文本占位符 6625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r>
              <a:rPr lang="zh-CN" altLang="zh-CN" dirty="0"/>
              <a:t>它以记录集合作为操作对象，所有SQL语句接受集合作为输入，返回集合作为输出，这种集合特性允许一条SQL语句的输出作为另一条SQL语句的输入，所以SQL语句可以嵌套，这使他具有极大的灵活性和强大的功能，在多数情况下，在其他语言中需要一大段程序实现的功能只需要一个SQL语句就可以达到目的，这也意味着用SQL语言可以写出非常复杂的语句。</a:t>
            </a:r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77700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7116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6" name="文本占位符 7116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29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33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277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7127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4" name="文本占位符 71270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49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34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30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8850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885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35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113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7137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7042" name="文本占位符 7137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704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36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21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8775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4" name="文本占位符 87757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10035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46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6208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6625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6626" name="文本占位符 6625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7530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6645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674" name="文本占位符 66457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5271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一、用户可将使用SQL的技能从一个RDBMS转到另一个，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代码可以移植，</a:t>
            </a:r>
            <a:r>
              <a:rPr lang="en-US" altLang="zh-CN">
                <a:sym typeface="+mn-ea"/>
              </a:rPr>
              <a:t>Oracle、Sybase、DB2、SQL Server</a:t>
            </a:r>
            <a:r>
              <a:rPr lang="zh-CN" altLang="en-US">
                <a:sym typeface="+mn-ea"/>
              </a:rPr>
              <a:t>等</a:t>
            </a:r>
            <a:r>
              <a:rPr lang="en-US" altLang="zh-CN">
                <a:sym typeface="+mn-ea"/>
              </a:rPr>
              <a:t>大型的数据库管理系统</a:t>
            </a:r>
            <a:r>
              <a:rPr lang="zh-CN" altLang="en-US">
                <a:sym typeface="+mn-ea"/>
              </a:rPr>
              <a:t>及</a:t>
            </a:r>
            <a:r>
              <a:rPr lang="en-US" altLang="zh-CN">
                <a:sym typeface="+mn-ea"/>
              </a:rPr>
              <a:t>Visual Foxpro、PowerBuilder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C#</a:t>
            </a:r>
            <a:r>
              <a:rPr lang="zh-CN" altLang="en-US">
                <a:sym typeface="+mn-ea"/>
              </a:rPr>
              <a:t>等开发系统</a:t>
            </a:r>
          </a:p>
          <a:p>
            <a:r>
              <a:rPr lang="zh-CN" altLang="en-US">
                <a:sym typeface="+mn-ea"/>
              </a:rPr>
              <a:t>二、包括系统管理员、数据库管理员、 应用程序员、决策支持系统人员及许多其它类型的终端用户。基本的SQL 命令只需很少时间就能学会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三、SQL是一个非过程化的语言，因为它一次处理一个记录，对数据提供自动导航。SQL允许用户在高层的数据结构上工作，而不对单个记录进行操作，可操作记录集。所有SQL 语句接受集合作为输入，返回集合作为输出。SQL的集合特性允许一条SQL语句的结果作为另一条SQL语句的输入。 SQL不要求用户指定对数据的存放方法。 这种特性使用户更易集中精力于要得到的结果。所有SQL语句使用查询优化器，它是RDBMS的一部分，由它决定对指定数据存取的最快速度的手段。查询优化器知道存在什么索引，哪儿使用合适，而用户从不需要知道表是否有索引，表有什么类型的索引。</a:t>
            </a:r>
          </a:p>
        </p:txBody>
      </p:sp>
    </p:spTree>
    <p:extLst>
      <p:ext uri="{BB962C8B-B14F-4D97-AF65-F5344CB8AC3E}">
        <p14:creationId xmlns:p14="http://schemas.microsoft.com/office/powerpoint/2010/main" val="404394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SQL 是一种 ANSI 的标准计算机语言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SQL 是一种 ANSI 的标准计算机语言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0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6666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4" name="文本占位符 66662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337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11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3618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6686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938" name="文本占位符 668674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399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13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96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1267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268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1269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270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271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1272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1273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1274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1275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291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292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293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294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295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296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2297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298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299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3315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3316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3317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3318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319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3320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3321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322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323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339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41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342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44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4345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4346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4347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1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12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413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14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5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416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7417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7418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7419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8435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8436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437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38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8439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440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8441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8442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8443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SQL-1</a:t>
            </a:r>
            <a:endParaRPr lang="en-US" altLang="zh-CN" sz="3200" strike="noStrike" kern="1200" baseline="0" noProof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1506" name="图片 48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07" name="对象 480259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1" name="文本框 480260"/>
          <p:cNvSpPr txBox="1"/>
          <p:nvPr/>
        </p:nvSpPr>
        <p:spPr>
          <a:xfrm>
            <a:off x="179388" y="3500438"/>
            <a:ext cx="7162800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R="0" defTabSz="914400">
              <a:buNone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内容出处：</a:t>
            </a:r>
          </a:p>
          <a:p>
            <a:pPr marL="342900" marR="0" indent="-342900" defTabSz="914400">
              <a:buFont typeface="Arial" panose="020B0604020202020204" pitchFamily="34" charset="0"/>
              <a:buChar char="•"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Jeffrey D.Ullman,Jennifer Widom，《数据库系统基础教程</a:t>
            </a:r>
            <a:r>
              <a:rPr kumimoji="0" lang="en-US" altLang="zh-CN" sz="2400" b="1" kern="1200" cap="none" spc="0" normalizeH="0" baseline="0" noProof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》6.1</a:t>
            </a:r>
            <a:r>
              <a:rPr lang="en-US" altLang="zh-CN" sz="2400" b="1" noProof="1" smtClean="0">
                <a:solidFill>
                  <a:schemeClr val="tx1"/>
                </a:solidFill>
                <a:latin typeface="楷体_GB2312" pitchFamily="49" charset="-122"/>
                <a:sym typeface="+mn-ea"/>
              </a:rPr>
              <a:t>,6.5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的功能和组成</a:t>
            </a:r>
          </a:p>
        </p:txBody>
      </p:sp>
      <p:sp>
        <p:nvSpPr>
          <p:cNvPr id="31746" name="文本框 396290"/>
          <p:cNvSpPr txBox="1"/>
          <p:nvPr/>
        </p:nvSpPr>
        <p:spPr>
          <a:xfrm>
            <a:off x="0" y="3790950"/>
            <a:ext cx="942975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SQL</a:t>
            </a:r>
          </a:p>
        </p:txBody>
      </p:sp>
      <p:sp>
        <p:nvSpPr>
          <p:cNvPr id="31747" name="文本框 396291"/>
          <p:cNvSpPr txBox="1"/>
          <p:nvPr/>
        </p:nvSpPr>
        <p:spPr>
          <a:xfrm>
            <a:off x="942975" y="1858963"/>
            <a:ext cx="884238" cy="830262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数据定义语言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DDL</a:t>
            </a:r>
          </a:p>
        </p:txBody>
      </p:sp>
      <p:sp>
        <p:nvSpPr>
          <p:cNvPr id="31748" name="文本框 396294"/>
          <p:cNvSpPr txBox="1"/>
          <p:nvPr/>
        </p:nvSpPr>
        <p:spPr>
          <a:xfrm>
            <a:off x="1177925" y="5708650"/>
            <a:ext cx="1581150" cy="7016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嵌入式</a:t>
            </a:r>
            <a:r>
              <a:rPr lang="en-US" altLang="zh-CN" sz="2000" b="1">
                <a:latin typeface="Helvetica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的使用规定</a:t>
            </a:r>
          </a:p>
        </p:txBody>
      </p:sp>
      <p:sp>
        <p:nvSpPr>
          <p:cNvPr id="31749" name="文本框 396295"/>
          <p:cNvSpPr txBox="1"/>
          <p:nvPr/>
        </p:nvSpPr>
        <p:spPr>
          <a:xfrm>
            <a:off x="1827213" y="1773238"/>
            <a:ext cx="7239000" cy="3381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</a:t>
            </a:r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Table/</a:t>
            </a:r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Alter</a:t>
            </a:r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Table/</a:t>
            </a:r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Drop</a:t>
            </a:r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Table：定义.修改.删除基本表</a:t>
            </a:r>
          </a:p>
        </p:txBody>
      </p:sp>
      <p:sp>
        <p:nvSpPr>
          <p:cNvPr id="31750" name="文本框 396296"/>
          <p:cNvSpPr txBox="1"/>
          <p:nvPr/>
        </p:nvSpPr>
        <p:spPr>
          <a:xfrm>
            <a:off x="1827213" y="2135188"/>
            <a:ext cx="4994275" cy="336550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View/Drop View：视图操作</a:t>
            </a:r>
          </a:p>
        </p:txBody>
      </p:sp>
      <p:sp>
        <p:nvSpPr>
          <p:cNvPr id="31751" name="文本框 396297"/>
          <p:cNvSpPr txBox="1"/>
          <p:nvPr/>
        </p:nvSpPr>
        <p:spPr>
          <a:xfrm>
            <a:off x="1827213" y="2457450"/>
            <a:ext cx="4994275" cy="338138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Index/Drop Index：索引操作</a:t>
            </a:r>
          </a:p>
        </p:txBody>
      </p:sp>
      <p:sp>
        <p:nvSpPr>
          <p:cNvPr id="31752" name="文本框 396298"/>
          <p:cNvSpPr txBox="1"/>
          <p:nvPr/>
        </p:nvSpPr>
        <p:spPr>
          <a:xfrm>
            <a:off x="1968500" y="3062288"/>
            <a:ext cx="1277938" cy="1446212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Insert</a:t>
            </a:r>
          </a:p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Delete</a:t>
            </a:r>
          </a:p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Select</a:t>
            </a:r>
          </a:p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Update</a:t>
            </a:r>
          </a:p>
        </p:txBody>
      </p:sp>
      <p:sp>
        <p:nvSpPr>
          <p:cNvPr id="31753" name="文本框 396299"/>
          <p:cNvSpPr txBox="1"/>
          <p:nvPr/>
        </p:nvSpPr>
        <p:spPr>
          <a:xfrm>
            <a:off x="1968500" y="4735513"/>
            <a:ext cx="1408113" cy="7064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Grant</a:t>
            </a:r>
          </a:p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Revoke</a:t>
            </a:r>
          </a:p>
        </p:txBody>
      </p:sp>
      <p:sp>
        <p:nvSpPr>
          <p:cNvPr id="31754" name="左大括号 396300"/>
          <p:cNvSpPr/>
          <p:nvPr/>
        </p:nvSpPr>
        <p:spPr>
          <a:xfrm>
            <a:off x="695325" y="2036763"/>
            <a:ext cx="247650" cy="3903662"/>
          </a:xfrm>
          <a:prstGeom prst="leftBrace">
            <a:avLst>
              <a:gd name="adj1" fmla="val 13091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5" name="左大括号 396301"/>
          <p:cNvSpPr/>
          <p:nvPr/>
        </p:nvSpPr>
        <p:spPr>
          <a:xfrm>
            <a:off x="1657350" y="1652588"/>
            <a:ext cx="247650" cy="1103312"/>
          </a:xfrm>
          <a:prstGeom prst="leftBrace">
            <a:avLst>
              <a:gd name="adj1" fmla="val 3005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6" name="左大括号 396302"/>
          <p:cNvSpPr/>
          <p:nvPr/>
        </p:nvSpPr>
        <p:spPr>
          <a:xfrm>
            <a:off x="1658938" y="3057525"/>
            <a:ext cx="246062" cy="1450975"/>
          </a:xfrm>
          <a:prstGeom prst="leftBrace">
            <a:avLst>
              <a:gd name="adj1" fmla="val 4897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7" name="左大括号 396303"/>
          <p:cNvSpPr/>
          <p:nvPr/>
        </p:nvSpPr>
        <p:spPr>
          <a:xfrm>
            <a:off x="1687513" y="4776788"/>
            <a:ext cx="217487" cy="623887"/>
          </a:xfrm>
          <a:prstGeom prst="leftBrace">
            <a:avLst>
              <a:gd name="adj1" fmla="val 2382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8" name="文本框 396304"/>
          <p:cNvSpPr txBox="1"/>
          <p:nvPr/>
        </p:nvSpPr>
        <p:spPr>
          <a:xfrm>
            <a:off x="3275013" y="3514725"/>
            <a:ext cx="2641600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记录操作</a:t>
            </a:r>
          </a:p>
        </p:txBody>
      </p:sp>
      <p:sp>
        <p:nvSpPr>
          <p:cNvPr id="31759" name="文本框 396305"/>
          <p:cNvSpPr txBox="1"/>
          <p:nvPr/>
        </p:nvSpPr>
        <p:spPr>
          <a:xfrm>
            <a:off x="3187700" y="4846638"/>
            <a:ext cx="2641600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权限管理</a:t>
            </a:r>
          </a:p>
        </p:txBody>
      </p:sp>
      <p:sp>
        <p:nvSpPr>
          <p:cNvPr id="31760" name="文本框 1"/>
          <p:cNvSpPr txBox="1"/>
          <p:nvPr/>
        </p:nvSpPr>
        <p:spPr>
          <a:xfrm>
            <a:off x="942975" y="3238500"/>
            <a:ext cx="884238" cy="830263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数据操纵语言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DML</a:t>
            </a:r>
          </a:p>
        </p:txBody>
      </p:sp>
      <p:sp>
        <p:nvSpPr>
          <p:cNvPr id="31761" name="文本框 3"/>
          <p:cNvSpPr txBox="1"/>
          <p:nvPr/>
        </p:nvSpPr>
        <p:spPr>
          <a:xfrm>
            <a:off x="942975" y="4630738"/>
            <a:ext cx="884238" cy="830262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数据控制语言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DCL</a:t>
            </a:r>
          </a:p>
        </p:txBody>
      </p:sp>
      <p:sp>
        <p:nvSpPr>
          <p:cNvPr id="31762" name="文本框 4"/>
          <p:cNvSpPr txBox="1"/>
          <p:nvPr/>
        </p:nvSpPr>
        <p:spPr>
          <a:xfrm>
            <a:off x="1827213" y="1374775"/>
            <a:ext cx="7239000" cy="39846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</a:t>
            </a:r>
            <a:r>
              <a:rPr lang="en-US" altLang="zh-CN" sz="200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database/Drop database：</a:t>
            </a:r>
            <a:r>
              <a:rPr lang="zh-CN" altLang="en-US" sz="20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定义.修改.删除基本表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53964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功能和组成</a:t>
            </a:r>
            <a:endParaRPr lang="zh-CN" altLang="en-US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9651" name="表格 539650"/>
          <p:cNvGraphicFramePr/>
          <p:nvPr/>
        </p:nvGraphicFramePr>
        <p:xfrm>
          <a:off x="276225" y="1844675"/>
          <a:ext cx="8722360" cy="3394075"/>
        </p:xfrm>
        <a:graphic>
          <a:graphicData uri="http://schemas.openxmlformats.org/drawingml/2006/table">
            <a:tbl>
              <a:tblPr/>
              <a:tblGrid>
                <a:gridCol w="2084705"/>
                <a:gridCol w="6637655"/>
              </a:tblGrid>
              <a:tr h="8255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hlink"/>
                          </a:solidFill>
                        </a:rPr>
                        <a:t>SQL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功能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操作符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2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数据定义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/>
                        <a:t>CREATE</a:t>
                      </a:r>
                      <a:r>
                        <a:rPr lang="zh-CN" altLang="en-US" sz="2400" b="1"/>
                        <a:t>，</a:t>
                      </a:r>
                      <a:r>
                        <a:rPr lang="en-US" altLang="zh-CN" sz="2400" b="1"/>
                        <a:t>ALTER</a:t>
                      </a:r>
                      <a:r>
                        <a:rPr lang="zh-CN" altLang="en-US" sz="2400" b="1"/>
                        <a:t>，</a:t>
                      </a:r>
                      <a:r>
                        <a:rPr lang="en-US" altLang="zh-CN" sz="2400" b="1"/>
                        <a:t>DROP</a:t>
                      </a:r>
                      <a:endParaRPr lang="zh-CN" altLang="en-US" sz="24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数据操纵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/>
                        <a:t>INSERT</a:t>
                      </a:r>
                      <a:r>
                        <a:rPr lang="zh-CN" altLang="en-US" sz="2400" b="1"/>
                        <a:t>，</a:t>
                      </a:r>
                      <a:r>
                        <a:rPr lang="en-US" altLang="zh-CN" sz="2400" b="1"/>
                        <a:t>UPDATE</a:t>
                      </a:r>
                      <a:r>
                        <a:rPr lang="zh-CN" altLang="en-US" sz="2400" b="1"/>
                        <a:t>，</a:t>
                      </a:r>
                      <a:r>
                        <a:rPr lang="en-US" altLang="zh-CN" sz="2400" b="1"/>
                        <a:t>DELETE</a:t>
                      </a:r>
                      <a:r>
                        <a:rPr lang="zh-CN" altLang="en-US" sz="2400" b="1">
                          <a:sym typeface="+mn-ea"/>
                        </a:rPr>
                        <a:t>，</a:t>
                      </a:r>
                      <a:r>
                        <a:rPr lang="en-US" altLang="zh-CN" sz="2400" b="1">
                          <a:sym typeface="+mn-ea"/>
                        </a:rPr>
                        <a:t>SELECT</a:t>
                      </a:r>
                      <a:endParaRPr lang="zh-CN" altLang="en-US" sz="24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数据控制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/>
                        <a:t>GRANT</a:t>
                      </a:r>
                      <a:r>
                        <a:rPr lang="zh-CN" altLang="en-US" sz="2400" b="1"/>
                        <a:t>，</a:t>
                      </a:r>
                      <a:r>
                        <a:rPr lang="en-US" altLang="zh-CN" sz="2400" b="1"/>
                        <a:t>REVOKE</a:t>
                      </a:r>
                      <a:r>
                        <a:rPr lang="zh-CN" altLang="en-US" sz="2400" b="1"/>
                        <a:t>、COMMIT、ROLLBACK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1709738"/>
            <a:ext cx="8205788" cy="2852738"/>
          </a:xfrm>
        </p:spPr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语言进行数据</a:t>
            </a:r>
            <a:r>
              <a:rPr lang="zh-CN" altLang="en-US" strike="noStrike" noProof="1">
                <a:sym typeface="+mn-ea"/>
              </a:rPr>
              <a:t>操纵</a:t>
            </a:r>
            <a:r>
              <a:rPr lang="zh-CN" altLang="en-US">
                <a:sym typeface="+mn-ea"/>
              </a:rPr>
              <a:t/>
            </a:r>
            <a:br>
              <a:rPr lang="zh-CN" altLang="en-US">
                <a:sym typeface="+mn-ea"/>
              </a:rPr>
            </a:br>
            <a:r>
              <a:rPr lang="en-US" altLang="zh-CN"/>
              <a:t/>
            </a:r>
            <a:br>
              <a:rPr lang="en-US" altLang="zh-CN"/>
            </a:br>
            <a:endParaRPr lang="en-US" altLang="zh-CN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8"/>
          </a:xfrm>
        </p:spPr>
        <p:txBody>
          <a:bodyPr/>
          <a:lstStyle/>
          <a:p>
            <a:pPr algn="ctr" fontAlgn="base"/>
            <a:r>
              <a:rPr lang="zh-CN" altLang="en-US" strike="noStrike" noProof="1"/>
              <a:t>更新（添加、删除、修改）</a:t>
            </a:r>
          </a:p>
          <a:p>
            <a:pPr algn="ctr" fontAlgn="base"/>
            <a:r>
              <a:rPr lang="zh-CN" altLang="en-US" strike="noStrike" noProof="1"/>
              <a:t>查询（返回指定数据集）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48332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</a:rPr>
              <a:t>示例数据库</a:t>
            </a:r>
            <a:endParaRPr lang="zh-CN" altLang="en-US" kern="1200" baseline="0">
              <a:solidFill>
                <a:schemeClr val="folHlink"/>
              </a:solidFill>
              <a:effectLst/>
              <a:latin typeface="楷体" panose="02010609060101010101" charset="-122"/>
              <a:ea typeface="楷体_GB2312" pitchFamily="49" charset="-122"/>
              <a:cs typeface="+mj-cs"/>
            </a:endParaRPr>
          </a:p>
        </p:txBody>
      </p:sp>
      <p:sp>
        <p:nvSpPr>
          <p:cNvPr id="483331" name="文本占位符 483330"/>
          <p:cNvSpPr txBox="1">
            <a:spLocks noGrp="1"/>
          </p:cNvSpPr>
          <p:nvPr>
            <p:ph idx="1"/>
          </p:nvPr>
        </p:nvSpPr>
        <p:spPr>
          <a:xfrm>
            <a:off x="198755" y="2757170"/>
            <a:ext cx="8514080" cy="2877185"/>
          </a:xfrm>
          <a:solidFill>
            <a:schemeClr val="bg2">
              <a:lumMod val="10000"/>
              <a:lumOff val="90000"/>
            </a:schemeClr>
          </a:solidFill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t"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Movies(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title,year,length,movieType,studioname,presC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 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movieStar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name,address,gender,birthdate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StarIn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movietitle,movieyear,starname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MovieExec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name,address,cert,netWorth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Studio(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name,address,presC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lang="en-US" altLang="zh-CN" sz="2400" strike="noStrike" noProof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8915" name="文本框 483331"/>
          <p:cNvSpPr txBox="1"/>
          <p:nvPr/>
        </p:nvSpPr>
        <p:spPr>
          <a:xfrm>
            <a:off x="352425" y="1329055"/>
            <a:ext cx="8207375" cy="953135"/>
          </a:xfrm>
          <a:prstGeom prst="rect">
            <a:avLst/>
          </a:prstGeom>
          <a:noFill/>
          <a:ln w="9525">
            <a:noFill/>
          </a:ln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square" anchor="t">
            <a:spAutoFit/>
            <a:flatTx/>
          </a:bodyPr>
          <a:lstStyle/>
          <a:p>
            <a:pPr marL="342900" indent="-342900">
              <a:buSzPct val="60000"/>
            </a:pPr>
            <a:r>
              <a:rPr lang="zh-CN" altLang="zh-CN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建立</a:t>
            </a:r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数据库</a:t>
            </a:r>
            <a:r>
              <a:rPr lang="en-US" altLang="zh-CN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my_movie_database</a:t>
            </a:r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之后，在数据库中建立下表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6887845" y="1167130"/>
            <a:ext cx="2150745" cy="757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CN" sz="16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my_movie_database</a:t>
            </a:r>
          </a:p>
        </p:txBody>
      </p:sp>
      <p:sp>
        <p:nvSpPr>
          <p:cNvPr id="41006" name="文本框 6"/>
          <p:cNvSpPr txBox="1"/>
          <p:nvPr/>
        </p:nvSpPr>
        <p:spPr>
          <a:xfrm>
            <a:off x="186055" y="1274128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</a:t>
            </a:r>
          </a:p>
        </p:txBody>
      </p:sp>
      <p:sp>
        <p:nvSpPr>
          <p:cNvPr id="41039" name="文本框 8"/>
          <p:cNvSpPr txBox="1"/>
          <p:nvPr/>
        </p:nvSpPr>
        <p:spPr>
          <a:xfrm>
            <a:off x="5292725" y="4098290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movieexec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>
                <a:sym typeface="+mn-ea"/>
              </a:rPr>
              <a:t>数据表结构及数据</a:t>
            </a:r>
            <a:endParaRPr lang="zh-CN" altLang="en-US" strike="noStrike" noProof="1"/>
          </a:p>
        </p:txBody>
      </p:sp>
      <p:sp>
        <p:nvSpPr>
          <p:cNvPr id="41095" name="文本框 11"/>
          <p:cNvSpPr txBox="1"/>
          <p:nvPr/>
        </p:nvSpPr>
        <p:spPr>
          <a:xfrm>
            <a:off x="184785" y="4318000"/>
            <a:ext cx="14700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studio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85725" y="4708525"/>
          <a:ext cx="44043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5"/>
                <a:gridCol w="2186305"/>
                <a:gridCol w="878840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+mj-lt"/>
                        </a:rPr>
                        <a:t>name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+mj-lt"/>
                        </a:rPr>
                        <a:t>address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+mj-lt"/>
                        </a:rPr>
                        <a:t>presC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Disney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Disney Boulevard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222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Fox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Fox Boulevard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199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MGM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MGM Boulevard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123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Paramount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Paramount Boulevard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555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USA Entertainm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USA Entertainm Boulevard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333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172845" y="1167130"/>
          <a:ext cx="5597525" cy="290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/>
                <a:gridCol w="641985"/>
                <a:gridCol w="657225"/>
                <a:gridCol w="877570"/>
                <a:gridCol w="1063625"/>
                <a:gridCol w="767715"/>
              </a:tblGrid>
              <a:tr h="339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title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year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length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movieType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studioName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producerC</a:t>
                      </a:r>
                      <a:endParaRPr lang="en-US" altLang="en-US" sz="900">
                        <a:solidFill>
                          <a:srgbClr val="0000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Empire Strikes Back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1980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111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Fox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555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Gone With the Wind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1938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238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Logan's run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1977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888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Pretty Woman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1990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119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Disney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999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Trek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1979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132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Paramount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444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Trek: Nemesis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2002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Paramount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321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Wars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1977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Fox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555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Terms of Endearment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1983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132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The Man Who Wasn't There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2001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comedy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USA Entertainm.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777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The Usual Suspects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1995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106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999</a:t>
                      </a:r>
                      <a:endParaRPr lang="en-US" altLang="en-US" sz="9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661535" y="4435475"/>
          <a:ext cx="4377055" cy="237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1376045"/>
                <a:gridCol w="587375"/>
                <a:gridCol w="995045"/>
              </a:tblGrid>
              <a:tr h="239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name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address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cert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netWorth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Calvin Coolidge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Fast Lane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Merv Griffin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Riot Rd.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Stephen Spielberg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 ET road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222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Ted Turner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Turner Av.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333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125000000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George Lucas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Oak Rd.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Jane Fonda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Turner Av.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简单查询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520" y="1403985"/>
            <a:ext cx="8950960" cy="5410200"/>
          </a:xfrm>
        </p:spPr>
        <p:txBody>
          <a:bodyPr/>
          <a:lstStyle/>
          <a:p>
            <a:r>
              <a:rPr lang="zh-CN" altLang="en-US"/>
              <a:t>单表查询</a:t>
            </a:r>
          </a:p>
          <a:p>
            <a:pPr lvl="1"/>
            <a:r>
              <a:rPr lang="zh-CN" altLang="en-US"/>
              <a:t>求</a:t>
            </a:r>
            <a:r>
              <a:rPr lang="en-US" altLang="zh-CN"/>
              <a:t>'</a:t>
            </a:r>
            <a:r>
              <a:rPr lang="zh-CN" altLang="en-US" spc="3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Disney</a:t>
            </a:r>
            <a:r>
              <a:rPr lang="en-US" altLang="zh-CN"/>
              <a:t>'</a:t>
            </a:r>
            <a:r>
              <a:rPr lang="zh-CN" altLang="en-US"/>
              <a:t>电影公司的地址</a:t>
            </a:r>
          </a:p>
          <a:p>
            <a:pPr lvl="1"/>
            <a:r>
              <a:rPr lang="en-US" altLang="zh-CN">
                <a:sym typeface="+mn-ea"/>
              </a:rPr>
              <a:t>哪家电影公司1977年发行电影“Star Wars”</a:t>
            </a:r>
          </a:p>
          <a:p>
            <a:r>
              <a:rPr lang="zh-CN" altLang="en-US">
                <a:sym typeface="+mn-ea"/>
              </a:rPr>
              <a:t>多表查询</a:t>
            </a:r>
          </a:p>
          <a:p>
            <a:pPr lvl="1"/>
            <a:r>
              <a:rPr lang="zh-CN" altLang="en-US">
                <a:sym typeface="+mn-ea"/>
              </a:rPr>
              <a:t>求</a:t>
            </a:r>
            <a:r>
              <a:rPr lang="en-US" altLang="zh-CN">
                <a:sym typeface="+mn-ea"/>
              </a:rPr>
              <a:t> '</a:t>
            </a:r>
            <a:r>
              <a:rPr lang="zh-CN" altLang="en-US" spc="3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Disney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电影公司的经理姓名和净值</a:t>
            </a:r>
            <a:endParaRPr kumimoji="0" lang="zh-CN" altLang="en-US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4185" y="167005"/>
            <a:ext cx="7105015" cy="8464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algn="ctr" defTabSz="914400" rtl="0" fontAlgn="base" latinLnBrk="0">
              <a:lnSpc>
                <a:spcPct val="100000"/>
              </a:lnSpc>
              <a:buNone/>
            </a:pPr>
            <a:r>
              <a:rPr kumimoji="0" lang="zh-CN" altLang="en-US" sz="4000" i="0" u="none" strike="noStrike" kern="1200" normalizeH="0" baseline="0" dirty="0">
                <a:cs typeface="+mj-cs"/>
              </a:rPr>
              <a:t>基本查询语句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300028" y="2043430"/>
            <a:ext cx="2376488" cy="5746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14"/>
              <a:gd name="adj6" fmla="val -51767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查询哪些表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5084445" y="272669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元祖过滤条件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5036820" y="1295400"/>
            <a:ext cx="2904490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14"/>
              <a:gd name="adj6" fmla="val -51767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最终返回属性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790" y="4273550"/>
            <a:ext cx="81870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语义：从给出的表中查询满足检索条件的元祖，并按给定列名进行投影相当于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A1,A2,…AN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 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…R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))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820285" y="336677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排序方式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3366770"/>
            <a:ext cx="3310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[ORDER BY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列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1...]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856" y="1400848"/>
            <a:ext cx="4093527" cy="243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SELECT A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,…,A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n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FROM   R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 …,R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m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[WHERE  condition]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/>
      <p:bldP spid="8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05857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数据查询基本结构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05859" name="文本占位符 5058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1</a:t>
            </a:r>
            <a:endParaRPr lang="zh-CN" altLang="en-US" strike="noStrike" noProof="1"/>
          </a:p>
          <a:p>
            <a:pPr lvl="1" fontAlgn="base"/>
            <a:r>
              <a:rPr lang="zh-CN" altLang="en-US" sz="2450" strike="noStrike" noProof="1"/>
              <a:t>给出电影的名称和发行年份</a:t>
            </a:r>
          </a:p>
          <a:p>
            <a:pPr lvl="1" fontAlgn="base"/>
            <a:r>
              <a:rPr lang="en-US" altLang="zh-CN" sz="2450" strike="noStrike" noProof="1"/>
              <a:t>SQL</a:t>
            </a:r>
            <a:r>
              <a:rPr lang="zh-CN" altLang="en-US" sz="2450" strike="noStrike" noProof="1"/>
              <a:t>语句</a:t>
            </a:r>
          </a:p>
          <a:p>
            <a:pPr marL="457200" lvl="1" indent="0" fontAlgn="base">
              <a:buNone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lang="en-US" altLang="zh-CN" sz="2400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0"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2</a:t>
            </a:r>
          </a:p>
          <a:p>
            <a:pPr lvl="1" fontAlgn="base"/>
            <a:r>
              <a:rPr lang="zh-CN" altLang="en-US" sz="2450" dirty="0">
                <a:sym typeface="+mn-ea"/>
              </a:rPr>
              <a:t>给出</a:t>
            </a:r>
            <a:r>
              <a:rPr lang="en-US" altLang="zh-CN" sz="2450" dirty="0">
                <a:sym typeface="+mn-ea"/>
              </a:rPr>
              <a:t>1990</a:t>
            </a:r>
            <a:r>
              <a:rPr lang="zh-CN" altLang="en-US" sz="2450" dirty="0">
                <a:sym typeface="+mn-ea"/>
              </a:rPr>
              <a:t>年发行的电影的名称和发行年份</a:t>
            </a:r>
          </a:p>
          <a:p>
            <a:pPr lvl="1" fontAlgn="base"/>
            <a:r>
              <a:rPr lang="en-US" altLang="zh-CN" sz="2450" dirty="0">
                <a:sym typeface="+mn-ea"/>
              </a:rPr>
              <a:t>SQL</a:t>
            </a:r>
            <a:r>
              <a:rPr lang="zh-CN" altLang="en-US" sz="2450" dirty="0">
                <a:sym typeface="+mn-ea"/>
              </a:rPr>
              <a:t>语句</a:t>
            </a:r>
          </a:p>
          <a:p>
            <a:pPr marL="457200" lvl="1" indent="0" fontAlgn="base">
              <a:buNone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WHERE</a:t>
            </a:r>
            <a:endParaRPr lang="zh-CN" altLang="en-US" sz="2100" strike="noStrike" noProof="1"/>
          </a:p>
          <a:p>
            <a:pPr marL="457200" lvl="1" indent="0" fontAlgn="base">
              <a:buNone/>
            </a:pPr>
            <a:r>
              <a:rPr lang="en-US" altLang="zh-CN" sz="20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</a:t>
            </a:r>
            <a:endParaRPr lang="en-US" altLang="zh-CN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455" y="3229610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0305" y="28111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2138680" y="51860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138680" y="5584825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72030" y="6054725"/>
            <a:ext cx="1622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year=1990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579245" y="4318000"/>
            <a:ext cx="105029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Disney</a:t>
            </a:r>
            <a:endParaRPr lang="en-US" altLang="zh-CN" sz="20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72030" y="6054725"/>
            <a:ext cx="280162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studioName='Disney'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2" grpId="0" bldLvl="0" animBg="1"/>
      <p:bldP spid="3" grpId="0"/>
      <p:bldP spid="4" grpId="0"/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209675"/>
            <a:ext cx="8802688" cy="5410200"/>
          </a:xfrm>
        </p:spPr>
        <p:txBody>
          <a:bodyPr/>
          <a:lstStyle/>
          <a:p>
            <a:r>
              <a:rPr lang="zh-CN" altLang="en-US"/>
              <a:t>在关系表中逐条访问元祖（记录）</a:t>
            </a:r>
          </a:p>
          <a:p>
            <a:r>
              <a:rPr lang="zh-CN" altLang="en-US"/>
              <a:t>检查每条记录是否满足</a:t>
            </a:r>
            <a:r>
              <a:rPr lang="en-US" altLang="zh-CN"/>
              <a:t>where</a:t>
            </a:r>
            <a:r>
              <a:rPr lang="zh-CN" altLang="en-US"/>
              <a:t>条件</a:t>
            </a:r>
          </a:p>
          <a:p>
            <a:r>
              <a:rPr lang="zh-CN" altLang="en-US"/>
              <a:t>如果满足，</a:t>
            </a:r>
            <a:r>
              <a:rPr lang="zh-CN"/>
              <a:t>计算</a:t>
            </a:r>
            <a:r>
              <a:rPr lang="en-US" altLang="zh-CN"/>
              <a:t>select </a:t>
            </a:r>
            <a:r>
              <a:rPr lang="zh-CN" altLang="en-US"/>
              <a:t>语句中的属性或表达式值</a:t>
            </a:r>
          </a:p>
          <a:p>
            <a:endParaRPr lang="zh-CN" altLang="en-US"/>
          </a:p>
        </p:txBody>
      </p:sp>
      <p:graphicFrame>
        <p:nvGraphicFramePr>
          <p:cNvPr id="80977" name="表格 80976"/>
          <p:cNvGraphicFramePr/>
          <p:nvPr/>
        </p:nvGraphicFramePr>
        <p:xfrm>
          <a:off x="6324600" y="3067050"/>
          <a:ext cx="2209800" cy="3291840"/>
        </p:xfrm>
        <a:graphic>
          <a:graphicData uri="http://schemas.openxmlformats.org/drawingml/2006/table">
            <a:tbl>
              <a:tblPr/>
              <a:tblGrid>
                <a:gridCol w="441325"/>
                <a:gridCol w="442913"/>
                <a:gridCol w="441325"/>
                <a:gridCol w="442912"/>
                <a:gridCol w="441325"/>
              </a:tblGrid>
              <a:tr h="3352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0987" name="组合 80986"/>
          <p:cNvGrpSpPr/>
          <p:nvPr/>
        </p:nvGrpSpPr>
        <p:grpSpPr>
          <a:xfrm>
            <a:off x="4572000" y="3829050"/>
            <a:ext cx="3962400" cy="1524000"/>
            <a:chOff x="2880" y="2304"/>
            <a:chExt cx="2496" cy="960"/>
          </a:xfrm>
        </p:grpSpPr>
        <p:sp>
          <p:nvSpPr>
            <p:cNvPr id="80970" name="右箭头 80969"/>
            <p:cNvSpPr/>
            <p:nvPr/>
          </p:nvSpPr>
          <p:spPr>
            <a:xfrm>
              <a:off x="3888" y="2304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1" name="右箭头 80970"/>
            <p:cNvSpPr/>
            <p:nvPr/>
          </p:nvSpPr>
          <p:spPr>
            <a:xfrm>
              <a:off x="3888" y="3168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右箭头 80974"/>
            <p:cNvSpPr/>
            <p:nvPr/>
          </p:nvSpPr>
          <p:spPr>
            <a:xfrm>
              <a:off x="3888" y="2976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8" name="任意多边形 80977"/>
            <p:cNvSpPr/>
            <p:nvPr/>
          </p:nvSpPr>
          <p:spPr>
            <a:xfrm>
              <a:off x="2880" y="2304"/>
              <a:ext cx="912" cy="240"/>
            </a:xfrm>
            <a:custGeom>
              <a:avLst/>
              <a:gdLst/>
              <a:ahLst/>
              <a:cxnLst/>
              <a:rect l="0" t="0" r="0" b="0"/>
              <a:pathLst>
                <a:path w="912" h="240">
                  <a:moveTo>
                    <a:pt x="0" y="240"/>
                  </a:moveTo>
                  <a:cubicBezTo>
                    <a:pt x="44" y="160"/>
                    <a:pt x="88" y="80"/>
                    <a:pt x="240" y="48"/>
                  </a:cubicBezTo>
                  <a:cubicBezTo>
                    <a:pt x="392" y="16"/>
                    <a:pt x="888" y="0"/>
                    <a:pt x="912" y="4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1" name="任意多边形 80980"/>
            <p:cNvSpPr/>
            <p:nvPr/>
          </p:nvSpPr>
          <p:spPr>
            <a:xfrm>
              <a:off x="2880" y="2528"/>
              <a:ext cx="960" cy="640"/>
            </a:xfrm>
            <a:custGeom>
              <a:avLst/>
              <a:gdLst/>
              <a:ahLst/>
              <a:cxnLst/>
              <a:rect l="0" t="0" r="0" b="0"/>
              <a:pathLst>
                <a:path w="960" h="640">
                  <a:moveTo>
                    <a:pt x="0" y="16"/>
                  </a:moveTo>
                  <a:cubicBezTo>
                    <a:pt x="228" y="8"/>
                    <a:pt x="456" y="0"/>
                    <a:pt x="576" y="64"/>
                  </a:cubicBezTo>
                  <a:cubicBezTo>
                    <a:pt x="696" y="128"/>
                    <a:pt x="656" y="304"/>
                    <a:pt x="720" y="400"/>
                  </a:cubicBezTo>
                  <a:cubicBezTo>
                    <a:pt x="784" y="496"/>
                    <a:pt x="872" y="568"/>
                    <a:pt x="960" y="64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4" name="任意多边形 80983"/>
            <p:cNvSpPr/>
            <p:nvPr/>
          </p:nvSpPr>
          <p:spPr>
            <a:xfrm>
              <a:off x="2880" y="2408"/>
              <a:ext cx="1008" cy="568"/>
            </a:xfrm>
            <a:custGeom>
              <a:avLst/>
              <a:gdLst/>
              <a:ahLst/>
              <a:cxnLst/>
              <a:rect l="0" t="0" r="0" b="0"/>
              <a:pathLst>
                <a:path w="1008" h="568">
                  <a:moveTo>
                    <a:pt x="0" y="136"/>
                  </a:moveTo>
                  <a:cubicBezTo>
                    <a:pt x="60" y="92"/>
                    <a:pt x="120" y="48"/>
                    <a:pt x="240" y="40"/>
                  </a:cubicBezTo>
                  <a:cubicBezTo>
                    <a:pt x="360" y="32"/>
                    <a:pt x="592" y="0"/>
                    <a:pt x="720" y="88"/>
                  </a:cubicBezTo>
                  <a:cubicBezTo>
                    <a:pt x="848" y="176"/>
                    <a:pt x="928" y="372"/>
                    <a:pt x="1008" y="5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88" name="组合 80987"/>
          <p:cNvGrpSpPr/>
          <p:nvPr/>
        </p:nvGrpSpPr>
        <p:grpSpPr>
          <a:xfrm>
            <a:off x="4572000" y="2851150"/>
            <a:ext cx="3429000" cy="4025900"/>
            <a:chOff x="2880" y="1680"/>
            <a:chExt cx="2160" cy="2536"/>
          </a:xfrm>
        </p:grpSpPr>
        <p:sp>
          <p:nvSpPr>
            <p:cNvPr id="80972" name="下箭头 80971"/>
            <p:cNvSpPr/>
            <p:nvPr/>
          </p:nvSpPr>
          <p:spPr>
            <a:xfrm>
              <a:off x="4080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3" name="下箭头 80972"/>
            <p:cNvSpPr/>
            <p:nvPr/>
          </p:nvSpPr>
          <p:spPr>
            <a:xfrm>
              <a:off x="4896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5" name="任意多边形 80984"/>
            <p:cNvSpPr/>
            <p:nvPr/>
          </p:nvSpPr>
          <p:spPr>
            <a:xfrm>
              <a:off x="2880" y="3424"/>
              <a:ext cx="1248" cy="608"/>
            </a:xfrm>
            <a:custGeom>
              <a:avLst/>
              <a:gdLst/>
              <a:ahLst/>
              <a:cxnLst/>
              <a:rect l="0" t="0" r="0" b="0"/>
              <a:pathLst>
                <a:path w="1248" h="608">
                  <a:moveTo>
                    <a:pt x="0" y="80"/>
                  </a:moveTo>
                  <a:cubicBezTo>
                    <a:pt x="324" y="40"/>
                    <a:pt x="648" y="0"/>
                    <a:pt x="816" y="80"/>
                  </a:cubicBezTo>
                  <a:cubicBezTo>
                    <a:pt x="984" y="160"/>
                    <a:pt x="936" y="512"/>
                    <a:pt x="1008" y="560"/>
                  </a:cubicBezTo>
                  <a:cubicBezTo>
                    <a:pt x="1080" y="608"/>
                    <a:pt x="1164" y="488"/>
                    <a:pt x="1248" y="3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6" name="任意多边形 80985"/>
            <p:cNvSpPr/>
            <p:nvPr/>
          </p:nvSpPr>
          <p:spPr>
            <a:xfrm>
              <a:off x="2880" y="3496"/>
              <a:ext cx="2112" cy="720"/>
            </a:xfrm>
            <a:custGeom>
              <a:avLst/>
              <a:gdLst/>
              <a:ahLst/>
              <a:cxnLst/>
              <a:rect l="0" t="0" r="0" b="0"/>
              <a:pathLst>
                <a:path w="2112" h="720">
                  <a:moveTo>
                    <a:pt x="0" y="8"/>
                  </a:moveTo>
                  <a:cubicBezTo>
                    <a:pt x="284" y="4"/>
                    <a:pt x="568" y="0"/>
                    <a:pt x="720" y="104"/>
                  </a:cubicBezTo>
                  <a:cubicBezTo>
                    <a:pt x="872" y="208"/>
                    <a:pt x="720" y="544"/>
                    <a:pt x="912" y="632"/>
                  </a:cubicBezTo>
                  <a:cubicBezTo>
                    <a:pt x="1104" y="720"/>
                    <a:pt x="1672" y="688"/>
                    <a:pt x="1872" y="632"/>
                  </a:cubicBezTo>
                  <a:cubicBezTo>
                    <a:pt x="2072" y="576"/>
                    <a:pt x="2092" y="436"/>
                    <a:pt x="2112" y="2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95" name="组合 80994"/>
          <p:cNvGrpSpPr/>
          <p:nvPr/>
        </p:nvGrpSpPr>
        <p:grpSpPr>
          <a:xfrm>
            <a:off x="6400800" y="3752850"/>
            <a:ext cx="1600200" cy="1676400"/>
            <a:chOff x="4032" y="2256"/>
            <a:chExt cx="1008" cy="1056"/>
          </a:xfrm>
        </p:grpSpPr>
        <p:sp>
          <p:nvSpPr>
            <p:cNvPr id="80989" name="椭圆 80988"/>
            <p:cNvSpPr/>
            <p:nvPr/>
          </p:nvSpPr>
          <p:spPr>
            <a:xfrm>
              <a:off x="4032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0" name="椭圆 80989"/>
            <p:cNvSpPr/>
            <p:nvPr/>
          </p:nvSpPr>
          <p:spPr>
            <a:xfrm>
              <a:off x="4032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1" name="椭圆 80990"/>
            <p:cNvSpPr/>
            <p:nvPr/>
          </p:nvSpPr>
          <p:spPr>
            <a:xfrm>
              <a:off x="4032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2" name="椭圆 80991"/>
            <p:cNvSpPr/>
            <p:nvPr/>
          </p:nvSpPr>
          <p:spPr>
            <a:xfrm>
              <a:off x="4848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3" name="椭圆 80992"/>
            <p:cNvSpPr/>
            <p:nvPr/>
          </p:nvSpPr>
          <p:spPr>
            <a:xfrm>
              <a:off x="4848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4" name="椭圆 80993"/>
            <p:cNvSpPr/>
            <p:nvPr/>
          </p:nvSpPr>
          <p:spPr>
            <a:xfrm>
              <a:off x="4848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本讲主要内容</a:t>
            </a:r>
            <a:endParaRPr lang="en-US" alt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strike="noStrike" noProof="1">
                <a:ea typeface="楷体_GB2312" pitchFamily="49" charset="-122"/>
                <a:sym typeface="+mn-ea"/>
              </a:rPr>
              <a:t>SQL</a:t>
            </a:r>
            <a:r>
              <a:rPr lang="zh-CN" altLang="en-US" b="1" strike="noStrike" noProof="1">
                <a:ea typeface="楷体_GB2312" pitchFamily="49" charset="-122"/>
                <a:sym typeface="+mn-ea"/>
              </a:rPr>
              <a:t>语言概述</a:t>
            </a:r>
            <a:endParaRPr lang="zh-CN" altLang="en-US" b="1" strike="noStrike" noProof="1">
              <a:ea typeface="楷体_GB2312" pitchFamily="49" charset="-122"/>
            </a:endParaRPr>
          </a:p>
          <a:p>
            <a:pPr lvl="0" fontAlgn="base"/>
            <a:r>
              <a:rPr lang="zh-CN" altLang="en-US" b="1" strike="noStrike" noProof="1">
                <a:ea typeface="楷体_GB2312" pitchFamily="49" charset="-122"/>
                <a:sym typeface="+mn-ea"/>
              </a:rPr>
              <a:t>用</a:t>
            </a:r>
            <a:r>
              <a:rPr lang="en-US" altLang="zh-CN" b="1" strike="noStrike" noProof="1">
                <a:ea typeface="楷体_GB2312" pitchFamily="49" charset="-122"/>
                <a:sym typeface="+mn-ea"/>
              </a:rPr>
              <a:t>SQL</a:t>
            </a:r>
            <a:r>
              <a:rPr lang="zh-CN" altLang="en-US" b="1" strike="noStrike" noProof="1">
                <a:ea typeface="楷体_GB2312" pitchFamily="49" charset="-122"/>
                <a:sym typeface="+mn-ea"/>
              </a:rPr>
              <a:t>语言进行</a:t>
            </a:r>
            <a:r>
              <a:rPr lang="zh-CN" b="1" strike="noStrike" noProof="1">
                <a:ea typeface="楷体_GB2312" pitchFamily="49" charset="-122"/>
                <a:sym typeface="+mn-ea"/>
              </a:rPr>
              <a:t>数据操纵</a:t>
            </a:r>
            <a:r>
              <a:rPr lang="zh-CN" altLang="en-US" b="1" strike="noStrike" noProof="1">
                <a:ea typeface="楷体_GB2312" pitchFamily="49" charset="-122"/>
                <a:sym typeface="+mn-ea"/>
              </a:rPr>
              <a:t>（</a:t>
            </a:r>
            <a:r>
              <a:rPr lang="en-US" altLang="zh-CN" b="1" strike="noStrike" noProof="1">
                <a:ea typeface="楷体_GB2312" pitchFamily="49" charset="-122"/>
                <a:sym typeface="+mn-ea"/>
              </a:rPr>
              <a:t>DML</a:t>
            </a:r>
            <a:r>
              <a:rPr lang="zh-CN" altLang="en-US" b="1" strike="noStrike" noProof="1">
                <a:ea typeface="楷体_GB2312" pitchFamily="49" charset="-122"/>
                <a:sym typeface="+mn-ea"/>
              </a:rPr>
              <a:t>功能）</a:t>
            </a:r>
          </a:p>
          <a:p>
            <a:pPr marL="914400" marR="0" lvl="1" indent="-457200" algn="l" defTabSz="914400">
              <a:buFont typeface="Arial" panose="020B0604020202020204" pitchFamily="34" charset="0"/>
              <a:buChar char="•"/>
            </a:pP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变数据：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INSERT,DELETE,UPDATE(6.5)</a:t>
            </a:r>
            <a:endParaRPr kumimoji="0" lang="en-US" altLang="zh-CN" kern="1200" cap="none" spc="0" normalizeH="0" baseline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  <a:p>
            <a:pPr marL="914400" marR="0" lvl="1" indent="-457200" algn="l" defTabSz="9144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查询数据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SELECT(6.1)</a:t>
            </a:r>
            <a:endParaRPr lang="zh-CN" altLang="en-US" b="1" strike="noStrike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06881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select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子句中的 </a:t>
            </a: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*</a:t>
            </a:r>
          </a:p>
        </p:txBody>
      </p:sp>
      <p:sp>
        <p:nvSpPr>
          <p:cNvPr id="506883" name="文本占位符 506882"/>
          <p:cNvSpPr>
            <a:spLocks noGrp="1"/>
          </p:cNvSpPr>
          <p:nvPr>
            <p:ph idx="1"/>
          </p:nvPr>
        </p:nvSpPr>
        <p:spPr>
          <a:xfrm>
            <a:off x="152400" y="1295400"/>
            <a:ext cx="8746490" cy="2639060"/>
          </a:xfrm>
        </p:spPr>
        <p:txBody>
          <a:bodyPr/>
          <a:lstStyle/>
          <a:p>
            <a:pPr fontAlgn="base"/>
            <a:r>
              <a:rPr lang="en-US" strike="noStrike" noProof="1"/>
              <a:t>select</a:t>
            </a:r>
            <a:r>
              <a:rPr lang="zh-CN" altLang="en-US" strike="noStrike" noProof="1"/>
              <a:t>子句中</a:t>
            </a:r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“</a:t>
            </a:r>
            <a:r>
              <a:rPr lang="en-US" altLang="zh-CN" b="1" strike="noStrike" noProof="1">
                <a:solidFill>
                  <a:srgbClr val="FF3300"/>
                </a:solidFill>
              </a:rPr>
              <a:t>*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：表示“所有的属性”</a:t>
            </a:r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示例：	</a:t>
            </a:r>
            <a:r>
              <a:rPr lang="zh-CN" altLang="en-US" sz="2800" strike="noStrike" noProof="1"/>
              <a:t>给出</a:t>
            </a:r>
            <a:r>
              <a:rPr lang="en-US" altLang="zh-CN" sz="2800" strike="noStrike" noProof="1"/>
              <a:t>Disney</a:t>
            </a:r>
            <a:r>
              <a:rPr lang="zh-CN" altLang="en-US" sz="2800" strike="noStrike" noProof="1"/>
              <a:t>电影及</a:t>
            </a:r>
            <a:r>
              <a:rPr lang="en-US" altLang="zh-CN" sz="2800" strike="noStrike" noProof="1"/>
              <a:t>Fox</a:t>
            </a:r>
            <a:r>
              <a:rPr lang="zh-CN" altLang="en-US" sz="2800" strike="noStrike" noProof="1"/>
              <a:t>电影公司发行的电影的整体信息</a:t>
            </a:r>
          </a:p>
          <a:p>
            <a:pPr lvl="2" fontAlgn="base">
              <a:lnSpc>
                <a:spcPct val="115000"/>
              </a:lnSpc>
              <a:buNone/>
            </a:pPr>
            <a:r>
              <a:rPr lang="zh-CN" altLang="en-US" sz="2800" strike="noStrike" noProof="1"/>
              <a:t>	</a:t>
            </a:r>
            <a:endParaRPr lang="en-US" altLang="zh-CN" sz="2800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52400" y="4201160"/>
            <a:ext cx="8670925" cy="17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base">
              <a:lnSpc>
                <a:spcPct val="115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sym typeface="+mn-ea"/>
              </a:rPr>
              <a:t>select   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*</a:t>
            </a:r>
            <a:endParaRPr lang="en-US" altLang="zh-CN" sz="2400">
              <a:solidFill>
                <a:srgbClr val="0000FF"/>
              </a:solidFill>
              <a:sym typeface="+mn-ea"/>
            </a:endParaRPr>
          </a:p>
          <a:p>
            <a:pPr lvl="2" fontAlgn="base">
              <a:lnSpc>
                <a:spcPct val="115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sym typeface="+mn-ea"/>
              </a:rPr>
              <a:t>from	 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movies</a:t>
            </a:r>
          </a:p>
          <a:p>
            <a:pPr lvl="2" fontAlgn="base">
              <a:lnSpc>
                <a:spcPct val="115000"/>
              </a:lnSpc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where</a:t>
            </a:r>
            <a:r>
              <a:rPr lang="en-US" altLang="zh-CN" sz="2400" noProof="1"/>
              <a:t>  </a:t>
            </a:r>
            <a:r>
              <a:rPr lang="en-US" altLang="zh-CN" sz="2400" i="1" noProof="1">
                <a:solidFill>
                  <a:schemeClr val="tx1"/>
                </a:solidFill>
              </a:rPr>
              <a:t>studioName=‘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Disney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‘  </a:t>
            </a:r>
            <a:r>
              <a:rPr lang="en-US" altLang="zh-CN" sz="2400" i="1" noProof="1">
                <a:solidFill>
                  <a:schemeClr val="tx1"/>
                </a:solidFill>
              </a:rPr>
              <a:t>or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studioName</a:t>
            </a:r>
            <a:r>
              <a:rPr lang="en-US" altLang="zh-CN" sz="2400" i="1" noProof="1">
                <a:solidFill>
                  <a:schemeClr val="tx1"/>
                </a:solidFill>
              </a:rPr>
              <a:t>=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 ‘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Fox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' 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Select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子句中</a:t>
            </a:r>
            <a:r>
              <a:rPr 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属性别名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子句中，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如果希望返回新的属性名字，在属性之后加</a:t>
            </a:r>
            <a:r>
              <a:rPr lang="en-US" altLang="zh-CN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“AS &lt;new name&gt;”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新名字称为别名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举例：</a:t>
            </a:r>
          </a:p>
          <a:p>
            <a:pPr lvl="2"/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从电影表中产生一个包含电影名称和时长的新表，属性命名为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”name”</a:t>
            </a:r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和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”duration”</a:t>
            </a:r>
          </a:p>
          <a:p>
            <a:pPr lvl="3"/>
            <a:endParaRPr lang="en-US" altLang="zh-CN" sz="2000" spc="3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040" y="5096510"/>
            <a:ext cx="7956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title AS name, length AS duration</a:t>
            </a:r>
          </a:p>
          <a:p>
            <a:pPr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Movies</a:t>
            </a:r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352425" y="306388"/>
            <a:ext cx="8486775" cy="846138"/>
          </a:xfrm>
        </p:spPr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SELECT</a:t>
            </a:r>
            <a:r>
              <a:rPr lang="zh-CN" altLang="en-US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子句中的表达式</a:t>
            </a:r>
            <a:endParaRPr lang="zh-CN" altLang="en-US" strike="noStrike" kern="1200" baseline="0" noProof="1">
              <a:solidFill>
                <a:schemeClr val="folHlink"/>
              </a:solidFill>
              <a:effectLst/>
              <a:latin typeface="楷体" panose="02010609060101010101" charset="-122"/>
              <a:ea typeface="楷体_GB2312" pitchFamily="49" charset="-122"/>
              <a:cs typeface="+mj-cs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SELECT子句中可以出现计算表达式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示例:  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上例中时长的值用小时来表示 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属性名用</a:t>
            </a:r>
            <a:r>
              <a:rPr lang="en-US" altLang="zh-CN" strike="noStrike" noProof="1"/>
              <a:t>“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lenInHours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作为别名</a:t>
            </a:r>
          </a:p>
          <a:p>
            <a:pPr lvl="3" fontAlgn="base">
              <a:lnSpc>
                <a:spcPct val="120000"/>
              </a:lnSpc>
            </a:pPr>
            <a:endParaRPr lang="en-US" altLang="zh-CN" sz="2000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4662170" y="429831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+mn-ea"/>
              </a:rPr>
              <a:t>AS lenInHours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55" y="4241165"/>
            <a:ext cx="795655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fontAlgn="base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SELECT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title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length/60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FROM Movies；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685800" y="296863"/>
            <a:ext cx="8486775" cy="846138"/>
          </a:xfrm>
        </p:spPr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SELECT</a:t>
            </a:r>
            <a:r>
              <a:rPr lang="zh-CN" altLang="en-US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子句中可以出现字符串常量</a:t>
            </a:r>
            <a:endParaRPr lang="en-US" altLang="zh-CN" strike="noStrike" kern="1200" baseline="0" noProof="1">
              <a:solidFill>
                <a:schemeClr val="folHlink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+mj-cs"/>
              <a:sym typeface="+mn-ea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SELECT后面还可以是字符串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示例：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上例中时长后添加新属性，值为</a:t>
            </a:r>
            <a:r>
              <a:rPr lang="en-US" altLang="zh-CN" strike="noStrike" noProof="1"/>
              <a:t>“hrs”,</a:t>
            </a:r>
            <a:r>
              <a:rPr lang="zh-CN" altLang="en-US" strike="noStrike" noProof="1"/>
              <a:t>属性名为</a:t>
            </a:r>
            <a:r>
              <a:rPr lang="en-US" altLang="zh-CN" strike="noStrike" noProof="1"/>
              <a:t>“inHours”</a:t>
            </a:r>
            <a:endParaRPr lang="zh-CN" altLang="en-US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93980" y="3724910"/>
            <a:ext cx="8079740" cy="89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fontAlgn="base">
              <a:lnSpc>
                <a:spcPct val="120000"/>
              </a:lnSpc>
            </a:pPr>
            <a:r>
              <a:rPr sz="1800" dirty="0">
                <a:solidFill>
                  <a:schemeClr val="tx1"/>
                </a:solidFill>
                <a:sym typeface="+mn-ea"/>
              </a:rPr>
              <a:t>SELECT title,length/60 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AS lenInHours</a:t>
            </a:r>
            <a:r>
              <a:rPr sz="1800" dirty="0">
                <a:solidFill>
                  <a:schemeClr val="tx1"/>
                </a:solidFill>
                <a:sym typeface="+mn-ea"/>
              </a:rPr>
              <a:t>, 'hrs' AS inHours</a:t>
            </a:r>
          </a:p>
          <a:p>
            <a:pPr lvl="3" fontAlgn="base">
              <a:lnSpc>
                <a:spcPct val="120000"/>
              </a:lnSpc>
            </a:pPr>
            <a:r>
              <a:rPr sz="1800" dirty="0">
                <a:solidFill>
                  <a:schemeClr val="tx1"/>
                </a:solidFill>
                <a:sym typeface="+mn-ea"/>
              </a:rPr>
              <a:t>FROM movies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95" y="4234180"/>
            <a:ext cx="3771900" cy="243967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2211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zh-CN" altLang="en-US" sz="4000" strike="noStrike" noProof="1">
                <a:latin typeface="Times New Roman" panose="02020603050405020304" pitchFamily="18" charset="0"/>
                <a:ea typeface="楷体_GB2312" pitchFamily="49" charset="-122"/>
              </a:rPr>
              <a:t>举例</a:t>
            </a:r>
          </a:p>
        </p:txBody>
      </p:sp>
      <p:sp>
        <p:nvSpPr>
          <p:cNvPr id="41006" name="文本框 6"/>
          <p:cNvSpPr txBox="1"/>
          <p:nvPr/>
        </p:nvSpPr>
        <p:spPr>
          <a:xfrm>
            <a:off x="1185545" y="2100898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moviestar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545" y="2533015"/>
            <a:ext cx="5675630" cy="2200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5545" y="1461770"/>
            <a:ext cx="695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关系表</a:t>
            </a:r>
            <a:r>
              <a:rPr lang="en-US" altLang="zh-CN">
                <a:solidFill>
                  <a:schemeClr val="tx1"/>
                </a:solidFill>
              </a:rPr>
              <a:t>moviestar</a:t>
            </a:r>
            <a:r>
              <a:rPr lang="zh-CN" altLang="en-US">
                <a:solidFill>
                  <a:schemeClr val="tx1"/>
                </a:solidFill>
              </a:rPr>
              <a:t>进行查询得到以下结果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52220" y="5071745"/>
            <a:ext cx="69907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系统函数：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year(</a:t>
            </a:r>
            <a:r>
              <a:rPr lang="en-US" altLang="zh-CN" i="1" dirty="0" err="1">
                <a:solidFill>
                  <a:srgbClr val="0000FF"/>
                </a:solidFill>
              </a:rPr>
              <a:t>datevalue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返回日期型数据的年、</a:t>
            </a:r>
            <a:r>
              <a:rPr lang="en-US" altLang="zh-CN" dirty="0" err="1" smtClean="0">
                <a:solidFill>
                  <a:srgbClr val="0000FF"/>
                </a:solidFill>
              </a:rPr>
              <a:t>curdate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>
                <a:solidFill>
                  <a:srgbClr val="0000FF"/>
                </a:solidFill>
              </a:rPr>
              <a:t>返回当前日期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rgbClr val="FF3300"/>
                </a:solidFill>
                <a:sym typeface="+mn-ea"/>
              </a:rPr>
              <a:t>distinct-</a:t>
            </a:r>
            <a:r>
              <a:rPr lang="zh-CN" altLang="en-US" strike="noStrike" kern="1200" baseline="0" noProof="1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</a:rPr>
              <a:t>重复元组的处理</a:t>
            </a: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830" y="1263650"/>
            <a:ext cx="9069705" cy="4001135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语法约束</a:t>
            </a:r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strike="noStrike" noProof="1"/>
              <a:t>   缺省为保留重复元组，也可用关键字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all</a:t>
            </a:r>
            <a:r>
              <a:rPr lang="zh-CN" altLang="en-US" strike="noStrike" noProof="1"/>
              <a:t>显式指明。若要去掉重复元组，可在</a:t>
            </a:r>
            <a:r>
              <a:rPr lang="en-US" altLang="zh-CN" strike="noStrike" noProof="1"/>
              <a:t>select</a:t>
            </a:r>
            <a:r>
              <a:rPr lang="zh-CN" altLang="en-US" strike="noStrike" noProof="1"/>
              <a:t>子句中用关键字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distinct</a:t>
            </a:r>
            <a:r>
              <a:rPr lang="zh-CN" altLang="en-US" strike="noStrike" noProof="1"/>
              <a:t>指明</a:t>
            </a:r>
          </a:p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示例   </a:t>
            </a:r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strike="noStrike" noProof="1"/>
              <a:t>   找出所</a:t>
            </a:r>
            <a:r>
              <a:rPr lang="zh-CN" altLang="en-US" strike="noStrike" noProof="1" smtClean="0"/>
              <a:t>有影星演的电影名称（去掉重复）</a:t>
            </a:r>
            <a:endParaRPr lang="zh-CN" altLang="en-US" strike="noStrike" noProof="1"/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433830" y="5128895"/>
            <a:ext cx="666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SELECT </a:t>
            </a:r>
            <a:r>
              <a:rPr lang="en-US" altLang="zh-CN" dirty="0" smtClean="0">
                <a:solidFill>
                  <a:srgbClr val="0000FF"/>
                </a:solidFill>
              </a:rPr>
              <a:t>DISTINCT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i="1" dirty="0" smtClean="0">
                <a:solidFill>
                  <a:schemeClr val="tx1"/>
                </a:solidFill>
              </a:rPr>
              <a:t>movietitle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FROM starsin s;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where </a:t>
            </a:r>
            <a:r>
              <a:rPr lang="zh-CN" altLang="en-US"/>
              <a:t>子句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512001"/>
          <p:cNvSpPr>
            <a:spLocks noGrp="1"/>
          </p:cNvSpPr>
          <p:nvPr>
            <p:ph type="title"/>
          </p:nvPr>
        </p:nvSpPr>
        <p:spPr>
          <a:xfrm>
            <a:off x="932815" y="167005"/>
            <a:ext cx="7906385" cy="845820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给出建立查询的条件</a:t>
            </a:r>
            <a:endParaRPr lang="zh-CN" altLang="en-US" dirty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03" name="文本占位符 512002"/>
          <p:cNvSpPr>
            <a:spLocks noGrp="1"/>
          </p:cNvSpPr>
          <p:nvPr>
            <p:ph idx="1"/>
          </p:nvPr>
        </p:nvSpPr>
        <p:spPr>
          <a:xfrm>
            <a:off x="170180" y="1095375"/>
            <a:ext cx="8964930" cy="5486400"/>
          </a:xfrm>
        </p:spPr>
        <p:txBody>
          <a:bodyPr/>
          <a:lstStyle/>
          <a:p>
            <a:pPr fontAlgn="base">
              <a:lnSpc>
                <a:spcPct val="115000"/>
              </a:lnSpc>
            </a:pPr>
            <a:r>
              <a:rPr lang="zh-CN" altLang="en-US" strike="noStrike" noProof="1"/>
              <a:t>子句语法成分</a:t>
            </a:r>
          </a:p>
          <a:p>
            <a:pPr lvl="1" fontAlgn="base">
              <a:lnSpc>
                <a:spcPct val="115000"/>
              </a:lnSpc>
            </a:pPr>
            <a:r>
              <a:rPr lang="en-US" altLang="zh-CN" sz="2400" strike="noStrike" noProof="1" smtClean="0"/>
              <a:t>IS </a:t>
            </a:r>
            <a:r>
              <a:rPr lang="en-US" altLang="zh-CN" sz="2400" strike="noStrike" noProof="1"/>
              <a:t>NULL</a:t>
            </a:r>
          </a:p>
          <a:p>
            <a:pPr lvl="1" fontAlgn="base">
              <a:lnSpc>
                <a:spcPct val="115000"/>
              </a:lnSpc>
            </a:pPr>
            <a:r>
              <a:rPr lang="en-US" altLang="zh-CN" sz="2400" strike="noStrike" noProof="1"/>
              <a:t>LIKE </a:t>
            </a:r>
            <a:r>
              <a:rPr lang="zh-CN" altLang="en-US" sz="2400" strike="noStrike" noProof="1"/>
              <a:t>字符串</a:t>
            </a:r>
          </a:p>
          <a:p>
            <a:pPr lvl="2" fontAlgn="base">
              <a:lnSpc>
                <a:spcPct val="115000"/>
              </a:lnSpc>
            </a:pPr>
            <a:r>
              <a:rPr lang="zh-CN" altLang="en-US" sz="2055" strike="noStrike" noProof="1"/>
              <a:t>模糊查询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43488" y="1176338"/>
            <a:ext cx="3659187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b="1">
                <a:latin typeface="Tahoma" panose="020B0604030504040204" pitchFamily="34" charset="0"/>
                <a:ea typeface="楷体_GB2312" pitchFamily="49" charset="-122"/>
              </a:rPr>
              <a:t>注意运算符号的优先次序及括号的运用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 bldLvl="2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关系、逻辑示例</a:t>
            </a:r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>
          <a:xfrm>
            <a:off x="179512" y="1124744"/>
            <a:ext cx="8802688" cy="54102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noProof="1"/>
              <a:t>比较运算符</a:t>
            </a:r>
          </a:p>
          <a:p>
            <a:pPr lvl="1">
              <a:lnSpc>
                <a:spcPct val="115000"/>
              </a:lnSpc>
            </a:pP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 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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</a:t>
            </a:r>
            <a:r>
              <a:rPr lang="zh-CN" altLang="en-US" sz="2000" noProof="1"/>
              <a:t>、</a:t>
            </a:r>
            <a:r>
              <a:rPr lang="en-US" altLang="zh-CN" sz="2000" noProof="1">
                <a:solidFill>
                  <a:srgbClr val="FF33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000" noProof="1"/>
              <a:t>、</a:t>
            </a:r>
            <a:r>
              <a:rPr lang="zh-CN" altLang="en-US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 </a:t>
            </a:r>
          </a:p>
          <a:p>
            <a:pPr lvl="1" algn="l">
              <a:lnSpc>
                <a:spcPct val="115000"/>
              </a:lnSpc>
            </a:pPr>
            <a:r>
              <a:rPr lang="zh-CN" altLang="en-US" sz="2000" noProof="1"/>
              <a:t>字符串按字典顺序</a:t>
            </a:r>
            <a:r>
              <a:rPr lang="en-US" altLang="zh-CN" sz="2000" noProof="1"/>
              <a:t>'fodder'&lt;'foo','bar'&lt;'bargain'</a:t>
            </a:r>
          </a:p>
          <a:p>
            <a:pPr>
              <a:lnSpc>
                <a:spcPct val="115000"/>
              </a:lnSpc>
            </a:pPr>
            <a:r>
              <a:rPr lang="zh-CN" altLang="en-US" noProof="1"/>
              <a:t>逻辑运算符</a:t>
            </a:r>
          </a:p>
          <a:p>
            <a:pPr lvl="1">
              <a:lnSpc>
                <a:spcPct val="115000"/>
              </a:lnSpc>
            </a:pPr>
            <a:r>
              <a:rPr lang="en-US" altLang="zh-CN" sz="2000" b="1" noProof="1">
                <a:solidFill>
                  <a:srgbClr val="FF3300"/>
                </a:solidFill>
              </a:rPr>
              <a:t>and</a:t>
            </a:r>
            <a:r>
              <a:rPr lang="zh-CN" altLang="en-US" sz="2000" noProof="1"/>
              <a:t>，</a:t>
            </a:r>
            <a:r>
              <a:rPr lang="en-US" altLang="zh-CN" sz="2000" b="1" noProof="1">
                <a:solidFill>
                  <a:srgbClr val="FF3300"/>
                </a:solidFill>
              </a:rPr>
              <a:t>or</a:t>
            </a:r>
            <a:r>
              <a:rPr lang="zh-CN" altLang="en-US" sz="2000" noProof="1"/>
              <a:t>，</a:t>
            </a:r>
            <a:r>
              <a:rPr lang="en-US" altLang="zh-CN" sz="2000" b="1" noProof="1">
                <a:solidFill>
                  <a:srgbClr val="FF3300"/>
                </a:solidFill>
              </a:rPr>
              <a:t>not</a:t>
            </a:r>
            <a:endParaRPr lang="en-US" altLang="zh-CN" sz="2000" noProof="1"/>
          </a:p>
          <a:p>
            <a:pPr fontAlgn="base">
              <a:lnSpc>
                <a:spcPct val="115000"/>
              </a:lnSpc>
            </a:pPr>
            <a:r>
              <a:rPr lang="zh-CN" altLang="en-US" strike="noStrike" noProof="1" smtClean="0"/>
              <a:t>示例</a:t>
            </a:r>
            <a:endParaRPr lang="zh-CN" altLang="en-US" strike="noStrike" noProof="1"/>
          </a:p>
          <a:p>
            <a:pPr lvl="1" fontAlgn="base">
              <a:lnSpc>
                <a:spcPct val="115000"/>
              </a:lnSpc>
            </a:pPr>
            <a:r>
              <a:rPr lang="en-US" altLang="zh-CN" sz="2000" strike="noStrike" noProof="1"/>
              <a:t>1977-01-01</a:t>
            </a:r>
            <a:r>
              <a:rPr lang="zh-CN" altLang="en-US" sz="2000" strike="noStrike" noProof="1"/>
              <a:t>后出生的男演员</a:t>
            </a:r>
          </a:p>
          <a:p>
            <a:pPr lvl="1" fontAlgn="base">
              <a:lnSpc>
                <a:spcPct val="115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910774" y="4869160"/>
            <a:ext cx="6829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*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FROM moviestar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WHERE birthdate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'1977-01-01' </a:t>
            </a:r>
            <a:r>
              <a:rPr lang="en-US" altLang="zh-CN" sz="2000" dirty="0">
                <a:solidFill>
                  <a:srgbClr val="0000FF"/>
                </a:solidFill>
              </a:rPr>
              <a:t>and</a:t>
            </a:r>
            <a:r>
              <a:rPr lang="en-US" altLang="zh-CN" sz="2000" dirty="0">
                <a:solidFill>
                  <a:schemeClr val="tx1"/>
                </a:solidFill>
              </a:rPr>
              <a:t> gender='M'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-between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示例</a:t>
            </a:r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>
          <a:xfrm>
            <a:off x="179512" y="1124744"/>
            <a:ext cx="8840470" cy="275399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noProof="1" smtClean="0">
                <a:solidFill>
                  <a:srgbClr val="0000FF"/>
                </a:solidFill>
              </a:rPr>
              <a:t>BETWEEN</a:t>
            </a:r>
            <a:r>
              <a:rPr lang="zh-CN" altLang="en-US" noProof="1" smtClean="0"/>
              <a:t> </a:t>
            </a:r>
            <a:r>
              <a:rPr lang="en-US" altLang="zh-CN" noProof="1" smtClean="0"/>
              <a:t>V1 </a:t>
            </a:r>
            <a:r>
              <a:rPr lang="en-US" altLang="zh-CN" noProof="1" smtClean="0">
                <a:solidFill>
                  <a:srgbClr val="0000FF"/>
                </a:solidFill>
              </a:rPr>
              <a:t>AND</a:t>
            </a:r>
            <a:r>
              <a:rPr lang="en-US" altLang="zh-CN" noProof="1" smtClean="0"/>
              <a:t> V2</a:t>
            </a:r>
            <a:endParaRPr lang="zh-CN" altLang="en-US" noProof="1"/>
          </a:p>
          <a:p>
            <a:pPr lvl="1">
              <a:lnSpc>
                <a:spcPct val="115000"/>
              </a:lnSpc>
            </a:pPr>
            <a:r>
              <a:rPr lang="en-US" altLang="zh-CN" noProof="1"/>
              <a:t>between v1 and v2  </a:t>
            </a:r>
            <a:r>
              <a:rPr lang="zh-CN" altLang="en-US" noProof="1"/>
              <a:t>判断表达式的值是否在某闭合范围</a:t>
            </a:r>
            <a:r>
              <a:rPr lang="zh-CN" altLang="en-US" noProof="1" smtClean="0"/>
              <a:t>内</a:t>
            </a:r>
            <a:endParaRPr lang="zh-CN" altLang="en-US" noProof="1"/>
          </a:p>
          <a:p>
            <a:pPr fontAlgn="base">
              <a:lnSpc>
                <a:spcPct val="115000"/>
              </a:lnSpc>
            </a:pPr>
            <a:r>
              <a:rPr lang="zh-CN" altLang="en-US" strike="noStrike" noProof="1" smtClean="0"/>
              <a:t>示例</a:t>
            </a:r>
            <a:endParaRPr lang="zh-CN" altLang="en-US" strike="noStrike" noProof="1"/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电影时长在</a:t>
            </a:r>
            <a:r>
              <a:rPr lang="en-US" altLang="zh-CN" strike="noStrike" noProof="1"/>
              <a:t>90</a:t>
            </a:r>
            <a:r>
              <a:rPr lang="zh-CN" altLang="en-US" strike="noStrike" noProof="1"/>
              <a:t>到</a:t>
            </a:r>
            <a:r>
              <a:rPr lang="en-US" altLang="zh-CN" strike="noStrike" noProof="1"/>
              <a:t>120</a:t>
            </a:r>
            <a:r>
              <a:rPr lang="zh-CN" altLang="en-US" strike="noStrike" noProof="1"/>
              <a:t>之间的电影名称</a:t>
            </a:r>
            <a:r>
              <a:rPr lang="en-US" altLang="zh-CN" strike="noStrike" noProof="1"/>
              <a:t>,</a:t>
            </a:r>
            <a:r>
              <a:rPr lang="zh-CN" altLang="en-US" strike="noStrike" noProof="1"/>
              <a:t>年份,时长</a:t>
            </a:r>
          </a:p>
          <a:p>
            <a:pPr lvl="1" fontAlgn="base">
              <a:lnSpc>
                <a:spcPct val="115000"/>
              </a:lnSpc>
              <a:buNone/>
            </a:pPr>
            <a:r>
              <a:rPr lang="en-US" altLang="zh-CN" i="1" strike="noStrike" noProof="1"/>
              <a:t>	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27584" y="4653136"/>
            <a:ext cx="678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title,year,length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FROM movies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length</a:t>
            </a:r>
            <a:r>
              <a:rPr lang="zh-CN" altLang="en-US" sz="2000" dirty="0">
                <a:solidFill>
                  <a:srgbClr val="0000FF"/>
                </a:solidFill>
              </a:rPr>
              <a:t> between</a:t>
            </a:r>
            <a:r>
              <a:rPr lang="zh-CN" altLang="en-US" sz="2000" dirty="0">
                <a:solidFill>
                  <a:schemeClr val="tx1"/>
                </a:solidFill>
              </a:rPr>
              <a:t> 90 </a:t>
            </a:r>
            <a:r>
              <a:rPr lang="zh-CN" altLang="en-US" sz="2000" dirty="0">
                <a:solidFill>
                  <a:srgbClr val="0000FF"/>
                </a:solidFill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</a:rPr>
              <a:t> 120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53555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概述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5555" name="文本占位符 535554"/>
          <p:cNvSpPr>
            <a:spLocks noGrp="1"/>
          </p:cNvSpPr>
          <p:nvPr>
            <p:ph idx="1"/>
          </p:nvPr>
        </p:nvSpPr>
        <p:spPr>
          <a:xfrm>
            <a:off x="483235" y="1291590"/>
            <a:ext cx="8177530" cy="5412105"/>
          </a:xfrm>
        </p:spPr>
        <p:txBody>
          <a:bodyPr/>
          <a:lstStyle/>
          <a:p>
            <a:pPr marL="0" lvl="1" fontAlgn="base"/>
            <a:r>
              <a:rPr lang="en-US" altLang="zh-CN" sz="3195">
                <a:sym typeface="+mn-ea"/>
              </a:rPr>
              <a:t>Structured Query Language:结构化查询语言,简称SQL</a:t>
            </a:r>
            <a:endParaRPr lang="en-US" altLang="zh-CN" sz="3200">
              <a:sym typeface="+mn-ea"/>
            </a:endParaRPr>
          </a:p>
          <a:p>
            <a:pPr marL="457200" lvl="2" fontAlgn="base"/>
            <a:r>
              <a:rPr lang="en-US" altLang="zh-CN" sz="2740" strike="noStrike" noProof="1">
                <a:sym typeface="+mn-ea"/>
              </a:rPr>
              <a:t>是一种特殊目的的编程语言，是一种数据库查询和程序设计语言，用于存取数据以及查询、更新和管理关系数据库系统</a:t>
            </a:r>
          </a:p>
          <a:p>
            <a:pPr marL="0" lvl="1" fontAlgn="base"/>
            <a:r>
              <a:rPr lang="zh-CN" altLang="en-US" sz="3195" strike="noStrike" noProof="1">
                <a:sym typeface="+mn-ea"/>
              </a:rPr>
              <a:t>符合</a:t>
            </a:r>
            <a:r>
              <a:rPr lang="en-US" altLang="zh-CN" sz="3195" strike="noStrike" noProof="1">
                <a:sym typeface="+mn-ea"/>
              </a:rPr>
              <a:t>ANSI</a:t>
            </a:r>
            <a:r>
              <a:rPr lang="zh-CN" altLang="en-US" sz="3195" strike="noStrike" noProof="1">
                <a:sym typeface="+mn-ea"/>
              </a:rPr>
              <a:t>标准的计算机语言</a:t>
            </a:r>
            <a:endParaRPr lang="en-US" altLang="zh-CN" sz="3195" strike="noStrike" noProof="1">
              <a:sym typeface="+mn-ea"/>
            </a:endParaRPr>
          </a:p>
          <a:p>
            <a:pPr marL="457200" lvl="2" fontAlgn="base"/>
            <a:endParaRPr lang="en-US" altLang="zh-CN" sz="2735" strike="noStrike" noProof="1">
              <a:sym typeface="+mn-ea"/>
            </a:endParaRPr>
          </a:p>
          <a:p>
            <a:pPr lvl="1" fontAlgn="base"/>
            <a:endParaRPr lang="en-US" altLang="zh-CN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应用讨论</a:t>
            </a:r>
            <a:endParaRPr lang="zh-CN" altLang="en-US" dirty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383905" cy="1591310"/>
          </a:xfrm>
        </p:spPr>
        <p:txBody>
          <a:bodyPr/>
          <a:lstStyle/>
          <a:p>
            <a:r>
              <a:rPr lang="zh-CN" altLang="en-US"/>
              <a:t>在电影关系表中查询</a:t>
            </a:r>
            <a:r>
              <a:rPr lang="en-US" altLang="zh-CN"/>
              <a:t>70</a:t>
            </a:r>
            <a:r>
              <a:rPr lang="zh-CN" altLang="en-US"/>
              <a:t>年代的科幻电影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25" y="2966720"/>
            <a:ext cx="66122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SELECT *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FROM movies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i="1" dirty="0">
                <a:solidFill>
                  <a:srgbClr val="0000FF"/>
                </a:solidFill>
              </a:rPr>
              <a:t>year between 1970 and 1979 and movieType='sciFic'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517121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字符串操作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17123" name="文本占位符 517122"/>
          <p:cNvSpPr>
            <a:spLocks noGrp="1"/>
          </p:cNvSpPr>
          <p:nvPr>
            <p:ph idx="1"/>
          </p:nvPr>
        </p:nvSpPr>
        <p:spPr>
          <a:xfrm>
            <a:off x="352425" y="1281113"/>
            <a:ext cx="8802688" cy="54102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模糊查询</a:t>
            </a:r>
          </a:p>
          <a:p>
            <a:pPr lvl="1" fontAlgn="base"/>
            <a:r>
              <a:rPr lang="zh-CN" altLang="en-US" strike="noStrike" noProof="1"/>
              <a:t>格式</a:t>
            </a:r>
            <a:r>
              <a:rPr lang="en-US" altLang="zh-CN" strike="noStrike" noProof="1"/>
              <a:t>:</a:t>
            </a:r>
            <a:r>
              <a:rPr lang="zh-CN" altLang="en-US" strike="noStrike" noProof="1"/>
              <a:t>列名  </a:t>
            </a:r>
            <a:r>
              <a:rPr lang="en-US" altLang="zh-CN" strike="noStrike" noProof="1"/>
              <a:t>[</a:t>
            </a:r>
            <a:r>
              <a:rPr lang="en-US" altLang="zh-CN" b="1" strike="noStrike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not</a:t>
            </a:r>
            <a:r>
              <a:rPr lang="en-US" altLang="zh-CN" strike="noStrike" noProof="1"/>
              <a:t>] </a:t>
            </a:r>
            <a:r>
              <a:rPr lang="en-US" altLang="zh-CN" b="1" strike="noStrike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like</a:t>
            </a:r>
            <a:r>
              <a:rPr lang="en-US" altLang="zh-CN" strike="noStrike" noProof="1"/>
              <a:t> '</a:t>
            </a:r>
            <a:r>
              <a:rPr lang="zh-CN" altLang="en-US" strike="noStrike" noProof="1"/>
              <a:t>字符串</a:t>
            </a:r>
            <a:r>
              <a:rPr lang="en-US" altLang="zh-CN" strike="noStrike" noProof="1"/>
              <a:t>'</a:t>
            </a:r>
            <a:endParaRPr lang="zh-CN" altLang="en-US" strike="noStrike" noProof="1"/>
          </a:p>
          <a:p>
            <a:pPr lvl="1" fontAlgn="base">
              <a:buNone/>
            </a:pPr>
            <a:r>
              <a:rPr lang="zh-CN" altLang="en-US" strike="noStrike" noProof="1"/>
              <a:t>	找出满足给定匹配条件的字符串</a:t>
            </a:r>
          </a:p>
          <a:p>
            <a:pPr lvl="1" fontAlgn="base"/>
            <a:r>
              <a:rPr lang="zh-CN" altLang="en-US" sz="2800" strike="noStrike" noProof="1">
                <a:sym typeface="+mn-ea"/>
              </a:rPr>
              <a:t>匹配规则</a:t>
            </a:r>
            <a:endParaRPr lang="zh-CN" altLang="en-US" sz="2800" strike="noStrike" noProof="1"/>
          </a:p>
          <a:p>
            <a:pPr lvl="2" fontAlgn="base"/>
            <a:r>
              <a:rPr lang="zh-CN" altLang="en-US" sz="2800" strike="noStrike" noProof="1">
                <a:sym typeface="+mn-ea"/>
              </a:rPr>
              <a:t> “</a:t>
            </a:r>
            <a:r>
              <a:rPr lang="en-US" altLang="zh-CN" sz="2800" strike="noStrike" noProof="1">
                <a:solidFill>
                  <a:srgbClr val="FF3300"/>
                </a:solidFill>
                <a:sym typeface="+mn-ea"/>
              </a:rPr>
              <a:t>%</a:t>
            </a:r>
            <a:r>
              <a:rPr lang="en-US" altLang="zh-CN" sz="2800" strike="noStrike" noProof="1">
                <a:sym typeface="+mn-ea"/>
              </a:rPr>
              <a:t>”</a:t>
            </a:r>
            <a:r>
              <a:rPr lang="zh-CN" altLang="en-US" sz="2800" strike="noStrike" noProof="1">
                <a:sym typeface="+mn-ea"/>
              </a:rPr>
              <a:t>：匹配零个或多个字符</a:t>
            </a:r>
            <a:endParaRPr lang="zh-CN" altLang="en-US" sz="2800" strike="noStrike" noProof="1"/>
          </a:p>
          <a:p>
            <a:pPr lvl="2" fontAlgn="base"/>
            <a:r>
              <a:rPr lang="zh-CN" altLang="en-US" sz="2800" strike="noStrike" noProof="1">
                <a:sym typeface="+mn-ea"/>
              </a:rPr>
              <a:t> “</a:t>
            </a:r>
            <a:r>
              <a:rPr lang="zh-CN" altLang="en-US" sz="2800" strike="noStrike" noProof="1">
                <a:solidFill>
                  <a:srgbClr val="FF3300"/>
                </a:solidFill>
                <a:sym typeface="+mn-ea"/>
              </a:rPr>
              <a:t>＿</a:t>
            </a:r>
            <a:r>
              <a:rPr lang="zh-CN" altLang="en-US" sz="2800" strike="noStrike" noProof="1">
                <a:sym typeface="+mn-ea"/>
              </a:rPr>
              <a:t>”：匹配任意单个字符</a:t>
            </a:r>
            <a:endParaRPr lang="zh-CN" altLang="en-US" sz="2800" strike="noStrike" noProof="1"/>
          </a:p>
          <a:p>
            <a:pPr lvl="2" fontAlgn="base"/>
            <a:r>
              <a:rPr lang="en-US" altLang="zh-CN" sz="2800" strike="noStrike" noProof="1">
                <a:solidFill>
                  <a:srgbClr val="FF3300"/>
                </a:solidFill>
                <a:sym typeface="+mn-ea"/>
              </a:rPr>
              <a:t>\:</a:t>
            </a:r>
            <a:r>
              <a:rPr lang="zh-CN" altLang="en-US" sz="2800" strike="noStrike" noProof="1">
                <a:sym typeface="+mn-ea"/>
              </a:rPr>
              <a:t>定义转义字符，以去掉特殊字符的特定含义，使其被作为普通字符看待</a:t>
            </a:r>
            <a:endParaRPr lang="zh-CN" altLang="en-US" sz="2800" strike="noStrike" noProof="1"/>
          </a:p>
          <a:p>
            <a:pPr lvl="3" fontAlgn="base"/>
            <a:r>
              <a:rPr lang="zh-CN" altLang="en-US" sz="2800" strike="noStrike" noProof="1">
                <a:sym typeface="+mn-ea"/>
              </a:rPr>
              <a:t>如</a:t>
            </a:r>
            <a:r>
              <a:rPr lang="en-US" altLang="zh-CN" sz="2800" strike="noStrike" noProof="1">
                <a:sym typeface="+mn-ea"/>
              </a:rPr>
              <a:t>escape “\”</a:t>
            </a:r>
            <a:r>
              <a:rPr lang="zh-CN" altLang="en-US" sz="2800" strike="noStrike" noProof="1">
                <a:sym typeface="+mn-ea"/>
              </a:rPr>
              <a:t>，定义 </a:t>
            </a:r>
            <a:r>
              <a:rPr lang="en-US" altLang="zh-CN" sz="2800" strike="noStrike" noProof="1">
                <a:sym typeface="+mn-ea"/>
              </a:rPr>
              <a:t>\ </a:t>
            </a:r>
            <a:r>
              <a:rPr lang="zh-CN" altLang="en-US" sz="2800" strike="noStrike" noProof="1">
                <a:sym typeface="+mn-ea"/>
              </a:rPr>
              <a:t>作为转义字符，则可用</a:t>
            </a:r>
            <a:r>
              <a:rPr lang="en-US" altLang="zh-CN" sz="2800" strike="noStrike" noProof="1">
                <a:sym typeface="+mn-ea"/>
              </a:rPr>
              <a:t>\%</a:t>
            </a:r>
            <a:r>
              <a:rPr lang="zh-CN" altLang="en-US" sz="2800" strike="noStrike" noProof="1">
                <a:sym typeface="+mn-ea"/>
              </a:rPr>
              <a:t>去匹配</a:t>
            </a:r>
            <a:r>
              <a:rPr lang="en-US" altLang="zh-CN" sz="2800" strike="noStrike" noProof="1">
                <a:sym typeface="+mn-ea"/>
              </a:rPr>
              <a:t>%</a:t>
            </a:r>
            <a:r>
              <a:rPr lang="zh-CN" altLang="en-US" sz="2800" strike="noStrike" noProof="1">
                <a:sym typeface="+mn-ea"/>
              </a:rPr>
              <a:t>，用</a:t>
            </a:r>
            <a:r>
              <a:rPr lang="en-US" altLang="zh-CN" sz="2800" strike="noStrike" noProof="1">
                <a:sym typeface="+mn-ea"/>
              </a:rPr>
              <a:t>\</a:t>
            </a:r>
            <a:r>
              <a:rPr lang="zh-CN" altLang="en-US" sz="2800" strike="noStrike" noProof="1">
                <a:sym typeface="+mn-ea"/>
              </a:rPr>
              <a:t>＿去匹配＿</a:t>
            </a:r>
            <a:endParaRPr lang="zh-CN" altLang="en-US" sz="2800" strike="noStrike" noProof="1"/>
          </a:p>
          <a:p>
            <a:pPr lvl="1" fontAlgn="base">
              <a:buNone/>
            </a:pP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51916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字符串操作示例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19171" name="文本占位符 519170"/>
          <p:cNvSpPr>
            <a:spLocks noGrp="1"/>
          </p:cNvSpPr>
          <p:nvPr>
            <p:ph idx="1"/>
          </p:nvPr>
        </p:nvSpPr>
        <p:spPr>
          <a:xfrm>
            <a:off x="152400" y="1370013"/>
            <a:ext cx="8802688" cy="53355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trike="noStrike" noProof="1"/>
              <a:t>列出电影名以“</a:t>
            </a:r>
            <a:r>
              <a:rPr lang="en-US" altLang="zh-CN" strike="noStrike" noProof="1"/>
              <a:t>star</a:t>
            </a:r>
            <a:r>
              <a:rPr lang="zh-CN" altLang="en-US" strike="noStrike" noProof="1"/>
              <a:t>”打头的</a:t>
            </a:r>
            <a:r>
              <a:rPr lang="zh-CN" altLang="en-US" dirty="0">
                <a:sym typeface="+mn-ea"/>
              </a:rPr>
              <a:t>所有</a:t>
            </a:r>
            <a:r>
              <a:rPr lang="zh-CN" altLang="en-US" strike="noStrike" noProof="1"/>
              <a:t>电影</a:t>
            </a:r>
          </a:p>
          <a:p>
            <a:pPr lvl="1" fontAlgn="base">
              <a:lnSpc>
                <a:spcPct val="110000"/>
              </a:lnSpc>
              <a:buNone/>
            </a:pPr>
            <a:endParaRPr lang="en-US" altLang="zh-CN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24255" y="2821940"/>
            <a:ext cx="5332730" cy="243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SELECT title,year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From Movies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WHERE title LIKE  'Star%'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05" y="5452745"/>
            <a:ext cx="6264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思考：找出不以</a:t>
            </a:r>
            <a:r>
              <a:rPr lang="en-US" altLang="zh-CN" dirty="0"/>
              <a:t>'Star'</a:t>
            </a:r>
            <a:r>
              <a:rPr lang="zh-CN" altLang="en-US" dirty="0"/>
              <a:t>开头的电影？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51916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字符串操作示例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19171" name="文本占位符 519170"/>
          <p:cNvSpPr>
            <a:spLocks noGrp="1"/>
          </p:cNvSpPr>
          <p:nvPr>
            <p:ph idx="1"/>
          </p:nvPr>
        </p:nvSpPr>
        <p:spPr>
          <a:xfrm>
            <a:off x="152400" y="1370013"/>
            <a:ext cx="8802688" cy="53355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trike="noStrike" noProof="1"/>
              <a:t>列出名字中含有字符</a:t>
            </a:r>
            <a:r>
              <a:rPr lang="en-US" altLang="zh-CN" strike="noStrike" noProof="1"/>
              <a:t>’_’</a:t>
            </a:r>
            <a:r>
              <a:rPr lang="zh-CN" altLang="en-US" strike="noStrike" noProof="1"/>
              <a:t>电影</a:t>
            </a:r>
            <a:endParaRPr lang="zh-CN" altLang="en-US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24255" y="2821940"/>
            <a:ext cx="5332730" cy="243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SELECT title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From Movies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WHERE title LIKE  '%\_%'</a:t>
            </a:r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52019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讨论：字符串操作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20195" name="内容占位符 5201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 defTabSz="914400">
              <a:lnSpc>
                <a:spcPct val="110000"/>
              </a:lnSpc>
              <a:buSzPct val="55000"/>
            </a:pP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列出名称中含有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4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个字符以上，且倒数第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3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个字符是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n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，倒数第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2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个字符是</a:t>
            </a:r>
            <a:r>
              <a:rPr lang="en-US" altLang="zh-CN" i="1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d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的电影</a:t>
            </a:r>
            <a:r>
              <a:rPr lang="zh-CN" altLang="en-US" kern="1200" baseline="0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经理</a:t>
            </a:r>
            <a:endParaRPr lang="zh-CN" altLang="en-US" kern="1200" baseline="0" dirty="0"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5280" y="3416300"/>
            <a:ext cx="49612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SELECT * FROM movieexec</a:t>
            </a:r>
          </a:p>
          <a:p>
            <a:r>
              <a:rPr lang="en-US" altLang="zh-CN">
                <a:solidFill>
                  <a:srgbClr val="0000FF"/>
                </a:solidFill>
              </a:rPr>
              <a:t>WHERE</a:t>
            </a:r>
            <a:r>
              <a:rPr lang="zh-CN" altLang="en-US">
                <a:solidFill>
                  <a:srgbClr val="0000FF"/>
                </a:solidFill>
              </a:rPr>
              <a:t> name like '%_nd_'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char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-NULL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示例</a:t>
            </a:r>
            <a:endParaRPr lang="en-US" altLang="zh-CN" dirty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5000"/>
              </a:lnSpc>
            </a:pPr>
            <a:r>
              <a:rPr lang="zh-CN" altLang="en-US" strike="noStrike" noProof="1"/>
              <a:t>示例</a:t>
            </a:r>
            <a:endParaRPr lang="en-US" altLang="zh-CN" strike="noStrike" noProof="1"/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列出电影公司是空的电影的名称</a:t>
            </a:r>
          </a:p>
          <a:p>
            <a:pPr lvl="1" fontAlgn="base">
              <a:lnSpc>
                <a:spcPct val="115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300480" y="3671570"/>
            <a:ext cx="5440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SELECT title,year</a:t>
            </a:r>
          </a:p>
          <a:p>
            <a:r>
              <a:rPr lang="zh-CN" altLang="en-US">
                <a:solidFill>
                  <a:schemeClr val="tx1"/>
                </a:solidFill>
              </a:rPr>
              <a:t>FROM movies</a:t>
            </a:r>
          </a:p>
          <a:p>
            <a:r>
              <a:rPr lang="zh-CN" altLang="en-US">
                <a:solidFill>
                  <a:schemeClr val="tx1"/>
                </a:solidFill>
              </a:rPr>
              <a:t>WHERE studioName IS NULL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521217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</a:rPr>
              <a:t>元组显示顺序</a:t>
            </a:r>
          </a:p>
        </p:txBody>
      </p:sp>
      <p:sp>
        <p:nvSpPr>
          <p:cNvPr id="521219" name="文本占位符 521218"/>
          <p:cNvSpPr>
            <a:spLocks noGrp="1"/>
          </p:cNvSpPr>
          <p:nvPr>
            <p:ph idx="1"/>
          </p:nvPr>
        </p:nvSpPr>
        <p:spPr>
          <a:xfrm>
            <a:off x="193675" y="1204913"/>
            <a:ext cx="8802688" cy="5410200"/>
          </a:xfrm>
        </p:spPr>
        <p:txBody>
          <a:bodyPr/>
          <a:lstStyle/>
          <a:p>
            <a:pPr fontAlgn="base">
              <a:lnSpc>
                <a:spcPct val="110000"/>
              </a:lnSpc>
            </a:pPr>
            <a:r>
              <a:rPr lang="zh-CN" altLang="en-US" strike="noStrike" noProof="1"/>
              <a:t>命令</a:t>
            </a:r>
          </a:p>
          <a:p>
            <a:pPr algn="ctr" fontAlgn="base">
              <a:lnSpc>
                <a:spcPct val="110000"/>
              </a:lnSpc>
              <a:buNone/>
            </a:pPr>
            <a:r>
              <a:rPr lang="en-US" altLang="zh-CN" b="1" strike="noStrike" noProof="1">
                <a:solidFill>
                  <a:srgbClr val="0000FF"/>
                </a:solidFill>
              </a:rPr>
              <a:t>ORDER BY </a:t>
            </a:r>
            <a:r>
              <a:rPr lang="en-US" altLang="zh-CN" strike="noStrike" noProof="1"/>
              <a:t> </a:t>
            </a:r>
            <a:r>
              <a:rPr lang="zh-CN" altLang="en-US" strike="noStrike" noProof="1"/>
              <a:t>列名 </a:t>
            </a:r>
            <a:r>
              <a:rPr lang="en-US" altLang="zh-CN" strike="noStrike" noProof="1"/>
              <a:t>[</a:t>
            </a:r>
            <a:r>
              <a:rPr lang="en-US" altLang="zh-CN" b="1" strike="noStrike" noProof="1">
                <a:solidFill>
                  <a:srgbClr val="0000FF"/>
                </a:solidFill>
              </a:rPr>
              <a:t>ASC</a:t>
            </a:r>
            <a:r>
              <a:rPr lang="en-US" altLang="zh-CN" strike="noStrike" noProof="1">
                <a:solidFill>
                  <a:srgbClr val="0000FF"/>
                </a:solidFill>
              </a:rPr>
              <a:t> </a:t>
            </a:r>
            <a:r>
              <a:rPr lang="en-US" altLang="zh-CN" strike="noStrike" noProof="1"/>
              <a:t>| </a:t>
            </a:r>
            <a:r>
              <a:rPr lang="en-US" altLang="zh-CN" b="1" strike="noStrike" noProof="1">
                <a:solidFill>
                  <a:srgbClr val="0000FF"/>
                </a:solidFill>
              </a:rPr>
              <a:t>DESC</a:t>
            </a:r>
            <a:r>
              <a:rPr lang="en-US" altLang="zh-CN" sz="2800" strike="noStrike" noProof="1">
                <a:effectLst/>
                <a:ea typeface="华文新魏" panose="02010800040101010101" pitchFamily="2" charset="-122"/>
              </a:rPr>
              <a:t>]</a:t>
            </a:r>
          </a:p>
          <a:p>
            <a:pPr algn="ctr" fontAlgn="base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660033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说明</a:t>
            </a:r>
            <a:r>
              <a:rPr lang="en-US" altLang="zh-CN" sz="2800">
                <a:solidFill>
                  <a:srgbClr val="660033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en-US" altLang="zh-CN" sz="2800">
                <a:sym typeface="+mn-ea"/>
              </a:rPr>
              <a:t> ASC</a:t>
            </a:r>
            <a:r>
              <a:rPr lang="zh-CN" altLang="en-US" sz="2800" dirty="0">
                <a:sym typeface="+mn-ea"/>
              </a:rPr>
              <a:t>表示升序，</a:t>
            </a:r>
            <a:r>
              <a:rPr lang="en-US" altLang="zh-CN" sz="2800">
                <a:sym typeface="+mn-ea"/>
              </a:rPr>
              <a:t>DESC</a:t>
            </a:r>
            <a:r>
              <a:rPr lang="zh-CN" altLang="en-US" sz="2800" dirty="0">
                <a:sym typeface="+mn-ea"/>
              </a:rPr>
              <a:t>表示降序</a:t>
            </a:r>
            <a:endParaRPr lang="en-US" altLang="zh-CN" sz="2800" strike="noStrike" noProof="1">
              <a:effectLst/>
              <a:ea typeface="华文新魏" panose="02010800040101010101" pitchFamily="2" charset="-122"/>
            </a:endParaRPr>
          </a:p>
          <a:p>
            <a:pPr lvl="0" algn="l" fontAlgn="base"/>
            <a:r>
              <a:rPr lang="zh-CN" altLang="en-US" sz="3200" strike="noStrike" noProof="1">
                <a:sym typeface="+mn-ea"/>
              </a:rPr>
              <a:t>示例：</a:t>
            </a:r>
          </a:p>
          <a:p>
            <a:pPr lvl="1" algn="l" fontAlgn="base"/>
            <a:r>
              <a:rPr lang="zh-CN" altLang="en-US" sz="2800" strike="noStrike" noProof="1">
                <a:sym typeface="+mn-ea"/>
              </a:rPr>
              <a:t>将电影表按发行公司排序</a:t>
            </a:r>
            <a:r>
              <a:rPr lang="en-US" altLang="zh-CN" sz="2800" strike="noStrike" noProof="1">
                <a:sym typeface="+mn-ea"/>
              </a:rPr>
              <a:t>, </a:t>
            </a:r>
            <a:r>
              <a:rPr lang="zh-CN" altLang="en-US" sz="2800" strike="noStrike" noProof="1">
                <a:sym typeface="+mn-ea"/>
              </a:rPr>
              <a:t>相同电影公司按发行年份降序排列</a:t>
            </a:r>
            <a:endParaRPr lang="zh-CN" altLang="en-US" sz="2800" strike="noStrike" noProof="1"/>
          </a:p>
          <a:p>
            <a:pPr lvl="1" algn="l" fontAlgn="base"/>
            <a:endParaRPr lang="en-US" altLang="zh-CN" sz="3200" strike="noStrike" noProof="1">
              <a:solidFill>
                <a:schemeClr val="tx2"/>
              </a:solidFill>
            </a:endParaRPr>
          </a:p>
          <a:p>
            <a:pPr lvl="1" algn="l" fontAlgn="base"/>
            <a:endParaRPr lang="en-US" altLang="zh-CN" sz="3200" strike="noStrike" noProof="1">
              <a:solidFill>
                <a:schemeClr val="tx2"/>
              </a:solidFill>
            </a:endParaRPr>
          </a:p>
          <a:p>
            <a:pPr lvl="0" algn="l" fontAlgn="base"/>
            <a:endParaRPr lang="en-US" altLang="zh-CN" b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2759710" y="4547870"/>
            <a:ext cx="57003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SELECT title,year,studioName</a:t>
            </a:r>
          </a:p>
          <a:p>
            <a:r>
              <a:rPr lang="zh-CN" altLang="en-US" sz="2400">
                <a:solidFill>
                  <a:srgbClr val="0000FF"/>
                </a:solidFill>
              </a:rPr>
              <a:t>FROM movies</a:t>
            </a:r>
          </a:p>
          <a:p>
            <a:r>
              <a:rPr lang="en-US" altLang="zh-CN" sz="2400">
                <a:solidFill>
                  <a:srgbClr val="0000FF"/>
                </a:solidFill>
              </a:rPr>
              <a:t>WHERE studioName IS NOT NULL</a:t>
            </a:r>
            <a:endParaRPr lang="zh-CN" altLang="en-US" sz="2400">
              <a:solidFill>
                <a:srgbClr val="0000FF"/>
              </a:solidFill>
            </a:endParaRPr>
          </a:p>
          <a:p>
            <a:r>
              <a:rPr lang="en-US" altLang="zh-CN" sz="2400">
                <a:solidFill>
                  <a:srgbClr val="0000FF"/>
                </a:solidFill>
              </a:rPr>
              <a:t>ORDER BY</a:t>
            </a:r>
            <a:r>
              <a:rPr lang="zh-CN" altLang="en-US" sz="2400">
                <a:solidFill>
                  <a:srgbClr val="0000FF"/>
                </a:solidFill>
              </a:rPr>
              <a:t> studioName,year DESC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1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  <a:r>
              <a:rPr lang="en-US" altLang="zh-CN"/>
              <a:t>1——</a:t>
            </a:r>
            <a:r>
              <a:rPr lang="zh-CN" altLang="en-US"/>
              <a:t>添加记录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4135755"/>
            <a:ext cx="5192395" cy="18389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0130" y="1556385"/>
            <a:ext cx="6484198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anose="020B0609040504020204" pitchFamily="49" charset="0"/>
              </a:rPr>
              <a:t>Insert Into &lt;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en-US" sz="2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&gt;(A1,A2,…,An)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Values(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400" b="1" dirty="0" smtClean="0">
                <a:latin typeface="Lucida Console" panose="020B0609040504020204" pitchFamily="49" charset="0"/>
              </a:rPr>
              <a:t>)</a:t>
            </a:r>
            <a:endParaRPr lang="en-US" sz="2400" b="1" baseline="-25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040130" y="2711450"/>
            <a:ext cx="37338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Insert Into &lt;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Table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Select-Statement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376" y="1527810"/>
            <a:ext cx="8745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ldLvl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关系表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movies</a:t>
            </a:r>
            <a:r>
              <a:rPr lang="en-US" altLang="zh-CN">
                <a:sym typeface="+mn-ea"/>
              </a:rPr>
              <a:t>'</a:t>
            </a:r>
            <a:r>
              <a:rPr lang="zh-CN">
                <a:sym typeface="+mn-ea"/>
              </a:rPr>
              <a:t>添加记录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使前两个属性的值为 ('spiderman',1997) 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210" y="3013710"/>
            <a:ext cx="5078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insert into </a:t>
            </a:r>
            <a:r>
              <a:rPr lang="zh-CN" altLang="en-US" sz="2400">
                <a:solidFill>
                  <a:schemeClr val="tx1"/>
                </a:solidFill>
              </a:rPr>
              <a:t>movies</a:t>
            </a:r>
            <a:r>
              <a:rPr lang="zh-CN" altLang="en-US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title,year</a:t>
            </a:r>
            <a:r>
              <a:rPr lang="zh-CN" altLang="en-US" sz="2400">
                <a:solidFill>
                  <a:srgbClr val="0000FF"/>
                </a:solidFill>
              </a:rPr>
              <a:t>)</a:t>
            </a:r>
          </a:p>
          <a:p>
            <a:r>
              <a:rPr lang="zh-CN" altLang="en-US" sz="2400">
                <a:solidFill>
                  <a:srgbClr val="0000FF"/>
                </a:solidFill>
              </a:rPr>
              <a:t>values(</a:t>
            </a:r>
            <a:r>
              <a:rPr lang="zh-CN" altLang="en-US" sz="2400">
                <a:solidFill>
                  <a:schemeClr val="tx1"/>
                </a:solidFill>
              </a:rPr>
              <a:t>'spiderman',1997</a:t>
            </a:r>
            <a:r>
              <a:rPr lang="zh-CN" altLang="en-US" sz="2400">
                <a:solidFill>
                  <a:srgbClr val="0000FF"/>
                </a:solidFill>
              </a:rPr>
              <a:t>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4472940"/>
            <a:ext cx="4710430" cy="1801495"/>
          </a:xfrm>
          <a:prstGeom prst="rect">
            <a:avLst/>
          </a:prstGeom>
        </p:spPr>
      </p:pic>
      <p:sp>
        <p:nvSpPr>
          <p:cNvPr id="41006" name="文本框 6"/>
          <p:cNvSpPr txBox="1"/>
          <p:nvPr/>
        </p:nvSpPr>
        <p:spPr>
          <a:xfrm>
            <a:off x="3662680" y="4135438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0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53555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发展历史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5555" name="文本占位符 535554"/>
          <p:cNvSpPr>
            <a:spLocks noGrp="1"/>
          </p:cNvSpPr>
          <p:nvPr>
            <p:ph idx="1"/>
          </p:nvPr>
        </p:nvSpPr>
        <p:spPr>
          <a:xfrm>
            <a:off x="352425" y="1341120"/>
            <a:ext cx="8385175" cy="5412105"/>
          </a:xfrm>
        </p:spPr>
        <p:txBody>
          <a:bodyPr/>
          <a:lstStyle/>
          <a:p>
            <a:pPr marL="0" lvl="1" fontAlgn="base"/>
            <a:r>
              <a:rPr lang="zh-CN" altLang="en-US" strike="noStrike" noProof="1">
                <a:sym typeface="+mn-ea"/>
              </a:rPr>
              <a:t>SQL发展</a:t>
            </a:r>
            <a:r>
              <a:rPr lang="zh-CN" altLang="en-US" strike="noStrike" noProof="1"/>
              <a:t>历史</a:t>
            </a:r>
          </a:p>
          <a:p>
            <a:pPr marL="457200" lvl="2" algn="just" fontAlgn="base"/>
            <a:r>
              <a:rPr lang="en-US" altLang="zh-CN" sz="2740" strike="noStrike" noProof="1"/>
              <a:t>上世纪70年代中期，由IBM公司在System R关系数据库管理系统上研制，称为Sequel</a:t>
            </a:r>
          </a:p>
          <a:p>
            <a:pPr marL="457200" lvl="2" algn="just" fontAlgn="base"/>
            <a:r>
              <a:rPr lang="en-US" altLang="zh-CN" sz="2740" strike="noStrike" noProof="1"/>
              <a:t>1979年ORACLE公司首先提供商用的SQL</a:t>
            </a:r>
          </a:p>
          <a:p>
            <a:pPr marL="457200" lvl="2" algn="just" fontAlgn="base"/>
            <a:r>
              <a:rPr lang="en-US" altLang="zh-CN" sz="2740" strike="noStrike" noProof="1"/>
              <a:t>1986年10月，</a:t>
            </a:r>
            <a:r>
              <a:rPr lang="en-US" altLang="zh-CN" sz="2735">
                <a:sym typeface="+mn-ea"/>
              </a:rPr>
              <a:t>美国ANSI采用SQL作为RDBMS的标准语言</a:t>
            </a:r>
            <a:r>
              <a:rPr lang="zh-CN" altLang="en-US" sz="2735">
                <a:sym typeface="+mn-ea"/>
              </a:rPr>
              <a:t>，</a:t>
            </a:r>
            <a:r>
              <a:rPr lang="en-US" altLang="zh-CN" sz="2740" strike="noStrike" noProof="1"/>
              <a:t>后为国际标准化组织(ISO)采纳为国际标准</a:t>
            </a:r>
          </a:p>
          <a:p>
            <a:pPr marL="457200" lvl="2" algn="just" fontAlgn="base"/>
            <a:endParaRPr lang="en-US" altLang="zh-CN" sz="2740" strike="noStrike" noProof="1"/>
          </a:p>
          <a:p>
            <a:pPr lvl="1" fontAlgn="base"/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87755" y="4815205"/>
            <a:ext cx="66160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57200" algn="just" fontAlgn="base"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大数据时代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新应用、扩充</a:t>
            </a:r>
          </a:p>
          <a:p>
            <a:pPr lvl="3" indent="-457200" algn="just" fontAlgn="base"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微软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U-SQL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  <a:r>
              <a:rPr lang="en-US" altLang="zh-CN"/>
              <a:t>2——</a:t>
            </a:r>
            <a:r>
              <a:rPr lang="zh-CN" altLang="en-US"/>
              <a:t>删除记录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4135755"/>
            <a:ext cx="5192395" cy="18389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02690" y="1746885"/>
            <a:ext cx="33528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anose="020B0609040504020204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anose="020B0609040504020204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Condition</a:t>
            </a:r>
            <a:endParaRPr lang="en-US" sz="2400" b="1" baseline="-25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" y="1295400"/>
            <a:ext cx="8910955" cy="5410200"/>
          </a:xfrm>
        </p:spPr>
        <p:txBody>
          <a:bodyPr/>
          <a:lstStyle/>
          <a:p>
            <a:r>
              <a:rPr lang="zh-CN">
                <a:sym typeface="+mn-ea"/>
              </a:rPr>
              <a:t>关系表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movies</a:t>
            </a:r>
            <a:r>
              <a:rPr lang="en-US" altLang="zh-CN">
                <a:sym typeface="+mn-ea"/>
              </a:rPr>
              <a:t>'</a:t>
            </a:r>
            <a:r>
              <a:rPr lang="zh-CN">
                <a:sym typeface="+mn-ea"/>
              </a:rPr>
              <a:t>中删除</a:t>
            </a:r>
            <a:r>
              <a:rPr lang="zh-CN" altLang="en-US">
                <a:sym typeface="+mn-ea"/>
              </a:rPr>
              <a:t>19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年以前发行的电影 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4472940"/>
            <a:ext cx="4710430" cy="1801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5520" y="2775585"/>
            <a:ext cx="5078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delete from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rgbClr val="CC6600"/>
                </a:solidFill>
              </a:rPr>
              <a:t>movies</a:t>
            </a:r>
            <a:endParaRPr lang="zh-CN" altLang="en-US" sz="2400"/>
          </a:p>
          <a:p>
            <a:r>
              <a:rPr lang="en-US" altLang="zh-CN" sz="2400">
                <a:solidFill>
                  <a:srgbClr val="0000FF"/>
                </a:solidFill>
              </a:rPr>
              <a:t>where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CC6600"/>
                </a:solidFill>
              </a:rPr>
              <a:t>year</a:t>
            </a:r>
            <a:r>
              <a:rPr lang="en-US" sz="2400">
                <a:solidFill>
                  <a:srgbClr val="CC6600"/>
                </a:solidFill>
              </a:rPr>
              <a:t>&lt;1950</a:t>
            </a:r>
            <a:r>
              <a:rPr lang="zh-CN" altLang="en-US" sz="2400"/>
              <a:t>;</a:t>
            </a:r>
          </a:p>
        </p:txBody>
      </p:sp>
      <p:sp>
        <p:nvSpPr>
          <p:cNvPr id="41006" name="文本框 6"/>
          <p:cNvSpPr txBox="1"/>
          <p:nvPr/>
        </p:nvSpPr>
        <p:spPr>
          <a:xfrm>
            <a:off x="3662680" y="4135438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6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0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  <a:r>
              <a:rPr lang="en-US" altLang="zh-CN"/>
              <a:t>3——</a:t>
            </a:r>
            <a:r>
              <a:rPr lang="zh-CN" altLang="en-US"/>
              <a:t>更新记录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4135755"/>
            <a:ext cx="5192395" cy="18389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Content Placeholder 2"/>
          <p:cNvSpPr txBox="1"/>
          <p:nvPr/>
        </p:nvSpPr>
        <p:spPr>
          <a:xfrm>
            <a:off x="792480" y="1835150"/>
            <a:ext cx="7606665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Table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solidFill>
                  <a:srgbClr val="CC6600"/>
                </a:solidFill>
                <a:latin typeface="Lucida Console" panose="020B0609040504020204" pitchFamily="49" charset="0"/>
              </a:rPr>
              <a:t>Attr</a:t>
            </a:r>
            <a:r>
              <a:rPr lang="en-US" sz="2400" b="1" baseline="-25000" dirty="0" err="1" smtClean="0">
                <a:solidFill>
                  <a:srgbClr val="CC66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baseline="-2500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= Expression</a:t>
            </a:r>
            <a:r>
              <a:rPr lang="en-US" sz="2400" b="1" baseline="-25000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,...</a:t>
            </a:r>
            <a:r>
              <a:rPr lang="en-US" sz="2400" b="1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Attr</a:t>
            </a:r>
            <a:r>
              <a:rPr lang="en-US" sz="2400" b="1" baseline="-25000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n</a:t>
            </a:r>
            <a:r>
              <a:rPr lang="en-US" sz="2400" b="1" baseline="-25000" dirty="0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 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= Expression</a:t>
            </a:r>
            <a:r>
              <a:rPr lang="en-US" sz="2400" b="1" baseline="-25000" noProof="0" dirty="0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n</a:t>
            </a:r>
            <a:endParaRPr lang="en-US" sz="2400" b="1" baseline="-25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ondition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4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" y="1295400"/>
            <a:ext cx="8910955" cy="5410200"/>
          </a:xfrm>
        </p:spPr>
        <p:txBody>
          <a:bodyPr/>
          <a:lstStyle/>
          <a:p>
            <a:r>
              <a:rPr lang="zh-CN" dirty="0">
                <a:sym typeface="+mn-ea"/>
              </a:rPr>
              <a:t>更新关系</a:t>
            </a:r>
            <a:r>
              <a:rPr lang="zh-CN" dirty="0" smtClean="0">
                <a:sym typeface="+mn-ea"/>
              </a:rPr>
              <a:t>表</a:t>
            </a:r>
            <a:r>
              <a:rPr lang="en-US" altLang="zh-CN" dirty="0" smtClean="0">
                <a:sym typeface="+mn-ea"/>
              </a:rPr>
              <a:t>‘</a:t>
            </a:r>
            <a:r>
              <a:rPr lang="en-US" altLang="zh-CN" dirty="0" err="1" smtClean="0">
                <a:sym typeface="+mn-ea"/>
              </a:rPr>
              <a:t>movieexec</a:t>
            </a:r>
            <a:r>
              <a:rPr lang="en-US" altLang="zh-CN" dirty="0" smtClean="0">
                <a:sym typeface="+mn-ea"/>
              </a:rPr>
              <a:t>’</a:t>
            </a:r>
            <a:r>
              <a:rPr lang="zh-CN" dirty="0" smtClean="0">
                <a:sym typeface="+mn-ea"/>
              </a:rPr>
              <a:t>中</a:t>
            </a:r>
            <a:r>
              <a:rPr lang="zh-CN" dirty="0">
                <a:sym typeface="+mn-ea"/>
              </a:rPr>
              <a:t>净值在</a:t>
            </a:r>
            <a:r>
              <a:rPr lang="en-US" altLang="zh-CN" dirty="0">
                <a:sym typeface="+mn-ea"/>
              </a:rPr>
              <a:t>110000000</a:t>
            </a:r>
            <a:r>
              <a:rPr lang="zh-CN" altLang="en-US" dirty="0">
                <a:sym typeface="+mn-ea"/>
              </a:rPr>
              <a:t>到</a:t>
            </a:r>
            <a:r>
              <a:rPr dirty="0">
                <a:sym typeface="+mn-ea"/>
              </a:rPr>
              <a:t>12000000</a:t>
            </a:r>
            <a:r>
              <a:rPr lang="en-US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闭区间</a:t>
            </a:r>
            <a:r>
              <a:rPr lang="zh-CN" altLang="en-US" dirty="0">
                <a:sym typeface="+mn-ea"/>
              </a:rPr>
              <a:t>的经理姓名和地址 ：姓名前加</a:t>
            </a:r>
            <a:r>
              <a:rPr lang="en-US" altLang="zh-CN" dirty="0">
                <a:sym typeface="+mn-ea"/>
              </a:rPr>
              <a:t>'Pres.',</a:t>
            </a:r>
            <a:r>
              <a:rPr lang="zh-CN" altLang="en-US" dirty="0">
                <a:sym typeface="+mn-ea"/>
              </a:rPr>
              <a:t>地址前加</a:t>
            </a:r>
            <a:r>
              <a:rPr lang="en-US" altLang="zh-CN" dirty="0">
                <a:sym typeface="+mn-ea"/>
              </a:rPr>
              <a:t>'US.'</a:t>
            </a:r>
            <a:r>
              <a:rPr lang="zh-CN" altLang="en-US" dirty="0">
                <a:sym typeface="+mn-ea"/>
              </a:rPr>
              <a:t>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0430" y="3401060"/>
            <a:ext cx="7938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</a:rPr>
              <a:t>UPDATE movieexec</a:t>
            </a:r>
          </a:p>
          <a:p>
            <a:r>
              <a:rPr lang="zh-CN" altLang="en-US" sz="1800">
                <a:solidFill>
                  <a:srgbClr val="0000FF"/>
                </a:solidFill>
              </a:rPr>
              <a:t>set </a:t>
            </a:r>
            <a:r>
              <a:rPr lang="zh-CN" altLang="en-US" sz="1800">
                <a:solidFill>
                  <a:srgbClr val="CC6600"/>
                </a:solidFill>
              </a:rPr>
              <a:t>name=concat('Pres.',name),address=concat('US.',address)</a:t>
            </a:r>
          </a:p>
          <a:p>
            <a:r>
              <a:rPr lang="zh-CN" altLang="en-US" sz="1800">
                <a:solidFill>
                  <a:srgbClr val="0000FF"/>
                </a:solidFill>
              </a:rPr>
              <a:t>where </a:t>
            </a:r>
            <a:r>
              <a:rPr lang="zh-CN" altLang="en-US" sz="1800">
                <a:solidFill>
                  <a:srgbClr val="CC6600"/>
                </a:solidFill>
              </a:rPr>
              <a:t>networth between 110000000 and 120000000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5069" y="4149080"/>
            <a:ext cx="67449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</a:rPr>
              <a:t>where </a:t>
            </a:r>
            <a:r>
              <a:rPr lang="zh-CN" altLang="en-US" sz="1800" dirty="0">
                <a:solidFill>
                  <a:srgbClr val="CC6600"/>
                </a:solidFill>
              </a:rPr>
              <a:t> networth </a:t>
            </a:r>
            <a:r>
              <a:rPr lang="zh-CN" altLang="en-US" sz="1800" dirty="0" smtClean="0">
                <a:solidFill>
                  <a:srgbClr val="CC6600"/>
                </a:solidFill>
              </a:rPr>
              <a:t>&gt;</a:t>
            </a:r>
            <a:r>
              <a:rPr lang="en-US" altLang="zh-CN" sz="1800" dirty="0" smtClean="0">
                <a:solidFill>
                  <a:srgbClr val="CC6600"/>
                </a:solidFill>
              </a:rPr>
              <a:t>=</a:t>
            </a:r>
            <a:r>
              <a:rPr lang="zh-CN" altLang="en-US" sz="1800" dirty="0" smtClean="0">
                <a:solidFill>
                  <a:srgbClr val="CC6600"/>
                </a:solidFill>
              </a:rPr>
              <a:t>110000000 </a:t>
            </a:r>
            <a:r>
              <a:rPr lang="zh-CN" altLang="en-US" sz="1800" dirty="0">
                <a:solidFill>
                  <a:srgbClr val="CC6600"/>
                </a:solidFill>
              </a:rPr>
              <a:t>and networth</a:t>
            </a:r>
            <a:r>
              <a:rPr lang="zh-CN" altLang="en-US" sz="1800" dirty="0" smtClean="0">
                <a:solidFill>
                  <a:srgbClr val="CC6600"/>
                </a:solidFill>
              </a:rPr>
              <a:t>&lt;</a:t>
            </a:r>
            <a:r>
              <a:rPr lang="en-US" altLang="zh-CN" sz="1800" dirty="0" smtClean="0">
                <a:solidFill>
                  <a:srgbClr val="CC6600"/>
                </a:solidFill>
              </a:rPr>
              <a:t>=</a:t>
            </a:r>
            <a:r>
              <a:rPr lang="zh-CN" altLang="en-US" sz="1800" dirty="0" smtClean="0">
                <a:solidFill>
                  <a:srgbClr val="CC6600"/>
                </a:solidFill>
              </a:rPr>
              <a:t>120000000</a:t>
            </a:r>
            <a:endParaRPr lang="zh-CN" altLang="en-US" sz="1800" dirty="0">
              <a:solidFill>
                <a:srgbClr val="CC66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15" y="4772025"/>
            <a:ext cx="4307840" cy="18580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32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628800"/>
            <a:ext cx="741682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200" b="1" spc="30" dirty="0">
                <a:solidFill>
                  <a:srgbClr val="0000FF"/>
                </a:solidFill>
                <a:latin typeface="Lucida Console" panose="020B0609040504020204" pitchFamily="49" charset="0"/>
              </a:rPr>
              <a:t>Insert Into 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CN" sz="22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Table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&gt;(A1,A2,…,An)</a:t>
            </a:r>
          </a:p>
          <a:p>
            <a:pPr>
              <a:spcBef>
                <a:spcPts val="0"/>
              </a:spcBef>
            </a:pPr>
            <a:r>
              <a:rPr lang="en-US" altLang="zh-CN" sz="2200" b="1" spc="30" dirty="0">
                <a:solidFill>
                  <a:srgbClr val="0000FF"/>
                </a:solidFill>
                <a:latin typeface="Lucida Console" panose="020B0609040504020204" pitchFamily="49" charset="0"/>
              </a:rPr>
              <a:t>Values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CN" b="1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CN" b="1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,…,</a:t>
            </a:r>
            <a:r>
              <a:rPr lang="en-US" altLang="zh-CN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CN" b="1" baseline="-25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zh-CN" b="1" baseline="-25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55576" y="2924944"/>
            <a:ext cx="432048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FF"/>
                </a:solidFill>
                <a:latin typeface="Lucida Console" panose="020B0609040504020204" pitchFamily="49" charset="0"/>
                <a:ea typeface="楷体_GB2312" pitchFamily="49" charset="-122"/>
              </a:rPr>
              <a:t>Delete From </a:t>
            </a:r>
            <a:r>
              <a:rPr lang="en-US" altLang="zh-CN" sz="2400" b="1" dirty="0">
                <a:latin typeface="Lucida Console" panose="020B0609040504020204" pitchFamily="49" charset="0"/>
              </a:rPr>
              <a:t>&lt;</a:t>
            </a:r>
            <a:r>
              <a:rPr lang="en-US" altLang="zh-CN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Table</a:t>
            </a:r>
            <a:r>
              <a:rPr lang="en-US" altLang="zh-CN" sz="2400" b="1" dirty="0" smtClean="0">
                <a:latin typeface="Lucida Console" panose="020B0609040504020204" pitchFamily="49" charset="0"/>
              </a:rPr>
              <a:t>&gt; </a:t>
            </a:r>
            <a:r>
              <a:rPr lang="en-US" sz="2300" b="1" dirty="0" smtClean="0">
                <a:solidFill>
                  <a:srgbClr val="0000FF"/>
                </a:solidFill>
                <a:latin typeface="Lucida Console" panose="020B0609040504020204" pitchFamily="49" charset="0"/>
                <a:ea typeface="楷体_GB2312" pitchFamily="49" charset="-122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300" b="1" dirty="0">
                <a:solidFill>
                  <a:srgbClr val="CC6600"/>
                </a:solidFill>
                <a:latin typeface="Lucida Console" panose="020B0609040504020204" pitchFamily="49" charset="0"/>
                <a:ea typeface="楷体_GB2312" pitchFamily="49" charset="-122"/>
              </a:rPr>
              <a:t>Condition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775712" y="4293096"/>
            <a:ext cx="7606665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0000"/>
          </a:bodyPr>
          <a:lstStyle/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CN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Table</a:t>
            </a:r>
            <a:r>
              <a:rPr lang="en-US" altLang="zh-CN" sz="2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Attr</a:t>
            </a:r>
            <a:r>
              <a:rPr lang="en-US" sz="2400" b="1" baseline="-2500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1 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= Expression</a:t>
            </a:r>
            <a:r>
              <a:rPr lang="en-US" sz="2400" b="1" baseline="-25000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,...</a:t>
            </a:r>
            <a:r>
              <a:rPr lang="en-US" sz="2400" b="1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Attr</a:t>
            </a:r>
            <a:r>
              <a:rPr lang="en-US" sz="2400" b="1" baseline="-25000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n</a:t>
            </a:r>
            <a:r>
              <a:rPr lang="en-US" sz="2400" b="1" baseline="-25000" dirty="0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 </a:t>
            </a:r>
            <a:r>
              <a:rPr lang="en-US" sz="2400" b="1" noProof="0" dirty="0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= </a:t>
            </a:r>
            <a:r>
              <a:rPr lang="en-US" sz="2400" b="1" noProof="0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Expression</a:t>
            </a:r>
            <a:r>
              <a:rPr lang="en-US" sz="2400" b="1" baseline="-25000" noProof="0" dirty="0" err="1" smtClean="0">
                <a:solidFill>
                  <a:srgbClr val="CC6600"/>
                </a:solidFill>
                <a:latin typeface="Lucida Console" panose="020B0609040504020204" pitchFamily="49" charset="0"/>
                <a:sym typeface="+mn-ea"/>
              </a:rPr>
              <a:t>n</a:t>
            </a:r>
            <a:endParaRPr lang="en-US" sz="2400" b="1" baseline="-25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Lucida Console" panose="020B0609040504020204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ondition</a:t>
            </a:r>
          </a:p>
        </p:txBody>
      </p:sp>
    </p:spTree>
    <p:extLst>
      <p:ext uri="{BB962C8B-B14F-4D97-AF65-F5344CB8AC3E}">
        <p14:creationId xmlns:p14="http://schemas.microsoft.com/office/powerpoint/2010/main" val="59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*课堂讨论   </a:t>
            </a:r>
            <a:r>
              <a:rPr lang="en-US" altLang="zh-CN" dirty="0" smtClean="0"/>
              <a:t>p173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into studio (name)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select distinct </a:t>
            </a:r>
            <a:r>
              <a:rPr lang="en-US" altLang="zh-CN" dirty="0" err="1" smtClean="0"/>
              <a:t>studioname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from movies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studioname</a:t>
            </a:r>
            <a:r>
              <a:rPr lang="en-US" altLang="zh-CN" dirty="0" smtClean="0"/>
              <a:t> not 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(select name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from studio)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矩形 577537"/>
          <p:cNvSpPr/>
          <p:nvPr/>
        </p:nvSpPr>
        <p:spPr>
          <a:xfrm>
            <a:off x="323850" y="1125538"/>
            <a:ext cx="849630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华文行楷" panose="02010800040101010101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+mn-cs"/>
                <a:sym typeface="+mn-ea"/>
              </a:rPr>
              <a:t>主要内容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SQL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概述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SQL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数据更新功能</a:t>
            </a:r>
          </a:p>
          <a:p>
            <a:pPr marL="1200150" marR="0" lvl="2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055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INSERT INTO table(A1,...AN)VALUES(V1,...VN)</a:t>
            </a:r>
          </a:p>
          <a:p>
            <a:pPr marL="1200150" marR="0" lvl="2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055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DELETE FROM table WHERE condition</a:t>
            </a:r>
          </a:p>
          <a:p>
            <a:pPr marL="1200150" marR="0" lvl="2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055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UPDATE table SET A1=v1,...WHERE condition</a:t>
            </a:r>
            <a:endParaRPr kumimoji="0" lang="zh-CN" altLang="en-US" sz="2055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SQL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数据查询数据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cs typeface="+mn-cs"/>
                <a:sym typeface="+mn-ea"/>
              </a:rPr>
              <a:t>           SELECT  A1，…,An  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cs typeface="+mn-cs"/>
                <a:sym typeface="+mn-ea"/>
              </a:rPr>
              <a:t>     　　　FROM  R1，…,Rm 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cs typeface="+mn-cs"/>
                <a:sym typeface="+mn-ea"/>
              </a:rPr>
              <a:t>     　　　WHERE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cs typeface="+mn-cs"/>
                <a:sym typeface="+mn-ea"/>
              </a:rPr>
              <a:t>con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cs typeface="+mn-cs"/>
                <a:sym typeface="+mn-ea"/>
              </a:rPr>
              <a:t>   相当于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                     </a:t>
            </a:r>
            <a:r>
              <a:rPr lang="en-US" altLang="zh-CN" sz="4400" i="1" strike="noStrike" noProof="1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π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A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1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 , A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2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 , </a:t>
            </a:r>
            <a:r>
              <a:rPr lang="en-US" altLang="zh-CN" sz="2000" i="1" strike="noStrike" noProof="1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…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 , A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n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(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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con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(r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1 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 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r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2 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 </a:t>
            </a:r>
            <a:r>
              <a:rPr lang="en-US" altLang="zh-CN" sz="2000" i="1" strike="noStrike" noProof="1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…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 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r</a:t>
            </a:r>
            <a:r>
              <a:rPr lang="en-US" altLang="zh-CN" sz="2000" i="1" strike="noStrike" baseline="-16000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m</a:t>
            </a:r>
            <a:r>
              <a:rPr lang="en-US" altLang="zh-CN" sz="2000" i="1" strike="noStrike" noProof="1">
                <a:latin typeface="Tahoma" panose="020B0604030504040204" pitchFamily="34" charset="0"/>
                <a:ea typeface="华文新魏" panose="02010800040101010101" pitchFamily="2" charset="-122"/>
                <a:cs typeface="+mn-cs"/>
                <a:sym typeface="+mn-ea"/>
              </a:rPr>
              <a:t>))</a:t>
            </a:r>
            <a:endParaRPr lang="en-US" altLang="zh-CN" sz="2000" i="1" strike="noStrike" noProof="1"/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577539" name="矩形 577538"/>
          <p:cNvSpPr/>
          <p:nvPr/>
        </p:nvSpPr>
        <p:spPr>
          <a:xfrm>
            <a:off x="1187450" y="188913"/>
            <a:ext cx="7488238" cy="730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隶书" panose="02010509060101010101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+mn-cs"/>
                <a:sym typeface="+mn-ea"/>
              </a:rPr>
              <a:t>本章总结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  <a:p>
            <a:r>
              <a:rPr lang="zh-CN" altLang="en-US" dirty="0" smtClean="0"/>
              <a:t>准备下</a:t>
            </a:r>
            <a:r>
              <a:rPr lang="zh-CN" altLang="en-US" dirty="0"/>
              <a:t>节课</a:t>
            </a:r>
            <a:r>
              <a:rPr lang="zh-CN" altLang="en-US" dirty="0" smtClean="0"/>
              <a:t>实验，自行熟悉</a:t>
            </a:r>
            <a:r>
              <a:rPr lang="en-US" altLang="zh-CN" dirty="0" err="1" smtClean="0"/>
              <a:t>mysql</a:t>
            </a:r>
            <a:r>
              <a:rPr lang="zh-CN" altLang="en-US" smtClean="0"/>
              <a:t>，熟悉实验数据库的所有表</a:t>
            </a:r>
            <a:r>
              <a:rPr lang="zh-CN" altLang="en-US" dirty="0" smtClean="0"/>
              <a:t>的含义（</a:t>
            </a:r>
            <a:r>
              <a:rPr lang="en-US" altLang="zh-CN" dirty="0" smtClean="0"/>
              <a:t>p14,2.2.8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60000"/>
            </a:pPr>
            <a:r>
              <a:rPr lang="en-US" altLang="zh-CN" sz="6000" strike="noStrike" kern="120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+mn-ea"/>
                <a:cs typeface="+mn-cs"/>
              </a:rPr>
              <a:t>thank you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53760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86775" cy="762000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标准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fontAlgn="base"/>
            <a:r>
              <a:rPr lang="zh-CN" altLang="en-US" sz="2800" strike="noStrike" noProof="1"/>
              <a:t>标准化</a:t>
            </a:r>
          </a:p>
          <a:p>
            <a:pPr lvl="1" fontAlgn="base"/>
            <a:r>
              <a:rPr lang="zh-CN" altLang="en-US" sz="2400" strike="noStrike" noProof="1"/>
              <a:t>有关组织</a:t>
            </a:r>
          </a:p>
          <a:p>
            <a:pPr lvl="2" fontAlgn="base"/>
            <a:r>
              <a:rPr lang="en-US" altLang="zh-CN" sz="2000" strike="noStrike" noProof="1"/>
              <a:t>ANSI(American Natural Standard Institute)</a:t>
            </a:r>
          </a:p>
          <a:p>
            <a:pPr lvl="2" fontAlgn="base"/>
            <a:r>
              <a:rPr lang="en-US" altLang="zh-CN" sz="2000" strike="noStrike" noProof="1"/>
              <a:t>ISO(International Organization for Standardization)</a:t>
            </a:r>
          </a:p>
          <a:p>
            <a:pPr lvl="1" fontAlgn="base"/>
            <a:r>
              <a:rPr lang="zh-CN" altLang="en-US" sz="2400" strike="noStrike" noProof="1"/>
              <a:t>有关标准</a:t>
            </a:r>
          </a:p>
          <a:p>
            <a:pPr lvl="2" fontAlgn="base"/>
            <a:r>
              <a:rPr lang="en-US" altLang="zh-CN" sz="2000" strike="noStrike" noProof="1"/>
              <a:t>SQL-86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数据库语言</a:t>
            </a:r>
            <a:r>
              <a:rPr lang="en-US" altLang="zh-CN" sz="1800" strike="noStrike" noProof="1"/>
              <a:t>SQL”</a:t>
            </a:r>
          </a:p>
          <a:p>
            <a:pPr lvl="2" fontAlgn="base"/>
            <a:r>
              <a:rPr lang="en-US" altLang="zh-CN" sz="2000" strike="noStrike" noProof="1"/>
              <a:t>SQL-89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具有完整性增强的数据库语言</a:t>
            </a:r>
            <a:r>
              <a:rPr lang="en-US" altLang="zh-CN" sz="1800" strike="noStrike" noProof="1"/>
              <a:t>SQL”</a:t>
            </a:r>
            <a:r>
              <a:rPr lang="zh-CN" altLang="en-US" sz="1800" strike="noStrike" noProof="1"/>
              <a:t>，增加了对完整性约束的支持</a:t>
            </a:r>
          </a:p>
          <a:p>
            <a:pPr lvl="2" fontAlgn="base"/>
            <a:r>
              <a:rPr lang="en-US" altLang="zh-CN" sz="2000" strike="noStrike" noProof="1"/>
              <a:t>SQL-92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数据库语言</a:t>
            </a:r>
            <a:r>
              <a:rPr lang="en-US" altLang="zh-CN" sz="1800" strike="noStrike" noProof="1"/>
              <a:t>SQL”</a:t>
            </a:r>
            <a:r>
              <a:rPr lang="zh-CN" altLang="en-US" sz="1800" strike="noStrike" noProof="1"/>
              <a:t>，是</a:t>
            </a:r>
            <a:r>
              <a:rPr lang="en-US" altLang="zh-CN" sz="1800" strike="noStrike" noProof="1"/>
              <a:t>SQL-89</a:t>
            </a:r>
            <a:r>
              <a:rPr lang="zh-CN" altLang="en-US" sz="1800" strike="noStrike" noProof="1"/>
              <a:t>的超集，增加了许多新特性，如新的数据类型，更丰富的数据操作，更强的完整性、安全性支持等。</a:t>
            </a:r>
          </a:p>
          <a:p>
            <a:pPr lvl="2" fontAlgn="base"/>
            <a:r>
              <a:rPr lang="en-US" altLang="zh-CN" sz="2000" strike="noStrike" noProof="1"/>
              <a:t>SQL-1999</a:t>
            </a:r>
          </a:p>
          <a:p>
            <a:pPr lvl="3" fontAlgn="base"/>
            <a:r>
              <a:rPr lang="zh-CN" altLang="en-US" sz="1800" strike="noStrike" noProof="1"/>
              <a:t>增加了对象关系特征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75" y="1295400"/>
            <a:ext cx="9069705" cy="5410200"/>
          </a:xfrm>
        </p:spPr>
        <p:txBody>
          <a:bodyPr/>
          <a:lstStyle/>
          <a:p>
            <a:r>
              <a:rPr lang="zh-CN" altLang="en-US"/>
              <a:t>关系数据库的通用语言</a:t>
            </a:r>
          </a:p>
          <a:p>
            <a:pPr lvl="1"/>
            <a:r>
              <a:rPr lang="zh-CN" altLang="en-US"/>
              <a:t>所有主要的关系型数据库管理系统都支持SQL语言</a:t>
            </a:r>
          </a:p>
          <a:p>
            <a:pPr lvl="1"/>
            <a:endParaRPr lang="zh-CN" altLang="en-US"/>
          </a:p>
          <a:p>
            <a:pPr lvl="0"/>
            <a:r>
              <a:rPr lang="zh-CN" altLang="en-US"/>
              <a:t>统一的语言</a:t>
            </a:r>
          </a:p>
          <a:p>
            <a:pPr lvl="1"/>
            <a:r>
              <a:rPr lang="zh-CN" altLang="en-US"/>
              <a:t>SQL可用于</a:t>
            </a:r>
            <a:r>
              <a:rPr lang="zh-CN" altLang="en-US">
                <a:solidFill>
                  <a:srgbClr val="FF0000"/>
                </a:solidFill>
              </a:rPr>
              <a:t>所有用户</a:t>
            </a:r>
            <a:r>
              <a:rPr lang="zh-CN" altLang="en-US"/>
              <a:t>的DB活动模型</a:t>
            </a:r>
          </a:p>
          <a:p>
            <a:pPr lvl="0"/>
            <a:endParaRPr lang="zh-CN" altLang="en-US"/>
          </a:p>
          <a:p>
            <a:pPr lvl="0"/>
            <a:r>
              <a:rPr lang="zh-CN" altLang="en-US"/>
              <a:t>非过程化语言、</a:t>
            </a:r>
            <a:r>
              <a:rPr lang="zh-CN" altLang="en-US" sz="3200" dirty="0">
                <a:sym typeface="+mn-ea"/>
              </a:rPr>
              <a:t>两种使用方式，统一的语法结构</a:t>
            </a:r>
            <a:endParaRPr lang="zh-CN" altLang="en-US" sz="3200" strike="noStrike" noProof="1">
              <a:sym typeface="+mn-ea"/>
            </a:endParaRPr>
          </a:p>
          <a:p>
            <a:pPr lvl="1" algn="l" fontAlgn="base">
              <a:lnSpc>
                <a:spcPct val="110000"/>
              </a:lnSpc>
            </a:pPr>
            <a:r>
              <a:rPr lang="zh-CN" altLang="en-US" sz="2800">
                <a:sym typeface="+mn-ea"/>
              </a:rPr>
              <a:t>即可用于联机交互，又可嵌入至高级语言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语言支持关系数据库三级模式</a:t>
            </a:r>
            <a:endParaRPr lang="en-US" altLang="zh-CN" strike="noStrike" noProof="1"/>
          </a:p>
        </p:txBody>
      </p:sp>
      <p:sp>
        <p:nvSpPr>
          <p:cNvPr id="394243" name="文本占位符 3942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</a:pP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语言支持关系数据库</a:t>
            </a:r>
            <a:r>
              <a:rPr lang="zh-CN" altLang="en-US" sz="2800" strike="noStrike" noProof="1">
                <a:solidFill>
                  <a:srgbClr val="66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三级模式标准结构</a:t>
            </a:r>
          </a:p>
          <a:p>
            <a:pPr lvl="1" fontAlgn="base">
              <a:lnSpc>
                <a:spcPct val="110000"/>
              </a:lnSpc>
            </a:pPr>
            <a:endParaRPr lang="zh-CN" altLang="en-US" sz="28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95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zh-CN" altLang="en-US" sz="4000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关系数据库的体系结构</a:t>
            </a:r>
          </a:p>
        </p:txBody>
      </p:sp>
      <p:grpSp>
        <p:nvGrpSpPr>
          <p:cNvPr id="30722" name="组合 195621"/>
          <p:cNvGrpSpPr/>
          <p:nvPr/>
        </p:nvGrpSpPr>
        <p:grpSpPr>
          <a:xfrm>
            <a:off x="76200" y="1752600"/>
            <a:ext cx="8763000" cy="4419600"/>
            <a:chOff x="240" y="1056"/>
            <a:chExt cx="4992" cy="2688"/>
          </a:xfrm>
        </p:grpSpPr>
        <p:sp>
          <p:nvSpPr>
            <p:cNvPr id="30723" name="文本框 195589"/>
            <p:cNvSpPr txBox="1"/>
            <p:nvPr/>
          </p:nvSpPr>
          <p:spPr>
            <a:xfrm>
              <a:off x="2791" y="1851"/>
              <a:ext cx="745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视图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V1</a:t>
              </a:r>
            </a:p>
          </p:txBody>
        </p:sp>
        <p:sp>
          <p:nvSpPr>
            <p:cNvPr id="30724" name="文本框 195590"/>
            <p:cNvSpPr txBox="1"/>
            <p:nvPr/>
          </p:nvSpPr>
          <p:spPr>
            <a:xfrm>
              <a:off x="1136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0725" name="文本框 195591"/>
            <p:cNvSpPr txBox="1"/>
            <p:nvPr/>
          </p:nvSpPr>
          <p:spPr>
            <a:xfrm>
              <a:off x="3940" y="1840"/>
              <a:ext cx="745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视图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V2</a:t>
              </a:r>
            </a:p>
          </p:txBody>
        </p:sp>
        <p:sp>
          <p:nvSpPr>
            <p:cNvPr id="30726" name="文本框 195592"/>
            <p:cNvSpPr txBox="1"/>
            <p:nvPr/>
          </p:nvSpPr>
          <p:spPr>
            <a:xfrm>
              <a:off x="1063" y="2613"/>
              <a:ext cx="745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B1</a:t>
              </a:r>
            </a:p>
          </p:txBody>
        </p:sp>
        <p:sp>
          <p:nvSpPr>
            <p:cNvPr id="30727" name="文本框 195593"/>
            <p:cNvSpPr txBox="1"/>
            <p:nvPr/>
          </p:nvSpPr>
          <p:spPr>
            <a:xfrm>
              <a:off x="2182" y="2624"/>
              <a:ext cx="7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B2</a:t>
              </a:r>
            </a:p>
          </p:txBody>
        </p:sp>
        <p:sp>
          <p:nvSpPr>
            <p:cNvPr id="30728" name="文本框 195594"/>
            <p:cNvSpPr txBox="1"/>
            <p:nvPr/>
          </p:nvSpPr>
          <p:spPr>
            <a:xfrm>
              <a:off x="3340" y="2624"/>
              <a:ext cx="745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B3</a:t>
              </a:r>
            </a:p>
          </p:txBody>
        </p:sp>
        <p:sp>
          <p:nvSpPr>
            <p:cNvPr id="30729" name="文本框 195595"/>
            <p:cNvSpPr txBox="1"/>
            <p:nvPr/>
          </p:nvSpPr>
          <p:spPr>
            <a:xfrm>
              <a:off x="4467" y="2613"/>
              <a:ext cx="7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B4</a:t>
              </a:r>
            </a:p>
          </p:txBody>
        </p:sp>
        <p:sp>
          <p:nvSpPr>
            <p:cNvPr id="30730" name="文本框 195596"/>
            <p:cNvSpPr txBox="1"/>
            <p:nvPr/>
          </p:nvSpPr>
          <p:spPr>
            <a:xfrm>
              <a:off x="1085" y="3408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S1</a:t>
              </a:r>
            </a:p>
          </p:txBody>
        </p:sp>
        <p:sp>
          <p:nvSpPr>
            <p:cNvPr id="30731" name="文本框 195597"/>
            <p:cNvSpPr txBox="1"/>
            <p:nvPr/>
          </p:nvSpPr>
          <p:spPr>
            <a:xfrm>
              <a:off x="2191" y="3397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S2</a:t>
              </a:r>
            </a:p>
          </p:txBody>
        </p:sp>
        <p:sp>
          <p:nvSpPr>
            <p:cNvPr id="30732" name="文本框 195598"/>
            <p:cNvSpPr txBox="1"/>
            <p:nvPr/>
          </p:nvSpPr>
          <p:spPr>
            <a:xfrm>
              <a:off x="3329" y="3397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S3</a:t>
              </a:r>
            </a:p>
          </p:txBody>
        </p:sp>
        <p:sp>
          <p:nvSpPr>
            <p:cNvPr id="30733" name="文本框 195599"/>
            <p:cNvSpPr txBox="1"/>
            <p:nvPr/>
          </p:nvSpPr>
          <p:spPr>
            <a:xfrm>
              <a:off x="4487" y="3397"/>
              <a:ext cx="745" cy="29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S4</a:t>
              </a:r>
            </a:p>
          </p:txBody>
        </p:sp>
        <p:sp>
          <p:nvSpPr>
            <p:cNvPr id="30734" name="文本框 195600"/>
            <p:cNvSpPr txBox="1"/>
            <p:nvPr/>
          </p:nvSpPr>
          <p:spPr>
            <a:xfrm>
              <a:off x="2253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0735" name="文本框 195601"/>
            <p:cNvSpPr txBox="1"/>
            <p:nvPr/>
          </p:nvSpPr>
          <p:spPr>
            <a:xfrm>
              <a:off x="3370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0736" name="文本框 195602"/>
            <p:cNvSpPr txBox="1"/>
            <p:nvPr/>
          </p:nvSpPr>
          <p:spPr>
            <a:xfrm>
              <a:off x="4487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0737" name="直接连接符 195603"/>
            <p:cNvSpPr/>
            <p:nvPr/>
          </p:nvSpPr>
          <p:spPr>
            <a:xfrm flipH="1">
              <a:off x="1300" y="1381"/>
              <a:ext cx="196" cy="12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38" name="直接连接符 195604"/>
            <p:cNvSpPr/>
            <p:nvPr/>
          </p:nvSpPr>
          <p:spPr>
            <a:xfrm flipH="1">
              <a:off x="1612" y="1392"/>
              <a:ext cx="796" cy="12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39" name="直接连接符 195605"/>
            <p:cNvSpPr/>
            <p:nvPr/>
          </p:nvSpPr>
          <p:spPr>
            <a:xfrm flipH="1">
              <a:off x="1456" y="2954"/>
              <a:ext cx="0" cy="4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0" name="直接连接符 195606"/>
            <p:cNvSpPr/>
            <p:nvPr/>
          </p:nvSpPr>
          <p:spPr>
            <a:xfrm flipH="1">
              <a:off x="2543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1" name="直接连接符 195607"/>
            <p:cNvSpPr/>
            <p:nvPr/>
          </p:nvSpPr>
          <p:spPr>
            <a:xfrm flipH="1">
              <a:off x="3692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2" name="直接连接符 195608"/>
            <p:cNvSpPr/>
            <p:nvPr/>
          </p:nvSpPr>
          <p:spPr>
            <a:xfrm flipH="1">
              <a:off x="4871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3" name="直接连接符 195609"/>
            <p:cNvSpPr/>
            <p:nvPr/>
          </p:nvSpPr>
          <p:spPr>
            <a:xfrm flipH="1">
              <a:off x="2565" y="2178"/>
              <a:ext cx="557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4" name="直接连接符 195610"/>
            <p:cNvSpPr/>
            <p:nvPr/>
          </p:nvSpPr>
          <p:spPr>
            <a:xfrm flipH="1">
              <a:off x="3630" y="2178"/>
              <a:ext cx="557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5" name="直接连接符 195611"/>
            <p:cNvSpPr/>
            <p:nvPr/>
          </p:nvSpPr>
          <p:spPr>
            <a:xfrm flipH="1">
              <a:off x="3330" y="1370"/>
              <a:ext cx="238" cy="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6" name="直接连接符 195612"/>
            <p:cNvSpPr/>
            <p:nvPr/>
          </p:nvSpPr>
          <p:spPr>
            <a:xfrm flipH="1">
              <a:off x="4436" y="1381"/>
              <a:ext cx="279" cy="45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7" name="直接连接符 195613"/>
            <p:cNvSpPr/>
            <p:nvPr/>
          </p:nvSpPr>
          <p:spPr>
            <a:xfrm>
              <a:off x="2761" y="1370"/>
              <a:ext cx="207" cy="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8" name="直接连接符 195614"/>
            <p:cNvSpPr/>
            <p:nvPr/>
          </p:nvSpPr>
          <p:spPr>
            <a:xfrm>
              <a:off x="3972" y="1392"/>
              <a:ext cx="175" cy="4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9" name="直接连接符 195615"/>
            <p:cNvSpPr/>
            <p:nvPr/>
          </p:nvSpPr>
          <p:spPr>
            <a:xfrm>
              <a:off x="4465" y="2178"/>
              <a:ext cx="406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50" name="文本框 195616"/>
            <p:cNvSpPr txBox="1"/>
            <p:nvPr/>
          </p:nvSpPr>
          <p:spPr>
            <a:xfrm>
              <a:off x="281" y="1078"/>
              <a:ext cx="683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</a:p>
          </p:txBody>
        </p:sp>
        <p:sp>
          <p:nvSpPr>
            <p:cNvPr id="30751" name="文本框 195617"/>
            <p:cNvSpPr txBox="1"/>
            <p:nvPr/>
          </p:nvSpPr>
          <p:spPr>
            <a:xfrm>
              <a:off x="240" y="1810"/>
              <a:ext cx="6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外模式</a:t>
              </a:r>
            </a:p>
          </p:txBody>
        </p:sp>
        <p:sp>
          <p:nvSpPr>
            <p:cNvPr id="30752" name="文本框 195618"/>
            <p:cNvSpPr txBox="1"/>
            <p:nvPr/>
          </p:nvSpPr>
          <p:spPr>
            <a:xfrm>
              <a:off x="281" y="2682"/>
              <a:ext cx="6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模式</a:t>
              </a:r>
            </a:p>
          </p:txBody>
        </p:sp>
        <p:sp>
          <p:nvSpPr>
            <p:cNvPr id="30753" name="文本框 195619"/>
            <p:cNvSpPr txBox="1"/>
            <p:nvPr/>
          </p:nvSpPr>
          <p:spPr>
            <a:xfrm>
              <a:off x="261" y="3479"/>
              <a:ext cx="6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内模式</a:t>
              </a:r>
            </a:p>
          </p:txBody>
        </p:sp>
        <p:sp>
          <p:nvSpPr>
            <p:cNvPr id="30754" name="直接连接符 195620"/>
            <p:cNvSpPr/>
            <p:nvPr/>
          </p:nvSpPr>
          <p:spPr>
            <a:xfrm flipH="1">
              <a:off x="1726" y="2976"/>
              <a:ext cx="611" cy="4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语言支持关系数据库三级模式</a:t>
            </a:r>
            <a:endParaRPr lang="en-US" altLang="zh-CN" strike="noStrike" noProof="1"/>
          </a:p>
        </p:txBody>
      </p:sp>
      <p:sp>
        <p:nvSpPr>
          <p:cNvPr id="394243" name="文本占位符 394242"/>
          <p:cNvSpPr>
            <a:spLocks noGrp="1"/>
          </p:cNvSpPr>
          <p:nvPr>
            <p:ph idx="1"/>
          </p:nvPr>
        </p:nvSpPr>
        <p:spPr>
          <a:xfrm>
            <a:off x="71755" y="1295400"/>
            <a:ext cx="9058910" cy="5410200"/>
          </a:xfrm>
        </p:spPr>
        <p:txBody>
          <a:bodyPr/>
          <a:lstStyle/>
          <a:p>
            <a:pPr fontAlgn="base">
              <a:lnSpc>
                <a:spcPct val="110000"/>
              </a:lnSpc>
            </a:pP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语言的基本表和视图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z="2140" dirty="0">
                <a:solidFill>
                  <a:srgbClr val="66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基本表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是本身独立存在的表</a:t>
            </a:r>
            <a:r>
              <a:rPr lang="en-US" altLang="zh-CN" sz="2135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(table)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，一个关系对应</a:t>
            </a:r>
            <a:r>
              <a:rPr lang="en-US" altLang="zh-CN" sz="2135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SQL</a:t>
            </a:r>
            <a:r>
              <a:rPr lang="zh-CN" altLang="en-US" sz="2135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中的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一个表 </a:t>
            </a:r>
            <a:endParaRPr lang="zh-CN" altLang="en-US" sz="214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140" dirty="0">
                <a:solidFill>
                  <a:srgbClr val="66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视图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是从基本表或其他视图中导出的表，它本身不独立存储在数据库中 ,视图是一个虚表</a:t>
            </a:r>
            <a:endParaRPr lang="zh-CN" altLang="en-US" sz="214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lnSpc>
                <a:spcPct val="110000"/>
              </a:lnSpc>
            </a:pP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关系数据库三级模式在</a:t>
            </a: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语言中的表示</a:t>
            </a:r>
            <a:endParaRPr lang="zh-CN" altLang="en-US" sz="2800" strike="noStrike" noProof="1">
              <a:solidFill>
                <a:srgbClr val="66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外模式对应于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中视图(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view)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和部分基本表(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table)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模式对应于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中的基本表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en-US" altLang="zh-CN" sz="2000" err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table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endParaRPr lang="zh-CN" altLang="en-US" sz="20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内模式对应于存储文件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数据库文件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20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lnSpc>
                <a:spcPct val="110000"/>
              </a:lnSpc>
            </a:pPr>
            <a:endParaRPr lang="zh-CN" altLang="en-US" sz="28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330</TotalTime>
  <Words>3053</Words>
  <Application>Microsoft Office PowerPoint</Application>
  <PresentationFormat>On-screen Show (4:3)</PresentationFormat>
  <Paragraphs>570</Paragraphs>
  <Slides>48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75" baseType="lpstr">
      <vt:lpstr>仿宋_GB2312</vt:lpstr>
      <vt:lpstr>华文新魏</vt:lpstr>
      <vt:lpstr>华文楷体</vt:lpstr>
      <vt:lpstr>华文行楷</vt:lpstr>
      <vt:lpstr>宋体</vt:lpstr>
      <vt:lpstr>微软雅黑</vt:lpstr>
      <vt:lpstr>新宋体</vt:lpstr>
      <vt:lpstr>楷体</vt:lpstr>
      <vt:lpstr>楷体_GB2312</vt:lpstr>
      <vt:lpstr>隶书</vt:lpstr>
      <vt:lpstr>黑体</vt:lpstr>
      <vt:lpstr>Arial</vt:lpstr>
      <vt:lpstr>Helvetica</vt:lpstr>
      <vt:lpstr>Lucida Console</vt:lpstr>
      <vt:lpstr>Symbol</vt:lpstr>
      <vt:lpstr>Tahoma</vt:lpstr>
      <vt:lpstr>Times New Roman</vt:lpstr>
      <vt:lpstr>Wingdings</vt:lpstr>
      <vt:lpstr>Blends</vt:lpstr>
      <vt:lpstr>1_Blends</vt:lpstr>
      <vt:lpstr>2_Blends</vt:lpstr>
      <vt:lpstr>3_Blends</vt:lpstr>
      <vt:lpstr>4_Blends</vt:lpstr>
      <vt:lpstr>7_Blends</vt:lpstr>
      <vt:lpstr>8_Blends</vt:lpstr>
      <vt:lpstr>9_Blends</vt:lpstr>
      <vt:lpstr>MS_ClipArt_Gallery.2</vt:lpstr>
      <vt:lpstr>SQL-1</vt:lpstr>
      <vt:lpstr>本讲主要内容</vt:lpstr>
      <vt:lpstr>SQL概述</vt:lpstr>
      <vt:lpstr>SQL发展历史</vt:lpstr>
      <vt:lpstr>SQL标准</vt:lpstr>
      <vt:lpstr>SQL优势</vt:lpstr>
      <vt:lpstr>SQL语言支持关系数据库三级模式</vt:lpstr>
      <vt:lpstr>关系数据库的体系结构</vt:lpstr>
      <vt:lpstr>SQL语言支持关系数据库三级模式</vt:lpstr>
      <vt:lpstr>SQL的功能和组成</vt:lpstr>
      <vt:lpstr>SQL功能和组成</vt:lpstr>
      <vt:lpstr>SQL语言进行数据操纵  </vt:lpstr>
      <vt:lpstr>示例数据库</vt:lpstr>
      <vt:lpstr>数据表结构及数据</vt:lpstr>
      <vt:lpstr>简单查询</vt:lpstr>
      <vt:lpstr>查询举例</vt:lpstr>
      <vt:lpstr>基本查询语句</vt:lpstr>
      <vt:lpstr>SQL数据查询基本结构</vt:lpstr>
      <vt:lpstr>SQL的执行</vt:lpstr>
      <vt:lpstr>select子句中的 *</vt:lpstr>
      <vt:lpstr>Select子句中属性别名</vt:lpstr>
      <vt:lpstr>SELECT子句中的表达式</vt:lpstr>
      <vt:lpstr>SELECT子句中可以出现字符串常量</vt:lpstr>
      <vt:lpstr>举例</vt:lpstr>
      <vt:lpstr>distinct-重复元组的处理</vt:lpstr>
      <vt:lpstr>where 子句</vt:lpstr>
      <vt:lpstr>where子句给出建立查询的条件</vt:lpstr>
      <vt:lpstr>where子句-关系、逻辑示例</vt:lpstr>
      <vt:lpstr>where子句-between示例</vt:lpstr>
      <vt:lpstr>应用讨论</vt:lpstr>
      <vt:lpstr>字符串操作</vt:lpstr>
      <vt:lpstr>字符串操作示例</vt:lpstr>
      <vt:lpstr>字符串操作示例</vt:lpstr>
      <vt:lpstr>讨论：字符串操作</vt:lpstr>
      <vt:lpstr>where子句-NULL示例</vt:lpstr>
      <vt:lpstr>元组显示顺序</vt:lpstr>
      <vt:lpstr>数据更新</vt:lpstr>
      <vt:lpstr>语句1——添加记录</vt:lpstr>
      <vt:lpstr>举例</vt:lpstr>
      <vt:lpstr>语句2——删除记录</vt:lpstr>
      <vt:lpstr>举例</vt:lpstr>
      <vt:lpstr>语句3——更新记录</vt:lpstr>
      <vt:lpstr>举例</vt:lpstr>
      <vt:lpstr>总结</vt:lpstr>
      <vt:lpstr>*课堂讨论   p173</vt:lpstr>
      <vt:lpstr>PowerPoint Presentation</vt:lpstr>
      <vt:lpstr>课后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li</dc:creator>
  <cp:lastModifiedBy>latitude</cp:lastModifiedBy>
  <cp:revision>1115</cp:revision>
  <cp:lastPrinted>2000-10-10T23:56:00Z</cp:lastPrinted>
  <dcterms:created xsi:type="dcterms:W3CDTF">1996-07-15T15:40:00Z</dcterms:created>
  <dcterms:modified xsi:type="dcterms:W3CDTF">2019-10-10T15:46:47Z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