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819" r:id="rId2"/>
    <p:sldId id="517" r:id="rId3"/>
    <p:sldId id="1147" r:id="rId4"/>
    <p:sldId id="1146" r:id="rId5"/>
    <p:sldId id="1145" r:id="rId6"/>
    <p:sldId id="1128" r:id="rId7"/>
    <p:sldId id="1129" r:id="rId8"/>
    <p:sldId id="1295" r:id="rId9"/>
    <p:sldId id="1148" r:id="rId10"/>
    <p:sldId id="1293" r:id="rId11"/>
    <p:sldId id="1149" r:id="rId12"/>
    <p:sldId id="1297" r:id="rId13"/>
    <p:sldId id="1296" r:id="rId14"/>
    <p:sldId id="1132" r:id="rId15"/>
    <p:sldId id="1152" r:id="rId16"/>
    <p:sldId id="1156" r:id="rId17"/>
    <p:sldId id="1346" r:id="rId18"/>
    <p:sldId id="1153" r:id="rId19"/>
    <p:sldId id="1348" r:id="rId20"/>
    <p:sldId id="1347" r:id="rId21"/>
    <p:sldId id="1135" r:id="rId22"/>
    <p:sldId id="1137" r:id="rId23"/>
    <p:sldId id="1138" r:id="rId24"/>
    <p:sldId id="1211" r:id="rId25"/>
    <p:sldId id="1349" r:id="rId26"/>
    <p:sldId id="1139" r:id="rId27"/>
    <p:sldId id="1023" r:id="rId28"/>
    <p:sldId id="1039" r:id="rId29"/>
    <p:sldId id="1042" r:id="rId30"/>
    <p:sldId id="1046" r:id="rId31"/>
    <p:sldId id="1045" r:id="rId32"/>
    <p:sldId id="1048" r:id="rId33"/>
    <p:sldId id="1050" r:id="rId34"/>
    <p:sldId id="1051" r:id="rId35"/>
    <p:sldId id="1213" r:id="rId36"/>
    <p:sldId id="1214" r:id="rId37"/>
    <p:sldId id="835" r:id="rId38"/>
    <p:sldId id="938" r:id="rId39"/>
    <p:sldId id="1215" r:id="rId40"/>
    <p:sldId id="1388" r:id="rId41"/>
    <p:sldId id="1350" r:id="rId42"/>
    <p:sldId id="939" r:id="rId43"/>
    <p:sldId id="942" r:id="rId44"/>
    <p:sldId id="948" r:id="rId45"/>
    <p:sldId id="1407" r:id="rId46"/>
    <p:sldId id="949" r:id="rId47"/>
    <p:sldId id="947" r:id="rId48"/>
    <p:sldId id="946" r:id="rId49"/>
    <p:sldId id="1217" r:id="rId50"/>
    <p:sldId id="1218" r:id="rId51"/>
    <p:sldId id="1220" r:id="rId52"/>
    <p:sldId id="1221" r:id="rId53"/>
    <p:sldId id="1222" r:id="rId54"/>
    <p:sldId id="1258" r:id="rId55"/>
    <p:sldId id="1257" r:id="rId56"/>
    <p:sldId id="1420" r:id="rId57"/>
    <p:sldId id="1421" r:id="rId58"/>
    <p:sldId id="1422" r:id="rId59"/>
    <p:sldId id="1423" r:id="rId60"/>
    <p:sldId id="1424" r:id="rId61"/>
    <p:sldId id="1425" r:id="rId62"/>
    <p:sldId id="1426" r:id="rId63"/>
    <p:sldId id="1427" r:id="rId64"/>
    <p:sldId id="1000" r:id="rId65"/>
  </p:sldIdLst>
  <p:sldSz cx="9144000" cy="6858000" type="screen4x3"/>
  <p:notesSz cx="7099300" cy="10234613"/>
  <p:defaultTextStyle>
    <a:defPPr>
      <a:defRPr lang="zh-CN"/>
    </a:defPPr>
    <a:lvl1pPr marL="0" lvl="0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lvl="1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lvl="2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lvl="3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lvl="4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lvl="5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lvl="6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lvl="7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lvl="8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7E7E7"/>
    <a:srgbClr val="FF33CC"/>
    <a:srgbClr val="CC6600"/>
    <a:srgbClr val="EABD00"/>
    <a:srgbClr val="660033"/>
    <a:srgbClr val="FFCC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6"/>
    <p:restoredTop sz="63982" autoAdjust="0"/>
  </p:normalViewPr>
  <p:slideViewPr>
    <p:cSldViewPr showGuides="1">
      <p:cViewPr varScale="1">
        <p:scale>
          <a:sx n="74" d="100"/>
          <a:sy n="74" d="100"/>
        </p:scale>
        <p:origin x="2808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hangingPunct="1"/>
            <a:endParaRPr lang="zh-CN" altLang="en-US" sz="1300" dirty="0">
              <a:effectLst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endParaRPr lang="zh-CN" altLang="en-US" sz="1300" dirty="0">
              <a:effectLst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hangingPunct="1"/>
            <a:endParaRPr lang="zh-CN" altLang="en-US" sz="1300" dirty="0">
              <a:effectLst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effectLst/>
              </a:rPr>
              <a:t>‹#›</a:t>
            </a:fld>
            <a:endParaRPr lang="zh-CN" alt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2798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hangingPunct="1"/>
            <a:endParaRPr lang="zh-CN" altLang="en-US" sz="13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endParaRPr lang="zh-CN" altLang="en-US" sz="13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hangingPunct="1"/>
            <a:endParaRPr lang="zh-CN" altLang="en-US" sz="13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‹#›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47734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6604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4" name="文本占位符 6604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dirty="0"/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90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1937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8570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53175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幻灯片图像占位符 72192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1923" name="文本占位符 7219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22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7209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幻灯片图像占位符 73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43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52320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幻灯片图像占位符 7342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44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81968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幻灯片图像占位符 7342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45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7921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幻灯片图像占位符 7342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46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1980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幻灯片图像占位符 73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8834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幻灯片图像占位符 73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08846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幻灯片图像占位符 6615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1507" name="文本占位符 661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93751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58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219416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studioName</a:t>
            </a:r>
            <a:r>
              <a:rPr lang="en-US" dirty="0" smtClean="0"/>
              <a:t> from movies R where </a:t>
            </a:r>
          </a:p>
          <a:p>
            <a:r>
              <a:rPr lang="en-US" dirty="0" smtClean="0"/>
              <a:t>Not exists(Select * from movies R1 where </a:t>
            </a:r>
            <a:r>
              <a:rPr lang="en-US" dirty="0" err="1" smtClean="0"/>
              <a:t>studioName</a:t>
            </a:r>
            <a:r>
              <a:rPr lang="en-US" dirty="0" smtClean="0"/>
              <a:t>='Paramount' and</a:t>
            </a:r>
          </a:p>
          <a:p>
            <a:r>
              <a:rPr lang="en-US" dirty="0" smtClean="0"/>
              <a:t>Not exists (Select * from movies R2 where R1.movietype = R2.movietype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R.studioName</a:t>
            </a:r>
            <a:r>
              <a:rPr lang="en-US" smtClean="0"/>
              <a:t>=R2.studioName</a:t>
            </a:r>
            <a:r>
              <a:rPr lang="en-US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59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20200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select *</a:t>
            </a:r>
          </a:p>
          <a:p>
            <a:r>
              <a:rPr lang="zh-CN" altLang="en-US" dirty="0"/>
              <a:t>from moviestar</a:t>
            </a:r>
          </a:p>
          <a:p>
            <a:r>
              <a:rPr lang="zh-CN" altLang="en-US" dirty="0"/>
              <a:t>left join starsin</a:t>
            </a:r>
          </a:p>
          <a:p>
            <a:r>
              <a:rPr lang="zh-CN" altLang="en-US" dirty="0"/>
              <a:t>on starname=name</a:t>
            </a:r>
          </a:p>
          <a:p>
            <a:r>
              <a:rPr lang="zh-CN" altLang="en-US" dirty="0"/>
              <a:t>WHERE STARNAME NOT LIKE'H%'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4528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幻灯片图像占位符 7311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1139" name="文本占位符 7311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7412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9800" y="750888"/>
            <a:ext cx="5008563" cy="37576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6616" tIns="48308" rIns="96616" bIns="48308" anchor="t"/>
          <a:lstStyle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</a:ln>
        </p:spPr>
        <p:txBody>
          <a:bodyPr lIns="96616" tIns="48308" rIns="96616" bIns="48308"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4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7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实例：</a:t>
            </a:r>
          </a:p>
          <a:p>
            <a:r>
              <a:rPr lang="zh-CN" altLang="en-US"/>
              <a:t>select distinct title【,length/60,'hr' as lenInHrs】【,sum(year)】</a:t>
            </a:r>
          </a:p>
          <a:p>
            <a:r>
              <a:rPr lang="zh-CN" altLang="en-US"/>
              <a:t>from movies</a:t>
            </a:r>
          </a:p>
          <a:p>
            <a:r>
              <a:rPr lang="zh-CN" altLang="en-US"/>
              <a:t>where studioname='FOX' OR studioname IS NULL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6926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幻灯片图像占位符 7198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9875" name="文本占位符 719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1991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幻灯片图像占位符 7198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9875" name="文本占位符 719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297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幻灯片图像占位符 7198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9875" name="文本占位符 719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450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4160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3473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06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26307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6308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09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6310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26311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12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313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4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5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zh-CN" altLang="en-US" sz="4400" b="0" i="0" u="none" strike="noStrike" kern="1200" cap="none" spc="0" normalizeH="0" baseline="0" noProof="1" dirty="0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  <a:sym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effectLst/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3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4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5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6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7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8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标题 480257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6697663" cy="1871663"/>
          </a:xfrm>
        </p:spPr>
        <p:txBody>
          <a:bodyPr anchor="b"/>
          <a:lstStyle/>
          <a:p>
            <a:pPr defTabSz="914400" fontAlgn="base">
              <a:buSzPct val="100000"/>
            </a:pPr>
            <a: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SQL-</a:t>
            </a:r>
            <a:r>
              <a:rPr lang="zh-CN" altLang="en-US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数据查询进阶</a:t>
            </a:r>
          </a:p>
        </p:txBody>
      </p:sp>
      <p:pic>
        <p:nvPicPr>
          <p:cNvPr id="7170" name="图片 480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3" y="188913"/>
            <a:ext cx="1619250" cy="836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1" name="对象 480259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r:id="rId5" imgW="2643505" imgH="4587875" progId="MS_ClipArt_Gallery.2">
                  <p:embed/>
                </p:oleObj>
              </mc:Choice>
              <mc:Fallback>
                <p:oleObj r:id="rId5" imgW="2643505" imgH="458787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1" name="文本框 480260"/>
          <p:cNvSpPr txBox="1"/>
          <p:nvPr/>
        </p:nvSpPr>
        <p:spPr>
          <a:xfrm>
            <a:off x="1043608" y="3645024"/>
            <a:ext cx="6357441" cy="267765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R="0" algn="ctr" defTabSz="914400"/>
            <a:r>
              <a:rPr kumimoji="0" lang="zh-CN" altLang="en-US" sz="2400" b="1" kern="1200" cap="none" spc="0" normalizeH="0" baseline="0" noProof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浙江理工大学</a:t>
            </a:r>
            <a:endParaRPr kumimoji="0" lang="en-US" altLang="zh-CN" sz="2400" b="1" kern="1200" cap="none" spc="0" normalizeH="0" baseline="0" noProof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R="0" algn="ctr" defTabSz="914400"/>
            <a:r>
              <a:rPr kumimoji="0" lang="zh-CN" altLang="en-US" sz="2400" b="1" kern="1200" cap="none" spc="0" normalizeH="0" baseline="0" noProof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信息学院计算机系</a:t>
            </a:r>
            <a:endParaRPr kumimoji="0" lang="en-US" altLang="zh-CN" sz="2400" b="1" kern="1200" cap="none" spc="0" normalizeH="0" baseline="0" noProof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R="0" algn="ctr" defTabSz="914400"/>
            <a:r>
              <a:rPr lang="zh-CN" altLang="en-US" sz="2400" b="1" noProof="1">
                <a:solidFill>
                  <a:schemeClr val="tx1"/>
                </a:solidFill>
                <a:latin typeface="楷体_GB2312" pitchFamily="49" charset="-122"/>
                <a:sym typeface="+mn-ea"/>
              </a:rPr>
              <a:t>沈炜</a:t>
            </a:r>
            <a:endParaRPr lang="en-US" altLang="zh-CN" sz="2400" b="1" noProof="1" smtClean="0">
              <a:solidFill>
                <a:schemeClr val="tx1"/>
              </a:solidFill>
              <a:latin typeface="楷体_GB2312" pitchFamily="49" charset="-122"/>
              <a:sym typeface="+mn-ea"/>
            </a:endParaRPr>
          </a:p>
          <a:p>
            <a:pPr marR="0" algn="ctr" defTabSz="914400"/>
            <a:r>
              <a:rPr lang="en-US" altLang="zh-CN" sz="2400" b="1" noProof="1" smtClean="0">
                <a:solidFill>
                  <a:schemeClr val="tx1"/>
                </a:solidFill>
                <a:latin typeface="楷体_GB2312" pitchFamily="49" charset="-122"/>
                <a:sym typeface="+mn-ea"/>
              </a:rPr>
              <a:t>QQ:120259565</a:t>
            </a:r>
          </a:p>
          <a:p>
            <a:pPr marR="0" defTabSz="914400"/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标题 527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>
                <a:solidFill>
                  <a:schemeClr val="folHlink"/>
                </a:solidFill>
                <a:effectLst/>
                <a:ea typeface="楷体_GB2312" pitchFamily="49" charset="-122"/>
              </a:rPr>
              <a:t>注意</a:t>
            </a:r>
          </a:p>
        </p:txBody>
      </p:sp>
      <p:sp>
        <p:nvSpPr>
          <p:cNvPr id="527363" name="文本占位符 527362"/>
          <p:cNvSpPr>
            <a:spLocks noGrp="1"/>
          </p:cNvSpPr>
          <p:nvPr>
            <p:ph type="body" idx="1"/>
          </p:nvPr>
        </p:nvSpPr>
        <p:spPr>
          <a:xfrm>
            <a:off x="352425" y="1135380"/>
            <a:ext cx="8230235" cy="483806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3200" dirty="0">
              <a:sym typeface="+mn-ea"/>
            </a:endParaRPr>
          </a:p>
          <a:p>
            <a:pPr lvl="0">
              <a:lnSpc>
                <a:spcPct val="90000"/>
              </a:lnSpc>
            </a:pPr>
            <a:endParaRPr lang="zh-CN" altLang="en-US" sz="3200" b="1" err="1">
              <a:solidFill>
                <a:srgbClr val="FF3300"/>
              </a:solidFill>
              <a:sym typeface="+mn-ea"/>
            </a:endParaRPr>
          </a:p>
          <a:p>
            <a:pPr lvl="2">
              <a:lnSpc>
                <a:spcPct val="90000"/>
              </a:lnSpc>
            </a:pPr>
            <a:endParaRPr lang="zh-CN" altLang="en-US" sz="3200" dirty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rgbClr val="0000FF"/>
                </a:solidFill>
                <a:sym typeface="+mn-ea"/>
              </a:rPr>
              <a:t>COUNT</a:t>
            </a:r>
            <a:r>
              <a:rPr lang="zh-CN" altLang="en-US" sz="3200" dirty="0">
                <a:sym typeface="+mn-ea"/>
              </a:rPr>
              <a:t>(</a:t>
            </a:r>
            <a:r>
              <a:rPr lang="en-US" altLang="zh-CN" sz="3200" dirty="0">
                <a:sym typeface="+mn-ea"/>
              </a:rPr>
              <a:t>*</a:t>
            </a:r>
            <a:r>
              <a:rPr lang="zh-CN" altLang="en-US" sz="3200" dirty="0">
                <a:sym typeface="+mn-ea"/>
              </a:rPr>
              <a:t>)对表记录统计个数，函数内不允许使用</a:t>
            </a:r>
            <a:r>
              <a:rPr lang="zh-CN" altLang="en-US" sz="3200" dirty="0">
                <a:solidFill>
                  <a:srgbClr val="0000FF"/>
                </a:solidFill>
                <a:sym typeface="+mn-ea"/>
              </a:rPr>
              <a:t>DISTINCT</a:t>
            </a:r>
            <a:endParaRPr lang="en-US" altLang="zh-CN" sz="32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>
          <a:xfrm>
            <a:off x="870585" y="167005"/>
            <a:ext cx="7968615" cy="845820"/>
          </a:xfrm>
        </p:spPr>
        <p:txBody>
          <a:bodyPr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聚集函数可用于表达式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8471" name="矩形 318470"/>
          <p:cNvSpPr/>
          <p:nvPr/>
        </p:nvSpPr>
        <p:spPr>
          <a:xfrm>
            <a:off x="534035" y="1412240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：男演员的平均年龄</a:t>
            </a:r>
            <a:endParaRPr 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472" name="矩形 318471"/>
          <p:cNvSpPr/>
          <p:nvPr/>
        </p:nvSpPr>
        <p:spPr>
          <a:xfrm>
            <a:off x="342900" y="2038350"/>
            <a:ext cx="84582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gender,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AVG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(year(curdate())-year(birthdate) 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moviestar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gender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‘M’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475" y="3764915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：戏剧电影的总时长（小时）</a:t>
            </a:r>
            <a:endParaRPr 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015" y="4556760"/>
            <a:ext cx="64865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noAutofit/>
          </a:bodyPr>
          <a:lstStyle/>
          <a:p>
            <a:pPr lvl="0" algn="l" eaLnBrk="0" hangingPunct="0"/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</a:t>
            </a:r>
            <a:r>
              <a:rPr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movieType,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SUM</a:t>
            </a:r>
            <a:r>
              <a:rPr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(length)/60 as avg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Len</a:t>
            </a:r>
            <a:r>
              <a:rPr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</a:t>
            </a:r>
          </a:p>
          <a:p>
            <a:pPr lvl="0" algn="l" eaLnBrk="0" hangingPunct="0"/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</a:t>
            </a:r>
            <a:r>
              <a:rPr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movies</a:t>
            </a:r>
          </a:p>
          <a:p>
            <a:pPr lvl="0" algn="l" eaLnBrk="0" hangingPunct="0"/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</a:t>
            </a:r>
            <a:r>
              <a:rPr sz="24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movietype='drama'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481695" cy="1463040"/>
          </a:xfrm>
        </p:spPr>
        <p:txBody>
          <a:bodyPr/>
          <a:lstStyle/>
          <a:p>
            <a:r>
              <a:rPr lang="zh-CN" altLang="en-US"/>
              <a:t>如何计算每种类型的电影的总时长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9435" y="3064510"/>
            <a:ext cx="76682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可按属性或属性组上值相同的元祖进行分组</a:t>
            </a:r>
            <a:endParaRPr lang="zh-CN" altLang="en-US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聚集函数可在组内计算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分组命令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GROUP BY</a:t>
            </a:r>
            <a:r>
              <a:rPr>
                <a:sym typeface="+mn-ea"/>
              </a:rPr>
              <a:t>子句</a:t>
            </a:r>
            <a:endParaRPr dirty="0">
              <a:solidFill>
                <a:schemeClr val="folHlink"/>
              </a:solidFill>
              <a:effectLst/>
              <a:ea typeface="楷体_GB2312" pitchFamily="49" charset="-122"/>
              <a:sym typeface="+mn-ea"/>
            </a:endParaRPr>
          </a:p>
        </p:txBody>
      </p:sp>
      <p:sp>
        <p:nvSpPr>
          <p:cNvPr id="525315" name="文本占位符 525314"/>
          <p:cNvSpPr>
            <a:spLocks noGrp="1"/>
          </p:cNvSpPr>
          <p:nvPr>
            <p:ph type="body" idx="1"/>
          </p:nvPr>
        </p:nvSpPr>
        <p:spPr>
          <a:xfrm>
            <a:off x="352425" y="1184275"/>
            <a:ext cx="8685530" cy="5410200"/>
          </a:xfrm>
        </p:spPr>
        <p:txBody>
          <a:bodyPr/>
          <a:lstStyle/>
          <a:p>
            <a:r>
              <a:rPr lang="zh-CN" altLang="en-US" dirty="0"/>
              <a:t>分组命令</a:t>
            </a:r>
            <a:r>
              <a:rPr lang="en-US" altLang="zh-CN" dirty="0"/>
              <a:t>: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GROUP BY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列名列表</a:t>
            </a:r>
          </a:p>
          <a:p>
            <a:r>
              <a:rPr lang="zh-CN" altLang="en-US" dirty="0">
                <a:sym typeface="+mn-ea"/>
              </a:rPr>
              <a:t>格式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功能：将表中的元组按</a:t>
            </a:r>
            <a:r>
              <a:rPr lang="zh-CN" altLang="en-US" dirty="0">
                <a:solidFill>
                  <a:srgbClr val="FF0000"/>
                </a:solidFill>
              </a:rPr>
              <a:t>指定列上值相等</a:t>
            </a:r>
            <a:r>
              <a:rPr lang="zh-CN" altLang="en-US" dirty="0"/>
              <a:t>的原则分组</a:t>
            </a:r>
          </a:p>
          <a:p>
            <a:pPr lvl="0"/>
            <a:r>
              <a:rPr lang="zh-CN" altLang="en-US" dirty="0"/>
              <a:t>注意：有</a:t>
            </a:r>
            <a:r>
              <a:rPr lang="en-US" altLang="zh-CN" dirty="0"/>
              <a:t>GROUP BY </a:t>
            </a:r>
            <a:r>
              <a:rPr lang="zh-CN" altLang="en-US" dirty="0"/>
              <a:t>子句，</a:t>
            </a:r>
            <a:r>
              <a:rPr lang="zh-CN" altLang="en-US" dirty="0">
                <a:sym typeface="+mn-ea"/>
              </a:rPr>
              <a:t>聚集函数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将</a:t>
            </a:r>
            <a:r>
              <a:rPr lang="zh-CN" altLang="en-US" dirty="0">
                <a:solidFill>
                  <a:srgbClr val="FF0000"/>
                </a:solidFill>
              </a:rPr>
              <a:t>作用到每一组而不是整张关系表</a:t>
            </a:r>
            <a:endParaRPr lang="zh-CN" altLang="en-US" dirty="0"/>
          </a:p>
          <a:p>
            <a:pPr lvl="0"/>
            <a:endParaRPr lang="zh-CN" altLang="en-US" dirty="0"/>
          </a:p>
          <a:p>
            <a:pPr lvl="1">
              <a:spcBef>
                <a:spcPct val="50000"/>
              </a:spcBef>
              <a:buNone/>
            </a:pPr>
            <a:r>
              <a:rPr lang="zh-CN" altLang="en-US" dirty="0"/>
              <a:t>	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95655" y="2162810"/>
            <a:ext cx="6803390" cy="198183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fontScale="97500"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SELECT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,R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 …,R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normalizeH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k...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按属性分组</a:t>
            </a:r>
            <a:endParaRPr dirty="0">
              <a:solidFill>
                <a:schemeClr val="folHlink"/>
              </a:solidFill>
              <a:effectLst/>
              <a:ea typeface="楷体_GB2312" pitchFamily="49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4095" y="1551305"/>
          <a:ext cx="6094730" cy="29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610"/>
                <a:gridCol w="653415"/>
                <a:gridCol w="633095"/>
                <a:gridCol w="815975"/>
                <a:gridCol w="1243330"/>
                <a:gridCol w="916305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title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year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length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movieType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studioName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producerC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The Man Who Wasn't There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2001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</a:rPr>
                        <a:t>comedy</a:t>
                      </a:r>
                      <a:endParaRPr lang="en-US" altLang="en-US" sz="1000" b="1">
                        <a:solidFill>
                          <a:srgbClr val="0000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USA Entertainm.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777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Empire Strikes Back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1980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111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Fox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555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Gone With the Wind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1938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238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Logan's run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1977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120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888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Pretty Woman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1990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119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Disney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999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Terms of Endearment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1983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132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123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The Usual Suspects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1995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106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drama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MGM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999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Trek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1979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132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sciFic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Paramount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444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Trek: Nemesis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2002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sciFic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Paramount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321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Wars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1977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124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sciFic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Fox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555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Star Wars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2017</a:t>
                      </a: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0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6377" name="矩形 526376" descr="白色大理石"/>
          <p:cNvSpPr/>
          <p:nvPr/>
        </p:nvSpPr>
        <p:spPr>
          <a:xfrm>
            <a:off x="358775" y="2116455"/>
            <a:ext cx="571500" cy="138303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>
                <a:blipFill rotWithShape="0">
                  <a:blip r:embed="rId3"/>
                </a:blipFill>
                <a:latin typeface="隶书" panose="02010509060101010101" charset="-122"/>
                <a:ea typeface="隶书" panose="02010509060101010101" charset="-122"/>
              </a:rPr>
              <a:t>{</a:t>
            </a:r>
          </a:p>
        </p:txBody>
      </p:sp>
      <p:sp>
        <p:nvSpPr>
          <p:cNvPr id="526378" name="矩形 526377" descr="白色大理石"/>
          <p:cNvSpPr/>
          <p:nvPr/>
        </p:nvSpPr>
        <p:spPr>
          <a:xfrm>
            <a:off x="358775" y="3560445"/>
            <a:ext cx="571500" cy="7124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>
                <a:blipFill rotWithShape="0">
                  <a:blip r:embed="rId3"/>
                </a:blipFill>
                <a:latin typeface="隶书" panose="02010509060101010101" charset="-122"/>
                <a:ea typeface="隶书" panose="02010509060101010101" charset="-122"/>
              </a:rPr>
              <a:t>{</a:t>
            </a:r>
          </a:p>
        </p:txBody>
      </p:sp>
      <p:sp>
        <p:nvSpPr>
          <p:cNvPr id="526379" name="矩形 526378" descr="白色大理石"/>
          <p:cNvSpPr/>
          <p:nvPr/>
        </p:nvSpPr>
        <p:spPr>
          <a:xfrm>
            <a:off x="358775" y="4272915"/>
            <a:ext cx="571500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5000" lnSpcReduction="20000"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>
                <a:blipFill rotWithShape="0">
                  <a:blip r:embed="rId3"/>
                </a:blipFill>
                <a:latin typeface="隶书" panose="02010509060101010101" charset="-122"/>
                <a:ea typeface="隶书" panose="02010509060101010101" charset="-122"/>
              </a:rPr>
              <a:t>{</a:t>
            </a:r>
          </a:p>
        </p:txBody>
      </p:sp>
      <p:sp>
        <p:nvSpPr>
          <p:cNvPr id="3" name="矩形 2" descr="白色大理石"/>
          <p:cNvSpPr/>
          <p:nvPr/>
        </p:nvSpPr>
        <p:spPr>
          <a:xfrm>
            <a:off x="403860" y="1762760"/>
            <a:ext cx="571500" cy="35369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2500" lnSpcReduction="20000"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>
                <a:blipFill rotWithShape="0">
                  <a:blip r:embed="rId3"/>
                </a:blipFill>
                <a:latin typeface="隶书" panose="02010509060101010101" charset="-122"/>
                <a:ea typeface="隶书" panose="02010509060101010101" charset="-122"/>
              </a:rPr>
              <a:t>{</a:t>
            </a:r>
          </a:p>
        </p:txBody>
      </p:sp>
      <p:sp>
        <p:nvSpPr>
          <p:cNvPr id="526427" name="矩形 526426"/>
          <p:cNvSpPr/>
          <p:nvPr/>
        </p:nvSpPr>
        <p:spPr>
          <a:xfrm>
            <a:off x="2464911" y="5022215"/>
            <a:ext cx="381000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SELECT 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movietype,sum(length)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华文行楷" panose="02010800040101010101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FROM 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movies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华文行楷" panose="02010800040101010101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WHERE 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 IS NOT NULL</a:t>
            </a:r>
          </a:p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ea typeface="华文行楷" panose="02010800040101010101" charset="-122"/>
                <a:sym typeface="+mn-ea"/>
              </a:rPr>
              <a:t>GROUP BY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4095" y="1152525"/>
            <a:ext cx="1193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movies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6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GROUP BY</a:t>
            </a:r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4899025"/>
          </a:xfrm>
        </p:spPr>
        <p:txBody>
          <a:bodyPr/>
          <a:lstStyle/>
          <a:p>
            <a:r>
              <a:rPr lang="zh-CN" altLang="en-US"/>
              <a:t>统计各种类型电影的最早发行年份，平均时长，电影数量</a:t>
            </a:r>
            <a:r>
              <a:rPr lang="en-US" altLang="zh-CN"/>
              <a:t>,</a:t>
            </a:r>
            <a:r>
              <a:rPr lang="zh-CN" altLang="en-US"/>
              <a:t>返回结果也包含电影类型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6130" y="2401570"/>
            <a:ext cx="656463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SELECT</a:t>
            </a:r>
            <a:r>
              <a:rPr lang="zh-CN" altLang="en-US" sz="2000">
                <a:solidFill>
                  <a:srgbClr val="0000FF"/>
                </a:solidFill>
              </a:rPr>
              <a:t> movietype,min(year),avg(length),count(*)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FROM</a:t>
            </a:r>
            <a:r>
              <a:rPr lang="zh-CN" altLang="en-US" sz="2000">
                <a:solidFill>
                  <a:srgbClr val="0000FF"/>
                </a:solidFill>
              </a:rPr>
              <a:t> movies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WHERE</a:t>
            </a:r>
            <a:r>
              <a:rPr lang="zh-CN" altLang="en-US" sz="2000">
                <a:solidFill>
                  <a:srgbClr val="0000FF"/>
                </a:solidFill>
              </a:rPr>
              <a:t> movietype is not null</a:t>
            </a:r>
          </a:p>
          <a:p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935" y="5484495"/>
            <a:ext cx="6067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分组的情况下，一般返回结果包括分组的聚集函数以及分组属性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3466465"/>
            <a:ext cx="3746500" cy="1711325"/>
          </a:xfrm>
          <a:prstGeom prst="rect">
            <a:avLst/>
          </a:prstGeom>
        </p:spPr>
      </p:pic>
      <p:sp>
        <p:nvSpPr>
          <p:cNvPr id="526427" name="矩形 526426"/>
          <p:cNvSpPr/>
          <p:nvPr/>
        </p:nvSpPr>
        <p:spPr>
          <a:xfrm>
            <a:off x="785970" y="3916045"/>
            <a:ext cx="2854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movietype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264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4899025"/>
          </a:xfrm>
        </p:spPr>
        <p:txBody>
          <a:bodyPr/>
          <a:lstStyle/>
          <a:p>
            <a:r>
              <a:rPr lang="zh-CN" altLang="en-US"/>
              <a:t>统计每部影片演员个数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6785" y="1915160"/>
            <a:ext cx="6610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rgbClr val="0000FF"/>
                </a:solidFill>
              </a:rPr>
              <a:t>SELECT</a:t>
            </a:r>
            <a:r>
              <a:rPr sz="2000">
                <a:solidFill>
                  <a:schemeClr val="tx1"/>
                </a:solidFill>
              </a:rPr>
              <a:t> movietitle,movieyear,</a:t>
            </a:r>
            <a:r>
              <a:rPr lang="en-US" sz="2000">
                <a:solidFill>
                  <a:srgbClr val="0000FF"/>
                </a:solidFill>
              </a:rPr>
              <a:t>COUNT</a:t>
            </a:r>
            <a:r>
              <a:rPr sz="2000">
                <a:solidFill>
                  <a:srgbClr val="0000FF"/>
                </a:solidFill>
              </a:rPr>
              <a:t>(</a:t>
            </a:r>
            <a:r>
              <a:rPr sz="2000">
                <a:solidFill>
                  <a:schemeClr val="tx1"/>
                </a:solidFill>
              </a:rPr>
              <a:t>*</a:t>
            </a:r>
            <a:r>
              <a:rPr sz="2000">
                <a:solidFill>
                  <a:srgbClr val="0000FF"/>
                </a:solidFill>
              </a:rPr>
              <a:t>) </a:t>
            </a:r>
            <a:r>
              <a:rPr lang="en-US" sz="2000">
                <a:solidFill>
                  <a:srgbClr val="0000FF"/>
                </a:solidFill>
              </a:rPr>
              <a:t>AS </a:t>
            </a:r>
            <a:r>
              <a:rPr lang="en-US" sz="2000">
                <a:solidFill>
                  <a:schemeClr val="tx1"/>
                </a:solidFill>
              </a:rPr>
              <a:t>starnum</a:t>
            </a:r>
            <a:endParaRPr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0000FF"/>
                </a:solidFill>
              </a:rPr>
              <a:t>FROM</a:t>
            </a:r>
            <a:r>
              <a:rPr sz="2000">
                <a:solidFill>
                  <a:srgbClr val="0000FF"/>
                </a:solidFill>
              </a:rPr>
              <a:t> </a:t>
            </a:r>
            <a:r>
              <a:rPr sz="2000">
                <a:solidFill>
                  <a:schemeClr val="tx1"/>
                </a:solidFill>
              </a:rPr>
              <a:t>starsin</a:t>
            </a:r>
          </a:p>
          <a:p>
            <a:endParaRPr sz="20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4690745"/>
            <a:ext cx="3408045" cy="1866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25" y="4977130"/>
            <a:ext cx="3783965" cy="13633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9440" y="4933950"/>
            <a:ext cx="2376170" cy="23685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440" y="5170805"/>
            <a:ext cx="2376170" cy="568960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440" y="5739765"/>
            <a:ext cx="2376170" cy="23685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440" y="5976620"/>
            <a:ext cx="2376170" cy="36385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440" y="6340475"/>
            <a:ext cx="2376170" cy="23685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427" name="矩形 526426"/>
          <p:cNvSpPr/>
          <p:nvPr/>
        </p:nvSpPr>
        <p:spPr>
          <a:xfrm>
            <a:off x="946943" y="2776855"/>
            <a:ext cx="4486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movietitle,movieyear</a:t>
            </a:r>
          </a:p>
        </p:txBody>
      </p:sp>
      <p:sp>
        <p:nvSpPr>
          <p:cNvPr id="13" name="矩形 12"/>
          <p:cNvSpPr/>
          <p:nvPr/>
        </p:nvSpPr>
        <p:spPr>
          <a:xfrm>
            <a:off x="595153" y="4353560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52642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如果只求上例中演员个数超过</a:t>
            </a:r>
            <a:r>
              <a:rPr lang="en-US" altLang="zh-CN"/>
              <a:t>1</a:t>
            </a:r>
            <a:r>
              <a:rPr lang="zh-CN" altLang="en-US"/>
              <a:t>人的组，如何限制条件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780155"/>
            <a:ext cx="3783965" cy="13633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4850" y="4265295"/>
            <a:ext cx="3784600" cy="23685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4215" y="4705350"/>
            <a:ext cx="3784600" cy="23685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组的选择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HAVING</a:t>
            </a:r>
            <a:r>
              <a:rPr b="1">
                <a:solidFill>
                  <a:srgbClr val="0000FF"/>
                </a:solidFill>
                <a:sym typeface="+mn-ea"/>
              </a:rPr>
              <a:t>子句</a:t>
            </a:r>
            <a:endParaRPr b="1" dirty="0">
              <a:solidFill>
                <a:srgbClr val="0000FF"/>
              </a:solidFill>
              <a:effectLst/>
              <a:ea typeface="楷体_GB2312" pitchFamily="49" charset="-122"/>
              <a:sym typeface="+mn-ea"/>
            </a:endParaRPr>
          </a:p>
        </p:txBody>
      </p:sp>
      <p:sp>
        <p:nvSpPr>
          <p:cNvPr id="525315" name="文本占位符 525314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r>
              <a:rPr lang="en-US" altLang="zh-CN" b="1">
                <a:solidFill>
                  <a:srgbClr val="0000FF"/>
                </a:solidFill>
                <a:sym typeface="+mn-ea"/>
              </a:rPr>
              <a:t>HAVING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条件表达式（可含有聚集函数）</a:t>
            </a:r>
          </a:p>
          <a:p>
            <a:r>
              <a:rPr lang="zh-CN" altLang="en-US" dirty="0">
                <a:sym typeface="+mn-ea"/>
              </a:rPr>
              <a:t>格式</a:t>
            </a:r>
          </a:p>
          <a:p>
            <a:pPr lvl="1"/>
            <a:r>
              <a:rPr lang="en-US" altLang="zh-CN" b="1" i="1">
                <a:solidFill>
                  <a:srgbClr val="FF3300"/>
                </a:solidFill>
              </a:rPr>
              <a:t> 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功能：按组对聚集函数求解，并过滤所有不满足条件的组</a:t>
            </a:r>
          </a:p>
          <a:p>
            <a:pPr lvl="1">
              <a:spcBef>
                <a:spcPct val="50000"/>
              </a:spcBef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908050" y="2308860"/>
            <a:ext cx="6250940" cy="223964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,R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 …,R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HAVING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condition 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FF"/>
                </a:solidFill>
                <a:sym typeface="+mn-ea"/>
              </a:rPr>
              <a:t>HAVING</a:t>
            </a:r>
            <a:r>
              <a:rPr lang="zh-CN" altLang="en-US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4899025"/>
          </a:xfrm>
        </p:spPr>
        <p:txBody>
          <a:bodyPr/>
          <a:lstStyle/>
          <a:p>
            <a:r>
              <a:rPr lang="zh-CN" altLang="en-US"/>
              <a:t>统计演员数量超过</a:t>
            </a:r>
            <a:r>
              <a:rPr lang="en-US" altLang="zh-CN"/>
              <a:t>1</a:t>
            </a:r>
            <a:r>
              <a:rPr lang="zh-CN" altLang="en-US"/>
              <a:t>人的所有电影，并列出人数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3525" y="2363470"/>
            <a:ext cx="65646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rgbClr val="0000FF"/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movietitle,movieyear,count(starname)</a:t>
            </a:r>
          </a:p>
          <a:p>
            <a:r>
              <a:rPr sz="2000">
                <a:solidFill>
                  <a:srgbClr val="0000FF"/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starsin</a:t>
            </a:r>
          </a:p>
          <a:p>
            <a:r>
              <a:rPr sz="2000">
                <a:solidFill>
                  <a:srgbClr val="0000FF"/>
                </a:solidFill>
              </a:rPr>
              <a:t>GROUP BY </a:t>
            </a:r>
            <a:r>
              <a:rPr lang="en-US" sz="2000">
                <a:solidFill>
                  <a:schemeClr val="tx1"/>
                </a:solidFill>
                <a:sym typeface="+mn-ea"/>
              </a:rPr>
              <a:t>movietitle,movieyear</a:t>
            </a:r>
            <a:endParaRPr sz="2000">
              <a:solidFill>
                <a:srgbClr val="0000FF"/>
              </a:solidFill>
            </a:endParaRPr>
          </a:p>
          <a:p>
            <a:r>
              <a:rPr sz="2000">
                <a:solidFill>
                  <a:srgbClr val="0000FF"/>
                </a:solidFill>
              </a:rPr>
              <a:t>having count(</a:t>
            </a:r>
            <a:r>
              <a:rPr sz="2000">
                <a:solidFill>
                  <a:schemeClr val="tx1"/>
                </a:solidFill>
              </a:rPr>
              <a:t>starname</a:t>
            </a:r>
            <a:r>
              <a:rPr sz="2000">
                <a:solidFill>
                  <a:srgbClr val="0000FF"/>
                </a:solidFill>
              </a:rPr>
              <a:t>)</a:t>
            </a:r>
            <a:r>
              <a:rPr sz="2000">
                <a:solidFill>
                  <a:schemeClr val="tx1"/>
                </a:solidFill>
              </a:rPr>
              <a:t>&gt;1</a:t>
            </a:r>
            <a:endParaRPr sz="2000">
              <a:solidFill>
                <a:srgbClr val="0000FF"/>
              </a:solidFill>
            </a:endParaRPr>
          </a:p>
          <a:p>
            <a:endParaRPr lang="zh-CN" altLang="en-US" sz="200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80" y="4233545"/>
            <a:ext cx="4055110" cy="222059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标题 4812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本章内容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2425" y="1379855"/>
            <a:ext cx="8096250" cy="44615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just" defTabSz="9144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SQL-SELECT</a:t>
            </a:r>
            <a:r>
              <a:rPr 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(6.2-6.4)</a:t>
            </a:r>
            <a:endParaRPr 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marR="0" lvl="1" indent="-457200" algn="just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聚集函数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AVG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914400" marR="0" lvl="1" indent="-457200" algn="just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分组查询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 BY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HAVING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914400" marR="0" lvl="1" indent="-457200" algn="just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多表查询</a:t>
            </a:r>
            <a:endParaRPr kumimoji="0" lang="en-US" altLang="zh-CN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marR="0" lvl="1" indent="-457200" algn="just" defTabSz="914400">
              <a:buFont typeface="Arial" panose="020B0604020202020204" pitchFamily="34" charset="0"/>
              <a:buChar char="•"/>
            </a:pPr>
            <a:r>
              <a:rPr kumimoji="0" lang="zh-CN" altLang="en-US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嵌套子查询：</a:t>
            </a:r>
          </a:p>
          <a:p>
            <a:pPr marL="1371600" marR="0" lvl="2" indent="-457200" algn="just" defTabSz="914400">
              <a:buFont typeface="Arial" panose="020B0604020202020204" pitchFamily="34" charset="0"/>
              <a:buChar char="•"/>
            </a:pP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[NOT] IN</a:t>
            </a:r>
            <a:r>
              <a:rPr kumimoji="0" lang="en-US" altLang="zh-CN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,[NOT]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EXISTS</a:t>
            </a:r>
            <a:r>
              <a:rPr kumimoji="0" lang="en-US" altLang="zh-CN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|ALL,ANY</a:t>
            </a:r>
          </a:p>
          <a:p>
            <a:pPr marL="457200" marR="0" indent="-457200" algn="just" defTabSz="914400">
              <a:buFont typeface="Arial" panose="020B0604020202020204" pitchFamily="34" charset="0"/>
              <a:buChar char="•"/>
            </a:pPr>
            <a:endParaRPr kumimoji="0" lang="en-US" altLang="zh-CN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4899025"/>
          </a:xfrm>
        </p:spPr>
        <p:txBody>
          <a:bodyPr/>
          <a:lstStyle/>
          <a:p>
            <a:r>
              <a:rPr lang="zh-CN" altLang="en-US"/>
              <a:t>统计每个演员参与演出的电影数量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统计每个演员参与演出的不同系列的电影数量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618865"/>
            <a:ext cx="4628515" cy="24479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47908" y="3281680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40" y="3618865"/>
            <a:ext cx="2533650" cy="1895475"/>
          </a:xfrm>
          <a:prstGeom prst="rect">
            <a:avLst/>
          </a:prstGeom>
        </p:spPr>
      </p:pic>
      <p:sp>
        <p:nvSpPr>
          <p:cNvPr id="526427" name="矩形 526426"/>
          <p:cNvSpPr/>
          <p:nvPr/>
        </p:nvSpPr>
        <p:spPr>
          <a:xfrm>
            <a:off x="5996781" y="5606415"/>
            <a:ext cx="2727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starname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4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标题 244737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096000" cy="762000"/>
          </a:xfrm>
        </p:spPr>
        <p:txBody>
          <a:bodyPr anchor="b"/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HAVING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子句</a:t>
            </a: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44740" name="矩形 244739"/>
          <p:cNvSpPr/>
          <p:nvPr/>
        </p:nvSpPr>
        <p:spPr>
          <a:xfrm>
            <a:off x="480060" y="1558290"/>
            <a:ext cx="6096000" cy="2011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示例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：求演出超过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部电影的电影演员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SELECT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starname,count(*)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FROM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starsIn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GROUP BY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starname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HAVING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COUNT(*)&gt;1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4079240"/>
            <a:ext cx="4628515" cy="24479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4563" y="3742055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0" y="3985260"/>
            <a:ext cx="2533650" cy="1895475"/>
          </a:xfrm>
          <a:prstGeom prst="rect">
            <a:avLst/>
          </a:prstGeom>
        </p:spPr>
      </p:pic>
      <p:sp>
        <p:nvSpPr>
          <p:cNvPr id="526427" name="矩形 526426"/>
          <p:cNvSpPr/>
          <p:nvPr/>
        </p:nvSpPr>
        <p:spPr>
          <a:xfrm>
            <a:off x="5758021" y="5972810"/>
            <a:ext cx="2727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starname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427" grpId="0"/>
      <p:bldP spid="52642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标题 5314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课堂讨论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31459" name="文本占位符 531458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95385" cy="93472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发行一部以上电影的电影公司：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64845" y="1838960"/>
            <a:ext cx="5602605" cy="258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sz="1800">
                <a:solidFill>
                  <a:srgbClr val="0000FF"/>
                </a:solidFill>
                <a:sym typeface="+mn-ea"/>
              </a:rPr>
              <a:t>SELECT </a:t>
            </a:r>
            <a:r>
              <a:rPr sz="1800">
                <a:solidFill>
                  <a:schemeClr val="tx1"/>
                </a:solidFill>
                <a:sym typeface="+mn-ea"/>
              </a:rPr>
              <a:t>studioname,</a:t>
            </a:r>
            <a:r>
              <a:rPr lang="en-US" sz="1800">
                <a:solidFill>
                  <a:schemeClr val="tx1"/>
                </a:solidFill>
                <a:sym typeface="+mn-ea"/>
              </a:rPr>
              <a:t>COUNT</a:t>
            </a:r>
            <a:r>
              <a:rPr sz="1800">
                <a:solidFill>
                  <a:schemeClr val="tx1"/>
                </a:solidFill>
                <a:sym typeface="+mn-ea"/>
              </a:rPr>
              <a:t>(*)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sz="1800">
                <a:solidFill>
                  <a:srgbClr val="0000FF"/>
                </a:solidFill>
                <a:sym typeface="+mn-ea"/>
              </a:rPr>
              <a:t>FROM </a:t>
            </a:r>
            <a:r>
              <a:rPr sz="1800">
                <a:solidFill>
                  <a:schemeClr val="tx1"/>
                </a:solidFill>
                <a:sym typeface="+mn-ea"/>
              </a:rPr>
              <a:t>movies</a:t>
            </a:r>
            <a:endParaRPr sz="180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WHERE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sym typeface="+mn-ea"/>
              </a:rPr>
              <a:t>studioname is not null</a:t>
            </a:r>
            <a:endParaRPr sz="180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GROUP BY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sym typeface="+mn-ea"/>
              </a:rPr>
              <a:t>studioname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HAVING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lang="en-US" sz="1800">
                <a:solidFill>
                  <a:srgbClr val="0000FF"/>
                </a:solidFill>
                <a:sym typeface="+mn-ea"/>
              </a:rPr>
              <a:t>COUNT</a:t>
            </a:r>
            <a:r>
              <a:rPr sz="1800">
                <a:solidFill>
                  <a:schemeClr val="tx1"/>
                </a:solidFill>
                <a:sym typeface="+mn-ea"/>
              </a:rPr>
              <a:t>(studioname)&gt;</a:t>
            </a:r>
            <a:r>
              <a:rPr lang="en-US" sz="1800">
                <a:solidFill>
                  <a:schemeClr val="tx1"/>
                </a:solidFill>
                <a:sym typeface="+mn-ea"/>
              </a:rPr>
              <a:t>1</a:t>
            </a:r>
            <a:endParaRPr 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22775"/>
            <a:ext cx="4370070" cy="1838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4504055"/>
            <a:ext cx="2514600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435" y="1186180"/>
            <a:ext cx="2101850" cy="9779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096000" cy="762000"/>
          </a:xfrm>
        </p:spPr>
        <p:txBody>
          <a:bodyPr anchor="b"/>
          <a:lstStyle/>
          <a:p>
            <a:r>
              <a:rPr lang="zh-CN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数据排序 </a:t>
            </a:r>
          </a:p>
        </p:txBody>
      </p:sp>
      <p:sp>
        <p:nvSpPr>
          <p:cNvPr id="245764" name="矩形 245763"/>
          <p:cNvSpPr/>
          <p:nvPr/>
        </p:nvSpPr>
        <p:spPr>
          <a:xfrm>
            <a:off x="420370" y="1357630"/>
            <a:ext cx="845439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例：上例按电影公司名称降序排序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45765" name="图片 245764" descr="SY01265_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6096000"/>
            <a:ext cx="4572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0370" y="2137410"/>
            <a:ext cx="5602605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sz="1800">
                <a:solidFill>
                  <a:srgbClr val="0000FF"/>
                </a:solidFill>
                <a:sym typeface="+mn-ea"/>
              </a:rPr>
              <a:t>SELECT </a:t>
            </a:r>
            <a:r>
              <a:rPr sz="1800">
                <a:solidFill>
                  <a:schemeClr val="tx1"/>
                </a:solidFill>
                <a:sym typeface="+mn-ea"/>
              </a:rPr>
              <a:t>studioname,</a:t>
            </a:r>
            <a:r>
              <a:rPr lang="en-US" sz="1800">
                <a:solidFill>
                  <a:schemeClr val="tx1"/>
                </a:solidFill>
                <a:sym typeface="+mn-ea"/>
              </a:rPr>
              <a:t>COUNT</a:t>
            </a:r>
            <a:r>
              <a:rPr sz="1800">
                <a:solidFill>
                  <a:schemeClr val="tx1"/>
                </a:solidFill>
                <a:sym typeface="+mn-ea"/>
              </a:rPr>
              <a:t>(*)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sz="1800">
                <a:solidFill>
                  <a:srgbClr val="0000FF"/>
                </a:solidFill>
                <a:sym typeface="+mn-ea"/>
              </a:rPr>
              <a:t>FROM </a:t>
            </a:r>
            <a:r>
              <a:rPr sz="1800">
                <a:solidFill>
                  <a:schemeClr val="tx1"/>
                </a:solidFill>
                <a:sym typeface="+mn-ea"/>
              </a:rPr>
              <a:t>movies</a:t>
            </a:r>
            <a:endParaRPr sz="180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WHERE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sym typeface="+mn-ea"/>
              </a:rPr>
              <a:t>studioname is not null</a:t>
            </a:r>
            <a:endParaRPr sz="180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GROUP BY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sym typeface="+mn-ea"/>
              </a:rPr>
              <a:t>studioname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HAVING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lang="en-US" sz="1800">
                <a:solidFill>
                  <a:srgbClr val="0000FF"/>
                </a:solidFill>
                <a:sym typeface="+mn-ea"/>
              </a:rPr>
              <a:t>COUNT</a:t>
            </a:r>
            <a:r>
              <a:rPr sz="1800">
                <a:solidFill>
                  <a:schemeClr val="tx1"/>
                </a:solidFill>
                <a:sym typeface="+mn-ea"/>
              </a:rPr>
              <a:t>(studioname)&gt;</a:t>
            </a:r>
            <a:r>
              <a:rPr lang="en-US" sz="1800">
                <a:solidFill>
                  <a:schemeClr val="tx1"/>
                </a:solidFill>
                <a:sym typeface="+mn-ea"/>
              </a:rPr>
              <a:t>1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912620"/>
            <a:ext cx="2552065" cy="1190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6300" y="4342765"/>
            <a:ext cx="826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ORDER BY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studioName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DESC</a:t>
            </a:r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096000" cy="762000"/>
          </a:xfrm>
        </p:spPr>
        <p:txBody>
          <a:bodyPr anchor="b"/>
          <a:lstStyle/>
          <a:p>
            <a:r>
              <a:rPr lang="zh-CN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数据排序 </a:t>
            </a:r>
          </a:p>
        </p:txBody>
      </p:sp>
      <p:pic>
        <p:nvPicPr>
          <p:cNvPr id="245765" name="图片 245764" descr="SY01265_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6096000"/>
            <a:ext cx="4572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38150" y="1694815"/>
            <a:ext cx="82677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ORDER BY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子句在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HAVING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子句之后</a:t>
            </a:r>
            <a:endParaRPr lang="en-US" altLang="zh-CN" sz="2800" dirty="0">
              <a:solidFill>
                <a:srgbClr val="0000FF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ORDER BY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Ai[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DESC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],Aj [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DESC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], …</a:t>
            </a:r>
          </a:p>
          <a:p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先按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Ai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排序，相同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Ai则按Aj排序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...</a:t>
            </a:r>
          </a:p>
          <a:p>
            <a:r>
              <a:rPr kumimoji="0" lang="zh-CN" altLang="en-US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默认为</a:t>
            </a:r>
            <a:r>
              <a:rPr kumimoji="0" lang="en-US" altLang="zh-CN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ASC</a:t>
            </a:r>
            <a:r>
              <a:rPr kumimoji="0" lang="zh-CN" altLang="en-US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即升序，</a:t>
            </a:r>
            <a:r>
              <a:rPr kumimoji="0" lang="en-US" altLang="zh-CN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DESC</a:t>
            </a:r>
            <a:r>
              <a:rPr kumimoji="0" lang="zh-CN" altLang="en-US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表示降序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065" y="167005"/>
            <a:ext cx="7550785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查询语句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0180" y="1517015"/>
            <a:ext cx="8802688" cy="54102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,R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 …,R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k]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HAVING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condition]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ORDER BY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ASC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DESC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], 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ASC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DESC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],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课堂讨论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4310" y="1226185"/>
            <a:ext cx="8802688" cy="5410200"/>
          </a:xfrm>
        </p:spPr>
        <p:txBody>
          <a:bodyPr/>
          <a:lstStyle/>
          <a:p>
            <a:r>
              <a:rPr sz="2800">
                <a:latin typeface="楷体" panose="02010609060101010101" charset="-122"/>
                <a:ea typeface="楷体" panose="02010609060101010101" charset="-122"/>
              </a:rPr>
              <a:t>we want to print total film length for only those producers who made at least one film prior to 1980.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67815" y="3193415"/>
            <a:ext cx="5720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select title, producerC,sum(length),MIN(YEAR)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from movies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where producerC is not null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group by producerC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HAVING MIN(YEAR)&lt;1980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多关系查询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457325"/>
            <a:ext cx="8239760" cy="1787525"/>
          </a:xfrm>
        </p:spPr>
        <p:txBody>
          <a:bodyPr/>
          <a:lstStyle/>
          <a:p>
            <a:r>
              <a:rPr lang="zh-CN" altLang="en-US"/>
              <a:t>现实应用中往往希望查询多张表联合的数据</a:t>
            </a:r>
          </a:p>
          <a:p>
            <a:pPr lvl="1"/>
            <a:r>
              <a:rPr lang="zh-CN" altLang="en-US" sz="2000"/>
              <a:t>例如《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Star Wars</a:t>
            </a:r>
            <a:r>
              <a:rPr lang="zh-CN" altLang="en-US" sz="2000"/>
              <a:t>》电影中的男演员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3825" name="Rectangle 108"/>
          <p:cNvSpPr/>
          <p:nvPr/>
        </p:nvSpPr>
        <p:spPr>
          <a:xfrm>
            <a:off x="2347119" y="4016693"/>
            <a:ext cx="3508375" cy="4972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</a:rPr>
              <a:t>π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...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多表查询举例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50825" y="1127125"/>
            <a:ext cx="7851775" cy="178752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>
                <a:sym typeface="+mn-ea"/>
              </a:rPr>
              <a:t>《</a:t>
            </a:r>
            <a:r>
              <a:rPr lang="en-US" altLang="zh-CN" sz="32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Star Wars</a:t>
            </a:r>
            <a:r>
              <a:rPr lang="zh-CN" altLang="en-US" sz="3200">
                <a:sym typeface="+mn-ea"/>
              </a:rPr>
              <a:t>》电影中的男演员</a:t>
            </a:r>
            <a:endParaRPr lang="en-US" altLang="zh-CN" sz="320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movieTitle,movieYear,starName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name,address,gender,birthdate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385" y="2914650"/>
            <a:ext cx="768921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StarsIn,MovieStar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movieTitle='Star Wars'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name=starName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gender='M'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4577080"/>
            <a:ext cx="3945890" cy="20167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605" y="5084445"/>
            <a:ext cx="3963035" cy="85979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40" y="4824730"/>
            <a:ext cx="4099560" cy="15214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9005" y="5620385"/>
            <a:ext cx="4100195" cy="72517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543" y="4239895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</a:p>
        </p:txBody>
      </p:sp>
      <p:sp>
        <p:nvSpPr>
          <p:cNvPr id="9" name="矩形 8"/>
          <p:cNvSpPr/>
          <p:nvPr/>
        </p:nvSpPr>
        <p:spPr>
          <a:xfrm>
            <a:off x="4739481" y="4487545"/>
            <a:ext cx="10553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moviestar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92575" y="5436870"/>
            <a:ext cx="767715" cy="56705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6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我们的工作环境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2139315"/>
          </a:xfrm>
        </p:spPr>
        <p:txBody>
          <a:bodyPr/>
          <a:lstStyle/>
          <a:p>
            <a:r>
              <a:rPr lang="zh-CN" altLang="en-US" dirty="0"/>
              <a:t>操作系统</a:t>
            </a:r>
            <a:r>
              <a:rPr lang="en-US" altLang="zh-CN" dirty="0"/>
              <a:t>+</a:t>
            </a:r>
            <a:r>
              <a:rPr lang="en-US" altLang="zh-CN" dirty="0" err="1"/>
              <a:t>MySql</a:t>
            </a:r>
            <a:r>
              <a:rPr lang="en-US" altLang="zh-CN" dirty="0"/>
              <a:t>(</a:t>
            </a:r>
            <a:r>
              <a:rPr lang="zh-CN" altLang="en-US" dirty="0"/>
              <a:t>开源、跨平台</a:t>
            </a:r>
            <a:r>
              <a:rPr lang="en-US" altLang="zh-CN" dirty="0"/>
              <a:t>)+GUI</a:t>
            </a:r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84183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MySql</a:t>
            </a:r>
            <a:r>
              <a:rPr lang="zh-CN" altLang="en-US" dirty="0" smtClean="0">
                <a:solidFill>
                  <a:srgbClr val="0000FF"/>
                </a:solidFill>
              </a:rPr>
              <a:t>官网提供的sakila</a:t>
            </a:r>
            <a:r>
              <a:rPr lang="zh-CN" altLang="en-US" dirty="0">
                <a:solidFill>
                  <a:srgbClr val="0000FF"/>
                </a:solidFill>
              </a:rPr>
              <a:t>样本数据库用</a:t>
            </a:r>
            <a:r>
              <a:rPr lang="zh-CN" altLang="en-US" dirty="0" smtClean="0">
                <a:solidFill>
                  <a:srgbClr val="0000FF"/>
                </a:solidFill>
              </a:rPr>
              <a:t>于练习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30" y="1196752"/>
            <a:ext cx="8486775" cy="846137"/>
          </a:xfrm>
        </p:spPr>
        <p:txBody>
          <a:bodyPr/>
          <a:lstStyle/>
          <a:p>
            <a:r>
              <a:rPr dirty="0"/>
              <a:t>多表查询时各表的同名属性处理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sz="2800" dirty="0" smtClean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800" dirty="0" smtClean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 dirty="0" smtClean="0">
                <a:effectLst/>
                <a:latin typeface="楷体" panose="02010609060101010101" charset="-122"/>
                <a:ea typeface="楷体" panose="02010609060101010101" charset="-122"/>
              </a:rPr>
              <a:t>属性</a:t>
            </a:r>
            <a:r>
              <a:rPr lang="zh-CN" alt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前加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关系名.</a:t>
            </a:r>
          </a:p>
          <a:p>
            <a:pPr lvl="1"/>
            <a:r>
              <a:rPr lang="zh-CN" altLang="en-US" sz="245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例如：</a:t>
            </a:r>
            <a:r>
              <a:rPr lang="en-US" altLang="zh-CN" sz="245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moviestar.name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0955"/>
            <a:ext cx="6356350" cy="96075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讨</a:t>
            </a:r>
            <a:r>
              <a:rPr kumimoji="0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4185" y="1308100"/>
            <a:ext cx="8209915" cy="2160905"/>
          </a:xfrm>
        </p:spPr>
        <p:txBody>
          <a:bodyPr vert="horz" lIns="91440" tIns="45720" rIns="91440" bIns="45720" rtlCol="0">
            <a:normAutofit fontScale="87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Query: 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MGM</a:t>
            </a: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公司的经理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Studio(name , address ,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presC</a:t>
            </a: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MovieExec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(name , address,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cert,netWorth</a:t>
            </a: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Movies(title,year,length,movieType,studioname,producerC) </a:t>
            </a:r>
            <a:endParaRPr kumimoji="0" lang="en-US" altLang="zh-CN" sz="2400" b="0" i="0" u="none" strike="noStrike" kern="1200" cap="none" spc="3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25" y="3300730"/>
            <a:ext cx="7213600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Studio,MovieExec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Studio.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name='MGM'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presC= cert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88030" y="5465128"/>
            <a:ext cx="452438" cy="936625"/>
          </a:xfrm>
          <a:prstGeom prst="line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2930" y="4838065"/>
            <a:ext cx="10928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90950" y="4809490"/>
            <a:ext cx="15614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800">
                <a:solidFill>
                  <a:schemeClr val="tx1"/>
                </a:solidFill>
                <a:sym typeface="+mn-ea"/>
              </a:rPr>
              <a:t>movieExec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677035"/>
            <a:ext cx="1809750" cy="657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85" y="5177790"/>
            <a:ext cx="3663315" cy="15887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" y="5177790"/>
            <a:ext cx="3083560" cy="115379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611505" y="5805170"/>
            <a:ext cx="432435" cy="144145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58515" y="5805170"/>
            <a:ext cx="432435" cy="144145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66265" y="330073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MovieExec.name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8" grpId="0" bldLvl="0" animBg="1"/>
      <p:bldP spid="14" grpId="0" animBg="1"/>
      <p:bldP spid="15" grpId="0" bldLvl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某些情况下需要对关系进行自连接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用元祖变量</a:t>
            </a:r>
            <a:r>
              <a:rPr lang="en-US" altLang="zh-CN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r1 </a:t>
            </a: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r2 :</a:t>
            </a:r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SELECT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*</a:t>
            </a:r>
            <a:endParaRPr kumimoji="0" lang="zh-CN" altLang="en-US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FROM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R r1 , R r2</a:t>
            </a:r>
            <a:endParaRPr kumimoji="0" lang="zh-CN" altLang="en-US" sz="280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WHERE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&lt;condition using r1 and r2&gt;</a:t>
            </a:r>
            <a:endParaRPr kumimoji="0" lang="zh-CN" altLang="en-US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查找有相同地址的影星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sym typeface="+mn-ea"/>
              </a:rPr>
              <a:t>SELECT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sym typeface="+mn-ea"/>
              </a:rPr>
              <a:t>FROM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spc="3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MovieStar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i="1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m1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,MovieStar </a:t>
            </a:r>
            <a:r>
              <a:rPr lang="en-US" altLang="zh-CN" i="1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m2</a:t>
            </a:r>
            <a:endParaRPr kumimoji="0" lang="en-US" altLang="zh-CN" b="0" i="1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sym typeface="+mn-ea"/>
              </a:rPr>
              <a:t>WHERE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altLang="zh-CN" spc="30" noProof="0" dirty="0" smtClean="0">
              <a:ln>
                <a:noFill/>
              </a:ln>
              <a:solidFill>
                <a:srgbClr val="0000FF"/>
              </a:solidFill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0418" y="3014345"/>
            <a:ext cx="6553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m1.address=m2.address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m1.name&lt;m2.name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6438" y="1830388"/>
            <a:ext cx="655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m1.name,m2.name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182688"/>
            <a:ext cx="3443288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86510"/>
            <a:ext cx="8802688" cy="5410200"/>
          </a:xfrm>
        </p:spPr>
        <p:txBody>
          <a:bodyPr/>
          <a:lstStyle/>
          <a:p>
            <a:pPr marL="0" lvl="1"/>
            <a:r>
              <a:rPr lang="zh-CN" altLang="en-US"/>
              <a:t>查找比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'Jane Fonda'</a:t>
            </a:r>
            <a:r>
              <a:rPr lang="zh-CN" altLang="en-US">
                <a:sym typeface="+mn-ea"/>
              </a:rPr>
              <a:t>年长</a:t>
            </a:r>
            <a:r>
              <a:rPr lang="zh-CN" altLang="en-US"/>
              <a:t>的演员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52400" y="2068195"/>
            <a:ext cx="8424863" cy="132397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name,address,gender,birthdate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52400" y="3724275"/>
            <a:ext cx="8802687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Answer:</a:t>
            </a:r>
            <a:endParaRPr lang="en-US" altLang="zh-CN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s2.name,s2.birthdate</a:t>
            </a:r>
          </a:p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moviestar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s1 ,moviestar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AS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s2.birthdate&lt; s1.birthdate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s1.name = 'Jane Fonda'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995" y="200978"/>
            <a:ext cx="8486775" cy="84613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1200" normalizeH="0" baseline="0">
                <a:effectLst/>
                <a:cs typeface="+mj-cs"/>
              </a:rPr>
              <a:t>课堂讨论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2545" y="1312545"/>
            <a:ext cx="9058275" cy="5410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查询: </a:t>
            </a:r>
            <a:r>
              <a:rPr kumimoji="0" lang="zh-CN" altLang="en-US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电影公司的经理，其中电影公司为那些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发行</a:t>
            </a:r>
            <a:r>
              <a:rPr kumimoji="0" lang="zh-CN" altLang="en-US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了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演员</a:t>
            </a:r>
            <a:r>
              <a:rPr lang="en-US" altLang="zh-CN" sz="2800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‘Carrie Fisher’出演的电影的电影公司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MovieExec(name,address,cert,netWorth)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title,year,length,movieType,studioname,producerC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movietitle,movieyear,starname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Studio(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name,address,presC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45" y="1981835"/>
            <a:ext cx="8486775" cy="813435"/>
          </a:xfrm>
        </p:spPr>
        <p:txBody>
          <a:bodyPr/>
          <a:lstStyle/>
          <a:p>
            <a:r>
              <a:t>讨论：即是演员又是电影公司经理的人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嵌套查询（子查询）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标题 4556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dirty="0"/>
              <a:t>子</a:t>
            </a:r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查询与集合谓词使用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55683" name="文本占位符 455682"/>
          <p:cNvSpPr>
            <a:spLocks noGrp="1"/>
          </p:cNvSpPr>
          <p:nvPr>
            <p:ph type="body" idx="1"/>
          </p:nvPr>
        </p:nvSpPr>
        <p:spPr>
          <a:xfrm>
            <a:off x="245110" y="1254760"/>
            <a:ext cx="844169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子查询通常被嵌入在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</a:rPr>
              <a:t>子 句中，可以构造出逻辑关系相对复杂但可以描述清晰的查询条件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像这样嵌入有子查询的查询语句也被称为‘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嵌套查询</a:t>
            </a:r>
            <a:r>
              <a:rPr lang="zh-CN" altLang="en-US" sz="2400" dirty="0">
                <a:latin typeface="Arial" panose="020B0604020202020204" pitchFamily="34" charset="0"/>
              </a:rPr>
              <a:t>’。（也可以在其它子句中嵌入 ‘子查询’）</a:t>
            </a:r>
          </a:p>
          <a:p>
            <a:pPr>
              <a:lnSpc>
                <a:spcPct val="120000"/>
              </a:lnSpc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6238" y="3169603"/>
            <a:ext cx="2640013" cy="2160587"/>
            <a:chOff x="737" y="1646"/>
            <a:chExt cx="1663" cy="1361"/>
          </a:xfrm>
        </p:grpSpPr>
        <p:sp>
          <p:nvSpPr>
            <p:cNvPr id="5" name="文本框 4"/>
            <p:cNvSpPr txBox="1"/>
            <p:nvPr/>
          </p:nvSpPr>
          <p:spPr>
            <a:xfrm>
              <a:off x="737" y="1973"/>
              <a:ext cx="1632" cy="10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SELECT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……</a:t>
              </a:r>
            </a:p>
            <a:p>
              <a:pPr algn="l">
                <a:spcBef>
                  <a:spcPct val="3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FROM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……</a:t>
              </a:r>
            </a:p>
            <a:p>
              <a:pPr algn="l">
                <a:spcBef>
                  <a:spcPct val="3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……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68" y="1646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查询 </a:t>
              </a:r>
              <a:r>
                <a:rPr lang="en-US" altLang="zh-CN" sz="2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800" baseline="-25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42895" y="4547870"/>
            <a:ext cx="5263515" cy="2069972"/>
            <a:chOff x="2016" y="2448"/>
            <a:chExt cx="3264" cy="1737"/>
          </a:xfrm>
        </p:grpSpPr>
        <p:grpSp>
          <p:nvGrpSpPr>
            <p:cNvPr id="8" name="组合 7"/>
            <p:cNvGrpSpPr/>
            <p:nvPr/>
          </p:nvGrpSpPr>
          <p:grpSpPr>
            <a:xfrm>
              <a:off x="3696" y="2448"/>
              <a:ext cx="1584" cy="1737"/>
              <a:chOff x="3936" y="2448"/>
              <a:chExt cx="1584" cy="173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3936" y="2808"/>
                <a:ext cx="1584" cy="1377"/>
              </a:xfrm>
              <a:prstGeom prst="rect">
                <a:avLst/>
              </a:prstGeom>
              <a:solidFill>
                <a:srgbClr val="66FFFF"/>
              </a:solidFill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3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SELECT</a:t>
                </a: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……</a:t>
                </a:r>
              </a:p>
              <a:p>
                <a:pPr algn="l">
                  <a:spcBef>
                    <a:spcPct val="3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</a:t>
                </a: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……</a:t>
                </a:r>
              </a:p>
              <a:p>
                <a:pPr algn="l">
                  <a:spcBef>
                    <a:spcPct val="3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WHERE</a:t>
                </a: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……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36" y="2448"/>
                <a:ext cx="1584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子查询 </a:t>
                </a:r>
                <a:r>
                  <a:rPr lang="en-US" altLang="zh-CN" sz="28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sp>
          <p:nvSpPr>
            <p:cNvPr id="11" name="任意多边形 10"/>
            <p:cNvSpPr/>
            <p:nvPr/>
          </p:nvSpPr>
          <p:spPr>
            <a:xfrm>
              <a:off x="2016" y="2808"/>
              <a:ext cx="1584" cy="168"/>
            </a:xfrm>
            <a:custGeom>
              <a:avLst/>
              <a:gdLst/>
              <a:ahLst/>
              <a:cxnLst/>
              <a:rect l="0" t="0" r="0" b="0"/>
              <a:pathLst>
                <a:path w="1584" h="168">
                  <a:moveTo>
                    <a:pt x="0" y="24"/>
                  </a:moveTo>
                  <a:cubicBezTo>
                    <a:pt x="228" y="12"/>
                    <a:pt x="456" y="0"/>
                    <a:pt x="720" y="24"/>
                  </a:cubicBezTo>
                  <a:cubicBezTo>
                    <a:pt x="984" y="48"/>
                    <a:pt x="1284" y="108"/>
                    <a:pt x="1584" y="16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WHERE</a:t>
            </a:r>
            <a:r>
              <a:t>子句中的嵌套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出现常量的地方都可以用子查询代替，子查询返回的是一列中的一个记录值</a:t>
            </a:r>
          </a:p>
          <a:p>
            <a:r>
              <a:rPr lang="zh-CN" altLang="en-US" dirty="0"/>
              <a:t>例如：</a:t>
            </a:r>
            <a:r>
              <a:rPr lang="zh-CN" altLang="en-US" dirty="0">
                <a:sym typeface="+mn-ea"/>
              </a:rPr>
              <a:t>MGM公司的经理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7060" y="2829560"/>
            <a:ext cx="385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MovieExec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WHERE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cert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=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2772" y="3621723"/>
            <a:ext cx="3667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presC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studio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WHERE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name='MGM'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2425" y="5212080"/>
            <a:ext cx="109283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15080" y="4874895"/>
            <a:ext cx="156146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600">
                <a:solidFill>
                  <a:schemeClr val="tx1"/>
                </a:solidFill>
                <a:sym typeface="+mn-ea"/>
              </a:rPr>
              <a:t>movieExec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5177790"/>
            <a:ext cx="3663315" cy="15887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5551805"/>
            <a:ext cx="3083560" cy="115379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59832" y="2146986"/>
            <a:ext cx="5544616" cy="2727909"/>
            <a:chOff x="3059832" y="2146986"/>
            <a:chExt cx="5544616" cy="2727909"/>
          </a:xfrm>
        </p:grpSpPr>
        <p:sp>
          <p:nvSpPr>
            <p:cNvPr id="7" name="Rectangle 6"/>
            <p:cNvSpPr/>
            <p:nvPr/>
          </p:nvSpPr>
          <p:spPr>
            <a:xfrm>
              <a:off x="3059832" y="3610610"/>
              <a:ext cx="3240360" cy="1264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4680012" y="2146986"/>
              <a:ext cx="3924436" cy="1296144"/>
            </a:xfrm>
            <a:prstGeom prst="wedgeRect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替代常量部分的子查询，返回结果最多只能</a:t>
              </a:r>
              <a:r>
                <a:rPr lang="en-US" altLang="zh-CN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个值，否则结果会出</a:t>
              </a:r>
              <a:r>
                <a:rPr lang="zh-CN" altLang="en-US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错</a:t>
              </a:r>
              <a:endPara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585" y="116205"/>
            <a:ext cx="6808470" cy="8540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我</a:t>
            </a:r>
            <a:r>
              <a:rPr kumimoji="0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们工作数据库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5890" y="1371600"/>
            <a:ext cx="8783955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simple movies database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Movies(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title,year,length,movieType,studioname,producerC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movieStar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name,address,gender,birthdate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StarIn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movietitle,movieyear,starname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MovieExec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name,address,cert,netWorth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Studio(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name,address,presC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8700" y="4216400"/>
            <a:ext cx="488251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问题：</a:t>
            </a:r>
          </a:p>
          <a:p>
            <a:r>
              <a:rPr lang="zh-CN" altLang="en-US" sz="2000">
                <a:solidFill>
                  <a:srgbClr val="0000FF"/>
                </a:solidFill>
                <a:sym typeface="+mn-ea"/>
              </a:rPr>
              <a:t>科幻片的电影平均时长是多少</a:t>
            </a:r>
            <a:endParaRPr lang="zh-CN" altLang="en-US" sz="2000">
              <a:solidFill>
                <a:srgbClr val="0000FF"/>
              </a:solidFill>
            </a:endParaRPr>
          </a:p>
          <a:p>
            <a:r>
              <a:rPr lang="en-US" altLang="zh-CN" sz="2000">
                <a:solidFill>
                  <a:srgbClr val="0000FF"/>
                </a:solidFill>
              </a:rPr>
              <a:t>MGM</a:t>
            </a:r>
            <a:r>
              <a:rPr lang="zh-CN" altLang="en-US" sz="2000">
                <a:solidFill>
                  <a:srgbClr val="0000FF"/>
                </a:solidFill>
              </a:rPr>
              <a:t>公司的经理是谁，出品了几部电影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Star War </a:t>
            </a:r>
            <a:r>
              <a:rPr lang="zh-CN" altLang="en-US" sz="2000">
                <a:solidFill>
                  <a:srgbClr val="0000FF"/>
                </a:solidFill>
              </a:rPr>
              <a:t>有几个男演员，平均年龄是多少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FROM </a:t>
            </a:r>
            <a:r>
              <a:t>子句中的嵌套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例如：MGM公司及</a:t>
            </a:r>
            <a:r>
              <a:rPr lang="en-US" altLang="zh-CN">
                <a:sym typeface="+mn-ea"/>
              </a:rPr>
              <a:t>FOX</a:t>
            </a:r>
            <a:r>
              <a:rPr lang="zh-CN" altLang="en-US">
                <a:sym typeface="+mn-ea"/>
              </a:rPr>
              <a:t>公司的经理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355" y="2807970"/>
            <a:ext cx="87928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MovieExec,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(SELECT presC</a:t>
            </a: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                    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studio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                   WHERE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name='MGM'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OR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name='FOX'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WHERE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cert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s.presC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WHERE</a:t>
            </a:r>
            <a:r>
              <a:rPr>
                <a:sym typeface="+mn-ea"/>
              </a:rPr>
              <a:t>子句中的谓词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WHERE</a:t>
            </a:r>
            <a:r>
              <a:rPr>
                <a:sym typeface="+mn-ea"/>
              </a:rPr>
              <a:t>子句</a:t>
            </a:r>
            <a:r>
              <a:rPr lang="zh-CN">
                <a:sym typeface="+mn-ea"/>
              </a:rPr>
              <a:t>中</a:t>
            </a:r>
            <a:r>
              <a:rPr lang="zh-CN" altLang="en-US"/>
              <a:t>子查询可以用多个谓词</a:t>
            </a:r>
          </a:p>
          <a:p>
            <a:pPr lvl="1"/>
            <a:r>
              <a:rPr lang="zh-CN" altLang="en-US">
                <a:sym typeface="+mn-ea"/>
              </a:rPr>
              <a:t>IN</a:t>
            </a:r>
          </a:p>
          <a:p>
            <a:pPr lvl="1"/>
            <a:r>
              <a:rPr lang="zh-CN" altLang="en-US"/>
              <a:t>EXISTS</a:t>
            </a:r>
          </a:p>
          <a:p>
            <a:pPr lvl="1"/>
            <a:r>
              <a:rPr lang="zh-CN" altLang="en-US"/>
              <a:t>ALL</a:t>
            </a:r>
          </a:p>
          <a:p>
            <a:pPr lvl="1"/>
            <a:r>
              <a:rPr lang="zh-CN" altLang="en-US"/>
              <a:t>ANY</a:t>
            </a:r>
          </a:p>
          <a:p>
            <a:pPr lvl="1"/>
            <a:r>
              <a:rPr lang="zh-CN" altLang="en-US"/>
              <a:t>NOT (before expression)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标题 297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集合谓词使用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7987" name="文本占位符 297986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47344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由于子查询的查询结果是一个集合，因此需要在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子句中引入集合谓词</a:t>
            </a:r>
            <a:endParaRPr lang="zh-CN" altLang="en-US" sz="2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</a:rPr>
              <a:t>子句中的集合谓词主要有：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IN </a:t>
            </a:r>
            <a:r>
              <a:rPr lang="zh-CN" altLang="en-US" sz="2000" dirty="0">
                <a:latin typeface="Arial" panose="020B0604020202020204" pitchFamily="34" charset="0"/>
              </a:rPr>
              <a:t>谓词：标量与集合量之间的属于比较</a:t>
            </a:r>
            <a:endParaRPr lang="zh-CN" altLang="en-US" sz="2000"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000" err="1">
                <a:latin typeface="Arial" panose="020B0604020202020204" pitchFamily="34" charset="0"/>
              </a:rPr>
              <a:t>expr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>
                <a:latin typeface="Arial" panose="020B0604020202020204" pitchFamily="34" charset="0"/>
              </a:rPr>
              <a:t>[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NOT </a:t>
            </a:r>
            <a:r>
              <a:rPr lang="en-US" altLang="zh-CN" sz="2000">
                <a:latin typeface="Arial" panose="020B0604020202020204" pitchFamily="34" charset="0"/>
              </a:rPr>
              <a:t>]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IN  </a:t>
            </a:r>
            <a:r>
              <a:rPr lang="en-US" altLang="zh-CN" sz="2000" err="1">
                <a:latin typeface="Arial" panose="020B0604020202020204" pitchFamily="34" charset="0"/>
              </a:rPr>
              <a:t>( subquery</a:t>
            </a:r>
            <a:r>
              <a:rPr lang="en-US" altLang="zh-CN" sz="2000">
                <a:latin typeface="Arial" panose="020B0604020202020204" pitchFamily="34" charset="0"/>
              </a:rPr>
              <a:t> )</a:t>
            </a:r>
          </a:p>
          <a:p>
            <a:pPr lvl="2">
              <a:lnSpc>
                <a:spcPct val="100000"/>
              </a:lnSpc>
            </a:pPr>
            <a:endParaRPr lang="en-US" altLang="zh-CN" sz="200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EXISTS 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谓词：是否为空集的判断谓词</a:t>
            </a:r>
            <a:endParaRPr lang="zh-CN" altLang="en-US" sz="2000"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000">
                <a:latin typeface="Arial" panose="020B0604020202020204" pitchFamily="34" charset="0"/>
                <a:sym typeface="+mn-ea"/>
              </a:rPr>
              <a:t>[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NOT 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]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EXISTS </a:t>
            </a:r>
            <a:r>
              <a:rPr lang="en-US" altLang="zh-CN" sz="2000" err="1">
                <a:latin typeface="Arial" panose="020B0604020202020204" pitchFamily="34" charset="0"/>
                <a:sym typeface="+mn-ea"/>
              </a:rPr>
              <a:t>( subquery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 )</a:t>
            </a:r>
            <a:endParaRPr lang="en-US" altLang="zh-CN" sz="200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sz="20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限定比较谓词：标量与集合中元素之间的量化比较</a:t>
            </a:r>
            <a:endParaRPr lang="zh-CN" altLang="en-US" sz="2000"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000" err="1">
                <a:latin typeface="Arial" panose="020B0604020202020204" pitchFamily="34" charset="0"/>
              </a:rPr>
              <a:t>expr</a:t>
            </a:r>
            <a:r>
              <a:rPr lang="en-US" altLang="zh-CN" sz="2000" err="1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  SOME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ANY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CN" sz="2000" err="1">
                <a:latin typeface="Arial" panose="020B0604020202020204" pitchFamily="34" charset="0"/>
                <a:sym typeface="Symbol" panose="05050102010706020507" pitchFamily="18" charset="2"/>
              </a:rPr>
              <a:t>( subquery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 )</a:t>
            </a:r>
          </a:p>
          <a:p>
            <a:pPr lvl="2">
              <a:lnSpc>
                <a:spcPct val="100000"/>
              </a:lnSpc>
              <a:buNone/>
            </a:pPr>
            <a:endParaRPr lang="en-US" altLang="zh-CN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800735" y="152400"/>
            <a:ext cx="8241665" cy="838200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</a:rPr>
              <a:t>NOT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] 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</a:rPr>
              <a:t>IN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子查询</a:t>
            </a: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153035" y="1313815"/>
            <a:ext cx="8889365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sz="2800" dirty="0">
                <a:sym typeface="+mn-ea"/>
              </a:rPr>
              <a:t>基本语法：</a:t>
            </a:r>
            <a:endParaRPr 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表达式 </a:t>
            </a:r>
            <a:r>
              <a:rPr lang="en-US" altLang="zh-CN" sz="2800" b="1">
                <a:sym typeface="+mn-ea"/>
              </a:rPr>
              <a:t>[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NOT</a:t>
            </a:r>
            <a:r>
              <a:rPr lang="en-US" altLang="zh-CN" sz="2800" b="1">
                <a:sym typeface="+mn-ea"/>
              </a:rPr>
              <a:t>]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IN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（子查询）</a:t>
            </a:r>
            <a:endParaRPr 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effectLst/>
                <a:latin typeface="楷体" panose="02010609060101010101" charset="-122"/>
                <a:ea typeface="楷体" panose="02010609060101010101" charset="-122"/>
              </a:rPr>
              <a:t>语义：</a:t>
            </a:r>
            <a:r>
              <a:rPr lang="zh-CN" alt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判断表达式的值是否</a:t>
            </a:r>
            <a:r>
              <a:rPr lang="en-US" altLang="zh-CN" sz="2800" dirty="0">
                <a:effectLst/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不在</a:t>
            </a:r>
            <a:r>
              <a:rPr lang="en-US" altLang="zh-CN" sz="2800" dirty="0">
                <a:effectLst/>
                <a:latin typeface="楷体" panose="02010609060101010101" charset="-122"/>
                <a:ea typeface="楷体" panose="02010609060101010101" charset="-122"/>
              </a:rPr>
              <a:t>]</a:t>
            </a:r>
            <a:r>
              <a:rPr lang="zh-CN" alt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在子查询的结果中</a:t>
            </a: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基本语法中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dirty="0">
                <a:sym typeface="+mn-ea"/>
              </a:rPr>
              <a:t>的简单形式就是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列名</a:t>
            </a:r>
            <a:r>
              <a:rPr lang="zh-CN" altLang="en-US" sz="2800" dirty="0">
                <a:sym typeface="+mn-ea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常量</a:t>
            </a:r>
          </a:p>
          <a:p>
            <a:pPr marL="0" lvl="0" indent="0">
              <a:lnSpc>
                <a:spcPct val="90000"/>
              </a:lnSpc>
              <a:buNone/>
            </a:pPr>
            <a:endParaRPr lang="zh-CN" altLang="en-US" sz="2800" dirty="0"/>
          </a:p>
          <a:p>
            <a:pPr lvl="1"/>
            <a:endParaRPr lang="zh-CN" altLang="en-US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标题 427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IN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>
          <a:xfrm>
            <a:off x="119380" y="1238250"/>
            <a:ext cx="8802688" cy="5410200"/>
          </a:xfrm>
        </p:spPr>
        <p:txBody>
          <a:bodyPr/>
          <a:lstStyle/>
          <a:p>
            <a:pPr lvl="1" algn="l"/>
            <a:r>
              <a:rPr dirty="0"/>
              <a:t>查询</a:t>
            </a:r>
            <a:r>
              <a:rPr lang="zh-CN" altLang="en-US" dirty="0"/>
              <a:t>不是</a:t>
            </a:r>
            <a:r>
              <a:rPr lang="en-US" dirty="0"/>
              <a:t>'MGM'</a:t>
            </a:r>
            <a:r>
              <a:rPr lang="zh-CN" altLang="en-US" dirty="0"/>
              <a:t>、</a:t>
            </a:r>
            <a:r>
              <a:rPr lang="en-US" dirty="0">
                <a:sym typeface="+mn-ea"/>
              </a:rPr>
              <a:t>'Fox'</a:t>
            </a:r>
            <a:r>
              <a:rPr lang="zh-CN" altLang="en-US" dirty="0">
                <a:sym typeface="+mn-ea"/>
              </a:rPr>
              <a:t>及</a:t>
            </a:r>
            <a:r>
              <a:rPr lang="en-US" dirty="0">
                <a:sym typeface="+mn-ea"/>
              </a:rPr>
              <a:t>'Disney'</a:t>
            </a:r>
            <a:r>
              <a:rPr lang="zh-CN" altLang="en-US" dirty="0">
                <a:sym typeface="+mn-ea"/>
              </a:rPr>
              <a:t>公司发行的电影</a:t>
            </a:r>
            <a:endParaRPr dirty="0"/>
          </a:p>
          <a:p>
            <a:pPr lvl="1" algn="l">
              <a:buNone/>
            </a:pPr>
            <a:r>
              <a:rPr lang="zh-CN" altLang="en-US" b="1" i="1" dirty="0"/>
              <a:t>  </a:t>
            </a:r>
            <a:r>
              <a:rPr lang="zh-CN" altLang="en-US" b="1" dirty="0"/>
              <a:t> 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595630" y="2827655"/>
            <a:ext cx="7849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SELECT </a:t>
            </a:r>
            <a:r>
              <a:rPr lang="zh-CN" altLang="en-US" sz="2000">
                <a:solidFill>
                  <a:schemeClr val="tx1"/>
                </a:solidFill>
              </a:rPr>
              <a:t>title,year,studioname</a:t>
            </a:r>
            <a:endParaRPr lang="zh-CN" altLang="en-US" sz="2000">
              <a:solidFill>
                <a:srgbClr val="0000FF"/>
              </a:solidFill>
            </a:endParaRPr>
          </a:p>
          <a:p>
            <a:r>
              <a:rPr lang="zh-CN" altLang="en-US" sz="2000">
                <a:solidFill>
                  <a:srgbClr val="0000FF"/>
                </a:solidFill>
              </a:rPr>
              <a:t>FROM </a:t>
            </a:r>
            <a:r>
              <a:rPr lang="zh-CN" altLang="en-US" sz="2000">
                <a:solidFill>
                  <a:schemeClr val="tx1"/>
                </a:solidFill>
              </a:rPr>
              <a:t>movies</a:t>
            </a:r>
          </a:p>
          <a:p>
            <a:r>
              <a:rPr lang="zh-CN" altLang="en-US" sz="2000">
                <a:solidFill>
                  <a:srgbClr val="0000FF"/>
                </a:solidFill>
              </a:rPr>
              <a:t>WHERE </a:t>
            </a:r>
            <a:r>
              <a:rPr lang="zh-CN" altLang="en-US" sz="2000">
                <a:solidFill>
                  <a:schemeClr val="tx1"/>
                </a:solidFill>
              </a:rPr>
              <a:t>studioName</a:t>
            </a:r>
            <a:r>
              <a:rPr lang="zh-CN" altLang="en-US" sz="2000">
                <a:solidFill>
                  <a:srgbClr val="0000FF"/>
                </a:solidFill>
              </a:rPr>
              <a:t> IN(</a:t>
            </a:r>
            <a:r>
              <a:rPr lang="zh-CN" altLang="en-US" sz="2000">
                <a:solidFill>
                  <a:schemeClr val="tx1"/>
                </a:solidFill>
              </a:rPr>
              <a:t>'MGM','Fox','Disney'</a:t>
            </a:r>
            <a:r>
              <a:rPr lang="zh-CN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标题 427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NOT IN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>
          <a:xfrm>
            <a:off x="119380" y="1238250"/>
            <a:ext cx="8802688" cy="5410200"/>
          </a:xfrm>
        </p:spPr>
        <p:txBody>
          <a:bodyPr/>
          <a:lstStyle/>
          <a:p>
            <a:pPr lvl="1" algn="l"/>
            <a:r>
              <a:rPr lang="en-US" dirty="0"/>
              <a:t>movies</a:t>
            </a:r>
            <a:r>
              <a:rPr lang="zh-CN" altLang="en-US" dirty="0"/>
              <a:t>关系中</a:t>
            </a:r>
            <a:r>
              <a:rPr dirty="0"/>
              <a:t>查询</a:t>
            </a:r>
            <a:r>
              <a:rPr lang="zh-CN" dirty="0"/>
              <a:t>发行公司尚没有添加到电影公司关系中的记录</a:t>
            </a:r>
            <a:endParaRPr dirty="0"/>
          </a:p>
          <a:p>
            <a:pPr marL="457200" lvl="1" indent="0" algn="l">
              <a:buNone/>
            </a:pPr>
            <a:r>
              <a:rPr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750" y="2750820"/>
            <a:ext cx="597154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SELECT  </a:t>
            </a:r>
            <a:r>
              <a:rPr lang="zh-CN" altLang="en-US">
                <a:solidFill>
                  <a:schemeClr val="tx1"/>
                </a:solidFill>
              </a:rPr>
              <a:t>studioname</a:t>
            </a:r>
          </a:p>
          <a:p>
            <a:r>
              <a:rPr lang="zh-CN" altLang="en-US">
                <a:solidFill>
                  <a:srgbClr val="0000FF"/>
                </a:solidFill>
              </a:rPr>
              <a:t> FROM    </a:t>
            </a:r>
            <a:r>
              <a:rPr lang="zh-CN" altLang="en-US">
                <a:solidFill>
                  <a:schemeClr val="tx1"/>
                </a:solidFill>
              </a:rPr>
              <a:t>movies</a:t>
            </a:r>
          </a:p>
          <a:p>
            <a:r>
              <a:rPr lang="zh-CN" altLang="en-US">
                <a:solidFill>
                  <a:srgbClr val="0000FF"/>
                </a:solidFill>
              </a:rPr>
              <a:t> WHERE   </a:t>
            </a:r>
            <a:r>
              <a:rPr lang="zh-CN" altLang="en-US">
                <a:solidFill>
                  <a:schemeClr val="tx1"/>
                </a:solidFill>
              </a:rPr>
              <a:t>studioname</a:t>
            </a:r>
            <a:r>
              <a:rPr lang="zh-CN" altLang="en-US">
                <a:solidFill>
                  <a:srgbClr val="0000FF"/>
                </a:solidFill>
              </a:rPr>
              <a:t>  NOT  IN  (</a:t>
            </a:r>
          </a:p>
          <a:p>
            <a:r>
              <a:rPr lang="zh-CN" altLang="en-US">
                <a:solidFill>
                  <a:srgbClr val="0000FF"/>
                </a:solidFill>
              </a:rPr>
              <a:t>	SELECT  </a:t>
            </a:r>
            <a:r>
              <a:rPr lang="zh-CN" altLang="en-US">
                <a:solidFill>
                  <a:schemeClr val="tx1"/>
                </a:solidFill>
              </a:rPr>
              <a:t>name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	FROM    </a:t>
            </a:r>
            <a:r>
              <a:rPr lang="zh-CN" altLang="en-US">
                <a:solidFill>
                  <a:schemeClr val="tx1"/>
                </a:solidFill>
              </a:rPr>
              <a:t>studio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	 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标题 427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IN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r>
              <a:rPr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讨论</a:t>
            </a:r>
          </a:p>
        </p:txBody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>
          <a:xfrm>
            <a:off x="119380" y="1238250"/>
            <a:ext cx="8802688" cy="5410200"/>
          </a:xfrm>
        </p:spPr>
        <p:txBody>
          <a:bodyPr/>
          <a:lstStyle/>
          <a:p>
            <a:pPr lvl="1" algn="l"/>
            <a:r>
              <a:rPr lang="zh-CN" dirty="0"/>
              <a:t>表演</a:t>
            </a:r>
            <a:r>
              <a:rPr lang="zh-CN" altLang="en-US">
                <a:sym typeface="+mn-ea"/>
              </a:rPr>
              <a:t>《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Star Wars</a:t>
            </a:r>
            <a:r>
              <a:rPr lang="zh-CN" altLang="en-US">
                <a:sym typeface="+mn-ea"/>
              </a:rPr>
              <a:t>》电影的</a:t>
            </a:r>
            <a:r>
              <a:rPr dirty="0"/>
              <a:t>所有</a:t>
            </a:r>
            <a:r>
              <a:rPr lang="zh-CN" dirty="0"/>
              <a:t>演员</a:t>
            </a:r>
            <a:r>
              <a:rPr dirty="0"/>
              <a:t>的姓名</a:t>
            </a:r>
            <a:r>
              <a:rPr lang="zh-CN" dirty="0"/>
              <a:t>、地址</a:t>
            </a:r>
            <a:endParaRPr dirty="0"/>
          </a:p>
          <a:p>
            <a:pPr marL="457200" lvl="1" indent="0" algn="l">
              <a:buNone/>
            </a:pPr>
            <a:endParaRPr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52755" y="2058670"/>
            <a:ext cx="63347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name,address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zh-CN" altLang="en-US" sz="2000" dirty="0">
                <a:solidFill>
                  <a:schemeClr val="tx1"/>
                </a:solidFill>
              </a:rPr>
              <a:t> moviestar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name </a:t>
            </a:r>
            <a:r>
              <a:rPr lang="en-US" altLang="zh-CN" sz="2000" dirty="0" smtClean="0">
                <a:solidFill>
                  <a:srgbClr val="0000FF"/>
                </a:solidFill>
              </a:rPr>
              <a:t>IN </a:t>
            </a:r>
            <a:r>
              <a:rPr lang="zh-CN" altLang="en-US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starname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zh-CN" altLang="en-US" sz="2000" dirty="0">
                <a:solidFill>
                  <a:schemeClr val="tx1"/>
                </a:solidFill>
              </a:rPr>
              <a:t> starsin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movietitle='star wars')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4287520"/>
            <a:ext cx="4205605" cy="2290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" y="4601210"/>
            <a:ext cx="4121150" cy="1543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4115" y="4869180"/>
            <a:ext cx="1151890" cy="1007745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9380" y="4264025"/>
            <a:ext cx="109283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</a:rPr>
              <a:t>moviestar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45660" y="3950335"/>
            <a:ext cx="156146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600">
                <a:solidFill>
                  <a:schemeClr val="tx1"/>
                </a:solidFill>
                <a:sym typeface="+mn-ea"/>
              </a:rPr>
              <a:t>starsIn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标题 420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嵌套查询的处理顺序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1</a:t>
            </a:r>
            <a:endParaRPr lang="en-US" altLang="zh-CN" dirty="0">
              <a:solidFill>
                <a:schemeClr val="folHlink"/>
              </a:solidFill>
              <a:effectLst/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>
          <a:xfrm>
            <a:off x="593725" y="1442085"/>
            <a:ext cx="7742555" cy="480885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一般情况下，嵌套查询中的子查询只需要被执行一次，然后利用所获得的中间查询结果来计算外层的查询语句</a:t>
            </a:r>
          </a:p>
          <a:p>
            <a:pPr lvl="0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这样的子查询也被称为 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zh-CN" altLang="en-US" sz="3200" u="sng" dirty="0">
                <a:solidFill>
                  <a:srgbClr val="FF0000"/>
                </a:solidFill>
                <a:latin typeface="Arial" panose="020B0604020202020204" pitchFamily="34" charset="0"/>
              </a:rPr>
              <a:t>独立子查询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zh-CN" altLang="en-US" sz="3200" dirty="0">
                <a:latin typeface="Arial" panose="020B0604020202020204" pitchFamily="34" charset="0"/>
              </a:rPr>
              <a:t>，其处理顺序由 </a:t>
            </a:r>
            <a:r>
              <a:rPr lang="zh-CN" altLang="en-US" sz="3200" u="sng" dirty="0">
                <a:solidFill>
                  <a:srgbClr val="FF0000"/>
                </a:solidFill>
                <a:latin typeface="Arial" panose="020B0604020202020204" pitchFamily="34" charset="0"/>
              </a:rPr>
              <a:t>‘内’ 到 ‘外’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47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标题 4567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嵌套查询的处理顺序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2</a:t>
            </a:r>
            <a:endParaRPr lang="en-US" altLang="zh-CN" dirty="0">
              <a:solidFill>
                <a:schemeClr val="folHlink"/>
              </a:solidFill>
              <a:effectLst/>
              <a:latin typeface="宋体" panose="02010600030101010101" pitchFamily="2" charset="-122"/>
              <a:ea typeface="楷体_GB2312" pitchFamily="49" charset="-122"/>
              <a:sym typeface="+mn-ea"/>
            </a:endParaRPr>
          </a:p>
        </p:txBody>
      </p:sp>
      <p:sp>
        <p:nvSpPr>
          <p:cNvPr id="456707" name="文本占位符 456706"/>
          <p:cNvSpPr>
            <a:spLocks noGrp="1"/>
          </p:cNvSpPr>
          <p:nvPr>
            <p:ph type="body" idx="1"/>
          </p:nvPr>
        </p:nvSpPr>
        <p:spPr>
          <a:xfrm>
            <a:off x="685800" y="914400"/>
            <a:ext cx="7848600" cy="5410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在有些情况下，在‘子查询’中调用了外层查询中的表及其元组变量。随着外层元组变量的每一次的取值变化，都需要重新执行‘子查询’以获得相关的中间查询结果</a:t>
            </a: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这样的子查询也被称为 ‘</a:t>
            </a:r>
            <a:r>
              <a:rPr lang="zh-CN" altLang="en-US" sz="2800" u="sng" dirty="0">
                <a:solidFill>
                  <a:srgbClr val="FF0000"/>
                </a:solidFill>
                <a:latin typeface="Arial" panose="020B0604020202020204" pitchFamily="34" charset="0"/>
              </a:rPr>
              <a:t>相关子查询</a:t>
            </a:r>
            <a:r>
              <a:rPr lang="zh-CN" altLang="en-US" sz="2800" dirty="0">
                <a:latin typeface="Arial" panose="020B0604020202020204" pitchFamily="34" charset="0"/>
              </a:rPr>
              <a:t>’，其处理顺序是由 </a:t>
            </a:r>
            <a:r>
              <a:rPr lang="zh-CN" altLang="en-US" sz="2800" u="sng" dirty="0">
                <a:solidFill>
                  <a:srgbClr val="FF0000"/>
                </a:solidFill>
                <a:latin typeface="Arial" panose="020B0604020202020204" pitchFamily="34" charset="0"/>
              </a:rPr>
              <a:t>‘外’到‘内’</a:t>
            </a:r>
            <a:r>
              <a:rPr lang="zh-CN" altLang="en-US" sz="2800" dirty="0">
                <a:latin typeface="Arial" panose="020B0604020202020204" pitchFamily="34" charset="0"/>
              </a:rPr>
              <a:t>，直至处理完外层查询表中的所有元组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查询演员出生日期在</a:t>
            </a:r>
            <a:r>
              <a:rPr lang="en-US" altLang="zh-CN" dirty="0"/>
              <a:t>1955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日的电影信息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85" y="2737485"/>
            <a:ext cx="4552315" cy="1704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360" y="3330575"/>
            <a:ext cx="84982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SELECT </a:t>
            </a:r>
            <a:r>
              <a:rPr lang="zh-CN" altLang="en-US" sz="2400" dirty="0">
                <a:solidFill>
                  <a:schemeClr val="tx1"/>
                </a:solidFill>
              </a:rPr>
              <a:t>MOVIETITLE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srgbClr val="0000FF"/>
                </a:solidFill>
              </a:rPr>
              <a:t>FROM </a:t>
            </a:r>
            <a:r>
              <a:rPr lang="zh-CN" altLang="en-US" sz="2400" dirty="0">
                <a:solidFill>
                  <a:schemeClr val="tx1"/>
                </a:solidFill>
              </a:rPr>
              <a:t>STARSIN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WHERE</a:t>
            </a:r>
            <a:r>
              <a:rPr lang="zh-CN" altLang="en-US" sz="2400" dirty="0">
                <a:solidFill>
                  <a:schemeClr val="tx1"/>
                </a:solidFill>
              </a:rPr>
              <a:t> STARNAME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IN     (</a:t>
            </a:r>
            <a:r>
              <a:rPr lang="zh-CN" altLang="en-US" sz="2400" dirty="0">
                <a:solidFill>
                  <a:srgbClr val="0000FF"/>
                </a:solidFill>
              </a:rPr>
              <a:t>SELECT </a:t>
            </a:r>
            <a:r>
              <a:rPr lang="zh-CN" altLang="en-US" sz="2400" dirty="0">
                <a:solidFill>
                  <a:schemeClr val="tx1"/>
                </a:solidFill>
              </a:rPr>
              <a:t>NAME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         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</a:rPr>
              <a:t>FROM </a:t>
            </a:r>
            <a:r>
              <a:rPr lang="zh-CN" altLang="en-US" sz="2400" dirty="0">
                <a:solidFill>
                  <a:schemeClr val="tx1"/>
                </a:solidFill>
              </a:rPr>
              <a:t>MOVIESTAR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       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    WHERE </a:t>
            </a:r>
            <a:r>
              <a:rPr lang="zh-CN" altLang="en-US" sz="2400" dirty="0">
                <a:solidFill>
                  <a:schemeClr val="tx1"/>
                </a:solidFill>
              </a:rPr>
              <a:t>BIRTHDATE='1955-05-05'</a:t>
            </a:r>
            <a:r>
              <a:rPr lang="zh-CN" alt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4451658"/>
            <a:ext cx="4968552" cy="157882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065" y="167005"/>
            <a:ext cx="7550785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>
                <a:sym typeface="+mn-ea"/>
              </a:rPr>
              <a:t>基本查询语句的构建</a:t>
            </a:r>
            <a:endParaRPr kumimoji="0" lang="en-US" altLang="zh-CN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44475" y="2141855"/>
            <a:ext cx="8843010" cy="25742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        Exp</a:t>
            </a:r>
            <a:r>
              <a:rPr kumimoji="0" lang="en-US" altLang="zh-CN" sz="2800" b="0" i="0" u="none" strike="noStrike" kern="1200" cap="none" normalizeH="0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   …</a:t>
            </a:r>
            <a:r>
              <a:rPr lang="en-US" altLang="zh-CN" sz="2800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…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,Exp</a:t>
            </a:r>
            <a:r>
              <a:rPr kumimoji="0" lang="en-US" altLang="zh-CN" sz="2800" b="0" i="0" u="none" strike="noStrike" kern="1200" cap="none" normalizeH="0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endParaRPr kumimoji="0" lang="en-US" altLang="zh-CN" sz="2800" b="0" i="0" u="none" strike="noStrike" kern="1200" cap="none" normalizeH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575" y="4465320"/>
            <a:ext cx="604393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WHERE</a:t>
            </a:r>
            <a:r>
              <a:rPr lang="zh-CN" altLang="en-US" sz="2000">
                <a:solidFill>
                  <a:schemeClr val="tx1"/>
                </a:solidFill>
              </a:rPr>
              <a:t>子句可包含</a:t>
            </a:r>
          </a:p>
          <a:p>
            <a:pPr lvl="1"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</a:rPr>
              <a:t>&lt;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&lt;=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&gt;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&gt;=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&lt;&gt;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=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BETWEEN...AND...</a:t>
            </a:r>
          </a:p>
          <a:p>
            <a:pPr lvl="1"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sym typeface="+mn-ea"/>
              </a:rPr>
              <a:t>LIKE </a:t>
            </a:r>
            <a:r>
              <a:rPr lang="en-US" altLang="zh-CN" sz="1600" i="1">
                <a:solidFill>
                  <a:schemeClr val="tx1"/>
                </a:solidFill>
                <a:sym typeface="+mn-ea"/>
              </a:rPr>
              <a:t>pattern</a:t>
            </a:r>
            <a:r>
              <a:rPr lang="zh-CN" altLang="en-US" sz="1600">
                <a:solidFill>
                  <a:srgbClr val="0000FF"/>
                </a:solidFill>
                <a:sym typeface="+mn-ea"/>
              </a:rPr>
              <a:t>、</a:t>
            </a:r>
          </a:p>
          <a:p>
            <a:pPr lvl="1"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sym typeface="+mn-ea"/>
              </a:rPr>
              <a:t>IS [NOT] NULL</a:t>
            </a:r>
          </a:p>
          <a:p>
            <a:pPr lvl="1"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</a:rPr>
              <a:t>AND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OR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NOT</a:t>
            </a:r>
          </a:p>
          <a:p>
            <a:pPr lvl="1">
              <a:spcBef>
                <a:spcPts val="0"/>
              </a:spcBef>
            </a:pPr>
            <a:endParaRPr lang="en-US" altLang="zh-CN" sz="160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7975" y="2141855"/>
            <a:ext cx="187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DISTINCT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67225" y="1096645"/>
            <a:ext cx="443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π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) 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09390" y="2141855"/>
            <a:ext cx="131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A</a:t>
            </a:r>
            <a:r>
              <a:rPr lang="en-US" altLang="zh-CN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47865" y="2141855"/>
            <a:ext cx="131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A</a:t>
            </a:r>
            <a:r>
              <a:rPr lang="en-US" altLang="zh-CN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 animBg="1"/>
      <p:bldP spid="7" grpId="0"/>
      <p:bldP spid="8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800735" y="152400"/>
            <a:ext cx="8356600" cy="838200"/>
          </a:xfrm>
        </p:spPr>
        <p:txBody>
          <a:bodyPr anchor="b"/>
          <a:lstStyle/>
          <a:p>
            <a:r>
              <a:rPr sz="3200" dirty="0">
                <a:effectLst/>
                <a:ea typeface="楷体_GB2312" pitchFamily="49" charset="-122"/>
                <a:sym typeface="+mn-ea"/>
              </a:rPr>
              <a:t>集合基数的测试-[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NOT</a:t>
            </a:r>
            <a:r>
              <a:rPr sz="3200" dirty="0">
                <a:effectLst/>
                <a:ea typeface="楷体_GB2312" pitchFamily="49" charset="-122"/>
                <a:sym typeface="+mn-ea"/>
              </a:rPr>
              <a:t>]  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EXISTS</a:t>
            </a:r>
            <a:r>
              <a:rPr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 </a:t>
            </a:r>
            <a:r>
              <a:rPr sz="3200" dirty="0">
                <a:effectLst/>
                <a:ea typeface="楷体_GB2312" pitchFamily="49" charset="-122"/>
                <a:sym typeface="+mn-ea"/>
              </a:rPr>
              <a:t> 子查询</a:t>
            </a: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153035" y="1313815"/>
            <a:ext cx="8889365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dirty="0">
                <a:effectLst/>
                <a:latin typeface="楷体" panose="02010609060101010101" charset="-122"/>
                <a:ea typeface="楷体" panose="02010609060101010101" charset="-122"/>
              </a:rPr>
              <a:t>基本语法：</a:t>
            </a:r>
          </a:p>
          <a:p>
            <a:pPr lvl="1">
              <a:lnSpc>
                <a:spcPct val="90000"/>
              </a:lnSpc>
            </a:pPr>
            <a:r>
              <a:rPr sz="2800">
                <a:effectLst/>
                <a:ea typeface="楷体" panose="02010609060101010101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NOT</a:t>
            </a:r>
            <a:r>
              <a:rPr sz="2800">
                <a:effectLst/>
                <a:ea typeface="楷体" panose="02010609060101010101" charset="-122"/>
              </a:rPr>
              <a:t>] 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EXISTS</a:t>
            </a:r>
            <a:r>
              <a:rPr sz="2800" b="1">
                <a:solidFill>
                  <a:srgbClr val="FF0000"/>
                </a:solidFill>
                <a:effectLst/>
                <a:ea typeface="楷体" panose="02010609060101010101" charset="-122"/>
              </a:rPr>
              <a:t> </a:t>
            </a:r>
            <a:r>
              <a:rPr sz="2800">
                <a:effectLst/>
                <a:ea typeface="楷体" panose="02010609060101010101" charset="-122"/>
              </a:rPr>
              <a:t>（子查询）</a:t>
            </a:r>
          </a:p>
          <a:p>
            <a:pPr marL="914400" lvl="2" indent="0">
              <a:lnSpc>
                <a:spcPct val="90000"/>
              </a:lnSpc>
              <a:buNone/>
            </a:pPr>
            <a:endParaRPr sz="240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3200" dirty="0">
                <a:effectLst/>
                <a:latin typeface="楷体" panose="02010609060101010101" charset="-122"/>
                <a:ea typeface="楷体" panose="02010609060101010101" charset="-122"/>
              </a:rPr>
              <a:t>语义：</a:t>
            </a:r>
          </a:p>
          <a:p>
            <a:pPr lvl="1">
              <a:lnSpc>
                <a:spcPct val="90000"/>
              </a:lnSpc>
            </a:pPr>
            <a:r>
              <a:rPr sz="2800">
                <a:effectLst/>
                <a:ea typeface="楷体" panose="02010609060101010101" charset="-122"/>
                <a:sym typeface="+mn-ea"/>
              </a:rPr>
              <a:t>子查询中</a:t>
            </a:r>
            <a:r>
              <a:rPr lang="zh-CN" sz="2800">
                <a:effectLst/>
                <a:ea typeface="楷体" panose="02010609060101010101" charset="-122"/>
                <a:sym typeface="+mn-ea"/>
              </a:rPr>
              <a:t>有（无）</a:t>
            </a:r>
            <a:r>
              <a:rPr sz="2800">
                <a:effectLst/>
                <a:ea typeface="楷体" panose="02010609060101010101" charset="-122"/>
                <a:sym typeface="+mn-ea"/>
              </a:rPr>
              <a:t>元祖存在</a:t>
            </a:r>
          </a:p>
          <a:p>
            <a:pPr lvl="1">
              <a:lnSpc>
                <a:spcPct val="90000"/>
              </a:lnSpc>
            </a:pPr>
            <a:endParaRPr lang="zh-CN" altLang="en-US" sz="200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 dirty="0"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标题 289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EXISTS</a:t>
            </a:r>
            <a:r>
              <a:rPr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lang="zh-CN" altLang="en-US" sz="4000" dirty="0" smtClean="0">
                <a:latin typeface="Times New Roman" panose="02020603050405020304" pitchFamily="18" charset="0"/>
                <a:ea typeface="楷体_GB2312" pitchFamily="49" charset="-122"/>
              </a:rPr>
              <a:t>询示例 </a:t>
            </a:r>
            <a:endParaRPr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9796" name="矩形 289795"/>
          <p:cNvSpPr/>
          <p:nvPr/>
        </p:nvSpPr>
        <p:spPr>
          <a:xfrm>
            <a:off x="620395" y="1592580"/>
            <a:ext cx="7951470" cy="1405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pc="3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Example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关系</a:t>
            </a:r>
            <a:r>
              <a:rPr lang="en-US" altLang="zh-CN" spc="3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starsIn中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返回没有出演《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 Wars</a:t>
            </a: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》电影的所有演员姓名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.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algn="just">
              <a:lnSpc>
                <a:spcPct val="8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endParaRPr lang="zh-CN" altLang="en-US" sz="18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80" y="149543"/>
            <a:ext cx="8486775" cy="84613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Example: EXISTS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" y="1371600"/>
            <a:ext cx="9118600" cy="4114800"/>
          </a:xfrm>
        </p:spPr>
        <p:txBody>
          <a:bodyPr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starname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starsin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 NOT EXISTS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starsin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t.starname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s.starname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t.movietitle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='Star Wars')</a:t>
            </a:r>
          </a:p>
        </p:txBody>
      </p:sp>
      <p:sp>
        <p:nvSpPr>
          <p:cNvPr id="45061" name="Text Box 5"/>
          <p:cNvSpPr txBox="1"/>
          <p:nvPr/>
        </p:nvSpPr>
        <p:spPr>
          <a:xfrm>
            <a:off x="152400" y="38100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800735" y="152400"/>
            <a:ext cx="8356600" cy="838200"/>
          </a:xfrm>
        </p:spPr>
        <p:txBody>
          <a:bodyPr anchor="b"/>
          <a:lstStyle/>
          <a:p>
            <a:r>
              <a:rPr lang="zh-CN" altLang="en-US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集合之间的比较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_GB2312" pitchFamily="49" charset="-122"/>
                <a:sym typeface="+mn-ea"/>
              </a:rPr>
              <a:t>θ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some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/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all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endParaRPr lang="en-US" altLang="zh-CN" sz="3200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153035" y="1313815"/>
            <a:ext cx="8889365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dirty="0">
                <a:effectLst/>
                <a:latin typeface="楷体" panose="02010609060101010101" charset="-122"/>
                <a:ea typeface="楷体" panose="02010609060101010101" charset="-122"/>
              </a:rPr>
              <a:t>基本语法：</a:t>
            </a:r>
          </a:p>
          <a:p>
            <a:pPr lvl="1">
              <a:lnSpc>
                <a:spcPct val="90000"/>
              </a:lnSpc>
            </a:pPr>
            <a:r>
              <a:rPr sz="2800">
                <a:effectLst/>
                <a:latin typeface="楷体" panose="02010609060101010101" charset="-122"/>
                <a:ea typeface="楷体" panose="02010609060101010101" charset="-122"/>
              </a:rPr>
              <a:t>表达式 </a:t>
            </a:r>
            <a:r>
              <a:rPr sz="28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</a:rPr>
              <a:t>θ</a:t>
            </a:r>
            <a:r>
              <a:rPr lang="en-US" sz="28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</a:rPr>
              <a:t>  ANY</a:t>
            </a:r>
            <a:r>
              <a:rPr sz="2800"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sz="2800">
                <a:effectLst/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sz="2800">
                <a:effectLst/>
                <a:latin typeface="楷体" panose="02010609060101010101" charset="-122"/>
                <a:ea typeface="楷体" panose="02010609060101010101" charset="-122"/>
              </a:rPr>
              <a:t>子查询</a:t>
            </a:r>
            <a:r>
              <a:rPr lang="en-US" sz="2800">
                <a:effectLst/>
                <a:latin typeface="楷体" panose="02010609060101010101" charset="-122"/>
                <a:ea typeface="楷体" panose="02010609060101010101" charset="-12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sz="2000">
                <a:effectLst/>
                <a:latin typeface="楷体" panose="02010609060101010101" charset="-122"/>
                <a:ea typeface="楷体" panose="02010609060101010101" charset="-122"/>
              </a:rPr>
              <a:t>表达式的值至少与子查询结果中的一个值相比满足比较运算符</a:t>
            </a:r>
            <a:r>
              <a:rPr sz="2000">
                <a:effectLst/>
                <a:latin typeface="Arial" panose="020B0604020202020204" pitchFamily="34" charset="0"/>
                <a:ea typeface="楷体" panose="02010609060101010101" charset="-122"/>
              </a:rPr>
              <a:t>θ</a:t>
            </a:r>
            <a:r>
              <a:rPr sz="2400"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sz="2800">
                <a:effectLst/>
                <a:latin typeface="楷体" panose="02010609060101010101" charset="-122"/>
                <a:ea typeface="楷体" panose="02010609060101010101" charset="-122"/>
              </a:rPr>
              <a:t>表达式 </a:t>
            </a:r>
            <a:r>
              <a:rPr b="1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  <a:sym typeface="+mn-ea"/>
              </a:rPr>
              <a:t>θ</a:t>
            </a:r>
            <a:r>
              <a:rPr lang="en-US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  <a:sym typeface="+mn-ea"/>
              </a:rPr>
              <a:t>  </a:t>
            </a:r>
            <a:r>
              <a:rPr lang="en-US" sz="2800" b="1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ALL</a:t>
            </a:r>
            <a:r>
              <a:rPr lang="en-US" sz="2800">
                <a:effectLst/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sz="2800">
                <a:effectLst/>
                <a:latin typeface="楷体" panose="02010609060101010101" charset="-122"/>
                <a:ea typeface="楷体" panose="02010609060101010101" charset="-122"/>
              </a:rPr>
              <a:t>子查询</a:t>
            </a:r>
            <a:r>
              <a:rPr lang="en-US" sz="2800">
                <a:effectLst/>
                <a:latin typeface="楷体" panose="02010609060101010101" charset="-122"/>
                <a:ea typeface="楷体" panose="02010609060101010101" charset="-12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sz="2000">
                <a:effectLst/>
                <a:latin typeface="楷体" panose="02010609060101010101" charset="-122"/>
                <a:ea typeface="楷体" panose="02010609060101010101" charset="-122"/>
              </a:rPr>
              <a:t>表达式的值与子查询结果中的所有的值相比都满足比较运算符</a:t>
            </a:r>
            <a:r>
              <a:rPr sz="2000">
                <a:effectLst/>
                <a:latin typeface="Arial" panose="020B0604020202020204" pitchFamily="34" charset="0"/>
                <a:ea typeface="楷体" panose="02010609060101010101" charset="-122"/>
              </a:rPr>
              <a:t>θ</a:t>
            </a:r>
          </a:p>
          <a:p>
            <a:pPr lvl="0">
              <a:lnSpc>
                <a:spcPct val="90000"/>
              </a:lnSpc>
            </a:pPr>
            <a:r>
              <a:rPr lang="zh-CN" altLang="en-US" sz="3200" dirty="0">
                <a:effectLst/>
                <a:latin typeface="楷体" panose="02010609060101010101" charset="-122"/>
                <a:ea typeface="楷体" panose="02010609060101010101" charset="-122"/>
              </a:rPr>
              <a:t>基本语法中</a:t>
            </a:r>
            <a:r>
              <a:rPr lang="zh-CN" altLang="en-US" sz="3200" dirty="0">
                <a:effectLst/>
                <a:latin typeface="Arial" panose="020B0604020202020204" pitchFamily="34" charset="0"/>
                <a:ea typeface="楷体" panose="02010609060101010101" charset="-122"/>
              </a:rPr>
              <a:t>θ比较运算符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楷体" panose="02010609060101010101" charset="-122"/>
              </a:rPr>
              <a:t>&lt;,&gt;,&lt;=,&gt;=,=,&lt;&gt;</a:t>
            </a:r>
            <a:endParaRPr lang="zh-CN" altLang="en-US" sz="32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endParaRPr lang="zh-CN" altLang="en-US" sz="32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 dirty="0"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640" y="-46990"/>
            <a:ext cx="625856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ALL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1675"/>
            <a:ext cx="7772400" cy="4114800"/>
          </a:xfrm>
        </p:spPr>
        <p:txBody>
          <a:bodyPr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SELECT name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FROM </a:t>
            </a:r>
            <a:r>
              <a:rPr kumimoji="0" lang="en-US" altLang="zh-CN" sz="32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MovieExec</a:t>
            </a: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WHERE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netWorth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&gt;=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(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	SELECT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netWorth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	FROM </a:t>
            </a:r>
            <a:r>
              <a:rPr kumimoji="0" lang="en-US" altLang="zh-CN" sz="32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MovieExec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49158" name="TextBox 5"/>
          <p:cNvSpPr txBox="1"/>
          <p:nvPr/>
        </p:nvSpPr>
        <p:spPr>
          <a:xfrm>
            <a:off x="571500" y="1357313"/>
            <a:ext cx="6572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movieExec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表中最富者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: ANY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845550" cy="1039495"/>
          </a:xfrm>
        </p:spPr>
        <p:txBody>
          <a:bodyPr lIns="91440" tIns="45720" rIns="91440" bIns="45720" rtlCol="0"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同部电影中名字出现不止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次的电影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152400" y="38100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1426845" y="2091055"/>
            <a:ext cx="4732020" cy="303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SELECT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title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FROM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movies old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WHERE year&lt;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ANY (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SELECT year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FROM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movies 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WHERE title=old.title)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dirty="0" smtClean="0">
                <a:latin typeface="+mn-lt"/>
                <a:ea typeface="宋体" panose="02010600030101010101" pitchFamily="2" charset="-122"/>
              </a:rPr>
              <a:t>Paramount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152400" y="38100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60325"/>
            <a:ext cx="2232248" cy="1254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90" y="2200946"/>
            <a:ext cx="6392763" cy="480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28" y="2769588"/>
            <a:ext cx="4693087" cy="44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1" y="3348765"/>
            <a:ext cx="1753881" cy="4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dirty="0" smtClean="0">
                <a:latin typeface="+mn-lt"/>
                <a:ea typeface="宋体" panose="02010600030101010101" pitchFamily="2" charset="-122"/>
              </a:rPr>
              <a:t>Paramount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06183" y="2235325"/>
            <a:ext cx="7131635" cy="1066593"/>
            <a:chOff x="1040765" y="2235325"/>
            <a:chExt cx="7131635" cy="106659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65" y="2287587"/>
              <a:ext cx="628650" cy="5048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35696" y="2235325"/>
              <a:ext cx="63367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" dirty="0">
                  <a:solidFill>
                    <a:schemeClr val="tx1"/>
                  </a:solidFill>
                  <a:ea typeface="宋体" panose="02010600030101010101" pitchFamily="2" charset="-122"/>
                </a:rPr>
                <a:t>所有</a:t>
              </a:r>
              <a:r>
                <a:rPr lang="en-US" altLang="zh-CN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Paramount</a:t>
              </a:r>
              <a:r>
                <a:rPr lang="zh-CN" altLang="en-US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公司拍摄过的电影类型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65" y="2778043"/>
              <a:ext cx="647700" cy="52387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833703" y="2758545"/>
              <a:ext cx="59217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公</a:t>
              </a:r>
              <a:r>
                <a:rPr lang="zh-CN" altLang="en-US" spc="30" dirty="0">
                  <a:solidFill>
                    <a:schemeClr val="tx1"/>
                  </a:solidFill>
                  <a:ea typeface="宋体" panose="02010600030101010101" pitchFamily="2" charset="-122"/>
                </a:rPr>
                <a:t>司拍摄过的电影类型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3726543"/>
            <a:ext cx="2808312" cy="49046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93841" y="3636432"/>
            <a:ext cx="3334143" cy="559255"/>
            <a:chOff x="1093841" y="3212976"/>
            <a:chExt cx="3334143" cy="559255"/>
          </a:xfrm>
        </p:grpSpPr>
        <p:sp>
          <p:nvSpPr>
            <p:cNvPr id="19" name="Line Callout 1 18"/>
            <p:cNvSpPr/>
            <p:nvPr/>
          </p:nvSpPr>
          <p:spPr>
            <a:xfrm>
              <a:off x="1093841" y="3212976"/>
              <a:ext cx="1656184" cy="504056"/>
            </a:xfrm>
            <a:prstGeom prst="borderCallout1">
              <a:avLst>
                <a:gd name="adj1" fmla="val 35547"/>
                <a:gd name="adj2" fmla="val 103623"/>
                <a:gd name="adj3" fmla="val 48671"/>
                <a:gd name="adj4" fmla="val 169220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419872" y="3772231"/>
              <a:ext cx="100811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932040" y="3276392"/>
            <a:ext cx="3168352" cy="919295"/>
            <a:chOff x="4932040" y="2852936"/>
            <a:chExt cx="3168352" cy="919295"/>
          </a:xfrm>
        </p:grpSpPr>
        <p:sp>
          <p:nvSpPr>
            <p:cNvPr id="13" name="Line Callout 1 12"/>
            <p:cNvSpPr/>
            <p:nvPr/>
          </p:nvSpPr>
          <p:spPr>
            <a:xfrm>
              <a:off x="6444208" y="2852936"/>
              <a:ext cx="1656184" cy="504056"/>
            </a:xfrm>
            <a:prstGeom prst="borderCallout1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932040" y="3772231"/>
              <a:ext cx="100811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4562450"/>
            <a:ext cx="2266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dirty="0" smtClean="0">
                <a:latin typeface="+mn-lt"/>
                <a:ea typeface="宋体" panose="02010600030101010101" pitchFamily="2" charset="-122"/>
              </a:rPr>
              <a:t>Paramount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2266950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62" y="2412091"/>
            <a:ext cx="3267075" cy="61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30451"/>
            <a:ext cx="85534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3780318"/>
            <a:ext cx="3571875" cy="5524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827584" y="4259228"/>
            <a:ext cx="3456384" cy="1113988"/>
            <a:chOff x="827584" y="4259228"/>
            <a:chExt cx="3456384" cy="1113988"/>
          </a:xfrm>
        </p:grpSpPr>
        <p:sp>
          <p:nvSpPr>
            <p:cNvPr id="10" name="Line Callout 1 9"/>
            <p:cNvSpPr/>
            <p:nvPr/>
          </p:nvSpPr>
          <p:spPr>
            <a:xfrm>
              <a:off x="827584" y="4869160"/>
              <a:ext cx="2016224" cy="504056"/>
            </a:xfrm>
            <a:prstGeom prst="borderCallout1">
              <a:avLst>
                <a:gd name="adj1" fmla="val 15391"/>
                <a:gd name="adj2" fmla="val 99533"/>
                <a:gd name="adj3" fmla="val -109221"/>
                <a:gd name="adj4" fmla="val 155711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是个电影类型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79912" y="4259228"/>
              <a:ext cx="50405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61306" y="4259228"/>
            <a:ext cx="1656184" cy="1113988"/>
            <a:chOff x="3661306" y="4259228"/>
            <a:chExt cx="1656184" cy="1113988"/>
          </a:xfrm>
        </p:grpSpPr>
        <p:sp>
          <p:nvSpPr>
            <p:cNvPr id="12" name="Line Callout 1 11"/>
            <p:cNvSpPr/>
            <p:nvPr/>
          </p:nvSpPr>
          <p:spPr>
            <a:xfrm>
              <a:off x="3661306" y="4869160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122659"/>
                <a:gd name="adj4" fmla="val 55731"/>
              </a:avLst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拍了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394612" y="4259228"/>
              <a:ext cx="393412" cy="0"/>
            </a:xfrm>
            <a:prstGeom prst="line">
              <a:avLst/>
            </a:prstGeom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309014" y="4267695"/>
            <a:ext cx="1999290" cy="1110374"/>
            <a:chOff x="5309014" y="4267695"/>
            <a:chExt cx="1999290" cy="1110374"/>
          </a:xfrm>
        </p:grpSpPr>
        <p:sp>
          <p:nvSpPr>
            <p:cNvPr id="13" name="Line Callout 1 12"/>
            <p:cNvSpPr/>
            <p:nvPr/>
          </p:nvSpPr>
          <p:spPr>
            <a:xfrm>
              <a:off x="5652120" y="4874013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122659"/>
                <a:gd name="adj4" fmla="val 5121"/>
              </a:avLst>
            </a:prstGeom>
            <a:solidFill>
              <a:srgbClr val="FFC0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没有拍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309014" y="4267695"/>
              <a:ext cx="50405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376284" y="4411628"/>
            <a:ext cx="3981653" cy="1816804"/>
            <a:chOff x="2376284" y="4411628"/>
            <a:chExt cx="3981653" cy="181680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19872" y="4411628"/>
              <a:ext cx="293806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ne Callout 1 31"/>
            <p:cNvSpPr/>
            <p:nvPr/>
          </p:nvSpPr>
          <p:spPr>
            <a:xfrm>
              <a:off x="2376284" y="5724376"/>
              <a:ext cx="2123707" cy="504056"/>
            </a:xfrm>
            <a:prstGeom prst="borderCallout1">
              <a:avLst>
                <a:gd name="adj1" fmla="val -35000"/>
                <a:gd name="adj2" fmla="val 49945"/>
                <a:gd name="adj3" fmla="val -255356"/>
                <a:gd name="adj4" fmla="val 59120"/>
              </a:avLst>
            </a:prstGeom>
            <a:solidFill>
              <a:srgbClr val="FF0000">
                <a:alpha val="2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这样的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不存在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2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59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dirty="0" smtClean="0">
                <a:latin typeface="+mn-lt"/>
                <a:ea typeface="宋体" panose="02010600030101010101" pitchFamily="2" charset="-122"/>
              </a:rPr>
              <a:t>Paramount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4" y="2204864"/>
            <a:ext cx="22669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4" y="2061006"/>
            <a:ext cx="3571875" cy="5524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55776" y="2539916"/>
            <a:ext cx="3456384" cy="817076"/>
            <a:chOff x="827584" y="4259228"/>
            <a:chExt cx="3456384" cy="817076"/>
          </a:xfrm>
        </p:grpSpPr>
        <p:sp>
          <p:nvSpPr>
            <p:cNvPr id="10" name="Line Callout 1 9"/>
            <p:cNvSpPr/>
            <p:nvPr/>
          </p:nvSpPr>
          <p:spPr>
            <a:xfrm>
              <a:off x="827584" y="4572248"/>
              <a:ext cx="2016224" cy="504056"/>
            </a:xfrm>
            <a:prstGeom prst="borderCallout1">
              <a:avLst>
                <a:gd name="adj1" fmla="val 15391"/>
                <a:gd name="adj2" fmla="val 99533"/>
                <a:gd name="adj3" fmla="val -63869"/>
                <a:gd name="adj4" fmla="val 154871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是个电影类型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79912" y="4259228"/>
              <a:ext cx="50405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89498" y="2539916"/>
            <a:ext cx="1656184" cy="817076"/>
            <a:chOff x="3661306" y="4259228"/>
            <a:chExt cx="1656184" cy="817076"/>
          </a:xfrm>
        </p:grpSpPr>
        <p:sp>
          <p:nvSpPr>
            <p:cNvPr id="12" name="Line Callout 1 11"/>
            <p:cNvSpPr/>
            <p:nvPr/>
          </p:nvSpPr>
          <p:spPr>
            <a:xfrm>
              <a:off x="3661306" y="4572248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55471"/>
                <a:gd name="adj4" fmla="val 56753"/>
              </a:avLst>
            </a:prstGeom>
            <a:solidFill>
              <a:schemeClr val="tx2">
                <a:lumMod val="40000"/>
                <a:lumOff val="60000"/>
                <a:alpha val="23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拍了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394612" y="4259228"/>
              <a:ext cx="393412" cy="0"/>
            </a:xfrm>
            <a:prstGeom prst="line">
              <a:avLst/>
            </a:prstGeom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37206" y="2548383"/>
            <a:ext cx="1999290" cy="736601"/>
            <a:chOff x="5309014" y="4267695"/>
            <a:chExt cx="1999290" cy="736601"/>
          </a:xfrm>
        </p:grpSpPr>
        <p:sp>
          <p:nvSpPr>
            <p:cNvPr id="13" name="Line Callout 1 12"/>
            <p:cNvSpPr/>
            <p:nvPr/>
          </p:nvSpPr>
          <p:spPr>
            <a:xfrm>
              <a:off x="5652120" y="4500240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42033"/>
                <a:gd name="adj4" fmla="val 3076"/>
              </a:avLst>
            </a:prstGeom>
            <a:solidFill>
              <a:srgbClr val="FFC0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没有拍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309014" y="4267695"/>
              <a:ext cx="50405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104476" y="2692316"/>
            <a:ext cx="3981653" cy="1240740"/>
            <a:chOff x="2376284" y="4411628"/>
            <a:chExt cx="3981653" cy="124074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19872" y="4411628"/>
              <a:ext cx="293806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ne Callout 1 31"/>
            <p:cNvSpPr/>
            <p:nvPr/>
          </p:nvSpPr>
          <p:spPr>
            <a:xfrm>
              <a:off x="2376284" y="5148312"/>
              <a:ext cx="2123707" cy="504056"/>
            </a:xfrm>
            <a:prstGeom prst="borderCallout1">
              <a:avLst>
                <a:gd name="adj1" fmla="val -35000"/>
                <a:gd name="adj2" fmla="val 49945"/>
                <a:gd name="adj3" fmla="val -137776"/>
                <a:gd name="adj4" fmla="val 58722"/>
              </a:avLst>
            </a:prstGeom>
            <a:solidFill>
              <a:srgbClr val="FF0000">
                <a:alpha val="2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这样的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不存在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58" y="3497304"/>
            <a:ext cx="1753881" cy="4402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4077891"/>
            <a:ext cx="9144000" cy="2465224"/>
            <a:chOff x="0" y="4298320"/>
            <a:chExt cx="9144000" cy="2465224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4298320"/>
              <a:ext cx="9144000" cy="2465224"/>
              <a:chOff x="0" y="4298320"/>
              <a:chExt cx="9144000" cy="2465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4298320"/>
                <a:ext cx="9144000" cy="2465224"/>
                <a:chOff x="0" y="4298320"/>
                <a:chExt cx="9144000" cy="2465224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29351" y="4711690"/>
                  <a:ext cx="8937376" cy="205185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0" y="4298320"/>
                  <a:ext cx="9144000" cy="2308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Select </a:t>
                  </a:r>
                  <a:r>
                    <a:rPr lang="en-US" altLang="zh-CN" sz="2400" spc="30" dirty="0" err="1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studioName</a:t>
                  </a:r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 from R2 </a:t>
                  </a:r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where </a:t>
                  </a:r>
                  <a:endParaRPr lang="en-US" altLang="zh-CN" sz="2400" spc="30" dirty="0" smtClean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Not exists ( Select * from R1 where </a:t>
                  </a:r>
                  <a:r>
                    <a:rPr lang="en-US" altLang="zh-CN" sz="2400" spc="30" dirty="0" err="1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studioName</a:t>
                  </a:r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=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'Paramount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'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 and </a:t>
                  </a:r>
                  <a:endParaRPr lang="en-US" sz="2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Not </a:t>
                  </a:r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exists (Select * from R2 where R1.movietype = R2.movietype and R1.studioName=</a:t>
                  </a:r>
                  <a:r>
                    <a:rPr lang="en-US" altLang="zh-CN" sz="2400" spc="30" dirty="0" err="1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R.studioName</a:t>
                  </a:r>
                  <a:r>
                    <a:rPr lang="en-US" altLang="zh-CN" sz="2400" spc="30" dirty="0" smtClean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))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1979712" y="4797152"/>
                <a:ext cx="7056784" cy="93610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65668" y="5780348"/>
              <a:ext cx="7492532" cy="9361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文本框 5"/>
          <p:cNvSpPr txBox="1"/>
          <p:nvPr/>
        </p:nvSpPr>
        <p:spPr>
          <a:xfrm>
            <a:off x="2586662" y="3966623"/>
            <a:ext cx="3924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对一个电影公司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取一个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Paramount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7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标题 527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聚集函数</a:t>
            </a:r>
            <a:endParaRPr lang="zh-CN" altLang="en-US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27363" name="文本占位符 527362"/>
          <p:cNvSpPr>
            <a:spLocks noGrp="1"/>
          </p:cNvSpPr>
          <p:nvPr>
            <p:ph type="body" idx="1"/>
          </p:nvPr>
        </p:nvSpPr>
        <p:spPr>
          <a:xfrm>
            <a:off x="525780" y="1372870"/>
            <a:ext cx="831342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提供了</a:t>
            </a:r>
            <a:r>
              <a:rPr lang="en-US" altLang="zh-CN" dirty="0"/>
              <a:t>5</a:t>
            </a:r>
            <a:r>
              <a:rPr lang="zh-CN" altLang="en-US" dirty="0"/>
              <a:t>个聚集函数，对表或组的数据集进行计算，分别是：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平均值：</a:t>
            </a:r>
            <a:r>
              <a:rPr lang="zh-CN" altLang="en-US" dirty="0">
                <a:solidFill>
                  <a:srgbClr val="00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EXP</a:t>
            </a:r>
            <a:r>
              <a:rPr lang="en-US" altLang="zh-CN" baseline="-25000" dirty="0"/>
              <a:t>i</a:t>
            </a:r>
            <a:r>
              <a:rPr lang="zh-CN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最小值：</a:t>
            </a:r>
            <a:r>
              <a:rPr lang="zh-CN" altLang="en-US" dirty="0">
                <a:solidFill>
                  <a:srgbClr val="0000FF"/>
                </a:solidFill>
              </a:rPr>
              <a:t>MIN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最大值：</a:t>
            </a:r>
            <a:r>
              <a:rPr lang="zh-CN" altLang="en-US" dirty="0">
                <a:solidFill>
                  <a:srgbClr val="0000FF"/>
                </a:solidFill>
              </a:rPr>
              <a:t>MAX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总和：</a:t>
            </a:r>
            <a:r>
              <a:rPr lang="zh-CN" altLang="en-US" dirty="0">
                <a:solidFill>
                  <a:srgbClr val="0000FF"/>
                </a:solidFill>
              </a:rPr>
              <a:t>SUM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记数：</a:t>
            </a:r>
            <a:r>
              <a:rPr lang="zh-CN" altLang="en-US" dirty="0">
                <a:solidFill>
                  <a:srgbClr val="0000FF"/>
                </a:solidFill>
              </a:rPr>
              <a:t>COUNT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)或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COUNT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)</a:t>
            </a:r>
          </a:p>
          <a:p>
            <a:pPr lvl="0">
              <a:lnSpc>
                <a:spcPct val="90000"/>
              </a:lnSpc>
            </a:pP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50800" y="5069205"/>
            <a:ext cx="8856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tx1"/>
                </a:solidFill>
              </a:rPr>
              <a:t>注意：</a:t>
            </a:r>
            <a:r>
              <a:rPr lang="en-US" altLang="zh-CN">
                <a:solidFill>
                  <a:schemeClr val="tx1"/>
                </a:solidFill>
              </a:rPr>
              <a:t>Mysql</a:t>
            </a:r>
            <a:r>
              <a:rPr lang="zh-CN" altLang="en-US">
                <a:solidFill>
                  <a:schemeClr val="tx1"/>
                </a:solidFill>
              </a:rPr>
              <a:t>中，</a:t>
            </a:r>
            <a:r>
              <a:rPr lang="en-US" altLang="zh-CN">
                <a:solidFill>
                  <a:schemeClr val="tx1"/>
                </a:solidFill>
              </a:rPr>
              <a:t>SUM,AVG,MAX,MIN</a:t>
            </a:r>
            <a:r>
              <a:rPr lang="zh-CN" altLang="en-US">
                <a:solidFill>
                  <a:srgbClr val="FF0000"/>
                </a:solidFill>
              </a:rPr>
              <a:t>忽略对</a:t>
            </a:r>
            <a:r>
              <a:rPr lang="en-US" altLang="zh-CN">
                <a:solidFill>
                  <a:srgbClr val="FF0000"/>
                </a:solidFill>
              </a:rPr>
              <a:t>NULL</a:t>
            </a:r>
            <a:r>
              <a:rPr lang="zh-CN" altLang="en-US">
                <a:solidFill>
                  <a:srgbClr val="FF0000"/>
                </a:solidFill>
              </a:rPr>
              <a:t>值计算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" y="-128905"/>
            <a:ext cx="8229600" cy="1066800"/>
          </a:xfrm>
        </p:spPr>
        <p:txBody>
          <a:bodyPr/>
          <a:lstStyle/>
          <a:p>
            <a:r>
              <a:rPr dirty="0"/>
              <a:t>多表连接</a:t>
            </a:r>
            <a:r>
              <a:rPr lang="en-US" altLang="zh-CN" dirty="0"/>
              <a:t>JOIN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" y="1428750"/>
            <a:ext cx="8802688" cy="541020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FROM &lt;</a:t>
            </a:r>
            <a:r>
              <a:rPr lang="zh-CN" altLang="en-US">
                <a:solidFill>
                  <a:srgbClr val="0000FF"/>
                </a:solidFill>
              </a:rPr>
              <a:t>表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之后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CROSS JOIN</a:t>
            </a:r>
            <a:r>
              <a:rPr lang="en-US" altLang="zh-CN"/>
              <a:t>&lt;</a:t>
            </a:r>
            <a:r>
              <a:rPr lang="zh-CN" altLang="en-US"/>
              <a:t>表</a:t>
            </a:r>
            <a:r>
              <a:rPr lang="en-US" altLang="zh-CN"/>
              <a:t>&gt;——</a:t>
            </a:r>
            <a:r>
              <a:rPr lang="zh-CN" altLang="en-US"/>
              <a:t>笛卡尔积连接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JOIN</a:t>
            </a:r>
            <a:r>
              <a:rPr lang="en-US" altLang="zh-CN"/>
              <a:t>&lt;</a:t>
            </a:r>
            <a:r>
              <a:rPr lang="zh-CN" altLang="en-US"/>
              <a:t>表</a:t>
            </a:r>
            <a:r>
              <a:rPr lang="en-US" altLang="zh-CN"/>
              <a:t>&gt;[</a:t>
            </a:r>
            <a:r>
              <a:rPr lang="en-US" altLang="zh-CN">
                <a:solidFill>
                  <a:srgbClr val="0000FF"/>
                </a:solidFill>
              </a:rPr>
              <a:t>ON</a:t>
            </a:r>
            <a:r>
              <a:rPr lang="en-US" altLang="zh-CN"/>
              <a:t> condition]——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连接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  <a:sym typeface="+mn-ea"/>
              </a:rPr>
              <a:t>NATUAL JOIN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表</a:t>
            </a:r>
            <a:r>
              <a:rPr lang="en-US" altLang="zh-CN">
                <a:sym typeface="+mn-ea"/>
              </a:rPr>
              <a:t>&gt;——自然连接</a:t>
            </a:r>
            <a:endParaRPr lang="en-US" altLang="zh-CN"/>
          </a:p>
          <a:p>
            <a:pPr lvl="1"/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10" y="3709670"/>
            <a:ext cx="3371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SELECT</a:t>
            </a:r>
            <a:r>
              <a:rPr lang="en-US" altLang="zh-CN" sz="2000">
                <a:solidFill>
                  <a:schemeClr val="tx1"/>
                </a:solidFill>
              </a:rPr>
              <a:t> *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FROM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movieexec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NATURAL JOIN</a:t>
            </a:r>
            <a:r>
              <a:rPr lang="en-US" altLang="zh-CN" sz="2000">
                <a:solidFill>
                  <a:schemeClr val="tx1"/>
                </a:solidFill>
              </a:rPr>
              <a:t> moviestar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67755" y="996950"/>
            <a:ext cx="2376170" cy="648335"/>
          </a:xfrm>
          <a:prstGeom prst="wedgeRoundRectCallout">
            <a:avLst>
              <a:gd name="adj1" fmla="val -161945"/>
              <a:gd name="adj2" fmla="val 59010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不增加额外功能，但提高代码可读性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1025" y="4724400"/>
            <a:ext cx="5903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</a:rPr>
              <a:t>name,address,birthdate,gender,cert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movieexec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e,moviestar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s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en-US" altLang="zh-CN" sz="2000" dirty="0">
                <a:solidFill>
                  <a:schemeClr val="tx1"/>
                </a:solidFill>
              </a:rPr>
              <a:t> e.name=s.name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     AND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e.address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s.address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411760" y="5153000"/>
            <a:ext cx="46863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6" grpId="0"/>
      <p:bldP spid="8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65" y="1268760"/>
            <a:ext cx="8229600" cy="1350645"/>
          </a:xfrm>
        </p:spPr>
        <p:txBody>
          <a:bodyPr/>
          <a:lstStyle/>
          <a:p>
            <a:r>
              <a:rPr lang="en-US" altLang="zh-CN" dirty="0"/>
              <a:t>star wars</a:t>
            </a:r>
            <a:r>
              <a:rPr lang="zh-CN" altLang="en-US" dirty="0"/>
              <a:t>中的男演员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1960" y="2322229"/>
            <a:ext cx="852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SELECT</a:t>
            </a:r>
            <a:r>
              <a:rPr lang="zh-CN" altLang="en-US" dirty="0"/>
              <a:t> *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FROM</a:t>
            </a:r>
            <a:r>
              <a:rPr lang="zh-CN" altLang="en-US" dirty="0"/>
              <a:t> starsin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JOIN </a:t>
            </a:r>
            <a:r>
              <a:rPr lang="en-US" altLang="zh-CN" dirty="0" err="1"/>
              <a:t>moviestar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ON starname=name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WHERE</a:t>
            </a:r>
            <a:r>
              <a:rPr lang="zh-CN" altLang="en-US" dirty="0"/>
              <a:t> movietitle='Star Wars' </a:t>
            </a:r>
            <a:r>
              <a:rPr lang="en-US" altLang="zh-CN" dirty="0"/>
              <a:t>AND</a:t>
            </a:r>
            <a:r>
              <a:rPr lang="zh-CN" altLang="en-US" dirty="0"/>
              <a:t> gender='m'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3968" y="4869160"/>
            <a:ext cx="787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on</a:t>
            </a:r>
            <a:r>
              <a:rPr lang="zh-CN" altLang="en-US" dirty="0"/>
              <a:t>与</a:t>
            </a:r>
            <a:r>
              <a:rPr lang="en-US" altLang="zh-CN" dirty="0"/>
              <a:t>where</a:t>
            </a:r>
            <a:r>
              <a:rPr lang="zh-CN" altLang="en-US" dirty="0"/>
              <a:t>可同时存在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on</a:t>
            </a:r>
            <a:r>
              <a:rPr lang="zh-CN" altLang="en-US" dirty="0"/>
              <a:t> 后面一般为多表数据关系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where </a:t>
            </a:r>
            <a:r>
              <a:rPr lang="zh-CN" altLang="en-US" dirty="0"/>
              <a:t>后面一般为各单表的查询条件</a:t>
            </a:r>
          </a:p>
        </p:txBody>
      </p:sp>
    </p:spTree>
    <p:extLst>
      <p:ext uri="{BB962C8B-B14F-4D97-AF65-F5344CB8AC3E}">
        <p14:creationId xmlns:p14="http://schemas.microsoft.com/office/powerpoint/2010/main" val="41555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671" y="188640"/>
            <a:ext cx="7550785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sz="4400" b="0" i="0" u="none" strike="noStrike" kern="1200" normalizeH="0" baseline="0" dirty="0">
                <a:effectLst/>
                <a:cs typeface="+mj-cs"/>
              </a:rPr>
              <a:t>多表连接</a:t>
            </a:r>
            <a:r>
              <a:rPr kumimoji="0" lang="en-US" altLang="zh-CN" sz="4400" b="0" i="0" u="none" strike="noStrike" kern="1200" normalizeH="0" baseline="0" dirty="0">
                <a:effectLst/>
                <a:cs typeface="+mj-cs"/>
              </a:rPr>
              <a:t>JOIN</a:t>
            </a:r>
            <a:r>
              <a:rPr kumimoji="0" sz="4400" b="0" i="0" u="none" strike="noStrike" kern="1200" normalizeH="0" baseline="0" dirty="0">
                <a:effectLst/>
                <a:cs typeface="+mj-cs"/>
              </a:rPr>
              <a:t>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170180" y="1517015"/>
            <a:ext cx="8802688" cy="54102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&lt;left_table&gt;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&lt;join_type&gt; </a:t>
            </a:r>
            <a:r>
              <a:rPr kumimoji="0" lang="en-US" altLang="zh-CN" sz="2800" b="0" i="0" u="none" strike="noStrike" kern="1200" cap="none" normalizeH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JOIN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&lt;right_table&gt;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        </a:t>
            </a:r>
            <a:r>
              <a:rPr kumimoji="0" lang="en-US" altLang="zh-CN" sz="2800" b="0" i="0" u="none" strike="noStrike" kern="1200" cap="none" normalizeH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ON 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&lt;</a:t>
            </a:r>
            <a:r>
              <a:rPr kumimoji="0" lang="en-US" altLang="zh-CN" sz="2800" b="0" i="0" u="none" strike="noStrike" kern="1200" cap="none" normalizeH="0" dirty="0">
                <a:solidFill>
                  <a:srgbClr val="FF33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join_condition1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FF33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condition2</a:t>
            </a:r>
            <a:endParaRPr kumimoji="0" lang="en-US" altLang="zh-CN" sz="2800" b="0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HAVING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FF33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condition3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ORDER BY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ASC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DESC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], 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ASC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DESC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],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23215" y="2420620"/>
            <a:ext cx="0" cy="30968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23215" y="2420620"/>
            <a:ext cx="2216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318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" y="-99392"/>
            <a:ext cx="8229600" cy="1066800"/>
          </a:xfrm>
        </p:spPr>
        <p:txBody>
          <a:bodyPr/>
          <a:lstStyle/>
          <a:p>
            <a:r>
              <a:rPr lang="en-US" altLang="zh-CN" dirty="0"/>
              <a:t>OUTER JOIN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70" y="1556385"/>
            <a:ext cx="8802688" cy="541020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FROM</a:t>
            </a:r>
            <a:r>
              <a:rPr lang="en-US" altLang="zh-CN">
                <a:solidFill>
                  <a:schemeClr val="tx1"/>
                </a:solidFill>
              </a:rPr>
              <a:t> &lt;</a:t>
            </a:r>
            <a:r>
              <a:rPr lang="zh-CN" altLang="en-US">
                <a:solidFill>
                  <a:schemeClr val="tx1"/>
                </a:solidFill>
              </a:rPr>
              <a:t>左表</a:t>
            </a:r>
            <a:r>
              <a:rPr lang="en-US" altLang="zh-CN">
                <a:solidFill>
                  <a:schemeClr val="tx1"/>
                </a:solidFill>
              </a:rPr>
              <a:t>&gt;</a:t>
            </a:r>
            <a:r>
              <a:rPr lang="zh-CN" altLang="en-US">
                <a:solidFill>
                  <a:schemeClr val="tx1"/>
                </a:solidFill>
              </a:rPr>
              <a:t>之后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sym typeface="+mn-ea"/>
              </a:rPr>
              <a:t>LEFT [OUTER] JOIN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右表</a:t>
            </a:r>
            <a:r>
              <a:rPr lang="en-US" altLang="zh-CN">
                <a:sym typeface="+mn-ea"/>
              </a:rPr>
              <a:t>&gt;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ON</a:t>
            </a:r>
            <a:r>
              <a:rPr lang="en-US" altLang="zh-CN">
                <a:sym typeface="+mn-ea"/>
              </a:rPr>
              <a:t> condition</a:t>
            </a:r>
          </a:p>
          <a:p>
            <a:pPr lvl="2"/>
            <a:r>
              <a:rPr lang="zh-CN" altLang="en-US" sz="2400">
                <a:sym typeface="+mn-ea"/>
              </a:rPr>
              <a:t>左右表连接，按</a:t>
            </a:r>
            <a:r>
              <a:rPr lang="en-US" altLang="zh-CN" sz="2400">
                <a:sym typeface="+mn-ea"/>
              </a:rPr>
              <a:t>ON</a:t>
            </a:r>
            <a:r>
              <a:rPr lang="zh-CN" altLang="en-US" sz="2400">
                <a:sym typeface="+mn-ea"/>
              </a:rPr>
              <a:t>条件过滤，形成新临时表</a:t>
            </a:r>
          </a:p>
          <a:p>
            <a:pPr lvl="2"/>
            <a:r>
              <a:rPr lang="zh-CN" altLang="en-US" sz="2400">
                <a:sym typeface="+mn-ea"/>
              </a:rPr>
              <a:t>新临时表添加左表被</a:t>
            </a:r>
            <a:r>
              <a:rPr lang="en-US" altLang="zh-CN" sz="2400">
                <a:sym typeface="+mn-ea"/>
              </a:rPr>
              <a:t>ON</a:t>
            </a:r>
            <a:r>
              <a:rPr lang="zh-CN" altLang="en-US" sz="2400">
                <a:sym typeface="+mn-ea"/>
              </a:rPr>
              <a:t>过滤了的记录，右表补空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sym typeface="+mn-ea"/>
              </a:rPr>
              <a:t>RIGHT [OUTER] JOIN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右表</a:t>
            </a:r>
            <a:r>
              <a:rPr lang="en-US" altLang="zh-CN">
                <a:sym typeface="+mn-ea"/>
              </a:rPr>
              <a:t>&gt;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ON</a:t>
            </a:r>
            <a:r>
              <a:rPr lang="en-US" altLang="zh-CN">
                <a:sym typeface="+mn-ea"/>
              </a:rPr>
              <a:t> condition</a:t>
            </a:r>
          </a:p>
          <a:p>
            <a:pPr lvl="1"/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302" y="4007386"/>
            <a:ext cx="84211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* </a:t>
            </a:r>
            <a:r>
              <a:rPr lang="en-US" altLang="zh-CN" sz="2000" dirty="0" smtClean="0">
                <a:solidFill>
                  <a:srgbClr val="0000FF"/>
                </a:solidFill>
              </a:rPr>
              <a:t>FROM</a:t>
            </a:r>
            <a:r>
              <a:rPr lang="zh-CN" altLang="en-US" sz="2000" dirty="0" smtClean="0">
                <a:solidFill>
                  <a:schemeClr val="tx1"/>
                </a:solidFill>
              </a:rPr>
              <a:t> moviestar </a:t>
            </a:r>
            <a:r>
              <a:rPr lang="en-US" altLang="zh-CN" sz="2000" dirty="0" smtClean="0">
                <a:solidFill>
                  <a:srgbClr val="0000FF"/>
                </a:solidFill>
              </a:rPr>
              <a:t>LEFT </a:t>
            </a:r>
            <a:r>
              <a:rPr lang="en-US" altLang="zh-CN" sz="2000" dirty="0">
                <a:solidFill>
                  <a:srgbClr val="0000FF"/>
                </a:solidFill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starsin </a:t>
            </a:r>
            <a:r>
              <a:rPr lang="en-US" altLang="zh-CN" sz="2000" dirty="0" smtClean="0">
                <a:solidFill>
                  <a:srgbClr val="0000FF"/>
                </a:solidFill>
              </a:rPr>
              <a:t>ON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starname=name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2" y="4548499"/>
            <a:ext cx="796290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6" y="3958127"/>
            <a:ext cx="7915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9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标题 579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小结</a:t>
            </a:r>
          </a:p>
        </p:txBody>
      </p:sp>
      <p:sp>
        <p:nvSpPr>
          <p:cNvPr id="579587" name="文本占位符 5795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的语句的执行顺序</a:t>
            </a:r>
          </a:p>
          <a:p>
            <a:pPr lvl="1"/>
            <a:r>
              <a:rPr lang="en-US" altLang="zh-CN" b="1" dirty="0"/>
              <a:t>from</a:t>
            </a:r>
            <a:r>
              <a:rPr lang="zh-CN" altLang="en-US" b="1" dirty="0"/>
              <a:t>子句组装来自不同数据源的数</a:t>
            </a:r>
            <a:r>
              <a:rPr lang="zh-CN" altLang="en-US" b="1" dirty="0" smtClean="0"/>
              <a:t>据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join</a:t>
            </a:r>
          </a:p>
          <a:p>
            <a:pPr lvl="2"/>
            <a:r>
              <a:rPr lang="en-US" altLang="zh-CN" b="1" dirty="0" smtClean="0"/>
              <a:t>on</a:t>
            </a:r>
            <a:endParaRPr lang="zh-CN" altLang="en-US" b="1" dirty="0"/>
          </a:p>
          <a:p>
            <a:pPr lvl="1"/>
            <a:r>
              <a:rPr lang="en-US" altLang="zh-CN" b="1" dirty="0"/>
              <a:t>where</a:t>
            </a:r>
            <a:r>
              <a:rPr lang="zh-CN" altLang="en-US" b="1" dirty="0"/>
              <a:t>子句基于指定的条件对记录行进行筛选</a:t>
            </a:r>
          </a:p>
          <a:p>
            <a:pPr lvl="1"/>
            <a:r>
              <a:rPr lang="en-US" altLang="zh-CN" b="1" dirty="0"/>
              <a:t>group by</a:t>
            </a:r>
            <a:r>
              <a:rPr lang="zh-CN" altLang="en-US" b="1" dirty="0"/>
              <a:t>子句将数据划分为多个分组</a:t>
            </a:r>
          </a:p>
          <a:p>
            <a:pPr lvl="1"/>
            <a:r>
              <a:rPr lang="zh-CN" altLang="en-US" b="1" dirty="0"/>
              <a:t>使用聚集函数进行计算</a:t>
            </a:r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/>
              <a:t>having</a:t>
            </a:r>
            <a:r>
              <a:rPr lang="zh-CN" altLang="en-US" b="1" dirty="0"/>
              <a:t>子句筛选分组</a:t>
            </a:r>
          </a:p>
          <a:p>
            <a:pPr lvl="1"/>
            <a:r>
              <a:rPr lang="zh-CN" altLang="en-US" b="1" dirty="0"/>
              <a:t>计算所有的表达</a:t>
            </a:r>
            <a:r>
              <a:rPr lang="zh-CN" altLang="en-US" b="1" dirty="0" smtClean="0"/>
              <a:t>式</a:t>
            </a:r>
            <a:r>
              <a:rPr lang="en-US" altLang="zh-CN" b="1" dirty="0" smtClean="0"/>
              <a:t>(select, distinct)</a:t>
            </a:r>
            <a:endParaRPr lang="zh-CN" altLang="en-US" b="1" dirty="0"/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/>
              <a:t>order by</a:t>
            </a:r>
            <a:r>
              <a:rPr lang="zh-CN" altLang="en-US" b="1" dirty="0"/>
              <a:t>对结果集进行排序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>
          <a:xfrm>
            <a:off x="870585" y="167005"/>
            <a:ext cx="7968615" cy="845820"/>
          </a:xfrm>
        </p:spPr>
        <p:txBody>
          <a:bodyPr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聚集函数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dirty="0">
                <a:latin typeface="Arial" panose="020B0604020202020204" pitchFamily="34" charset="0"/>
              </a:rPr>
              <a:t>举例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18467" name="矩形 318466"/>
          <p:cNvSpPr/>
          <p:nvPr/>
        </p:nvSpPr>
        <p:spPr>
          <a:xfrm>
            <a:off x="381000" y="1134745"/>
            <a:ext cx="845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给出所有电影的总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平均、最大、最小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时长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68" name="矩形 318467"/>
          <p:cNvSpPr/>
          <p:nvPr/>
        </p:nvSpPr>
        <p:spPr>
          <a:xfrm>
            <a:off x="228600" y="1668145"/>
            <a:ext cx="84582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(length 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0620" y="1668145"/>
            <a:ext cx="71120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AVG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20620" y="1668145"/>
            <a:ext cx="80899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30" y="1668145"/>
            <a:ext cx="81788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6015" y="2582545"/>
            <a:ext cx="8856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length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not NULL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11095" y="1668145"/>
            <a:ext cx="91948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count</a:t>
            </a:r>
            <a:endParaRPr lang="en-US" altLang="zh-CN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/>
      <p:bldP spid="7" grpId="0" animBg="1"/>
      <p:bldP spid="8" grpId="0" bldLvl="0" animBg="1"/>
      <p:bldP spid="9" grpId="0" bldLvl="0" animBg="1"/>
      <p:bldP spid="10" grpId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标题 527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聚集函数中排除重复数据</a:t>
            </a:r>
            <a:endParaRPr lang="en-US" altLang="zh-CN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27363" name="文本占位符 527362"/>
          <p:cNvSpPr>
            <a:spLocks noGrp="1"/>
          </p:cNvSpPr>
          <p:nvPr>
            <p:ph type="body" idx="1"/>
          </p:nvPr>
        </p:nvSpPr>
        <p:spPr>
          <a:xfrm>
            <a:off x="-10795" y="1247140"/>
            <a:ext cx="898398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>
              <a:sym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计算聚集时如</a:t>
            </a:r>
            <a:r>
              <a:rPr lang="zh-CN" altLang="en-US" sz="2800" dirty="0" smtClean="0">
                <a:sym typeface="+mn-ea"/>
              </a:rPr>
              <a:t>需</a:t>
            </a:r>
            <a:r>
              <a:rPr lang="zh-CN" altLang="en-US" dirty="0">
                <a:sym typeface="+mn-ea"/>
              </a:rPr>
              <a:t>去掉</a:t>
            </a:r>
            <a:r>
              <a:rPr lang="zh-CN" altLang="en-US" sz="2800" dirty="0" smtClean="0">
                <a:sym typeface="+mn-ea"/>
              </a:rPr>
              <a:t>重</a:t>
            </a:r>
            <a:r>
              <a:rPr lang="zh-CN" altLang="en-US" sz="2800" dirty="0">
                <a:sym typeface="+mn-ea"/>
              </a:rPr>
              <a:t>复数据的元组，可在表达式中使用关键词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DISTINCT</a:t>
            </a:r>
            <a:endParaRPr lang="zh-CN" altLang="en-US" sz="2800" dirty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395" dirty="0">
                <a:solidFill>
                  <a:schemeClr val="tx1"/>
                </a:solidFill>
                <a:sym typeface="+mn-ea"/>
              </a:rPr>
              <a:t>如</a:t>
            </a:r>
            <a:r>
              <a:rPr lang="zh-CN" altLang="en-US" sz="2395" dirty="0"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 sz="2395" dirty="0">
                <a:solidFill>
                  <a:srgbClr val="0000FF"/>
                </a:solidFill>
                <a:sym typeface="+mn-ea"/>
              </a:rPr>
              <a:t>COUNT</a:t>
            </a:r>
            <a:r>
              <a:rPr lang="zh-CN" altLang="en-US" sz="2395" dirty="0">
                <a:sym typeface="+mn-ea"/>
              </a:rPr>
              <a:t>(</a:t>
            </a:r>
            <a:r>
              <a:rPr lang="zh-CN" altLang="en-US" sz="2395" dirty="0">
                <a:solidFill>
                  <a:srgbClr val="0000FF"/>
                </a:solidFill>
                <a:sym typeface="+mn-ea"/>
              </a:rPr>
              <a:t>DISTINCT</a:t>
            </a:r>
            <a:r>
              <a:rPr lang="zh-CN" altLang="en-US" sz="2395" dirty="0">
                <a:sym typeface="+mn-ea"/>
              </a:rPr>
              <a:t> </a:t>
            </a:r>
            <a:r>
              <a:rPr lang="en-US" altLang="zh-CN" sz="2395" dirty="0">
                <a:sym typeface="+mn-ea"/>
              </a:rPr>
              <a:t>title</a:t>
            </a:r>
            <a:r>
              <a:rPr lang="zh-CN" altLang="en-US" sz="2395" dirty="0">
                <a:sym typeface="+mn-ea"/>
              </a:rPr>
              <a:t>)</a:t>
            </a:r>
          </a:p>
          <a:p>
            <a:pPr lvl="1">
              <a:lnSpc>
                <a:spcPct val="90000"/>
              </a:lnSpc>
            </a:pPr>
            <a:endParaRPr lang="zh-CN" altLang="en-US" sz="2395" b="1" dirty="0">
              <a:solidFill>
                <a:srgbClr val="FF3300"/>
              </a:solidFill>
              <a:sym typeface="+mn-ea"/>
            </a:endParaRPr>
          </a:p>
          <a:p>
            <a:pPr marL="0" lvl="1">
              <a:lnSpc>
                <a:spcPct val="90000"/>
              </a:lnSpc>
            </a:pPr>
            <a:endParaRPr lang="en-US" altLang="zh-CN" sz="2395" b="1" dirty="0"/>
          </a:p>
          <a:p>
            <a:pPr lvl="0">
              <a:lnSpc>
                <a:spcPct val="90000"/>
              </a:lnSpc>
            </a:pPr>
            <a:endParaRPr lang="zh-CN" altLang="en-US" sz="2395" b="1" dirty="0">
              <a:solidFill>
                <a:srgbClr val="FF3300"/>
              </a:solidFill>
              <a:sym typeface="+mn-ea"/>
            </a:endParaRPr>
          </a:p>
          <a:p>
            <a:pPr lvl="2">
              <a:lnSpc>
                <a:spcPct val="90000"/>
              </a:lnSpc>
            </a:pPr>
            <a:endParaRPr lang="zh-CN" altLang="en-US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9" name="矩形 318468"/>
          <p:cNvSpPr/>
          <p:nvPr/>
        </p:nvSpPr>
        <p:spPr>
          <a:xfrm>
            <a:off x="615315" y="1173480"/>
            <a:ext cx="8458200" cy="6711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科幻电影的个数</a:t>
            </a:r>
            <a:r>
              <a: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8470" name="矩形 318469"/>
          <p:cNvSpPr/>
          <p:nvPr/>
        </p:nvSpPr>
        <p:spPr>
          <a:xfrm>
            <a:off x="351155" y="1844675"/>
            <a:ext cx="84582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 * 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movieType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‘sciFic’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18465"/>
          <p:cNvSpPr>
            <a:spLocks noGrp="1"/>
          </p:cNvSpPr>
          <p:nvPr/>
        </p:nvSpPr>
        <p:spPr>
          <a:xfrm>
            <a:off x="958215" y="167005"/>
            <a:ext cx="7968615" cy="8458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4400" b="0" i="0" u="none" strike="noStrike" kern="1200" cap="none" spc="0" normalizeH="0" baseline="0" noProof="1" dirty="0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  <a:sym typeface="+mn-ea"/>
              </a:defRPr>
            </a:lvl1pPr>
          </a:lstStyle>
          <a:p>
            <a:r>
              <a:rPr dirty="0">
                <a:latin typeface="Arial" panose="020B0604020202020204" pitchFamily="34" charset="0"/>
              </a:rPr>
              <a:t>讨论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455" y="3292475"/>
            <a:ext cx="8213090" cy="142621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科幻电影中</a:t>
            </a: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不同名</a:t>
            </a:r>
            <a:r>
              <a:rPr 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电影的个数</a:t>
            </a:r>
            <a:endParaRPr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900" y="3775075"/>
            <a:ext cx="84582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DISTINCT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title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movieType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‘sciFic’</a:t>
            </a:r>
            <a:endParaRPr lang="en-US" altLang="zh-CN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0" grpId="0"/>
      <p:bldP spid="9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841</TotalTime>
  <Words>3407</Words>
  <Application>Microsoft Office PowerPoint</Application>
  <PresentationFormat>On-screen Show (4:3)</PresentationFormat>
  <Paragraphs>649</Paragraphs>
  <Slides>64</Slides>
  <Notes>23</Notes>
  <HiddenSlides>3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Monotype Sorts</vt:lpstr>
      <vt:lpstr>华文新魏</vt:lpstr>
      <vt:lpstr>华文行楷</vt:lpstr>
      <vt:lpstr>宋体</vt:lpstr>
      <vt:lpstr>微软雅黑</vt:lpstr>
      <vt:lpstr>楷体</vt:lpstr>
      <vt:lpstr>楷体_GB2312</vt:lpstr>
      <vt:lpstr>隶书</vt:lpstr>
      <vt:lpstr>Arial</vt:lpstr>
      <vt:lpstr>Symbol</vt:lpstr>
      <vt:lpstr>Tahoma</vt:lpstr>
      <vt:lpstr>Times New Roman</vt:lpstr>
      <vt:lpstr>Wingdings</vt:lpstr>
      <vt:lpstr>Blends</vt:lpstr>
      <vt:lpstr>MS_ClipArt_Gallery.2</vt:lpstr>
      <vt:lpstr>SQL-数据查询进阶</vt:lpstr>
      <vt:lpstr>本章内容</vt:lpstr>
      <vt:lpstr>我们的工作环境</vt:lpstr>
      <vt:lpstr>我们工作数据库</vt:lpstr>
      <vt:lpstr>基本查询语句的构建</vt:lpstr>
      <vt:lpstr>聚集函数</vt:lpstr>
      <vt:lpstr>聚集函数-举例</vt:lpstr>
      <vt:lpstr>聚集函数中排除重复数据</vt:lpstr>
      <vt:lpstr>PowerPoint Presentation</vt:lpstr>
      <vt:lpstr>注意</vt:lpstr>
      <vt:lpstr>聚集函数可用于表达式</vt:lpstr>
      <vt:lpstr>问题</vt:lpstr>
      <vt:lpstr>分组命令-GROUP BY子句</vt:lpstr>
      <vt:lpstr>按属性分组</vt:lpstr>
      <vt:lpstr>GROUP BY举例</vt:lpstr>
      <vt:lpstr>讨论</vt:lpstr>
      <vt:lpstr>问题</vt:lpstr>
      <vt:lpstr>组的选择-HAVING子句</vt:lpstr>
      <vt:lpstr>HAVING举例</vt:lpstr>
      <vt:lpstr>课堂讨论</vt:lpstr>
      <vt:lpstr>HAVING子句 </vt:lpstr>
      <vt:lpstr>课堂讨论</vt:lpstr>
      <vt:lpstr>数据排序 </vt:lpstr>
      <vt:lpstr>数据排序 </vt:lpstr>
      <vt:lpstr>查询语句</vt:lpstr>
      <vt:lpstr>课堂讨论</vt:lpstr>
      <vt:lpstr>多关系查询</vt:lpstr>
      <vt:lpstr>多表查询</vt:lpstr>
      <vt:lpstr>多表查询举例</vt:lpstr>
      <vt:lpstr>多表查询时各表的同名属性处理</vt:lpstr>
      <vt:lpstr>讨论</vt:lpstr>
      <vt:lpstr>自连接</vt:lpstr>
      <vt:lpstr>实例</vt:lpstr>
      <vt:lpstr>讨论</vt:lpstr>
      <vt:lpstr>课堂讨论</vt:lpstr>
      <vt:lpstr>讨论：即是演员又是电影公司经理的人</vt:lpstr>
      <vt:lpstr>嵌套查询（子查询）</vt:lpstr>
      <vt:lpstr> 子查询与集合谓词使用</vt:lpstr>
      <vt:lpstr>WHERE子句中的嵌套</vt:lpstr>
      <vt:lpstr>FROM 子句中的嵌套</vt:lpstr>
      <vt:lpstr>WHERE子句中的谓词</vt:lpstr>
      <vt:lpstr>集合谓词使用</vt:lpstr>
      <vt:lpstr>[NOT] IN子查询</vt:lpstr>
      <vt:lpstr>IN子查询</vt:lpstr>
      <vt:lpstr>NOT IN子查询</vt:lpstr>
      <vt:lpstr>IN子查询讨论</vt:lpstr>
      <vt:lpstr>嵌套查询的处理顺序1</vt:lpstr>
      <vt:lpstr>嵌套查询的处理顺序2</vt:lpstr>
      <vt:lpstr>举例</vt:lpstr>
      <vt:lpstr>集合基数的测试-[NOT]  EXISTS  子查询</vt:lpstr>
      <vt:lpstr>EXISTS查询示例 </vt:lpstr>
      <vt:lpstr>Example: EXISTS</vt:lpstr>
      <vt:lpstr>集合之间的比较-θ-some/all子查询</vt:lpstr>
      <vt:lpstr> ALL</vt:lpstr>
      <vt:lpstr>Example: ANY</vt:lpstr>
      <vt:lpstr>除法的SQL实现</vt:lpstr>
      <vt:lpstr>除法的SQL实现</vt:lpstr>
      <vt:lpstr>除法的SQL实现</vt:lpstr>
      <vt:lpstr>除法的SQL实现</vt:lpstr>
      <vt:lpstr>多表连接JOIN</vt:lpstr>
      <vt:lpstr>示例</vt:lpstr>
      <vt:lpstr>多表连接JOIN的执行</vt:lpstr>
      <vt:lpstr>OUTER JOIN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实体-联系模型</dc:title>
  <dc:creator>li</dc:creator>
  <cp:lastModifiedBy>latitude</cp:lastModifiedBy>
  <cp:revision>1252</cp:revision>
  <cp:lastPrinted>2000-10-10T23:56:00Z</cp:lastPrinted>
  <dcterms:created xsi:type="dcterms:W3CDTF">1996-07-15T15:40:00Z</dcterms:created>
  <dcterms:modified xsi:type="dcterms:W3CDTF">2019-11-01T10:58:24Z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