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66" r:id="rId2"/>
    <p:sldId id="568" r:id="rId3"/>
    <p:sldId id="569" r:id="rId4"/>
    <p:sldId id="570" r:id="rId5"/>
    <p:sldId id="372" r:id="rId6"/>
    <p:sldId id="567" r:id="rId7"/>
    <p:sldId id="373" r:id="rId8"/>
    <p:sldId id="374" r:id="rId9"/>
    <p:sldId id="576" r:id="rId10"/>
    <p:sldId id="577" r:id="rId11"/>
    <p:sldId id="323" r:id="rId12"/>
    <p:sldId id="447" r:id="rId13"/>
    <p:sldId id="537" r:id="rId14"/>
    <p:sldId id="448" r:id="rId15"/>
    <p:sldId id="441" r:id="rId16"/>
    <p:sldId id="452" r:id="rId17"/>
    <p:sldId id="450" r:id="rId18"/>
    <p:sldId id="455" r:id="rId19"/>
    <p:sldId id="457" r:id="rId20"/>
    <p:sldId id="391" r:id="rId21"/>
    <p:sldId id="456" r:id="rId22"/>
    <p:sldId id="497" r:id="rId23"/>
    <p:sldId id="390" r:id="rId24"/>
    <p:sldId id="498" r:id="rId25"/>
    <p:sldId id="500" r:id="rId26"/>
    <p:sldId id="502" r:id="rId27"/>
    <p:sldId id="509" r:id="rId28"/>
    <p:sldId id="510" r:id="rId29"/>
    <p:sldId id="512" r:id="rId30"/>
    <p:sldId id="518" r:id="rId31"/>
    <p:sldId id="519" r:id="rId32"/>
    <p:sldId id="57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73072" autoAdjust="0"/>
  </p:normalViewPr>
  <p:slideViewPr>
    <p:cSldViewPr>
      <p:cViewPr varScale="1">
        <p:scale>
          <a:sx n="67" d="100"/>
          <a:sy n="67" d="100"/>
        </p:scale>
        <p:origin x="1950" y="72"/>
      </p:cViewPr>
      <p:guideLst>
        <p:guide orient="horz" pos="2160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E43DC-23EE-4BEA-A200-9B8F00104E8F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783-BBA0-4F46-8787-483DB2000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6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6604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194" name="文本占位符 6604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dirty="0"/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44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demo </a:t>
            </a:r>
          </a:p>
          <a:p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VARCHAR(20),</a:t>
            </a:r>
          </a:p>
          <a:p>
            <a:r>
              <a:rPr lang="en-US" dirty="0" smtClean="0"/>
              <a:t>b date,</a:t>
            </a:r>
          </a:p>
          <a:p>
            <a:r>
              <a:rPr lang="en-US" dirty="0" smtClean="0"/>
              <a:t>PRIMARY key (id))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 table demo</a:t>
            </a:r>
          </a:p>
          <a:p>
            <a:r>
              <a:rPr lang="en-US" dirty="0" smtClean="0"/>
              <a:t>add c VARCHAR(10),</a:t>
            </a:r>
          </a:p>
          <a:p>
            <a:r>
              <a:rPr lang="en-US" dirty="0" smtClean="0"/>
              <a:t>MODIFY a VARCHAR(40),</a:t>
            </a:r>
          </a:p>
          <a:p>
            <a:r>
              <a:rPr lang="en-US" dirty="0" smtClean="0"/>
              <a:t>drop COLUMN b,</a:t>
            </a:r>
          </a:p>
          <a:p>
            <a:r>
              <a:rPr lang="en-US" dirty="0" smtClean="0"/>
              <a:t>change COLUMN id </a:t>
            </a:r>
            <a:r>
              <a:rPr lang="en-US" dirty="0" err="1" smtClean="0"/>
              <a:t>newid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43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demo </a:t>
            </a:r>
          </a:p>
          <a:p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VARCHAR(20),</a:t>
            </a:r>
          </a:p>
          <a:p>
            <a:r>
              <a:rPr lang="en-US" dirty="0" smtClean="0"/>
              <a:t>b date,</a:t>
            </a:r>
          </a:p>
          <a:p>
            <a:r>
              <a:rPr lang="en-US" dirty="0" smtClean="0"/>
              <a:t>PRIMARY key (id))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 table demo</a:t>
            </a:r>
          </a:p>
          <a:p>
            <a:r>
              <a:rPr lang="en-US" dirty="0" smtClean="0"/>
              <a:t>add c VARCHAR(10),</a:t>
            </a:r>
          </a:p>
          <a:p>
            <a:r>
              <a:rPr lang="en-US" dirty="0" smtClean="0"/>
              <a:t>MODIFY a VARCHAR(40),</a:t>
            </a:r>
          </a:p>
          <a:p>
            <a:r>
              <a:rPr lang="en-US" dirty="0" smtClean="0"/>
              <a:t>drop COLUMN b,</a:t>
            </a:r>
          </a:p>
          <a:p>
            <a:r>
              <a:rPr lang="en-US" dirty="0" smtClean="0"/>
              <a:t>change COLUMN id </a:t>
            </a:r>
            <a:r>
              <a:rPr lang="en-US" dirty="0" err="1" smtClean="0"/>
              <a:t>newid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5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movies WHERE title like '/%1___' ESCAPE '/‘</a:t>
            </a:r>
          </a:p>
          <a:p>
            <a:r>
              <a:rPr lang="en-US" dirty="0" smtClean="0"/>
              <a:t>select * from movies WHERE title like '\%1___'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5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select *</a:t>
            </a:r>
          </a:p>
          <a:p>
            <a:r>
              <a:rPr lang="zh-CN" altLang="en-US"/>
              <a:t>from moviestar,starsin,test</a:t>
            </a:r>
          </a:p>
          <a:p>
            <a:r>
              <a:rPr lang="zh-CN" altLang="en-US"/>
              <a:t>where name=starname </a:t>
            </a:r>
            <a:r>
              <a:rPr lang="en-US" altLang="zh-CN"/>
              <a:t>or name=a</a:t>
            </a:r>
          </a:p>
          <a:p>
            <a:r>
              <a:rPr lang="en-US" altLang="zh-CN"/>
              <a:t>select *</a:t>
            </a:r>
          </a:p>
          <a:p>
            <a:r>
              <a:rPr lang="en-US" altLang="zh-CN"/>
              <a:t>from moviestar</a:t>
            </a:r>
          </a:p>
          <a:p>
            <a:r>
              <a:rPr lang="en-US" altLang="zh-CN"/>
              <a:t>where moviestar.name not in(select starname from starsin)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0289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实例：</a:t>
            </a:r>
          </a:p>
          <a:p>
            <a:r>
              <a:rPr lang="zh-CN" altLang="en-US"/>
              <a:t>select distinct title【,length/60,'hr' as lenInHrs】【,sum(year)】</a:t>
            </a:r>
          </a:p>
          <a:p>
            <a:r>
              <a:rPr lang="zh-CN" altLang="en-US"/>
              <a:t>from movies</a:t>
            </a:r>
          </a:p>
          <a:p>
            <a:r>
              <a:rPr lang="zh-CN" altLang="en-US"/>
              <a:t>where studioname='FOX' OR studioname IS NULL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7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6822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实例：</a:t>
            </a:r>
          </a:p>
          <a:p>
            <a:r>
              <a:rPr lang="zh-CN" altLang="en-US"/>
              <a:t>select distinct title【,length/60,'hr' as lenInHrs】【,sum(year)】</a:t>
            </a:r>
          </a:p>
          <a:p>
            <a:r>
              <a:rPr lang="zh-CN" altLang="en-US"/>
              <a:t>from movies</a:t>
            </a:r>
          </a:p>
          <a:p>
            <a:r>
              <a:rPr lang="zh-CN" altLang="en-US"/>
              <a:t>where studioname='FOX' OR studioname IS NULL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8372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幻灯片图像占位符 6615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1507" name="文本占位符 6615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9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915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8" tIns="45714" rIns="91428" bIns="45714" anchor="t"/>
          <a:lstStyle/>
          <a:p>
            <a:pPr lvl="0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988" y="8684773"/>
            <a:ext cx="2971431" cy="457779"/>
          </a:xfrm>
          <a:prstGeom prst="rect">
            <a:avLst/>
          </a:prstGeom>
          <a:noFill/>
          <a:ln w="9525">
            <a:noFill/>
          </a:ln>
        </p:spPr>
        <p:txBody>
          <a:bodyPr lIns="91428" tIns="45714" rIns="91428" bIns="45714" anchor="b"/>
          <a:lstStyle/>
          <a:p>
            <a:fld id="{9A0DB2DC-4C9A-4742-B13C-FB6460FD3503}" type="slidenum">
              <a:rPr lang="zh-CN" altLang="en-US" dirty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08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demo </a:t>
            </a:r>
          </a:p>
          <a:p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kkk</a:t>
            </a:r>
            <a:r>
              <a:rPr lang="en-US" dirty="0" smtClean="0"/>
              <a:t> VARCHAR(20),</a:t>
            </a:r>
          </a:p>
          <a:p>
            <a:r>
              <a:rPr lang="en-US" dirty="0" smtClean="0"/>
              <a:t>PRIMARY key (id))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1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240665" y="586105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40665" y="1830959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B4EC48-252C-4A0D-8428-84EFC7C9809D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0804603-4BD2-4F19-8625-891A12613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标题 480257"/>
          <p:cNvSpPr>
            <a:spLocks noGrp="1"/>
          </p:cNvSpPr>
          <p:nvPr>
            <p:ph type="ctrTitle"/>
          </p:nvPr>
        </p:nvSpPr>
        <p:spPr>
          <a:xfrm>
            <a:off x="659130" y="958850"/>
            <a:ext cx="7388225" cy="1871980"/>
          </a:xfrm>
        </p:spPr>
        <p:txBody>
          <a:bodyPr anchor="b"/>
          <a:lstStyle/>
          <a:p>
            <a:pPr defTabSz="914400" fontAlgn="base">
              <a:buSzPct val="100000"/>
            </a:pPr>
            <a:r>
              <a:rPr lang="en-US" altLang="zh-CN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SQL-</a:t>
            </a:r>
            <a:r>
              <a:rPr lang="zh-CN" altLang="en-US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数据查询</a:t>
            </a:r>
            <a:r>
              <a:rPr lang="en-US" altLang="zh-CN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数据定义</a:t>
            </a:r>
          </a:p>
        </p:txBody>
      </p:sp>
      <p:sp>
        <p:nvSpPr>
          <p:cNvPr id="480261" name="文本框 480260"/>
          <p:cNvSpPr txBox="1"/>
          <p:nvPr/>
        </p:nvSpPr>
        <p:spPr>
          <a:xfrm>
            <a:off x="-30480" y="4301490"/>
            <a:ext cx="5889625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R="0" algn="ctr" defTabSz="914400"/>
            <a:r>
              <a:rPr kumimoji="0" lang="zh-CN" altLang="en-US" sz="2400" b="1" kern="1200" cap="none" spc="0" normalizeH="0" baseline="0" noProof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浙江理工大学</a:t>
            </a:r>
            <a:endParaRPr kumimoji="0" lang="en-US" altLang="zh-CN" sz="2400" b="1" kern="1200" cap="none" spc="0" normalizeH="0" baseline="0" noProof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  <a:p>
            <a:pPr marR="0" algn="ctr" defTabSz="914400"/>
            <a:r>
              <a:rPr kumimoji="0" lang="zh-CN" altLang="en-US" sz="2400" b="1" kern="1200" cap="none" spc="0" normalizeH="0" baseline="0" noProof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信息学院计算机系</a:t>
            </a:r>
            <a:endParaRPr kumimoji="0" lang="en-US" altLang="zh-CN" sz="2400" b="1" kern="1200" cap="none" spc="0" normalizeH="0" baseline="0" noProof="1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  <a:p>
            <a:pPr marR="0" algn="ctr" defTabSz="914400"/>
            <a:r>
              <a:rPr lang="zh-CN" altLang="en-US" sz="2400" b="1" noProof="1">
                <a:latin typeface="楷体_GB2312" pitchFamily="49" charset="-122"/>
                <a:sym typeface="+mn-ea"/>
              </a:rPr>
              <a:t>沈炜</a:t>
            </a:r>
            <a:endParaRPr lang="en-US" altLang="zh-CN" sz="2400" b="1" noProof="1" smtClean="0">
              <a:solidFill>
                <a:schemeClr val="tx1"/>
              </a:solidFill>
              <a:latin typeface="楷体_GB2312" pitchFamily="49" charset="-122"/>
              <a:sym typeface="+mn-ea"/>
            </a:endParaRPr>
          </a:p>
          <a:p>
            <a:pPr marR="0" defTabSz="914400"/>
            <a:endParaRPr kumimoji="0" lang="zh-CN" altLang="en-US" sz="2400" b="1" kern="1200" cap="none" spc="0" normalizeH="0" baseline="0" noProof="1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t>与数据库</a:t>
            </a:r>
            <a:r>
              <a:rPr lang="en-US" altLang="zh-CN"/>
              <a:t>DML/DDL/DCL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集</a:t>
            </a:r>
            <a:r>
              <a:rPr lang="en-US" altLang="zh-CN"/>
              <a:t>DDL</a:t>
            </a:r>
            <a:r>
              <a:rPr lang="zh-CN" altLang="en-US"/>
              <a:t>、</a:t>
            </a:r>
            <a:r>
              <a:rPr lang="en-US" altLang="zh-CN"/>
              <a:t>DML</a:t>
            </a:r>
            <a:r>
              <a:rPr lang="zh-CN" altLang="en-US"/>
              <a:t>、</a:t>
            </a:r>
            <a:r>
              <a:rPr lang="en-US" altLang="zh-CN"/>
              <a:t>DCL</a:t>
            </a:r>
            <a:r>
              <a:rPr lang="zh-CN" altLang="en-US"/>
              <a:t>于一体</a:t>
            </a:r>
            <a:endParaRPr lang="en-US" altLang="zh-CN"/>
          </a:p>
          <a:p>
            <a:pPr lvl="1"/>
            <a:r>
              <a:rPr lang="en-US" altLang="zh-CN"/>
              <a:t>DML(Data Manipulation Language)-</a:t>
            </a:r>
            <a:r>
              <a:rPr lang="zh-CN" altLang="en-US"/>
              <a:t>数据操纵</a:t>
            </a: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INSERT/UPDATE/DELETE</a:t>
            </a: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SELECT</a:t>
            </a:r>
            <a:endParaRPr lang="en-US" altLang="zh-CN"/>
          </a:p>
          <a:p>
            <a:pPr lvl="1"/>
            <a:r>
              <a:rPr lang="en-US" altLang="zh-CN"/>
              <a:t>DDL</a:t>
            </a:r>
            <a:r>
              <a:rPr lang="en-US" altLang="zh-CN">
                <a:sym typeface="+mn-ea"/>
              </a:rPr>
              <a:t>(Data Definition Language)-</a:t>
            </a:r>
            <a:r>
              <a:rPr lang="zh-CN" altLang="en-US">
                <a:sym typeface="+mn-ea"/>
              </a:rPr>
              <a:t>数据定义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CREATE TABLE/DROP TABLE/ALTER TABLE</a:t>
            </a: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CREATE VIEW/...</a:t>
            </a:r>
          </a:p>
          <a:p>
            <a:pPr lvl="1"/>
            <a:r>
              <a:rPr lang="en-US" altLang="zh-CN">
                <a:sym typeface="+mn-ea"/>
              </a:rPr>
              <a:t>DCL(Data Control Language)-</a:t>
            </a:r>
            <a:r>
              <a:rPr lang="zh-CN" altLang="en-US">
                <a:sym typeface="+mn-ea"/>
              </a:rPr>
              <a:t>数据控制</a:t>
            </a: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COMMIT/ROLL BACK</a:t>
            </a:r>
          </a:p>
          <a:p>
            <a:pPr lvl="2"/>
            <a:r>
              <a:rPr lang="en-US" altLang="zh-CN">
                <a:solidFill>
                  <a:srgbClr val="0000FF"/>
                </a:solidFill>
              </a:rPr>
              <a:t>GRANT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08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indent="0" algn="r"/>
            <a:fld id="{9A0DB2DC-4C9A-4742-B13C-FB6460FD3503}" type="slidenum">
              <a:rPr lang="en-US" altLang="zh-CN" sz="1100" dirty="0">
                <a:latin typeface="Arial" panose="020B0604020202020204" pitchFamily="34" charset="0"/>
                <a:ea typeface="方正姚体" panose="02010601030101010101" charset="-122"/>
              </a:rPr>
              <a:t>11</a:t>
            </a:fld>
            <a:endParaRPr lang="en-US" altLang="zh-CN" sz="1100" dirty="0">
              <a:latin typeface="Arial" panose="020B0604020202020204" pitchFamily="34" charset="0"/>
              <a:ea typeface="方正姚体" panose="02010601030101010101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all" spc="5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数据定义及数据完整性</a:t>
            </a:r>
            <a:endParaRPr kumimoji="0" lang="zh-CN" altLang="en-US" sz="3200" b="0" i="0" u="none" strike="noStrike" kern="1200" cap="all" spc="5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700" b="0" i="0" u="none" strike="noStrike" kern="1200" cap="none" spc="3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7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2.3/7.1</a:t>
            </a:r>
            <a:endParaRPr kumimoji="0" lang="en-US" altLang="zh-CN" sz="1700" b="0" i="0" u="none" strike="noStrike" kern="1200" cap="none" spc="3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数据定义</a:t>
            </a:r>
            <a:r>
              <a:rPr lang="en-US" altLang="zh-CN"/>
              <a:t>——DDL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关系数据库的基本对象是表、视图和索引。因此SQL的数据定义功能包括定义模式、定义表、定义视图和定义索引 </a:t>
            </a:r>
          </a:p>
          <a:p>
            <a:endParaRPr lang="en-US" altLang="zh-CN">
              <a:solidFill>
                <a:srgbClr val="0000FF"/>
              </a:solidFill>
            </a:endParaRPr>
          </a:p>
          <a:p>
            <a:r>
              <a:rPr lang="en-US" altLang="zh-CN">
                <a:solidFill>
                  <a:srgbClr val="0000FF"/>
                </a:solidFill>
              </a:rPr>
              <a:t>CREATE</a:t>
            </a:r>
            <a:r>
              <a:rPr lang="en-US" altLang="zh-CN"/>
              <a:t> </a:t>
            </a:r>
            <a:r>
              <a:rPr lang="en-US" altLang="zh-CN">
                <a:solidFill>
                  <a:srgbClr val="0000FF"/>
                </a:solidFill>
              </a:rPr>
              <a:t>TABLAE|VIEW|INDEX</a:t>
            </a:r>
            <a:r>
              <a:rPr lang="zh-CN" altLang="en-US"/>
              <a:t> 对象名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" y="115888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案例数据库中各表及约束分析</a:t>
            </a:r>
            <a:endParaRPr kumimoji="0" lang="zh-CN" sz="40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371600"/>
            <a:ext cx="929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movies database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Movies(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,length,movieType,studioname,producerC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movieStar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,address,gender,birthdate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movietitle,movieyear,starname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MovieExec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name,address,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cert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,netWorth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Studio(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,address,presC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定义基本表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" y="1745869"/>
            <a:ext cx="8229600" cy="4325112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基本表构成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表名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列及类型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完整性约束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365" y="598170"/>
            <a:ext cx="7762240" cy="10668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提供技术支持三类完整性约束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375" y="1741424"/>
            <a:ext cx="8229600" cy="4325112"/>
          </a:xfrm>
        </p:spPr>
        <p:txBody>
          <a:bodyPr/>
          <a:lstStyle/>
          <a:p>
            <a:r>
              <a:rPr lang="zh-CN" altLang="en-US"/>
              <a:t>主体完整性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参照完整性</a:t>
            </a:r>
          </a:p>
          <a:p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自定义完整性</a:t>
            </a:r>
          </a:p>
          <a:p>
            <a:pPr lvl="1"/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24230" y="2385060"/>
            <a:ext cx="3023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PRIMARY KEY(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主键约束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</a:p>
          <a:p>
            <a:r>
              <a:rPr lang="en-US" altLang="zh-CN">
                <a:solidFill>
                  <a:srgbClr val="0000FF"/>
                </a:solidFill>
              </a:rPr>
              <a:t>UNIQUE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4230" y="3841115"/>
            <a:ext cx="302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FOREIGN KEY(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外键约束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4230" y="5364480"/>
            <a:ext cx="3023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CHECK(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检查约束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26535" y="2456180"/>
            <a:ext cx="50209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movies (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title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(100)  ,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year int(11) ,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length int(11)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(length&gt;0)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movieType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VARCHAR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(10) DEFAULT NULL,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studioName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VARCHAR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(30) DEFAULT NULL,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producerC int(11) ,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PRIMARY KEY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(title,year),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(studioName)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studio(name)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DELETE CASCADE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80" y="457200"/>
            <a:ext cx="8229600" cy="914400"/>
          </a:xfrm>
        </p:spPr>
        <p:txBody>
          <a:bodyPr/>
          <a:lstStyle/>
          <a:p>
            <a:pPr fontAlgn="base"/>
            <a:r>
              <a:rPr lang="zh-CN" altLang="en-US" noProof="1"/>
              <a:t>数据类型</a:t>
            </a:r>
          </a:p>
        </p:txBody>
      </p:sp>
      <p:sp>
        <p:nvSpPr>
          <p:cNvPr id="16386" name="内容占位符 4"/>
          <p:cNvSpPr>
            <a:spLocks noGrp="1"/>
          </p:cNvSpPr>
          <p:nvPr>
            <p:ph sz="quarter" idx="4294967295"/>
          </p:nvPr>
        </p:nvSpPr>
        <p:spPr>
          <a:xfrm>
            <a:off x="0" y="1351280"/>
            <a:ext cx="9272588" cy="4114800"/>
          </a:xfrm>
          <a:prstGeom prst="rect">
            <a:avLst/>
          </a:prstGeom>
        </p:spPr>
        <p:txBody>
          <a:bodyPr lIns="91440" tIns="45720" rIns="91440" bIns="45720" anchor="t">
            <a:normAutofit fontScale="90000" lnSpcReduction="10000"/>
          </a:bodyPr>
          <a:lstStyle/>
          <a:p>
            <a:pPr marL="642620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字符类型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65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CHAR(</a:t>
            </a:r>
            <a:r>
              <a:rPr lang="en-US" altLang="zh-CN" sz="2065" i="1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065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65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2065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固定长度字符串</a:t>
            </a:r>
            <a:r>
              <a:rPr lang="en-US" altLang="zh-CN" sz="2065" dirty="0">
                <a:ea typeface="宋体" panose="02010600030101010101" pitchFamily="2" charset="-122"/>
                <a:sym typeface="+mn-ea"/>
              </a:rPr>
              <a:t>.(n</a:t>
            </a:r>
            <a:r>
              <a:rPr lang="zh-CN" altLang="en-US" sz="2065" dirty="0">
                <a:ea typeface="宋体" panose="02010600030101010101" pitchFamily="2" charset="-122"/>
                <a:sym typeface="+mn-ea"/>
              </a:rPr>
              <a:t>表示字符长度，范围</a:t>
            </a:r>
            <a:r>
              <a:rPr lang="en-US" altLang="zh-CN" sz="2065" dirty="0">
                <a:ea typeface="宋体" panose="02010600030101010101" pitchFamily="2" charset="-122"/>
                <a:sym typeface="+mn-ea"/>
              </a:rPr>
              <a:t>0~255</a:t>
            </a:r>
            <a:r>
              <a:rPr lang="en-US" altLang="zh-CN" sz="2065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</a:t>
            </a:r>
            <a:endParaRPr lang="en-US" altLang="zh-CN" sz="2065" strike="noStrike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225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VARCHAR(</a:t>
            </a:r>
            <a:r>
              <a:rPr lang="en-US" altLang="zh-CN" sz="2225" i="1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225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25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2225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变长字符类型</a:t>
            </a:r>
            <a:r>
              <a:rPr lang="en-US" altLang="zh-CN" sz="2225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.(n</a:t>
            </a:r>
            <a:r>
              <a:rPr lang="zh-CN" altLang="en-US" sz="2225" dirty="0">
                <a:ea typeface="宋体" panose="02010600030101010101" pitchFamily="2" charset="-122"/>
                <a:sym typeface="+mn-ea"/>
              </a:rPr>
              <a:t>表示字符长度，范围</a:t>
            </a:r>
            <a:r>
              <a:rPr lang="en-US" altLang="zh-CN" sz="2225" dirty="0">
                <a:ea typeface="宋体" panose="02010600030101010101" pitchFamily="2" charset="-122"/>
                <a:sym typeface="+mn-ea"/>
              </a:rPr>
              <a:t>0~65535</a:t>
            </a:r>
            <a:r>
              <a:rPr lang="en-US" altLang="zh-CN" sz="2225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</a:t>
            </a:r>
            <a:endParaRPr lang="en-US" altLang="zh-CN" sz="2065" strike="noStrike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marL="642620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数字类型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INT </a:t>
            </a:r>
            <a:r>
              <a:rPr lang="en-US" altLang="zh-CN" sz="2225" strike="noStrike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or INTEGER </a:t>
            </a: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(example values: </a:t>
            </a:r>
            <a:r>
              <a:rPr lang="en-US" altLang="zh-CN" sz="2225" dirty="0">
                <a:latin typeface="Courier New" panose="02070309020205020404" pitchFamily="49" charset="0"/>
                <a:sym typeface="+mn-ea"/>
              </a:rPr>
              <a:t>123</a:t>
            </a: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).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REAL </a:t>
            </a:r>
            <a:r>
              <a:rPr lang="en-US" altLang="zh-CN" sz="2225" strike="noStrike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or FLOAT </a:t>
            </a: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225" dirty="0">
                <a:ea typeface="宋体" panose="02010600030101010101" pitchFamily="2" charset="-122"/>
                <a:sym typeface="+mn-ea"/>
              </a:rPr>
              <a:t>example values: </a:t>
            </a:r>
            <a:r>
              <a:rPr lang="en-US" altLang="zh-CN" sz="2225" dirty="0">
                <a:latin typeface="Courier New" panose="02070309020205020404" pitchFamily="49" charset="0"/>
                <a:sym typeface="+mn-ea"/>
              </a:rPr>
              <a:t>123.45</a:t>
            </a: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).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NUMERIC(m,n)(m</a:t>
            </a:r>
            <a:r>
              <a:rPr lang="zh-CN" altLang="en-US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整数位数，</a:t>
            </a: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小数位数</a:t>
            </a:r>
            <a:r>
              <a:rPr lang="en-US" altLang="zh-CN" sz="222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</a:t>
            </a:r>
          </a:p>
          <a:p>
            <a:pPr marL="642620" lvl="0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395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日期时间类型</a:t>
            </a:r>
            <a:endParaRPr lang="en-US" altLang="zh-CN" sz="2400" strike="noStrike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225" spc="30" noProof="0" dirty="0" smtClean="0">
                <a:ea typeface="宋体" panose="02010600030101010101" pitchFamily="2" charset="-122"/>
                <a:sym typeface="+mn-ea"/>
              </a:rPr>
              <a:t>DATE(</a:t>
            </a:r>
            <a:r>
              <a:rPr lang="en-US" altLang="zh-CN" sz="2225" dirty="0">
                <a:ea typeface="宋体" panose="02010600030101010101" pitchFamily="2" charset="-122"/>
                <a:sym typeface="+mn-ea"/>
              </a:rPr>
              <a:t>example values: </a:t>
            </a:r>
            <a:r>
              <a:rPr lang="en-US" altLang="zh-CN" sz="2225" dirty="0">
                <a:latin typeface="Courier New" panose="02070309020205020404" pitchFamily="49" charset="0"/>
              </a:rPr>
              <a:t>’2017-09-30’</a:t>
            </a:r>
            <a:r>
              <a:rPr lang="en-US" altLang="zh-CN" sz="2225" dirty="0" smtClean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225" spc="30" noProof="0" dirty="0" smtClean="0">
                <a:ea typeface="宋体" panose="02010600030101010101" pitchFamily="2" charset="-122"/>
                <a:sym typeface="+mn-ea"/>
              </a:rPr>
              <a:t>)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zh-CN" sz="2225" b="0" i="0" u="none" strike="noStrike" kern="1200" cap="none" spc="3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TIME(</a:t>
            </a:r>
            <a:r>
              <a:rPr lang="en-US" altLang="zh-CN" sz="2225" dirty="0">
                <a:ea typeface="宋体" panose="02010600030101010101" pitchFamily="2" charset="-122"/>
                <a:sym typeface="+mn-ea"/>
              </a:rPr>
              <a:t>example values: </a:t>
            </a:r>
            <a:r>
              <a:rPr lang="en-US" altLang="zh-CN" sz="2225" dirty="0">
                <a:latin typeface="Courier New" panose="02070309020205020404" pitchFamily="49" charset="0"/>
              </a:rPr>
              <a:t>’15:30:02.5’</a:t>
            </a:r>
            <a:r>
              <a:rPr kumimoji="0" lang="en-US" altLang="zh-CN" sz="2225" b="0" i="0" u="none" strike="noStrike" kern="1200" cap="none" spc="3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)</a:t>
            </a:r>
            <a:endParaRPr kumimoji="0" lang="en-US" altLang="zh-CN" sz="2225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fontAlgn="base"/>
            <a:endParaRPr lang="en-US" altLang="zh-CN" sz="2400" strike="noStrike" noProof="1"/>
          </a:p>
        </p:txBody>
      </p:sp>
      <p:sp>
        <p:nvSpPr>
          <p:cNvPr id="5" name="文本占位符 71682"/>
          <p:cNvSpPr txBox="1"/>
          <p:nvPr/>
        </p:nvSpPr>
        <p:spPr>
          <a:xfrm>
            <a:off x="601345" y="5539105"/>
            <a:ext cx="8229600" cy="1066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zh-CN" altLang="en-US" dirty="0" smtClean="0"/>
              <a:t>任意类型数据都可取</a:t>
            </a:r>
            <a:r>
              <a:rPr lang="en-US" altLang="zh-CN" dirty="0" smtClean="0"/>
              <a:t>NULL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标题 358401"/>
          <p:cNvSpPr>
            <a:spLocks noGrp="1"/>
          </p:cNvSpPr>
          <p:nvPr>
            <p:ph type="title"/>
          </p:nvPr>
        </p:nvSpPr>
        <p:spPr>
          <a:xfrm>
            <a:off x="232410" y="446405"/>
            <a:ext cx="8229600" cy="819785"/>
          </a:xfrm>
        </p:spPr>
        <p:txBody>
          <a:bodyPr anchor="b"/>
          <a:lstStyle/>
          <a:p>
            <a:r>
              <a:rPr lang="zh-CN" altLang="en-US" dirty="0"/>
              <a:t>基本表定义</a:t>
            </a:r>
            <a:r>
              <a:rPr lang="en-US" altLang="zh-CN" dirty="0"/>
              <a:t>-CREATE TABlE</a:t>
            </a:r>
          </a:p>
        </p:txBody>
      </p:sp>
      <p:sp>
        <p:nvSpPr>
          <p:cNvPr id="358403" name="文本占位符 358402"/>
          <p:cNvSpPr>
            <a:spLocks noGrp="1"/>
          </p:cNvSpPr>
          <p:nvPr>
            <p:ph type="body" idx="1"/>
          </p:nvPr>
        </p:nvSpPr>
        <p:spPr>
          <a:xfrm>
            <a:off x="36830" y="1453515"/>
            <a:ext cx="8791575" cy="432498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CREATE TABLE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&lt;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基本表名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列名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[DEFAULT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缺省值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][NOT NULL][&lt;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列约束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列名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[DEFAULT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缺省值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][NOT NULL][&lt;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列约束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表约束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2A195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语句功能：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定义基本表的表名、列、完整性约束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0645" y="5503545"/>
            <a:ext cx="645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约束既可以作用在表上也可以作用在列上</a:t>
            </a:r>
          </a:p>
        </p:txBody>
      </p:sp>
      <p:sp>
        <p:nvSpPr>
          <p:cNvPr id="359428" name="文本框 359427"/>
          <p:cNvSpPr txBox="1"/>
          <p:nvPr/>
        </p:nvSpPr>
        <p:spPr>
          <a:xfrm>
            <a:off x="4498340" y="3078480"/>
            <a:ext cx="3663950" cy="144526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S(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 SID  int </a:t>
            </a:r>
            <a:r>
              <a:rPr lang="en-US" altLang="zh-CN" sz="16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NOT NULL</a:t>
            </a: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,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 Sname  varchar(50) </a:t>
            </a:r>
            <a:r>
              <a:rPr lang="en-US" altLang="zh-CN" sz="16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DEFAULT</a:t>
            </a: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'',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5942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默认值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575" y="1797304"/>
            <a:ext cx="8229600" cy="4325112"/>
          </a:xfrm>
        </p:spPr>
        <p:txBody>
          <a:bodyPr/>
          <a:lstStyle/>
          <a:p>
            <a:r>
              <a:rPr lang="zh-CN" altLang="en-US"/>
              <a:t>创建或修改关系的元祖时，并非总是给每个字段指定值</a:t>
            </a:r>
          </a:p>
          <a:p>
            <a:r>
              <a:rPr lang="zh-CN" altLang="en-US"/>
              <a:t>定义表的数据列时，在类型之后用</a:t>
            </a:r>
            <a:r>
              <a:rPr lang="en-US" altLang="zh-CN"/>
              <a:t>DEFAULT </a:t>
            </a:r>
            <a:r>
              <a:rPr lang="zh-CN" altLang="en-US"/>
              <a:t>加上合适常量（或</a:t>
            </a:r>
            <a:r>
              <a:rPr lang="en-US" altLang="zh-CN"/>
              <a:t>NULL</a:t>
            </a:r>
            <a:r>
              <a:rPr lang="zh-CN" altLang="en-US"/>
              <a:t>）为该列设置缺省值</a:t>
            </a:r>
          </a:p>
        </p:txBody>
      </p:sp>
      <p:sp>
        <p:nvSpPr>
          <p:cNvPr id="359428" name="文本框 359427"/>
          <p:cNvSpPr txBox="1"/>
          <p:nvPr/>
        </p:nvSpPr>
        <p:spPr>
          <a:xfrm>
            <a:off x="1524635" y="4083685"/>
            <a:ext cx="5384800" cy="2553335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moviestar(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 name VARCHAR(30) ,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 address  VARCHAR(255) ,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 gender CHAR(1) DEFAULT '?',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 birthdate DATE DEFAULT '0000-00-00',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 phone CHAR(16) DEFAULT ''</a:t>
            </a:r>
          </a:p>
          <a:p>
            <a:pPr algn="l">
              <a:spcBef>
                <a:spcPct val="50000"/>
              </a:spcBef>
            </a:pPr>
            <a:r>
              <a:rPr lang="en-US" altLang="zh-CN" sz="1600" b="1" dirty="0"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标题 363521"/>
          <p:cNvSpPr>
            <a:spLocks noGrp="1"/>
          </p:cNvSpPr>
          <p:nvPr>
            <p:ph type="title"/>
          </p:nvPr>
        </p:nvSpPr>
        <p:spPr>
          <a:xfrm>
            <a:off x="240665" y="594360"/>
            <a:ext cx="8229600" cy="1066800"/>
          </a:xfrm>
        </p:spPr>
        <p:txBody>
          <a:bodyPr anchor="b"/>
          <a:lstStyle/>
          <a:p>
            <a:r>
              <a:rPr lang="zh-CN" altLang="en-US" dirty="0"/>
              <a:t>定义约束</a:t>
            </a:r>
          </a:p>
        </p:txBody>
      </p:sp>
      <p:sp>
        <p:nvSpPr>
          <p:cNvPr id="363523" name="文本占位符 3635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66"/>
                </a:solidFill>
                <a:ea typeface="黑体" panose="02010609060101010101" pitchFamily="2" charset="-122"/>
              </a:rPr>
              <a:t>列约束：</a:t>
            </a:r>
            <a:r>
              <a:rPr lang="zh-CN" altLang="en-US" dirty="0">
                <a:ea typeface="黑体" panose="02010609060101010101" pitchFamily="2" charset="-122"/>
              </a:rPr>
              <a:t>在每个列后定义，可以有多个约束子句</a:t>
            </a: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不能定义多个列上的约束</a:t>
            </a:r>
          </a:p>
          <a:p>
            <a:r>
              <a:rPr lang="zh-CN" altLang="en-US" dirty="0">
                <a:solidFill>
                  <a:srgbClr val="FF0066"/>
                </a:solidFill>
                <a:ea typeface="黑体" panose="02010609060101010101" pitchFamily="2" charset="-122"/>
              </a:rPr>
              <a:t>表约束：</a:t>
            </a:r>
            <a:r>
              <a:rPr lang="zh-CN" altLang="en-US" dirty="0">
                <a:ea typeface="黑体" panose="02010609060101010101" pitchFamily="2" charset="-122"/>
              </a:rPr>
              <a:t>在全部列定义完成后定义，可以有多个约束子句</a:t>
            </a: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多个列上的约束必须使用表约束</a:t>
            </a: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单列上的约束可以用列约束，也可用表约束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四种类型的约束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 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（主键</a:t>
            </a:r>
            <a:r>
              <a:rPr lang="en-US" altLang="zh-CN" spc="30" dirty="0" smtClean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PRIMARY Key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、唯一键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UNIQUE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、外键</a:t>
            </a:r>
            <a:r>
              <a:rPr lang="en-US" altLang="zh-CN" spc="30" dirty="0" smtClean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Foreign key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、检查约束</a:t>
            </a:r>
            <a:r>
              <a:rPr lang="en-US" altLang="zh-CN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check</a:t>
            </a:r>
            <a:r>
              <a:rPr lang="en-US" altLang="zh-CN" spc="3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）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620" y="563245"/>
            <a:ext cx="8229600" cy="1066800"/>
          </a:xfrm>
        </p:spPr>
        <p:txBody>
          <a:bodyPr/>
          <a:lstStyle/>
          <a:p>
            <a:r>
              <a:t>补充</a:t>
            </a:r>
            <a:r>
              <a:rPr lang="en-US" altLang="zh-CN"/>
              <a:t>-</a:t>
            </a:r>
            <a:r>
              <a:rPr lang="zh-CN" altLang="en-US"/>
              <a:t>查找记录中特殊符号的元素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" y="1630299"/>
            <a:ext cx="8229600" cy="4325112"/>
          </a:xfrm>
        </p:spPr>
        <p:txBody>
          <a:bodyPr/>
          <a:lstStyle/>
          <a:p>
            <a:r>
              <a:rPr lang="zh-CN" altLang="en-US">
                <a:sym typeface="+mn-ea"/>
              </a:rPr>
              <a:t>如何查找名字中含有</a:t>
            </a:r>
            <a:r>
              <a:rPr lang="en-US" altLang="zh-CN">
                <a:sym typeface="+mn-ea"/>
              </a:rPr>
              <a:t>“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%</a:t>
            </a:r>
            <a:r>
              <a:rPr lang="en-US" altLang="zh-CN">
                <a:sym typeface="+mn-ea"/>
              </a:rPr>
              <a:t>”,“ 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_</a:t>
            </a:r>
            <a:r>
              <a:rPr lang="en-US" altLang="zh-CN">
                <a:sym typeface="+mn-ea"/>
              </a:rPr>
              <a:t> ”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, “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'</a:t>
            </a:r>
            <a:r>
              <a:rPr lang="en-US" altLang="zh-CN">
                <a:sym typeface="+mn-ea"/>
              </a:rPr>
              <a:t>”  </a:t>
            </a:r>
            <a:r>
              <a:rPr lang="zh-CN" altLang="en-US">
                <a:sym typeface="+mn-ea"/>
              </a:rPr>
              <a:t>的记录？</a:t>
            </a:r>
            <a:endParaRPr lang="zh-CN" altLang="en-US"/>
          </a:p>
          <a:p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85" y="3432175"/>
            <a:ext cx="4295140" cy="176466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0035" y="1717040"/>
            <a:ext cx="7562215" cy="4526280"/>
          </a:xfrm>
        </p:spPr>
        <p:txBody>
          <a:bodyPr/>
          <a:lstStyle/>
          <a:p>
            <a:r>
              <a:rPr lang="zh-CN" altLang="en-US" dirty="0"/>
              <a:t>主键：不允许重复，不允许空值。对应于实体完整性约束</a:t>
            </a:r>
          </a:p>
          <a:p>
            <a:r>
              <a:rPr lang="zh-CN" altLang="en-US" dirty="0"/>
              <a:t>单属性定义为主键时，可在定义表</a:t>
            </a:r>
            <a:r>
              <a:rPr lang="zh-CN" altLang="en-US" dirty="0" smtClean="0"/>
              <a:t>时直</a:t>
            </a:r>
            <a:r>
              <a:rPr lang="zh-CN" altLang="en-US" dirty="0"/>
              <a:t>接在该属性的类型之后添加关键字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PRIMARY KEY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68580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PRIMARY——</a:t>
            </a:r>
            <a:r>
              <a:rPr lang="zh-CN" altLang="en-US" dirty="0" smtClean="0"/>
              <a:t>主键约束（单属性）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18260" y="3386455"/>
            <a:ext cx="4876800" cy="2856865"/>
          </a:xfrm>
        </p:spPr>
        <p:txBody>
          <a:bodyPr/>
          <a:lstStyle/>
          <a:p>
            <a:pPr marL="109855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 err="1"/>
              <a:t>moviestar</a:t>
            </a:r>
            <a:r>
              <a:rPr lang="en-US" altLang="zh-CN" dirty="0"/>
              <a:t>(</a:t>
            </a:r>
          </a:p>
          <a:p>
            <a:pPr marL="109855" indent="0">
              <a:buNone/>
            </a:pPr>
            <a:r>
              <a:rPr lang="en-US" altLang="zh-CN" dirty="0" smtClean="0"/>
              <a:t>      name </a:t>
            </a:r>
            <a:r>
              <a:rPr lang="en-US" altLang="zh-CN" dirty="0"/>
              <a:t>varchar(30) </a:t>
            </a:r>
            <a:r>
              <a:rPr lang="en-US" altLang="zh-CN" dirty="0" smtClean="0">
                <a:solidFill>
                  <a:srgbClr val="0000FF"/>
                </a:solidFill>
              </a:rPr>
              <a:t>primary key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marL="109855" indent="0">
              <a:buNone/>
            </a:pPr>
            <a:r>
              <a:rPr lang="en-US" altLang="zh-CN" dirty="0" smtClean="0"/>
              <a:t>      address </a:t>
            </a:r>
            <a:r>
              <a:rPr lang="en-US" altLang="zh-CN" dirty="0"/>
              <a:t>varchar(50),</a:t>
            </a:r>
          </a:p>
          <a:p>
            <a:pPr marL="109855" indent="0">
              <a:buNone/>
            </a:pPr>
            <a:r>
              <a:rPr lang="en-US" altLang="zh-CN" dirty="0" smtClean="0"/>
              <a:t>      gender </a:t>
            </a:r>
            <a:r>
              <a:rPr lang="en-US" altLang="zh-CN" dirty="0"/>
              <a:t>char(1),</a:t>
            </a:r>
          </a:p>
          <a:p>
            <a:pPr marL="109855" indent="0">
              <a:buNone/>
            </a:pPr>
            <a:r>
              <a:rPr lang="en-US" altLang="zh-CN" dirty="0" smtClean="0"/>
              <a:t>      birthdate </a:t>
            </a:r>
            <a:r>
              <a:rPr lang="en-US" altLang="zh-CN" dirty="0"/>
              <a:t>date</a:t>
            </a:r>
          </a:p>
          <a:p>
            <a:pPr marL="109855" indent="0">
              <a:buNone/>
            </a:pPr>
            <a:r>
              <a:rPr lang="en-US" altLang="zh-CN" dirty="0"/>
              <a:t>  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" y="609600"/>
            <a:ext cx="8915400" cy="1066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PRIMARY——</a:t>
            </a:r>
            <a:r>
              <a:rPr lang="zh-CN" altLang="en-US" noProof="1"/>
              <a:t>主键约束</a:t>
            </a:r>
            <a:r>
              <a:rPr lang="zh-CN" noProof="1"/>
              <a:t>（多属性）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062855" y="2586355"/>
            <a:ext cx="3945890" cy="3489960"/>
          </a:xfrm>
        </p:spPr>
        <p:txBody>
          <a:bodyPr/>
          <a:lstStyle/>
          <a:p>
            <a:pPr marL="109855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例如：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109855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movies(</a:t>
            </a:r>
          </a:p>
          <a:p>
            <a:pPr marL="109855" indent="0">
              <a:buNone/>
            </a:pPr>
            <a:r>
              <a:rPr lang="en-US" altLang="zh-CN" dirty="0" smtClean="0"/>
              <a:t>	title </a:t>
            </a:r>
            <a:r>
              <a:rPr lang="en-US" altLang="zh-CN" dirty="0"/>
              <a:t>varchar(50),</a:t>
            </a:r>
          </a:p>
          <a:p>
            <a:pPr marL="109855" indent="0">
              <a:buNone/>
            </a:pPr>
            <a:r>
              <a:rPr lang="en-US" altLang="zh-CN" dirty="0" smtClean="0"/>
              <a:t>	year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</a:p>
          <a:p>
            <a:pPr marL="109855" indent="0">
              <a:buNone/>
            </a:pPr>
            <a:r>
              <a:rPr lang="en-US" altLang="zh-CN" dirty="0" smtClean="0"/>
              <a:t>	length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</a:p>
          <a:p>
            <a:pPr marL="109855" indent="0">
              <a:buNone/>
            </a:pPr>
            <a:r>
              <a:rPr lang="en-US" altLang="zh-CN" dirty="0" smtClean="0"/>
              <a:t>	genre </a:t>
            </a:r>
            <a:r>
              <a:rPr lang="en-US" altLang="zh-CN" dirty="0"/>
              <a:t>varchar(30),</a:t>
            </a:r>
          </a:p>
          <a:p>
            <a:pPr marL="109855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studioname</a:t>
            </a:r>
            <a:r>
              <a:rPr lang="en-US" altLang="zh-CN" dirty="0" smtClean="0"/>
              <a:t> </a:t>
            </a:r>
            <a:r>
              <a:rPr lang="en-US" altLang="zh-CN" dirty="0"/>
              <a:t>varchar(30),</a:t>
            </a:r>
          </a:p>
          <a:p>
            <a:pPr marL="109855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producerC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</a:p>
          <a:p>
            <a:pPr marL="109855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primary </a:t>
            </a:r>
            <a:r>
              <a:rPr lang="en-US" altLang="zh-CN" dirty="0">
                <a:solidFill>
                  <a:srgbClr val="0000FF"/>
                </a:solidFill>
              </a:rPr>
              <a:t>key</a:t>
            </a:r>
            <a:r>
              <a:rPr lang="en-US" altLang="zh-CN" dirty="0"/>
              <a:t>(</a:t>
            </a:r>
            <a:r>
              <a:rPr lang="en-US" altLang="zh-CN" dirty="0" err="1"/>
              <a:t>title,year</a:t>
            </a:r>
            <a:r>
              <a:rPr lang="en-US" altLang="zh-CN" dirty="0" smtClean="0"/>
              <a:t>)</a:t>
            </a:r>
          </a:p>
          <a:p>
            <a:pPr marL="109855" indent="0">
              <a:buNone/>
            </a:pPr>
            <a:r>
              <a:rPr lang="en-US" altLang="zh-CN" dirty="0"/>
              <a:t>          )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76200" y="1946275"/>
            <a:ext cx="5309235" cy="4526280"/>
          </a:xfrm>
        </p:spPr>
        <p:txBody>
          <a:bodyPr/>
          <a:lstStyle/>
          <a:p>
            <a:pPr marL="365760" lvl="1" indent="-255905">
              <a:buClr>
                <a:schemeClr val="accent3"/>
              </a:buClr>
              <a:buFont typeface="Georgia" panose="02040502050405020303"/>
              <a:buChar char="•"/>
            </a:pPr>
            <a:r>
              <a:rPr lang="zh-CN" altLang="en-US" dirty="0" smtClean="0">
                <a:sym typeface="+mn-ea"/>
              </a:rPr>
              <a:t>定义表时将主键定义为表结构中的一项元素</a:t>
            </a:r>
            <a:r>
              <a:rPr lang="en-US" altLang="zh-CN" dirty="0">
                <a:sym typeface="+mn-ea"/>
              </a:rPr>
              <a:t>.</a:t>
            </a:r>
          </a:p>
          <a:p>
            <a:pPr marL="365760" lvl="1" indent="-255905">
              <a:buClr>
                <a:schemeClr val="accent3"/>
              </a:buClr>
              <a:buFont typeface="Georgia" panose="02040502050405020303"/>
              <a:buChar char="•"/>
            </a:pPr>
            <a:r>
              <a:rPr lang="zh-CN" altLang="en-US" sz="2000" dirty="0">
                <a:sym typeface="+mn-ea"/>
              </a:rPr>
              <a:t>定义方式</a:t>
            </a:r>
            <a:r>
              <a:rPr lang="en-US" altLang="zh-CN" sz="2000" dirty="0">
                <a:sym typeface="+mn-ea"/>
              </a:rPr>
              <a:t>:</a:t>
            </a:r>
            <a:endParaRPr lang="en-US" altLang="zh-CN" sz="2000" dirty="0"/>
          </a:p>
          <a:p>
            <a:pPr marL="365760" lvl="1" indent="-255905">
              <a:buClr>
                <a:schemeClr val="accent3"/>
              </a:buClr>
              <a:buFont typeface="Georgia" panose="02040502050405020303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5920" y="3245485"/>
            <a:ext cx="4686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CREATE TABLE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&lt;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基本表名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……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PRIMARY KEY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i="1" dirty="0">
                <a:ea typeface="宋体" panose="02010600030101010101" pitchFamily="2" charset="-122"/>
                <a:sym typeface="+mn-ea"/>
              </a:rPr>
              <a:t>主属性列表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标题 391169"/>
          <p:cNvSpPr>
            <a:spLocks noGrp="1"/>
          </p:cNvSpPr>
          <p:nvPr>
            <p:ph type="title"/>
          </p:nvPr>
        </p:nvSpPr>
        <p:spPr>
          <a:xfrm>
            <a:off x="121285" y="389890"/>
            <a:ext cx="8229600" cy="1066800"/>
          </a:xfrm>
        </p:spPr>
        <p:txBody>
          <a:bodyPr anchor="b"/>
          <a:lstStyle/>
          <a:p>
            <a:r>
              <a:rPr lang="zh-CN" altLang="en-US" dirty="0" err="1"/>
              <a:t>唯一性</a:t>
            </a:r>
            <a:r>
              <a:rPr lang="en-US" altLang="zh-CN" dirty="0" err="1"/>
              <a:t>Unique</a:t>
            </a:r>
            <a:r>
              <a:rPr lang="zh-CN" altLang="en-US" dirty="0"/>
              <a:t>约束</a:t>
            </a:r>
          </a:p>
        </p:txBody>
      </p:sp>
      <p:sp>
        <p:nvSpPr>
          <p:cNvPr id="391171" name="文本占位符 391170"/>
          <p:cNvSpPr>
            <a:spLocks noGrp="1"/>
          </p:cNvSpPr>
          <p:nvPr>
            <p:ph type="body" idx="1"/>
          </p:nvPr>
        </p:nvSpPr>
        <p:spPr>
          <a:xfrm>
            <a:off x="217488" y="1712278"/>
            <a:ext cx="8037512" cy="4724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唯一性约束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值不可重复，但可以为空</a:t>
            </a:r>
          </a:p>
          <a:p>
            <a:pPr>
              <a:lnSpc>
                <a:spcPct val="140000"/>
              </a:lnSpc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每个</a:t>
            </a:r>
            <a:r>
              <a:rPr lang="en-US" altLang="zh-CN" b="0" dirty="0">
                <a:latin typeface="黑体" panose="02010609060101010101" pitchFamily="2" charset="-122"/>
                <a:ea typeface="黑体" panose="02010609060101010101" pitchFamily="2" charset="-122"/>
              </a:rPr>
              <a:t>Unique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约束都生成一个唯一索引</a:t>
            </a:r>
          </a:p>
          <a:p>
            <a:pPr>
              <a:lnSpc>
                <a:spcPct val="140000"/>
              </a:lnSpc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当某个列不是主关键字，但取值必须唯一时，可以使用</a:t>
            </a:r>
            <a:r>
              <a:rPr lang="en-US" altLang="zh-CN" b="0" dirty="0">
                <a:latin typeface="黑体" panose="02010609060101010101" pitchFamily="2" charset="-122"/>
                <a:ea typeface="黑体" panose="02010609060101010101" pitchFamily="2" charset="-122"/>
              </a:rPr>
              <a:t>Unique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key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unique</a:t>
            </a:r>
            <a:r>
              <a:rPr lang="zh-CN" altLang="en-US" dirty="0" smtClean="0"/>
              <a:t>异同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530" y="2210054"/>
            <a:ext cx="8229600" cy="432511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Primary key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unique</a:t>
            </a:r>
            <a:r>
              <a:rPr lang="zh-CN" altLang="en-US" dirty="0" smtClean="0"/>
              <a:t>都不允许重复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Unique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允许属性值为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null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值，</a:t>
            </a:r>
            <a:r>
              <a:rPr lang="en-US" altLang="zh-CN" dirty="0" smtClean="0">
                <a:solidFill>
                  <a:srgbClr val="0000FF"/>
                </a:solidFill>
                <a:sym typeface="+mn-ea"/>
              </a:rPr>
              <a:t>Primary key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不</a:t>
            </a:r>
            <a:r>
              <a:rPr lang="zh-CN" altLang="en-US" dirty="0" smtClean="0">
                <a:sym typeface="+mn-ea"/>
              </a:rPr>
              <a:t>允许</a:t>
            </a:r>
            <a:r>
              <a:rPr lang="en-US" altLang="zh-CN" dirty="0" smtClean="0">
                <a:solidFill>
                  <a:srgbClr val="0000FF"/>
                </a:solidFill>
                <a:sym typeface="+mn-ea"/>
              </a:rPr>
              <a:t>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标题 392193"/>
          <p:cNvSpPr>
            <a:spLocks noGrp="1"/>
          </p:cNvSpPr>
          <p:nvPr>
            <p:ph type="title"/>
          </p:nvPr>
        </p:nvSpPr>
        <p:spPr>
          <a:xfrm>
            <a:off x="33655" y="481330"/>
            <a:ext cx="8229600" cy="1066800"/>
          </a:xfrm>
        </p:spPr>
        <p:txBody>
          <a:bodyPr anchor="b"/>
          <a:lstStyle/>
          <a:p>
            <a:r>
              <a:rPr lang="en-US" altLang="zh-CN" dirty="0" err="1"/>
              <a:t>Foreign</a:t>
            </a:r>
            <a:r>
              <a:rPr lang="en-US" altLang="zh-CN" dirty="0"/>
              <a:t> Key——</a:t>
            </a:r>
            <a:r>
              <a:rPr lang="zh-CN" altLang="en-US" dirty="0"/>
              <a:t>外键约束</a:t>
            </a:r>
          </a:p>
        </p:txBody>
      </p:sp>
      <p:sp>
        <p:nvSpPr>
          <p:cNvPr id="392195" name="文本占位符 392194"/>
          <p:cNvSpPr>
            <a:spLocks noGrp="1"/>
          </p:cNvSpPr>
          <p:nvPr>
            <p:ph type="body" idx="1"/>
          </p:nvPr>
        </p:nvSpPr>
        <p:spPr>
          <a:xfrm>
            <a:off x="255270" y="1667510"/>
            <a:ext cx="8632825" cy="5062220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zh-CN" altLang="en-US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外键约束：</a:t>
            </a: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对应于参照完整性约束</a:t>
            </a:r>
          </a:p>
          <a:p>
            <a:pPr>
              <a:lnSpc>
                <a:spcPct val="135000"/>
              </a:lnSpc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表中某列值引用其它表的主键列</a:t>
            </a:r>
          </a:p>
          <a:p>
            <a:pPr>
              <a:lnSpc>
                <a:spcPct val="135000"/>
              </a:lnSpc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例如：</a:t>
            </a:r>
            <a:r>
              <a:rPr lang="en-US" altLang="zh-CN" dirty="0">
                <a:sym typeface="+mn-ea"/>
              </a:rPr>
              <a:t>movies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studioname</a:t>
            </a:r>
            <a:r>
              <a:rPr lang="zh-CN" altLang="en-US" dirty="0">
                <a:sym typeface="+mn-ea"/>
              </a:rPr>
              <a:t>值若不是</a:t>
            </a:r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值，则必须为</a:t>
            </a:r>
            <a:r>
              <a:rPr lang="en-US" altLang="zh-CN" dirty="0">
                <a:sym typeface="+mn-ea"/>
              </a:rPr>
              <a:t>studio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name</a:t>
            </a:r>
            <a:r>
              <a:rPr lang="zh-CN" altLang="en-US" dirty="0">
                <a:sym typeface="+mn-ea"/>
              </a:rPr>
              <a:t>列的值</a:t>
            </a:r>
            <a:endParaRPr lang="en-US" altLang="zh-CN" b="0" dirty="0"/>
          </a:p>
          <a:p>
            <a:pPr>
              <a:lnSpc>
                <a:spcPct val="135000"/>
              </a:lnSpc>
            </a:pPr>
            <a:endParaRPr lang="zh-CN" altLang="en-US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9525" y="1715135"/>
            <a:ext cx="7714615" cy="4526280"/>
          </a:xfrm>
        </p:spPr>
        <p:txBody>
          <a:bodyPr>
            <a:normAutofit fontScale="75000" lnSpcReduction="20000"/>
          </a:bodyPr>
          <a:lstStyle/>
          <a:p>
            <a:pPr marL="365760" lvl="1" indent="-255905">
              <a:buClr>
                <a:schemeClr val="accent3"/>
              </a:buClr>
              <a:buFont typeface="Georgia" panose="02040502050405020303"/>
              <a:buChar char="•"/>
            </a:pPr>
            <a:r>
              <a:rPr lang="zh-CN" altLang="en-US" sz="2400" dirty="0" smtClean="0">
                <a:sym typeface="+mn-ea"/>
              </a:rPr>
              <a:t>定义表时将外键定义为表结构中的一项元素</a:t>
            </a:r>
            <a:r>
              <a:rPr lang="en-US" altLang="zh-CN" sz="2400" dirty="0">
                <a:sym typeface="+mn-ea"/>
              </a:rPr>
              <a:t>.</a:t>
            </a:r>
          </a:p>
          <a:p>
            <a:pPr marL="365760" lvl="1" indent="-255905">
              <a:buClr>
                <a:schemeClr val="accent3"/>
              </a:buClr>
              <a:buFont typeface="Georgia" panose="02040502050405020303"/>
              <a:buChar char="•"/>
            </a:pPr>
            <a:r>
              <a:rPr lang="zh-CN" altLang="en-US" sz="2400" dirty="0">
                <a:sym typeface="+mn-ea"/>
              </a:rPr>
              <a:t>定义方式</a:t>
            </a:r>
            <a:r>
              <a:rPr lang="en-US" altLang="zh-CN" sz="2400" dirty="0">
                <a:sym typeface="+mn-ea"/>
              </a:rPr>
              <a:t>:</a:t>
            </a:r>
            <a:endParaRPr lang="en-US" altLang="zh-CN" sz="2400" dirty="0"/>
          </a:p>
          <a:p>
            <a:pPr lvl="1"/>
            <a:r>
              <a:rPr lang="en-US" altLang="zh-CN" sz="2400" spc="3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FOREIGN KEY </a:t>
            </a:r>
            <a:r>
              <a:rPr lang="en-US" altLang="zh-CN" sz="2400" spc="3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(&lt;list of attributes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&gt;)</a:t>
            </a: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 REFERENCES </a:t>
            </a:r>
            <a:r>
              <a:rPr lang="en-US" altLang="zh-CN" sz="2400" spc="3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&lt;relation&gt; (&lt;attributes&gt;)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 smtClean="0"/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00" y="609600"/>
            <a:ext cx="8915400" cy="10668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Foreign</a:t>
            </a:r>
            <a:r>
              <a:rPr lang="en-US" altLang="zh-CN" dirty="0">
                <a:sym typeface="+mn-ea"/>
              </a:rPr>
              <a:t> Key——</a:t>
            </a:r>
            <a:r>
              <a:rPr lang="zh-CN" altLang="en-US" dirty="0">
                <a:sym typeface="+mn-ea"/>
              </a:rPr>
              <a:t>外键约束</a:t>
            </a:r>
            <a:endParaRPr lang="zh-CN" noProof="1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22325" y="3469640"/>
            <a:ext cx="4635500" cy="2771775"/>
          </a:xfrm>
        </p:spPr>
        <p:txBody>
          <a:bodyPr>
            <a:normAutofit fontScale="75000" lnSpcReduction="20000"/>
          </a:bodyPr>
          <a:lstStyle/>
          <a:p>
            <a:pPr marL="109855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例如：</a:t>
            </a:r>
          </a:p>
          <a:p>
            <a:pPr marL="109855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create table </a:t>
            </a:r>
            <a:r>
              <a:rPr lang="en-US" altLang="zh-CN" dirty="0"/>
              <a:t>movies(</a:t>
            </a:r>
          </a:p>
          <a:p>
            <a:pPr marL="109855" indent="0">
              <a:buNone/>
            </a:pPr>
            <a:r>
              <a:rPr lang="en-US" altLang="zh-CN" dirty="0" smtClean="0"/>
              <a:t>	title </a:t>
            </a:r>
            <a:r>
              <a:rPr lang="en-US" altLang="zh-CN" dirty="0"/>
              <a:t>varchar(50),</a:t>
            </a:r>
          </a:p>
          <a:p>
            <a:pPr marL="109855" indent="0">
              <a:buNone/>
            </a:pPr>
            <a:r>
              <a:rPr lang="en-US" altLang="zh-CN" dirty="0" smtClean="0"/>
              <a:t>	year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</a:p>
          <a:p>
            <a:pPr marL="109855" indent="0">
              <a:buNone/>
            </a:pPr>
            <a:r>
              <a:rPr lang="en-US" altLang="zh-CN" dirty="0" smtClean="0"/>
              <a:t>	length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</a:p>
          <a:p>
            <a:pPr marL="109855" indent="0">
              <a:buNone/>
            </a:pPr>
            <a:r>
              <a:rPr lang="en-US" altLang="zh-CN" dirty="0" smtClean="0"/>
              <a:t>	genre </a:t>
            </a:r>
            <a:r>
              <a:rPr lang="en-US" altLang="zh-CN" dirty="0"/>
              <a:t>varchar(30),</a:t>
            </a:r>
          </a:p>
          <a:p>
            <a:pPr marL="109855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studioname</a:t>
            </a:r>
            <a:r>
              <a:rPr lang="en-US" altLang="zh-CN" dirty="0" smtClean="0"/>
              <a:t> </a:t>
            </a:r>
            <a:r>
              <a:rPr lang="en-US" altLang="zh-CN" dirty="0"/>
              <a:t>varchar(30),</a:t>
            </a:r>
          </a:p>
          <a:p>
            <a:pPr marL="109855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producerC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</a:p>
          <a:p>
            <a:pPr marL="109855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FF"/>
                </a:solidFill>
              </a:rPr>
              <a:t>primary </a:t>
            </a:r>
            <a:r>
              <a:rPr lang="en-US" altLang="zh-CN" dirty="0">
                <a:solidFill>
                  <a:srgbClr val="0000FF"/>
                </a:solidFill>
              </a:rPr>
              <a:t>key</a:t>
            </a:r>
            <a:r>
              <a:rPr lang="en-US" altLang="zh-CN" dirty="0"/>
              <a:t>(</a:t>
            </a:r>
            <a:r>
              <a:rPr lang="en-US" altLang="zh-CN" dirty="0" err="1"/>
              <a:t>title,year</a:t>
            </a:r>
            <a:r>
              <a:rPr lang="en-US" altLang="zh-CN" dirty="0" smtClean="0"/>
              <a:t>),</a:t>
            </a:r>
          </a:p>
          <a:p>
            <a:pPr marL="109855" indent="0">
              <a:buNone/>
            </a:pPr>
            <a:r>
              <a:rPr lang="en-US" altLang="zh-CN" dirty="0" smtClean="0"/>
              <a:t>	foreign key(studioname) references studio(name)</a:t>
            </a:r>
          </a:p>
          <a:p>
            <a:pPr marL="109855" indent="0">
              <a:buNone/>
            </a:pPr>
            <a:r>
              <a:rPr lang="en-US" altLang="zh-CN" dirty="0"/>
              <a:t>      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0665" y="1848485"/>
            <a:ext cx="4574540" cy="2006600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5385" y="1752600"/>
            <a:ext cx="4038600" cy="1361440"/>
          </a:xfrm>
          <a:prstGeom prst="rect">
            <a:avLst/>
          </a:prstGeom>
        </p:spPr>
      </p:pic>
      <p:sp>
        <p:nvSpPr>
          <p:cNvPr id="369700" name="文本框 369699"/>
          <p:cNvSpPr txBox="1"/>
          <p:nvPr/>
        </p:nvSpPr>
        <p:spPr>
          <a:xfrm>
            <a:off x="5441315" y="1254125"/>
            <a:ext cx="3650615" cy="39878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被参照表（主表）：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studio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923" y="1449705"/>
            <a:ext cx="4527550" cy="39878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参照表（子表）：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Movies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表</a:t>
            </a:r>
          </a:p>
        </p:txBody>
      </p:sp>
      <p:sp>
        <p:nvSpPr>
          <p:cNvPr id="369702" name="文本框 369701"/>
          <p:cNvSpPr txBox="1"/>
          <p:nvPr/>
        </p:nvSpPr>
        <p:spPr>
          <a:xfrm>
            <a:off x="996633" y="4840605"/>
            <a:ext cx="7150100" cy="706755"/>
          </a:xfrm>
          <a:prstGeom prst="rect">
            <a:avLst/>
          </a:prstGeom>
          <a:solidFill>
            <a:srgbClr val="FFFFCC"/>
          </a:solidFill>
          <a:ln w="2857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在子表中（如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movies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）添加记录时，要求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studioname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列的值或者为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NULL,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或者为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studio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name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列的值</a:t>
            </a:r>
            <a:endParaRPr lang="zh-CN" altLang="en-US" sz="20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分析约束关系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5600" y="2286000"/>
            <a:ext cx="4038600" cy="1219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42745" y="1887220"/>
            <a:ext cx="2325370" cy="39878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被参照表（主表）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291080"/>
            <a:ext cx="4038600" cy="1214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65240" y="1887220"/>
            <a:ext cx="2105025" cy="39878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参照表（子表）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600" y="1887220"/>
            <a:ext cx="1388745" cy="39878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Moviestar</a:t>
            </a: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1535" y="1887220"/>
            <a:ext cx="2130425" cy="39878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starsIn</a:t>
            </a:r>
            <a:endParaRPr lang="zh-CN" altLang="en-US" sz="20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69702" name="文本框 369701"/>
          <p:cNvSpPr txBox="1"/>
          <p:nvPr/>
        </p:nvSpPr>
        <p:spPr>
          <a:xfrm>
            <a:off x="511493" y="4150360"/>
            <a:ext cx="7150100" cy="1322070"/>
          </a:xfrm>
          <a:prstGeom prst="rect">
            <a:avLst/>
          </a:prstGeom>
          <a:solidFill>
            <a:srgbClr val="FFFFCC"/>
          </a:solidFill>
          <a:ln w="2857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在子表中（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starsin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）添加一条演员出演某电影的记录时，要求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  <a:sym typeface="+mn-ea"/>
              </a:rPr>
              <a:t>演员名字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  <a:sym typeface="+mn-ea"/>
              </a:rPr>
              <a:t>starname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  <a:sym typeface="+mn-ea"/>
              </a:rPr>
              <a:t>列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）的值或者为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NULL,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或者为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moviestar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（演员表）中已有的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name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（演员名字）列的值</a:t>
            </a: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如何定义外键约束？</a:t>
            </a:r>
            <a:endParaRPr lang="zh-CN" altLang="en-US" sz="2000" b="1" dirty="0">
              <a:solidFill>
                <a:schemeClr val="tx2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6970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外键约束实例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70530" y="3723005"/>
            <a:ext cx="5775325" cy="2167255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zh-CN" altLang="en-US" sz="1600"/>
              <a:t>CREATE TABLE moviestar (</a:t>
            </a:r>
          </a:p>
          <a:p>
            <a:pPr marL="109855" indent="0">
              <a:buNone/>
            </a:pPr>
            <a:r>
              <a:rPr lang="zh-CN" altLang="en-US" sz="1600"/>
              <a:t>  name char(30) NOT NULL DEFAULT ''  </a:t>
            </a:r>
            <a:r>
              <a:rPr lang="zh-CN" altLang="en-US" sz="1600">
                <a:sym typeface="+mn-ea"/>
              </a:rPr>
              <a:t>PRIMARY KEY</a:t>
            </a:r>
            <a:r>
              <a:rPr lang="zh-CN" altLang="en-US" sz="1600"/>
              <a:t>,</a:t>
            </a:r>
          </a:p>
          <a:p>
            <a:pPr marL="109855" indent="0">
              <a:buNone/>
            </a:pPr>
            <a:r>
              <a:rPr lang="zh-CN" altLang="en-US" sz="1600"/>
              <a:t>  address varchar(255) DEFAULT NULL,</a:t>
            </a:r>
          </a:p>
          <a:p>
            <a:pPr marL="109855" indent="0">
              <a:buNone/>
            </a:pPr>
            <a:r>
              <a:rPr lang="zh-CN" altLang="en-US" sz="1600"/>
              <a:t>  gender char(1) DEFAULT NULL,</a:t>
            </a:r>
          </a:p>
          <a:p>
            <a:pPr marL="109855" indent="0">
              <a:buNone/>
            </a:pPr>
            <a:r>
              <a:rPr lang="zh-CN" altLang="en-US" sz="1600"/>
              <a:t>  birthdate date DEFAULT NULL</a:t>
            </a:r>
          </a:p>
          <a:p>
            <a:pPr marL="109855" indent="0">
              <a:buNone/>
            </a:pPr>
            <a:r>
              <a:rPr lang="zh-CN" altLang="en-US" sz="1600"/>
              <a:t>  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40665" y="1652905"/>
            <a:ext cx="6457315" cy="2166620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zh-CN" altLang="en-US" sz="1600"/>
              <a:t>CREATE TABLE starsin (</a:t>
            </a:r>
          </a:p>
          <a:p>
            <a:pPr marL="109855" indent="0">
              <a:buNone/>
            </a:pPr>
            <a:r>
              <a:rPr lang="zh-CN" altLang="en-US" sz="1600"/>
              <a:t>  movieTitle char(100) NOT NULL DEFAULT '',</a:t>
            </a:r>
          </a:p>
          <a:p>
            <a:pPr marL="109855" indent="0">
              <a:buNone/>
            </a:pPr>
            <a:r>
              <a:rPr lang="zh-CN" altLang="en-US" sz="1600"/>
              <a:t>  movieYear int(11) NOT NULL DEFAULT '0',</a:t>
            </a:r>
          </a:p>
          <a:p>
            <a:pPr marL="109855" indent="0">
              <a:buNone/>
            </a:pPr>
            <a:r>
              <a:rPr lang="zh-CN" altLang="en-US" sz="1600"/>
              <a:t>  starName char(30) NOT NULL DEFAULT '',</a:t>
            </a:r>
          </a:p>
          <a:p>
            <a:pPr marL="109855" indent="0">
              <a:buNone/>
            </a:pPr>
            <a:r>
              <a:rPr lang="zh-CN" altLang="en-US" sz="1600"/>
              <a:t>  PRIMARY KEY (movieTitle,movieYear,starName)</a:t>
            </a:r>
          </a:p>
          <a:p>
            <a:pPr marL="109855" indent="0">
              <a:buNone/>
            </a:pPr>
            <a:r>
              <a:rPr lang="zh-CN" altLang="en-US" sz="1600"/>
              <a:t>  </a:t>
            </a:r>
            <a:r>
              <a:rPr lang="en-US" altLang="zh-CN" sz="1600"/>
              <a:t>FOREIGN KEY(starname) REFERENCE moviestar(name)</a:t>
            </a:r>
            <a:endParaRPr lang="zh-CN" altLang="en-US" sz="1600"/>
          </a:p>
          <a:p>
            <a:pPr marL="109855" indent="0">
              <a:buNone/>
            </a:pPr>
            <a:r>
              <a:rPr lang="zh-CN" altLang="en-US" sz="1600"/>
              <a:t>) 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289810" y="3100705"/>
            <a:ext cx="1139190" cy="116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哪些操作可能导致违反约束？</a:t>
            </a:r>
            <a:endParaRPr kumimoji="0" lang="zh-CN" sz="40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132080" y="1989455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删除主表中记录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更新主表</a:t>
            </a:r>
            <a:r>
              <a:rPr lang="zh-CN" altLang="en-US" sz="3200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中记录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添加记录到主表中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删除参照表里记录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更新参照表中记录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添加记录到参照表中</a:t>
            </a: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9960" y="2103120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10760" y="2792730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81805" y="4743450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58640" y="5433695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3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单引号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65" y="1830705"/>
            <a:ext cx="8503285" cy="4324985"/>
          </a:xfrm>
        </p:spPr>
        <p:txBody>
          <a:bodyPr/>
          <a:lstStyle/>
          <a:p>
            <a:r>
              <a:rPr lang="zh-CN" altLang="en-US"/>
              <a:t>为避免歧义，字符串中的两个连续单引号代表字符</a:t>
            </a:r>
            <a:r>
              <a:rPr lang="en-US" altLang="zh-CN">
                <a:solidFill>
                  <a:srgbClr val="0000FF"/>
                </a:solidFill>
              </a:rPr>
              <a:t>'</a:t>
            </a:r>
          </a:p>
          <a:p>
            <a:r>
              <a:rPr lang="zh-CN" altLang="en-US">
                <a:solidFill>
                  <a:schemeClr val="tx1"/>
                </a:solidFill>
              </a:rPr>
              <a:t>例如：姓名列以</a:t>
            </a:r>
            <a:r>
              <a:rPr lang="en-US" altLang="zh-CN">
                <a:solidFill>
                  <a:srgbClr val="FF0000"/>
                </a:solidFill>
              </a:rPr>
              <a:t>'s</a:t>
            </a:r>
            <a:r>
              <a:rPr lang="zh-CN" altLang="en-US">
                <a:solidFill>
                  <a:schemeClr val="tx1"/>
                </a:solidFill>
              </a:rPr>
              <a:t>结尾的影星</a:t>
            </a:r>
            <a:endParaRPr lang="zh-CN" altLang="en-US">
              <a:solidFill>
                <a:srgbClr val="0000FF"/>
              </a:solidFill>
            </a:endParaRPr>
          </a:p>
          <a:p>
            <a:pPr lvl="1"/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SELECT </a:t>
            </a:r>
            <a:r>
              <a:rPr lang="en-US" altLang="zh-CN">
                <a:solidFill>
                  <a:schemeClr val="tx1"/>
                </a:solidFill>
              </a:rPr>
              <a:t>name,address</a:t>
            </a:r>
            <a:endParaRPr lang="en-US" altLang="zh-CN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FF"/>
                </a:solidFill>
              </a:rPr>
              <a:t>  FROM </a:t>
            </a:r>
            <a:r>
              <a:rPr lang="en-US" altLang="zh-CN">
                <a:solidFill>
                  <a:schemeClr val="tx1"/>
                </a:solidFill>
              </a:rPr>
              <a:t>MovieStar</a:t>
            </a:r>
            <a:endParaRPr lang="en-US" altLang="zh-CN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0000FF"/>
                </a:solidFill>
              </a:rPr>
              <a:t>  WHERE </a:t>
            </a:r>
            <a:r>
              <a:rPr lang="en-US" altLang="zh-CN">
                <a:solidFill>
                  <a:schemeClr val="tx1"/>
                </a:solidFill>
              </a:rPr>
              <a:t>name</a:t>
            </a:r>
            <a:r>
              <a:rPr lang="en-US" altLang="zh-CN">
                <a:solidFill>
                  <a:srgbClr val="0000FF"/>
                </a:solidFill>
              </a:rPr>
              <a:t> LIKE '</a:t>
            </a:r>
            <a:r>
              <a:rPr lang="en-US" altLang="zh-CN">
                <a:solidFill>
                  <a:schemeClr val="tx1"/>
                </a:solidFill>
              </a:rPr>
              <a:t>%''s</a:t>
            </a:r>
            <a:r>
              <a:rPr lang="en-US" altLang="zh-CN">
                <a:solidFill>
                  <a:srgbClr val="0000FF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       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5"/>
          <p:cNvSpPr txBox="1"/>
          <p:nvPr/>
        </p:nvSpPr>
        <p:spPr>
          <a:xfrm>
            <a:off x="309563" y="929322"/>
            <a:ext cx="8677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删除、更改表</a:t>
            </a:r>
          </a:p>
        </p:txBody>
      </p:sp>
      <p:sp>
        <p:nvSpPr>
          <p:cNvPr id="2" name="Content Placeholder 2"/>
          <p:cNvSpPr>
            <a:spLocks noGrp="1"/>
          </p:cNvSpPr>
          <p:nvPr/>
        </p:nvSpPr>
        <p:spPr>
          <a:xfrm>
            <a:off x="1060450" y="3756025"/>
            <a:ext cx="6124575" cy="89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2400" b="1" strike="noStrike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+mn-ea"/>
              </a:rPr>
              <a:t>DROP TABLE </a:t>
            </a:r>
            <a:r>
              <a:rPr lang="en-US" sz="2400" b="1" strike="noStrike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+mn-ea"/>
              </a:rPr>
              <a:t>R;</a:t>
            </a:r>
            <a:endParaRPr lang="en-US" sz="2400" b="1" strike="noStrike" noProof="0" dirty="0" smtClean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lang="en-US" sz="2400" b="1" strike="noStrike" noProof="0" dirty="0" smtClean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400" b="1" i="0" u="none" strike="noStrike" kern="1200" cap="none" spc="30" normalizeH="0" baseline="-2500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060450" y="4987290"/>
            <a:ext cx="6124575" cy="89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</a:rPr>
              <a:t>ALTER </a:t>
            </a:r>
            <a:r>
              <a:rPr lang="en-US" altLang="zh-CN" sz="2400" b="1" dirty="0">
                <a:solidFill>
                  <a:srgbClr val="0000FF"/>
                </a:solidFill>
                <a:latin typeface="Lucida Console" panose="020B0609040504020204" pitchFamily="49" charset="0"/>
                <a:sym typeface="+mn-ea"/>
              </a:rPr>
              <a:t>TABLE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ADD/DROP </a:t>
            </a:r>
            <a:r>
              <a:rPr lang="en-US" altLang="zh-CN" sz="2400" i="1" dirty="0" smtClean="0"/>
              <a:t>Ai   type;</a:t>
            </a:r>
            <a:endParaRPr lang="en-US" sz="2400" b="1" i="1" strike="noStrike" noProof="0" dirty="0" smtClean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lang="en-US" sz="2400" b="1" strike="noStrike" noProof="0" dirty="0" smtClean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400" b="1" i="0" u="none" strike="noStrike" kern="1200" cap="none" spc="30" normalizeH="0" baseline="-2500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>
          <a:xfrm>
            <a:off x="240665" y="586105"/>
            <a:ext cx="8229600" cy="896620"/>
          </a:xfrm>
        </p:spPr>
        <p:txBody>
          <a:bodyPr anchor="b"/>
          <a:lstStyle/>
          <a:p>
            <a:r>
              <a:rPr lang="zh-CN" altLang="en-US" dirty="0"/>
              <a:t>修改基本表</a:t>
            </a:r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>
          <a:xfrm>
            <a:off x="240664" y="1830959"/>
            <a:ext cx="8446135" cy="43251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Alter Table &lt;</a:t>
            </a:r>
            <a:r>
              <a:rPr lang="zh-CN" altLang="en-US" dirty="0"/>
              <a:t>表名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	[Add &lt;</a:t>
            </a:r>
            <a:r>
              <a:rPr lang="zh-CN" altLang="en-US" dirty="0"/>
              <a:t>列定义</a:t>
            </a:r>
            <a:r>
              <a:rPr lang="en-US" altLang="zh-CN" dirty="0"/>
              <a:t>&gt;] | </a:t>
            </a:r>
            <a:br>
              <a:rPr lang="en-US" altLang="zh-CN" dirty="0"/>
            </a:br>
            <a:r>
              <a:rPr lang="en-US" altLang="zh-CN" dirty="0"/>
              <a:t>	[Modify &lt;</a:t>
            </a:r>
            <a:r>
              <a:rPr lang="zh-CN" altLang="en-US" dirty="0"/>
              <a:t>列定义</a:t>
            </a:r>
            <a:r>
              <a:rPr lang="en-US" altLang="zh-CN" dirty="0"/>
              <a:t>&gt;] |</a:t>
            </a:r>
            <a:br>
              <a:rPr lang="en-US" altLang="zh-CN" dirty="0"/>
            </a:br>
            <a:r>
              <a:rPr lang="en-US" altLang="zh-CN" dirty="0"/>
              <a:t>	[Drop Column &lt;</a:t>
            </a:r>
            <a:r>
              <a:rPr lang="zh-CN" altLang="en-US" dirty="0"/>
              <a:t>列名</a:t>
            </a:r>
            <a:r>
              <a:rPr lang="en-US" altLang="zh-CN" dirty="0"/>
              <a:t>&gt;] |</a:t>
            </a:r>
            <a:br>
              <a:rPr lang="en-US" altLang="zh-CN" dirty="0"/>
            </a:br>
            <a:r>
              <a:rPr lang="en-US" altLang="zh-CN" dirty="0"/>
              <a:t>	[Change </a:t>
            </a:r>
            <a:r>
              <a:rPr lang="en-US" altLang="zh-CN" dirty="0" smtClean="0"/>
              <a:t>column 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新列名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列定义</a:t>
            </a:r>
            <a:r>
              <a:rPr lang="en-US" altLang="zh-CN" dirty="0" smtClean="0"/>
              <a:t>&gt;|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[Add &lt;</a:t>
            </a:r>
            <a:r>
              <a:rPr lang="zh-CN" altLang="en-US" dirty="0"/>
              <a:t>表约束</a:t>
            </a:r>
            <a:r>
              <a:rPr lang="en-US" altLang="zh-CN" dirty="0"/>
              <a:t>&gt;] </a:t>
            </a:r>
            <a:r>
              <a:rPr lang="en-US" altLang="zh-CN" dirty="0" smtClean="0"/>
              <a:t>|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altLang="zh-CN" dirty="0"/>
              <a:t>	[Drop Constraint &lt;</a:t>
            </a:r>
            <a:r>
              <a:rPr lang="zh-CN" altLang="en-US" dirty="0"/>
              <a:t>约束名</a:t>
            </a:r>
            <a:r>
              <a:rPr lang="en-US" altLang="zh-CN" dirty="0"/>
              <a:t>&gt;]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>
          <a:xfrm>
            <a:off x="240665" y="586105"/>
            <a:ext cx="8229600" cy="896620"/>
          </a:xfrm>
        </p:spPr>
        <p:txBody>
          <a:bodyPr anchor="b"/>
          <a:lstStyle/>
          <a:p>
            <a:r>
              <a:rPr lang="zh-CN" altLang="en-US" dirty="0" smtClean="0"/>
              <a:t>一个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3733801" y="4248150"/>
            <a:ext cx="502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ALTER table demo</a:t>
            </a:r>
          </a:p>
          <a:p>
            <a:r>
              <a:rPr lang="en-US" sz="2800" dirty="0"/>
              <a:t>add c VARCHAR(10),</a:t>
            </a:r>
          </a:p>
          <a:p>
            <a:r>
              <a:rPr lang="en-US" sz="2800" dirty="0"/>
              <a:t>MODIFY a VARCHAR(40),</a:t>
            </a:r>
          </a:p>
          <a:p>
            <a:r>
              <a:rPr lang="en-US" sz="2800" dirty="0"/>
              <a:t>drop COLUMN b,</a:t>
            </a:r>
          </a:p>
          <a:p>
            <a:r>
              <a:rPr lang="en-US" sz="2800" dirty="0"/>
              <a:t>change COLUMN id </a:t>
            </a:r>
            <a:r>
              <a:rPr lang="en-US" sz="2800" dirty="0" err="1"/>
              <a:t>newid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9600" y="176271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CREATE TABLE demo </a:t>
            </a:r>
          </a:p>
          <a:p>
            <a:r>
              <a:rPr lang="en-US" sz="2800" dirty="0"/>
              <a:t>(id </a:t>
            </a:r>
            <a:r>
              <a:rPr lang="en-US" sz="2800" dirty="0" err="1"/>
              <a:t>int</a:t>
            </a:r>
            <a:r>
              <a:rPr lang="en-US" sz="2800" dirty="0"/>
              <a:t>,</a:t>
            </a:r>
          </a:p>
          <a:p>
            <a:r>
              <a:rPr lang="en-US" sz="2800" dirty="0"/>
              <a:t>a VARCHAR(20),</a:t>
            </a:r>
          </a:p>
          <a:p>
            <a:r>
              <a:rPr lang="en-US" sz="2800" dirty="0"/>
              <a:t>b date,</a:t>
            </a:r>
          </a:p>
          <a:p>
            <a:r>
              <a:rPr lang="en-US" sz="2800" dirty="0"/>
              <a:t>PRIMARY key (id))</a:t>
            </a:r>
          </a:p>
        </p:txBody>
      </p:sp>
    </p:spTree>
    <p:extLst>
      <p:ext uri="{BB962C8B-B14F-4D97-AF65-F5344CB8AC3E}">
        <p14:creationId xmlns:p14="http://schemas.microsoft.com/office/powerpoint/2010/main" val="71632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355" y="1371854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%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_</a:t>
            </a:r>
            <a:r>
              <a:rPr lang="zh-CN" altLang="en-US">
                <a:sym typeface="+mn-ea"/>
              </a:rPr>
              <a:t>：如何让符号</a:t>
            </a:r>
            <a:r>
              <a:rPr lang="zh-CN" altLang="en-US"/>
              <a:t>直接代表自身字符</a:t>
            </a:r>
            <a:endParaRPr lang="en-US" altLang="zh-CN"/>
          </a:p>
          <a:p>
            <a:pPr marL="868680" lvl="1" indent="-457200">
              <a:buAutoNum type="arabicPeriod"/>
            </a:pPr>
            <a:r>
              <a:rPr lang="en-US" altLang="zh-CN" sz="2395"/>
              <a:t>ESCAPE </a:t>
            </a:r>
            <a:r>
              <a:rPr lang="zh-CN" altLang="en-US" sz="2395"/>
              <a:t>后单引号内的字符构成转义字符</a:t>
            </a:r>
          </a:p>
          <a:p>
            <a:pPr marL="868680" lvl="1" indent="-457200">
              <a:buAutoNum type="arabicPeriod"/>
            </a:pPr>
            <a:r>
              <a:rPr lang="zh-CN" altLang="en-US" sz="2395">
                <a:solidFill>
                  <a:srgbClr val="FF0000"/>
                </a:solidFill>
              </a:rPr>
              <a:t>跟在转义字符后的</a:t>
            </a:r>
            <a:r>
              <a:rPr lang="en-US" altLang="zh-CN" sz="2395">
                <a:solidFill>
                  <a:srgbClr val="FF0000"/>
                </a:solidFill>
              </a:rPr>
              <a:t>%</a:t>
            </a:r>
            <a:r>
              <a:rPr lang="zh-CN" altLang="en-US" sz="2395">
                <a:solidFill>
                  <a:srgbClr val="FF0000"/>
                </a:solidFill>
              </a:rPr>
              <a:t>和</a:t>
            </a:r>
            <a:r>
              <a:rPr lang="en-US" altLang="zh-CN" sz="2395">
                <a:solidFill>
                  <a:srgbClr val="FF0000"/>
                </a:solidFill>
              </a:rPr>
              <a:t>_</a:t>
            </a:r>
            <a:r>
              <a:rPr lang="zh-CN" altLang="en-US" sz="2395">
                <a:solidFill>
                  <a:srgbClr val="FF0000"/>
                </a:solidFill>
              </a:rPr>
              <a:t>代表字符本身</a:t>
            </a:r>
            <a:endParaRPr lang="zh-CN" altLang="en-US"/>
          </a:p>
          <a:p>
            <a:pPr lvl="2"/>
            <a:r>
              <a:rPr lang="zh-CN" altLang="en-US" sz="2000"/>
              <a:t>例如：姓名以</a:t>
            </a:r>
            <a:r>
              <a:rPr lang="en-US" altLang="zh-CN" sz="2000"/>
              <a:t>“A_”</a:t>
            </a:r>
            <a:r>
              <a:rPr lang="zh-CN" altLang="en-US" sz="2000"/>
              <a:t>或</a:t>
            </a:r>
            <a:r>
              <a:rPr lang="en-US" altLang="zh-CN" sz="2000"/>
              <a:t>“D%”</a:t>
            </a:r>
            <a:r>
              <a:rPr lang="zh-CN" altLang="en-US" sz="2000"/>
              <a:t>开头的影星</a:t>
            </a:r>
            <a:endParaRPr lang="zh-CN" altLang="en-US"/>
          </a:p>
          <a:p>
            <a:pPr marL="1371600" lvl="3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715" y="368300"/>
            <a:ext cx="8229600" cy="1066800"/>
          </a:xfrm>
        </p:spPr>
        <p:txBody>
          <a:bodyPr/>
          <a:lstStyle/>
          <a:p>
            <a:r>
              <a:rPr lang="en-US"/>
              <a:t>LIKE PATTERN</a:t>
            </a:r>
            <a:r>
              <a:t>字符串中</a:t>
            </a:r>
            <a:r>
              <a:rPr lang="en-US" altLang="zh-CN"/>
              <a:t>%</a:t>
            </a:r>
            <a:r>
              <a:t>和</a:t>
            </a:r>
            <a:r>
              <a:rPr lang="en-US" altLang="zh-CN"/>
              <a:t>_</a:t>
            </a:r>
            <a:r>
              <a:rPr lang="zh-CN" altLang="en-US">
                <a:sym typeface="+mn-ea"/>
              </a:rPr>
              <a:t>的转义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0355" y="4688480"/>
            <a:ext cx="67316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3" indent="0">
              <a:buNone/>
            </a:pPr>
            <a:r>
              <a:rPr lang="zh-CN" altLang="en-US" dirty="0">
                <a:solidFill>
                  <a:srgbClr val="0000FF"/>
                </a:solidFill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 name,address  </a:t>
            </a:r>
            <a:endParaRPr lang="zh-CN" altLang="en-US" dirty="0"/>
          </a:p>
          <a:p>
            <a:pPr marL="1371600" lvl="3" indent="0">
              <a:buNone/>
            </a:pPr>
            <a:r>
              <a:rPr lang="zh-CN" altLang="en-US" dirty="0">
                <a:solidFill>
                  <a:srgbClr val="0000FF"/>
                </a:solidFill>
                <a:sym typeface="+mn-ea"/>
              </a:rPr>
              <a:t>FROM</a:t>
            </a:r>
            <a:r>
              <a:rPr lang="zh-CN" altLang="en-US" dirty="0">
                <a:sym typeface="+mn-ea"/>
              </a:rPr>
              <a:t> MovieStar</a:t>
            </a:r>
            <a:endParaRPr lang="zh-CN" altLang="en-US" dirty="0"/>
          </a:p>
          <a:p>
            <a:pPr marL="1371600" lvl="3" indent="0">
              <a:buNone/>
            </a:pPr>
            <a:r>
              <a:rPr lang="zh-CN" altLang="en-US" dirty="0">
                <a:solidFill>
                  <a:srgbClr val="0000FF"/>
                </a:solidFill>
                <a:sym typeface="+mn-ea"/>
              </a:rPr>
              <a:t>WHERE</a:t>
            </a:r>
            <a:r>
              <a:rPr lang="zh-CN" altLang="en-US" dirty="0">
                <a:sym typeface="+mn-ea"/>
              </a:rPr>
              <a:t> name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LIKE</a:t>
            </a:r>
            <a:r>
              <a:rPr lang="zh-CN" altLang="en-US" dirty="0">
                <a:sym typeface="+mn-ea"/>
              </a:rPr>
              <a:t> '</a:t>
            </a:r>
            <a:r>
              <a:rPr lang="en-US" altLang="zh-CN" dirty="0">
                <a:sym typeface="+mn-ea"/>
              </a:rPr>
              <a:t>A/</a:t>
            </a:r>
            <a:r>
              <a:rPr lang="zh-CN" altLang="en-US" dirty="0">
                <a:sym typeface="+mn-ea"/>
              </a:rPr>
              <a:t>_%'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ESCAPE</a:t>
            </a:r>
            <a:r>
              <a:rPr lang="zh-CN" altLang="en-US" dirty="0">
                <a:sym typeface="+mn-ea"/>
              </a:rPr>
              <a:t> '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'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OR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pPr marL="1371600" lvl="3" indent="0">
              <a:buNone/>
            </a:pPr>
            <a:r>
              <a:rPr lang="zh-CN" altLang="en-US" dirty="0">
                <a:sym typeface="+mn-ea"/>
              </a:rPr>
              <a:t>           name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LIKE</a:t>
            </a:r>
            <a:r>
              <a:rPr lang="zh-CN" altLang="en-US" dirty="0">
                <a:sym typeface="+mn-ea"/>
              </a:rPr>
              <a:t> '</a:t>
            </a:r>
            <a:r>
              <a:rPr lang="en-US" altLang="zh-CN" dirty="0">
                <a:sym typeface="+mn-ea"/>
              </a:rPr>
              <a:t>D/</a:t>
            </a:r>
            <a:r>
              <a:rPr lang="zh-CN" altLang="en-US" dirty="0">
                <a:sym typeface="+mn-ea"/>
              </a:rPr>
              <a:t>%%' 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ESCAPE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'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'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15" y="3048635"/>
            <a:ext cx="3606800" cy="148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" y="368300"/>
            <a:ext cx="8229600" cy="1066800"/>
          </a:xfrm>
        </p:spPr>
        <p:txBody>
          <a:bodyPr/>
          <a:lstStyle/>
          <a:p>
            <a:r>
              <a:t>多表连接的执行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075" y="3222625"/>
            <a:ext cx="8531860" cy="2243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for </a:t>
            </a:r>
            <a:r>
              <a:rPr lang="zh-CN" altLang="en-US"/>
              <a:t>每个</a:t>
            </a:r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/>
              <a:t>中的元祖变量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zh-CN" altLang="en-US"/>
              <a:t>值</a:t>
            </a:r>
            <a:r>
              <a:rPr lang="en-US" altLang="zh-CN"/>
              <a:t>  do</a:t>
            </a:r>
          </a:p>
          <a:p>
            <a:pPr marL="457200" lvl="1" indent="0">
              <a:buNone/>
            </a:pPr>
            <a:r>
              <a:rPr lang="en-US" altLang="zh-CN"/>
              <a:t>for 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中的元祖变量</a:t>
            </a:r>
            <a:r>
              <a:rPr lang="en-US" altLang="zh-CN">
                <a:sym typeface="+mn-ea"/>
              </a:rPr>
              <a:t>t</a:t>
            </a:r>
            <a:r>
              <a:rPr lang="en-US" altLang="zh-CN" baseline="-25000">
                <a:sym typeface="+mn-ea"/>
              </a:rPr>
              <a:t>2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 do </a:t>
            </a:r>
          </a:p>
          <a:p>
            <a:pPr marL="1371600" lvl="3" indent="0">
              <a:buNone/>
            </a:pPr>
            <a:r>
              <a:rPr lang="en-US" altLang="zh-CN"/>
              <a:t>...</a:t>
            </a:r>
          </a:p>
          <a:p>
            <a:pPr marL="1371600" lvl="3" indent="0">
              <a:buNone/>
            </a:pPr>
            <a:r>
              <a:rPr lang="en-US" altLang="zh-CN"/>
              <a:t>for 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R</a:t>
            </a:r>
            <a:r>
              <a:rPr lang="en-US" altLang="zh-CN" baseline="-25000">
                <a:sym typeface="+mn-ea"/>
              </a:rPr>
              <a:t>m</a:t>
            </a:r>
            <a:r>
              <a:rPr lang="zh-CN" altLang="en-US">
                <a:sym typeface="+mn-ea"/>
              </a:rPr>
              <a:t>中的元祖变量</a:t>
            </a:r>
            <a:r>
              <a:rPr lang="en-US" altLang="zh-CN">
                <a:sym typeface="+mn-ea"/>
              </a:rPr>
              <a:t>t</a:t>
            </a:r>
            <a:r>
              <a:rPr lang="en-US" altLang="zh-CN" baseline="-25000">
                <a:sym typeface="+mn-ea"/>
              </a:rPr>
              <a:t>m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 do</a:t>
            </a:r>
          </a:p>
          <a:p>
            <a:pPr marL="1371600" lvl="3" indent="0">
              <a:buNone/>
            </a:pPr>
            <a:r>
              <a:rPr lang="en-US" altLang="zh-CN"/>
              <a:t> 	if WHERE </a:t>
            </a:r>
            <a:r>
              <a:rPr lang="zh-CN" altLang="en-US"/>
              <a:t>子句的条件表达式结果为</a:t>
            </a:r>
            <a:r>
              <a:rPr lang="en-US" altLang="zh-CN"/>
              <a:t>TRUE</a:t>
            </a:r>
          </a:p>
          <a:p>
            <a:pPr marL="1828800" lvl="4" indent="0">
              <a:buNone/>
            </a:pPr>
            <a:r>
              <a:rPr lang="en-US" altLang="zh-CN"/>
              <a:t>   </a:t>
            </a:r>
            <a:r>
              <a:rPr lang="zh-CN" altLang="en-US"/>
              <a:t>计算</a:t>
            </a:r>
            <a:r>
              <a:rPr lang="en-US" altLang="zh-CN"/>
              <a:t> SELECT </a:t>
            </a:r>
            <a:r>
              <a:rPr lang="zh-CN" altLang="en-US"/>
              <a:t>子句里的每个结果表达式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9075" y="1324610"/>
            <a:ext cx="3334385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sym typeface="+mn-ea"/>
              </a:rPr>
              <a:t>SELECT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,  … , A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rgbClr val="0000FF"/>
                </a:solidFill>
                <a:sym typeface="+mn-ea"/>
              </a:rPr>
              <a:t> </a:t>
            </a:r>
          </a:p>
          <a:p>
            <a:r>
              <a:rPr lang="en-US" altLang="zh-CN" sz="2400">
                <a:solidFill>
                  <a:srgbClr val="0000FF"/>
                </a:solidFill>
                <a:sym typeface="+mn-ea"/>
              </a:rPr>
              <a:t>FROM </a:t>
            </a:r>
            <a:r>
              <a:rPr lang="en-US" altLang="zh-CN" sz="2400" i="1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zh-CN" sz="2400" i="1" baseline="-16000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1 </a:t>
            </a:r>
            <a:r>
              <a:rPr lang="en-US" altLang="zh-CN" sz="2400" i="1">
                <a:solidFill>
                  <a:schemeClr val="tx1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 baseline="-25000">
                <a:solidFill>
                  <a:schemeClr val="tx1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>
                <a:solidFill>
                  <a:schemeClr val="tx1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…</a:t>
            </a:r>
            <a:r>
              <a:rPr lang="en-US" altLang="zh-CN" sz="2400" i="1">
                <a:solidFill>
                  <a:schemeClr val="tx1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 ,</a:t>
            </a:r>
            <a:r>
              <a:rPr lang="en-US" altLang="zh-CN" sz="2400" i="1">
                <a:solidFill>
                  <a:schemeClr val="tx1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zh-CN" sz="2400" i="1" baseline="-16000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m </a:t>
            </a:r>
            <a:r>
              <a:rPr lang="en-US" altLang="zh-CN" sz="2400" i="1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t</a:t>
            </a:r>
            <a:r>
              <a:rPr lang="en-US" altLang="zh-CN" sz="2400" i="1" baseline="-16000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m</a:t>
            </a:r>
            <a:endParaRPr lang="en-US" altLang="zh-CN" sz="2400">
              <a:solidFill>
                <a:srgbClr val="0000FF"/>
              </a:solidFill>
              <a:sym typeface="+mn-ea"/>
            </a:endParaRPr>
          </a:p>
          <a:p>
            <a:r>
              <a:rPr lang="en-US" altLang="zh-CN" sz="2400">
                <a:solidFill>
                  <a:srgbClr val="0000FF"/>
                </a:solidFill>
                <a:sym typeface="+mn-ea"/>
              </a:rPr>
              <a:t>WHERE </a:t>
            </a:r>
            <a:r>
              <a:rPr lang="en-US" altLang="zh-CN" sz="2400" i="1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con</a:t>
            </a:r>
          </a:p>
        </p:txBody>
      </p:sp>
      <p:sp>
        <p:nvSpPr>
          <p:cNvPr id="6" name="右箭头 5"/>
          <p:cNvSpPr/>
          <p:nvPr/>
        </p:nvSpPr>
        <p:spPr>
          <a:xfrm>
            <a:off x="3630295" y="1827530"/>
            <a:ext cx="1058545" cy="76200"/>
          </a:xfrm>
          <a:prstGeom prst="rightArrow">
            <a:avLst>
              <a:gd name="adj1" fmla="val 50000"/>
              <a:gd name="adj2" fmla="val 1725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9425" y="1616075"/>
            <a:ext cx="454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π</a:t>
            </a:r>
            <a:r>
              <a:rPr lang="en-US" altLang="zh-CN" i="1" baseline="-25000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A1  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…</a:t>
            </a:r>
            <a:r>
              <a:rPr lang="en-US" altLang="zh-CN" i="1" baseline="-25000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 , An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i="1" baseline="-16000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con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zh-CN" i="1" baseline="-16000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1 </a:t>
            </a:r>
            <a:r>
              <a:rPr lang="en-US" altLang="zh-CN" i="1">
                <a:solidFill>
                  <a:schemeClr val="tx1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…</a:t>
            </a:r>
            <a:r>
              <a:rPr lang="en-US" altLang="zh-CN" i="1">
                <a:solidFill>
                  <a:schemeClr val="tx1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i="1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R</a:t>
            </a:r>
            <a:r>
              <a:rPr lang="en-US" altLang="zh-CN" i="1" baseline="-16000">
                <a:solidFill>
                  <a:schemeClr val="tx1"/>
                </a:solidFill>
                <a:ea typeface="华文新魏" panose="02010800040101010101" pitchFamily="2" charset="-122"/>
                <a:sym typeface="+mn-ea"/>
              </a:rPr>
              <a:t>m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+mn-ea"/>
              </a:rPr>
              <a:t>))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650" y="5870575"/>
            <a:ext cx="710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问题：如果有一个</a:t>
            </a:r>
            <a:r>
              <a:rPr lang="en-US" altLang="zh-CN" dirty="0"/>
              <a:t>R</a:t>
            </a:r>
            <a:r>
              <a:rPr lang="en-US" altLang="zh-CN" baseline="-25000" dirty="0"/>
              <a:t>n</a:t>
            </a:r>
            <a:r>
              <a:rPr lang="zh-CN" altLang="en-US" dirty="0"/>
              <a:t>为空</a:t>
            </a:r>
            <a:r>
              <a:rPr lang="en-US" altLang="zh-CN" dirty="0"/>
              <a:t>,</a:t>
            </a:r>
            <a:r>
              <a:rPr lang="zh-CN" altLang="en-US" dirty="0"/>
              <a:t>有什么问题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空表及空值的处理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2595" y="1652905"/>
            <a:ext cx="7625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查询</a:t>
            </a:r>
            <a:r>
              <a:rPr lang="en-US" altLang="zh-CN" dirty="0" err="1">
                <a:sym typeface="+mn-ea"/>
              </a:rPr>
              <a:t>starsIn</a:t>
            </a:r>
            <a:r>
              <a:rPr lang="zh-CN" altLang="en-US" dirty="0">
                <a:sym typeface="+mn-ea"/>
              </a:rPr>
              <a:t>中在</a:t>
            </a:r>
            <a:r>
              <a:rPr lang="en-US" altLang="zh-CN" dirty="0" err="1">
                <a:sym typeface="+mn-ea"/>
              </a:rPr>
              <a:t>moviestar</a:t>
            </a:r>
            <a:r>
              <a:rPr lang="zh-CN" altLang="en-US" dirty="0">
                <a:sym typeface="+mn-ea"/>
              </a:rPr>
              <a:t>表或</a:t>
            </a:r>
            <a:r>
              <a:rPr lang="en-US" altLang="zh-CN" dirty="0">
                <a:sym typeface="+mn-ea"/>
              </a:rPr>
              <a:t>test</a:t>
            </a:r>
            <a:r>
              <a:rPr lang="zh-CN" altLang="en-US" dirty="0">
                <a:sym typeface="+mn-ea"/>
              </a:rPr>
              <a:t>表里出现过的演员，以下结果是否正确？</a:t>
            </a:r>
            <a:r>
              <a:rPr lang="en-US" altLang="zh-CN" dirty="0">
                <a:sym typeface="+mn-ea"/>
              </a:rPr>
              <a:t>test</a:t>
            </a:r>
            <a:r>
              <a:rPr lang="zh-CN" altLang="en-US" dirty="0">
                <a:sym typeface="+mn-ea"/>
              </a:rPr>
              <a:t>为空表结果如何？</a:t>
            </a:r>
          </a:p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t2.starname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FROM</a:t>
            </a:r>
            <a:r>
              <a:rPr lang="zh-CN" altLang="en-US" dirty="0">
                <a:sym typeface="+mn-ea"/>
              </a:rPr>
              <a:t> moviestar </a:t>
            </a:r>
            <a:r>
              <a:rPr lang="en-US" altLang="zh-CN" dirty="0">
                <a:sym typeface="+mn-ea"/>
              </a:rPr>
              <a:t>t1</a:t>
            </a:r>
            <a:r>
              <a:rPr lang="zh-CN" altLang="en-US" dirty="0">
                <a:sym typeface="+mn-ea"/>
              </a:rPr>
              <a:t>,starsin </a:t>
            </a:r>
            <a:r>
              <a:rPr lang="en-US" altLang="zh-CN" dirty="0">
                <a:sym typeface="+mn-ea"/>
              </a:rPr>
              <a:t>t2</a:t>
            </a:r>
            <a:r>
              <a:rPr lang="zh-CN" altLang="en-US" dirty="0">
                <a:sym typeface="+mn-ea"/>
              </a:rPr>
              <a:t>,test </a:t>
            </a:r>
            <a:r>
              <a:rPr lang="en-US" altLang="zh-CN" dirty="0">
                <a:sym typeface="+mn-ea"/>
              </a:rPr>
              <a:t>t3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WHERE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t1.</a:t>
            </a:r>
            <a:r>
              <a:rPr lang="zh-CN" altLang="en-US" dirty="0">
                <a:sym typeface="+mn-ea"/>
              </a:rPr>
              <a:t>name=</a:t>
            </a:r>
            <a:r>
              <a:rPr lang="en-US" altLang="zh-CN" dirty="0">
                <a:sym typeface="+mn-ea"/>
              </a:rPr>
              <a:t>t2.</a:t>
            </a:r>
            <a:r>
              <a:rPr lang="zh-CN" altLang="en-US" dirty="0">
                <a:sym typeface="+mn-ea"/>
              </a:rPr>
              <a:t>starname </a:t>
            </a:r>
            <a:r>
              <a:rPr lang="en-US" altLang="zh-CN" dirty="0">
                <a:sym typeface="+mn-ea"/>
              </a:rPr>
              <a:t>OR t2.starname=t3.name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47065" y="3639185"/>
            <a:ext cx="7625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查询以下结果是否正确，</a:t>
            </a:r>
            <a:r>
              <a:rPr lang="zh-CN" dirty="0">
                <a:sym typeface="+mn-ea"/>
              </a:rPr>
              <a:t>是否返回所有记录</a:t>
            </a:r>
            <a:r>
              <a:rPr lang="zh-CN" altLang="en-US" dirty="0">
                <a:sym typeface="+mn-ea"/>
              </a:rPr>
              <a:t>？</a:t>
            </a:r>
          </a:p>
          <a:p>
            <a:r>
              <a:rPr dirty="0">
                <a:sym typeface="+mn-ea"/>
              </a:rPr>
              <a:t>SELECT * </a:t>
            </a:r>
          </a:p>
          <a:p>
            <a:r>
              <a:rPr dirty="0">
                <a:sym typeface="+mn-ea"/>
              </a:rPr>
              <a:t>FROM movies</a:t>
            </a:r>
          </a:p>
          <a:p>
            <a:r>
              <a:rPr dirty="0">
                <a:sym typeface="+mn-ea"/>
              </a:rPr>
              <a:t>WHERE length&lt;120 OR length&gt;=120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7910" y="5184140"/>
            <a:ext cx="450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WHERE con</a:t>
            </a:r>
            <a:r>
              <a:rPr lang="zh-CN" altLang="en-US"/>
              <a:t>只有当</a:t>
            </a:r>
            <a:r>
              <a:rPr lang="en-US" altLang="zh-CN"/>
              <a:t>con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返回结果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245" y="368300"/>
            <a:ext cx="7550785" cy="84582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>
                <a:sym typeface="+mn-ea"/>
              </a:rPr>
              <a:t>空值</a:t>
            </a:r>
            <a:r>
              <a:rPr sz="4400">
                <a:sym typeface="Symbol" panose="05050102010706020507" pitchFamily="18" charset="2"/>
              </a:rPr>
              <a:t>NULL的处理</a:t>
            </a:r>
            <a:endParaRPr kumimoji="0" sz="4400" b="0" u="none" strike="noStrike" kern="1200" normalizeH="0" baseline="0">
              <a:effectLst/>
              <a:cs typeface="+mj-cs"/>
              <a:sym typeface="Symbol" panose="05050102010706020507" pitchFamily="18" charset="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4650" y="1503045"/>
            <a:ext cx="8562340" cy="453771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7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空值理解为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unknown</a:t>
            </a:r>
            <a:endParaRPr lang="zh-CN" altLang="en-US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在数据库中逻辑值有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TRUE,FALSE,UNKNOWN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三种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lang="en-US" altLang="zh-CN">
                <a:solidFill>
                  <a:srgbClr val="0000FF"/>
                </a:solidFill>
                <a:sym typeface="+mn-ea"/>
              </a:rPr>
              <a:t>WHERE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ym typeface="+mn-ea"/>
              </a:rPr>
              <a:t>condition</a:t>
            </a:r>
            <a:r>
              <a:rPr lang="zh-CN" altLang="en-US">
                <a:sym typeface="+mn-ea"/>
              </a:rPr>
              <a:t>只有当</a:t>
            </a:r>
            <a:r>
              <a:rPr lang="en-US" altLang="zh-CN" i="1">
                <a:sym typeface="+mn-ea"/>
              </a:rPr>
              <a:t>condition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true</a:t>
            </a:r>
            <a:r>
              <a:rPr lang="zh-CN" altLang="en-US">
                <a:sym typeface="+mn-ea"/>
              </a:rPr>
              <a:t>返回结果</a:t>
            </a:r>
            <a:endParaRPr lang="zh-CN" altLang="en-US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空值和任何值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比较</a:t>
            </a: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运算，结果为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UNKNOWN</a:t>
            </a:r>
            <a:endParaRPr kumimoji="0" lang="zh-CN" altLang="en-US" sz="2800" i="0" u="none" strike="noStrike" kern="1200" cap="none" normalizeH="0" baseline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空值和任何值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算数</a:t>
            </a: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运算，结果为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UNKNOWN</a:t>
            </a:r>
            <a:endParaRPr kumimoji="0" lang="zh-CN" altLang="en-US" sz="2800" i="0" u="none" strike="noStrike" kern="1200" cap="none" normalizeH="0" baseline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例如：如果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x</a:t>
            </a: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为空，则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x+3</a:t>
            </a: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结果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UNKNOWN</a:t>
            </a:r>
            <a:endParaRPr kumimoji="0" lang="zh-CN" altLang="en-US" sz="2800" i="0" u="none" strike="noStrike" kern="1200" cap="none" normalizeH="0" baseline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注意：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null+3</a:t>
            </a:r>
            <a:r>
              <a:rPr kumimoji="0" lang="zh-CN" altLang="en-US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不合法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zh-CN" altLang="en-US" sz="24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空值和任何值逻辑运算，结果三种可能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en-US" altLang="zh-CN" sz="2225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true/false/unknown</a:t>
            </a:r>
            <a:endParaRPr kumimoji="0" lang="zh-CN" altLang="en-US" sz="2225" i="0" u="none" strike="noStrike" kern="1200" cap="none" normalizeH="0" baseline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85" y="368300"/>
            <a:ext cx="7865110" cy="84582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>
                <a:sym typeface="+mn-ea"/>
              </a:rPr>
              <a:t>空值</a:t>
            </a:r>
            <a:r>
              <a:rPr>
                <a:sym typeface="+mn-ea"/>
              </a:rPr>
              <a:t>逻辑运算的处理</a:t>
            </a:r>
            <a:endParaRPr kumimoji="0" sz="40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84150" y="1460500"/>
            <a:ext cx="8453755" cy="4157345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en-US" altLang="zh-CN" sz="24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UNKNOWN</a:t>
            </a:r>
            <a:r>
              <a:rPr kumimoji="0" lang="zh-CN" altLang="en-US" sz="24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进行三种逻辑运算的法则</a:t>
            </a:r>
            <a:endParaRPr kumimoji="0" lang="en-US" altLang="zh-CN" sz="2400" i="0" u="none" strike="noStrike" kern="1200" cap="none" normalizeH="0" baseline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OR: (unknown OR true)   </a:t>
            </a:r>
            <a:b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</a:b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	(unknown OR  false) </a:t>
            </a:r>
            <a:b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</a:b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   (unknown OR unknown)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AND: (true AND unknown)  </a:t>
            </a:r>
            <a:b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</a:b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	 (false AND unknown) </a:t>
            </a:r>
            <a:b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</a:b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    (unknown AND unknown)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NOT:  (NOT unknown)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7030" y="204343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=true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77030" y="241173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23715" y="278003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64660" y="324485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23715" y="361315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false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65345" y="398145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29660" y="4545965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标题 481281"/>
          <p:cNvSpPr>
            <a:spLocks noGrp="1"/>
          </p:cNvSpPr>
          <p:nvPr>
            <p:ph type="title"/>
          </p:nvPr>
        </p:nvSpPr>
        <p:spPr>
          <a:xfrm>
            <a:off x="116205" y="453390"/>
            <a:ext cx="8229600" cy="1066800"/>
          </a:xfrm>
        </p:spPr>
        <p:txBody>
          <a:bodyPr anchor="b"/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本讲主题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-SQL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9555" y="1779905"/>
            <a:ext cx="8096250" cy="187743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just" defTabSz="9144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SQL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中建表语句</a:t>
            </a:r>
          </a:p>
          <a:p>
            <a:pPr marL="342900" marR="0" indent="-342900" algn="just" defTabSz="914400"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342900" marR="0" lvl="0" indent="-342900" algn="just" defTabSz="9144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SQL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中建立主键、外键</a:t>
            </a:r>
            <a:r>
              <a:rPr 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、其他约束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457200" marR="0" indent="-457200" algn="just" defTabSz="914400">
              <a:buFont typeface="Arial" panose="020B0604020202020204" pitchFamily="34" charset="0"/>
              <a:buChar char="•"/>
            </a:pPr>
            <a:endParaRPr kumimoji="0" lang="en-US" altLang="zh-CN" sz="2000" kern="1200" cap="none" spc="0" normalizeH="0" baseline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CCE8C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</TotalTime>
  <Words>2179</Words>
  <Application>Microsoft Office PowerPoint</Application>
  <PresentationFormat>On-screen Show (4:3)</PresentationFormat>
  <Paragraphs>352</Paragraphs>
  <Slides>32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3" baseType="lpstr">
      <vt:lpstr>华文新魏</vt:lpstr>
      <vt:lpstr>华文楷体</vt:lpstr>
      <vt:lpstr>宋体</vt:lpstr>
      <vt:lpstr>微软雅黑</vt:lpstr>
      <vt:lpstr>方正姚体</vt:lpstr>
      <vt:lpstr>楷体</vt:lpstr>
      <vt:lpstr>楷体_GB2312</vt:lpstr>
      <vt:lpstr>黑体</vt:lpstr>
      <vt:lpstr>Arial</vt:lpstr>
      <vt:lpstr>Calibri</vt:lpstr>
      <vt:lpstr>Courier New</vt:lpstr>
      <vt:lpstr>Georgia</vt:lpstr>
      <vt:lpstr>Helvetica</vt:lpstr>
      <vt:lpstr>Lucida Console</vt:lpstr>
      <vt:lpstr>Symbol</vt:lpstr>
      <vt:lpstr>Tahoma</vt:lpstr>
      <vt:lpstr>Times New Roman</vt:lpstr>
      <vt:lpstr>Trebuchet MS</vt:lpstr>
      <vt:lpstr>Wingdings</vt:lpstr>
      <vt:lpstr>Wingdings 2</vt:lpstr>
      <vt:lpstr>都市</vt:lpstr>
      <vt:lpstr>SQL-数据查询     数据定义</vt:lpstr>
      <vt:lpstr>补充-查找记录中特殊符号的元素</vt:lpstr>
      <vt:lpstr>单引号</vt:lpstr>
      <vt:lpstr>LIKE PATTERN字符串中%和_的转义</vt:lpstr>
      <vt:lpstr>多表连接的执行</vt:lpstr>
      <vt:lpstr>空表及空值的处理</vt:lpstr>
      <vt:lpstr>空值NULL的处理</vt:lpstr>
      <vt:lpstr>空值逻辑运算的处理</vt:lpstr>
      <vt:lpstr>本讲主题-SQL</vt:lpstr>
      <vt:lpstr>SQL与数据库DML/DDL/DCL</vt:lpstr>
      <vt:lpstr>数据定义及数据完整性</vt:lpstr>
      <vt:lpstr>数据定义——DDL</vt:lpstr>
      <vt:lpstr>案例数据库中各表及约束分析</vt:lpstr>
      <vt:lpstr>定义基本表</vt:lpstr>
      <vt:lpstr>SQL提供技术支持三类完整性约束</vt:lpstr>
      <vt:lpstr>数据类型</vt:lpstr>
      <vt:lpstr>基本表定义-CREATE TABlE</vt:lpstr>
      <vt:lpstr>默认值</vt:lpstr>
      <vt:lpstr>定义约束</vt:lpstr>
      <vt:lpstr>PRIMARY——主键约束（单属性）</vt:lpstr>
      <vt:lpstr>PRIMARY——主键约束（多属性）</vt:lpstr>
      <vt:lpstr>唯一性Unique约束</vt:lpstr>
      <vt:lpstr>Primary key与 unique异同</vt:lpstr>
      <vt:lpstr>Foreign Key——外键约束</vt:lpstr>
      <vt:lpstr>Foreign Key——外键约束</vt:lpstr>
      <vt:lpstr>PowerPoint Presentation</vt:lpstr>
      <vt:lpstr>分析约束关系</vt:lpstr>
      <vt:lpstr>外键约束实例</vt:lpstr>
      <vt:lpstr>哪些操作可能导致违反约束？</vt:lpstr>
      <vt:lpstr>PowerPoint Presentation</vt:lpstr>
      <vt:lpstr>修改基本表</vt:lpstr>
      <vt:lpstr>一个例子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</dc:creator>
  <cp:lastModifiedBy>latitude</cp:lastModifiedBy>
  <cp:revision>306</cp:revision>
  <dcterms:created xsi:type="dcterms:W3CDTF">2016-05-31T09:37:00Z</dcterms:created>
  <dcterms:modified xsi:type="dcterms:W3CDTF">2019-11-14T16:34:14Z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