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handoutMasterIdLst>
    <p:handoutMasterId r:id="rId32"/>
  </p:handoutMasterIdLst>
  <p:sldIdLst>
    <p:sldId id="1503" r:id="rId3"/>
    <p:sldId id="1504" r:id="rId4"/>
    <p:sldId id="1502" r:id="rId5"/>
    <p:sldId id="1218" r:id="rId6"/>
    <p:sldId id="1374" r:id="rId7"/>
    <p:sldId id="1296" r:id="rId8"/>
    <p:sldId id="1375" r:id="rId9"/>
    <p:sldId id="1376" r:id="rId10"/>
    <p:sldId id="1297" r:id="rId11"/>
    <p:sldId id="1377" r:id="rId12"/>
    <p:sldId id="1495" r:id="rId13"/>
    <p:sldId id="1492" r:id="rId14"/>
    <p:sldId id="1501" r:id="rId15"/>
    <p:sldId id="1500" r:id="rId16"/>
    <p:sldId id="1216" r:id="rId17"/>
    <p:sldId id="1509" r:id="rId18"/>
    <p:sldId id="1510" r:id="rId19"/>
    <p:sldId id="1515" r:id="rId20"/>
    <p:sldId id="1511" r:id="rId21"/>
    <p:sldId id="1512" r:id="rId22"/>
    <p:sldId id="1532" r:id="rId23"/>
    <p:sldId id="1514" r:id="rId24"/>
    <p:sldId id="1513" r:id="rId25"/>
    <p:sldId id="1516" r:id="rId26"/>
    <p:sldId id="1517" r:id="rId27"/>
    <p:sldId id="1518" r:id="rId28"/>
    <p:sldId id="1309" r:id="rId29"/>
    <p:sldId id="1334" r:id="rId30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>
          <p15:clr>
            <a:srgbClr val="A4A3A4"/>
          </p15:clr>
        </p15:guide>
        <p15:guide id="2" pos="2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67" autoAdjust="0"/>
  </p:normalViewPr>
  <p:slideViewPr>
    <p:cSldViewPr showGuides="1">
      <p:cViewPr varScale="1">
        <p:scale>
          <a:sx n="84" d="100"/>
          <a:sy n="84" d="100"/>
        </p:scale>
        <p:origin x="1806" y="60"/>
      </p:cViewPr>
      <p:guideLst>
        <p:guide orient="horz" pos="2216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页眉占位符 5468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/>
            <a:endParaRPr lang="zh-CN" altLang="en-US" sz="1300" dirty="0"/>
          </a:p>
        </p:txBody>
      </p:sp>
      <p:sp>
        <p:nvSpPr>
          <p:cNvPr id="546819" name="日期占位符 546818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/>
            <a:endParaRPr lang="zh-CN" altLang="en-US" sz="1300" dirty="0"/>
          </a:p>
        </p:txBody>
      </p:sp>
      <p:sp>
        <p:nvSpPr>
          <p:cNvPr id="546820" name="页脚占位符 546819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/>
            <a:endParaRPr lang="zh-CN" altLang="en-US" sz="1300" dirty="0"/>
          </a:p>
        </p:txBody>
      </p:sp>
      <p:sp>
        <p:nvSpPr>
          <p:cNvPr id="546821" name="灯片编号占位符 546820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/>
            <a:fld id="{9A0DB2DC-4C9A-4742-B13C-FB6460FD3503}" type="slidenum">
              <a:rPr lang="zh-CN" altLang="en-US" sz="1300" dirty="0"/>
              <a:t>‹#›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43373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页眉占位符 7301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730115" name="日期占位符 730114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730116" name="幻灯片图像占位符 73011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0117" name="文本占位符 730116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30118" name="页脚占位符 730117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730119" name="灯片编号占位符 730118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3198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Title, year</a:t>
            </a:r>
            <a:r>
              <a:rPr lang="en-US" baseline="0" dirty="0" smtClean="0"/>
              <a:t> -&gt; length, </a:t>
            </a:r>
            <a:r>
              <a:rPr lang="en-US" baseline="0" dirty="0" err="1" smtClean="0"/>
              <a:t>movietype</a:t>
            </a:r>
            <a:r>
              <a:rPr lang="en-US" baseline="0" dirty="0" smtClean="0"/>
              <a:t>, length, </a:t>
            </a:r>
            <a:r>
              <a:rPr lang="en-US" baseline="0" dirty="0" err="1" smtClean="0"/>
              <a:t>studioname</a:t>
            </a:r>
            <a:endParaRPr lang="en-US" baseline="0" dirty="0" smtClean="0"/>
          </a:p>
          <a:p>
            <a:r>
              <a:rPr lang="zh-CN" altLang="en-US" baseline="0" dirty="0" smtClean="0"/>
              <a:t>上述合并，生成一个关系模式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23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639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Title, year -&gt; length, </a:t>
            </a:r>
            <a:r>
              <a:rPr lang="en-US" dirty="0" err="1" smtClean="0"/>
              <a:t>movietype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studioname</a:t>
            </a:r>
            <a:endParaRPr lang="en-US" baseline="0" dirty="0" smtClean="0"/>
          </a:p>
          <a:p>
            <a:r>
              <a:rPr lang="en-US" baseline="0" dirty="0" err="1" smtClean="0"/>
              <a:t>Studioname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studioaddr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25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126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组合 8192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组合 8192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矩形 8192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25" name="矩形 8192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26" name="组合 8192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矩形 8192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28" name="矩形 8192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1929" name="矩形 8192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0" name="矩形 8192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1" name="矩形 8193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32" name="标题 8193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1933" name="副标题 8193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81934" name="日期占位符 81933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35" name="页脚占位符 81934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81936" name="灯片编号占位符 81935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80897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chemeClr val="bg1"/>
              </a:buClr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80899" name="矩形 8089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chemeClr val="bg1"/>
              </a:buClr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80900" name="矩形 80899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chemeClr val="bg1"/>
              </a:buClr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80901" name="矩形 809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chemeClr val="bg1"/>
              </a:buClr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80902" name="矩形 8090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chemeClr val="bg1"/>
              </a:buClr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80903" name="矩形 8090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chemeClr val="bg1"/>
              </a:buClr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80904" name="矩形 8090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buClr>
                <a:schemeClr val="bg1"/>
              </a:buClr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80905" name="标题 80904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0906" name="文本占位符 80905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0907" name="日期占位符 80906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8" name="页脚占位符 80907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80909" name="灯片编号占位符 80908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标题 5386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38627" name="文本占位符 5386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38628" name="日期占位符 5386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38629" name="页脚占位符 5386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38630" name="灯片编号占位符 5386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标题 556033"/>
          <p:cNvSpPr>
            <a:spLocks noGrp="1"/>
          </p:cNvSpPr>
          <p:nvPr>
            <p:ph type="ctrTitle"/>
          </p:nvPr>
        </p:nvSpPr>
        <p:spPr>
          <a:xfrm>
            <a:off x="683568" y="908050"/>
            <a:ext cx="7704782" cy="1871663"/>
          </a:xfrm>
        </p:spPr>
        <p:txBody>
          <a:bodyPr anchor="b"/>
          <a:lstStyle/>
          <a:p>
            <a:pPr algn="ctr" defTabSz="914400">
              <a:buSzPct val="100000"/>
            </a:pPr>
            <a:r>
              <a:rPr lang="zh-CN" altLang="en-US" sz="5400" b="1" kern="1200" baseline="0" dirty="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5400" b="1" kern="1200" baseline="0" dirty="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5400" b="1" kern="1200" baseline="0" dirty="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讲 </a:t>
            </a:r>
            <a:r>
              <a:rPr lang="zh-CN" altLang="en-US" sz="5400" b="1" kern="1200" baseline="0" dirty="0" smtClean="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关系数据库设计理论</a:t>
            </a:r>
            <a:endParaRPr lang="en-US" altLang="zh-CN" sz="3200" b="1" kern="1200" baseline="0" dirty="0">
              <a:solidFill>
                <a:schemeClr val="fol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556036" name="对象 556035">
            <a:hlinkClick r:id="" action="ppaction://ole?verb=0"/>
          </p:cNvPr>
          <p:cNvGraphicFramePr/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r:id="rId3" imgW="2643505" imgH="4587875" progId="MS_ClipArt_Gallery.2">
                  <p:embed/>
                </p:oleObj>
              </mc:Choice>
              <mc:Fallback>
                <p:oleObj r:id="rId3" imgW="2643505" imgH="4587875" progId="MS_ClipArt_Gallery.2">
                  <p:embed/>
                  <p:pic>
                    <p:nvPicPr>
                      <p:cNvPr id="0" name="图片 10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文本框 556036"/>
          <p:cNvSpPr txBox="1"/>
          <p:nvPr/>
        </p:nvSpPr>
        <p:spPr>
          <a:xfrm>
            <a:off x="2827020" y="3500755"/>
            <a:ext cx="175514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sz="2400" b="1" dirty="0">
                <a:latin typeface="楷体_GB2312" pitchFamily="49" charset="-122"/>
                <a:ea typeface="楷体_GB2312" pitchFamily="49" charset="-122"/>
              </a:rPr>
              <a:t>信息学院</a:t>
            </a:r>
          </a:p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沈炜</a:t>
            </a:r>
            <a:endParaRPr 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标题 654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4400" b="1" dirty="0" smtClean="0">
                <a:solidFill>
                  <a:schemeClr val="folHlink"/>
                </a:solidFill>
                <a:ea typeface="楷体_GB2312" pitchFamily="49" charset="-122"/>
              </a:rPr>
              <a:t>什么是</a:t>
            </a:r>
            <a:r>
              <a:rPr lang="en-US" altLang="zh-CN" sz="4400" b="1" dirty="0" smtClean="0">
                <a:solidFill>
                  <a:schemeClr val="folHlink"/>
                </a:solidFill>
                <a:ea typeface="楷体_GB2312" pitchFamily="49" charset="-122"/>
              </a:rPr>
              <a:t>“</a:t>
            </a:r>
            <a:r>
              <a:rPr lang="zh-CN" altLang="en-US" sz="4400" b="1" dirty="0" smtClean="0">
                <a:solidFill>
                  <a:schemeClr val="folHlink"/>
                </a:solidFill>
                <a:ea typeface="楷体_GB2312" pitchFamily="49" charset="-122"/>
              </a:rPr>
              <a:t>好的</a:t>
            </a:r>
            <a:r>
              <a:rPr lang="en-US" altLang="zh-CN" sz="4400" b="1" dirty="0" smtClean="0">
                <a:solidFill>
                  <a:schemeClr val="folHlink"/>
                </a:solidFill>
                <a:ea typeface="楷体_GB2312" pitchFamily="49" charset="-122"/>
              </a:rPr>
              <a:t>”</a:t>
            </a:r>
            <a:r>
              <a:rPr lang="zh-CN" altLang="en-US" sz="4400" b="1" dirty="0" smtClean="0">
                <a:solidFill>
                  <a:schemeClr val="folHlink"/>
                </a:solidFill>
                <a:ea typeface="楷体_GB2312" pitchFamily="49" charset="-122"/>
              </a:rPr>
              <a:t>关系模式</a:t>
            </a:r>
            <a:endParaRPr lang="zh-CN" altLang="en-US" sz="3600" dirty="0"/>
          </a:p>
        </p:txBody>
      </p:sp>
      <p:sp>
        <p:nvSpPr>
          <p:cNvPr id="654339" name="文本占位符 654338"/>
          <p:cNvSpPr>
            <a:spLocks noGrp="1"/>
          </p:cNvSpPr>
          <p:nvPr>
            <p:ph type="body" idx="1"/>
          </p:nvPr>
        </p:nvSpPr>
        <p:spPr>
          <a:xfrm>
            <a:off x="378460" y="2214245"/>
            <a:ext cx="8420100" cy="456692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66"/>
                </a:solidFill>
              </a:rPr>
              <a:t>结论：</a:t>
            </a:r>
          </a:p>
          <a:p>
            <a:pPr lvl="1">
              <a:lnSpc>
                <a:spcPct val="130000"/>
              </a:lnSpc>
            </a:pPr>
            <a:r>
              <a:rPr lang="en-US" altLang="zh-CN" sz="2600"/>
              <a:t>Movies</a:t>
            </a:r>
            <a:r>
              <a:rPr lang="zh-CN" altLang="en-US" sz="2600" dirty="0"/>
              <a:t>关系模式不是一个好的模式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“好”的模式不会发生插入异常、删除异常、更新异常，数据冗余应尽可能少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" y="4643853"/>
            <a:ext cx="6213897" cy="221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277495"/>
            <a:ext cx="8697595" cy="1461770"/>
          </a:xfrm>
        </p:spPr>
        <p:txBody>
          <a:bodyPr/>
          <a:lstStyle/>
          <a:p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分解关系模式，消除部分异常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>
          <a:xfrm>
            <a:off x="102870" y="1988840"/>
            <a:ext cx="8141538" cy="462915"/>
          </a:xfrm>
        </p:spPr>
        <p:txBody>
          <a:bodyPr>
            <a:noAutofit/>
          </a:bodyPr>
          <a:lstStyle/>
          <a:p>
            <a:r>
              <a:rPr lang="en-US" altLang="zh-CN" sz="1900" dirty="0" smtClean="0"/>
              <a:t>Movies1(</a:t>
            </a:r>
            <a:r>
              <a:rPr lang="en-US" altLang="zh-CN" sz="1900" dirty="0" err="1" smtClean="0"/>
              <a:t>title,year,length,movietype,studioname,studioaddr</a:t>
            </a:r>
            <a:r>
              <a:rPr lang="en-US" altLang="zh-CN" sz="1900" dirty="0" smtClean="0"/>
              <a:t>)</a:t>
            </a:r>
            <a:endParaRPr lang="en-US" altLang="zh-CN" sz="1900" dirty="0"/>
          </a:p>
          <a:p>
            <a:endParaRPr lang="en-US" altLang="zh-CN" sz="1300" dirty="0"/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102870" y="2402840"/>
            <a:ext cx="3820160" cy="360680"/>
          </a:xfrm>
          <a:prstGeom prst="rect">
            <a:avLst/>
          </a:prstGeom>
          <a:noFill/>
          <a:ln w="9525">
            <a:noFill/>
          </a:ln>
        </p:spPr>
        <p:txBody>
          <a:bodyPr vert="horz" rtlCol="0">
            <a:no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1900" dirty="0">
                <a:sym typeface="+mn-ea"/>
              </a:rPr>
              <a:t>Movies2(</a:t>
            </a:r>
            <a:r>
              <a:rPr lang="en-US" altLang="zh-CN" sz="1900" dirty="0" err="1">
                <a:sym typeface="+mn-ea"/>
              </a:rPr>
              <a:t>title,year,starname</a:t>
            </a:r>
            <a:r>
              <a:rPr lang="en-US" altLang="zh-CN" sz="1900" dirty="0">
                <a:sym typeface="+mn-ea"/>
              </a:rPr>
              <a:t>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90" y="2276872"/>
            <a:ext cx="3292439" cy="288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分解关系模式，消除异常</a:t>
            </a:r>
            <a:endParaRPr lang="zh-CN" altLang="en-US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695" y="1858010"/>
            <a:ext cx="6682740" cy="84328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Movies11(</a:t>
            </a:r>
            <a:r>
              <a:rPr lang="en-US" altLang="zh-CN" sz="2000" dirty="0" err="1">
                <a:sym typeface="+mn-ea"/>
              </a:rPr>
              <a:t>title,year,length,movietype,studioname</a:t>
            </a:r>
            <a:r>
              <a:rPr lang="en-US" altLang="zh-CN" sz="2000" dirty="0">
                <a:sym typeface="+mn-ea"/>
              </a:rPr>
              <a:t>)</a:t>
            </a:r>
          </a:p>
          <a:p>
            <a:r>
              <a:rPr lang="en-US" altLang="zh-CN" sz="2000" dirty="0">
                <a:sym typeface="+mn-ea"/>
              </a:rPr>
              <a:t>Movies12(</a:t>
            </a:r>
            <a:r>
              <a:rPr lang="en-US" altLang="zh-CN" sz="2000" dirty="0" err="1">
                <a:sym typeface="+mn-ea"/>
              </a:rPr>
              <a:t>studioname,studioaddr</a:t>
            </a:r>
            <a:r>
              <a:rPr lang="en-US" altLang="zh-CN" sz="2000" dirty="0">
                <a:sym typeface="+mn-ea"/>
              </a:rPr>
              <a:t>)</a:t>
            </a:r>
          </a:p>
          <a:p>
            <a:r>
              <a:rPr lang="en-US" altLang="zh-CN" sz="2000" dirty="0">
                <a:sym typeface="+mn-ea"/>
              </a:rPr>
              <a:t>Movies2(</a:t>
            </a:r>
            <a:r>
              <a:rPr lang="en-US" altLang="zh-CN" sz="2000" dirty="0" err="1">
                <a:sym typeface="+mn-ea"/>
              </a:rPr>
              <a:t>title,year,starname</a:t>
            </a:r>
            <a:r>
              <a:rPr lang="en-US" altLang="zh-CN" sz="2000" dirty="0">
                <a:sym typeface="+mn-ea"/>
              </a:rPr>
              <a:t>)</a:t>
            </a:r>
            <a:endParaRPr lang="en-US" altLang="zh-CN" sz="2000" dirty="0"/>
          </a:p>
          <a:p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234315" y="5566410"/>
            <a:ext cx="3338195" cy="36068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fontScale="85000" lnSpcReduction="20000"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598170" y="5566410"/>
            <a:ext cx="5140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不存在冗余和插入、更新、删除异常</a:t>
            </a:r>
          </a:p>
          <a:p>
            <a:r>
              <a:rPr lang="zh-CN" altLang="en-US" sz="2400"/>
              <a:t>重构后可恢复原有信息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30" y="2193925"/>
            <a:ext cx="3138805" cy="136969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46" y="3707907"/>
            <a:ext cx="3069361" cy="268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4605511" cy="223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标题 6113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b="1" dirty="0">
                <a:solidFill>
                  <a:schemeClr val="folHlink"/>
                </a:solidFill>
                <a:ea typeface="楷体_GB2312" pitchFamily="49" charset="-122"/>
              </a:rPr>
              <a:t>要解决的内容</a:t>
            </a:r>
          </a:p>
        </p:txBody>
      </p:sp>
      <p:sp>
        <p:nvSpPr>
          <p:cNvPr id="611331" name="文本占位符 6113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99"/>
                </a:solidFill>
              </a:rPr>
              <a:t>到底什么样的模式才最佳？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99"/>
                </a:solidFill>
              </a:rPr>
              <a:t>怎么分解才能达到要求？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99"/>
                </a:solidFill>
              </a:rPr>
              <a:t>标准是什么？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99"/>
                </a:solidFill>
              </a:rPr>
              <a:t>如何实现</a:t>
            </a:r>
            <a:r>
              <a:rPr lang="zh-CN" altLang="en-US" dirty="0" smtClean="0">
                <a:solidFill>
                  <a:srgbClr val="000099"/>
                </a:solidFill>
              </a:rPr>
              <a:t>？</a:t>
            </a:r>
            <a:endParaRPr lang="zh-CN" altLang="en-US" dirty="0">
              <a:solidFill>
                <a:srgbClr val="660066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标题 654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数据依赖对关系模式的影响（续）</a:t>
            </a:r>
          </a:p>
        </p:txBody>
      </p:sp>
      <p:sp>
        <p:nvSpPr>
          <p:cNvPr id="654339" name="文本占位符 654338"/>
          <p:cNvSpPr>
            <a:spLocks noGrp="1"/>
          </p:cNvSpPr>
          <p:nvPr>
            <p:ph type="body" idx="1"/>
          </p:nvPr>
        </p:nvSpPr>
        <p:spPr>
          <a:xfrm>
            <a:off x="151765" y="2230120"/>
            <a:ext cx="8868410" cy="411988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引起异常的原因</a:t>
            </a:r>
            <a:r>
              <a:rPr lang="zh-CN" altLang="en-US" sz="2600" dirty="0">
                <a:solidFill>
                  <a:schemeClr val="tx2"/>
                </a:solidFill>
              </a:rPr>
              <a:t>：</a:t>
            </a:r>
            <a:r>
              <a:rPr lang="zh-CN" altLang="en-US" sz="2600" dirty="0"/>
              <a:t>由存在于模式中的</a:t>
            </a:r>
            <a:r>
              <a:rPr lang="zh-CN" altLang="en-US" sz="2600" b="1" dirty="0">
                <a:solidFill>
                  <a:srgbClr val="FF0000"/>
                </a:solidFill>
              </a:rPr>
              <a:t>某些数据依赖</a:t>
            </a:r>
            <a:r>
              <a:rPr lang="zh-CN" altLang="en-US" sz="2600" dirty="0"/>
              <a:t>引起的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1154717" y="2852936"/>
            <a:ext cx="6727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如：</a:t>
            </a:r>
            <a:r>
              <a:rPr lang="en-US" sz="4000" dirty="0" smtClean="0">
                <a:solidFill>
                  <a:schemeClr val="tx1"/>
                </a:solidFill>
              </a:rPr>
              <a:t>studioname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4000" dirty="0" smtClean="0">
                <a:solidFill>
                  <a:schemeClr val="tx1"/>
                </a:solidFill>
              </a:rPr>
              <a:t>studioaddr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标题 65536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800975" cy="784225"/>
          </a:xfrm>
        </p:spPr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数据库设计方法之规范化理论</a:t>
            </a:r>
          </a:p>
        </p:txBody>
      </p:sp>
      <p:sp>
        <p:nvSpPr>
          <p:cNvPr id="655363" name="文本占位符 655362"/>
          <p:cNvSpPr>
            <a:spLocks noGrp="1"/>
          </p:cNvSpPr>
          <p:nvPr>
            <p:ph type="body" idx="1"/>
          </p:nvPr>
        </p:nvSpPr>
        <p:spPr>
          <a:xfrm>
            <a:off x="899592" y="1628800"/>
            <a:ext cx="7344816" cy="410445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zh-CN" altLang="en-US" sz="2800" dirty="0"/>
          </a:p>
          <a:p>
            <a:pPr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   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dirty="0"/>
              <a:t>规范化理论正是</a:t>
            </a:r>
            <a:r>
              <a:rPr lang="zh-CN" altLang="en-US" dirty="0" smtClean="0"/>
              <a:t>用</a:t>
            </a:r>
            <a:r>
              <a:rPr lang="zh-CN" altLang="en-US" dirty="0" smtClean="0"/>
              <a:t>来分</a:t>
            </a:r>
            <a:r>
              <a:rPr lang="zh-CN" altLang="en-US" dirty="0" smtClean="0"/>
              <a:t>解</a:t>
            </a:r>
            <a:r>
              <a:rPr lang="zh-CN" altLang="en-US" dirty="0"/>
              <a:t>关系</a:t>
            </a:r>
            <a:r>
              <a:rPr lang="zh-CN" altLang="en-US" dirty="0" smtClean="0"/>
              <a:t>模式来</a:t>
            </a:r>
            <a:r>
              <a:rPr lang="zh-CN" altLang="en-US" sz="4000" b="1" dirty="0">
                <a:solidFill>
                  <a:srgbClr val="FF0000"/>
                </a:solidFill>
              </a:rPr>
              <a:t>消除其中不合适的数据依赖</a:t>
            </a:r>
            <a:r>
              <a:rPr lang="zh-CN" altLang="en-US" dirty="0" smtClean="0"/>
              <a:t>，使所有关系模式最终达到某种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范式</a:t>
            </a:r>
            <a:r>
              <a:rPr lang="zh-CN" altLang="en-US" sz="4000" b="1" dirty="0">
                <a:solidFill>
                  <a:srgbClr val="FF0000"/>
                </a:solidFill>
              </a:rPr>
              <a:t>形式</a:t>
            </a:r>
            <a:r>
              <a:rPr lang="zh-CN" altLang="en-US" dirty="0" smtClean="0"/>
              <a:t>，解决异常和数据冗余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229475" y="63611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TextBox 4"/>
          <p:cNvSpPr txBox="1"/>
          <p:nvPr/>
        </p:nvSpPr>
        <p:spPr>
          <a:xfrm>
            <a:off x="611560" y="2132856"/>
            <a:ext cx="8121417" cy="2676525"/>
          </a:xfrm>
          <a:prstGeom prst="rect">
            <a:avLst/>
          </a:prstGeom>
          <a:noFill/>
          <a:ln w="222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函数依赖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Functional </a:t>
            </a:r>
            <a:r>
              <a:rPr lang="en-US" altLang="zh-CN" sz="2800" b="1" dirty="0" err="1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Dependancy</a:t>
            </a:r>
            <a:r>
              <a:rPr lang="zh-CN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   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如果关系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的任意两条记录在属性组</a:t>
            </a: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,A</a:t>
            </a:r>
            <a:r>
              <a:rPr lang="en-US" altLang="zh-CN" sz="2800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,...A</a:t>
            </a:r>
            <a:r>
              <a:rPr lang="en-US" altLang="zh-CN" sz="2800" b="1" baseline="-25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上一致那么必定在属性</a:t>
            </a: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上一致。该函数依赖形式地记为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i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800" b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800" b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&gt;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B,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称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函数依赖于</a:t>
            </a:r>
            <a:r>
              <a:rPr lang="en-US" altLang="zh-CN" sz="2800" b="1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i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endParaRPr lang="en-US" altLang="zh-CN" sz="2800" b="1" dirty="0" smtClean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4294967295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627713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 anchor="b"/>
          <a:lstStyle/>
          <a:p>
            <a:r>
              <a:rPr lang="zh-CN" altLang="en-US" dirty="0"/>
              <a:t> </a:t>
            </a:r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函数依赖（</a:t>
            </a:r>
            <a:r>
              <a:rPr lang="en-US" altLang="zh-CN" dirty="0" smtClean="0">
                <a:solidFill>
                  <a:schemeClr val="folHlink"/>
                </a:solidFill>
                <a:ea typeface="楷体_GB2312" pitchFamily="49" charset="-122"/>
              </a:rPr>
              <a:t>FD</a:t>
            </a:r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）定义</a:t>
            </a:r>
            <a:endParaRPr lang="en-US" altLang="zh-CN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8" name="文本占位符 566274"/>
          <p:cNvSpPr txBox="1"/>
          <p:nvPr/>
        </p:nvSpPr>
        <p:spPr>
          <a:xfrm>
            <a:off x="315784" y="4434670"/>
            <a:ext cx="8712968" cy="61339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不函数依赖于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X,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则记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lvl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赖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怎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么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理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解？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95625" y="4401954"/>
            <a:ext cx="1003300" cy="432525"/>
            <a:chOff x="2914" y="3626"/>
            <a:chExt cx="632" cy="288"/>
          </a:xfrm>
        </p:grpSpPr>
        <p:sp>
          <p:nvSpPr>
            <p:cNvPr id="10" name="矩形 9"/>
            <p:cNvSpPr/>
            <p:nvPr/>
          </p:nvSpPr>
          <p:spPr>
            <a:xfrm>
              <a:off x="2914" y="3626"/>
              <a:ext cx="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altLang="zh-CN" sz="2400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r>
                <a:rPr lang="en-US" altLang="zh-CN" sz="2400" b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Y</a:t>
              </a:r>
              <a:endPara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>
              <a:off x="3154" y="3716"/>
              <a:ext cx="75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文本占位符 649218"/>
          <p:cNvSpPr>
            <a:spLocks noGrp="1"/>
          </p:cNvSpPr>
          <p:nvPr>
            <p:ph type="body" idx="1"/>
          </p:nvPr>
        </p:nvSpPr>
        <p:spPr>
          <a:xfrm>
            <a:off x="32266" y="1982866"/>
            <a:ext cx="9220253" cy="4694555"/>
          </a:xfrm>
        </p:spPr>
        <p:txBody>
          <a:bodyPr/>
          <a:lstStyle/>
          <a:p>
            <a:r>
              <a:rPr lang="en-US" altLang="zh-CN" sz="2600" dirty="0">
                <a:solidFill>
                  <a:srgbClr val="000099"/>
                </a:solidFill>
              </a:rPr>
              <a:t>Movies(</a:t>
            </a:r>
            <a:r>
              <a:rPr lang="en-US" altLang="zh-CN" sz="2600" dirty="0" err="1">
                <a:solidFill>
                  <a:srgbClr val="000099"/>
                </a:solidFill>
              </a:rPr>
              <a:t>title,year,length,movietype,starname,studioname</a:t>
            </a:r>
            <a:r>
              <a:rPr lang="en-US" altLang="zh-CN" sz="2600" dirty="0">
                <a:solidFill>
                  <a:srgbClr val="000099"/>
                </a:solidFill>
              </a:rPr>
              <a:t>)</a:t>
            </a:r>
          </a:p>
          <a:p>
            <a:r>
              <a:rPr lang="en-US" altLang="zh-CN" sz="2600" dirty="0" smtClean="0">
                <a:solidFill>
                  <a:srgbClr val="000099"/>
                </a:solidFill>
              </a:rPr>
              <a:t>Movies</a:t>
            </a:r>
            <a:r>
              <a:rPr lang="zh-CN" altLang="en-US" sz="2600" dirty="0" smtClean="0">
                <a:solidFill>
                  <a:srgbClr val="000099"/>
                </a:solidFill>
              </a:rPr>
              <a:t>存在以下函数依赖：</a:t>
            </a:r>
            <a:endParaRPr lang="zh-CN" altLang="en-US" sz="2600" dirty="0">
              <a:solidFill>
                <a:srgbClr val="000099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Title,year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-&gt;length</a:t>
            </a:r>
          </a:p>
          <a:p>
            <a:pPr lvl="1"/>
            <a:r>
              <a:rPr lang="en-US" altLang="zh-CN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Title,year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&gt;</a:t>
            </a:r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movietype</a:t>
            </a:r>
            <a:endParaRPr lang="en-US" altLang="zh-CN" dirty="0" smtClean="0">
              <a:solidFill>
                <a:srgbClr val="000099"/>
              </a:solidFill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Title,year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&gt;</a:t>
            </a:r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studioname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rgbClr val="660033"/>
              </a:solidFill>
            </a:endParaRPr>
          </a:p>
          <a:p>
            <a:pPr marL="952500" indent="-952500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zh-CN" altLang="en-US" sz="2800" i="1" dirty="0">
              <a:solidFill>
                <a:srgbClr val="000099"/>
              </a:solidFill>
            </a:endParaRPr>
          </a:p>
        </p:txBody>
      </p:sp>
      <p:sp>
        <p:nvSpPr>
          <p:cNvPr id="649218" name="标题 6492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示例</a:t>
            </a:r>
            <a:endParaRPr lang="en-US" altLang="zh-CN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0860" y="3376295"/>
            <a:ext cx="43332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000099"/>
                </a:solidFill>
                <a:sym typeface="+mn-ea"/>
              </a:rPr>
              <a:t>但是函数依赖</a:t>
            </a:r>
            <a:endParaRPr lang="en-US" altLang="zh-CN" b="1" dirty="0" smtClean="0">
              <a:solidFill>
                <a:srgbClr val="000099"/>
              </a:solidFill>
              <a:sym typeface="+mn-ea"/>
            </a:endParaRPr>
          </a:p>
          <a:p>
            <a:pPr marL="0" lvl="1"/>
            <a:r>
              <a:rPr lang="en-US" altLang="zh-CN" b="1" dirty="0" err="1" smtClean="0">
                <a:solidFill>
                  <a:srgbClr val="000099"/>
                </a:solidFill>
                <a:sym typeface="+mn-ea"/>
              </a:rPr>
              <a:t>Title,year</a:t>
            </a:r>
            <a:r>
              <a:rPr lang="en-US" altLang="zh-CN" b="1" dirty="0" smtClean="0">
                <a:solidFill>
                  <a:srgbClr val="000099"/>
                </a:solidFill>
                <a:sym typeface="+mn-ea"/>
              </a:rPr>
              <a:t>-&gt;</a:t>
            </a:r>
            <a:r>
              <a:rPr lang="en-US" altLang="zh-CN" b="1" dirty="0" err="1" smtClean="0">
                <a:solidFill>
                  <a:srgbClr val="000099"/>
                </a:solidFill>
                <a:sym typeface="+mn-ea"/>
              </a:rPr>
              <a:t>starname</a:t>
            </a:r>
            <a:r>
              <a:rPr lang="zh-CN" altLang="en-US" b="1" dirty="0" smtClean="0">
                <a:solidFill>
                  <a:srgbClr val="000099"/>
                </a:solidFill>
                <a:sym typeface="+mn-ea"/>
              </a:rPr>
              <a:t>不成立</a:t>
            </a:r>
            <a:endParaRPr lang="zh-CN" altLang="en-US" sz="2000" b="1" dirty="0"/>
          </a:p>
          <a:p>
            <a:r>
              <a:rPr lang="en-US" altLang="zh-CN" b="1" dirty="0" err="1" smtClean="0">
                <a:solidFill>
                  <a:srgbClr val="000099"/>
                </a:solidFill>
                <a:sym typeface="+mn-ea"/>
              </a:rPr>
              <a:t>Title,year,starname</a:t>
            </a:r>
            <a:r>
              <a:rPr lang="en-US" altLang="zh-CN" b="1" dirty="0" smtClean="0">
                <a:solidFill>
                  <a:srgbClr val="000099"/>
                </a:solidFill>
                <a:sym typeface="+mn-ea"/>
              </a:rPr>
              <a:t>-&gt;</a:t>
            </a:r>
            <a:r>
              <a:rPr lang="en-US" altLang="zh-CN" b="1" dirty="0" err="1" smtClean="0">
                <a:solidFill>
                  <a:srgbClr val="000099"/>
                </a:solidFill>
                <a:sym typeface="+mn-ea"/>
              </a:rPr>
              <a:t>starname</a:t>
            </a:r>
            <a:r>
              <a:rPr lang="zh-CN" altLang="en-US" b="1" dirty="0" smtClean="0">
                <a:solidFill>
                  <a:srgbClr val="000099"/>
                </a:solidFill>
                <a:sym typeface="+mn-ea"/>
              </a:rPr>
              <a:t>成立</a:t>
            </a:r>
            <a:endParaRPr lang="zh-CN" altLang="en-US" b="1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48" y="5373216"/>
            <a:ext cx="3847571" cy="119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229475" y="63611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TextBox 4"/>
          <p:cNvSpPr txBox="1"/>
          <p:nvPr/>
        </p:nvSpPr>
        <p:spPr>
          <a:xfrm>
            <a:off x="251520" y="2132856"/>
            <a:ext cx="8553465" cy="2246769"/>
          </a:xfrm>
          <a:prstGeom prst="rect">
            <a:avLst/>
          </a:prstGeom>
          <a:noFill/>
          <a:ln w="222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平凡函数依赖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Functional </a:t>
            </a:r>
            <a:r>
              <a:rPr lang="en-US" altLang="zh-CN" sz="2800" b="1" dirty="0" err="1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Dependancy</a:t>
            </a:r>
            <a:r>
              <a:rPr lang="zh-CN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   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如果关系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上存在函数依赖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i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800" b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sz="2800" b="1" i="1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 b="1" i="1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800" b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i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m,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而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 b="1" i="1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800" b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i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i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的子集，则该函数依赖为平凡函数依赖</a:t>
            </a:r>
            <a:r>
              <a:rPr lang="en-US" altLang="zh-CN" sz="2800" b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endParaRPr lang="en-US" altLang="zh-CN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4294967295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627713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 anchor="b"/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平凡</a:t>
            </a:r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函数依赖（</a:t>
            </a:r>
            <a:r>
              <a:rPr lang="en-US" altLang="zh-CN" dirty="0" smtClean="0">
                <a:solidFill>
                  <a:schemeClr val="folHlink"/>
                </a:solidFill>
                <a:ea typeface="楷体_GB2312" pitchFamily="49" charset="-122"/>
              </a:rPr>
              <a:t>FD</a:t>
            </a:r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）定义</a:t>
            </a:r>
            <a:endParaRPr lang="en-US" altLang="zh-CN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8" name="文本占位符 566274"/>
          <p:cNvSpPr txBox="1"/>
          <p:nvPr/>
        </p:nvSpPr>
        <p:spPr>
          <a:xfrm>
            <a:off x="315784" y="4434670"/>
            <a:ext cx="8712968" cy="61339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当我们讨论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函数依赖时，我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们一般讨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论非平凡函数依赖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标题 627713"/>
          <p:cNvSpPr>
            <a:spLocks noGrp="1"/>
          </p:cNvSpPr>
          <p:nvPr>
            <p:ph type="title"/>
          </p:nvPr>
        </p:nvSpPr>
        <p:spPr>
          <a:xfrm>
            <a:off x="1043608" y="214313"/>
            <a:ext cx="8100392" cy="1462087"/>
          </a:xfrm>
        </p:spPr>
        <p:txBody>
          <a:bodyPr anchor="b"/>
          <a:lstStyle/>
          <a:p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函数依赖的“右侧”合并与分解原则</a:t>
            </a:r>
            <a:endParaRPr lang="en-US" altLang="zh-CN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3608" y="1916832"/>
            <a:ext cx="7423150" cy="4030980"/>
          </a:xfrm>
          <a:prstGeom prst="rect">
            <a:avLst/>
          </a:prstGeom>
          <a:noFill/>
          <a:ln w="222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FD:</a:t>
            </a:r>
            <a:r>
              <a:rPr lang="en-US" altLang="zh-CN" i="1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i="1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i="1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&gt;</a:t>
            </a:r>
            <a:r>
              <a:rPr lang="en-US" altLang="zh-CN" i="1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i="1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i="1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等价于以下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FDS: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endParaRPr lang="en-US" altLang="zh-CN" i="1" baseline="-25000" dirty="0">
              <a:solidFill>
                <a:srgbClr val="000099"/>
              </a:solidFill>
              <a:ea typeface="宋体" panose="02010600030101010101" pitchFamily="2" charset="-122"/>
              <a:sym typeface="+mn-e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...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i="1" baseline="-25000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952" y="5877809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dirty="0" err="1">
                <a:solidFill>
                  <a:srgbClr val="000099"/>
                </a:solidFill>
                <a:sym typeface="+mn-ea"/>
              </a:rPr>
              <a:t>Title,year</a:t>
            </a:r>
            <a:r>
              <a:rPr lang="en-US" altLang="zh-CN" sz="2800" dirty="0">
                <a:solidFill>
                  <a:srgbClr val="000099"/>
                </a:solidFill>
                <a:sym typeface="+mn-ea"/>
              </a:rPr>
              <a:t>-&gt;</a:t>
            </a:r>
            <a:r>
              <a:rPr lang="en-US" altLang="zh-CN" sz="2800" dirty="0" smtClean="0">
                <a:solidFill>
                  <a:srgbClr val="000099"/>
                </a:solidFill>
                <a:sym typeface="+mn-ea"/>
              </a:rPr>
              <a:t>length  </a:t>
            </a:r>
            <a:r>
              <a:rPr lang="en-US" altLang="zh-CN" sz="2800" dirty="0" err="1" smtClean="0">
                <a:solidFill>
                  <a:srgbClr val="000099"/>
                </a:solidFill>
                <a:sym typeface="+mn-ea"/>
              </a:rPr>
              <a:t>movietype</a:t>
            </a:r>
            <a:r>
              <a:rPr lang="en-US" altLang="zh-CN" sz="2800" dirty="0" smtClean="0">
                <a:solidFill>
                  <a:srgbClr val="000099"/>
                </a:solidFill>
                <a:sym typeface="+mn-ea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sym typeface="+mn-ea"/>
              </a:rPr>
              <a:t>studioname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标题 5580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同一应用的不同设计方案</a:t>
            </a:r>
            <a:endParaRPr lang="zh-CN" altLang="en-US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2" y="2132856"/>
            <a:ext cx="8816949" cy="4114800"/>
          </a:xfrm>
        </p:spPr>
        <p:txBody>
          <a:bodyPr/>
          <a:lstStyle/>
          <a:p>
            <a:r>
              <a:rPr lang="zh-CN" altLang="en-US" dirty="0" smtClean="0"/>
              <a:t>设计方案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ea typeface="楷体_GB2312" pitchFamily="49" charset="-122"/>
                <a:sym typeface="+mn-ea"/>
              </a:rPr>
              <a:t>movies(</a:t>
            </a:r>
            <a:r>
              <a:rPr lang="en-US" altLang="zh-CN" spc="30" dirty="0" err="1">
                <a:sym typeface="+mn-ea"/>
              </a:rPr>
              <a:t>title,year,length,movietype,studioname,studioaddr,starname</a:t>
            </a:r>
            <a:r>
              <a:rPr lang="en-US" altLang="zh-CN" dirty="0" smtClean="0">
                <a:ea typeface="楷体_GB2312" pitchFamily="49" charset="-122"/>
                <a:sym typeface="+mn-ea"/>
              </a:rPr>
              <a:t>)</a:t>
            </a:r>
          </a:p>
          <a:p>
            <a:r>
              <a:rPr lang="zh-CN" altLang="en-US" dirty="0" smtClean="0">
                <a:ea typeface="楷体_GB2312" pitchFamily="49" charset="-122"/>
                <a:sym typeface="+mn-ea"/>
              </a:rPr>
              <a:t>设计方案</a:t>
            </a:r>
            <a:r>
              <a:rPr lang="en-US" altLang="zh-CN" dirty="0" smtClean="0">
                <a:ea typeface="楷体_GB2312" pitchFamily="49" charset="-122"/>
                <a:sym typeface="+mn-ea"/>
              </a:rPr>
              <a:t>2</a:t>
            </a:r>
            <a:r>
              <a:rPr lang="zh-CN" altLang="en-US" dirty="0" smtClean="0">
                <a:ea typeface="楷体_GB2312" pitchFamily="49" charset="-122"/>
                <a:sym typeface="+mn-ea"/>
              </a:rPr>
              <a:t>：</a:t>
            </a:r>
            <a:endParaRPr lang="en-US" altLang="zh-CN" dirty="0" smtClean="0">
              <a:ea typeface="楷体_GB2312" pitchFamily="49" charset="-122"/>
              <a:sym typeface="+mn-ea"/>
            </a:endParaRPr>
          </a:p>
          <a:p>
            <a:pPr lvl="1"/>
            <a:r>
              <a:rPr lang="en-US" altLang="zh-CN" dirty="0" smtClean="0"/>
              <a:t>movies1(</a:t>
            </a:r>
            <a:r>
              <a:rPr lang="en-US" altLang="zh-CN" dirty="0" err="1" smtClean="0"/>
              <a:t>title,year,lenth,movietype,studioname,studioaddr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>
                <a:sym typeface="+mn-ea"/>
              </a:rPr>
              <a:t>movies2(</a:t>
            </a:r>
            <a:r>
              <a:rPr lang="en-US" altLang="zh-CN" dirty="0" err="1">
                <a:sym typeface="+mn-ea"/>
              </a:rPr>
              <a:t>title,year,starname</a:t>
            </a:r>
            <a:r>
              <a:rPr lang="en-US" altLang="zh-CN" dirty="0" smtClean="0">
                <a:sym typeface="+mn-ea"/>
              </a:rPr>
              <a:t>)</a:t>
            </a:r>
          </a:p>
          <a:p>
            <a:r>
              <a:rPr lang="zh-CN" altLang="en-US" dirty="0" smtClean="0">
                <a:sym typeface="+mn-ea"/>
              </a:rPr>
              <a:t>设计方案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movies11(</a:t>
            </a:r>
            <a:r>
              <a:rPr lang="en-US" altLang="zh-CN" dirty="0" err="1" smtClean="0">
                <a:sym typeface="+mn-ea"/>
              </a:rPr>
              <a:t>title,year,length,movietype,studioname</a:t>
            </a:r>
            <a:r>
              <a:rPr lang="en-US" altLang="zh-CN" dirty="0">
                <a:sym typeface="+mn-ea"/>
              </a:rPr>
              <a:t>)</a:t>
            </a:r>
          </a:p>
          <a:p>
            <a:pPr lvl="1"/>
            <a:r>
              <a:rPr lang="en-US" altLang="zh-CN" dirty="0">
                <a:sym typeface="+mn-ea"/>
              </a:rPr>
              <a:t>movies12(</a:t>
            </a:r>
            <a:r>
              <a:rPr lang="en-US" altLang="zh-CN" dirty="0" err="1">
                <a:sym typeface="+mn-ea"/>
              </a:rPr>
              <a:t>studioname,studioaddr</a:t>
            </a:r>
            <a:r>
              <a:rPr lang="en-US" altLang="zh-CN" dirty="0">
                <a:sym typeface="+mn-ea"/>
              </a:rPr>
              <a:t>)</a:t>
            </a:r>
          </a:p>
          <a:p>
            <a:pPr lvl="1"/>
            <a:r>
              <a:rPr lang="en-US" altLang="zh-CN" dirty="0">
                <a:sym typeface="+mn-ea"/>
              </a:rPr>
              <a:t>movies2(</a:t>
            </a:r>
            <a:r>
              <a:rPr lang="en-US" altLang="zh-CN" dirty="0" err="1">
                <a:sym typeface="+mn-ea"/>
              </a:rPr>
              <a:t>title,year,starname</a:t>
            </a:r>
            <a:r>
              <a:rPr lang="en-US" altLang="zh-CN" dirty="0">
                <a:sym typeface="+mn-ea"/>
              </a:rPr>
              <a:t>)</a:t>
            </a:r>
          </a:p>
          <a:p>
            <a:pPr lvl="1"/>
            <a:endParaRPr lang="en-US" altLang="zh-CN" dirty="0" smtClean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 smtClean="0">
              <a:ea typeface="楷体_GB2312" pitchFamily="49" charset="-122"/>
              <a:sym typeface="+mn-ea"/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43608" y="1916832"/>
            <a:ext cx="7423150" cy="3538220"/>
          </a:xfrm>
          <a:prstGeom prst="rect">
            <a:avLst/>
          </a:prstGeom>
          <a:noFill/>
          <a:ln w="222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注意：</a:t>
            </a:r>
            <a:r>
              <a:rPr lang="en-US" altLang="zh-CN" i="1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i="1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i="1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&gt;</a:t>
            </a:r>
            <a:r>
              <a:rPr lang="en-US" altLang="zh-CN" i="1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i="1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i="1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不等价于以下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FDS: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i="1" baseline="-25000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endParaRPr lang="en-US" altLang="zh-CN" i="1" baseline="-25000" dirty="0">
              <a:solidFill>
                <a:srgbClr val="000099"/>
              </a:solidFill>
              <a:ea typeface="宋体" panose="02010600030101010101" pitchFamily="2" charset="-122"/>
              <a:sym typeface="+mn-e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i="1" baseline="-25000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endParaRPr lang="en-US" altLang="zh-CN" i="1" baseline="-25000" dirty="0">
              <a:solidFill>
                <a:srgbClr val="000099"/>
              </a:solidFill>
              <a:ea typeface="宋体" panose="02010600030101010101" pitchFamily="2" charset="-122"/>
              <a:sym typeface="+mn-e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...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i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i="1" baseline="-25000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endParaRPr lang="en-US" altLang="zh-CN" i="1" baseline="-25000" dirty="0">
              <a:solidFill>
                <a:srgbClr val="000099"/>
              </a:solidFill>
              <a:ea typeface="宋体" panose="02010600030101010101" pitchFamily="2" charset="-122"/>
              <a:sym typeface="+mn-e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6575" y="5255260"/>
            <a:ext cx="56845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 smtClean="0">
                <a:solidFill>
                  <a:srgbClr val="000099"/>
                </a:solidFill>
                <a:sym typeface="+mn-ea"/>
              </a:rPr>
              <a:t>例如</a:t>
            </a:r>
            <a:r>
              <a:rPr lang="en-US" altLang="zh-CN" sz="2000" dirty="0" err="1" smtClean="0">
                <a:solidFill>
                  <a:srgbClr val="000099"/>
                </a:solidFill>
                <a:sym typeface="+mn-ea"/>
              </a:rPr>
              <a:t>Title,year</a:t>
            </a:r>
            <a:r>
              <a:rPr lang="en-US" altLang="zh-CN" sz="2000" dirty="0" smtClean="0">
                <a:solidFill>
                  <a:srgbClr val="000099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rgbClr val="000099"/>
                </a:solidFill>
                <a:sym typeface="+mn-ea"/>
              </a:rPr>
              <a:t>&gt;</a:t>
            </a:r>
            <a:r>
              <a:rPr lang="en-US" altLang="zh-CN" sz="2000" dirty="0" smtClean="0">
                <a:solidFill>
                  <a:srgbClr val="000099"/>
                </a:solidFill>
                <a:sym typeface="+mn-ea"/>
              </a:rPr>
              <a:t>length  </a:t>
            </a:r>
            <a:r>
              <a:rPr lang="en-US" altLang="zh-CN" sz="2000" dirty="0" err="1" smtClean="0">
                <a:solidFill>
                  <a:srgbClr val="000099"/>
                </a:solidFill>
                <a:sym typeface="+mn-ea"/>
              </a:rPr>
              <a:t>movietype</a:t>
            </a:r>
            <a:r>
              <a:rPr lang="en-US" altLang="zh-CN" sz="2000" dirty="0" smtClean="0">
                <a:solidFill>
                  <a:srgbClr val="000099"/>
                </a:solidFill>
                <a:sym typeface="+mn-ea"/>
              </a:rPr>
              <a:t> </a:t>
            </a:r>
          </a:p>
          <a:p>
            <a:pPr lvl="1"/>
            <a:r>
              <a:rPr lang="zh-CN" altLang="en-US" sz="2000" dirty="0" smtClean="0">
                <a:solidFill>
                  <a:srgbClr val="000099"/>
                </a:solidFill>
                <a:sym typeface="+mn-ea"/>
              </a:rPr>
              <a:t>但以下不成立</a:t>
            </a:r>
            <a:endParaRPr lang="en-US" altLang="zh-CN" sz="2000" dirty="0" smtClean="0">
              <a:solidFill>
                <a:srgbClr val="000099"/>
              </a:solidFill>
              <a:sym typeface="+mn-ea"/>
            </a:endParaRPr>
          </a:p>
          <a:p>
            <a:pPr lvl="1"/>
            <a:r>
              <a:rPr lang="en-US" altLang="zh-CN" sz="2000" dirty="0" smtClean="0">
                <a:solidFill>
                  <a:srgbClr val="000099"/>
                </a:solidFill>
                <a:sym typeface="+mn-ea"/>
              </a:rPr>
              <a:t>Title-</a:t>
            </a:r>
            <a:r>
              <a:rPr lang="en-US" altLang="zh-CN" sz="2000" dirty="0">
                <a:solidFill>
                  <a:srgbClr val="000099"/>
                </a:solidFill>
                <a:sym typeface="+mn-ea"/>
              </a:rPr>
              <a:t>&gt;length  </a:t>
            </a:r>
            <a:r>
              <a:rPr lang="en-US" altLang="zh-CN" sz="2000" dirty="0" err="1">
                <a:solidFill>
                  <a:srgbClr val="000099"/>
                </a:solidFill>
                <a:sym typeface="+mn-ea"/>
              </a:rPr>
              <a:t>movietype</a:t>
            </a:r>
            <a:r>
              <a:rPr lang="en-US" altLang="zh-CN" sz="2000" dirty="0">
                <a:solidFill>
                  <a:srgbClr val="000099"/>
                </a:solidFill>
                <a:sym typeface="+mn-ea"/>
              </a:rPr>
              <a:t>  </a:t>
            </a:r>
            <a:endParaRPr lang="en-US" altLang="zh-CN" sz="2000" dirty="0" smtClean="0">
              <a:solidFill>
                <a:srgbClr val="000099"/>
              </a:solidFill>
              <a:sym typeface="+mn-ea"/>
            </a:endParaRPr>
          </a:p>
          <a:p>
            <a:pPr lvl="1"/>
            <a:r>
              <a:rPr lang="en-US" altLang="zh-CN" sz="2000" dirty="0" smtClean="0">
                <a:solidFill>
                  <a:srgbClr val="000099"/>
                </a:solidFill>
                <a:sym typeface="+mn-ea"/>
              </a:rPr>
              <a:t>year-</a:t>
            </a:r>
            <a:r>
              <a:rPr lang="en-US" altLang="zh-CN" sz="2000" dirty="0">
                <a:solidFill>
                  <a:srgbClr val="000099"/>
                </a:solidFill>
                <a:sym typeface="+mn-ea"/>
              </a:rPr>
              <a:t>&gt;length  </a:t>
            </a:r>
            <a:r>
              <a:rPr lang="en-US" altLang="zh-CN" sz="2000" dirty="0" err="1">
                <a:solidFill>
                  <a:srgbClr val="000099"/>
                </a:solidFill>
                <a:sym typeface="+mn-ea"/>
              </a:rPr>
              <a:t>movietype</a:t>
            </a:r>
            <a:r>
              <a:rPr lang="en-US" altLang="zh-CN" sz="2000" dirty="0">
                <a:solidFill>
                  <a:srgbClr val="000099"/>
                </a:solidFill>
                <a:sym typeface="+mn-ea"/>
              </a:rPr>
              <a:t>  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14313"/>
            <a:ext cx="8044383" cy="146208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“左侧”</a:t>
            </a:r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合并与</a:t>
            </a:r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分解原则不成立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43608" y="1916832"/>
            <a:ext cx="7423150" cy="2062103"/>
          </a:xfrm>
          <a:prstGeom prst="rect">
            <a:avLst/>
          </a:prstGeom>
          <a:noFill/>
          <a:ln w="222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自反性（自反律）？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称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性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传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递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性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增广律？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14313"/>
            <a:ext cx="8044383" cy="146208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其他规则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048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文本占位符 649218"/>
          <p:cNvSpPr>
            <a:spLocks noGrp="1"/>
          </p:cNvSpPr>
          <p:nvPr>
            <p:ph type="body" idx="1"/>
          </p:nvPr>
        </p:nvSpPr>
        <p:spPr>
          <a:xfrm>
            <a:off x="32267" y="1982867"/>
            <a:ext cx="8860214" cy="2526254"/>
          </a:xfrm>
        </p:spPr>
        <p:txBody>
          <a:bodyPr/>
          <a:lstStyle/>
          <a:p>
            <a:r>
              <a:rPr lang="en-US" altLang="zh-CN" sz="2600" dirty="0">
                <a:solidFill>
                  <a:srgbClr val="000099"/>
                </a:solidFill>
              </a:rPr>
              <a:t>Movies(</a:t>
            </a:r>
            <a:r>
              <a:rPr lang="en-US" altLang="zh-CN" sz="2600" dirty="0" err="1">
                <a:solidFill>
                  <a:srgbClr val="000099"/>
                </a:solidFill>
              </a:rPr>
              <a:t>title,year,length,movietype,starname,studioname</a:t>
            </a:r>
            <a:r>
              <a:rPr lang="en-US" altLang="zh-CN" sz="2600" dirty="0">
                <a:solidFill>
                  <a:srgbClr val="000099"/>
                </a:solidFill>
              </a:rPr>
              <a:t>)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000099"/>
                </a:solidFill>
                <a:sym typeface="+mn-ea"/>
              </a:rPr>
              <a:t>主键是</a:t>
            </a:r>
            <a:r>
              <a:rPr lang="en-US" altLang="zh-CN" sz="2400" dirty="0" err="1">
                <a:solidFill>
                  <a:srgbClr val="000099"/>
                </a:solidFill>
                <a:sym typeface="+mn-ea"/>
              </a:rPr>
              <a:t>Title,year,starname</a:t>
            </a:r>
            <a:endParaRPr lang="en-US" altLang="zh-CN" sz="2400" dirty="0">
              <a:solidFill>
                <a:srgbClr val="000099"/>
              </a:solidFill>
              <a:sym typeface="+mn-ea"/>
            </a:endParaRPr>
          </a:p>
          <a:p>
            <a:r>
              <a:rPr lang="zh-CN" altLang="en-US" sz="2600" dirty="0" smtClean="0">
                <a:solidFill>
                  <a:srgbClr val="000099"/>
                </a:solidFill>
              </a:rPr>
              <a:t>存在对主键的部分函数依赖：</a:t>
            </a:r>
            <a:endParaRPr lang="zh-CN" altLang="en-US" sz="2600" dirty="0">
              <a:solidFill>
                <a:srgbClr val="000099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Title,year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-&gt;length </a:t>
            </a:r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movietype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studio</a:t>
            </a:r>
            <a:endParaRPr lang="zh-CN" altLang="en-US" dirty="0"/>
          </a:p>
          <a:p>
            <a:pPr lvl="1"/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99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rgbClr val="660033"/>
              </a:solidFill>
            </a:endParaRPr>
          </a:p>
          <a:p>
            <a:pPr marL="952500" indent="-952500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zh-CN" altLang="en-US" sz="2800" i="1" dirty="0">
              <a:solidFill>
                <a:srgbClr val="000099"/>
              </a:solidFill>
            </a:endParaRPr>
          </a:p>
        </p:txBody>
      </p:sp>
      <p:sp>
        <p:nvSpPr>
          <p:cNvPr id="649218" name="标题 6492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dirty="0" smtClean="0">
                <a:solidFill>
                  <a:schemeClr val="folHlink"/>
                </a:solidFill>
                <a:ea typeface="楷体_GB2312" pitchFamily="49" charset="-122"/>
              </a:rPr>
              <a:t>对主键的部分函数依赖</a:t>
            </a:r>
            <a:endParaRPr lang="zh-CN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135" y="4220845"/>
            <a:ext cx="7378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000099"/>
                </a:solidFill>
                <a:sym typeface="+mn-ea"/>
              </a:rPr>
              <a:t>存在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对主键的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部分函数依赖，是产生异常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的一个原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5113324"/>
            <a:ext cx="3847571" cy="119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分解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865607"/>
            <a:ext cx="8136904" cy="1779417"/>
          </a:xfrm>
        </p:spPr>
        <p:txBody>
          <a:bodyPr/>
          <a:lstStyle/>
          <a:p>
            <a:r>
              <a:rPr lang="zh-CN" altLang="en-US" dirty="0" smtClean="0"/>
              <a:t>消除对主键的部分函数依赖：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合法合并</a:t>
            </a:r>
            <a:r>
              <a:rPr lang="en-US" altLang="zh-CN" dirty="0" smtClean="0"/>
              <a:t>FD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</a:t>
            </a:r>
            <a:r>
              <a:rPr lang="zh-CN" altLang="en-US" dirty="0" smtClean="0"/>
              <a:t>所</a:t>
            </a:r>
            <a:r>
              <a:rPr lang="zh-CN" altLang="en-US" dirty="0" smtClean="0"/>
              <a:t>有对主键部分函</a:t>
            </a:r>
            <a:r>
              <a:rPr lang="zh-CN" altLang="en-US" dirty="0" smtClean="0"/>
              <a:t>数依赖的</a:t>
            </a:r>
            <a:r>
              <a:rPr lang="en-US" altLang="zh-CN" dirty="0" smtClean="0"/>
              <a:t>FD</a:t>
            </a:r>
          </a:p>
          <a:p>
            <a:pPr lvl="2"/>
            <a:r>
              <a:rPr lang="zh-CN" altLang="en-US" dirty="0" smtClean="0"/>
              <a:t>合并左右两侧所有属性形成一个关系模式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左侧属性集与不在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中的剩余属性形成一个关系模式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516" y="3501008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smtClean="0"/>
              <a:t>movies1(</a:t>
            </a:r>
            <a:r>
              <a:rPr lang="en-US" altLang="zh-CN" sz="2000" dirty="0" err="1" smtClean="0"/>
              <a:t>title,year,lenth,movietype,studioname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/>
            <a:r>
              <a:rPr lang="en-US" altLang="zh-CN" sz="2000" dirty="0">
                <a:sym typeface="+mn-ea"/>
              </a:rPr>
              <a:t>movies2(</a:t>
            </a:r>
            <a:r>
              <a:rPr lang="en-US" altLang="zh-CN" sz="2000" dirty="0" err="1">
                <a:sym typeface="+mn-ea"/>
              </a:rPr>
              <a:t>title,year,starname</a:t>
            </a:r>
            <a:r>
              <a:rPr lang="en-US" altLang="zh-CN" sz="2000" dirty="0">
                <a:sym typeface="+mn-ea"/>
              </a:rPr>
              <a:t>)</a:t>
            </a:r>
          </a:p>
          <a:p>
            <a:endParaRPr lang="zh-CN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4824"/>
            <a:ext cx="3203848" cy="99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3" y="5192772"/>
            <a:ext cx="16891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100354"/>
            <a:ext cx="2448744" cy="101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文本占位符 649218"/>
          <p:cNvSpPr>
            <a:spLocks noGrp="1"/>
          </p:cNvSpPr>
          <p:nvPr>
            <p:ph type="body" idx="1"/>
          </p:nvPr>
        </p:nvSpPr>
        <p:spPr>
          <a:xfrm>
            <a:off x="0" y="1873809"/>
            <a:ext cx="9220253" cy="4694555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000099"/>
                </a:solidFill>
              </a:rPr>
              <a:t>Movies(</a:t>
            </a:r>
            <a:r>
              <a:rPr lang="en-US" altLang="zh-CN" sz="2600" dirty="0" err="1" smtClean="0">
                <a:solidFill>
                  <a:srgbClr val="000099"/>
                </a:solidFill>
              </a:rPr>
              <a:t>title,year,length,movietype,studioname,studioaddr</a:t>
            </a:r>
            <a:r>
              <a:rPr lang="en-US" altLang="zh-CN" sz="2600" dirty="0" smtClean="0">
                <a:solidFill>
                  <a:srgbClr val="000099"/>
                </a:solidFill>
              </a:rPr>
              <a:t>)</a:t>
            </a:r>
            <a:endParaRPr lang="en-US" altLang="zh-CN" sz="2600" dirty="0">
              <a:solidFill>
                <a:srgbClr val="000099"/>
              </a:solidFill>
            </a:endParaRPr>
          </a:p>
          <a:p>
            <a:r>
              <a:rPr lang="zh-CN" altLang="en-US" sz="2600" dirty="0" smtClean="0">
                <a:solidFill>
                  <a:srgbClr val="000099"/>
                </a:solidFill>
              </a:rPr>
              <a:t>主键：</a:t>
            </a:r>
            <a:r>
              <a:rPr lang="en-US" altLang="zh-CN" sz="2600" dirty="0" err="1" smtClean="0">
                <a:solidFill>
                  <a:srgbClr val="000099"/>
                </a:solidFill>
              </a:rPr>
              <a:t>title,year</a:t>
            </a:r>
            <a:endParaRPr lang="en-US" altLang="zh-CN" sz="2600" dirty="0" smtClean="0">
              <a:solidFill>
                <a:srgbClr val="000099"/>
              </a:solidFill>
            </a:endParaRPr>
          </a:p>
          <a:p>
            <a:r>
              <a:rPr lang="en-US" altLang="zh-CN" sz="2600" dirty="0" smtClean="0">
                <a:solidFill>
                  <a:srgbClr val="000099"/>
                </a:solidFill>
              </a:rPr>
              <a:t>Movies</a:t>
            </a:r>
            <a:r>
              <a:rPr lang="zh-CN" altLang="en-US" sz="2600" dirty="0" smtClean="0">
                <a:solidFill>
                  <a:srgbClr val="000099"/>
                </a:solidFill>
              </a:rPr>
              <a:t>存在以下函数依赖：</a:t>
            </a:r>
            <a:endParaRPr lang="zh-CN" altLang="en-US" sz="2600" dirty="0">
              <a:solidFill>
                <a:srgbClr val="000099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Title,year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-&gt;length </a:t>
            </a:r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movietype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studioname</a:t>
            </a:r>
            <a:endParaRPr lang="zh-CN" altLang="en-US" dirty="0"/>
          </a:p>
          <a:p>
            <a:pPr lvl="1"/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studioname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en-US" altLang="zh-CN" dirty="0" err="1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studioaddr</a:t>
            </a:r>
            <a:endParaRPr lang="en-US" altLang="zh-CN" sz="2400" dirty="0">
              <a:solidFill>
                <a:srgbClr val="660033"/>
              </a:solidFill>
            </a:endParaRPr>
          </a:p>
          <a:p>
            <a:pPr marL="952500" indent="-952500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zh-CN" altLang="en-US" sz="2800" i="1" dirty="0">
              <a:solidFill>
                <a:srgbClr val="000099"/>
              </a:solidFill>
            </a:endParaRPr>
          </a:p>
        </p:txBody>
      </p:sp>
      <p:sp>
        <p:nvSpPr>
          <p:cNvPr id="649218" name="标题 6492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dirty="0">
                <a:solidFill>
                  <a:schemeClr val="folHlink"/>
                </a:solidFill>
                <a:ea typeface="楷体_GB2312" pitchFamily="49" charset="-122"/>
              </a:rPr>
              <a:t>对主键的传递函数依赖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4221087"/>
            <a:ext cx="725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000099"/>
                </a:solidFill>
                <a:sym typeface="+mn-ea"/>
              </a:rPr>
              <a:t>存在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对主键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的传递函数依赖，产生异常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的一个原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14245"/>
            <a:ext cx="4210263" cy="119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分解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865607"/>
            <a:ext cx="8136904" cy="1779417"/>
          </a:xfrm>
        </p:spPr>
        <p:txBody>
          <a:bodyPr/>
          <a:lstStyle/>
          <a:p>
            <a:r>
              <a:rPr lang="zh-CN" altLang="en-US" dirty="0" smtClean="0"/>
              <a:t>消除对主键的传递依赖：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合法合并，</a:t>
            </a:r>
            <a:r>
              <a:rPr lang="zh-CN" altLang="en-US" dirty="0"/>
              <a:t>左侧非主键的</a:t>
            </a:r>
            <a:r>
              <a:rPr lang="en-US" altLang="zh-CN" dirty="0" smtClean="0"/>
              <a:t>FD:</a:t>
            </a:r>
          </a:p>
          <a:p>
            <a:pPr lvl="2"/>
            <a:r>
              <a:rPr lang="zh-CN" altLang="en-US" dirty="0" smtClean="0"/>
              <a:t>合并左右两侧所有属性形成一个关系模式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左侧属性集与不在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中的剩余属性形成一个关系模式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3717032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sym typeface="+mn-ea"/>
              </a:rPr>
              <a:t>movies2(</a:t>
            </a:r>
            <a:r>
              <a:rPr lang="en-US" altLang="zh-CN" sz="2000" dirty="0" err="1">
                <a:sym typeface="+mn-ea"/>
              </a:rPr>
              <a:t>studioname,studioaddr</a:t>
            </a:r>
            <a:r>
              <a:rPr lang="en-US" altLang="zh-CN" sz="2000" dirty="0">
                <a:sym typeface="+mn-ea"/>
              </a:rPr>
              <a:t>)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movies1(</a:t>
            </a:r>
            <a:r>
              <a:rPr lang="en-US" altLang="zh-CN" sz="2000" dirty="0" err="1" smtClean="0"/>
              <a:t>title,year,lenth,movietype,studioname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02345"/>
            <a:ext cx="2448744" cy="101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4210263" cy="119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82193"/>
            <a:ext cx="3904431" cy="65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folHlink"/>
                </a:solidFill>
                <a:ea typeface="楷体_GB2312" pitchFamily="49" charset="-122"/>
              </a:rPr>
              <a:t>Boyce-</a:t>
            </a:r>
            <a:r>
              <a:rPr lang="en-US" altLang="zh-CN" dirty="0" err="1">
                <a:solidFill>
                  <a:schemeClr val="folHlink"/>
                </a:solidFill>
                <a:ea typeface="楷体_GB2312" pitchFamily="49" charset="-122"/>
              </a:rPr>
              <a:t>Codd</a:t>
            </a:r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范式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2060848"/>
            <a:ext cx="8136904" cy="1944216"/>
          </a:xfrm>
        </p:spPr>
        <p:txBody>
          <a:bodyPr/>
          <a:lstStyle/>
          <a:p>
            <a:r>
              <a:rPr lang="zh-CN" altLang="en-US" dirty="0" smtClean="0"/>
              <a:t>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当且仅当：如果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中非平凡函数依赖</a:t>
            </a:r>
            <a:r>
              <a:rPr lang="en-US" altLang="zh-CN" dirty="0" smtClean="0"/>
              <a:t>FD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en-US" altLang="zh-CN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i="1" baseline="-25000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&gt;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i="1" baseline="-25000" dirty="0" err="1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 smtClean="0"/>
              <a:t>成立，则</a:t>
            </a:r>
            <a:r>
              <a:rPr lang="en-US" altLang="zh-CN" dirty="0" smtClean="0"/>
              <a:t>{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是关系的</a:t>
            </a:r>
            <a:r>
              <a:rPr lang="zh-CN" altLang="en-US" b="1" dirty="0" smtClean="0">
                <a:solidFill>
                  <a:srgbClr val="FF0000"/>
                </a:solidFill>
              </a:rPr>
              <a:t>超键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superkey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dirty="0"/>
              <a:t>包含键的属性</a:t>
            </a:r>
            <a:r>
              <a:rPr lang="zh-CN" altLang="en-US" dirty="0" smtClean="0"/>
              <a:t>集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BCNF</a:t>
            </a:r>
            <a:r>
              <a:rPr lang="zh-CN" altLang="en-US" b="1" dirty="0" smtClean="0">
                <a:solidFill>
                  <a:srgbClr val="FF0000"/>
                </a:solidFill>
              </a:rPr>
              <a:t>消除不合理的函数依赖，从而消除异常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7214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问题：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只含有两个属性的关系一定是</a:t>
            </a:r>
            <a:r>
              <a:rPr lang="en-US" altLang="zh-CN" sz="2800" b="1" dirty="0" smtClean="0"/>
              <a:t>BCNF</a:t>
            </a:r>
            <a:r>
              <a:rPr lang="zh-CN" altLang="en-US" sz="2800" b="1" dirty="0" smtClean="0"/>
              <a:t>？原因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所有属性共同构成键的关系一定是</a:t>
            </a:r>
            <a:r>
              <a:rPr lang="en-US" altLang="zh-CN" sz="2800" b="1" dirty="0" smtClean="0"/>
              <a:t>BCNF?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标题 649217"/>
          <p:cNvSpPr>
            <a:spLocks noGrp="1"/>
          </p:cNvSpPr>
          <p:nvPr>
            <p:ph type="title"/>
          </p:nvPr>
        </p:nvSpPr>
        <p:spPr>
          <a:xfrm>
            <a:off x="971600" y="214313"/>
            <a:ext cx="8172400" cy="1462087"/>
          </a:xfrm>
        </p:spPr>
        <p:txBody>
          <a:bodyPr anchor="b"/>
          <a:lstStyle/>
          <a:p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讨论以下关系模式是否</a:t>
            </a:r>
            <a:r>
              <a:rPr lang="en-US" altLang="zh-CN" dirty="0" smtClean="0">
                <a:solidFill>
                  <a:schemeClr val="folHlink"/>
                </a:solidFill>
                <a:ea typeface="楷体_GB2312" pitchFamily="49" charset="-122"/>
              </a:rPr>
              <a:t>BCNF</a:t>
            </a:r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，若不是，分解成符合</a:t>
            </a:r>
            <a:r>
              <a:rPr lang="en-US" altLang="zh-CN" dirty="0" smtClean="0">
                <a:solidFill>
                  <a:schemeClr val="folHlink"/>
                </a:solidFill>
                <a:ea typeface="楷体_GB2312" pitchFamily="49" charset="-122"/>
              </a:rPr>
              <a:t>BCNF</a:t>
            </a:r>
            <a:r>
              <a:rPr lang="zh-CN" altLang="en-US" dirty="0" smtClean="0">
                <a:solidFill>
                  <a:schemeClr val="folHlink"/>
                </a:solidFill>
                <a:ea typeface="楷体_GB2312" pitchFamily="49" charset="-122"/>
              </a:rPr>
              <a:t>的新模式</a:t>
            </a:r>
            <a:endParaRPr lang="en-US" altLang="zh-CN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49219" name="文本占位符 649218"/>
          <p:cNvSpPr>
            <a:spLocks noGrp="1"/>
          </p:cNvSpPr>
          <p:nvPr>
            <p:ph type="body" idx="1"/>
          </p:nvPr>
        </p:nvSpPr>
        <p:spPr>
          <a:xfrm>
            <a:off x="403225" y="1978660"/>
            <a:ext cx="8338185" cy="4694555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0099"/>
                </a:solidFill>
              </a:rPr>
              <a:t>Movies(</a:t>
            </a:r>
            <a:r>
              <a:rPr lang="en-US" altLang="zh-CN" sz="2800" dirty="0" err="1" smtClean="0">
                <a:solidFill>
                  <a:srgbClr val="000099"/>
                </a:solidFill>
              </a:rPr>
              <a:t>title,year,studioName,president,presAddr</a:t>
            </a:r>
            <a:r>
              <a:rPr lang="en-US" altLang="zh-CN" sz="2800" dirty="0" smtClean="0">
                <a:solidFill>
                  <a:srgbClr val="000099"/>
                </a:solidFill>
              </a:rPr>
              <a:t>)</a:t>
            </a:r>
            <a:endParaRPr lang="en-US" altLang="zh-CN" sz="2800" dirty="0" smtClean="0">
              <a:solidFill>
                <a:srgbClr val="000099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660033"/>
                </a:solidFill>
              </a:rPr>
              <a:t>其中</a:t>
            </a:r>
            <a:r>
              <a:rPr lang="en-US" altLang="zh-CN" dirty="0" smtClean="0">
                <a:solidFill>
                  <a:srgbClr val="660033"/>
                </a:solidFill>
              </a:rPr>
              <a:t>President</a:t>
            </a:r>
            <a:r>
              <a:rPr lang="zh-CN" altLang="en-US" dirty="0" smtClean="0">
                <a:solidFill>
                  <a:srgbClr val="660033"/>
                </a:solidFill>
              </a:rPr>
              <a:t>为电影公司经理</a:t>
            </a:r>
            <a:endParaRPr lang="en-US" altLang="zh-CN" dirty="0">
              <a:solidFill>
                <a:srgbClr val="660033"/>
              </a:solidFill>
              <a:sym typeface="+mn-ea"/>
            </a:endParaRPr>
          </a:p>
          <a:p>
            <a:r>
              <a:rPr lang="zh-CN" altLang="en-US" sz="2285" dirty="0" smtClean="0"/>
              <a:t>确定主键：</a:t>
            </a:r>
            <a:r>
              <a:rPr lang="en-US" altLang="zh-CN" sz="2285" dirty="0" smtClean="0"/>
              <a:t>{</a:t>
            </a:r>
            <a:r>
              <a:rPr lang="en-US" altLang="zh-CN" sz="2285" dirty="0" err="1" smtClean="0"/>
              <a:t>title,year</a:t>
            </a:r>
            <a:r>
              <a:rPr lang="en-US" altLang="zh-CN" sz="2285" dirty="0" smtClean="0"/>
              <a:t>}</a:t>
            </a:r>
            <a:endParaRPr lang="en-US" altLang="zh-CN" sz="2285" dirty="0" smtClean="0">
              <a:solidFill>
                <a:schemeClr val="tx1"/>
              </a:solidFill>
            </a:endParaRPr>
          </a:p>
          <a:p>
            <a:r>
              <a:rPr lang="zh-CN" altLang="en-US" sz="2285" dirty="0" smtClean="0"/>
              <a:t>确定所有非平凡</a:t>
            </a:r>
            <a:r>
              <a:rPr lang="zh-CN" altLang="en-US" sz="2285" dirty="0" smtClean="0">
                <a:solidFill>
                  <a:schemeClr val="tx1"/>
                </a:solidFill>
              </a:rPr>
              <a:t>函数依赖</a:t>
            </a:r>
            <a:r>
              <a:rPr lang="zh-CN" altLang="en-US" sz="2285" dirty="0">
                <a:solidFill>
                  <a:schemeClr val="tx1"/>
                </a:solidFill>
              </a:rPr>
              <a:t>：</a:t>
            </a:r>
          </a:p>
          <a:p>
            <a:pPr lvl="1"/>
            <a:r>
              <a:rPr lang="en-US" altLang="zh-CN" sz="1995" i="1" dirty="0" err="1" smtClean="0">
                <a:sym typeface="+mn-ea"/>
              </a:rPr>
              <a:t>Title,year</a:t>
            </a:r>
            <a:r>
              <a:rPr lang="en-US" altLang="zh-CN" sz="1995" i="1" dirty="0" smtClean="0">
                <a:sym typeface="+mn-ea"/>
              </a:rPr>
              <a:t> </a:t>
            </a:r>
            <a:r>
              <a:rPr lang="en-US" altLang="zh-CN" sz="1995" dirty="0">
                <a:sym typeface="+mn-ea"/>
              </a:rPr>
              <a:t>→ </a:t>
            </a:r>
            <a:r>
              <a:rPr lang="en-US" altLang="zh-CN" sz="1995" i="1" dirty="0" err="1" smtClean="0">
                <a:sym typeface="+mn-ea"/>
              </a:rPr>
              <a:t>studioname</a:t>
            </a:r>
            <a:endParaRPr lang="en-US" altLang="zh-CN" sz="1995" i="1" dirty="0" smtClean="0">
              <a:sym typeface="+mn-ea"/>
            </a:endParaRPr>
          </a:p>
          <a:p>
            <a:pPr lvl="1"/>
            <a:r>
              <a:rPr lang="en-US" altLang="zh-CN" sz="1995" i="1" dirty="0" err="1" smtClean="0">
                <a:sym typeface="+mn-ea"/>
              </a:rPr>
              <a:t>studioname</a:t>
            </a:r>
            <a:r>
              <a:rPr lang="en-US" altLang="zh-CN" sz="1995" i="1" dirty="0" smtClean="0">
                <a:sym typeface="+mn-ea"/>
              </a:rPr>
              <a:t> </a:t>
            </a:r>
            <a:r>
              <a:rPr lang="en-US" altLang="zh-CN" sz="1995" dirty="0" smtClean="0">
                <a:sym typeface="+mn-ea"/>
              </a:rPr>
              <a:t>→</a:t>
            </a:r>
            <a:r>
              <a:rPr lang="en-US" altLang="zh-CN" sz="1995" i="1" dirty="0" smtClean="0">
                <a:sym typeface="+mn-ea"/>
              </a:rPr>
              <a:t>president</a:t>
            </a:r>
            <a:endParaRPr lang="en-US" altLang="zh-CN" sz="1995" i="1" dirty="0">
              <a:sym typeface="+mn-ea"/>
            </a:endParaRPr>
          </a:p>
          <a:p>
            <a:pPr lvl="1"/>
            <a:r>
              <a:rPr lang="en-US" altLang="zh-CN" sz="1995" i="1" dirty="0" err="1" smtClean="0">
                <a:sym typeface="+mn-ea"/>
              </a:rPr>
              <a:t>president</a:t>
            </a:r>
            <a:r>
              <a:rPr lang="en-US" altLang="zh-CN" sz="1995" dirty="0" err="1" smtClean="0">
                <a:sym typeface="+mn-ea"/>
              </a:rPr>
              <a:t>→</a:t>
            </a:r>
            <a:r>
              <a:rPr lang="en-US" altLang="zh-CN" sz="1995" i="1" dirty="0" err="1"/>
              <a:t>presAddr</a:t>
            </a:r>
            <a:endParaRPr lang="zh-CN" altLang="en-US" sz="1995" i="1" dirty="0"/>
          </a:p>
          <a:p>
            <a:pPr marL="457200" lvl="1" indent="0">
              <a:buNone/>
            </a:pPr>
            <a:endParaRPr lang="en-US" altLang="zh-CN" sz="2400" dirty="0">
              <a:solidFill>
                <a:srgbClr val="660033"/>
              </a:solidFill>
            </a:endParaRPr>
          </a:p>
          <a:p>
            <a:pPr marL="952500" indent="-952500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zh-CN" altLang="en-US" sz="2800" i="1" dirty="0">
              <a:solidFill>
                <a:srgbClr val="0000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2401" y="4531300"/>
            <a:ext cx="374786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{</a:t>
            </a:r>
            <a:r>
              <a:rPr lang="en-US" altLang="zh-CN" dirty="0" err="1" smtClean="0">
                <a:sym typeface="+mn-ea"/>
              </a:rPr>
              <a:t>title,year,studioname,president</a:t>
            </a:r>
            <a:r>
              <a:rPr lang="en-US" altLang="zh-CN" dirty="0" smtClean="0">
                <a:sym typeface="+mn-ea"/>
              </a:rPr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2809" y="3703583"/>
            <a:ext cx="36724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{</a:t>
            </a:r>
            <a:r>
              <a:rPr lang="en-US" altLang="zh-CN" dirty="0" err="1" smtClean="0">
                <a:sym typeface="+mn-ea"/>
              </a:rPr>
              <a:t>president,preAddr</a:t>
            </a:r>
            <a:r>
              <a:rPr lang="en-US" altLang="zh-CN" dirty="0" smtClean="0">
                <a:sym typeface="+mn-ea"/>
              </a:rPr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72622" y="4531111"/>
            <a:ext cx="3747864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studioname,president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>
                <a:sym typeface="+mn-ea"/>
              </a:rPr>
              <a:t>{</a:t>
            </a:r>
            <a:r>
              <a:rPr lang="en-US" altLang="zh-CN" dirty="0" err="1" smtClean="0">
                <a:sym typeface="+mn-ea"/>
              </a:rPr>
              <a:t>title,year,studioname</a:t>
            </a:r>
            <a:r>
              <a:rPr lang="en-US" altLang="zh-CN" dirty="0" smtClean="0">
                <a:sym typeface="+mn-ea"/>
              </a:rPr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标题 6563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总结说明</a:t>
            </a:r>
          </a:p>
        </p:txBody>
      </p:sp>
      <p:sp>
        <p:nvSpPr>
          <p:cNvPr id="656387" name="文本占位符 656386"/>
          <p:cNvSpPr>
            <a:spLocks noGrp="1"/>
          </p:cNvSpPr>
          <p:nvPr>
            <p:ph type="body" idx="1"/>
          </p:nvPr>
        </p:nvSpPr>
        <p:spPr>
          <a:xfrm>
            <a:off x="323528" y="2276872"/>
            <a:ext cx="8496944" cy="4114800"/>
          </a:xfrm>
        </p:spPr>
        <p:txBody>
          <a:bodyPr/>
          <a:lstStyle/>
          <a:p>
            <a:pPr algn="just">
              <a:lnSpc>
                <a:spcPct val="135000"/>
              </a:lnSpc>
              <a:buNone/>
            </a:pPr>
            <a:r>
              <a:rPr lang="zh-CN" altLang="en-US" sz="2800" dirty="0"/>
              <a:t>1.函数依赖</a:t>
            </a:r>
            <a:r>
              <a:rPr lang="zh-CN" altLang="en-US" sz="2800" dirty="0">
                <a:solidFill>
                  <a:schemeClr val="tx2"/>
                </a:solidFill>
              </a:rPr>
              <a:t>不是</a:t>
            </a:r>
            <a:r>
              <a:rPr lang="zh-CN" altLang="en-US" sz="2800" dirty="0"/>
              <a:t>指关系模式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tx2"/>
                </a:solidFill>
              </a:rPr>
              <a:t>某个或某些</a:t>
            </a:r>
            <a:r>
              <a:rPr lang="zh-CN" altLang="en-US" sz="2800" dirty="0"/>
              <a:t>关系实例满足的约束条件，</a:t>
            </a:r>
            <a:r>
              <a:rPr lang="zh-CN" altLang="en-US" sz="2800" dirty="0">
                <a:solidFill>
                  <a:schemeClr val="tx2"/>
                </a:solidFill>
              </a:rPr>
              <a:t>而是</a:t>
            </a:r>
            <a:r>
              <a:rPr lang="zh-CN" altLang="en-US" sz="2800" dirty="0"/>
              <a:t>指</a:t>
            </a:r>
            <a:r>
              <a:rPr lang="en-US" altLang="zh-CN" sz="2800" dirty="0"/>
              <a:t>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tx2"/>
                </a:solidFill>
              </a:rPr>
              <a:t>所有</a:t>
            </a:r>
            <a:r>
              <a:rPr lang="zh-CN" altLang="en-US" sz="2800" dirty="0"/>
              <a:t>关系实例均要满足的约束条件</a:t>
            </a:r>
          </a:p>
          <a:p>
            <a:pPr algn="just">
              <a:lnSpc>
                <a:spcPct val="135000"/>
              </a:lnSpc>
              <a:buNone/>
            </a:pPr>
            <a:r>
              <a:rPr lang="zh-CN" altLang="en-US" sz="2800" dirty="0"/>
              <a:t>2.函数依赖是</a:t>
            </a:r>
            <a:r>
              <a:rPr lang="zh-CN" altLang="en-US" sz="2800" dirty="0">
                <a:solidFill>
                  <a:schemeClr val="tx2"/>
                </a:solidFill>
              </a:rPr>
              <a:t>语义范畴</a:t>
            </a:r>
            <a:r>
              <a:rPr lang="zh-CN" altLang="en-US" sz="2800" dirty="0"/>
              <a:t>的概念。只能根据数据的语义来确定函数依赖</a:t>
            </a:r>
          </a:p>
          <a:p>
            <a:pPr algn="just">
              <a:lnSpc>
                <a:spcPct val="135000"/>
              </a:lnSpc>
              <a:buNone/>
            </a:pPr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000099"/>
                </a:solidFill>
              </a:rPr>
              <a:t>例如</a:t>
            </a:r>
            <a:r>
              <a:rPr lang="zh-CN" altLang="en-US" sz="2800" dirty="0" smtClean="0">
                <a:solidFill>
                  <a:srgbClr val="000099"/>
                </a:solidFill>
              </a:rPr>
              <a:t>“</a:t>
            </a:r>
            <a:r>
              <a:rPr lang="en-US" altLang="zh-CN" sz="2800" dirty="0" err="1" smtClean="0">
                <a:solidFill>
                  <a:srgbClr val="660033"/>
                </a:solidFill>
              </a:rPr>
              <a:t>studioname</a:t>
            </a:r>
            <a:r>
              <a:rPr lang="zh-CN" altLang="en-US" sz="2800" dirty="0" smtClean="0">
                <a:solidFill>
                  <a:srgbClr val="660033"/>
                </a:solidFill>
              </a:rPr>
              <a:t>→</a:t>
            </a:r>
            <a:r>
              <a:rPr lang="en-US" altLang="zh-CN" sz="2800" dirty="0" err="1" smtClean="0">
                <a:solidFill>
                  <a:srgbClr val="660033"/>
                </a:solidFill>
              </a:rPr>
              <a:t>studioaddr</a:t>
            </a:r>
            <a:r>
              <a:rPr lang="zh-CN" altLang="en-US" sz="2800" dirty="0" smtClean="0">
                <a:solidFill>
                  <a:srgbClr val="000099"/>
                </a:solidFill>
              </a:rPr>
              <a:t>”</a:t>
            </a:r>
            <a:r>
              <a:rPr lang="zh-CN" altLang="en-US" sz="2800" dirty="0">
                <a:solidFill>
                  <a:srgbClr val="000099"/>
                </a:solidFill>
              </a:rPr>
              <a:t>这个函数依赖只有在不</a:t>
            </a:r>
            <a:r>
              <a:rPr lang="zh-CN" altLang="en-US" sz="2800" dirty="0" smtClean="0">
                <a:solidFill>
                  <a:srgbClr val="000099"/>
                </a:solidFill>
              </a:rPr>
              <a:t>允许电影公司有多个地址条件</a:t>
            </a:r>
            <a:r>
              <a:rPr lang="zh-CN" altLang="en-US" sz="2800" dirty="0">
                <a:solidFill>
                  <a:srgbClr val="000099"/>
                </a:solidFill>
              </a:rPr>
              <a:t>下成立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标题 5580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问题的提出</a:t>
            </a:r>
          </a:p>
        </p:txBody>
      </p:sp>
      <p:sp>
        <p:nvSpPr>
          <p:cNvPr id="558083" name="文本占位符 558082"/>
          <p:cNvSpPr>
            <a:spLocks noGrp="1"/>
          </p:cNvSpPr>
          <p:nvPr>
            <p:ph type="body" idx="1"/>
          </p:nvPr>
        </p:nvSpPr>
        <p:spPr>
          <a:xfrm>
            <a:off x="0" y="1992948"/>
            <a:ext cx="9144000" cy="4114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针对一个具体应用，应该如何构造一个适合于它的关系数据库模式？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这是数据库的逻辑设计问题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关系数据库的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规范化理论</a:t>
            </a:r>
            <a:r>
              <a:rPr lang="zh-CN" altLang="en-US" dirty="0">
                <a:sym typeface="+mn-ea"/>
              </a:rPr>
              <a:t>是数据库逻辑设计的理论基础</a:t>
            </a:r>
            <a:endParaRPr lang="zh-CN" altLang="en-US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标题 562177"/>
          <p:cNvSpPr>
            <a:spLocks noGrp="1"/>
          </p:cNvSpPr>
          <p:nvPr>
            <p:ph type="title"/>
          </p:nvPr>
        </p:nvSpPr>
        <p:spPr>
          <a:xfrm>
            <a:off x="1028700" y="836613"/>
            <a:ext cx="6423025" cy="838200"/>
          </a:xfrm>
        </p:spPr>
        <p:txBody>
          <a:bodyPr anchor="b"/>
          <a:lstStyle/>
          <a:p>
            <a:r>
              <a:rPr lang="zh-CN" altLang="en-US" b="1" dirty="0">
                <a:solidFill>
                  <a:schemeClr val="folHlink"/>
                </a:solidFill>
                <a:ea typeface="楷体_GB2312" pitchFamily="49" charset="-122"/>
              </a:rPr>
              <a:t>关系模式的设计问题</a:t>
            </a:r>
          </a:p>
        </p:txBody>
      </p:sp>
      <p:sp>
        <p:nvSpPr>
          <p:cNvPr id="562179" name="文本占位符 562178"/>
          <p:cNvSpPr>
            <a:spLocks noGrp="1"/>
          </p:cNvSpPr>
          <p:nvPr>
            <p:ph type="body" idx="1"/>
          </p:nvPr>
        </p:nvSpPr>
        <p:spPr>
          <a:xfrm>
            <a:off x="121285" y="2063750"/>
            <a:ext cx="8771255" cy="237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假设以下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电影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模式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楷体_GB2312" pitchFamily="49" charset="-122"/>
              </a:rPr>
              <a:t>movies(</a:t>
            </a: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title,year,length,movietype,studioname,studioaddr,starname</a:t>
            </a:r>
            <a:r>
              <a:rPr lang="en-US" altLang="zh-CN" sz="2000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包含了</a:t>
            </a:r>
            <a:r>
              <a:rPr lang="zh-CN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信息</a:t>
            </a:r>
            <a:r>
              <a:rPr 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sz="2000" dirty="0">
                <a:solidFill>
                  <a:schemeClr val="tx1"/>
                </a:solidFill>
                <a:ea typeface="楷体_GB2312" pitchFamily="49" charset="-122"/>
              </a:rPr>
              <a:t>电影：</a:t>
            </a:r>
            <a:r>
              <a:rPr lang="en-US" altLang="zh-CN" sz="2000" dirty="0" err="1">
                <a:solidFill>
                  <a:schemeClr val="tx1"/>
                </a:solidFill>
                <a:ea typeface="楷体_GB2312" pitchFamily="49" charset="-122"/>
              </a:rPr>
              <a:t>title,year,length,movietype</a:t>
            </a:r>
            <a:endParaRPr lang="en-US" altLang="zh-CN" sz="2000" dirty="0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ea typeface="楷体_GB2312" pitchFamily="49" charset="-122"/>
              </a:rPr>
              <a:t>电影公司：</a:t>
            </a:r>
            <a:r>
              <a:rPr lang="en-US" altLang="zh-CN" sz="2000" dirty="0" err="1">
                <a:solidFill>
                  <a:schemeClr val="tx1"/>
                </a:solidFill>
                <a:ea typeface="楷体_GB2312" pitchFamily="49" charset="-122"/>
              </a:rPr>
              <a:t>studioname,studioaddr</a:t>
            </a:r>
            <a:endParaRPr lang="en-US" altLang="zh-CN" sz="2000" dirty="0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ea typeface="楷体_GB2312" pitchFamily="49" charset="-122"/>
              </a:rPr>
              <a:t>影星：</a:t>
            </a:r>
            <a:r>
              <a:rPr lang="en-US" altLang="zh-CN" sz="2000" dirty="0" err="1">
                <a:solidFill>
                  <a:schemeClr val="tx1"/>
                </a:solidFill>
                <a:ea typeface="楷体_GB2312" pitchFamily="49" charset="-122"/>
              </a:rPr>
              <a:t>starname</a:t>
            </a:r>
            <a:endParaRPr lang="en-US" altLang="zh-CN" sz="20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070" y="4954905"/>
            <a:ext cx="758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('Star Wars',1977,</a:t>
            </a:r>
            <a:r>
              <a:rPr lang="en-US" altLang="zh-CN"/>
              <a:t>124,'sciFic','fox','Fox Boulevard','Harrison Ford'</a:t>
            </a:r>
            <a:r>
              <a:rPr lang="zh-CN" altLang="en-US"/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7070" y="5420360"/>
            <a:ext cx="758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('Star Wars',1977,</a:t>
            </a:r>
            <a:r>
              <a:rPr lang="en-US" altLang="zh-CN"/>
              <a:t>124,</a:t>
            </a:r>
            <a:r>
              <a:rPr lang="en-US" altLang="zh-CN">
                <a:sym typeface="+mn-ea"/>
              </a:rPr>
              <a:t>'sciFic',</a:t>
            </a:r>
            <a:r>
              <a:rPr lang="en-US" altLang="zh-CN"/>
              <a:t>'fox','Fox Boulevard','Mark Hamill'</a:t>
            </a:r>
            <a:r>
              <a:rPr lang="zh-CN" altLang="en-US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7070" y="5788660"/>
            <a:ext cx="758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('Star Wars',1977,</a:t>
            </a:r>
            <a:r>
              <a:rPr lang="en-US" altLang="zh-CN"/>
              <a:t>124,</a:t>
            </a:r>
            <a:r>
              <a:rPr lang="en-US" altLang="zh-CN">
                <a:sym typeface="+mn-ea"/>
              </a:rPr>
              <a:t>'sciFic',</a:t>
            </a:r>
            <a:r>
              <a:rPr lang="en-US" altLang="zh-CN"/>
              <a:t>'fox','Fox Boulevard','Carrie Fisher'</a:t>
            </a:r>
            <a:r>
              <a:rPr lang="zh-CN" altLang="en-US"/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1685" y="6236970"/>
            <a:ext cx="758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('Star Wars',1977,</a:t>
            </a:r>
            <a:r>
              <a:rPr lang="en-US" altLang="zh-CN">
                <a:sym typeface="+mn-ea"/>
              </a:rPr>
              <a:t>124,'sciFic','fox','Fox Boulevard'    </a:t>
            </a:r>
            <a:r>
              <a:rPr lang="en-US"/>
              <a:t>.............</a:t>
            </a:r>
            <a:r>
              <a:rPr lang="zh-CN" alt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标题 562177"/>
          <p:cNvSpPr>
            <a:spLocks noGrp="1"/>
          </p:cNvSpPr>
          <p:nvPr>
            <p:ph type="title"/>
          </p:nvPr>
        </p:nvSpPr>
        <p:spPr>
          <a:xfrm>
            <a:off x="1028700" y="836613"/>
            <a:ext cx="6423025" cy="838200"/>
          </a:xfrm>
        </p:spPr>
        <p:txBody>
          <a:bodyPr anchor="b"/>
          <a:lstStyle/>
          <a:p>
            <a:r>
              <a:rPr lang="zh-CN" altLang="en-US" b="1" dirty="0">
                <a:solidFill>
                  <a:schemeClr val="folHlink"/>
                </a:solidFill>
                <a:ea typeface="楷体_GB2312" pitchFamily="49" charset="-122"/>
              </a:rPr>
              <a:t>关系模式的设计问题</a:t>
            </a:r>
          </a:p>
        </p:txBody>
      </p:sp>
      <p:sp>
        <p:nvSpPr>
          <p:cNvPr id="562179" name="文本占位符 562178"/>
          <p:cNvSpPr>
            <a:spLocks noGrp="1"/>
          </p:cNvSpPr>
          <p:nvPr>
            <p:ph type="body" idx="1"/>
          </p:nvPr>
        </p:nvSpPr>
        <p:spPr>
          <a:xfrm>
            <a:off x="81064" y="2057952"/>
            <a:ext cx="8946515" cy="1584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以下关系模式</a:t>
            </a:r>
            <a:r>
              <a:rPr lang="en-US" altLang="zh-CN" sz="2055" dirty="0" smtClean="0">
                <a:ea typeface="楷体_GB2312" pitchFamily="49" charset="-122"/>
                <a:sym typeface="+mn-ea"/>
              </a:rPr>
              <a:t>movies(</a:t>
            </a:r>
            <a:r>
              <a:rPr lang="en-US" altLang="zh-CN" sz="2055" spc="3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title,year,length,movietype,studioname,studioaddr,starname</a:t>
            </a:r>
            <a:r>
              <a:rPr lang="en-US" altLang="zh-CN" sz="2055" dirty="0">
                <a:ea typeface="楷体_GB2312" pitchFamily="49" charset="-122"/>
                <a:sym typeface="+mn-ea"/>
              </a:rPr>
              <a:t>)</a:t>
            </a:r>
            <a:endParaRPr lang="en-US" altLang="zh-CN" sz="2055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5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它存在哪些问题？</a:t>
            </a:r>
          </a:p>
          <a:p>
            <a:pPr lvl="1">
              <a:lnSpc>
                <a:spcPct val="90000"/>
              </a:lnSpc>
            </a:pPr>
            <a:r>
              <a:rPr lang="zh-CN" altLang="en-US" sz="245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原因何在？</a:t>
            </a:r>
            <a:endParaRPr lang="en-US" altLang="zh-CN" sz="2450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7885525" cy="299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标题 652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>
                <a:solidFill>
                  <a:schemeClr val="folHlink"/>
                </a:solidFill>
                <a:ea typeface="楷体_GB2312" pitchFamily="49" charset="-122"/>
              </a:rPr>
              <a:t>关系模式</a:t>
            </a:r>
            <a:r>
              <a:rPr lang="en-US" altLang="zh-CN" b="1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ovies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49" charset="-122"/>
              </a:rPr>
              <a:t>中存在的问题</a:t>
            </a:r>
          </a:p>
        </p:txBody>
      </p:sp>
      <p:sp>
        <p:nvSpPr>
          <p:cNvPr id="652291" name="文本占位符 652290"/>
          <p:cNvSpPr>
            <a:spLocks noGrp="1"/>
          </p:cNvSpPr>
          <p:nvPr>
            <p:ph type="body" idx="1"/>
          </p:nvPr>
        </p:nvSpPr>
        <p:spPr>
          <a:xfrm>
            <a:off x="318135" y="1877695"/>
            <a:ext cx="8508365" cy="4610100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bg1"/>
              </a:buClr>
              <a:buSzPct val="100000"/>
              <a:buNone/>
            </a:pPr>
            <a:r>
              <a:rPr lang="zh-CN" altLang="en-US" sz="2800" dirty="0">
                <a:solidFill>
                  <a:srgbClr val="660066"/>
                </a:solidFill>
              </a:rPr>
              <a:t>⒈ </a:t>
            </a:r>
            <a:r>
              <a:rPr lang="zh-CN" altLang="en-US" sz="2800" dirty="0" smtClean="0">
                <a:solidFill>
                  <a:srgbClr val="660066"/>
                </a:solidFill>
              </a:rPr>
              <a:t>数据冗余太</a:t>
            </a:r>
            <a:r>
              <a:rPr lang="zh-CN" altLang="en-US" sz="2800" dirty="0">
                <a:solidFill>
                  <a:srgbClr val="660066"/>
                </a:solidFill>
              </a:rPr>
              <a:t>大</a:t>
            </a:r>
          </a:p>
          <a:p>
            <a:pPr lvl="2">
              <a:lnSpc>
                <a:spcPct val="130000"/>
              </a:lnSpc>
              <a:buClr>
                <a:schemeClr val="tx1"/>
              </a:buClr>
            </a:pPr>
            <a:r>
              <a:rPr lang="zh-CN" altLang="en-US" sz="2055" dirty="0" smtClean="0"/>
              <a:t>例</a:t>
            </a:r>
            <a:r>
              <a:rPr lang="zh-CN" altLang="en-US" sz="2055" dirty="0"/>
              <a:t>：</a:t>
            </a:r>
            <a:r>
              <a:rPr lang="zh-CN" altLang="en-US" sz="2050" dirty="0">
                <a:sym typeface="+mn-ea"/>
              </a:rPr>
              <a:t>('Star Wars',1977</a:t>
            </a:r>
            <a:r>
              <a:rPr lang="en-US" altLang="zh-CN" sz="2050" dirty="0">
                <a:sym typeface="+mn-ea"/>
              </a:rPr>
              <a:t>)</a:t>
            </a:r>
            <a:r>
              <a:rPr lang="zh-CN" altLang="en-US" sz="2055" dirty="0"/>
              <a:t>电影的时长、电影公司地址重复出现</a:t>
            </a:r>
          </a:p>
          <a:p>
            <a:pPr>
              <a:lnSpc>
                <a:spcPct val="130000"/>
              </a:lnSpc>
              <a:buNone/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371703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dirty="0">
                <a:solidFill>
                  <a:srgbClr val="FF0000"/>
                </a:solidFill>
              </a:rPr>
              <a:t>不必要的数据重复</a:t>
            </a:r>
            <a:r>
              <a:rPr lang="zh-CN" altLang="en-US" sz="4000" dirty="0" smtClean="0">
                <a:solidFill>
                  <a:srgbClr val="FF0000"/>
                </a:solidFill>
              </a:rPr>
              <a:t>称为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lvl="1"/>
            <a:r>
              <a:rPr lang="zh-CN" altLang="en-US" sz="4000" dirty="0" smtClean="0">
                <a:solidFill>
                  <a:srgbClr val="FF0000"/>
                </a:solidFill>
              </a:rPr>
              <a:t>冗余</a:t>
            </a:r>
            <a:r>
              <a:rPr lang="en-US" altLang="zh-CN" sz="4000" dirty="0">
                <a:solidFill>
                  <a:srgbClr val="FF0000"/>
                </a:solidFill>
              </a:rPr>
              <a:t>(redundancy)</a:t>
            </a:r>
            <a:r>
              <a:rPr lang="zh-CN" altLang="en-US" sz="4000" dirty="0" smtClean="0">
                <a:solidFill>
                  <a:srgbClr val="FF0000"/>
                </a:solidFill>
              </a:rPr>
              <a:t>；</a:t>
            </a:r>
            <a:endParaRPr lang="zh-CN" altLang="en-US" sz="4000" dirty="0">
              <a:solidFill>
                <a:srgbClr val="FF000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8" y="3737765"/>
            <a:ext cx="7885525" cy="299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2290" name="标题 652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</a:rPr>
              <a:t>关系模式</a:t>
            </a:r>
            <a:r>
              <a:rPr lang="en-US" altLang="zh-CN" sz="4400" b="1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M</a:t>
            </a:r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ovies</a:t>
            </a:r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</a:rPr>
              <a:t>中存在的问题</a:t>
            </a:r>
          </a:p>
        </p:txBody>
      </p:sp>
      <p:sp>
        <p:nvSpPr>
          <p:cNvPr id="652291" name="文本占位符 652290"/>
          <p:cNvSpPr>
            <a:spLocks noGrp="1"/>
          </p:cNvSpPr>
          <p:nvPr>
            <p:ph type="body" idx="1"/>
          </p:nvPr>
        </p:nvSpPr>
        <p:spPr>
          <a:xfrm>
            <a:off x="373380" y="1922145"/>
            <a:ext cx="8430895" cy="4610100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bg1"/>
              </a:buClr>
              <a:buSzPct val="100000"/>
              <a:buNone/>
            </a:pPr>
            <a:r>
              <a:rPr lang="zh-CN" altLang="en-US" sz="2400" dirty="0">
                <a:solidFill>
                  <a:srgbClr val="660066"/>
                </a:solidFill>
              </a:rPr>
              <a:t>⒉ </a:t>
            </a:r>
            <a:r>
              <a:rPr lang="zh-CN" altLang="en-US" sz="2800" dirty="0">
                <a:solidFill>
                  <a:srgbClr val="660066"/>
                </a:solidFill>
              </a:rPr>
              <a:t>更新异常</a:t>
            </a:r>
            <a:r>
              <a:rPr lang="zh-CN" altLang="en-US" sz="2800" dirty="0"/>
              <a:t>（</a:t>
            </a:r>
            <a:r>
              <a:rPr lang="en-US" altLang="zh-CN" sz="2800" dirty="0"/>
              <a:t>Update Anomalies）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zh-CN" sz="2400" spc="30" dirty="0">
                <a:sym typeface="+mn-ea"/>
              </a:rPr>
              <a:t>引起数据不一致</a:t>
            </a:r>
            <a:endParaRPr lang="zh-CN" altLang="zh-CN" sz="2800" spc="30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sym typeface="+mn-ea"/>
              </a:rPr>
              <a:t>更新</a:t>
            </a:r>
            <a:r>
              <a:rPr lang="zh-CN" altLang="en-US" sz="2400" dirty="0">
                <a:sym typeface="+mn-ea"/>
              </a:rPr>
              <a:t>数据时，维护数据完整性代价大</a:t>
            </a:r>
          </a:p>
          <a:p>
            <a:pPr lvl="2">
              <a:lnSpc>
                <a:spcPct val="130000"/>
              </a:lnSpc>
            </a:pPr>
            <a:endParaRPr lang="zh-CN" altLang="en-US" sz="2050" dirty="0">
              <a:sym typeface="+mn-ea"/>
            </a:endParaRPr>
          </a:p>
          <a:p>
            <a:pPr marL="914400" lvl="2" indent="0">
              <a:lnSpc>
                <a:spcPct val="13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9" y="3863472"/>
            <a:ext cx="7885525" cy="299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3314" name="标题 6533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</a:rPr>
              <a:t>关系模式</a:t>
            </a:r>
            <a:r>
              <a:rPr lang="en-US" altLang="zh-CN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M</a:t>
            </a:r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ovies</a:t>
            </a:r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</a:rPr>
              <a:t>中存在的问题</a:t>
            </a:r>
          </a:p>
        </p:txBody>
      </p:sp>
      <p:sp>
        <p:nvSpPr>
          <p:cNvPr id="653315" name="文本占位符 653314"/>
          <p:cNvSpPr>
            <a:spLocks noGrp="1"/>
          </p:cNvSpPr>
          <p:nvPr>
            <p:ph type="body" idx="1"/>
          </p:nvPr>
        </p:nvSpPr>
        <p:spPr>
          <a:xfrm>
            <a:off x="566420" y="2006600"/>
            <a:ext cx="8126730" cy="4596765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660033"/>
                </a:solidFill>
              </a:rPr>
              <a:t>⒊ 删除异常（</a:t>
            </a:r>
            <a:r>
              <a:rPr lang="en-US" altLang="zh-CN" sz="2600" dirty="0">
                <a:solidFill>
                  <a:srgbClr val="660033"/>
                </a:solidFill>
              </a:rPr>
              <a:t>Deletion Anomalies）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为删除数据，删除了不该删除的信息</a:t>
            </a:r>
          </a:p>
          <a:p>
            <a:pPr lvl="2">
              <a:lnSpc>
                <a:spcPct val="130000"/>
              </a:lnSpc>
            </a:pPr>
            <a:endParaRPr lang="zh-CN" altLang="en-US" sz="2160" dirty="0"/>
          </a:p>
        </p:txBody>
      </p:sp>
      <p:sp>
        <p:nvSpPr>
          <p:cNvPr id="5" name="矩形 4"/>
          <p:cNvSpPr/>
          <p:nvPr/>
        </p:nvSpPr>
        <p:spPr>
          <a:xfrm>
            <a:off x="517259" y="4346752"/>
            <a:ext cx="7903210" cy="287655"/>
          </a:xfrm>
          <a:prstGeom prst="rect">
            <a:avLst/>
          </a:prstGeom>
          <a:solidFill>
            <a:schemeClr val="bg1"/>
          </a:solidFill>
          <a:ln w="2349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标题 6533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</a:rPr>
              <a:t>关系模式</a:t>
            </a:r>
            <a:r>
              <a:rPr lang="en-US" altLang="zh-CN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M</a:t>
            </a:r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  <a:sym typeface="+mn-ea"/>
              </a:rPr>
              <a:t>ovies</a:t>
            </a:r>
            <a:r>
              <a:rPr lang="zh-CN" altLang="en-US" sz="4400" b="1" dirty="0">
                <a:solidFill>
                  <a:schemeClr val="folHlink"/>
                </a:solidFill>
                <a:ea typeface="楷体_GB2312" pitchFamily="49" charset="-122"/>
              </a:rPr>
              <a:t>中存在的问题</a:t>
            </a:r>
            <a:endParaRPr lang="zh-CN" altLang="en-US" sz="3200" dirty="0"/>
          </a:p>
        </p:txBody>
      </p:sp>
      <p:sp>
        <p:nvSpPr>
          <p:cNvPr id="653315" name="文本占位符 653314"/>
          <p:cNvSpPr>
            <a:spLocks noGrp="1"/>
          </p:cNvSpPr>
          <p:nvPr>
            <p:ph type="body" idx="1"/>
          </p:nvPr>
        </p:nvSpPr>
        <p:spPr>
          <a:xfrm>
            <a:off x="566420" y="2006600"/>
            <a:ext cx="8126730" cy="4596765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660033"/>
                </a:solidFill>
                <a:sym typeface="+mn-ea"/>
              </a:rPr>
              <a:t>⒋</a:t>
            </a:r>
            <a:r>
              <a:rPr lang="zh-CN" altLang="en-US" sz="2600" dirty="0">
                <a:solidFill>
                  <a:srgbClr val="660033"/>
                </a:solidFill>
              </a:rPr>
              <a:t>插入异常（</a:t>
            </a:r>
            <a:r>
              <a:rPr lang="en-US" altLang="zh-CN" sz="2600" dirty="0">
                <a:solidFill>
                  <a:srgbClr val="660033"/>
                </a:solidFill>
              </a:rPr>
              <a:t>Insertion Anomalies）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添加数据时无法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r>
              <a:rPr lang="zh-CN" altLang="en-US" sz="2200" dirty="0" smtClean="0"/>
              <a:t>例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如果</a:t>
            </a:r>
            <a:r>
              <a:rPr lang="zh-CN" altLang="en-US" sz="2200" dirty="0"/>
              <a:t>一个影视公司刚成立，尚无电影，我们就无法把这个公司及其地址信息存入数据库</a:t>
            </a:r>
          </a:p>
          <a:p>
            <a:pPr>
              <a:lnSpc>
                <a:spcPct val="13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331</TotalTime>
  <Words>1731</Words>
  <Application>Microsoft Office PowerPoint</Application>
  <PresentationFormat>On-screen Show (4:3)</PresentationFormat>
  <Paragraphs>179</Paragraphs>
  <Slides>28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华文行楷</vt:lpstr>
      <vt:lpstr>宋体</vt:lpstr>
      <vt:lpstr>楷体</vt:lpstr>
      <vt:lpstr>楷体_GB2312</vt:lpstr>
      <vt:lpstr>隶书</vt:lpstr>
      <vt:lpstr>Arial</vt:lpstr>
      <vt:lpstr>Symbol</vt:lpstr>
      <vt:lpstr>Tahoma</vt:lpstr>
      <vt:lpstr>Times New Roman</vt:lpstr>
      <vt:lpstr>Wingdings</vt:lpstr>
      <vt:lpstr>Blends</vt:lpstr>
      <vt:lpstr>自定义设计方案</vt:lpstr>
      <vt:lpstr>MS_ClipArt_Gallery.2</vt:lpstr>
      <vt:lpstr>第9讲 关系数据库设计理论</vt:lpstr>
      <vt:lpstr>同一应用的不同设计方案</vt:lpstr>
      <vt:lpstr>问题的提出</vt:lpstr>
      <vt:lpstr>关系模式的设计问题</vt:lpstr>
      <vt:lpstr>关系模式的设计问题</vt:lpstr>
      <vt:lpstr>关系模式Movies中存在的问题</vt:lpstr>
      <vt:lpstr>关系模式Movies中存在的问题</vt:lpstr>
      <vt:lpstr>关系模式Movies中存在的问题</vt:lpstr>
      <vt:lpstr>关系模式Movies中存在的问题</vt:lpstr>
      <vt:lpstr>什么是“好的”关系模式</vt:lpstr>
      <vt:lpstr>分解关系模式，消除部分异常</vt:lpstr>
      <vt:lpstr>分解关系模式，消除异常</vt:lpstr>
      <vt:lpstr>要解决的内容</vt:lpstr>
      <vt:lpstr>数据依赖对关系模式的影响（续）</vt:lpstr>
      <vt:lpstr>数据库设计方法之规范化理论</vt:lpstr>
      <vt:lpstr> 函数依赖（FD）定义</vt:lpstr>
      <vt:lpstr>示例</vt:lpstr>
      <vt:lpstr> 平凡函数依赖（FD）定义</vt:lpstr>
      <vt:lpstr>函数依赖的“右侧”合并与分解原则</vt:lpstr>
      <vt:lpstr>“左侧”合并与分解原则不成立</vt:lpstr>
      <vt:lpstr>其他规则</vt:lpstr>
      <vt:lpstr>对主键的部分函数依赖</vt:lpstr>
      <vt:lpstr>分解</vt:lpstr>
      <vt:lpstr>对主键的传递函数依赖</vt:lpstr>
      <vt:lpstr>分解</vt:lpstr>
      <vt:lpstr>Boyce-Codd范式</vt:lpstr>
      <vt:lpstr>讨论以下关系模式是否BCNF，若不是，分解成符合BCNF的新模式</vt:lpstr>
      <vt:lpstr>总结说明</vt:lpstr>
    </vt:vector>
  </TitlesOfParts>
  <Company>HIT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latitude</cp:lastModifiedBy>
  <cp:revision>548</cp:revision>
  <dcterms:created xsi:type="dcterms:W3CDTF">2003-07-09T14:46:00Z</dcterms:created>
  <dcterms:modified xsi:type="dcterms:W3CDTF">2019-11-22T03:02:59Z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KSOProductBuildVer">
    <vt:lpwstr>2052-11.1.0.8013</vt:lpwstr>
  </property>
</Properties>
</file>