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5199975" cy="18000663"/>
  <p:notesSz cx="6858000" cy="9144000"/>
  <p:defaultTextStyle>
    <a:defPPr>
      <a:defRPr lang="en-US"/>
    </a:defPPr>
    <a:lvl1pPr marL="0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1pPr>
    <a:lvl2pPr marL="587502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2pPr>
    <a:lvl3pPr marL="1175004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3pPr>
    <a:lvl4pPr marL="1762506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4pPr>
    <a:lvl5pPr marL="2350008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5pPr>
    <a:lvl6pPr marL="2937510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6pPr>
    <a:lvl7pPr marL="3525012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7pPr>
    <a:lvl8pPr marL="4112514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8pPr>
    <a:lvl9pPr marL="4700016" algn="l" defTabSz="1175004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EFF"/>
    <a:srgbClr val="D1F3E5"/>
    <a:srgbClr val="B6F2E8"/>
    <a:srgbClr val="FFE9F9"/>
    <a:srgbClr val="FFF0E8"/>
    <a:srgbClr val="FFF4E7"/>
    <a:srgbClr val="FFFDE8"/>
    <a:srgbClr val="98BD7F"/>
    <a:srgbClr val="6DA845"/>
    <a:srgbClr val="D7C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42"/>
    <p:restoredTop sz="94606"/>
  </p:normalViewPr>
  <p:slideViewPr>
    <p:cSldViewPr snapToGrid="0" snapToObjects="1">
      <p:cViewPr>
        <p:scale>
          <a:sx n="75" d="100"/>
          <a:sy n="75" d="100"/>
        </p:scale>
        <p:origin x="156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369"/>
            <a:ext cx="5433745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1843"/>
            <a:ext cx="10709989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1843"/>
            <a:ext cx="10709989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242"/>
            <a:ext cx="10660769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2"/>
            <a:ext cx="10713272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3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C346-7FD3-094D-A74E-ECD05B7A7F7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2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DCE4-1250-9F41-9176-7CCF6F89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4E7"/>
            </a:gs>
            <a:gs pos="0">
              <a:srgbClr val="FFE9F9"/>
            </a:gs>
            <a:gs pos="42000">
              <a:srgbClr val="FFFDE8"/>
            </a:gs>
            <a:gs pos="100000">
              <a:srgbClr val="D1F3E5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470"/>
          <p:cNvGrpSpPr/>
          <p:nvPr/>
        </p:nvGrpSpPr>
        <p:grpSpPr>
          <a:xfrm>
            <a:off x="9442655" y="16151904"/>
            <a:ext cx="1259284" cy="2288674"/>
            <a:chOff x="16224288" y="15620647"/>
            <a:chExt cx="1265908" cy="4042769"/>
          </a:xfrm>
        </p:grpSpPr>
        <p:sp>
          <p:nvSpPr>
            <p:cNvPr id="472" name="Moon 471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Moon 472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Moon 473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Moon 474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Moon 475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Moon 476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Moon 477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Moon 478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Moon 479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Moon 480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Moon 481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Moon 482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8391986" y="15999124"/>
            <a:ext cx="1224465" cy="2894159"/>
            <a:chOff x="16224288" y="15620647"/>
            <a:chExt cx="1265908" cy="4042769"/>
          </a:xfrm>
        </p:grpSpPr>
        <p:sp>
          <p:nvSpPr>
            <p:cNvPr id="237" name="Moon 236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oon 237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oon 238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oon 239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oon 240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oon 241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oon 242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oon 243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oon 244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Moon 245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Moon 246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Moon 247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7071535" y="15933274"/>
            <a:ext cx="1224465" cy="2894159"/>
            <a:chOff x="16224288" y="15620647"/>
            <a:chExt cx="1265908" cy="4042769"/>
          </a:xfrm>
        </p:grpSpPr>
        <p:sp>
          <p:nvSpPr>
            <p:cNvPr id="276" name="Moon 275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Moon 276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Moon 277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Moon 278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Moon 279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Moon 280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Moon 281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Moon 282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Moon 283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Moon 284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Moon 285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Moon 286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5934420" y="15978773"/>
            <a:ext cx="1224465" cy="2894159"/>
            <a:chOff x="16224288" y="15620647"/>
            <a:chExt cx="1265908" cy="4042769"/>
          </a:xfrm>
        </p:grpSpPr>
        <p:sp>
          <p:nvSpPr>
            <p:cNvPr id="289" name="Moon 288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Moon 289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Moon 290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Moon 291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Moon 292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Moon 293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Moon 294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Moon 295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Moon 296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Moon 297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Moon 298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Moon 299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4766451" y="16097335"/>
            <a:ext cx="1224465" cy="2894159"/>
            <a:chOff x="16224288" y="15620647"/>
            <a:chExt cx="1265908" cy="4042769"/>
          </a:xfrm>
        </p:grpSpPr>
        <p:sp>
          <p:nvSpPr>
            <p:cNvPr id="380" name="Moon 379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Moon 380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Moon 381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Moon 382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Moon 383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Moon 384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Moon 385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Moon 386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Moon 387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Moon 388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Moon 389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Moon 390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2159917" y="16026508"/>
            <a:ext cx="1224465" cy="2894159"/>
            <a:chOff x="16224288" y="15620647"/>
            <a:chExt cx="1265908" cy="4042769"/>
          </a:xfrm>
        </p:grpSpPr>
        <p:sp>
          <p:nvSpPr>
            <p:cNvPr id="393" name="Moon 392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Moon 393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Moon 394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Moon 395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Moon 396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Moon 397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Moon 398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Moon 399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Moon 400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Moon 401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Moon 402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Moon 403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127285" y="16117702"/>
            <a:ext cx="1259284" cy="2288674"/>
            <a:chOff x="16224288" y="15620647"/>
            <a:chExt cx="1265908" cy="4042769"/>
          </a:xfrm>
        </p:grpSpPr>
        <p:sp>
          <p:nvSpPr>
            <p:cNvPr id="406" name="Moon 405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Moon 406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Moon 407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Moon 408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Moon 409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Moon 410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Moon 411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Moon 412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Moon 413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Moon 414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Moon 415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Moon 416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1159807" y="16223350"/>
            <a:ext cx="1224465" cy="2894159"/>
            <a:chOff x="16224288" y="15620647"/>
            <a:chExt cx="1265908" cy="4042769"/>
          </a:xfrm>
        </p:grpSpPr>
        <p:sp>
          <p:nvSpPr>
            <p:cNvPr id="419" name="Moon 418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Moon 419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Moon 420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Moon 421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Moon 422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Moon 423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Moon 424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Moon 425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Moon 426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Moon 427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Moon 428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Moon 429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3581260" y="16230328"/>
            <a:ext cx="1224465" cy="2894159"/>
            <a:chOff x="16224288" y="15620647"/>
            <a:chExt cx="1265908" cy="4042769"/>
          </a:xfrm>
        </p:grpSpPr>
        <p:sp>
          <p:nvSpPr>
            <p:cNvPr id="432" name="Moon 431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Moon 432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Moon 433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Moon 434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Moon 435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Moon 436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Moon 437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Moon 438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Moon 439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Moon 440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Moon 441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Moon 442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2754329" y="16338299"/>
            <a:ext cx="1259284" cy="2288674"/>
            <a:chOff x="16224288" y="15620647"/>
            <a:chExt cx="1265908" cy="4042769"/>
          </a:xfrm>
        </p:grpSpPr>
        <p:sp>
          <p:nvSpPr>
            <p:cNvPr id="445" name="Moon 444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Moon 445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Moon 446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Moon 447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Moon 448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Moon 449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Moon 450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Moon 451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Moon 452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Moon 453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Moon 454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Moon 455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178542" y="15966801"/>
            <a:ext cx="1224465" cy="2894159"/>
            <a:chOff x="16224288" y="15620647"/>
            <a:chExt cx="1265908" cy="4042769"/>
          </a:xfrm>
        </p:grpSpPr>
        <p:sp>
          <p:nvSpPr>
            <p:cNvPr id="458" name="Moon 457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Moon 458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Moon 459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Moon 460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Moon 461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Moon 462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Moon 463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Moon 464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Moon 465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Moon 466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Moon 467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Moon 468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32-Point Star 97"/>
          <p:cNvSpPr/>
          <p:nvPr/>
        </p:nvSpPr>
        <p:spPr>
          <a:xfrm>
            <a:off x="7970088" y="7872001"/>
            <a:ext cx="5316803" cy="3458574"/>
          </a:xfrm>
          <a:prstGeom prst="star32">
            <a:avLst/>
          </a:prstGeom>
          <a:solidFill>
            <a:srgbClr val="EE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6352"/>
              </p:ext>
            </p:extLst>
          </p:nvPr>
        </p:nvGraphicFramePr>
        <p:xfrm>
          <a:off x="10321371" y="1088117"/>
          <a:ext cx="5295900" cy="12775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975"/>
                <a:gridCol w="1323975"/>
                <a:gridCol w="1323975"/>
                <a:gridCol w="1323975"/>
              </a:tblGrid>
              <a:tr h="255515">
                <a:tc gridSpan="4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Projects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project_id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researcher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email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study_site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Chrissy </a:t>
                      </a:r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elmer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c.elmer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WA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3784"/>
              </p:ext>
            </p:extLst>
          </p:nvPr>
        </p:nvGraphicFramePr>
        <p:xfrm>
          <a:off x="9507500" y="3390287"/>
          <a:ext cx="4718586" cy="127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72"/>
                <a:gridCol w="1168400"/>
                <a:gridCol w="654967"/>
                <a:gridCol w="1179647"/>
              </a:tblGrid>
              <a:tr h="255515">
                <a:tc gridSpan="4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Field Season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field_season_id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project_id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year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crew_list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2017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Trace, Cath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79284"/>
              </p:ext>
            </p:extLst>
          </p:nvPr>
        </p:nvGraphicFramePr>
        <p:xfrm>
          <a:off x="4834972" y="3460451"/>
          <a:ext cx="2846251" cy="125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287"/>
                <a:gridCol w="1257964"/>
              </a:tblGrid>
              <a:tr h="213806">
                <a:tc gridSpan="2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Traits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Field_season_id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traits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SLA, LA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0059"/>
              </p:ext>
            </p:extLst>
          </p:nvPr>
        </p:nvGraphicFramePr>
        <p:xfrm>
          <a:off x="8333029" y="6016593"/>
          <a:ext cx="4729796" cy="143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16"/>
                <a:gridCol w="1212357"/>
                <a:gridCol w="684525"/>
                <a:gridCol w="930316"/>
                <a:gridCol w="972282"/>
              </a:tblGrid>
              <a:tr h="255515">
                <a:tc gridSpan="5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Plot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plot_id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field_season_id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Site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block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treatment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02497"/>
              </p:ext>
            </p:extLst>
          </p:nvPr>
        </p:nvGraphicFramePr>
        <p:xfrm>
          <a:off x="2388731" y="7364128"/>
          <a:ext cx="5535562" cy="1257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207"/>
                <a:gridCol w="857121"/>
                <a:gridCol w="643681"/>
                <a:gridCol w="770448"/>
                <a:gridCol w="1517105"/>
              </a:tblGrid>
              <a:tr h="213806">
                <a:tc gridSpan="5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Soil moisture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Soil_moisture_ID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Plot_id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value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units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Date collected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%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%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5460"/>
              </p:ext>
            </p:extLst>
          </p:nvPr>
        </p:nvGraphicFramePr>
        <p:xfrm>
          <a:off x="9174178" y="8925338"/>
          <a:ext cx="3057126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42"/>
                <a:gridCol w="1019042"/>
                <a:gridCol w="1019042"/>
              </a:tblGrid>
              <a:tr h="213806">
                <a:tc gridSpan="3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individual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Indv_id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A982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Plot_id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A982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Species_id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A982DD"/>
                    </a:solidFill>
                  </a:tcPr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E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E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EEDEFF"/>
                    </a:solidFill>
                  </a:tcPr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C7B1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C7B1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C7B1DD"/>
                    </a:solidFill>
                  </a:tcPr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EED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EED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rgbClr val="EED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46106"/>
              </p:ext>
            </p:extLst>
          </p:nvPr>
        </p:nvGraphicFramePr>
        <p:xfrm>
          <a:off x="13581441" y="8881798"/>
          <a:ext cx="7763530" cy="127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0"/>
                <a:gridCol w="1140381"/>
                <a:gridCol w="1168400"/>
                <a:gridCol w="1130300"/>
                <a:gridCol w="830733"/>
                <a:gridCol w="1028728"/>
                <a:gridCol w="1048838"/>
              </a:tblGrid>
              <a:tr h="255515">
                <a:tc gridSpan="7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Species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Species_id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Family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Genus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Species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Invasive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Habit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Life form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Asteraceae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Arctotheca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calendula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5551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68684"/>
              </p:ext>
            </p:extLst>
          </p:nvPr>
        </p:nvGraphicFramePr>
        <p:xfrm>
          <a:off x="2587073" y="11728723"/>
          <a:ext cx="5383016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603"/>
                <a:gridCol w="1076603"/>
                <a:gridCol w="1076603"/>
                <a:gridCol w="843564"/>
                <a:gridCol w="1309643"/>
              </a:tblGrid>
              <a:tr h="213806">
                <a:tc gridSpan="5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SLA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SLA_ID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Indv_id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value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units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Date collected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g/cm^2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34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55908"/>
              </p:ext>
            </p:extLst>
          </p:nvPr>
        </p:nvGraphicFramePr>
        <p:xfrm>
          <a:off x="16717815" y="6661247"/>
          <a:ext cx="2019485" cy="10808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217"/>
                <a:gridCol w="879268"/>
              </a:tblGrid>
              <a:tr h="165942">
                <a:tc gridSpan="2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Invasive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Invasive_id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invasive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exotic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native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98"/>
              </p:ext>
            </p:extLst>
          </p:nvPr>
        </p:nvGraphicFramePr>
        <p:xfrm>
          <a:off x="18868248" y="6661247"/>
          <a:ext cx="1593516" cy="10808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3524"/>
                <a:gridCol w="589992"/>
              </a:tblGrid>
              <a:tr h="202067">
                <a:tc gridSpan="2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Habit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Habit_id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habit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grass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forb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92841"/>
              </p:ext>
            </p:extLst>
          </p:nvPr>
        </p:nvGraphicFramePr>
        <p:xfrm>
          <a:off x="20600028" y="6334791"/>
          <a:ext cx="2260841" cy="1407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864"/>
                <a:gridCol w="942977"/>
              </a:tblGrid>
              <a:tr h="202067">
                <a:tc gridSpan="2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Life form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Life_Form_id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habit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annual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biannual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Perennial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11167936" y="2378392"/>
            <a:ext cx="1" cy="10516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936476" y="4754228"/>
            <a:ext cx="0" cy="12157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785410" y="7317462"/>
            <a:ext cx="1678227" cy="149444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051903" y="12694946"/>
            <a:ext cx="2527347" cy="7967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00073" y="6379620"/>
            <a:ext cx="3332957" cy="9378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000073" y="10405865"/>
            <a:ext cx="4624450" cy="132285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496873" y="7811970"/>
            <a:ext cx="342899" cy="9999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868248" y="7811970"/>
            <a:ext cx="279624" cy="9999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9764955" y="7760693"/>
            <a:ext cx="1240807" cy="104264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681223" y="3749534"/>
            <a:ext cx="1826277" cy="600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20441"/>
              </p:ext>
            </p:extLst>
          </p:nvPr>
        </p:nvGraphicFramePr>
        <p:xfrm>
          <a:off x="13903975" y="5678025"/>
          <a:ext cx="2665797" cy="2386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0097"/>
                <a:gridCol w="1155700"/>
              </a:tblGrid>
              <a:tr h="202067">
                <a:tc gridSpan="2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Treatment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Treatment_id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treatment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control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water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Shade</a:t>
                      </a: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4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Density_30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5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Density_60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6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edge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V="1">
            <a:off x="13117620" y="6048464"/>
            <a:ext cx="685687" cy="3696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97098" y="8881798"/>
            <a:ext cx="2311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Soil moisture,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Soil NPK,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pH,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% dirt ground,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% canopy cover,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% woody cover,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Soil WHC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Etc.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23668"/>
              </p:ext>
            </p:extLst>
          </p:nvPr>
        </p:nvGraphicFramePr>
        <p:xfrm>
          <a:off x="16615567" y="3308951"/>
          <a:ext cx="7193206" cy="19446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1"/>
                <a:gridCol w="930539"/>
                <a:gridCol w="725652"/>
                <a:gridCol w="925659"/>
                <a:gridCol w="738775"/>
                <a:gridCol w="942137"/>
                <a:gridCol w="911586"/>
                <a:gridCol w="1010857"/>
              </a:tblGrid>
              <a:tr h="196781">
                <a:tc gridSpan="8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site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312944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Site_id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site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area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lat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long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Max_temp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Min_temp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Ann_precip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1294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bendering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19678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Kunjin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1294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Perenjori</a:t>
                      </a:r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2527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4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bowgada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2527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5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Korrigin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flipV="1">
            <a:off x="10929730" y="3809561"/>
            <a:ext cx="5685837" cy="2160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09661"/>
              </p:ext>
            </p:extLst>
          </p:nvPr>
        </p:nvGraphicFramePr>
        <p:xfrm>
          <a:off x="8815882" y="11728723"/>
          <a:ext cx="5921495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11"/>
                <a:gridCol w="753999"/>
                <a:gridCol w="1331312"/>
                <a:gridCol w="1016260"/>
                <a:gridCol w="1017813"/>
              </a:tblGrid>
              <a:tr h="213806">
                <a:tc gridSpan="5"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Competitor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Neighbourhood_id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Plot_id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Focal_indv_ID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Competitor_indv_ID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Distance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7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43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9936476" y="10405865"/>
            <a:ext cx="1845396" cy="12596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353372" y="9255457"/>
            <a:ext cx="1193800" cy="1192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20148"/>
              </p:ext>
            </p:extLst>
          </p:nvPr>
        </p:nvGraphicFramePr>
        <p:xfrm>
          <a:off x="8296712" y="13554885"/>
          <a:ext cx="4285282" cy="1407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4172"/>
                <a:gridCol w="675046"/>
                <a:gridCol w="867416"/>
                <a:gridCol w="768648"/>
              </a:tblGrid>
              <a:tr h="202067">
                <a:tc gridSpan="4"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Neighbourhood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Monaco" charset="0"/>
                          <a:ea typeface="Monaco" charset="0"/>
                          <a:cs typeface="Monaco" charset="0"/>
                        </a:rPr>
                        <a:t>Neighbourhood_id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Length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Shape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Units</a:t>
                      </a:r>
                      <a:endParaRPr lang="en-US" sz="1050" b="1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2138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30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circle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cm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2645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9936476" y="10405865"/>
            <a:ext cx="2678866" cy="12596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5-Point Star 107"/>
          <p:cNvSpPr/>
          <p:nvPr/>
        </p:nvSpPr>
        <p:spPr>
          <a:xfrm>
            <a:off x="11278206" y="1405538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9" name="5-Point Star 108"/>
          <p:cNvSpPr/>
          <p:nvPr/>
        </p:nvSpPr>
        <p:spPr>
          <a:xfrm>
            <a:off x="10917316" y="3675222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3" name="5-Point Star 112"/>
          <p:cNvSpPr/>
          <p:nvPr/>
        </p:nvSpPr>
        <p:spPr>
          <a:xfrm>
            <a:off x="9014708" y="6321821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4" name="5-Point Star 113"/>
          <p:cNvSpPr/>
          <p:nvPr/>
        </p:nvSpPr>
        <p:spPr>
          <a:xfrm>
            <a:off x="15034069" y="5951481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5" name="5-Point Star 114"/>
          <p:cNvSpPr/>
          <p:nvPr/>
        </p:nvSpPr>
        <p:spPr>
          <a:xfrm>
            <a:off x="17340929" y="3576192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7" name="5-Point Star 116"/>
          <p:cNvSpPr/>
          <p:nvPr/>
        </p:nvSpPr>
        <p:spPr>
          <a:xfrm>
            <a:off x="17692330" y="6941550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8" name="5-Point Star 117"/>
          <p:cNvSpPr/>
          <p:nvPr/>
        </p:nvSpPr>
        <p:spPr>
          <a:xfrm>
            <a:off x="19642678" y="6921698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9" name="5-Point Star 118"/>
          <p:cNvSpPr/>
          <p:nvPr/>
        </p:nvSpPr>
        <p:spPr>
          <a:xfrm>
            <a:off x="21616707" y="6643650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0" name="5-Point Star 119"/>
          <p:cNvSpPr/>
          <p:nvPr/>
        </p:nvSpPr>
        <p:spPr>
          <a:xfrm>
            <a:off x="14615100" y="9165744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1" name="5-Point Star 120"/>
          <p:cNvSpPr/>
          <p:nvPr/>
        </p:nvSpPr>
        <p:spPr>
          <a:xfrm>
            <a:off x="9879736" y="9195321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3850114" y="7632545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4419865" y="11994987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6" name="5-Point Star 125"/>
          <p:cNvSpPr/>
          <p:nvPr/>
        </p:nvSpPr>
        <p:spPr>
          <a:xfrm>
            <a:off x="9757459" y="13806617"/>
            <a:ext cx="244553" cy="179425"/>
          </a:xfrm>
          <a:prstGeom prst="star5">
            <a:avLst/>
          </a:prstGeom>
          <a:gradFill flip="none" rotWithShape="1">
            <a:gsLst>
              <a:gs pos="0">
                <a:srgbClr val="FF349C"/>
              </a:gs>
              <a:gs pos="0">
                <a:srgbClr val="FF0000"/>
              </a:gs>
              <a:gs pos="1000">
                <a:srgbClr val="FFC000"/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73291" y="750806"/>
            <a:ext cx="82095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  <a:latin typeface="Monaco" charset="0"/>
                <a:ea typeface="Monaco" charset="0"/>
                <a:cs typeface="Monaco" charset="0"/>
              </a:rPr>
              <a:t>Functional Traits</a:t>
            </a:r>
            <a:r>
              <a:rPr lang="en-US" sz="5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algn="ctr"/>
            <a:r>
              <a:rPr lang="en-US" sz="4400" b="1" dirty="0" smtClean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  <a:latin typeface="Monaco" charset="0"/>
                <a:ea typeface="Monaco" charset="0"/>
                <a:cs typeface="Monaco" charset="0"/>
              </a:rPr>
              <a:t>Database Schema</a:t>
            </a:r>
            <a:endParaRPr lang="en-US" sz="4400" b="1" dirty="0"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25400" algn="l" rotWithShape="0">
                  <a:prstClr val="black">
                    <a:alpha val="40000"/>
                  </a:prstClr>
                </a:outerShdw>
              </a:effectLst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9" y="14113101"/>
            <a:ext cx="2482315" cy="335913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535" y="14313264"/>
            <a:ext cx="1880037" cy="2585811"/>
          </a:xfrm>
          <a:prstGeom prst="rect">
            <a:avLst/>
          </a:prstGeom>
        </p:spPr>
      </p:pic>
      <p:grpSp>
        <p:nvGrpSpPr>
          <p:cNvPr id="170" name="Group 169"/>
          <p:cNvGrpSpPr/>
          <p:nvPr/>
        </p:nvGrpSpPr>
        <p:grpSpPr>
          <a:xfrm>
            <a:off x="15335226" y="15946037"/>
            <a:ext cx="1224465" cy="2894159"/>
            <a:chOff x="16224288" y="15620647"/>
            <a:chExt cx="1265908" cy="4042769"/>
          </a:xfrm>
        </p:grpSpPr>
        <p:sp>
          <p:nvSpPr>
            <p:cNvPr id="169" name="Moon 168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oon 157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oon 158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oon 159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oon 160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oon 161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oon 162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oon 163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Moon 164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Moon 165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Moon 166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Moon 167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6502267" y="15956024"/>
            <a:ext cx="1224465" cy="2894159"/>
            <a:chOff x="16224288" y="15620647"/>
            <a:chExt cx="1265908" cy="4042769"/>
          </a:xfrm>
        </p:grpSpPr>
        <p:sp>
          <p:nvSpPr>
            <p:cNvPr id="172" name="Moon 171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Moon 172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Moon 173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Moon 174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Moon 175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Moon 176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Moon 177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Moon 178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Moon 179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Moon 180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Moon 181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Moon 182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7536288" y="15711801"/>
            <a:ext cx="1224465" cy="2894159"/>
            <a:chOff x="16224288" y="15620647"/>
            <a:chExt cx="1265908" cy="4042769"/>
          </a:xfrm>
        </p:grpSpPr>
        <p:sp>
          <p:nvSpPr>
            <p:cNvPr id="185" name="Moon 184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oon 185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oon 186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oon 187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oon 188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oon 189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oon 190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oon 191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oon 192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oon 193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oon 194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oon 195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4200391" y="16268607"/>
            <a:ext cx="1224465" cy="2894159"/>
            <a:chOff x="16224288" y="15620647"/>
            <a:chExt cx="1265908" cy="4042769"/>
          </a:xfrm>
        </p:grpSpPr>
        <p:sp>
          <p:nvSpPr>
            <p:cNvPr id="198" name="Moon 197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oon 198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oon 199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oon 200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oon 201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oon 202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oon 203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oon 204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oon 205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oon 206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oon 207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oon 208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2877660" y="15925686"/>
            <a:ext cx="1224465" cy="2894159"/>
            <a:chOff x="16224288" y="15620647"/>
            <a:chExt cx="1265908" cy="4042769"/>
          </a:xfrm>
        </p:grpSpPr>
        <p:sp>
          <p:nvSpPr>
            <p:cNvPr id="211" name="Moon 210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oon 211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oon 212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oon 213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oon 214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oon 215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oon 216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oon 217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oon 218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oon 219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oon 220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oon 221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1576085" y="15965460"/>
            <a:ext cx="1259284" cy="2288674"/>
            <a:chOff x="16224288" y="15620647"/>
            <a:chExt cx="1265908" cy="4042769"/>
          </a:xfrm>
        </p:grpSpPr>
        <p:sp>
          <p:nvSpPr>
            <p:cNvPr id="224" name="Moon 223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oon 224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oon 225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oon 226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oon 227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oon 228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oon 229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oon 230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oon 231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oon 232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oon 233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oon 234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0575184" y="16137497"/>
            <a:ext cx="1224465" cy="2894159"/>
            <a:chOff x="16224288" y="15620647"/>
            <a:chExt cx="1265908" cy="4042769"/>
          </a:xfrm>
        </p:grpSpPr>
        <p:sp>
          <p:nvSpPr>
            <p:cNvPr id="263" name="Moon 262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Moon 263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Moon 264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Moon 265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Moon 266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Moon 267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Moon 268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Moon 269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Moon 270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Moon 271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Moon 272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Moon 273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0785909" y="16113839"/>
            <a:ext cx="1224465" cy="2894159"/>
            <a:chOff x="16224288" y="15620647"/>
            <a:chExt cx="1265908" cy="4042769"/>
          </a:xfrm>
        </p:grpSpPr>
        <p:sp>
          <p:nvSpPr>
            <p:cNvPr id="302" name="Moon 301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Moon 302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Moon 303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Moon 304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Moon 305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Moon 306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Moon 307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Moon 308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Moon 309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Moon 310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Moon 311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Moon 312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21952950" y="16123826"/>
            <a:ext cx="1224465" cy="2894159"/>
            <a:chOff x="16224288" y="15620647"/>
            <a:chExt cx="1265908" cy="4042769"/>
          </a:xfrm>
        </p:grpSpPr>
        <p:sp>
          <p:nvSpPr>
            <p:cNvPr id="315" name="Moon 314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Moon 315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Moon 316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Moon 317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Moon 318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Moon 319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Moon 320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Moon 321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Moon 322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Moon 323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Moon 324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Moon 325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2986007" y="15387692"/>
            <a:ext cx="1224465" cy="2894159"/>
            <a:chOff x="16224288" y="15620647"/>
            <a:chExt cx="1265908" cy="4042769"/>
          </a:xfrm>
        </p:grpSpPr>
        <p:sp>
          <p:nvSpPr>
            <p:cNvPr id="328" name="Moon 327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Moon 328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Moon 329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Moon 330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Moon 331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Moon 332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Moon 333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Moon 334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Moon 335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Moon 336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Moon 337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Moon 338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19465371" y="15980293"/>
            <a:ext cx="1224465" cy="2894159"/>
            <a:chOff x="16224288" y="15620647"/>
            <a:chExt cx="1265908" cy="4042769"/>
          </a:xfrm>
        </p:grpSpPr>
        <p:sp>
          <p:nvSpPr>
            <p:cNvPr id="341" name="Moon 340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Moon 341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Moon 342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Moon 343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Moon 344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Moon 345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Moon 346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Moon 347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Moon 348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Moon 349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Moon 350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Moon 351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8328343" y="16093488"/>
            <a:ext cx="1224465" cy="2894159"/>
            <a:chOff x="16224288" y="15620647"/>
            <a:chExt cx="1265908" cy="4042769"/>
          </a:xfrm>
        </p:grpSpPr>
        <p:sp>
          <p:nvSpPr>
            <p:cNvPr id="354" name="Moon 353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Moon 354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Moon 355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Moon 356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Moon 357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Moon 358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Moon 359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Moon 360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Moon 361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Moon 362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Moon 363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Moon 364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447" y="12047482"/>
            <a:ext cx="5990617" cy="2820361"/>
          </a:xfrm>
          <a:prstGeom prst="rect">
            <a:avLst/>
          </a:prstGeom>
          <a:effectLst>
            <a:glow>
              <a:schemeClr val="bg1">
                <a:alpha val="51000"/>
              </a:schemeClr>
            </a:glow>
            <a:outerShdw blurRad="50800" dist="25400" algn="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66" name="Group 365"/>
          <p:cNvGrpSpPr/>
          <p:nvPr/>
        </p:nvGrpSpPr>
        <p:grpSpPr>
          <a:xfrm>
            <a:off x="24034894" y="15845418"/>
            <a:ext cx="1224465" cy="2894159"/>
            <a:chOff x="16224288" y="15620647"/>
            <a:chExt cx="1265908" cy="4042769"/>
          </a:xfrm>
        </p:grpSpPr>
        <p:sp>
          <p:nvSpPr>
            <p:cNvPr id="367" name="Moon 366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Moon 367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Moon 368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Moon 369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Moon 370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Moon 371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Moon 372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Moon 373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Moon 374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Moon 375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Moon 376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Moon 377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307" y="11059022"/>
            <a:ext cx="2481072" cy="6327648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68" y="14038582"/>
            <a:ext cx="2145700" cy="336057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378791" y="13286625"/>
            <a:ext cx="2473358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SLA,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Leaf area,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Leaf weight,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Height, 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Above_Biomass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Fecundity,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No. flowers,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No. leaves,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H:W,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Seed mass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Etc.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21345977" y="-194702"/>
            <a:ext cx="3326850" cy="1049146"/>
            <a:chOff x="32431352" y="-5664140"/>
            <a:chExt cx="5783502" cy="1193221"/>
          </a:xfrm>
        </p:grpSpPr>
        <p:sp>
          <p:nvSpPr>
            <p:cNvPr id="127" name="TextBox 126"/>
            <p:cNvSpPr txBox="1"/>
            <p:nvPr/>
          </p:nvSpPr>
          <p:spPr>
            <a:xfrm>
              <a:off x="33308297" y="-5664140"/>
              <a:ext cx="4906557" cy="605725"/>
            </a:xfrm>
            <a:prstGeom prst="rect">
              <a:avLst/>
            </a:prstGeom>
            <a:noFill/>
            <a:effectLst>
              <a:softEdge rad="266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Monaco" charset="0"/>
                  <a:ea typeface="Monaco" charset="0"/>
                  <a:cs typeface="Monaco" charset="0"/>
                </a:rPr>
                <a:t>        </a:t>
              </a:r>
            </a:p>
            <a:p>
              <a:pPr algn="ctr"/>
              <a:endParaRPr lang="en-US" dirty="0" smtClean="0"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r>
                <a:rPr lang="en-US" dirty="0" smtClean="0">
                  <a:effectLst>
                    <a:outerShdw blurRad="50800" dist="50800" algn="l" rotWithShape="0">
                      <a:prstClr val="black">
                        <a:alpha val="40000"/>
                      </a:prstClr>
                    </a:outerShdw>
                  </a:effectLst>
                  <a:latin typeface="Monaco" charset="0"/>
                  <a:ea typeface="Monaco" charset="0"/>
                  <a:cs typeface="Monaco" charset="0"/>
                </a:rPr>
                <a:t>= Primary Key</a:t>
              </a:r>
            </a:p>
            <a:p>
              <a:pPr algn="ctr"/>
              <a:r>
                <a:rPr lang="en-US" dirty="0" smtClean="0">
                  <a:latin typeface="Monaco" charset="0"/>
                  <a:ea typeface="Monaco" charset="0"/>
                  <a:cs typeface="Monaco" charset="0"/>
                </a:rPr>
                <a:t>	</a:t>
              </a:r>
              <a:endParaRPr lang="en-US" dirty="0"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28" name="5-Point Star 127"/>
            <p:cNvSpPr/>
            <p:nvPr/>
          </p:nvSpPr>
          <p:spPr>
            <a:xfrm>
              <a:off x="32431352" y="-4798688"/>
              <a:ext cx="876943" cy="327769"/>
            </a:xfrm>
            <a:prstGeom prst="star5">
              <a:avLst/>
            </a:prstGeom>
            <a:gradFill flip="none" rotWithShape="1">
              <a:gsLst>
                <a:gs pos="0">
                  <a:srgbClr val="FF349C"/>
                </a:gs>
                <a:gs pos="0">
                  <a:srgbClr val="FF0000"/>
                </a:gs>
                <a:gs pos="1000">
                  <a:srgbClr val="FFC000"/>
                </a:gs>
                <a:gs pos="100000">
                  <a:srgbClr val="FFFF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pic>
        <p:nvPicPr>
          <p:cNvPr id="151" name="Picture 1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554" y="16192213"/>
            <a:ext cx="2240418" cy="1534942"/>
          </a:xfrm>
          <a:prstGeom prst="rect">
            <a:avLst/>
          </a:prstGeom>
        </p:spPr>
      </p:pic>
      <p:pic>
        <p:nvPicPr>
          <p:cNvPr id="470" name="Picture 4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78" y="15646014"/>
            <a:ext cx="4168403" cy="2298346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9231332" y="17063334"/>
            <a:ext cx="1470119" cy="2178450"/>
            <a:chOff x="16224288" y="15620647"/>
            <a:chExt cx="1265908" cy="4042769"/>
          </a:xfrm>
        </p:grpSpPr>
        <p:sp>
          <p:nvSpPr>
            <p:cNvPr id="250" name="Moon 249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Moon 250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Moon 251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Moon 252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Moon 253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Moon 254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Moon 255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Moon 256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Moon 257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Moon 258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Moon 259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Moon 260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-801860" y="16475792"/>
            <a:ext cx="1259284" cy="2288674"/>
            <a:chOff x="16224288" y="15620647"/>
            <a:chExt cx="1265908" cy="4042769"/>
          </a:xfrm>
        </p:grpSpPr>
        <p:sp>
          <p:nvSpPr>
            <p:cNvPr id="485" name="Moon 484"/>
            <p:cNvSpPr/>
            <p:nvPr/>
          </p:nvSpPr>
          <p:spPr>
            <a:xfrm>
              <a:off x="16722245" y="15729132"/>
              <a:ext cx="281040" cy="3048000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Moon 485"/>
            <p:cNvSpPr/>
            <p:nvPr/>
          </p:nvSpPr>
          <p:spPr>
            <a:xfrm flipH="1">
              <a:off x="16393154" y="15855045"/>
              <a:ext cx="233587" cy="3118385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Moon 486"/>
            <p:cNvSpPr/>
            <p:nvPr/>
          </p:nvSpPr>
          <p:spPr>
            <a:xfrm flipH="1">
              <a:off x="16224288" y="16326443"/>
              <a:ext cx="281490" cy="2974822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Moon 487"/>
            <p:cNvSpPr/>
            <p:nvPr/>
          </p:nvSpPr>
          <p:spPr>
            <a:xfrm>
              <a:off x="16546677" y="16174043"/>
              <a:ext cx="248867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Moon 488"/>
            <p:cNvSpPr/>
            <p:nvPr/>
          </p:nvSpPr>
          <p:spPr>
            <a:xfrm>
              <a:off x="16856614" y="16040492"/>
              <a:ext cx="427093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Moon 489"/>
            <p:cNvSpPr/>
            <p:nvPr/>
          </p:nvSpPr>
          <p:spPr>
            <a:xfrm>
              <a:off x="16983721" y="16192892"/>
              <a:ext cx="309190" cy="32419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Moon 490"/>
            <p:cNvSpPr/>
            <p:nvPr/>
          </p:nvSpPr>
          <p:spPr>
            <a:xfrm flipH="1">
              <a:off x="16760677" y="16174043"/>
              <a:ext cx="318207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Moon 491"/>
            <p:cNvSpPr/>
            <p:nvPr/>
          </p:nvSpPr>
          <p:spPr>
            <a:xfrm>
              <a:off x="17159837" y="15888092"/>
              <a:ext cx="1440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Moon 492"/>
            <p:cNvSpPr/>
            <p:nvPr/>
          </p:nvSpPr>
          <p:spPr>
            <a:xfrm>
              <a:off x="17245080" y="16116692"/>
              <a:ext cx="22580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Moon 493"/>
            <p:cNvSpPr/>
            <p:nvPr/>
          </p:nvSpPr>
          <p:spPr>
            <a:xfrm flipH="1">
              <a:off x="17235488" y="16269092"/>
              <a:ext cx="113550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Moon 494"/>
            <p:cNvSpPr/>
            <p:nvPr/>
          </p:nvSpPr>
          <p:spPr>
            <a:xfrm flipH="1">
              <a:off x="17350970" y="15620647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Moon 495"/>
            <p:cNvSpPr/>
            <p:nvPr/>
          </p:nvSpPr>
          <p:spPr>
            <a:xfrm flipH="1">
              <a:off x="16521794" y="15717075"/>
              <a:ext cx="139226" cy="3394324"/>
            </a:xfrm>
            <a:prstGeom prst="moon">
              <a:avLst/>
            </a:prstGeom>
            <a:gradFill>
              <a:gsLst>
                <a:gs pos="0">
                  <a:srgbClr val="FF349C"/>
                </a:gs>
                <a:gs pos="0">
                  <a:srgbClr val="6DA845"/>
                </a:gs>
                <a:gs pos="63000">
                  <a:schemeClr val="accent6">
                    <a:lumMod val="50000"/>
                  </a:schemeClr>
                </a:gs>
                <a:gs pos="19000">
                  <a:srgbClr val="98BD7F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50800" dist="50800" dir="5400000" algn="ctr" rotWithShape="0">
                <a:schemeClr val="accent6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5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253</Words>
  <Application>Microsoft Macintosh PowerPoint</Application>
  <PresentationFormat>Custom</PresentationFormat>
  <Paragraphs>207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cp:lastPrinted>2017-06-07T03:47:21Z</cp:lastPrinted>
  <dcterms:created xsi:type="dcterms:W3CDTF">2017-05-30T00:19:00Z</dcterms:created>
  <dcterms:modified xsi:type="dcterms:W3CDTF">2017-06-07T04:52:04Z</dcterms:modified>
</cp:coreProperties>
</file>