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a:t>Metoda ukr</a:t>
          </a:r>
          <a:r>
            <a:rPr lang="sr-Latn-RS"/>
            <a:t>štanja</a:t>
          </a:r>
          <a:endParaRPr lang="en-US" dirty="0"/>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sr-Latn-RS"/>
            <a:t>Heurističko ukrštanje za kontinualni genetski algoritam.</a:t>
          </a: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sr-Latn-RS"/>
            <a:t>Metode mutacije</a:t>
          </a:r>
          <a:endParaRPr lang="en-US" dirty="0"/>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sr-Latn-RS"/>
            <a:t>Tačkasta uniformna mutacija za kontinualni genetski algoritam.</a:t>
          </a: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sr-Latn-RS"/>
            <a:t>Problem</a:t>
          </a:r>
          <a:endParaRPr lang="en-US" dirty="0"/>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sr-Latn-RS"/>
            <a:t>Treniranje neuronske mreže u svrhu minimizovanja izlaza.</a:t>
          </a:r>
          <a:endParaRPr lang="en-US" dirty="0"/>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custLinFactNeighborX="-18" custLinFactNeighborY="5943">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753833"/>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1929581"/>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Metoda ukr</a:t>
          </a:r>
          <a:r>
            <a:rPr lang="sr-Latn-RS" sz="2900" kern="1200"/>
            <a:t>štanja</a:t>
          </a:r>
          <a:endParaRPr lang="en-US" sz="2900" kern="1200" dirty="0"/>
        </a:p>
      </dsp:txBody>
      <dsp:txXfrm>
        <a:off x="4228" y="1929581"/>
        <a:ext cx="3088125" cy="463218"/>
      </dsp:txXfrm>
    </dsp:sp>
    <dsp:sp modelId="{DD091D0A-5A25-4241-91F3-18D32B0BDD4F}">
      <dsp:nvSpPr>
        <dsp:cNvPr id="0" name=""/>
        <dsp:cNvSpPr/>
      </dsp:nvSpPr>
      <dsp:spPr>
        <a:xfrm>
          <a:off x="4228" y="2436941"/>
          <a:ext cx="3088125" cy="52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sr-Latn-RS" sz="1700" kern="1200"/>
            <a:t>Heurističko ukrštanje za kontinualni genetski algoritam.</a:t>
          </a:r>
          <a:endParaRPr lang="en-US" sz="1700" kern="1200" dirty="0"/>
        </a:p>
      </dsp:txBody>
      <dsp:txXfrm>
        <a:off x="4228" y="2436941"/>
        <a:ext cx="3088125" cy="523975"/>
      </dsp:txXfrm>
    </dsp:sp>
    <dsp:sp modelId="{210823F6-AC1A-46E3-9D99-A319DF497539}">
      <dsp:nvSpPr>
        <dsp:cNvPr id="0" name=""/>
        <dsp:cNvSpPr/>
      </dsp:nvSpPr>
      <dsp:spPr>
        <a:xfrm>
          <a:off x="4636415" y="753833"/>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1929581"/>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sr-Latn-RS" sz="2900" kern="1200"/>
            <a:t>Metode mutacije</a:t>
          </a:r>
          <a:endParaRPr lang="en-US" sz="2900" kern="1200" dirty="0"/>
        </a:p>
      </dsp:txBody>
      <dsp:txXfrm>
        <a:off x="3632774" y="1929581"/>
        <a:ext cx="3088125" cy="463218"/>
      </dsp:txXfrm>
    </dsp:sp>
    <dsp:sp modelId="{7CD40649-A74C-4AD8-B9D0-2573A1955C91}">
      <dsp:nvSpPr>
        <dsp:cNvPr id="0" name=""/>
        <dsp:cNvSpPr/>
      </dsp:nvSpPr>
      <dsp:spPr>
        <a:xfrm>
          <a:off x="3632219" y="2468081"/>
          <a:ext cx="3088125" cy="52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sr-Latn-RS" sz="1700" kern="1200"/>
            <a:t>Tačkasta uniformna mutacija za kontinualni genetski algoritam.</a:t>
          </a:r>
          <a:endParaRPr lang="en-US" sz="1700" kern="1200" dirty="0"/>
        </a:p>
      </dsp:txBody>
      <dsp:txXfrm>
        <a:off x="3632219" y="2468081"/>
        <a:ext cx="3088125" cy="523975"/>
      </dsp:txXfrm>
    </dsp:sp>
    <dsp:sp modelId="{B0A3ABD2-C471-4A21-8AEF-3843C86919E1}">
      <dsp:nvSpPr>
        <dsp:cNvPr id="0" name=""/>
        <dsp:cNvSpPr/>
      </dsp:nvSpPr>
      <dsp:spPr>
        <a:xfrm>
          <a:off x="8264962" y="753833"/>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1929581"/>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sr-Latn-RS" sz="2900" kern="1200"/>
            <a:t>Problem</a:t>
          </a:r>
          <a:endParaRPr lang="en-US" sz="2900" kern="1200" dirty="0"/>
        </a:p>
      </dsp:txBody>
      <dsp:txXfrm>
        <a:off x="7261321" y="1929581"/>
        <a:ext cx="3088125" cy="463218"/>
      </dsp:txXfrm>
    </dsp:sp>
    <dsp:sp modelId="{6418EBED-F111-425B-8EE2-06B8B2297A68}">
      <dsp:nvSpPr>
        <dsp:cNvPr id="0" name=""/>
        <dsp:cNvSpPr/>
      </dsp:nvSpPr>
      <dsp:spPr>
        <a:xfrm>
          <a:off x="7261321" y="2436941"/>
          <a:ext cx="3088125" cy="523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sr-Latn-RS" sz="1700" kern="1200"/>
            <a:t>Treniranje neuronske mreže u svrhu minimizovanja izlaza.</a:t>
          </a:r>
          <a:endParaRPr lang="en-US" sz="1700" kern="1200" dirty="0"/>
        </a:p>
      </dsp:txBody>
      <dsp:txXfrm>
        <a:off x="7261321" y="2436941"/>
        <a:ext cx="3088125" cy="52397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 Id="rId14" Type="http://schemas.openxmlformats.org/officeDocument/2006/relationships/image" Target="../media/image18.wmf"/></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0.bin"/><Relationship Id="rId14"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a:t>Kontinualni genetski algoritam</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a:solidFill>
                  <a:srgbClr val="5792BA"/>
                </a:solidFill>
              </a:rPr>
              <a:t>Fe</a:t>
            </a:r>
            <a:r>
              <a:rPr lang="sr-Latn-RS" sz="2300">
                <a:solidFill>
                  <a:srgbClr val="5792BA"/>
                </a:solidFill>
              </a:rPr>
              <a:t>đa Filipović</a:t>
            </a:r>
          </a:p>
          <a:p>
            <a:pPr algn="l"/>
            <a:r>
              <a:rPr lang="sr-Latn-RS" sz="2300">
                <a:solidFill>
                  <a:srgbClr val="5792BA"/>
                </a:solidFill>
              </a:rPr>
              <a:t>RN 116</a:t>
            </a:r>
            <a:r>
              <a:rPr lang="en-US" sz="2300">
                <a:solidFill>
                  <a:srgbClr val="5792BA"/>
                </a:solidFill>
              </a:rPr>
              <a:t>/20</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23838" y="819150"/>
            <a:ext cx="10353762" cy="1257300"/>
          </a:xfrm>
        </p:spPr>
        <p:txBody>
          <a:bodyPr>
            <a:normAutofit/>
          </a:bodyPr>
          <a:lstStyle/>
          <a:p>
            <a:r>
              <a:rPr lang="en-US"/>
              <a:t>Kontinualni genetski algoritam</a:t>
            </a:r>
            <a:endParaRPr lang="en-US" dirty="0"/>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89819174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ACE-9592-49E7-A3EA-8A6EB8EA5F6C}"/>
              </a:ext>
            </a:extLst>
          </p:cNvPr>
          <p:cNvSpPr>
            <a:spLocks noGrp="1"/>
          </p:cNvSpPr>
          <p:nvPr>
            <p:ph type="title"/>
          </p:nvPr>
        </p:nvSpPr>
        <p:spPr/>
        <p:txBody>
          <a:bodyPr>
            <a:normAutofit fontScale="90000"/>
          </a:bodyPr>
          <a:lstStyle/>
          <a:p>
            <a:r>
              <a:rPr lang="sr-Latn-RS"/>
              <a:t>Relevantne informacije o rešenju problema</a:t>
            </a:r>
            <a:endParaRPr lang="en-US"/>
          </a:p>
        </p:txBody>
      </p:sp>
      <p:sp>
        <p:nvSpPr>
          <p:cNvPr id="3" name="Text Placeholder 2">
            <a:extLst>
              <a:ext uri="{FF2B5EF4-FFF2-40B4-BE49-F238E27FC236}">
                <a16:creationId xmlns:a16="http://schemas.microsoft.com/office/drawing/2014/main" id="{087ECB8B-351F-4A3B-A63A-46F4F95A94AB}"/>
              </a:ext>
            </a:extLst>
          </p:cNvPr>
          <p:cNvSpPr>
            <a:spLocks noGrp="1"/>
          </p:cNvSpPr>
          <p:nvPr>
            <p:ph type="body" idx="1"/>
          </p:nvPr>
        </p:nvSpPr>
        <p:spPr>
          <a:xfrm>
            <a:off x="913794" y="2102721"/>
            <a:ext cx="3300984" cy="826606"/>
          </a:xfrm>
        </p:spPr>
        <p:txBody>
          <a:bodyPr/>
          <a:lstStyle/>
          <a:p>
            <a:r>
              <a:rPr lang="sr-Latn-RS" sz="2800"/>
              <a:t>Jezik u kom je problem rešen</a:t>
            </a:r>
            <a:endParaRPr lang="en-US" sz="2800"/>
          </a:p>
        </p:txBody>
      </p:sp>
      <p:sp>
        <p:nvSpPr>
          <p:cNvPr id="4" name="Text Placeholder 3">
            <a:extLst>
              <a:ext uri="{FF2B5EF4-FFF2-40B4-BE49-F238E27FC236}">
                <a16:creationId xmlns:a16="http://schemas.microsoft.com/office/drawing/2014/main" id="{7A93982F-03C9-4BA6-B4A8-BA7487D59CF6}"/>
              </a:ext>
            </a:extLst>
          </p:cNvPr>
          <p:cNvSpPr>
            <a:spLocks noGrp="1"/>
          </p:cNvSpPr>
          <p:nvPr>
            <p:ph type="body" sz="half" idx="15"/>
          </p:nvPr>
        </p:nvSpPr>
        <p:spPr>
          <a:xfrm>
            <a:off x="913794" y="3225312"/>
            <a:ext cx="3300984" cy="3023088"/>
          </a:xfrm>
        </p:spPr>
        <p:txBody>
          <a:bodyPr>
            <a:normAutofit/>
          </a:bodyPr>
          <a:lstStyle/>
          <a:p>
            <a:r>
              <a:rPr lang="sr-Latn-RS" sz="2000"/>
              <a:t>Python zbog lakoce manipulisanja floating point brojevima i jednostavnosti rada sa nizovima.</a:t>
            </a:r>
            <a:endParaRPr lang="en-US" sz="2000"/>
          </a:p>
        </p:txBody>
      </p:sp>
      <p:sp>
        <p:nvSpPr>
          <p:cNvPr id="5" name="Text Placeholder 4">
            <a:extLst>
              <a:ext uri="{FF2B5EF4-FFF2-40B4-BE49-F238E27FC236}">
                <a16:creationId xmlns:a16="http://schemas.microsoft.com/office/drawing/2014/main" id="{68F715B2-220D-47DC-A41D-A95565D02B1E}"/>
              </a:ext>
            </a:extLst>
          </p:cNvPr>
          <p:cNvSpPr>
            <a:spLocks noGrp="1"/>
          </p:cNvSpPr>
          <p:nvPr>
            <p:ph type="body" sz="quarter" idx="3"/>
          </p:nvPr>
        </p:nvSpPr>
        <p:spPr>
          <a:xfrm>
            <a:off x="4322738" y="2102721"/>
            <a:ext cx="3300984" cy="382391"/>
          </a:xfrm>
        </p:spPr>
        <p:txBody>
          <a:bodyPr/>
          <a:lstStyle/>
          <a:p>
            <a:r>
              <a:rPr lang="sr-Latn-RS" sz="2800"/>
              <a:t>Funkcija troška</a:t>
            </a:r>
            <a:endParaRPr lang="en-US" sz="2800"/>
          </a:p>
        </p:txBody>
      </p:sp>
      <p:sp>
        <p:nvSpPr>
          <p:cNvPr id="6" name="Text Placeholder 5">
            <a:extLst>
              <a:ext uri="{FF2B5EF4-FFF2-40B4-BE49-F238E27FC236}">
                <a16:creationId xmlns:a16="http://schemas.microsoft.com/office/drawing/2014/main" id="{0A7E98CF-9DA4-4752-BEC5-7B3E2F5E87C0}"/>
              </a:ext>
            </a:extLst>
          </p:cNvPr>
          <p:cNvSpPr>
            <a:spLocks noGrp="1"/>
          </p:cNvSpPr>
          <p:nvPr>
            <p:ph type="body" sz="half" idx="16"/>
          </p:nvPr>
        </p:nvSpPr>
        <p:spPr>
          <a:xfrm>
            <a:off x="4445508" y="3225312"/>
            <a:ext cx="3300984" cy="3023088"/>
          </a:xfrm>
        </p:spPr>
        <p:txBody>
          <a:bodyPr>
            <a:normAutofit/>
          </a:bodyPr>
          <a:lstStyle/>
          <a:p>
            <a:r>
              <a:rPr lang="sr-Latn-RS" sz="2000"/>
              <a:t>Za niz inputa tj. gena hromozoma kojih ima 33 se dobija output koji predstavlja funkciju troška i nju samim tim treba minimizovati.</a:t>
            </a:r>
            <a:endParaRPr lang="en-US" sz="2000"/>
          </a:p>
        </p:txBody>
      </p:sp>
      <p:sp>
        <p:nvSpPr>
          <p:cNvPr id="7" name="Text Placeholder 6">
            <a:extLst>
              <a:ext uri="{FF2B5EF4-FFF2-40B4-BE49-F238E27FC236}">
                <a16:creationId xmlns:a16="http://schemas.microsoft.com/office/drawing/2014/main" id="{10D869E9-6CDD-4141-BED2-4C91F523E484}"/>
              </a:ext>
            </a:extLst>
          </p:cNvPr>
          <p:cNvSpPr>
            <a:spLocks noGrp="1"/>
          </p:cNvSpPr>
          <p:nvPr>
            <p:ph type="body" sz="quarter" idx="13"/>
          </p:nvPr>
        </p:nvSpPr>
        <p:spPr>
          <a:xfrm>
            <a:off x="7977223" y="2102721"/>
            <a:ext cx="3064929" cy="826606"/>
          </a:xfrm>
        </p:spPr>
        <p:txBody>
          <a:bodyPr/>
          <a:lstStyle/>
          <a:p>
            <a:r>
              <a:rPr lang="sr-Latn-RS" sz="2800"/>
              <a:t>Numerički parametri</a:t>
            </a:r>
            <a:endParaRPr lang="en-US" sz="2800"/>
          </a:p>
        </p:txBody>
      </p:sp>
      <p:sp>
        <p:nvSpPr>
          <p:cNvPr id="8" name="Text Placeholder 7">
            <a:extLst>
              <a:ext uri="{FF2B5EF4-FFF2-40B4-BE49-F238E27FC236}">
                <a16:creationId xmlns:a16="http://schemas.microsoft.com/office/drawing/2014/main" id="{6159A762-4FE1-46AB-9C10-0441798CB0FD}"/>
              </a:ext>
            </a:extLst>
          </p:cNvPr>
          <p:cNvSpPr>
            <a:spLocks noGrp="1"/>
          </p:cNvSpPr>
          <p:nvPr>
            <p:ph type="body" sz="half" idx="17"/>
          </p:nvPr>
        </p:nvSpPr>
        <p:spPr>
          <a:xfrm>
            <a:off x="7977223" y="3229252"/>
            <a:ext cx="3300984" cy="3023089"/>
          </a:xfrm>
        </p:spPr>
        <p:txBody>
          <a:bodyPr>
            <a:normAutofit/>
          </a:bodyPr>
          <a:lstStyle/>
          <a:p>
            <a:r>
              <a:rPr lang="sr-Latn-RS" sz="2000"/>
              <a:t>Do adekvatnih numeričkih parametara doslo se trial and error-om.</a:t>
            </a:r>
            <a:endParaRPr lang="en-US" sz="2000"/>
          </a:p>
        </p:txBody>
      </p:sp>
    </p:spTree>
    <p:extLst>
      <p:ext uri="{BB962C8B-B14F-4D97-AF65-F5344CB8AC3E}">
        <p14:creationId xmlns:p14="http://schemas.microsoft.com/office/powerpoint/2010/main" val="177249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1A1F-2DED-426D-993E-6A083BB4FAC6}"/>
              </a:ext>
            </a:extLst>
          </p:cNvPr>
          <p:cNvSpPr>
            <a:spLocks noGrp="1"/>
          </p:cNvSpPr>
          <p:nvPr>
            <p:ph type="title"/>
          </p:nvPr>
        </p:nvSpPr>
        <p:spPr>
          <a:xfrm>
            <a:off x="0" y="377504"/>
            <a:ext cx="10353762" cy="1463644"/>
          </a:xfrm>
        </p:spPr>
        <p:txBody>
          <a:bodyPr/>
          <a:lstStyle/>
          <a:p>
            <a:r>
              <a:rPr lang="sr-Latn-RS"/>
              <a:t>Detaljnije o numeričkim parametrima</a:t>
            </a:r>
            <a:endParaRPr lang="en-US"/>
          </a:p>
        </p:txBody>
      </p:sp>
      <p:sp>
        <p:nvSpPr>
          <p:cNvPr id="3" name="Text Placeholder 2">
            <a:extLst>
              <a:ext uri="{FF2B5EF4-FFF2-40B4-BE49-F238E27FC236}">
                <a16:creationId xmlns:a16="http://schemas.microsoft.com/office/drawing/2014/main" id="{084D3CEE-ABEC-40D6-B4AE-A491584EB744}"/>
              </a:ext>
            </a:extLst>
          </p:cNvPr>
          <p:cNvSpPr>
            <a:spLocks noGrp="1"/>
          </p:cNvSpPr>
          <p:nvPr>
            <p:ph type="body" sz="half" idx="2"/>
          </p:nvPr>
        </p:nvSpPr>
        <p:spPr>
          <a:xfrm>
            <a:off x="1107616" y="1109326"/>
            <a:ext cx="8976489" cy="1719743"/>
          </a:xfrm>
        </p:spPr>
        <p:txBody>
          <a:bodyPr/>
          <a:lstStyle/>
          <a:p>
            <a:r>
              <a:rPr lang="sr-Latn-RS"/>
              <a:t>Za različite populacije, optimalne vrednosti parametara prosleđenih se razlikuju, ali ne drastično .</a:t>
            </a:r>
          </a:p>
          <a:p>
            <a:endParaRPr lang="sr-Latn-RS"/>
          </a:p>
        </p:txBody>
      </p:sp>
      <p:sp>
        <p:nvSpPr>
          <p:cNvPr id="4" name="TextBox 3">
            <a:extLst>
              <a:ext uri="{FF2B5EF4-FFF2-40B4-BE49-F238E27FC236}">
                <a16:creationId xmlns:a16="http://schemas.microsoft.com/office/drawing/2014/main" id="{A0299236-EB85-4168-B02E-F56421F7E7C0}"/>
              </a:ext>
            </a:extLst>
          </p:cNvPr>
          <p:cNvSpPr txBox="1"/>
          <p:nvPr/>
        </p:nvSpPr>
        <p:spPr>
          <a:xfrm>
            <a:off x="1107616" y="3429000"/>
            <a:ext cx="9966120" cy="2954655"/>
          </a:xfrm>
          <a:prstGeom prst="rect">
            <a:avLst/>
          </a:prstGeom>
          <a:noFill/>
        </p:spPr>
        <p:txBody>
          <a:bodyPr wrap="square" rtlCol="0">
            <a:spAutoFit/>
          </a:bodyPr>
          <a:lstStyle/>
          <a:p>
            <a:r>
              <a:rPr lang="sr-Latn-RS"/>
              <a:t>Za populaciju 10:</a:t>
            </a:r>
          </a:p>
          <a:p>
            <a:r>
              <a:rPr lang="sr-Latn-RS" sz="1400"/>
              <a:t>Prilikom testiranja najniža funkcija troška pronađena menjanjem parametara je 310.87 što nije pretpostavljeni globalni minimum ove funkcije,dok je srednji trošak 317.03 i srednji broj iteracija 140.33, s obrzirom na to da je algoritam zaglavljen na ovoj vrednosti veliki broj iteracija i pragom konvergencije se zaustavlja može se pretpostaviti da je algoritam upao u lokalni minimum, povećavanjem stepena mutacije ne dobijamo smanjenje funkcije troška(više algoritam nagađa) niti smanjenjem istog parametra ne dobijamo poboljšanje tako da možemo zaključiti da je ovo veoma blizu najboljeg opsega stepena mutacije.</a:t>
            </a:r>
          </a:p>
          <a:p>
            <a:r>
              <a:rPr lang="sr-Latn-RS" sz="1400"/>
              <a:t>Pošto je za selekciju izabrana turnirska selekcija, veličina turnira nema smisla da bude jednaka veličini populacije(dobijamo dominaciju  jedne jedinke kao što nema smisla da bude 1 jer je to random selekcija), promenom parametara najbolja vrednost se pokazala u opsegu od 20% do 30% populacije, i određena je optimalna vrednost od  2 jedinke po turniru za populaciju 10.</a:t>
            </a:r>
          </a:p>
          <a:p>
            <a:r>
              <a:rPr lang="sr-Latn-RS" sz="1400"/>
              <a:t>Promenom broja ponavljanja kod heurističkog ukrštanja  ne dobija se znatno različit rezultat jer je algoritam osmisljen tako da ponovno bira roditelje iz populacije turnirskom selekcijom , zbog malog skupa nema prevelike promene.</a:t>
            </a:r>
            <a:endParaRPr lang="en-US" sz="1400"/>
          </a:p>
        </p:txBody>
      </p:sp>
      <p:sp>
        <p:nvSpPr>
          <p:cNvPr id="6" name="TextBox 5">
            <a:extLst>
              <a:ext uri="{FF2B5EF4-FFF2-40B4-BE49-F238E27FC236}">
                <a16:creationId xmlns:a16="http://schemas.microsoft.com/office/drawing/2014/main" id="{3D0E0B05-8AA9-4EF8-85C9-C3DC6B475D4F}"/>
              </a:ext>
            </a:extLst>
          </p:cNvPr>
          <p:cNvSpPr txBox="1"/>
          <p:nvPr/>
        </p:nvSpPr>
        <p:spPr>
          <a:xfrm>
            <a:off x="1107616" y="2290460"/>
            <a:ext cx="10737639" cy="1077218"/>
          </a:xfrm>
          <a:prstGeom prst="rect">
            <a:avLst/>
          </a:prstGeom>
          <a:noFill/>
        </p:spPr>
        <p:txBody>
          <a:bodyPr wrap="square" rtlCol="0">
            <a:spAutoFit/>
          </a:bodyPr>
          <a:lstStyle/>
          <a:p>
            <a:r>
              <a:rPr lang="sr-Latn-RS" sz="1600"/>
              <a:t>Pretpostavljeni globalni minimum za problem je 307.8404 do kog se empirijski doslo, u opsegu gena od -3 do 3 ,</a:t>
            </a:r>
          </a:p>
          <a:p>
            <a:r>
              <a:rPr lang="sr-Latn-RS" sz="1600"/>
              <a:t>za rešavanje problema izabrana je turnirska selekcija , broj hromozoma koji se uzima u obzir za dodvanje pri </a:t>
            </a:r>
          </a:p>
          <a:p>
            <a:r>
              <a:rPr lang="sr-Latn-RS" sz="1600"/>
              <a:t>svakoj generaciji je 80% od broja populacije(najbolja vrednost), dok je stepen mutacije za pop 10 i pop 50 bio 28%.Algoritam se zaustavlja na 150 iteracija i stepen konvergencije je 100(zaustavlja se kada 100 puta nadje isti min).</a:t>
            </a:r>
          </a:p>
        </p:txBody>
      </p:sp>
    </p:spTree>
    <p:extLst>
      <p:ext uri="{BB962C8B-B14F-4D97-AF65-F5344CB8AC3E}">
        <p14:creationId xmlns:p14="http://schemas.microsoft.com/office/powerpoint/2010/main" val="9350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6894D-3EAA-4557-B46B-E3E286E39EA6}"/>
              </a:ext>
            </a:extLst>
          </p:cNvPr>
          <p:cNvSpPr txBox="1"/>
          <p:nvPr/>
        </p:nvSpPr>
        <p:spPr>
          <a:xfrm>
            <a:off x="870923" y="3429000"/>
            <a:ext cx="10450154" cy="1600438"/>
          </a:xfrm>
          <a:prstGeom prst="rect">
            <a:avLst/>
          </a:prstGeom>
          <a:noFill/>
        </p:spPr>
        <p:txBody>
          <a:bodyPr wrap="square" rtlCol="0">
            <a:spAutoFit/>
          </a:bodyPr>
          <a:lstStyle/>
          <a:p>
            <a:r>
              <a:rPr lang="sr-Latn-RS"/>
              <a:t>Za populaciju 90:</a:t>
            </a:r>
          </a:p>
          <a:p>
            <a:r>
              <a:rPr lang="sr-Latn-RS" sz="1600"/>
              <a:t>Najniža pronađena vrednost funkcije troška je 307.81, srednji trošak 307.81 i srednji broj iteracija 121.00, za ovu populaciju je maksimum nađen na manjem dosadašnjem mutation rate-u koji iznosi 26% ali na većem broju </a:t>
            </a:r>
          </a:p>
          <a:p>
            <a:r>
              <a:rPr lang="sr-Latn-RS" sz="1600"/>
              <a:t>članova turnira pri turnirskoj selekciji(do sada je bilo 2, sada je to na 3), što nas dovodi do zaključka da što je veća populacija adekvatno je da  stepen mutacije bude manji ali da selekcija bude veća jer polako konvergira ka rešenju bez velikih skokova a početna vrednost će se nalaziti bliže minimumu koji tražimo u ovom slučaju.</a:t>
            </a:r>
            <a:endParaRPr lang="en-US" sz="1600"/>
          </a:p>
        </p:txBody>
      </p:sp>
      <p:sp>
        <p:nvSpPr>
          <p:cNvPr id="5" name="TextBox 4">
            <a:extLst>
              <a:ext uri="{FF2B5EF4-FFF2-40B4-BE49-F238E27FC236}">
                <a16:creationId xmlns:a16="http://schemas.microsoft.com/office/drawing/2014/main" id="{C14CE472-E711-4E94-9DD0-F853D132BE88}"/>
              </a:ext>
            </a:extLst>
          </p:cNvPr>
          <p:cNvSpPr txBox="1"/>
          <p:nvPr/>
        </p:nvSpPr>
        <p:spPr>
          <a:xfrm>
            <a:off x="870923" y="1167800"/>
            <a:ext cx="10450154" cy="2092881"/>
          </a:xfrm>
          <a:prstGeom prst="rect">
            <a:avLst/>
          </a:prstGeom>
          <a:noFill/>
        </p:spPr>
        <p:txBody>
          <a:bodyPr wrap="square" rtlCol="0">
            <a:spAutoFit/>
          </a:bodyPr>
          <a:lstStyle/>
          <a:p>
            <a:r>
              <a:rPr lang="sr-Latn-RS"/>
              <a:t>Za populaciju 50:</a:t>
            </a:r>
            <a:br>
              <a:rPr lang="sr-Latn-RS"/>
            </a:br>
            <a:r>
              <a:rPr lang="sr-Latn-RS" sz="1600"/>
              <a:t>Prilikom testiranja ovog broja populacije najniža funkcija troška pronađena menjanjem parametara je 307.81 što jeste pretpostavljeni globalni minimum funkcije troška,ova vrednost je pronađena u više kombinacija parametara ali ova kombinacija je izabrana zbog najmanjeg srednjeg broja iteracija,dok je srednji trošak 307.81 i srednji broj iteracija 140.33, za ovu veličinu populacije, stepen mutacije empirijski dokazano ostaje isti ali proveravamo da li se 20% do 30%  populacije uzima kao parametar za turnirsku selekciju, sto se ne ispostavlja kao najbolje rešenje i takođe se ovaj put broj 2 pokazuje kao najbolji parametar za turnirsku selekciju.Sve ostalo ostaje isto kao u populaciji od 10 hromozoma.</a:t>
            </a:r>
            <a:endParaRPr lang="en-US" sz="1600"/>
          </a:p>
        </p:txBody>
      </p:sp>
    </p:spTree>
    <p:extLst>
      <p:ext uri="{BB962C8B-B14F-4D97-AF65-F5344CB8AC3E}">
        <p14:creationId xmlns:p14="http://schemas.microsoft.com/office/powerpoint/2010/main" val="287992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123B-0A7D-44B5-BA88-963B73AD8CE1}"/>
              </a:ext>
            </a:extLst>
          </p:cNvPr>
          <p:cNvSpPr>
            <a:spLocks noGrp="1"/>
          </p:cNvSpPr>
          <p:nvPr>
            <p:ph type="title"/>
          </p:nvPr>
        </p:nvSpPr>
        <p:spPr>
          <a:xfrm>
            <a:off x="671822" y="387643"/>
            <a:ext cx="10353762" cy="355133"/>
          </a:xfrm>
        </p:spPr>
        <p:txBody>
          <a:bodyPr>
            <a:normAutofit fontScale="90000"/>
          </a:bodyPr>
          <a:lstStyle/>
          <a:p>
            <a:r>
              <a:rPr lang="sr-Latn-RS"/>
              <a:t>Grafici</a:t>
            </a:r>
            <a:endParaRPr lang="en-US"/>
          </a:p>
        </p:txBody>
      </p:sp>
      <p:sp>
        <p:nvSpPr>
          <p:cNvPr id="10" name="TextBox 9">
            <a:extLst>
              <a:ext uri="{FF2B5EF4-FFF2-40B4-BE49-F238E27FC236}">
                <a16:creationId xmlns:a16="http://schemas.microsoft.com/office/drawing/2014/main" id="{5F99903F-EF4B-42B8-883E-DFCDBE120C1C}"/>
              </a:ext>
            </a:extLst>
          </p:cNvPr>
          <p:cNvSpPr txBox="1"/>
          <p:nvPr/>
        </p:nvSpPr>
        <p:spPr>
          <a:xfrm>
            <a:off x="3758724" y="784290"/>
            <a:ext cx="4674549" cy="369332"/>
          </a:xfrm>
          <a:prstGeom prst="rect">
            <a:avLst/>
          </a:prstGeom>
          <a:noFill/>
        </p:spPr>
        <p:txBody>
          <a:bodyPr wrap="none" rtlCol="0">
            <a:spAutoFit/>
          </a:bodyPr>
          <a:lstStyle/>
          <a:p>
            <a:r>
              <a:rPr lang="sr-Latn-RS"/>
              <a:t>Najbolje vrednosti funkcije  po generacijama</a:t>
            </a:r>
            <a:endParaRPr lang="en-US"/>
          </a:p>
        </p:txBody>
      </p:sp>
      <p:sp>
        <p:nvSpPr>
          <p:cNvPr id="14" name="TextBox 13">
            <a:extLst>
              <a:ext uri="{FF2B5EF4-FFF2-40B4-BE49-F238E27FC236}">
                <a16:creationId xmlns:a16="http://schemas.microsoft.com/office/drawing/2014/main" id="{410BE492-A3A6-4175-9A98-1B67883F77E7}"/>
              </a:ext>
            </a:extLst>
          </p:cNvPr>
          <p:cNvSpPr txBox="1"/>
          <p:nvPr/>
        </p:nvSpPr>
        <p:spPr>
          <a:xfrm>
            <a:off x="3755926" y="3749449"/>
            <a:ext cx="4585871" cy="646331"/>
          </a:xfrm>
          <a:prstGeom prst="rect">
            <a:avLst/>
          </a:prstGeom>
          <a:noFill/>
        </p:spPr>
        <p:txBody>
          <a:bodyPr wrap="none" rtlCol="0">
            <a:spAutoFit/>
          </a:bodyPr>
          <a:lstStyle/>
          <a:p>
            <a:r>
              <a:rPr lang="sr-Latn-RS"/>
              <a:t>Srednje vrednosti funkcije po generacijama</a:t>
            </a:r>
          </a:p>
          <a:p>
            <a:endParaRPr lang="en-US"/>
          </a:p>
        </p:txBody>
      </p:sp>
      <p:sp>
        <p:nvSpPr>
          <p:cNvPr id="18" name="TextBox 17">
            <a:extLst>
              <a:ext uri="{FF2B5EF4-FFF2-40B4-BE49-F238E27FC236}">
                <a16:creationId xmlns:a16="http://schemas.microsoft.com/office/drawing/2014/main" id="{7D3FB381-313D-4705-ABEF-EA33E60F4DC5}"/>
              </a:ext>
            </a:extLst>
          </p:cNvPr>
          <p:cNvSpPr txBox="1"/>
          <p:nvPr/>
        </p:nvSpPr>
        <p:spPr>
          <a:xfrm>
            <a:off x="1333851" y="1176294"/>
            <a:ext cx="1664042" cy="307777"/>
          </a:xfrm>
          <a:prstGeom prst="rect">
            <a:avLst/>
          </a:prstGeom>
          <a:noFill/>
        </p:spPr>
        <p:txBody>
          <a:bodyPr wrap="square" rtlCol="0">
            <a:spAutoFit/>
          </a:bodyPr>
          <a:lstStyle/>
          <a:p>
            <a:r>
              <a:rPr lang="sr-Latn-RS" sz="1400" b="1"/>
              <a:t>Population 10</a:t>
            </a:r>
            <a:endParaRPr lang="en-US" sz="1400" b="1"/>
          </a:p>
        </p:txBody>
      </p:sp>
      <p:sp>
        <p:nvSpPr>
          <p:cNvPr id="19" name="TextBox 18">
            <a:extLst>
              <a:ext uri="{FF2B5EF4-FFF2-40B4-BE49-F238E27FC236}">
                <a16:creationId xmlns:a16="http://schemas.microsoft.com/office/drawing/2014/main" id="{0A5A5F90-6D41-46E9-8E3B-3E46CF61C208}"/>
              </a:ext>
            </a:extLst>
          </p:cNvPr>
          <p:cNvSpPr txBox="1"/>
          <p:nvPr/>
        </p:nvSpPr>
        <p:spPr>
          <a:xfrm>
            <a:off x="5371637" y="1176645"/>
            <a:ext cx="1664042" cy="307777"/>
          </a:xfrm>
          <a:prstGeom prst="rect">
            <a:avLst/>
          </a:prstGeom>
          <a:noFill/>
        </p:spPr>
        <p:txBody>
          <a:bodyPr wrap="square" rtlCol="0">
            <a:spAutoFit/>
          </a:bodyPr>
          <a:lstStyle/>
          <a:p>
            <a:r>
              <a:rPr lang="sr-Latn-RS" sz="1400" b="1"/>
              <a:t>Population 50</a:t>
            </a:r>
            <a:endParaRPr lang="en-US" sz="1400" b="1"/>
          </a:p>
        </p:txBody>
      </p:sp>
      <p:sp>
        <p:nvSpPr>
          <p:cNvPr id="20" name="TextBox 19">
            <a:extLst>
              <a:ext uri="{FF2B5EF4-FFF2-40B4-BE49-F238E27FC236}">
                <a16:creationId xmlns:a16="http://schemas.microsoft.com/office/drawing/2014/main" id="{4DB421E7-02AC-4571-8099-05C3A5D3EAE6}"/>
              </a:ext>
            </a:extLst>
          </p:cNvPr>
          <p:cNvSpPr txBox="1"/>
          <p:nvPr/>
        </p:nvSpPr>
        <p:spPr>
          <a:xfrm>
            <a:off x="9361542" y="1176293"/>
            <a:ext cx="1664042" cy="307777"/>
          </a:xfrm>
          <a:prstGeom prst="rect">
            <a:avLst/>
          </a:prstGeom>
          <a:noFill/>
        </p:spPr>
        <p:txBody>
          <a:bodyPr wrap="square" rtlCol="0">
            <a:spAutoFit/>
          </a:bodyPr>
          <a:lstStyle/>
          <a:p>
            <a:r>
              <a:rPr lang="sr-Latn-RS" sz="1400" b="1"/>
              <a:t>Population 90</a:t>
            </a:r>
            <a:endParaRPr lang="en-US" sz="1400" b="1"/>
          </a:p>
        </p:txBody>
      </p:sp>
      <p:graphicFrame>
        <p:nvGraphicFramePr>
          <p:cNvPr id="21" name="Object 20">
            <a:extLst>
              <a:ext uri="{FF2B5EF4-FFF2-40B4-BE49-F238E27FC236}">
                <a16:creationId xmlns:a16="http://schemas.microsoft.com/office/drawing/2014/main" id="{DC09FDD3-77F2-4396-9C01-5B6B8DC864F6}"/>
              </a:ext>
            </a:extLst>
          </p:cNvPr>
          <p:cNvGraphicFramePr>
            <a:graphicFrameLocks noChangeAspect="1"/>
          </p:cNvGraphicFramePr>
          <p:nvPr>
            <p:extLst>
              <p:ext uri="{D42A27DB-BD31-4B8C-83A1-F6EECF244321}">
                <p14:modId xmlns:p14="http://schemas.microsoft.com/office/powerpoint/2010/main" val="2089194187"/>
              </p:ext>
            </p:extLst>
          </p:nvPr>
        </p:nvGraphicFramePr>
        <p:xfrm>
          <a:off x="367236" y="1484070"/>
          <a:ext cx="3693034" cy="2265379"/>
        </p:xfrm>
        <a:graphic>
          <a:graphicData uri="http://schemas.openxmlformats.org/presentationml/2006/ole">
            <mc:AlternateContent xmlns:mc="http://schemas.openxmlformats.org/markup-compatibility/2006">
              <mc:Choice xmlns:v="urn:schemas-microsoft-com:vml" Requires="v">
                <p:oleObj spid="_x0000_s1144"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367236" y="1484070"/>
                        <a:ext cx="3693034" cy="2265379"/>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86A198D2-B983-473F-B755-31DEEB4C5947}"/>
              </a:ext>
            </a:extLst>
          </p:cNvPr>
          <p:cNvGraphicFramePr>
            <a:graphicFrameLocks noChangeAspect="1"/>
          </p:cNvGraphicFramePr>
          <p:nvPr>
            <p:extLst>
              <p:ext uri="{D42A27DB-BD31-4B8C-83A1-F6EECF244321}">
                <p14:modId xmlns:p14="http://schemas.microsoft.com/office/powerpoint/2010/main" val="3749011968"/>
              </p:ext>
            </p:extLst>
          </p:nvPr>
        </p:nvGraphicFramePr>
        <p:xfrm>
          <a:off x="4357141" y="1468291"/>
          <a:ext cx="3693034" cy="2281158"/>
        </p:xfrm>
        <a:graphic>
          <a:graphicData uri="http://schemas.openxmlformats.org/presentationml/2006/ole">
            <mc:AlternateContent xmlns:mc="http://schemas.openxmlformats.org/markup-compatibility/2006">
              <mc:Choice xmlns:v="urn:schemas-microsoft-com:vml" Requires="v">
                <p:oleObj spid="_x0000_s1145" name="PDF" r:id="rId5" imgW="0" imgH="360" progId="FoxitReader.Document">
                  <p:embed/>
                </p:oleObj>
              </mc:Choice>
              <mc:Fallback>
                <p:oleObj name="PDF" r:id="rId5" imgW="0" imgH="360" progId="FoxitReader.Document">
                  <p:embed/>
                  <p:pic>
                    <p:nvPicPr>
                      <p:cNvPr id="0" name=""/>
                      <p:cNvPicPr/>
                      <p:nvPr/>
                    </p:nvPicPr>
                    <p:blipFill>
                      <a:blip r:embed="rId6"/>
                      <a:stretch>
                        <a:fillRect/>
                      </a:stretch>
                    </p:blipFill>
                    <p:spPr>
                      <a:xfrm>
                        <a:off x="4357141" y="1468291"/>
                        <a:ext cx="3693034" cy="2281158"/>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5E9FDB05-41CE-4BC1-867D-9C91FD2DDB39}"/>
              </a:ext>
            </a:extLst>
          </p:cNvPr>
          <p:cNvGraphicFramePr>
            <a:graphicFrameLocks noChangeAspect="1"/>
          </p:cNvGraphicFramePr>
          <p:nvPr>
            <p:extLst>
              <p:ext uri="{D42A27DB-BD31-4B8C-83A1-F6EECF244321}">
                <p14:modId xmlns:p14="http://schemas.microsoft.com/office/powerpoint/2010/main" val="2154242312"/>
              </p:ext>
            </p:extLst>
          </p:nvPr>
        </p:nvGraphicFramePr>
        <p:xfrm>
          <a:off x="8341797" y="1468292"/>
          <a:ext cx="3482967" cy="2281158"/>
        </p:xfrm>
        <a:graphic>
          <a:graphicData uri="http://schemas.openxmlformats.org/presentationml/2006/ole">
            <mc:AlternateContent xmlns:mc="http://schemas.openxmlformats.org/markup-compatibility/2006">
              <mc:Choice xmlns:v="urn:schemas-microsoft-com:vml" Requires="v">
                <p:oleObj spid="_x0000_s1146" name="PDF" r:id="rId7" imgW="0" imgH="360" progId="FoxitReader.Document">
                  <p:embed/>
                </p:oleObj>
              </mc:Choice>
              <mc:Fallback>
                <p:oleObj name="PDF" r:id="rId7" imgW="0" imgH="360" progId="FoxitReader.Document">
                  <p:embed/>
                  <p:pic>
                    <p:nvPicPr>
                      <p:cNvPr id="0" name=""/>
                      <p:cNvPicPr/>
                      <p:nvPr/>
                    </p:nvPicPr>
                    <p:blipFill>
                      <a:blip r:embed="rId8"/>
                      <a:stretch>
                        <a:fillRect/>
                      </a:stretch>
                    </p:blipFill>
                    <p:spPr>
                      <a:xfrm>
                        <a:off x="8341797" y="1468292"/>
                        <a:ext cx="3482967" cy="2281158"/>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9DC3C247-EC13-4019-8A7D-BFC1E9B83E51}"/>
              </a:ext>
            </a:extLst>
          </p:cNvPr>
          <p:cNvGraphicFramePr>
            <a:graphicFrameLocks noChangeAspect="1"/>
          </p:cNvGraphicFramePr>
          <p:nvPr>
            <p:extLst>
              <p:ext uri="{D42A27DB-BD31-4B8C-83A1-F6EECF244321}">
                <p14:modId xmlns:p14="http://schemas.microsoft.com/office/powerpoint/2010/main" val="3328441364"/>
              </p:ext>
            </p:extLst>
          </p:nvPr>
        </p:nvGraphicFramePr>
        <p:xfrm>
          <a:off x="367235" y="4207269"/>
          <a:ext cx="3693034" cy="2263088"/>
        </p:xfrm>
        <a:graphic>
          <a:graphicData uri="http://schemas.openxmlformats.org/presentationml/2006/ole">
            <mc:AlternateContent xmlns:mc="http://schemas.openxmlformats.org/markup-compatibility/2006">
              <mc:Choice xmlns:v="urn:schemas-microsoft-com:vml" Requires="v">
                <p:oleObj spid="_x0000_s1147" name="PDF" r:id="rId9" imgW="0" imgH="360" progId="FoxitReader.Document">
                  <p:embed/>
                </p:oleObj>
              </mc:Choice>
              <mc:Fallback>
                <p:oleObj name="PDF" r:id="rId9" imgW="0" imgH="360" progId="FoxitReader.Document">
                  <p:embed/>
                  <p:pic>
                    <p:nvPicPr>
                      <p:cNvPr id="0" name=""/>
                      <p:cNvPicPr/>
                      <p:nvPr/>
                    </p:nvPicPr>
                    <p:blipFill>
                      <a:blip r:embed="rId10"/>
                      <a:stretch>
                        <a:fillRect/>
                      </a:stretch>
                    </p:blipFill>
                    <p:spPr>
                      <a:xfrm>
                        <a:off x="367235" y="4207269"/>
                        <a:ext cx="3693034" cy="2263088"/>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15E9284D-DBA8-49BD-A330-AB0AF2964038}"/>
              </a:ext>
            </a:extLst>
          </p:cNvPr>
          <p:cNvGraphicFramePr>
            <a:graphicFrameLocks noChangeAspect="1"/>
          </p:cNvGraphicFramePr>
          <p:nvPr>
            <p:extLst>
              <p:ext uri="{D42A27DB-BD31-4B8C-83A1-F6EECF244321}">
                <p14:modId xmlns:p14="http://schemas.microsoft.com/office/powerpoint/2010/main" val="4140091814"/>
              </p:ext>
            </p:extLst>
          </p:nvPr>
        </p:nvGraphicFramePr>
        <p:xfrm>
          <a:off x="4357139" y="4207269"/>
          <a:ext cx="3693035" cy="2281158"/>
        </p:xfrm>
        <a:graphic>
          <a:graphicData uri="http://schemas.openxmlformats.org/presentationml/2006/ole">
            <mc:AlternateContent xmlns:mc="http://schemas.openxmlformats.org/markup-compatibility/2006">
              <mc:Choice xmlns:v="urn:schemas-microsoft-com:vml" Requires="v">
                <p:oleObj spid="_x0000_s1148" name="PDF" r:id="rId11" imgW="0" imgH="360" progId="FoxitReader.Document">
                  <p:embed/>
                </p:oleObj>
              </mc:Choice>
              <mc:Fallback>
                <p:oleObj name="PDF" r:id="rId11" imgW="0" imgH="360" progId="FoxitReader.Document">
                  <p:embed/>
                  <p:pic>
                    <p:nvPicPr>
                      <p:cNvPr id="0" name=""/>
                      <p:cNvPicPr/>
                      <p:nvPr/>
                    </p:nvPicPr>
                    <p:blipFill>
                      <a:blip r:embed="rId12"/>
                      <a:stretch>
                        <a:fillRect/>
                      </a:stretch>
                    </p:blipFill>
                    <p:spPr>
                      <a:xfrm>
                        <a:off x="4357139" y="4207269"/>
                        <a:ext cx="3693035" cy="2281158"/>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1EADC0FA-BC31-40CA-87FF-B33D184F7C5D}"/>
              </a:ext>
            </a:extLst>
          </p:cNvPr>
          <p:cNvGraphicFramePr>
            <a:graphicFrameLocks noChangeAspect="1"/>
          </p:cNvGraphicFramePr>
          <p:nvPr>
            <p:extLst>
              <p:ext uri="{D42A27DB-BD31-4B8C-83A1-F6EECF244321}">
                <p14:modId xmlns:p14="http://schemas.microsoft.com/office/powerpoint/2010/main" val="3336246922"/>
              </p:ext>
            </p:extLst>
          </p:nvPr>
        </p:nvGraphicFramePr>
        <p:xfrm>
          <a:off x="8341797" y="4207269"/>
          <a:ext cx="3482967" cy="2281158"/>
        </p:xfrm>
        <a:graphic>
          <a:graphicData uri="http://schemas.openxmlformats.org/presentationml/2006/ole">
            <mc:AlternateContent xmlns:mc="http://schemas.openxmlformats.org/markup-compatibility/2006">
              <mc:Choice xmlns:v="urn:schemas-microsoft-com:vml" Requires="v">
                <p:oleObj spid="_x0000_s1149" name="PDF" r:id="rId13" imgW="0" imgH="360" progId="FoxitReader.Document">
                  <p:embed/>
                </p:oleObj>
              </mc:Choice>
              <mc:Fallback>
                <p:oleObj name="PDF" r:id="rId13" imgW="0" imgH="360" progId="FoxitReader.Document">
                  <p:embed/>
                  <p:pic>
                    <p:nvPicPr>
                      <p:cNvPr id="0" name=""/>
                      <p:cNvPicPr/>
                      <p:nvPr/>
                    </p:nvPicPr>
                    <p:blipFill>
                      <a:blip r:embed="rId14"/>
                      <a:stretch>
                        <a:fillRect/>
                      </a:stretch>
                    </p:blipFill>
                    <p:spPr>
                      <a:xfrm>
                        <a:off x="8341797" y="4207269"/>
                        <a:ext cx="3482967" cy="2281158"/>
                      </a:xfrm>
                      <a:prstGeom prst="rect">
                        <a:avLst/>
                      </a:prstGeom>
                    </p:spPr>
                  </p:pic>
                </p:oleObj>
              </mc:Fallback>
            </mc:AlternateContent>
          </a:graphicData>
        </a:graphic>
      </p:graphicFrame>
    </p:spTree>
    <p:extLst>
      <p:ext uri="{BB962C8B-B14F-4D97-AF65-F5344CB8AC3E}">
        <p14:creationId xmlns:p14="http://schemas.microsoft.com/office/powerpoint/2010/main" val="275208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D1332-DF63-4CB4-A130-899E22B58EAD}"/>
              </a:ext>
            </a:extLst>
          </p:cNvPr>
          <p:cNvSpPr txBox="1"/>
          <p:nvPr/>
        </p:nvSpPr>
        <p:spPr>
          <a:xfrm>
            <a:off x="1850895" y="318781"/>
            <a:ext cx="8490209" cy="461665"/>
          </a:xfrm>
          <a:prstGeom prst="rect">
            <a:avLst/>
          </a:prstGeom>
          <a:noFill/>
        </p:spPr>
        <p:txBody>
          <a:bodyPr wrap="none" rtlCol="0">
            <a:spAutoFit/>
          </a:bodyPr>
          <a:lstStyle/>
          <a:p>
            <a:r>
              <a:rPr lang="en-US" sz="2400"/>
              <a:t>Bolji primer grafika sa istim parametrima ali razli</a:t>
            </a:r>
            <a:r>
              <a:rPr lang="sr-Latn-RS" sz="2400"/>
              <a:t>č</a:t>
            </a:r>
            <a:r>
              <a:rPr lang="en-US" sz="2400"/>
              <a:t>itim seedom</a:t>
            </a:r>
          </a:p>
        </p:txBody>
      </p:sp>
      <p:sp>
        <p:nvSpPr>
          <p:cNvPr id="3" name="TextBox 2">
            <a:extLst>
              <a:ext uri="{FF2B5EF4-FFF2-40B4-BE49-F238E27FC236}">
                <a16:creationId xmlns:a16="http://schemas.microsoft.com/office/drawing/2014/main" id="{3C0AC6BC-2B16-4CD2-98D9-E89507C367D9}"/>
              </a:ext>
            </a:extLst>
          </p:cNvPr>
          <p:cNvSpPr txBox="1"/>
          <p:nvPr/>
        </p:nvSpPr>
        <p:spPr>
          <a:xfrm>
            <a:off x="3758724" y="784290"/>
            <a:ext cx="4674549" cy="369332"/>
          </a:xfrm>
          <a:prstGeom prst="rect">
            <a:avLst/>
          </a:prstGeom>
          <a:noFill/>
        </p:spPr>
        <p:txBody>
          <a:bodyPr wrap="none" rtlCol="0">
            <a:spAutoFit/>
          </a:bodyPr>
          <a:lstStyle/>
          <a:p>
            <a:r>
              <a:rPr lang="sr-Latn-RS"/>
              <a:t>Najbolje vrednosti funkcije  po generacijama</a:t>
            </a:r>
            <a:endParaRPr lang="en-US"/>
          </a:p>
        </p:txBody>
      </p:sp>
      <p:graphicFrame>
        <p:nvGraphicFramePr>
          <p:cNvPr id="4" name="Object 3">
            <a:extLst>
              <a:ext uri="{FF2B5EF4-FFF2-40B4-BE49-F238E27FC236}">
                <a16:creationId xmlns:a16="http://schemas.microsoft.com/office/drawing/2014/main" id="{7442C9E3-564E-47CA-9650-9ED09DCCCCE6}"/>
              </a:ext>
            </a:extLst>
          </p:cNvPr>
          <p:cNvGraphicFramePr>
            <a:graphicFrameLocks noChangeAspect="1"/>
          </p:cNvGraphicFramePr>
          <p:nvPr>
            <p:extLst>
              <p:ext uri="{D42A27DB-BD31-4B8C-83A1-F6EECF244321}">
                <p14:modId xmlns:p14="http://schemas.microsoft.com/office/powerpoint/2010/main" val="2814723060"/>
              </p:ext>
            </p:extLst>
          </p:nvPr>
        </p:nvGraphicFramePr>
        <p:xfrm>
          <a:off x="367236" y="1468291"/>
          <a:ext cx="3693034" cy="2239644"/>
        </p:xfrm>
        <a:graphic>
          <a:graphicData uri="http://schemas.openxmlformats.org/presentationml/2006/ole">
            <mc:AlternateContent xmlns:mc="http://schemas.openxmlformats.org/markup-compatibility/2006">
              <mc:Choice xmlns:v="urn:schemas-microsoft-com:vml" Requires="v">
                <p:oleObj spid="_x0000_s2170"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367236" y="1468291"/>
                        <a:ext cx="3693034" cy="223964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720E58D-3B57-48DC-81B5-0D6A8E47D295}"/>
              </a:ext>
            </a:extLst>
          </p:cNvPr>
          <p:cNvGraphicFramePr>
            <a:graphicFrameLocks noChangeAspect="1"/>
          </p:cNvGraphicFramePr>
          <p:nvPr>
            <p:extLst>
              <p:ext uri="{D42A27DB-BD31-4B8C-83A1-F6EECF244321}">
                <p14:modId xmlns:p14="http://schemas.microsoft.com/office/powerpoint/2010/main" val="3093031199"/>
              </p:ext>
            </p:extLst>
          </p:nvPr>
        </p:nvGraphicFramePr>
        <p:xfrm>
          <a:off x="4357141" y="1468291"/>
          <a:ext cx="3693034" cy="2239644"/>
        </p:xfrm>
        <a:graphic>
          <a:graphicData uri="http://schemas.openxmlformats.org/presentationml/2006/ole">
            <mc:AlternateContent xmlns:mc="http://schemas.openxmlformats.org/markup-compatibility/2006">
              <mc:Choice xmlns:v="urn:schemas-microsoft-com:vml" Requires="v">
                <p:oleObj spid="_x0000_s2171" name="PDF" r:id="rId5" imgW="0" imgH="360" progId="FoxitReader.Document">
                  <p:embed/>
                </p:oleObj>
              </mc:Choice>
              <mc:Fallback>
                <p:oleObj name="PDF" r:id="rId5" imgW="0" imgH="360" progId="FoxitReader.Document">
                  <p:embed/>
                  <p:pic>
                    <p:nvPicPr>
                      <p:cNvPr id="0" name=""/>
                      <p:cNvPicPr/>
                      <p:nvPr/>
                    </p:nvPicPr>
                    <p:blipFill>
                      <a:blip r:embed="rId6"/>
                      <a:stretch>
                        <a:fillRect/>
                      </a:stretch>
                    </p:blipFill>
                    <p:spPr>
                      <a:xfrm>
                        <a:off x="4357141" y="1468291"/>
                        <a:ext cx="3693034" cy="223964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9948032-3BC7-4FB3-A834-2395372C9305}"/>
              </a:ext>
            </a:extLst>
          </p:cNvPr>
          <p:cNvGraphicFramePr>
            <a:graphicFrameLocks noChangeAspect="1"/>
          </p:cNvGraphicFramePr>
          <p:nvPr>
            <p:extLst>
              <p:ext uri="{D42A27DB-BD31-4B8C-83A1-F6EECF244321}">
                <p14:modId xmlns:p14="http://schemas.microsoft.com/office/powerpoint/2010/main" val="2517350365"/>
              </p:ext>
            </p:extLst>
          </p:nvPr>
        </p:nvGraphicFramePr>
        <p:xfrm>
          <a:off x="8347046" y="1468291"/>
          <a:ext cx="3477718" cy="2239644"/>
        </p:xfrm>
        <a:graphic>
          <a:graphicData uri="http://schemas.openxmlformats.org/presentationml/2006/ole">
            <mc:AlternateContent xmlns:mc="http://schemas.openxmlformats.org/markup-compatibility/2006">
              <mc:Choice xmlns:v="urn:schemas-microsoft-com:vml" Requires="v">
                <p:oleObj spid="_x0000_s2172" name="PDF" r:id="rId7" imgW="0" imgH="360" progId="FoxitReader.Document">
                  <p:embed/>
                </p:oleObj>
              </mc:Choice>
              <mc:Fallback>
                <p:oleObj name="PDF" r:id="rId7" imgW="0" imgH="360" progId="FoxitReader.Document">
                  <p:embed/>
                  <p:pic>
                    <p:nvPicPr>
                      <p:cNvPr id="0" name=""/>
                      <p:cNvPicPr/>
                      <p:nvPr/>
                    </p:nvPicPr>
                    <p:blipFill>
                      <a:blip r:embed="rId8"/>
                      <a:stretch>
                        <a:fillRect/>
                      </a:stretch>
                    </p:blipFill>
                    <p:spPr>
                      <a:xfrm>
                        <a:off x="8347046" y="1468291"/>
                        <a:ext cx="3477718" cy="2239644"/>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E3FE0D59-7E46-4C15-836D-2B7FF10EBC3A}"/>
              </a:ext>
            </a:extLst>
          </p:cNvPr>
          <p:cNvSpPr txBox="1"/>
          <p:nvPr/>
        </p:nvSpPr>
        <p:spPr>
          <a:xfrm>
            <a:off x="3755926" y="3749449"/>
            <a:ext cx="4585871" cy="646331"/>
          </a:xfrm>
          <a:prstGeom prst="rect">
            <a:avLst/>
          </a:prstGeom>
          <a:noFill/>
        </p:spPr>
        <p:txBody>
          <a:bodyPr wrap="none" rtlCol="0">
            <a:spAutoFit/>
          </a:bodyPr>
          <a:lstStyle/>
          <a:p>
            <a:r>
              <a:rPr lang="sr-Latn-RS"/>
              <a:t>Srednje vrednosti funkcije po generacijama</a:t>
            </a:r>
          </a:p>
          <a:p>
            <a:endParaRPr lang="en-US"/>
          </a:p>
        </p:txBody>
      </p:sp>
      <p:graphicFrame>
        <p:nvGraphicFramePr>
          <p:cNvPr id="8" name="Object 7">
            <a:extLst>
              <a:ext uri="{FF2B5EF4-FFF2-40B4-BE49-F238E27FC236}">
                <a16:creationId xmlns:a16="http://schemas.microsoft.com/office/drawing/2014/main" id="{2A081953-6268-4701-965C-9BAF57A538EE}"/>
              </a:ext>
            </a:extLst>
          </p:cNvPr>
          <p:cNvGraphicFramePr>
            <a:graphicFrameLocks noChangeAspect="1"/>
          </p:cNvGraphicFramePr>
          <p:nvPr>
            <p:extLst>
              <p:ext uri="{D42A27DB-BD31-4B8C-83A1-F6EECF244321}">
                <p14:modId xmlns:p14="http://schemas.microsoft.com/office/powerpoint/2010/main" val="349205166"/>
              </p:ext>
            </p:extLst>
          </p:nvPr>
        </p:nvGraphicFramePr>
        <p:xfrm>
          <a:off x="367236" y="4207270"/>
          <a:ext cx="3693034" cy="2239642"/>
        </p:xfrm>
        <a:graphic>
          <a:graphicData uri="http://schemas.openxmlformats.org/presentationml/2006/ole">
            <mc:AlternateContent xmlns:mc="http://schemas.openxmlformats.org/markup-compatibility/2006">
              <mc:Choice xmlns:v="urn:schemas-microsoft-com:vml" Requires="v">
                <p:oleObj spid="_x0000_s2173" name="PDF" r:id="rId9" imgW="0" imgH="360" progId="FoxitReader.Document">
                  <p:embed/>
                </p:oleObj>
              </mc:Choice>
              <mc:Fallback>
                <p:oleObj name="PDF" r:id="rId9" imgW="0" imgH="360" progId="FoxitReader.Document">
                  <p:embed/>
                  <p:pic>
                    <p:nvPicPr>
                      <p:cNvPr id="0" name=""/>
                      <p:cNvPicPr/>
                      <p:nvPr/>
                    </p:nvPicPr>
                    <p:blipFill>
                      <a:blip r:embed="rId10"/>
                      <a:stretch>
                        <a:fillRect/>
                      </a:stretch>
                    </p:blipFill>
                    <p:spPr>
                      <a:xfrm>
                        <a:off x="367236" y="4207270"/>
                        <a:ext cx="3693034" cy="223964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51B0B7D-275B-43E5-89D9-F084DB60EADE}"/>
              </a:ext>
            </a:extLst>
          </p:cNvPr>
          <p:cNvGraphicFramePr>
            <a:graphicFrameLocks noChangeAspect="1"/>
          </p:cNvGraphicFramePr>
          <p:nvPr>
            <p:extLst>
              <p:ext uri="{D42A27DB-BD31-4B8C-83A1-F6EECF244321}">
                <p14:modId xmlns:p14="http://schemas.microsoft.com/office/powerpoint/2010/main" val="1622505897"/>
              </p:ext>
            </p:extLst>
          </p:nvPr>
        </p:nvGraphicFramePr>
        <p:xfrm>
          <a:off x="4357141" y="4207269"/>
          <a:ext cx="3693034" cy="2239643"/>
        </p:xfrm>
        <a:graphic>
          <a:graphicData uri="http://schemas.openxmlformats.org/presentationml/2006/ole">
            <mc:AlternateContent xmlns:mc="http://schemas.openxmlformats.org/markup-compatibility/2006">
              <mc:Choice xmlns:v="urn:schemas-microsoft-com:vml" Requires="v">
                <p:oleObj spid="_x0000_s2174" name="PDF" r:id="rId11" imgW="0" imgH="360" progId="FoxitReader.Document">
                  <p:embed/>
                </p:oleObj>
              </mc:Choice>
              <mc:Fallback>
                <p:oleObj name="PDF" r:id="rId11" imgW="0" imgH="360" progId="FoxitReader.Document">
                  <p:embed/>
                  <p:pic>
                    <p:nvPicPr>
                      <p:cNvPr id="0" name=""/>
                      <p:cNvPicPr/>
                      <p:nvPr/>
                    </p:nvPicPr>
                    <p:blipFill>
                      <a:blip r:embed="rId12"/>
                      <a:stretch>
                        <a:fillRect/>
                      </a:stretch>
                    </p:blipFill>
                    <p:spPr>
                      <a:xfrm>
                        <a:off x="4357141" y="4207269"/>
                        <a:ext cx="3693034" cy="223964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3909A983-C4FB-4F91-B7E8-04A59EBABB00}"/>
              </a:ext>
            </a:extLst>
          </p:cNvPr>
          <p:cNvGraphicFramePr>
            <a:graphicFrameLocks noChangeAspect="1"/>
          </p:cNvGraphicFramePr>
          <p:nvPr>
            <p:extLst>
              <p:ext uri="{D42A27DB-BD31-4B8C-83A1-F6EECF244321}">
                <p14:modId xmlns:p14="http://schemas.microsoft.com/office/powerpoint/2010/main" val="4139682837"/>
              </p:ext>
            </p:extLst>
          </p:nvPr>
        </p:nvGraphicFramePr>
        <p:xfrm>
          <a:off x="8347047" y="4207269"/>
          <a:ext cx="3477718" cy="2239643"/>
        </p:xfrm>
        <a:graphic>
          <a:graphicData uri="http://schemas.openxmlformats.org/presentationml/2006/ole">
            <mc:AlternateContent xmlns:mc="http://schemas.openxmlformats.org/markup-compatibility/2006">
              <mc:Choice xmlns:v="urn:schemas-microsoft-com:vml" Requires="v">
                <p:oleObj spid="_x0000_s2175" name="PDF" r:id="rId13" imgW="0" imgH="360" progId="FoxitReader.Document">
                  <p:embed/>
                </p:oleObj>
              </mc:Choice>
              <mc:Fallback>
                <p:oleObj name="PDF" r:id="rId13" imgW="0" imgH="360" progId="FoxitReader.Document">
                  <p:embed/>
                  <p:pic>
                    <p:nvPicPr>
                      <p:cNvPr id="0" name=""/>
                      <p:cNvPicPr/>
                      <p:nvPr/>
                    </p:nvPicPr>
                    <p:blipFill>
                      <a:blip r:embed="rId14"/>
                      <a:stretch>
                        <a:fillRect/>
                      </a:stretch>
                    </p:blipFill>
                    <p:spPr>
                      <a:xfrm>
                        <a:off x="8347047" y="4207269"/>
                        <a:ext cx="3477718" cy="2239643"/>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E4746008-F00C-41E8-9E62-053A79D90D00}"/>
              </a:ext>
            </a:extLst>
          </p:cNvPr>
          <p:cNvSpPr txBox="1"/>
          <p:nvPr/>
        </p:nvSpPr>
        <p:spPr>
          <a:xfrm>
            <a:off x="1333851" y="1176294"/>
            <a:ext cx="1664042" cy="307777"/>
          </a:xfrm>
          <a:prstGeom prst="rect">
            <a:avLst/>
          </a:prstGeom>
          <a:noFill/>
        </p:spPr>
        <p:txBody>
          <a:bodyPr wrap="square" rtlCol="0">
            <a:spAutoFit/>
          </a:bodyPr>
          <a:lstStyle/>
          <a:p>
            <a:r>
              <a:rPr lang="sr-Latn-RS" sz="1400" b="1"/>
              <a:t>Population 10</a:t>
            </a:r>
            <a:endParaRPr lang="en-US" sz="1400" b="1"/>
          </a:p>
        </p:txBody>
      </p:sp>
      <p:sp>
        <p:nvSpPr>
          <p:cNvPr id="12" name="TextBox 11">
            <a:extLst>
              <a:ext uri="{FF2B5EF4-FFF2-40B4-BE49-F238E27FC236}">
                <a16:creationId xmlns:a16="http://schemas.microsoft.com/office/drawing/2014/main" id="{747BADA6-36C2-4510-9DB2-B29C630EBB3B}"/>
              </a:ext>
            </a:extLst>
          </p:cNvPr>
          <p:cNvSpPr txBox="1"/>
          <p:nvPr/>
        </p:nvSpPr>
        <p:spPr>
          <a:xfrm>
            <a:off x="5371637" y="1176645"/>
            <a:ext cx="1664042" cy="307777"/>
          </a:xfrm>
          <a:prstGeom prst="rect">
            <a:avLst/>
          </a:prstGeom>
          <a:noFill/>
        </p:spPr>
        <p:txBody>
          <a:bodyPr wrap="square" rtlCol="0">
            <a:spAutoFit/>
          </a:bodyPr>
          <a:lstStyle/>
          <a:p>
            <a:r>
              <a:rPr lang="sr-Latn-RS" sz="1400" b="1"/>
              <a:t>Population 50</a:t>
            </a:r>
            <a:endParaRPr lang="en-US" sz="1400" b="1"/>
          </a:p>
        </p:txBody>
      </p:sp>
      <p:sp>
        <p:nvSpPr>
          <p:cNvPr id="13" name="TextBox 12">
            <a:extLst>
              <a:ext uri="{FF2B5EF4-FFF2-40B4-BE49-F238E27FC236}">
                <a16:creationId xmlns:a16="http://schemas.microsoft.com/office/drawing/2014/main" id="{AE6E7F29-8C69-49BC-AAFE-765D23248760}"/>
              </a:ext>
            </a:extLst>
          </p:cNvPr>
          <p:cNvSpPr txBox="1"/>
          <p:nvPr/>
        </p:nvSpPr>
        <p:spPr>
          <a:xfrm>
            <a:off x="9361542" y="1176293"/>
            <a:ext cx="1664042" cy="307777"/>
          </a:xfrm>
          <a:prstGeom prst="rect">
            <a:avLst/>
          </a:prstGeom>
          <a:noFill/>
        </p:spPr>
        <p:txBody>
          <a:bodyPr wrap="square" rtlCol="0">
            <a:spAutoFit/>
          </a:bodyPr>
          <a:lstStyle/>
          <a:p>
            <a:r>
              <a:rPr lang="sr-Latn-RS" sz="1400" b="1"/>
              <a:t>Population 90</a:t>
            </a:r>
            <a:endParaRPr lang="en-US" sz="1400" b="1"/>
          </a:p>
        </p:txBody>
      </p:sp>
    </p:spTree>
    <p:extLst>
      <p:ext uri="{BB962C8B-B14F-4D97-AF65-F5344CB8AC3E}">
        <p14:creationId xmlns:p14="http://schemas.microsoft.com/office/powerpoint/2010/main" val="2546638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{6953627C-4E5D-4BA8-B792-4D67CFC6DA03}tf11665031_win32</Template>
  <TotalTime>777</TotalTime>
  <Words>667</Words>
  <Application>Microsoft Office PowerPoint</Application>
  <PresentationFormat>Widescreen</PresentationFormat>
  <Paragraphs>42</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 Nova</vt:lpstr>
      <vt:lpstr>Arial Nova Light</vt:lpstr>
      <vt:lpstr>Wingdings 2</vt:lpstr>
      <vt:lpstr>SlateVTI</vt:lpstr>
      <vt:lpstr>Foxit PDF Document</vt:lpstr>
      <vt:lpstr>Kontinualni genetski algoritam</vt:lpstr>
      <vt:lpstr>Kontinualni genetski algoritam</vt:lpstr>
      <vt:lpstr>Relevantne informacije o rešenju problema</vt:lpstr>
      <vt:lpstr>Detaljnije o numeričkim parametrima</vt:lpstr>
      <vt:lpstr>PowerPoint Presentation</vt:lpstr>
      <vt:lpstr>Grafici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Kontinualni genetski algoritam</dc:title>
  <dc:creator>Feđa Filipović</dc:creator>
  <cp:lastModifiedBy>Feđa Filipović</cp:lastModifiedBy>
  <cp:revision>36</cp:revision>
  <dcterms:created xsi:type="dcterms:W3CDTF">2022-04-05T20:40:08Z</dcterms:created>
  <dcterms:modified xsi:type="dcterms:W3CDTF">2022-04-06T09:38:01Z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