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71" r:id="rId8"/>
    <p:sldId id="267" r:id="rId9"/>
    <p:sldId id="266" r:id="rId10"/>
    <p:sldId id="263" r:id="rId11"/>
    <p:sldId id="264" r:id="rId12"/>
    <p:sldId id="275" r:id="rId13"/>
    <p:sldId id="265" r:id="rId14"/>
    <p:sldId id="268" r:id="rId15"/>
    <p:sldId id="272" r:id="rId16"/>
    <p:sldId id="273" r:id="rId17"/>
    <p:sldId id="270" r:id="rId18"/>
    <p:sldId id="269"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7" autoAdjust="0"/>
    <p:restoredTop sz="94660"/>
  </p:normalViewPr>
  <p:slideViewPr>
    <p:cSldViewPr snapToGrid="0">
      <p:cViewPr varScale="1">
        <p:scale>
          <a:sx n="75" d="100"/>
          <a:sy n="75" d="100"/>
        </p:scale>
        <p:origin x="843"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E1F296-CD6B-401B-9CC9-D39FDFF8FB97}"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348157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1F296-CD6B-401B-9CC9-D39FDFF8FB97}"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40546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6E1F296-CD6B-401B-9CC9-D39FDFF8FB97}" type="datetimeFigureOut">
              <a:rPr lang="en-US" smtClean="0"/>
              <a:t>4/14/2025</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239537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1F296-CD6B-401B-9CC9-D39FDFF8FB97}"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2105383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6E1F296-CD6B-401B-9CC9-D39FDFF8FB97}" type="datetimeFigureOut">
              <a:rPr lang="en-US" smtClean="0"/>
              <a:t>4/14/2025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4543C18-1AEA-4132-9D1A-84AB2BC119EE}" type="slidenum">
              <a:rPr lang="en-US" smtClean="0"/>
              <a:t>‹#›</a:t>
            </a:fld>
            <a:endParaRPr lang="en-US"/>
          </a:p>
        </p:txBody>
      </p:sp>
    </p:spTree>
    <p:extLst>
      <p:ext uri="{BB962C8B-B14F-4D97-AF65-F5344CB8AC3E}">
        <p14:creationId xmlns:p14="http://schemas.microsoft.com/office/powerpoint/2010/main" val="49067711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E1F296-CD6B-401B-9CC9-D39FDFF8FB97}"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94585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E1F296-CD6B-401B-9CC9-D39FDFF8FB97}"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846888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1F296-CD6B-401B-9CC9-D39FDFF8FB97}"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168728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1F296-CD6B-401B-9CC9-D39FDFF8FB97}"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308856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1F296-CD6B-401B-9CC9-D39FDFF8FB97}"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208550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1F296-CD6B-401B-9CC9-D39FDFF8FB97}"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43C18-1AEA-4132-9D1A-84AB2BC119EE}" type="slidenum">
              <a:rPr lang="en-US" smtClean="0"/>
              <a:t>‹#›</a:t>
            </a:fld>
            <a:endParaRPr lang="en-US"/>
          </a:p>
        </p:txBody>
      </p:sp>
    </p:spTree>
    <p:extLst>
      <p:ext uri="{BB962C8B-B14F-4D97-AF65-F5344CB8AC3E}">
        <p14:creationId xmlns:p14="http://schemas.microsoft.com/office/powerpoint/2010/main" val="236906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6E1F296-CD6B-401B-9CC9-D39FDFF8FB97}" type="datetimeFigureOut">
              <a:rPr lang="en-US" smtClean="0"/>
              <a:t>4/14/2025</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4543C18-1AEA-4132-9D1A-84AB2BC119EE}" type="slidenum">
              <a:rPr lang="en-US" smtClean="0"/>
              <a:t>‹#›</a:t>
            </a:fld>
            <a:endParaRPr lang="en-US"/>
          </a:p>
        </p:txBody>
      </p:sp>
    </p:spTree>
    <p:extLst>
      <p:ext uri="{BB962C8B-B14F-4D97-AF65-F5344CB8AC3E}">
        <p14:creationId xmlns:p14="http://schemas.microsoft.com/office/powerpoint/2010/main" val="36009219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BC37-2BC8-06D7-ABF3-BB91DC642131}"/>
              </a:ext>
            </a:extLst>
          </p:cNvPr>
          <p:cNvSpPr>
            <a:spLocks noGrp="1"/>
          </p:cNvSpPr>
          <p:nvPr>
            <p:ph type="ctrTitle"/>
          </p:nvPr>
        </p:nvSpPr>
        <p:spPr>
          <a:xfrm>
            <a:off x="-1082041" y="2059083"/>
            <a:ext cx="11826241" cy="1739347"/>
          </a:xfrm>
        </p:spPr>
        <p:txBody>
          <a:bodyPr/>
          <a:lstStyle/>
          <a:p>
            <a:r>
              <a:rPr lang="en-US" dirty="0"/>
              <a:t>Pollution Air levels  Analysis IN NYC</a:t>
            </a:r>
          </a:p>
        </p:txBody>
      </p:sp>
      <p:sp>
        <p:nvSpPr>
          <p:cNvPr id="3" name="Subtitle 2">
            <a:extLst>
              <a:ext uri="{FF2B5EF4-FFF2-40B4-BE49-F238E27FC236}">
                <a16:creationId xmlns:a16="http://schemas.microsoft.com/office/drawing/2014/main" id="{196B5B62-5BBF-E270-8A86-B9A55A3D6339}"/>
              </a:ext>
            </a:extLst>
          </p:cNvPr>
          <p:cNvSpPr>
            <a:spLocks noGrp="1"/>
          </p:cNvSpPr>
          <p:nvPr>
            <p:ph type="subTitle" idx="1"/>
          </p:nvPr>
        </p:nvSpPr>
        <p:spPr/>
        <p:txBody>
          <a:bodyPr/>
          <a:lstStyle/>
          <a:p>
            <a:r>
              <a:rPr lang="en-US" dirty="0"/>
              <a:t>Ing. Mario Alberto Garcia Lopez</a:t>
            </a:r>
          </a:p>
        </p:txBody>
      </p:sp>
      <p:pic>
        <p:nvPicPr>
          <p:cNvPr id="6" name="Picture 5" descr="A logo with blue text&#10;&#10;AI-generated content may be incorrect.">
            <a:extLst>
              <a:ext uri="{FF2B5EF4-FFF2-40B4-BE49-F238E27FC236}">
                <a16:creationId xmlns:a16="http://schemas.microsoft.com/office/drawing/2014/main" id="{52137BA1-D51D-8078-C97E-D045FBAAA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826" y="2324069"/>
            <a:ext cx="2418748" cy="1209374"/>
          </a:xfrm>
          <a:prstGeom prst="rect">
            <a:avLst/>
          </a:prstGeom>
        </p:spPr>
      </p:pic>
    </p:spTree>
    <p:extLst>
      <p:ext uri="{BB962C8B-B14F-4D97-AF65-F5344CB8AC3E}">
        <p14:creationId xmlns:p14="http://schemas.microsoft.com/office/powerpoint/2010/main" val="9301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93F0-594D-0495-FBCD-93266DFF34D1}"/>
              </a:ext>
            </a:extLst>
          </p:cNvPr>
          <p:cNvSpPr>
            <a:spLocks noGrp="1"/>
          </p:cNvSpPr>
          <p:nvPr>
            <p:ph type="title"/>
          </p:nvPr>
        </p:nvSpPr>
        <p:spPr>
          <a:xfrm>
            <a:off x="0" y="252426"/>
            <a:ext cx="9784080" cy="1508760"/>
          </a:xfrm>
        </p:spPr>
        <p:txBody>
          <a:bodyPr/>
          <a:lstStyle/>
          <a:p>
            <a:r>
              <a:rPr lang="en-US" dirty="0"/>
              <a:t>Average Pm 2.5 concentrations per Borough in 2022-2023</a:t>
            </a:r>
          </a:p>
        </p:txBody>
      </p:sp>
      <p:sp>
        <p:nvSpPr>
          <p:cNvPr id="7" name="Content Placeholder 6">
            <a:extLst>
              <a:ext uri="{FF2B5EF4-FFF2-40B4-BE49-F238E27FC236}">
                <a16:creationId xmlns:a16="http://schemas.microsoft.com/office/drawing/2014/main" id="{1F999DB4-6BAD-0F1D-DA6F-CC48A5A80F4F}"/>
              </a:ext>
            </a:extLst>
          </p:cNvPr>
          <p:cNvSpPr>
            <a:spLocks noGrp="1"/>
          </p:cNvSpPr>
          <p:nvPr>
            <p:ph idx="1"/>
          </p:nvPr>
        </p:nvSpPr>
        <p:spPr>
          <a:xfrm>
            <a:off x="1202919" y="2011680"/>
            <a:ext cx="4238590" cy="4206240"/>
          </a:xfrm>
        </p:spPr>
        <p:txBody>
          <a:bodyPr/>
          <a:lstStyle/>
          <a:p>
            <a:pPr algn="just"/>
            <a:r>
              <a:rPr lang="en-US" dirty="0"/>
              <a:t>In this visualization we see a Pie Chart of the Average Particles divided by Borough.</a:t>
            </a:r>
          </a:p>
          <a:p>
            <a:r>
              <a:rPr lang="en-US" dirty="0"/>
              <a:t> In this graph we see that the Bronx along 2022 and the report on January 2023 the borough with most average particles is the Bronx with a value of 9.3 mcg/m3 and there is 2 Boroughs who doesn’t present data (Manhattan and Brooklyn)</a:t>
            </a:r>
          </a:p>
          <a:p>
            <a:endParaRPr lang="en-US" dirty="0"/>
          </a:p>
          <a:p>
            <a:endParaRPr lang="en-US" dirty="0"/>
          </a:p>
        </p:txBody>
      </p:sp>
      <p:pic>
        <p:nvPicPr>
          <p:cNvPr id="10" name="Picture 9" descr="A logo with blue text&#10;&#10;AI-generated content may be incorrect.">
            <a:extLst>
              <a:ext uri="{FF2B5EF4-FFF2-40B4-BE49-F238E27FC236}">
                <a16:creationId xmlns:a16="http://schemas.microsoft.com/office/drawing/2014/main" id="{7BB82FA5-D5A8-29E3-9C96-17D117FD3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26" y="470699"/>
            <a:ext cx="2501874" cy="1250937"/>
          </a:xfrm>
          <a:prstGeom prst="rect">
            <a:avLst/>
          </a:prstGeom>
        </p:spPr>
      </p:pic>
      <p:pic>
        <p:nvPicPr>
          <p:cNvPr id="25" name="Picture 24">
            <a:extLst>
              <a:ext uri="{FF2B5EF4-FFF2-40B4-BE49-F238E27FC236}">
                <a16:creationId xmlns:a16="http://schemas.microsoft.com/office/drawing/2014/main" id="{B69EB518-A30C-5CF3-1905-C78FF03CDE53}"/>
              </a:ext>
            </a:extLst>
          </p:cNvPr>
          <p:cNvPicPr>
            <a:picLocks noChangeAspect="1"/>
          </p:cNvPicPr>
          <p:nvPr/>
        </p:nvPicPr>
        <p:blipFill>
          <a:blip r:embed="rId3"/>
          <a:stretch>
            <a:fillRect/>
          </a:stretch>
        </p:blipFill>
        <p:spPr>
          <a:xfrm>
            <a:off x="5800317" y="2392782"/>
            <a:ext cx="5849166" cy="2743583"/>
          </a:xfrm>
          <a:prstGeom prst="rect">
            <a:avLst/>
          </a:prstGeom>
        </p:spPr>
      </p:pic>
    </p:spTree>
    <p:extLst>
      <p:ext uri="{BB962C8B-B14F-4D97-AF65-F5344CB8AC3E}">
        <p14:creationId xmlns:p14="http://schemas.microsoft.com/office/powerpoint/2010/main" val="397267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B1FF-06E5-FF74-C8D9-E540EE866141}"/>
              </a:ext>
            </a:extLst>
          </p:cNvPr>
          <p:cNvSpPr>
            <a:spLocks noGrp="1"/>
          </p:cNvSpPr>
          <p:nvPr>
            <p:ph type="title"/>
          </p:nvPr>
        </p:nvSpPr>
        <p:spPr>
          <a:xfrm>
            <a:off x="0" y="277825"/>
            <a:ext cx="9784080" cy="1508760"/>
          </a:xfrm>
        </p:spPr>
        <p:txBody>
          <a:bodyPr/>
          <a:lstStyle/>
          <a:p>
            <a:r>
              <a:rPr lang="en-US" dirty="0"/>
              <a:t>Pollution levels of pm2.5 by season</a:t>
            </a:r>
          </a:p>
        </p:txBody>
      </p:sp>
      <p:sp>
        <p:nvSpPr>
          <p:cNvPr id="3" name="Content Placeholder 2">
            <a:extLst>
              <a:ext uri="{FF2B5EF4-FFF2-40B4-BE49-F238E27FC236}">
                <a16:creationId xmlns:a16="http://schemas.microsoft.com/office/drawing/2014/main" id="{ED5E6B2B-B3D9-CC33-FDD7-755121072781}"/>
              </a:ext>
            </a:extLst>
          </p:cNvPr>
          <p:cNvSpPr>
            <a:spLocks noGrp="1"/>
          </p:cNvSpPr>
          <p:nvPr>
            <p:ph idx="1"/>
          </p:nvPr>
        </p:nvSpPr>
        <p:spPr>
          <a:xfrm>
            <a:off x="1105662" y="2557780"/>
            <a:ext cx="4607331" cy="4206240"/>
          </a:xfrm>
        </p:spPr>
        <p:txBody>
          <a:bodyPr/>
          <a:lstStyle/>
          <a:p>
            <a:pPr algn="just"/>
            <a:r>
              <a:rPr lang="en-US" dirty="0"/>
              <a:t>In this pie chart we use the variables Season and Average Pollution levels of the particles PM 2.5 showing them by Season (Summer or Winter). We got that the average pollution levels are almost equal on both seasons though the years  2010-2023. </a:t>
            </a:r>
          </a:p>
        </p:txBody>
      </p:sp>
      <p:pic>
        <p:nvPicPr>
          <p:cNvPr id="4" name="Picture 3" descr="A logo with blue text&#10;&#10;AI-generated content may be incorrect.">
            <a:extLst>
              <a:ext uri="{FF2B5EF4-FFF2-40B4-BE49-F238E27FC236}">
                <a16:creationId xmlns:a16="http://schemas.microsoft.com/office/drawing/2014/main" id="{84F5046B-161F-03BE-E7F6-6E45260E9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0126" y="406737"/>
            <a:ext cx="2501874" cy="1250937"/>
          </a:xfrm>
          <a:prstGeom prst="rect">
            <a:avLst/>
          </a:prstGeom>
        </p:spPr>
      </p:pic>
      <p:pic>
        <p:nvPicPr>
          <p:cNvPr id="16" name="Picture 15">
            <a:extLst>
              <a:ext uri="{FF2B5EF4-FFF2-40B4-BE49-F238E27FC236}">
                <a16:creationId xmlns:a16="http://schemas.microsoft.com/office/drawing/2014/main" id="{FB15D5B6-D9B1-E136-617D-8C9E355BB3B3}"/>
              </a:ext>
            </a:extLst>
          </p:cNvPr>
          <p:cNvPicPr>
            <a:picLocks noChangeAspect="1"/>
          </p:cNvPicPr>
          <p:nvPr/>
        </p:nvPicPr>
        <p:blipFill>
          <a:blip r:embed="rId3"/>
          <a:stretch>
            <a:fillRect/>
          </a:stretch>
        </p:blipFill>
        <p:spPr>
          <a:xfrm>
            <a:off x="6386069" y="2777929"/>
            <a:ext cx="4876975" cy="2149671"/>
          </a:xfrm>
          <a:prstGeom prst="rect">
            <a:avLst/>
          </a:prstGeom>
        </p:spPr>
      </p:pic>
    </p:spTree>
    <p:extLst>
      <p:ext uri="{BB962C8B-B14F-4D97-AF65-F5344CB8AC3E}">
        <p14:creationId xmlns:p14="http://schemas.microsoft.com/office/powerpoint/2010/main" val="299094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9266-EFD5-A327-F31A-BC3851BE8B2D}"/>
              </a:ext>
            </a:extLst>
          </p:cNvPr>
          <p:cNvSpPr>
            <a:spLocks noGrp="1"/>
          </p:cNvSpPr>
          <p:nvPr>
            <p:ph type="title"/>
          </p:nvPr>
        </p:nvSpPr>
        <p:spPr/>
        <p:txBody>
          <a:bodyPr/>
          <a:lstStyle/>
          <a:p>
            <a:r>
              <a:rPr lang="en-US" dirty="0"/>
              <a:t>Pollution levels per part of week</a:t>
            </a:r>
          </a:p>
        </p:txBody>
      </p:sp>
      <p:sp>
        <p:nvSpPr>
          <p:cNvPr id="3" name="Content Placeholder 2">
            <a:extLst>
              <a:ext uri="{FF2B5EF4-FFF2-40B4-BE49-F238E27FC236}">
                <a16:creationId xmlns:a16="http://schemas.microsoft.com/office/drawing/2014/main" id="{962F92DB-5177-1CF9-D37D-2538E70A6FBB}"/>
              </a:ext>
            </a:extLst>
          </p:cNvPr>
          <p:cNvSpPr>
            <a:spLocks noGrp="1"/>
          </p:cNvSpPr>
          <p:nvPr>
            <p:ph idx="1"/>
          </p:nvPr>
        </p:nvSpPr>
        <p:spPr>
          <a:xfrm>
            <a:off x="1202919" y="2770644"/>
            <a:ext cx="5032781" cy="4206240"/>
          </a:xfrm>
        </p:spPr>
        <p:txBody>
          <a:bodyPr/>
          <a:lstStyle/>
          <a:p>
            <a:r>
              <a:rPr lang="en-US" dirty="0"/>
              <a:t>Average on pollution levels are almost the same for the each of the parts of the week (Weekday and Weekend). There is a value of 8.9 in Weekend and 9.1 in Weekday so there’s not so much difference between the two. </a:t>
            </a:r>
          </a:p>
        </p:txBody>
      </p:sp>
      <p:pic>
        <p:nvPicPr>
          <p:cNvPr id="5" name="Picture 4">
            <a:extLst>
              <a:ext uri="{FF2B5EF4-FFF2-40B4-BE49-F238E27FC236}">
                <a16:creationId xmlns:a16="http://schemas.microsoft.com/office/drawing/2014/main" id="{400EA6D7-EC45-6FD5-CAAC-7F987953AD0D}"/>
              </a:ext>
            </a:extLst>
          </p:cNvPr>
          <p:cNvPicPr>
            <a:picLocks noChangeAspect="1"/>
          </p:cNvPicPr>
          <p:nvPr/>
        </p:nvPicPr>
        <p:blipFill>
          <a:blip r:embed="rId2"/>
          <a:stretch>
            <a:fillRect/>
          </a:stretch>
        </p:blipFill>
        <p:spPr>
          <a:xfrm>
            <a:off x="6976414" y="2873235"/>
            <a:ext cx="4010585" cy="2000529"/>
          </a:xfrm>
          <a:prstGeom prst="rect">
            <a:avLst/>
          </a:prstGeom>
        </p:spPr>
      </p:pic>
    </p:spTree>
    <p:extLst>
      <p:ext uri="{BB962C8B-B14F-4D97-AF65-F5344CB8AC3E}">
        <p14:creationId xmlns:p14="http://schemas.microsoft.com/office/powerpoint/2010/main" val="395548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E8EA-4F5D-82BB-040B-B9CBC7C4001C}"/>
              </a:ext>
            </a:extLst>
          </p:cNvPr>
          <p:cNvSpPr>
            <a:spLocks noGrp="1"/>
          </p:cNvSpPr>
          <p:nvPr>
            <p:ph type="title"/>
          </p:nvPr>
        </p:nvSpPr>
        <p:spPr>
          <a:xfrm>
            <a:off x="860019" y="284176"/>
            <a:ext cx="9784080" cy="1508760"/>
          </a:xfrm>
        </p:spPr>
        <p:txBody>
          <a:bodyPr/>
          <a:lstStyle/>
          <a:p>
            <a:r>
              <a:rPr lang="en-US" dirty="0"/>
              <a:t>Average pm2.5 Particles behavior through years</a:t>
            </a:r>
          </a:p>
        </p:txBody>
      </p:sp>
      <p:sp>
        <p:nvSpPr>
          <p:cNvPr id="3" name="Content Placeholder 2">
            <a:extLst>
              <a:ext uri="{FF2B5EF4-FFF2-40B4-BE49-F238E27FC236}">
                <a16:creationId xmlns:a16="http://schemas.microsoft.com/office/drawing/2014/main" id="{E169E6B0-2805-0AF7-AD50-D72823AC9E9E}"/>
              </a:ext>
            </a:extLst>
          </p:cNvPr>
          <p:cNvSpPr>
            <a:spLocks noGrp="1"/>
          </p:cNvSpPr>
          <p:nvPr>
            <p:ph idx="1"/>
          </p:nvPr>
        </p:nvSpPr>
        <p:spPr>
          <a:xfrm>
            <a:off x="973640" y="1986280"/>
            <a:ext cx="9642881" cy="4206240"/>
          </a:xfrm>
        </p:spPr>
        <p:txBody>
          <a:bodyPr/>
          <a:lstStyle/>
          <a:p>
            <a:r>
              <a:rPr lang="en-US" dirty="0"/>
              <a:t>In this line graph we show the behavior of the average of Concentrations of PM2.5 per year. In the graph shows that the highest average is in 2008 with the given data and the lowest value was in 2022 with 6.4 mcg/m3 as the value. </a:t>
            </a:r>
          </a:p>
          <a:p>
            <a:pPr algn="just"/>
            <a:r>
              <a:rPr lang="en-US" dirty="0"/>
              <a:t>There is a constant fall between 2013 and 2016. Now the first part of 2023 is in 8.1 mcg/m3</a:t>
            </a:r>
          </a:p>
          <a:p>
            <a:endParaRPr lang="en-US" dirty="0"/>
          </a:p>
        </p:txBody>
      </p:sp>
      <p:pic>
        <p:nvPicPr>
          <p:cNvPr id="4" name="Picture 3" descr="A logo with blue text&#10;&#10;AI-generated content may be incorrect.">
            <a:extLst>
              <a:ext uri="{FF2B5EF4-FFF2-40B4-BE49-F238E27FC236}">
                <a16:creationId xmlns:a16="http://schemas.microsoft.com/office/drawing/2014/main" id="{165657E1-DE99-1688-60FC-34320828F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0126" y="284176"/>
            <a:ext cx="2501874" cy="1250937"/>
          </a:xfrm>
          <a:prstGeom prst="rect">
            <a:avLst/>
          </a:prstGeom>
        </p:spPr>
      </p:pic>
      <p:pic>
        <p:nvPicPr>
          <p:cNvPr id="12" name="Picture 11">
            <a:extLst>
              <a:ext uri="{FF2B5EF4-FFF2-40B4-BE49-F238E27FC236}">
                <a16:creationId xmlns:a16="http://schemas.microsoft.com/office/drawing/2014/main" id="{F45F38B6-6F64-23C0-7E47-F114DC432508}"/>
              </a:ext>
            </a:extLst>
          </p:cNvPr>
          <p:cNvPicPr>
            <a:picLocks noChangeAspect="1"/>
          </p:cNvPicPr>
          <p:nvPr/>
        </p:nvPicPr>
        <p:blipFill>
          <a:blip r:embed="rId3"/>
          <a:stretch>
            <a:fillRect/>
          </a:stretch>
        </p:blipFill>
        <p:spPr>
          <a:xfrm>
            <a:off x="1575479" y="4292600"/>
            <a:ext cx="8353159" cy="2495550"/>
          </a:xfrm>
          <a:prstGeom prst="rect">
            <a:avLst/>
          </a:prstGeom>
        </p:spPr>
      </p:pic>
    </p:spTree>
    <p:extLst>
      <p:ext uri="{BB962C8B-B14F-4D97-AF65-F5344CB8AC3E}">
        <p14:creationId xmlns:p14="http://schemas.microsoft.com/office/powerpoint/2010/main" val="233734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FF48-B6DF-E253-DCB6-A77A086E7497}"/>
              </a:ext>
            </a:extLst>
          </p:cNvPr>
          <p:cNvSpPr>
            <a:spLocks noGrp="1"/>
          </p:cNvSpPr>
          <p:nvPr>
            <p:ph type="title"/>
          </p:nvPr>
        </p:nvSpPr>
        <p:spPr>
          <a:xfrm>
            <a:off x="137653" y="284176"/>
            <a:ext cx="8790448" cy="1508760"/>
          </a:xfrm>
        </p:spPr>
        <p:txBody>
          <a:bodyPr>
            <a:normAutofit fontScale="90000"/>
          </a:bodyPr>
          <a:lstStyle/>
          <a:p>
            <a:r>
              <a:rPr lang="en-US" dirty="0"/>
              <a:t>How has the concentration change over the years in the Bronx?</a:t>
            </a:r>
          </a:p>
        </p:txBody>
      </p:sp>
      <p:sp>
        <p:nvSpPr>
          <p:cNvPr id="3" name="Content Placeholder 2">
            <a:extLst>
              <a:ext uri="{FF2B5EF4-FFF2-40B4-BE49-F238E27FC236}">
                <a16:creationId xmlns:a16="http://schemas.microsoft.com/office/drawing/2014/main" id="{9FA4F580-C811-71DC-20D5-3540C91699A4}"/>
              </a:ext>
            </a:extLst>
          </p:cNvPr>
          <p:cNvSpPr>
            <a:spLocks noGrp="1"/>
          </p:cNvSpPr>
          <p:nvPr>
            <p:ph idx="1"/>
          </p:nvPr>
        </p:nvSpPr>
        <p:spPr>
          <a:xfrm>
            <a:off x="1096182" y="1967230"/>
            <a:ext cx="9784080" cy="4206240"/>
          </a:xfrm>
        </p:spPr>
        <p:txBody>
          <a:bodyPr/>
          <a:lstStyle/>
          <a:p>
            <a:pPr algn="just"/>
            <a:r>
              <a:rPr lang="en-US" dirty="0"/>
              <a:t>In this line graph we see how the average concentration of PM 2.5 is changing through the years in the Bronx that is the borough with more average particles found on the past year. </a:t>
            </a:r>
          </a:p>
          <a:p>
            <a:pPr algn="just"/>
            <a:r>
              <a:rPr lang="en-US" dirty="0"/>
              <a:t>We see that there was a constant fall between 2010 and 2015. The largest value was in 2010 getting an average of 12.1 mcg/m3 and the lowest value was presented in 2020 with an average of 6.7 mcg/m3</a:t>
            </a:r>
          </a:p>
          <a:p>
            <a:pPr algn="just"/>
            <a:endParaRPr lang="en-US" dirty="0"/>
          </a:p>
        </p:txBody>
      </p:sp>
      <p:pic>
        <p:nvPicPr>
          <p:cNvPr id="6" name="Picture 5" descr="A logo with blue text&#10;&#10;AI-generated content may be incorrect.">
            <a:extLst>
              <a:ext uri="{FF2B5EF4-FFF2-40B4-BE49-F238E27FC236}">
                <a16:creationId xmlns:a16="http://schemas.microsoft.com/office/drawing/2014/main" id="{C8DB4241-F9E3-986F-33AC-BE8B4E809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26" y="413087"/>
            <a:ext cx="2501874" cy="1250937"/>
          </a:xfrm>
          <a:prstGeom prst="rect">
            <a:avLst/>
          </a:prstGeom>
        </p:spPr>
      </p:pic>
      <p:pic>
        <p:nvPicPr>
          <p:cNvPr id="8" name="Picture 7">
            <a:extLst>
              <a:ext uri="{FF2B5EF4-FFF2-40B4-BE49-F238E27FC236}">
                <a16:creationId xmlns:a16="http://schemas.microsoft.com/office/drawing/2014/main" id="{B8D1022D-F3CA-13AE-B031-A9CDE4956878}"/>
              </a:ext>
            </a:extLst>
          </p:cNvPr>
          <p:cNvPicPr>
            <a:picLocks noChangeAspect="1"/>
          </p:cNvPicPr>
          <p:nvPr/>
        </p:nvPicPr>
        <p:blipFill>
          <a:blip r:embed="rId3"/>
          <a:stretch>
            <a:fillRect/>
          </a:stretch>
        </p:blipFill>
        <p:spPr>
          <a:xfrm>
            <a:off x="2106118" y="4432301"/>
            <a:ext cx="7764208" cy="2260600"/>
          </a:xfrm>
          <a:prstGeom prst="rect">
            <a:avLst/>
          </a:prstGeom>
        </p:spPr>
      </p:pic>
    </p:spTree>
    <p:extLst>
      <p:ext uri="{BB962C8B-B14F-4D97-AF65-F5344CB8AC3E}">
        <p14:creationId xmlns:p14="http://schemas.microsoft.com/office/powerpoint/2010/main" val="233396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4E2A-0E53-EC4D-E05E-7ECCF683486B}"/>
              </a:ext>
            </a:extLst>
          </p:cNvPr>
          <p:cNvSpPr>
            <a:spLocks noGrp="1"/>
          </p:cNvSpPr>
          <p:nvPr>
            <p:ph type="title"/>
          </p:nvPr>
        </p:nvSpPr>
        <p:spPr>
          <a:xfrm>
            <a:off x="0" y="155264"/>
            <a:ext cx="9245626" cy="1508760"/>
          </a:xfrm>
        </p:spPr>
        <p:txBody>
          <a:bodyPr>
            <a:normAutofit/>
          </a:bodyPr>
          <a:lstStyle/>
          <a:p>
            <a:r>
              <a:rPr lang="en-US" dirty="0"/>
              <a:t>Average visits per year</a:t>
            </a:r>
          </a:p>
        </p:txBody>
      </p:sp>
      <p:sp>
        <p:nvSpPr>
          <p:cNvPr id="3" name="Content Placeholder 2">
            <a:extLst>
              <a:ext uri="{FF2B5EF4-FFF2-40B4-BE49-F238E27FC236}">
                <a16:creationId xmlns:a16="http://schemas.microsoft.com/office/drawing/2014/main" id="{7085AF45-A1EA-ED3F-2565-FD7096D14588}"/>
              </a:ext>
            </a:extLst>
          </p:cNvPr>
          <p:cNvSpPr>
            <a:spLocks noGrp="1"/>
          </p:cNvSpPr>
          <p:nvPr>
            <p:ph idx="1"/>
          </p:nvPr>
        </p:nvSpPr>
        <p:spPr>
          <a:xfrm>
            <a:off x="1209269" y="2386330"/>
            <a:ext cx="4550181" cy="3703320"/>
          </a:xfrm>
        </p:spPr>
        <p:txBody>
          <a:bodyPr/>
          <a:lstStyle/>
          <a:p>
            <a:r>
              <a:rPr lang="en-US" dirty="0"/>
              <a:t>This graph shows the average of how many people go to the asthma emergency room due to PM 2.5 particles. The average amount of people has been decreasing passing the years. It starts with 83 per </a:t>
            </a:r>
            <a:r>
              <a:rPr lang="en-US" dirty="0" err="1"/>
              <a:t>per</a:t>
            </a:r>
            <a:r>
              <a:rPr lang="en-US" dirty="0"/>
              <a:t> 100,000 adults on 2005 and on 2017 is 40 per 100,000 adults. The trend suppose to stay the same in the next years</a:t>
            </a:r>
          </a:p>
          <a:p>
            <a:endParaRPr lang="en-US" dirty="0"/>
          </a:p>
          <a:p>
            <a:endParaRPr lang="en-US" dirty="0"/>
          </a:p>
        </p:txBody>
      </p:sp>
      <p:pic>
        <p:nvPicPr>
          <p:cNvPr id="4" name="Picture 3" descr="A logo with blue text&#10;&#10;AI-generated content may be incorrect.">
            <a:extLst>
              <a:ext uri="{FF2B5EF4-FFF2-40B4-BE49-F238E27FC236}">
                <a16:creationId xmlns:a16="http://schemas.microsoft.com/office/drawing/2014/main" id="{3E0C6600-1B76-6FFB-9007-1810D88FC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26" y="413087"/>
            <a:ext cx="2501874" cy="1250937"/>
          </a:xfrm>
          <a:prstGeom prst="rect">
            <a:avLst/>
          </a:prstGeom>
        </p:spPr>
      </p:pic>
      <p:pic>
        <p:nvPicPr>
          <p:cNvPr id="6" name="Picture 5">
            <a:extLst>
              <a:ext uri="{FF2B5EF4-FFF2-40B4-BE49-F238E27FC236}">
                <a16:creationId xmlns:a16="http://schemas.microsoft.com/office/drawing/2014/main" id="{37B22CB5-0DA6-DC18-1E06-066135B5435E}"/>
              </a:ext>
            </a:extLst>
          </p:cNvPr>
          <p:cNvPicPr>
            <a:picLocks noChangeAspect="1"/>
          </p:cNvPicPr>
          <p:nvPr/>
        </p:nvPicPr>
        <p:blipFill>
          <a:blip r:embed="rId3"/>
          <a:stretch>
            <a:fillRect/>
          </a:stretch>
        </p:blipFill>
        <p:spPr>
          <a:xfrm>
            <a:off x="6924813" y="2386330"/>
            <a:ext cx="4159594" cy="3162667"/>
          </a:xfrm>
          <a:prstGeom prst="rect">
            <a:avLst/>
          </a:prstGeom>
        </p:spPr>
      </p:pic>
    </p:spTree>
    <p:extLst>
      <p:ext uri="{BB962C8B-B14F-4D97-AF65-F5344CB8AC3E}">
        <p14:creationId xmlns:p14="http://schemas.microsoft.com/office/powerpoint/2010/main" val="206877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FF1E-E793-6C5A-B2ED-1DD64FAA7BA3}"/>
              </a:ext>
            </a:extLst>
          </p:cNvPr>
          <p:cNvSpPr>
            <a:spLocks noGrp="1"/>
          </p:cNvSpPr>
          <p:nvPr>
            <p:ph type="title"/>
          </p:nvPr>
        </p:nvSpPr>
        <p:spPr>
          <a:xfrm>
            <a:off x="0" y="271476"/>
            <a:ext cx="8318500" cy="1614474"/>
          </a:xfrm>
        </p:spPr>
        <p:txBody>
          <a:bodyPr>
            <a:normAutofit/>
          </a:bodyPr>
          <a:lstStyle/>
          <a:p>
            <a:r>
              <a:rPr lang="en-US" dirty="0"/>
              <a:t>Average visits per borough</a:t>
            </a:r>
          </a:p>
        </p:txBody>
      </p:sp>
      <p:sp>
        <p:nvSpPr>
          <p:cNvPr id="3" name="Content Placeholder 2">
            <a:extLst>
              <a:ext uri="{FF2B5EF4-FFF2-40B4-BE49-F238E27FC236}">
                <a16:creationId xmlns:a16="http://schemas.microsoft.com/office/drawing/2014/main" id="{E1721C51-181E-B7B1-FE80-489CE4BE3075}"/>
              </a:ext>
            </a:extLst>
          </p:cNvPr>
          <p:cNvSpPr>
            <a:spLocks noGrp="1"/>
          </p:cNvSpPr>
          <p:nvPr>
            <p:ph idx="1"/>
          </p:nvPr>
        </p:nvSpPr>
        <p:spPr>
          <a:xfrm>
            <a:off x="1177519" y="2500326"/>
            <a:ext cx="4035831" cy="4206240"/>
          </a:xfrm>
        </p:spPr>
        <p:txBody>
          <a:bodyPr/>
          <a:lstStyle/>
          <a:p>
            <a:r>
              <a:rPr lang="en-US" dirty="0"/>
              <a:t>We see in this graph the average visits per borough. The analysis found that the borough where there was most visits was the Bronx along the years 2005-2017. Represents the 31.6 % of the total average of the people with an average of 95.43 per 100,000 adults. Note: In all the years the borough with more average visits is the Bronx</a:t>
            </a:r>
          </a:p>
        </p:txBody>
      </p:sp>
      <p:pic>
        <p:nvPicPr>
          <p:cNvPr id="4" name="Picture 3" descr="A logo with blue text&#10;&#10;AI-generated content may be incorrect.">
            <a:extLst>
              <a:ext uri="{FF2B5EF4-FFF2-40B4-BE49-F238E27FC236}">
                <a16:creationId xmlns:a16="http://schemas.microsoft.com/office/drawing/2014/main" id="{2026715F-FA0C-CEAD-5F4C-5FB9A541B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26" y="413087"/>
            <a:ext cx="2501874" cy="1250937"/>
          </a:xfrm>
          <a:prstGeom prst="rect">
            <a:avLst/>
          </a:prstGeom>
        </p:spPr>
      </p:pic>
      <p:pic>
        <p:nvPicPr>
          <p:cNvPr id="7" name="Picture 6">
            <a:extLst>
              <a:ext uri="{FF2B5EF4-FFF2-40B4-BE49-F238E27FC236}">
                <a16:creationId xmlns:a16="http://schemas.microsoft.com/office/drawing/2014/main" id="{1251EA9F-A446-757B-3750-18F2C8D9158D}"/>
              </a:ext>
            </a:extLst>
          </p:cNvPr>
          <p:cNvPicPr>
            <a:picLocks noChangeAspect="1"/>
          </p:cNvPicPr>
          <p:nvPr/>
        </p:nvPicPr>
        <p:blipFill>
          <a:blip r:embed="rId3"/>
          <a:stretch>
            <a:fillRect/>
          </a:stretch>
        </p:blipFill>
        <p:spPr>
          <a:xfrm>
            <a:off x="6432319" y="2500327"/>
            <a:ext cx="3911832" cy="2848270"/>
          </a:xfrm>
          <a:prstGeom prst="rect">
            <a:avLst/>
          </a:prstGeom>
        </p:spPr>
      </p:pic>
    </p:spTree>
    <p:extLst>
      <p:ext uri="{BB962C8B-B14F-4D97-AF65-F5344CB8AC3E}">
        <p14:creationId xmlns:p14="http://schemas.microsoft.com/office/powerpoint/2010/main" val="230354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3F28-6D3F-2A9D-F3B4-1B6C4960646F}"/>
              </a:ext>
            </a:extLst>
          </p:cNvPr>
          <p:cNvSpPr>
            <a:spLocks noGrp="1"/>
          </p:cNvSpPr>
          <p:nvPr>
            <p:ph type="title"/>
          </p:nvPr>
        </p:nvSpPr>
        <p:spPr/>
        <p:txBody>
          <a:bodyPr/>
          <a:lstStyle/>
          <a:p>
            <a:r>
              <a:rPr lang="en-US" dirty="0"/>
              <a:t>Dashboards for o3 and no2</a:t>
            </a:r>
          </a:p>
        </p:txBody>
      </p:sp>
      <p:pic>
        <p:nvPicPr>
          <p:cNvPr id="5" name="Content Placeholder 4">
            <a:extLst>
              <a:ext uri="{FF2B5EF4-FFF2-40B4-BE49-F238E27FC236}">
                <a16:creationId xmlns:a16="http://schemas.microsoft.com/office/drawing/2014/main" id="{AA5DD70B-6929-8761-B88D-F92DAFB37323}"/>
              </a:ext>
            </a:extLst>
          </p:cNvPr>
          <p:cNvPicPr>
            <a:picLocks noGrp="1" noChangeAspect="1"/>
          </p:cNvPicPr>
          <p:nvPr>
            <p:ph idx="1"/>
          </p:nvPr>
        </p:nvPicPr>
        <p:blipFill>
          <a:blip r:embed="rId2"/>
          <a:stretch>
            <a:fillRect/>
          </a:stretch>
        </p:blipFill>
        <p:spPr>
          <a:xfrm>
            <a:off x="592728" y="2154382"/>
            <a:ext cx="4968513" cy="2910683"/>
          </a:xfrm>
        </p:spPr>
      </p:pic>
      <p:pic>
        <p:nvPicPr>
          <p:cNvPr id="9" name="Picture 8">
            <a:extLst>
              <a:ext uri="{FF2B5EF4-FFF2-40B4-BE49-F238E27FC236}">
                <a16:creationId xmlns:a16="http://schemas.microsoft.com/office/drawing/2014/main" id="{916F3B0A-6558-8A41-F26D-8212E144ED99}"/>
              </a:ext>
            </a:extLst>
          </p:cNvPr>
          <p:cNvPicPr>
            <a:picLocks noChangeAspect="1"/>
          </p:cNvPicPr>
          <p:nvPr/>
        </p:nvPicPr>
        <p:blipFill>
          <a:blip r:embed="rId3"/>
          <a:stretch>
            <a:fillRect/>
          </a:stretch>
        </p:blipFill>
        <p:spPr>
          <a:xfrm>
            <a:off x="5905627" y="2154383"/>
            <a:ext cx="4968513" cy="2911010"/>
          </a:xfrm>
          <a:prstGeom prst="rect">
            <a:avLst/>
          </a:prstGeom>
        </p:spPr>
      </p:pic>
      <p:pic>
        <p:nvPicPr>
          <p:cNvPr id="10" name="Picture 9" descr="A logo with blue text&#10;&#10;AI-generated content may be incorrect.">
            <a:extLst>
              <a:ext uri="{FF2B5EF4-FFF2-40B4-BE49-F238E27FC236}">
                <a16:creationId xmlns:a16="http://schemas.microsoft.com/office/drawing/2014/main" id="{F2BEB975-2625-8F0D-12C0-2D8A4061A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2326" y="413087"/>
            <a:ext cx="2501874" cy="1250937"/>
          </a:xfrm>
          <a:prstGeom prst="rect">
            <a:avLst/>
          </a:prstGeom>
        </p:spPr>
      </p:pic>
    </p:spTree>
    <p:extLst>
      <p:ext uri="{BB962C8B-B14F-4D97-AF65-F5344CB8AC3E}">
        <p14:creationId xmlns:p14="http://schemas.microsoft.com/office/powerpoint/2010/main" val="353233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5D0B-D547-3090-D65B-915E17D7C62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C82BA63-F78E-6CC7-F759-BE0E3F2B62F2}"/>
              </a:ext>
            </a:extLst>
          </p:cNvPr>
          <p:cNvSpPr>
            <a:spLocks noGrp="1"/>
          </p:cNvSpPr>
          <p:nvPr>
            <p:ph idx="1"/>
          </p:nvPr>
        </p:nvSpPr>
        <p:spPr>
          <a:xfrm>
            <a:off x="1253719" y="2443480"/>
            <a:ext cx="9784080" cy="4206240"/>
          </a:xfrm>
        </p:spPr>
        <p:txBody>
          <a:bodyPr/>
          <a:lstStyle/>
          <a:p>
            <a:r>
              <a:rPr lang="en-US" dirty="0"/>
              <a:t>In this report we found some useful insights on how much the polluted particles spread along all NYC using variables as Borough, See time patterns who can help us out to see which are the decisions and action plan to control this type of concentrations who can create diseases for the people, and this help us to find some areas where it needs to take action. Also the visits to the asthma emergency room show us the impact that the particles spreading is having in the health of the persons. </a:t>
            </a:r>
          </a:p>
        </p:txBody>
      </p:sp>
      <p:pic>
        <p:nvPicPr>
          <p:cNvPr id="4" name="Picture 3" descr="A logo with blue text&#10;&#10;AI-generated content may be incorrect.">
            <a:extLst>
              <a:ext uri="{FF2B5EF4-FFF2-40B4-BE49-F238E27FC236}">
                <a16:creationId xmlns:a16="http://schemas.microsoft.com/office/drawing/2014/main" id="{3DBF8141-A10D-0627-BC01-A8A5DB5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5176" y="413087"/>
            <a:ext cx="2501874" cy="1250937"/>
          </a:xfrm>
          <a:prstGeom prst="rect">
            <a:avLst/>
          </a:prstGeom>
        </p:spPr>
      </p:pic>
    </p:spTree>
    <p:extLst>
      <p:ext uri="{BB962C8B-B14F-4D97-AF65-F5344CB8AC3E}">
        <p14:creationId xmlns:p14="http://schemas.microsoft.com/office/powerpoint/2010/main" val="157129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CBE3-7A05-F858-4732-7C00F45100E6}"/>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EA179B0-3E20-BB94-BB77-293F5C01A9FA}"/>
              </a:ext>
            </a:extLst>
          </p:cNvPr>
          <p:cNvSpPr>
            <a:spLocks noGrp="1"/>
          </p:cNvSpPr>
          <p:nvPr>
            <p:ph idx="1"/>
          </p:nvPr>
        </p:nvSpPr>
        <p:spPr>
          <a:xfrm>
            <a:off x="573724" y="2098222"/>
            <a:ext cx="9784080" cy="4206240"/>
          </a:xfrm>
        </p:spPr>
        <p:txBody>
          <a:bodyPr/>
          <a:lstStyle/>
          <a:p>
            <a:r>
              <a:rPr lang="en-US" dirty="0"/>
              <a:t>In the last year the borough with most SM 2.5 particles was the Bronx. E average concentration also is bigger in 2023 than 2022. I suggest they put more green initiatives like indoor air quality standards in the buildings and keep promoting renewable energy in undeserved neighborhoods</a:t>
            </a:r>
          </a:p>
          <a:p>
            <a:r>
              <a:rPr lang="en-US" dirty="0"/>
              <a:t>A lot of persons use the public transportation in NYC and being a city with high population it would be a great idea to electrify the public transportation</a:t>
            </a:r>
          </a:p>
          <a:p>
            <a:r>
              <a:rPr lang="en-US" dirty="0"/>
              <a:t>Also start to implement geothermal and electric systems for heating can help the indicators to reduce the concentrations of the particles</a:t>
            </a:r>
          </a:p>
          <a:p>
            <a:endParaRPr lang="en-US" dirty="0"/>
          </a:p>
          <a:p>
            <a:endParaRPr lang="en-US" dirty="0"/>
          </a:p>
        </p:txBody>
      </p:sp>
      <p:pic>
        <p:nvPicPr>
          <p:cNvPr id="4" name="Picture 3" descr="A logo with blue text&#10;&#10;AI-generated content may be incorrect.">
            <a:extLst>
              <a:ext uri="{FF2B5EF4-FFF2-40B4-BE49-F238E27FC236}">
                <a16:creationId xmlns:a16="http://schemas.microsoft.com/office/drawing/2014/main" id="{4C061B01-F10A-CCA3-989F-D7908BBA3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5176" y="413087"/>
            <a:ext cx="2501874" cy="1250937"/>
          </a:xfrm>
          <a:prstGeom prst="rect">
            <a:avLst/>
          </a:prstGeom>
        </p:spPr>
      </p:pic>
    </p:spTree>
    <p:extLst>
      <p:ext uri="{BB962C8B-B14F-4D97-AF65-F5344CB8AC3E}">
        <p14:creationId xmlns:p14="http://schemas.microsoft.com/office/powerpoint/2010/main" val="415918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BA6B-64F4-15AC-B00C-C9ECC45AB1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CAC7BBF-176E-C72A-B66D-7E550120E447}"/>
              </a:ext>
            </a:extLst>
          </p:cNvPr>
          <p:cNvSpPr>
            <a:spLocks noGrp="1"/>
          </p:cNvSpPr>
          <p:nvPr>
            <p:ph idx="1"/>
          </p:nvPr>
        </p:nvSpPr>
        <p:spPr>
          <a:xfrm>
            <a:off x="905510" y="3044495"/>
            <a:ext cx="9784080" cy="2065020"/>
          </a:xfrm>
        </p:spPr>
        <p:txBody>
          <a:bodyPr>
            <a:normAutofit lnSpcReduction="10000"/>
          </a:bodyPr>
          <a:lstStyle/>
          <a:p>
            <a:pPr marL="0" indent="0" algn="just">
              <a:buNone/>
            </a:pPr>
            <a:r>
              <a:rPr lang="en-US" sz="2400" dirty="0"/>
              <a:t>In this analysis we are going to present the indicators that are contributing to the air pollution in NYC, these indicators provide a perspective across time and NYC geographies to better characterize air quality and health in NYC.</a:t>
            </a:r>
          </a:p>
          <a:p>
            <a:pPr marL="0" indent="0" algn="just">
              <a:buNone/>
            </a:pPr>
            <a:r>
              <a:rPr lang="en-US" sz="2400" dirty="0"/>
              <a:t>This information helps to determine conclusions and recommendations that improves the key indicators</a:t>
            </a:r>
          </a:p>
        </p:txBody>
      </p:sp>
      <p:pic>
        <p:nvPicPr>
          <p:cNvPr id="5" name="Picture 4" descr="A logo with blue text&#10;&#10;AI-generated content may be incorrect.">
            <a:extLst>
              <a:ext uri="{FF2B5EF4-FFF2-40B4-BE49-F238E27FC236}">
                <a16:creationId xmlns:a16="http://schemas.microsoft.com/office/drawing/2014/main" id="{893C1482-46B8-5819-0497-9EABC9371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552" y="433869"/>
            <a:ext cx="2418748" cy="1209374"/>
          </a:xfrm>
          <a:prstGeom prst="rect">
            <a:avLst/>
          </a:prstGeom>
        </p:spPr>
      </p:pic>
    </p:spTree>
    <p:extLst>
      <p:ext uri="{BB962C8B-B14F-4D97-AF65-F5344CB8AC3E}">
        <p14:creationId xmlns:p14="http://schemas.microsoft.com/office/powerpoint/2010/main" val="367504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872C-0B4B-F983-7689-139A3CAF3C31}"/>
              </a:ext>
            </a:extLst>
          </p:cNvPr>
          <p:cNvSpPr>
            <a:spLocks noGrp="1"/>
          </p:cNvSpPr>
          <p:nvPr>
            <p:ph type="title"/>
          </p:nvPr>
        </p:nvSpPr>
        <p:spPr/>
        <p:txBody>
          <a:bodyPr/>
          <a:lstStyle/>
          <a:p>
            <a:r>
              <a:rPr lang="en-US" dirty="0"/>
              <a:t>Data exploration</a:t>
            </a:r>
            <a:endParaRPr lang="en-US" dirty="0">
              <a:solidFill>
                <a:srgbClr val="FF0000"/>
              </a:solidFill>
            </a:endParaRPr>
          </a:p>
        </p:txBody>
      </p:sp>
      <p:sp>
        <p:nvSpPr>
          <p:cNvPr id="3" name="Content Placeholder 2">
            <a:extLst>
              <a:ext uri="{FF2B5EF4-FFF2-40B4-BE49-F238E27FC236}">
                <a16:creationId xmlns:a16="http://schemas.microsoft.com/office/drawing/2014/main" id="{97953ECE-15DD-5EC3-04F3-1DDA22C7092C}"/>
              </a:ext>
            </a:extLst>
          </p:cNvPr>
          <p:cNvSpPr>
            <a:spLocks noGrp="1"/>
          </p:cNvSpPr>
          <p:nvPr>
            <p:ph idx="1"/>
          </p:nvPr>
        </p:nvSpPr>
        <p:spPr>
          <a:xfrm>
            <a:off x="1202919" y="1792936"/>
            <a:ext cx="9784080" cy="4206240"/>
          </a:xfrm>
        </p:spPr>
        <p:txBody>
          <a:bodyPr>
            <a:noAutofit/>
          </a:bodyPr>
          <a:lstStyle/>
          <a:p>
            <a:r>
              <a:rPr lang="en-US" sz="2400" dirty="0"/>
              <a:t>Table: AirQuality_20250414</a:t>
            </a:r>
          </a:p>
          <a:p>
            <a:r>
              <a:rPr lang="en-US" sz="2400" dirty="0"/>
              <a:t>Data Quantity: 18862</a:t>
            </a:r>
          </a:p>
          <a:p>
            <a:r>
              <a:rPr lang="en-US" sz="2400" b="1" dirty="0"/>
              <a:t>Columns</a:t>
            </a:r>
            <a:r>
              <a:rPr lang="en-US" sz="2400" dirty="0"/>
              <a:t>:</a:t>
            </a:r>
          </a:p>
          <a:p>
            <a:pPr>
              <a:buFont typeface="Wingdings" panose="05000000000000000000" pitchFamily="2" charset="2"/>
              <a:buChar char="§"/>
            </a:pPr>
            <a:r>
              <a:rPr lang="en-US" sz="2400" dirty="0"/>
              <a:t>Unique ID: Integer</a:t>
            </a:r>
          </a:p>
          <a:p>
            <a:pPr>
              <a:buFont typeface="Wingdings" panose="05000000000000000000" pitchFamily="2" charset="2"/>
              <a:buChar char="§"/>
            </a:pPr>
            <a:r>
              <a:rPr lang="en-US" sz="2400" dirty="0"/>
              <a:t>Indicator ID: Integer</a:t>
            </a:r>
          </a:p>
          <a:p>
            <a:pPr>
              <a:buFont typeface="Wingdings" panose="05000000000000000000" pitchFamily="2" charset="2"/>
              <a:buChar char="§"/>
            </a:pPr>
            <a:r>
              <a:rPr lang="en-US" sz="2400" dirty="0"/>
              <a:t>Name: Text</a:t>
            </a:r>
          </a:p>
          <a:p>
            <a:pPr>
              <a:buFont typeface="Wingdings" panose="05000000000000000000" pitchFamily="2" charset="2"/>
              <a:buChar char="§"/>
            </a:pPr>
            <a:r>
              <a:rPr lang="en-US" sz="2400" dirty="0"/>
              <a:t>Measure: Text</a:t>
            </a:r>
          </a:p>
          <a:p>
            <a:pPr>
              <a:buFont typeface="Wingdings" panose="05000000000000000000" pitchFamily="2" charset="2"/>
              <a:buChar char="§"/>
            </a:pPr>
            <a:r>
              <a:rPr lang="en-US" sz="2400" dirty="0"/>
              <a:t>Measure Info: Text</a:t>
            </a:r>
          </a:p>
          <a:p>
            <a:pPr>
              <a:buFont typeface="Wingdings" panose="05000000000000000000" pitchFamily="2" charset="2"/>
              <a:buChar char="§"/>
            </a:pPr>
            <a:r>
              <a:rPr lang="en-US" sz="2400" dirty="0"/>
              <a:t>Geo Type Name: Text</a:t>
            </a:r>
          </a:p>
          <a:p>
            <a:pPr>
              <a:buFont typeface="Wingdings" panose="05000000000000000000" pitchFamily="2" charset="2"/>
              <a:buChar char="§"/>
            </a:pPr>
            <a:r>
              <a:rPr lang="en-US" sz="2400" dirty="0"/>
              <a:t>Geo Join ID: Integer</a:t>
            </a:r>
          </a:p>
        </p:txBody>
      </p:sp>
      <p:pic>
        <p:nvPicPr>
          <p:cNvPr id="5" name="Picture 4" descr="A logo with blue text&#10;&#10;AI-generated content may be incorrect.">
            <a:extLst>
              <a:ext uri="{FF2B5EF4-FFF2-40B4-BE49-F238E27FC236}">
                <a16:creationId xmlns:a16="http://schemas.microsoft.com/office/drawing/2014/main" id="{2C0F14C1-963D-7F5F-F0F9-011AA0C37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6702" y="433869"/>
            <a:ext cx="2418748" cy="1209374"/>
          </a:xfrm>
          <a:prstGeom prst="rect">
            <a:avLst/>
          </a:prstGeom>
        </p:spPr>
      </p:pic>
    </p:spTree>
    <p:extLst>
      <p:ext uri="{BB962C8B-B14F-4D97-AF65-F5344CB8AC3E}">
        <p14:creationId xmlns:p14="http://schemas.microsoft.com/office/powerpoint/2010/main" val="340390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8250-2D49-EF63-4E49-C8F8805BFACF}"/>
              </a:ext>
            </a:extLst>
          </p:cNvPr>
          <p:cNvSpPr>
            <a:spLocks noGrp="1"/>
          </p:cNvSpPr>
          <p:nvPr>
            <p:ph type="title"/>
          </p:nvPr>
        </p:nvSpPr>
        <p:spPr/>
        <p:txBody>
          <a:bodyPr/>
          <a:lstStyle/>
          <a:p>
            <a:r>
              <a:rPr lang="en-US" dirty="0"/>
              <a:t>Data Exploration</a:t>
            </a:r>
            <a:endParaRPr lang="en-US" dirty="0">
              <a:solidFill>
                <a:srgbClr val="FF0000"/>
              </a:solidFill>
            </a:endParaRPr>
          </a:p>
        </p:txBody>
      </p:sp>
      <p:sp>
        <p:nvSpPr>
          <p:cNvPr id="3" name="Content Placeholder 2">
            <a:extLst>
              <a:ext uri="{FF2B5EF4-FFF2-40B4-BE49-F238E27FC236}">
                <a16:creationId xmlns:a16="http://schemas.microsoft.com/office/drawing/2014/main" id="{E66CF07B-0FE0-5643-2AD2-41EFEFDBB4E1}"/>
              </a:ext>
            </a:extLst>
          </p:cNvPr>
          <p:cNvSpPr>
            <a:spLocks noGrp="1"/>
          </p:cNvSpPr>
          <p:nvPr>
            <p:ph idx="1"/>
          </p:nvPr>
        </p:nvSpPr>
        <p:spPr/>
        <p:txBody>
          <a:bodyPr>
            <a:normAutofit/>
          </a:bodyPr>
          <a:lstStyle/>
          <a:p>
            <a:pPr>
              <a:buFont typeface="Wingdings" panose="05000000000000000000" pitchFamily="2" charset="2"/>
              <a:buChar char="§"/>
            </a:pPr>
            <a:r>
              <a:rPr lang="en-US" sz="2400" dirty="0"/>
              <a:t>Geo Place Name: Text</a:t>
            </a:r>
          </a:p>
          <a:p>
            <a:pPr>
              <a:buFont typeface="Wingdings" panose="05000000000000000000" pitchFamily="2" charset="2"/>
              <a:buChar char="§"/>
            </a:pPr>
            <a:r>
              <a:rPr lang="en-US" sz="2400" dirty="0"/>
              <a:t>Time Period: Text</a:t>
            </a:r>
          </a:p>
          <a:p>
            <a:pPr>
              <a:buFont typeface="Wingdings" panose="05000000000000000000" pitchFamily="2" charset="2"/>
              <a:buChar char="§"/>
            </a:pPr>
            <a:r>
              <a:rPr lang="en-US" sz="2400" dirty="0" err="1"/>
              <a:t>Start_Date</a:t>
            </a:r>
            <a:r>
              <a:rPr lang="en-US" sz="2400" dirty="0"/>
              <a:t>: Date</a:t>
            </a:r>
          </a:p>
          <a:p>
            <a:pPr>
              <a:buFont typeface="Wingdings" panose="05000000000000000000" pitchFamily="2" charset="2"/>
              <a:buChar char="§"/>
            </a:pPr>
            <a:r>
              <a:rPr lang="en-US" sz="2400" dirty="0"/>
              <a:t>Data Value: Float (Decimal Number)</a:t>
            </a:r>
          </a:p>
        </p:txBody>
      </p:sp>
      <p:pic>
        <p:nvPicPr>
          <p:cNvPr id="5" name="Picture 4" descr="A logo with blue text&#10;&#10;AI-generated content may be incorrect.">
            <a:extLst>
              <a:ext uri="{FF2B5EF4-FFF2-40B4-BE49-F238E27FC236}">
                <a16:creationId xmlns:a16="http://schemas.microsoft.com/office/drawing/2014/main" id="{25CEAD74-704F-3534-90E4-174A9B9A4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302" y="433869"/>
            <a:ext cx="2418748" cy="1209374"/>
          </a:xfrm>
          <a:prstGeom prst="rect">
            <a:avLst/>
          </a:prstGeom>
        </p:spPr>
      </p:pic>
    </p:spTree>
    <p:extLst>
      <p:ext uri="{BB962C8B-B14F-4D97-AF65-F5344CB8AC3E}">
        <p14:creationId xmlns:p14="http://schemas.microsoft.com/office/powerpoint/2010/main" val="25070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8D27-7C08-0FF8-92AA-9690494AD645}"/>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59129CF6-B127-8775-E780-C084F6B34684}"/>
              </a:ext>
            </a:extLst>
          </p:cNvPr>
          <p:cNvSpPr>
            <a:spLocks noGrp="1"/>
          </p:cNvSpPr>
          <p:nvPr>
            <p:ph idx="1"/>
          </p:nvPr>
        </p:nvSpPr>
        <p:spPr/>
        <p:txBody>
          <a:bodyPr/>
          <a:lstStyle/>
          <a:p>
            <a:pPr>
              <a:buFont typeface="Wingdings" panose="05000000000000000000" pitchFamily="2" charset="2"/>
              <a:buChar char="Ø"/>
            </a:pPr>
            <a:r>
              <a:rPr lang="en-US" dirty="0"/>
              <a:t> Do the data exploration to identify the data we have and how we are going to use it to get insights</a:t>
            </a:r>
          </a:p>
          <a:p>
            <a:pPr>
              <a:buFont typeface="Wingdings" panose="05000000000000000000" pitchFamily="2" charset="2"/>
              <a:buChar char="Ø"/>
            </a:pPr>
            <a:r>
              <a:rPr lang="en-US" dirty="0"/>
              <a:t> I identify that there is several rows we are not going to use for this specific project like Annual miles, diseases </a:t>
            </a:r>
            <a:r>
              <a:rPr lang="en-US" dirty="0" err="1"/>
              <a:t>provocated</a:t>
            </a:r>
            <a:r>
              <a:rPr lang="en-US" dirty="0"/>
              <a:t> by the polluted air and the deaths caused by polluted particles, etc. So in Power Query I decided to filter only the rows I am going to use in the project that are the ones that in the column “Name” we got the value “Fine particles (PM 2.5)”. Note: I decided to stay with the ones of “Ozone (O3)” and “NO2” to stay with those type of gases who also I can use for some insights. </a:t>
            </a:r>
            <a:endParaRPr lang="en-US" dirty="0">
              <a:solidFill>
                <a:srgbClr val="FF0000"/>
              </a:solidFill>
            </a:endParaRPr>
          </a:p>
          <a:p>
            <a:pPr>
              <a:buFont typeface="Wingdings" panose="05000000000000000000" pitchFamily="2" charset="2"/>
              <a:buChar char="Ø"/>
            </a:pPr>
            <a:r>
              <a:rPr lang="en-US" dirty="0"/>
              <a:t> I figure out that there is not data for PM10 only for PM2.5, NO2, O3. So instead of making insights for PM10 I will use the previously mentioned particles and gases who contributes to air pollution</a:t>
            </a:r>
          </a:p>
        </p:txBody>
      </p:sp>
      <p:pic>
        <p:nvPicPr>
          <p:cNvPr id="6" name="Picture 5" descr="A logo with blue text&#10;&#10;AI-generated content may be incorrect.">
            <a:extLst>
              <a:ext uri="{FF2B5EF4-FFF2-40B4-BE49-F238E27FC236}">
                <a16:creationId xmlns:a16="http://schemas.microsoft.com/office/drawing/2014/main" id="{D9E2CDA4-A33A-BC61-F36A-EC4F32908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402" y="433869"/>
            <a:ext cx="2418748" cy="1209374"/>
          </a:xfrm>
          <a:prstGeom prst="rect">
            <a:avLst/>
          </a:prstGeom>
        </p:spPr>
      </p:pic>
    </p:spTree>
    <p:extLst>
      <p:ext uri="{BB962C8B-B14F-4D97-AF65-F5344CB8AC3E}">
        <p14:creationId xmlns:p14="http://schemas.microsoft.com/office/powerpoint/2010/main" val="190371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5469-A446-5FF1-1CAC-BE1813201218}"/>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E1E76A32-62FA-1C04-6D0A-AF85CFC093E2}"/>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 Also there is no data from daily average temperature on the data provided in the dataset so it is impossible to consider the variable in the report</a:t>
            </a:r>
          </a:p>
          <a:p>
            <a:pPr>
              <a:buFont typeface="Wingdings" panose="05000000000000000000" pitchFamily="2" charset="2"/>
              <a:buChar char="Ø"/>
            </a:pPr>
            <a:r>
              <a:rPr lang="en-US" dirty="0"/>
              <a:t> I add two more columns to have more helpful variables that is extracting the day and the year.</a:t>
            </a:r>
          </a:p>
          <a:p>
            <a:pPr>
              <a:buFont typeface="Wingdings" panose="05000000000000000000" pitchFamily="2" charset="2"/>
              <a:buChar char="Ø"/>
            </a:pPr>
            <a:r>
              <a:rPr lang="en-US" dirty="0"/>
              <a:t> I put an extra column named Season because in time period we got the Season divided by year so it was easier if I only split it into 2 variables (I leave the annual average data the same but I decided to change the Season ones) </a:t>
            </a:r>
          </a:p>
          <a:p>
            <a:pPr>
              <a:buFont typeface="Wingdings" panose="05000000000000000000" pitchFamily="2" charset="2"/>
              <a:buChar char="Ø"/>
            </a:pPr>
            <a:r>
              <a:rPr lang="en-US" dirty="0"/>
              <a:t> I added a new column named part of Week by getting the type depending on the day </a:t>
            </a:r>
          </a:p>
          <a:p>
            <a:pPr>
              <a:buFont typeface="Wingdings" panose="05000000000000000000" pitchFamily="2" charset="2"/>
              <a:buChar char="Ø"/>
            </a:pPr>
            <a:r>
              <a:rPr lang="en-US" dirty="0"/>
              <a:t> I added a new table only with information about visits to the Asthma emergency department visits due to PM2.5. I couldn’t make the relationship between them because the unique ID for every row is different</a:t>
            </a:r>
          </a:p>
        </p:txBody>
      </p:sp>
      <p:pic>
        <p:nvPicPr>
          <p:cNvPr id="4" name="Picture 3" descr="A logo with blue text&#10;&#10;AI-generated content may be incorrect.">
            <a:extLst>
              <a:ext uri="{FF2B5EF4-FFF2-40B4-BE49-F238E27FC236}">
                <a16:creationId xmlns:a16="http://schemas.microsoft.com/office/drawing/2014/main" id="{80FB3383-C62A-F05D-DAFE-9802D3BB1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952" y="433869"/>
            <a:ext cx="2418748" cy="1209374"/>
          </a:xfrm>
          <a:prstGeom prst="rect">
            <a:avLst/>
          </a:prstGeom>
        </p:spPr>
      </p:pic>
    </p:spTree>
    <p:extLst>
      <p:ext uri="{BB962C8B-B14F-4D97-AF65-F5344CB8AC3E}">
        <p14:creationId xmlns:p14="http://schemas.microsoft.com/office/powerpoint/2010/main" val="383464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771FD-6CDB-526C-514A-AAC5F5070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07B18-7892-CD67-1880-770787FF7B1F}"/>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3E432C6C-D929-6ADD-EFB0-BA223F832E29}"/>
              </a:ext>
            </a:extLst>
          </p:cNvPr>
          <p:cNvSpPr>
            <a:spLocks noGrp="1"/>
          </p:cNvSpPr>
          <p:nvPr>
            <p:ph idx="1"/>
          </p:nvPr>
        </p:nvSpPr>
        <p:spPr/>
        <p:txBody>
          <a:bodyPr>
            <a:normAutofit/>
          </a:bodyPr>
          <a:lstStyle/>
          <a:p>
            <a:pPr>
              <a:buFont typeface="Wingdings" panose="05000000000000000000" pitchFamily="2" charset="2"/>
              <a:buChar char="Ø"/>
            </a:pPr>
            <a:r>
              <a:rPr lang="en-US" dirty="0"/>
              <a:t> For the new table I copy the table with the same values of the one I use before I just sort it by “Asthma emergency department visits due to PM2.5” and named it Emergency Department Visits. The first table I put “Polluted Particles”.</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 I change the variable “Data Value” in both tables naming “Particles” in the report I use for the particles and “Visits” to the one on visits to the asthma emergency department</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descr="A logo with blue text&#10;&#10;AI-generated content may be incorrect.">
            <a:extLst>
              <a:ext uri="{FF2B5EF4-FFF2-40B4-BE49-F238E27FC236}">
                <a16:creationId xmlns:a16="http://schemas.microsoft.com/office/drawing/2014/main" id="{E7F21594-D4E4-06CD-62A1-801ABBC88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952" y="433869"/>
            <a:ext cx="2418748" cy="1209374"/>
          </a:xfrm>
          <a:prstGeom prst="rect">
            <a:avLst/>
          </a:prstGeom>
        </p:spPr>
      </p:pic>
      <p:pic>
        <p:nvPicPr>
          <p:cNvPr id="6" name="Picture 5">
            <a:extLst>
              <a:ext uri="{FF2B5EF4-FFF2-40B4-BE49-F238E27FC236}">
                <a16:creationId xmlns:a16="http://schemas.microsoft.com/office/drawing/2014/main" id="{4AF33FD4-DDAA-0140-B8BC-139E54FB7D03}"/>
              </a:ext>
            </a:extLst>
          </p:cNvPr>
          <p:cNvPicPr>
            <a:picLocks noChangeAspect="1"/>
          </p:cNvPicPr>
          <p:nvPr/>
        </p:nvPicPr>
        <p:blipFill>
          <a:blip r:embed="rId3"/>
          <a:stretch>
            <a:fillRect/>
          </a:stretch>
        </p:blipFill>
        <p:spPr>
          <a:xfrm>
            <a:off x="3930424" y="3086015"/>
            <a:ext cx="2235426" cy="841572"/>
          </a:xfrm>
          <a:prstGeom prst="rect">
            <a:avLst/>
          </a:prstGeom>
        </p:spPr>
      </p:pic>
    </p:spTree>
    <p:extLst>
      <p:ext uri="{BB962C8B-B14F-4D97-AF65-F5344CB8AC3E}">
        <p14:creationId xmlns:p14="http://schemas.microsoft.com/office/powerpoint/2010/main" val="297061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1F07-F542-A103-D98D-9A02541A465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26B5C255-CDF1-F6EA-8B3B-D246D31BD2B3}"/>
              </a:ext>
            </a:extLst>
          </p:cNvPr>
          <p:cNvSpPr>
            <a:spLocks noGrp="1"/>
          </p:cNvSpPr>
          <p:nvPr>
            <p:ph idx="1"/>
          </p:nvPr>
        </p:nvSpPr>
        <p:spPr/>
        <p:txBody>
          <a:bodyPr/>
          <a:lstStyle/>
          <a:p>
            <a:pPr marL="457200" indent="-457200">
              <a:buFont typeface="+mj-lt"/>
              <a:buAutoNum type="alphaUcPeriod"/>
            </a:pPr>
            <a:r>
              <a:rPr lang="en-US" dirty="0"/>
              <a:t>I infer that the current year is 2023 because the information of June (Not present) is not in the data yet.</a:t>
            </a:r>
          </a:p>
          <a:p>
            <a:pPr marL="457200" indent="-457200">
              <a:buFont typeface="+mj-lt"/>
              <a:buAutoNum type="alphaUcPeriod"/>
            </a:pPr>
            <a:r>
              <a:rPr lang="en-US" dirty="0"/>
              <a:t>There is no particle values for certain boroughs depending on the year so I infer there is no data registered on those years.</a:t>
            </a:r>
          </a:p>
          <a:p>
            <a:pPr marL="457200" indent="-457200">
              <a:buFont typeface="+mj-lt"/>
              <a:buAutoNum type="alphaUcPeriod"/>
            </a:pPr>
            <a:r>
              <a:rPr lang="en-US" dirty="0"/>
              <a:t>With a dataset presenting so many values for different purposes I am going to use average as reference instead of sum because it is a better parameter to get the insights.</a:t>
            </a:r>
          </a:p>
          <a:p>
            <a:pPr marL="457200" indent="-457200">
              <a:buFont typeface="+mj-lt"/>
              <a:buAutoNum type="alphaUcPeriod"/>
            </a:pPr>
            <a:r>
              <a:rPr lang="en-US" dirty="0"/>
              <a:t>There is no data about daily temperature so I can’t generate an exact correlation about that value</a:t>
            </a:r>
          </a:p>
        </p:txBody>
      </p:sp>
      <p:pic>
        <p:nvPicPr>
          <p:cNvPr id="4" name="Picture 3" descr="A logo with blue text&#10;&#10;AI-generated content may be incorrect.">
            <a:extLst>
              <a:ext uri="{FF2B5EF4-FFF2-40B4-BE49-F238E27FC236}">
                <a16:creationId xmlns:a16="http://schemas.microsoft.com/office/drawing/2014/main" id="{ADBF9CF6-BC8A-B2AB-DC2A-EB42EA92D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3576" y="413087"/>
            <a:ext cx="2501874" cy="1250937"/>
          </a:xfrm>
          <a:prstGeom prst="rect">
            <a:avLst/>
          </a:prstGeom>
        </p:spPr>
      </p:pic>
    </p:spTree>
    <p:extLst>
      <p:ext uri="{BB962C8B-B14F-4D97-AF65-F5344CB8AC3E}">
        <p14:creationId xmlns:p14="http://schemas.microsoft.com/office/powerpoint/2010/main" val="180757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D62A-D676-E418-4020-0421FC8300B4}"/>
              </a:ext>
            </a:extLst>
          </p:cNvPr>
          <p:cNvSpPr>
            <a:spLocks noGrp="1"/>
          </p:cNvSpPr>
          <p:nvPr>
            <p:ph type="title"/>
          </p:nvPr>
        </p:nvSpPr>
        <p:spPr/>
        <p:txBody>
          <a:bodyPr/>
          <a:lstStyle/>
          <a:p>
            <a:r>
              <a:rPr lang="en-US" dirty="0"/>
              <a:t>The dashboard</a:t>
            </a:r>
          </a:p>
        </p:txBody>
      </p:sp>
      <p:sp>
        <p:nvSpPr>
          <p:cNvPr id="7" name="Content Placeholder 6">
            <a:extLst>
              <a:ext uri="{FF2B5EF4-FFF2-40B4-BE49-F238E27FC236}">
                <a16:creationId xmlns:a16="http://schemas.microsoft.com/office/drawing/2014/main" id="{B8C2C59F-9F2C-2D6A-C222-FD1632DC3443}"/>
              </a:ext>
            </a:extLst>
          </p:cNvPr>
          <p:cNvSpPr>
            <a:spLocks noGrp="1"/>
          </p:cNvSpPr>
          <p:nvPr>
            <p:ph idx="1"/>
          </p:nvPr>
        </p:nvSpPr>
        <p:spPr>
          <a:xfrm>
            <a:off x="6598424" y="2436270"/>
            <a:ext cx="5348199" cy="4206240"/>
          </a:xfrm>
        </p:spPr>
        <p:txBody>
          <a:bodyPr/>
          <a:lstStyle/>
          <a:p>
            <a:r>
              <a:rPr lang="en-US" dirty="0"/>
              <a:t>In the dashboard I decide to put 3 dropdown filters. Name that is the Name of the particle we are going to use in the page, Day of the Week and Year. This will help us to interact with the graphs and get the insights we want but also help us to get additional insights without adding more graphs to the report. </a:t>
            </a:r>
          </a:p>
          <a:p>
            <a:r>
              <a:rPr lang="en-US" dirty="0"/>
              <a:t>I decided to put 3 dashboard pages presented by the source of the pollution. The types are the PM2.5 , NO2, and O3. </a:t>
            </a:r>
          </a:p>
        </p:txBody>
      </p:sp>
      <p:pic>
        <p:nvPicPr>
          <p:cNvPr id="12" name="Picture 11" descr="A logo with blue text&#10;&#10;AI-generated content may be incorrect.">
            <a:extLst>
              <a:ext uri="{FF2B5EF4-FFF2-40B4-BE49-F238E27FC236}">
                <a16:creationId xmlns:a16="http://schemas.microsoft.com/office/drawing/2014/main" id="{55AD937E-D2FB-B199-47E2-64FEFAE6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626" y="344632"/>
            <a:ext cx="2501874" cy="1250937"/>
          </a:xfrm>
          <a:prstGeom prst="rect">
            <a:avLst/>
          </a:prstGeom>
        </p:spPr>
      </p:pic>
      <p:pic>
        <p:nvPicPr>
          <p:cNvPr id="16" name="Picture 15">
            <a:extLst>
              <a:ext uri="{FF2B5EF4-FFF2-40B4-BE49-F238E27FC236}">
                <a16:creationId xmlns:a16="http://schemas.microsoft.com/office/drawing/2014/main" id="{5FE75693-EDFD-3BC7-4C9F-ADD4249F4405}"/>
              </a:ext>
            </a:extLst>
          </p:cNvPr>
          <p:cNvPicPr>
            <a:picLocks noChangeAspect="1"/>
          </p:cNvPicPr>
          <p:nvPr/>
        </p:nvPicPr>
        <p:blipFill>
          <a:blip r:embed="rId3"/>
          <a:stretch>
            <a:fillRect/>
          </a:stretch>
        </p:blipFill>
        <p:spPr>
          <a:xfrm>
            <a:off x="0" y="2567384"/>
            <a:ext cx="6060964" cy="3528616"/>
          </a:xfrm>
          <a:prstGeom prst="rect">
            <a:avLst/>
          </a:prstGeom>
        </p:spPr>
      </p:pic>
    </p:spTree>
    <p:extLst>
      <p:ext uri="{BB962C8B-B14F-4D97-AF65-F5344CB8AC3E}">
        <p14:creationId xmlns:p14="http://schemas.microsoft.com/office/powerpoint/2010/main" val="1314435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1631</TotalTime>
  <Words>1416</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Corbel</vt:lpstr>
      <vt:lpstr>Wingdings</vt:lpstr>
      <vt:lpstr>Banded</vt:lpstr>
      <vt:lpstr>Pollution Air levels  Analysis IN NYC</vt:lpstr>
      <vt:lpstr>Introduction</vt:lpstr>
      <vt:lpstr>Data exploration</vt:lpstr>
      <vt:lpstr>Data Exploration</vt:lpstr>
      <vt:lpstr>Steps</vt:lpstr>
      <vt:lpstr>STEPS</vt:lpstr>
      <vt:lpstr>STEPS</vt:lpstr>
      <vt:lpstr>Assumptions</vt:lpstr>
      <vt:lpstr>The dashboard</vt:lpstr>
      <vt:lpstr>Average Pm 2.5 concentrations per Borough in 2022-2023</vt:lpstr>
      <vt:lpstr>Pollution levels of pm2.5 by season</vt:lpstr>
      <vt:lpstr>Pollution levels per part of week</vt:lpstr>
      <vt:lpstr>Average pm2.5 Particles behavior through years</vt:lpstr>
      <vt:lpstr>How has the concentration change over the years in the Bronx?</vt:lpstr>
      <vt:lpstr>Average visits per year</vt:lpstr>
      <vt:lpstr>Average visits per borough</vt:lpstr>
      <vt:lpstr>Dashboards for o3 and no2</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Mario Garcia</dc:creator>
  <cp:lastModifiedBy>Mario Garcia</cp:lastModifiedBy>
  <cp:revision>1</cp:revision>
  <dcterms:created xsi:type="dcterms:W3CDTF">2025-04-15T04:17:36Z</dcterms:created>
  <dcterms:modified xsi:type="dcterms:W3CDTF">2025-04-16T07:28:37Z</dcterms:modified>
</cp:coreProperties>
</file>