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3" r:id="rId3"/>
    <p:sldId id="267" r:id="rId4"/>
    <p:sldId id="272" r:id="rId5"/>
    <p:sldId id="266" r:id="rId6"/>
    <p:sldId id="27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13-Dec-22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13-Dec-22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13-Dec-22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13-Dec-22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7.png"/><Relationship Id="rId7"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svg"/><Relationship Id="rId4" Type="http://schemas.openxmlformats.org/officeDocument/2006/relationships/image" Target="../media/image8.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308065" y="4048241"/>
            <a:ext cx="7126373" cy="1363215"/>
          </a:xfrm>
        </p:spPr>
        <p:txBody>
          <a:bodyPr anchor="t">
            <a:normAutofit/>
          </a:bodyPr>
          <a:lstStyle/>
          <a:p>
            <a:pPr algn="l"/>
            <a:r>
              <a:rPr lang="en-US" sz="3600" b="1" i="0" u="none" strike="noStrike" baseline="0" dirty="0">
                <a:latin typeface="Calibri" panose="020F0502020204030204" pitchFamily="34" charset="0"/>
              </a:rPr>
              <a:t>Comparing structural coverage tools</a:t>
            </a:r>
            <a:endParaRPr lang="en-US" sz="3600" b="1" dirty="0">
              <a:latin typeface="Franklin Gothic Book" panose="020B0503020102020204"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6" name="TextBox 5">
            <a:extLst>
              <a:ext uri="{FF2B5EF4-FFF2-40B4-BE49-F238E27FC236}">
                <a16:creationId xmlns:a16="http://schemas.microsoft.com/office/drawing/2014/main" id="{5AA156E0-21A1-9B3C-47A7-F9144697B08A}"/>
              </a:ext>
            </a:extLst>
          </p:cNvPr>
          <p:cNvSpPr txBox="1"/>
          <p:nvPr/>
        </p:nvSpPr>
        <p:spPr>
          <a:xfrm>
            <a:off x="4377764" y="4418260"/>
            <a:ext cx="6094520" cy="1692771"/>
          </a:xfrm>
          <a:prstGeom prst="rect">
            <a:avLst/>
          </a:prstGeom>
          <a:noFill/>
        </p:spPr>
        <p:txBody>
          <a:bodyPr wrap="square">
            <a:spAutoFit/>
          </a:bodyPr>
          <a:lstStyle/>
          <a:p>
            <a:pPr algn="l"/>
            <a:endParaRPr lang="en-US" sz="3200" b="0" i="0" u="none" strike="noStrike" baseline="0" dirty="0">
              <a:solidFill>
                <a:srgbClr val="000000"/>
              </a:solidFill>
              <a:latin typeface="Times New Roman" panose="02020603050405020304" pitchFamily="18" charset="0"/>
            </a:endParaRPr>
          </a:p>
          <a:p>
            <a:r>
              <a:rPr lang="en-US" sz="2400" b="1" u="none" strike="noStrike" baseline="0" dirty="0">
                <a:latin typeface="Times New Roman" panose="02020603050405020304" pitchFamily="18" charset="0"/>
              </a:rPr>
              <a:t>Mayisha Farzana</a:t>
            </a:r>
          </a:p>
          <a:p>
            <a:r>
              <a:rPr lang="en-US" sz="2400" b="1" dirty="0">
                <a:latin typeface="Times New Roman" panose="02020603050405020304" pitchFamily="18" charset="0"/>
              </a:rPr>
              <a:t>ID: </a:t>
            </a:r>
            <a:r>
              <a:rPr lang="en-US" sz="2400" b="1" i="0" u="none" strike="noStrike" dirty="0">
                <a:effectLst/>
                <a:latin typeface="Arial" panose="020B0604020202020204" pitchFamily="34" charset="0"/>
              </a:rPr>
              <a:t>101260553</a:t>
            </a:r>
            <a:endParaRPr lang="en-US" sz="2400" b="1" u="none" strike="noStrike" baseline="0" dirty="0">
              <a:latin typeface="Times New Roman" panose="02020603050405020304" pitchFamily="18" charset="0"/>
            </a:endParaRPr>
          </a:p>
          <a:p>
            <a:r>
              <a:rPr lang="en-US" sz="2400" b="1" u="none" strike="noStrike" baseline="0" dirty="0">
                <a:latin typeface="Times New Roman" panose="02020603050405020304" pitchFamily="18" charset="0"/>
              </a:rPr>
              <a:t>mayishafarzana3@cmail.carleton.ca </a:t>
            </a:r>
            <a:endParaRPr lang="en-US" sz="2400" b="1"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964760" y="804328"/>
            <a:ext cx="6091312" cy="1205821"/>
          </a:xfrm>
        </p:spPr>
        <p:txBody>
          <a:bodyPr>
            <a:normAutofit/>
          </a:bodyPr>
          <a:lstStyle/>
          <a:p>
            <a:r>
              <a:rPr lang="en-US" sz="4000">
                <a:solidFill>
                  <a:srgbClr val="FEFFFF"/>
                </a:solidFill>
                <a:latin typeface="Franklin Gothic Book" panose="020B0503020102020204" pitchFamily="34" charset="0"/>
                <a:cs typeface="Segoe UI" panose="020B0502040204020203" pitchFamily="34" charset="0"/>
              </a:rPr>
              <a:t>Introduction</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282189" y="2494450"/>
            <a:ext cx="5773883" cy="3563159"/>
          </a:xfrm>
        </p:spPr>
        <p:txBody>
          <a:bodyPr vert="horz" lIns="91440" tIns="45720" rIns="91440" bIns="45720" rtlCol="0">
            <a:normAutofit/>
          </a:bodyPr>
          <a:lstStyle/>
          <a:p>
            <a:pPr marL="0" indent="0">
              <a:buNone/>
            </a:pPr>
            <a:r>
              <a:rPr lang="en-US" sz="2400">
                <a:effectLst/>
                <a:ea typeface="SimSun" panose="02010600030101010101" pitchFamily="2" charset="-122"/>
              </a:rPr>
              <a:t>This project aims to analyse each subject program with different structural coverage tools and compare them differently. </a:t>
            </a:r>
            <a:endParaRPr lang="en-US" sz="2400">
              <a:cs typeface="Segoe UI" panose="020B0502040204020203" pitchFamily="34" charset="0"/>
            </a:endParaRPr>
          </a:p>
          <a:p>
            <a:pPr marL="0" indent="0">
              <a:buNone/>
            </a:pPr>
            <a:r>
              <a:rPr lang="en-US" sz="2400">
                <a:cs typeface="Segoe UI" panose="020B0502040204020203" pitchFamily="34" charset="0"/>
              </a:rPr>
              <a:t>Programming Language: Java</a:t>
            </a:r>
            <a:endParaRPr lang="en-US" sz="2400" dirty="0">
              <a:cs typeface="Segoe UI" panose="020B0502040204020203" pitchFamily="34"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0AA9A26E-094A-DDB5-6075-F5844AAF6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481" y="1597562"/>
            <a:ext cx="3343407" cy="1913734"/>
          </a:xfrm>
          <a:prstGeom prst="rect">
            <a:avLst/>
          </a:prstGeom>
        </p:spPr>
      </p:pic>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16150" y="3511296"/>
            <a:ext cx="2757470" cy="2757470"/>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947378" y="1124541"/>
            <a:ext cx="6957807" cy="1469965"/>
          </a:xfrm>
        </p:spPr>
        <p:txBody>
          <a:bodyPr anchor="ctr">
            <a:normAutofit/>
          </a:bodyPr>
          <a:lstStyle/>
          <a:p>
            <a:r>
              <a:rPr lang="en-US" dirty="0">
                <a:latin typeface="Franklin Gothic Book" panose="020B0503020102020204" pitchFamily="34" charset="0"/>
                <a:cs typeface="Segoe UI" panose="020B0502040204020203" pitchFamily="34" charset="0"/>
              </a:rPr>
              <a:t>Selection of Coverage Tools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098" y="1355681"/>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37173" y="3553590"/>
            <a:ext cx="5981263" cy="1671522"/>
          </a:xfrm>
        </p:spPr>
        <p:txBody>
          <a:bodyPr vert="horz" lIns="91440" tIns="45720" rIns="91440" bIns="45720" rtlCol="0" anchor="t">
            <a:normAutofit lnSpcReduction="10000"/>
          </a:bodyPr>
          <a:lstStyle/>
          <a:p>
            <a:pPr marL="457200" indent="-457200">
              <a:buFont typeface="+mj-lt"/>
              <a:buAutoNum type="arabicPeriod"/>
            </a:pPr>
            <a:r>
              <a:rPr lang="en-US" sz="2400" dirty="0" err="1">
                <a:latin typeface="Segoe UI" panose="020B0502040204020203" pitchFamily="34" charset="0"/>
                <a:cs typeface="Segoe UI" panose="020B0502040204020203" pitchFamily="34" charset="0"/>
              </a:rPr>
              <a:t>Jacoco</a:t>
            </a:r>
            <a:endParaRPr lang="en-US" sz="2400" dirty="0">
              <a:latin typeface="Segoe UI" panose="020B0502040204020203" pitchFamily="34" charset="0"/>
              <a:cs typeface="Segoe UI" panose="020B0502040204020203" pitchFamily="34" charset="0"/>
            </a:endParaRPr>
          </a:p>
          <a:p>
            <a:pPr marL="457200" indent="-457200">
              <a:buFont typeface="+mj-lt"/>
              <a:buAutoNum type="arabicPeriod"/>
            </a:pPr>
            <a:r>
              <a:rPr lang="en-US" sz="2400" dirty="0">
                <a:latin typeface="Segoe UI" panose="020B0502040204020203" pitchFamily="34" charset="0"/>
                <a:cs typeface="Segoe UI" panose="020B0502040204020203" pitchFamily="34" charset="0"/>
              </a:rPr>
              <a:t>Open Clover</a:t>
            </a:r>
          </a:p>
          <a:p>
            <a:pPr marL="457200" indent="-457200">
              <a:buFont typeface="+mj-lt"/>
              <a:buAutoNum type="arabicPeriod"/>
            </a:pPr>
            <a:r>
              <a:rPr lang="en-US" sz="2400" dirty="0">
                <a:latin typeface="Segoe UI" panose="020B0502040204020203" pitchFamily="34" charset="0"/>
                <a:cs typeface="Segoe UI" panose="020B0502040204020203" pitchFamily="34" charset="0"/>
              </a:rPr>
              <a:t>IntelliJ IDEA</a:t>
            </a:r>
          </a:p>
          <a:p>
            <a:pPr marL="457200" indent="-457200">
              <a:buFont typeface="+mj-lt"/>
              <a:buAutoNum type="arabicPeriod"/>
            </a:pPr>
            <a:r>
              <a:rPr lang="en-US" sz="2400" dirty="0" err="1">
                <a:latin typeface="Segoe UI" panose="020B0502040204020203" pitchFamily="34" charset="0"/>
                <a:cs typeface="Segoe UI" panose="020B0502040204020203" pitchFamily="34" charset="0"/>
              </a:rPr>
              <a:t>Cobertura</a:t>
            </a:r>
            <a:endParaRPr lang="en-US" sz="2400" dirty="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ED180E42-09AE-A96D-6B6B-99173B43E7D1}"/>
              </a:ext>
            </a:extLst>
          </p:cNvPr>
          <p:cNvSpPr txBox="1"/>
          <p:nvPr/>
        </p:nvSpPr>
        <p:spPr>
          <a:xfrm>
            <a:off x="2237173" y="2452961"/>
            <a:ext cx="6516210" cy="830997"/>
          </a:xfrm>
          <a:prstGeom prst="rect">
            <a:avLst/>
          </a:prstGeom>
          <a:noFill/>
        </p:spPr>
        <p:txBody>
          <a:bodyPr wrap="square" rtlCol="0">
            <a:spAutoFit/>
          </a:bodyPr>
          <a:lstStyle/>
          <a:p>
            <a:r>
              <a:rPr lang="en-US" sz="2400" dirty="0"/>
              <a:t>I have selected  4 structural coverage tools to run my Java project</a:t>
            </a:r>
          </a:p>
        </p:txBody>
      </p:sp>
      <p:pic>
        <p:nvPicPr>
          <p:cNvPr id="15" name="Picture 14" descr="Logo, company name&#10;&#10;Description automatically generated">
            <a:extLst>
              <a:ext uri="{FF2B5EF4-FFF2-40B4-BE49-F238E27FC236}">
                <a16:creationId xmlns:a16="http://schemas.microsoft.com/office/drawing/2014/main" id="{896A8653-E6C7-1243-90C3-DB06F26F5EEC}"/>
              </a:ext>
            </a:extLst>
          </p:cNvPr>
          <p:cNvPicPr>
            <a:picLocks noChangeAspect="1"/>
          </p:cNvPicPr>
          <p:nvPr/>
        </p:nvPicPr>
        <p:blipFill rotWithShape="1">
          <a:blip r:embed="rId6">
            <a:extLst>
              <a:ext uri="{28A0092B-C50C-407E-A947-70E740481C1C}">
                <a14:useLocalDpi xmlns:a14="http://schemas.microsoft.com/office/drawing/2010/main" val="0"/>
              </a:ext>
            </a:extLst>
          </a:blip>
          <a:srcRect l="20185" t="21887" r="25815" b="30979"/>
          <a:stretch/>
        </p:blipFill>
        <p:spPr>
          <a:xfrm>
            <a:off x="7478257" y="3228092"/>
            <a:ext cx="2149559" cy="938124"/>
          </a:xfrm>
          <a:prstGeom prst="rect">
            <a:avLst/>
          </a:prstGeom>
        </p:spPr>
      </p:pic>
      <p:pic>
        <p:nvPicPr>
          <p:cNvPr id="17" name="Picture 16" descr="Logo, company name&#10;&#10;Description automatically generated">
            <a:extLst>
              <a:ext uri="{FF2B5EF4-FFF2-40B4-BE49-F238E27FC236}">
                <a16:creationId xmlns:a16="http://schemas.microsoft.com/office/drawing/2014/main" id="{21661CCE-3AEE-D313-6E50-8B5E02423D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4830" y="2188246"/>
            <a:ext cx="1816672" cy="1039846"/>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20791702-0CC3-F929-2717-91716C5BFB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86191" y="4166216"/>
            <a:ext cx="2438699" cy="131080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C229AA64-9DD9-9876-1162-0D303FC211C4}"/>
              </a:ext>
            </a:extLst>
          </p:cNvPr>
          <p:cNvPicPr>
            <a:picLocks noChangeAspect="1"/>
          </p:cNvPicPr>
          <p:nvPr/>
        </p:nvPicPr>
        <p:blipFill rotWithShape="1">
          <a:blip r:embed="rId9">
            <a:extLst>
              <a:ext uri="{28A0092B-C50C-407E-A947-70E740481C1C}">
                <a14:useLocalDpi xmlns:a14="http://schemas.microsoft.com/office/drawing/2010/main" val="0"/>
              </a:ext>
            </a:extLst>
          </a:blip>
          <a:srcRect l="21717" t="21919" r="23754" b="31339"/>
          <a:stretch/>
        </p:blipFill>
        <p:spPr>
          <a:xfrm>
            <a:off x="7776474" y="5494063"/>
            <a:ext cx="1651679" cy="70788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id="{9165B0C3-1AB8-C811-40A2-D07895FF11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097" y="743122"/>
            <a:ext cx="1097280" cy="1097280"/>
          </a:xfrm>
          <a:prstGeom prst="rect">
            <a:avLst/>
          </a:prstGeom>
        </p:spPr>
      </p:pic>
      <p:sp>
        <p:nvSpPr>
          <p:cNvPr id="5" name="TextBox 4">
            <a:extLst>
              <a:ext uri="{FF2B5EF4-FFF2-40B4-BE49-F238E27FC236}">
                <a16:creationId xmlns:a16="http://schemas.microsoft.com/office/drawing/2014/main" id="{FFC207B2-BDF5-B0B5-F869-C08B83ADD288}"/>
              </a:ext>
            </a:extLst>
          </p:cNvPr>
          <p:cNvSpPr txBox="1"/>
          <p:nvPr/>
        </p:nvSpPr>
        <p:spPr>
          <a:xfrm>
            <a:off x="1947377" y="999374"/>
            <a:ext cx="7111014" cy="584775"/>
          </a:xfrm>
          <a:prstGeom prst="rect">
            <a:avLst/>
          </a:prstGeom>
          <a:noFill/>
        </p:spPr>
        <p:txBody>
          <a:bodyPr wrap="square" rtlCol="0">
            <a:spAutoFit/>
          </a:bodyPr>
          <a:lstStyle/>
          <a:p>
            <a:r>
              <a:rPr lang="en-US" sz="3200" dirty="0"/>
              <a:t>Comparison of Code Coverage Tools</a:t>
            </a:r>
          </a:p>
        </p:txBody>
      </p:sp>
      <p:graphicFrame>
        <p:nvGraphicFramePr>
          <p:cNvPr id="6" name="Content Placeholder 5">
            <a:extLst>
              <a:ext uri="{FF2B5EF4-FFF2-40B4-BE49-F238E27FC236}">
                <a16:creationId xmlns:a16="http://schemas.microsoft.com/office/drawing/2014/main" id="{EF3A3499-8F3C-821F-2D75-6389072EF643}"/>
              </a:ext>
            </a:extLst>
          </p:cNvPr>
          <p:cNvGraphicFramePr>
            <a:graphicFrameLocks noGrp="1"/>
          </p:cNvGraphicFramePr>
          <p:nvPr>
            <p:ph idx="1"/>
            <p:extLst>
              <p:ext uri="{D42A27DB-BD31-4B8C-83A1-F6EECF244321}">
                <p14:modId xmlns:p14="http://schemas.microsoft.com/office/powerpoint/2010/main" val="250861508"/>
              </p:ext>
            </p:extLst>
          </p:nvPr>
        </p:nvGraphicFramePr>
        <p:xfrm>
          <a:off x="1141285" y="1982353"/>
          <a:ext cx="8677418" cy="4053840"/>
        </p:xfrm>
        <a:graphic>
          <a:graphicData uri="http://schemas.openxmlformats.org/drawingml/2006/table">
            <a:tbl>
              <a:tblPr firstRow="1" firstCol="1" bandRow="1">
                <a:tableStyleId>{5C22544A-7EE6-4342-B048-85BDC9FD1C3A}</a:tableStyleId>
              </a:tblPr>
              <a:tblGrid>
                <a:gridCol w="1819097">
                  <a:extLst>
                    <a:ext uri="{9D8B030D-6E8A-4147-A177-3AD203B41FA5}">
                      <a16:colId xmlns:a16="http://schemas.microsoft.com/office/drawing/2014/main" val="4053417806"/>
                    </a:ext>
                  </a:extLst>
                </a:gridCol>
                <a:gridCol w="2492833">
                  <a:extLst>
                    <a:ext uri="{9D8B030D-6E8A-4147-A177-3AD203B41FA5}">
                      <a16:colId xmlns:a16="http://schemas.microsoft.com/office/drawing/2014/main" val="1926773918"/>
                    </a:ext>
                  </a:extLst>
                </a:gridCol>
                <a:gridCol w="1907202">
                  <a:extLst>
                    <a:ext uri="{9D8B030D-6E8A-4147-A177-3AD203B41FA5}">
                      <a16:colId xmlns:a16="http://schemas.microsoft.com/office/drawing/2014/main" val="2262501309"/>
                    </a:ext>
                  </a:extLst>
                </a:gridCol>
                <a:gridCol w="1390665">
                  <a:extLst>
                    <a:ext uri="{9D8B030D-6E8A-4147-A177-3AD203B41FA5}">
                      <a16:colId xmlns:a16="http://schemas.microsoft.com/office/drawing/2014/main" val="3177938535"/>
                    </a:ext>
                  </a:extLst>
                </a:gridCol>
                <a:gridCol w="1067621">
                  <a:extLst>
                    <a:ext uri="{9D8B030D-6E8A-4147-A177-3AD203B41FA5}">
                      <a16:colId xmlns:a16="http://schemas.microsoft.com/office/drawing/2014/main" val="61530024"/>
                    </a:ext>
                  </a:extLst>
                </a:gridCol>
              </a:tblGrid>
              <a:tr h="203102">
                <a:tc>
                  <a:txBody>
                    <a:bodyPr/>
                    <a:lstStyle/>
                    <a:p>
                      <a:pPr marL="0" marR="0" algn="just">
                        <a:spcBef>
                          <a:spcPts val="0"/>
                        </a:spcBef>
                        <a:spcAft>
                          <a:spcPts val="0"/>
                        </a:spcAft>
                      </a:pPr>
                      <a:r>
                        <a:rPr lang="en-US" sz="1400" dirty="0">
                          <a:effectLst/>
                        </a:rPr>
                        <a:t> </a:t>
                      </a:r>
                      <a:endParaRPr lang="en-US" sz="1400" dirty="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ctr">
                        <a:spcBef>
                          <a:spcPts val="0"/>
                        </a:spcBef>
                        <a:spcAft>
                          <a:spcPts val="0"/>
                        </a:spcAft>
                      </a:pPr>
                      <a:r>
                        <a:rPr lang="en-US" sz="1400">
                          <a:effectLst/>
                        </a:rPr>
                        <a:t>Jacoco</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ctr">
                        <a:spcBef>
                          <a:spcPts val="0"/>
                        </a:spcBef>
                        <a:spcAft>
                          <a:spcPts val="0"/>
                        </a:spcAft>
                      </a:pPr>
                      <a:r>
                        <a:rPr lang="en-US" sz="1400">
                          <a:effectLst/>
                        </a:rPr>
                        <a:t>Open Clover</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ctr">
                        <a:spcBef>
                          <a:spcPts val="0"/>
                        </a:spcBef>
                        <a:spcAft>
                          <a:spcPts val="0"/>
                        </a:spcAft>
                      </a:pPr>
                      <a:r>
                        <a:rPr lang="en-US" sz="1400">
                          <a:effectLst/>
                        </a:rPr>
                        <a:t>IntelliJ IDEA</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ctr">
                        <a:spcBef>
                          <a:spcPts val="0"/>
                        </a:spcBef>
                        <a:spcAft>
                          <a:spcPts val="0"/>
                        </a:spcAft>
                      </a:pPr>
                      <a:r>
                        <a:rPr lang="en-US" sz="1400">
                          <a:effectLst/>
                        </a:rPr>
                        <a:t>Cobertura</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957772759"/>
                  </a:ext>
                </a:extLst>
              </a:tr>
              <a:tr h="203102">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Build Tools Integration</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69691308"/>
                  </a:ext>
                </a:extLst>
              </a:tr>
              <a:tr h="111355">
                <a:tc>
                  <a:txBody>
                    <a:bodyPr/>
                    <a:lstStyle/>
                    <a:p>
                      <a:pPr marL="0" marR="0" algn="ctr">
                        <a:spcBef>
                          <a:spcPts val="0"/>
                        </a:spcBef>
                        <a:spcAft>
                          <a:spcPts val="0"/>
                        </a:spcAft>
                      </a:pPr>
                      <a:r>
                        <a:rPr lang="en-US" sz="1400">
                          <a:effectLst/>
                        </a:rPr>
                        <a:t>Ant</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759386112"/>
                  </a:ext>
                </a:extLst>
              </a:tr>
              <a:tr h="111355">
                <a:tc>
                  <a:txBody>
                    <a:bodyPr/>
                    <a:lstStyle/>
                    <a:p>
                      <a:pPr marL="0" marR="0" algn="ctr">
                        <a:spcBef>
                          <a:spcPts val="0"/>
                        </a:spcBef>
                        <a:spcAft>
                          <a:spcPts val="0"/>
                        </a:spcAft>
                      </a:pPr>
                      <a:r>
                        <a:rPr lang="en-US" sz="1400">
                          <a:effectLst/>
                        </a:rPr>
                        <a:t>Maven</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1141907647"/>
                  </a:ext>
                </a:extLst>
              </a:tr>
              <a:tr h="203102">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Coverage Metrics</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3780129377"/>
                  </a:ext>
                </a:extLst>
              </a:tr>
              <a:tr h="111355">
                <a:tc>
                  <a:txBody>
                    <a:bodyPr/>
                    <a:lstStyle/>
                    <a:p>
                      <a:pPr marL="0" marR="0" algn="ctr">
                        <a:spcBef>
                          <a:spcPts val="0"/>
                        </a:spcBef>
                        <a:spcAft>
                          <a:spcPts val="0"/>
                        </a:spcAft>
                      </a:pPr>
                      <a:r>
                        <a:rPr lang="en-US" sz="1400">
                          <a:effectLst/>
                        </a:rPr>
                        <a:t>Method</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2320090094"/>
                  </a:ext>
                </a:extLst>
              </a:tr>
              <a:tr h="111355">
                <a:tc>
                  <a:txBody>
                    <a:bodyPr/>
                    <a:lstStyle/>
                    <a:p>
                      <a:pPr marL="0" marR="0" algn="ctr">
                        <a:spcBef>
                          <a:spcPts val="0"/>
                        </a:spcBef>
                        <a:spcAft>
                          <a:spcPts val="0"/>
                        </a:spcAft>
                      </a:pPr>
                      <a:r>
                        <a:rPr lang="en-US" sz="1400">
                          <a:effectLst/>
                        </a:rPr>
                        <a:t>Statement</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748614951"/>
                  </a:ext>
                </a:extLst>
              </a:tr>
              <a:tr h="111355">
                <a:tc>
                  <a:txBody>
                    <a:bodyPr/>
                    <a:lstStyle/>
                    <a:p>
                      <a:pPr marL="0" marR="0" algn="ctr">
                        <a:spcBef>
                          <a:spcPts val="0"/>
                        </a:spcBef>
                        <a:spcAft>
                          <a:spcPts val="0"/>
                        </a:spcAft>
                      </a:pPr>
                      <a:r>
                        <a:rPr lang="en-US" sz="1400">
                          <a:effectLst/>
                        </a:rPr>
                        <a:t>Line</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1570290576"/>
                  </a:ext>
                </a:extLst>
              </a:tr>
              <a:tr h="111355">
                <a:tc>
                  <a:txBody>
                    <a:bodyPr/>
                    <a:lstStyle/>
                    <a:p>
                      <a:pPr marL="0" marR="0" algn="ctr">
                        <a:spcBef>
                          <a:spcPts val="0"/>
                        </a:spcBef>
                        <a:spcAft>
                          <a:spcPts val="0"/>
                        </a:spcAft>
                      </a:pPr>
                      <a:r>
                        <a:rPr lang="en-US" sz="1400">
                          <a:effectLst/>
                        </a:rPr>
                        <a:t>Branch</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242791814"/>
                  </a:ext>
                </a:extLst>
              </a:tr>
              <a:tr h="203102">
                <a:tc>
                  <a:txBody>
                    <a:bodyPr/>
                    <a:lstStyle/>
                    <a:p>
                      <a:pPr marL="0" marR="0" algn="ctr">
                        <a:spcBef>
                          <a:spcPts val="0"/>
                        </a:spcBef>
                        <a:spcAft>
                          <a:spcPts val="0"/>
                        </a:spcAft>
                      </a:pPr>
                      <a:r>
                        <a:rPr lang="en-US" sz="1400">
                          <a:effectLst/>
                        </a:rPr>
                        <a:t>Global Coverage</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2530594220"/>
                  </a:ext>
                </a:extLst>
              </a:tr>
              <a:tr h="202633">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Report Type</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3484585731"/>
                  </a:ext>
                </a:extLst>
              </a:tr>
              <a:tr h="203102">
                <a:tc>
                  <a:txBody>
                    <a:bodyPr/>
                    <a:lstStyle/>
                    <a:p>
                      <a:pPr marL="0" marR="0" algn="ctr">
                        <a:spcBef>
                          <a:spcPts val="0"/>
                        </a:spcBef>
                        <a:spcAft>
                          <a:spcPts val="0"/>
                        </a:spcAft>
                      </a:pPr>
                      <a:r>
                        <a:rPr lang="en-US" sz="1400">
                          <a:effectLst/>
                        </a:rPr>
                        <a:t>HTML report</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1197872252"/>
                  </a:ext>
                </a:extLst>
              </a:tr>
              <a:tr h="111355">
                <a:tc>
                  <a:txBody>
                    <a:bodyPr/>
                    <a:lstStyle/>
                    <a:p>
                      <a:pPr marL="0" marR="0" algn="ctr">
                        <a:spcBef>
                          <a:spcPts val="0"/>
                        </a:spcBef>
                        <a:spcAft>
                          <a:spcPts val="0"/>
                        </a:spcAft>
                      </a:pPr>
                      <a:r>
                        <a:rPr lang="en-US" sz="1400">
                          <a:effectLst/>
                        </a:rPr>
                        <a:t>XML</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1619713933"/>
                  </a:ext>
                </a:extLst>
              </a:tr>
              <a:tr h="304654">
                <a:tc>
                  <a:txBody>
                    <a:bodyPr/>
                    <a:lstStyle/>
                    <a:p>
                      <a:pPr marL="0" marR="0" algn="ctr">
                        <a:spcBef>
                          <a:spcPts val="0"/>
                        </a:spcBef>
                        <a:spcAft>
                          <a:spcPts val="0"/>
                        </a:spcAft>
                      </a:pPr>
                      <a:r>
                        <a:rPr lang="en-US" sz="1400">
                          <a:effectLst/>
                        </a:rPr>
                        <a:t>Supported Language: Java</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1335971072"/>
                  </a:ext>
                </a:extLst>
              </a:tr>
              <a:tr h="206863">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IDE Integrations</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2621995270"/>
                  </a:ext>
                </a:extLst>
              </a:tr>
              <a:tr h="206863">
                <a:tc>
                  <a:txBody>
                    <a:bodyPr/>
                    <a:lstStyle/>
                    <a:p>
                      <a:pPr marL="0" marR="0" algn="ctr">
                        <a:spcBef>
                          <a:spcPts val="0"/>
                        </a:spcBef>
                        <a:spcAft>
                          <a:spcPts val="0"/>
                        </a:spcAft>
                      </a:pPr>
                      <a:r>
                        <a:rPr lang="en-US" sz="1400">
                          <a:effectLst/>
                        </a:rPr>
                        <a:t>IntelliJ IDEA</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a:t>
                      </a:r>
                      <a:endParaRPr lang="en-US" sz="140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3255230271"/>
                  </a:ext>
                </a:extLst>
              </a:tr>
              <a:tr h="406205">
                <a:tc>
                  <a:txBody>
                    <a:bodyPr/>
                    <a:lstStyle/>
                    <a:p>
                      <a:pPr marL="0" marR="0" algn="ctr">
                        <a:spcBef>
                          <a:spcPts val="0"/>
                        </a:spcBef>
                        <a:spcAft>
                          <a:spcPts val="0"/>
                        </a:spcAft>
                      </a:pPr>
                      <a:r>
                        <a:rPr lang="en-US" sz="1400">
                          <a:effectLst/>
                        </a:rPr>
                        <a:t>Eclipse</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27796" marR="27796" marT="0" marB="0"/>
                </a:tc>
                <a:tc>
                  <a:txBody>
                    <a:bodyPr/>
                    <a:lstStyle/>
                    <a:p>
                      <a:pPr marL="0" marR="0" algn="just">
                        <a:spcBef>
                          <a:spcPts val="0"/>
                        </a:spcBef>
                        <a:spcAft>
                          <a:spcPts val="0"/>
                        </a:spcAft>
                      </a:pPr>
                      <a:r>
                        <a:rPr lang="en-US" sz="1400" dirty="0">
                          <a:effectLst/>
                        </a:rPr>
                        <a:t>✔  </a:t>
                      </a:r>
                    </a:p>
                    <a:p>
                      <a:pPr marL="0" marR="0" algn="just">
                        <a:spcBef>
                          <a:spcPts val="0"/>
                        </a:spcBef>
                        <a:spcAft>
                          <a:spcPts val="0"/>
                        </a:spcAft>
                      </a:pPr>
                      <a:r>
                        <a:rPr lang="en-US" sz="1400" dirty="0" err="1">
                          <a:effectLst/>
                        </a:rPr>
                        <a:t>eCobertura</a:t>
                      </a:r>
                      <a:endParaRPr lang="en-US" sz="1400" dirty="0">
                        <a:effectLst/>
                        <a:latin typeface="Times New Roman" panose="02020603050405020304" pitchFamily="18" charset="0"/>
                        <a:ea typeface="SimSun" panose="02010600030101010101" pitchFamily="2" charset="-122"/>
                      </a:endParaRPr>
                    </a:p>
                  </a:txBody>
                  <a:tcPr marL="27796" marR="27796" marT="0" marB="0"/>
                </a:tc>
                <a:extLst>
                  <a:ext uri="{0D108BD9-81ED-4DB2-BD59-A6C34878D82A}">
                    <a16:rowId xmlns:a16="http://schemas.microsoft.com/office/drawing/2014/main" val="2253562023"/>
                  </a:ext>
                </a:extLst>
              </a:tr>
            </a:tbl>
          </a:graphicData>
        </a:graphic>
      </p:graphicFrame>
    </p:spTree>
    <p:extLst>
      <p:ext uri="{BB962C8B-B14F-4D97-AF65-F5344CB8AC3E}">
        <p14:creationId xmlns:p14="http://schemas.microsoft.com/office/powerpoint/2010/main" val="309684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061905" y="816336"/>
            <a:ext cx="6780253" cy="1469965"/>
          </a:xfrm>
        </p:spPr>
        <p:txBody>
          <a:bodyPr anchor="ctr">
            <a:normAutofit/>
          </a:bodyPr>
          <a:lstStyle/>
          <a:p>
            <a:r>
              <a:rPr lang="en-US" dirty="0">
                <a:latin typeface="Franklin Gothic Book" panose="020B0503020102020204" pitchFamily="34" charset="0"/>
                <a:cs typeface="Segoe UI" panose="020B0502040204020203" pitchFamily="34" charset="0"/>
              </a:rPr>
              <a:t>Subject Program Names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567" y="927272"/>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141807" y="3206996"/>
            <a:ext cx="5406902" cy="1688746"/>
          </a:xfrm>
        </p:spPr>
        <p:txBody>
          <a:bodyPr vert="horz" lIns="91440" tIns="45720" rIns="91440" bIns="45720" rtlCol="0" anchor="t">
            <a:normAutofit fontScale="62500" lnSpcReduction="20000"/>
          </a:bodyPr>
          <a:lstStyle/>
          <a:p>
            <a:pPr marL="514350" indent="-514350">
              <a:buFont typeface="+mj-lt"/>
              <a:buAutoNum type="arabicPeriod"/>
            </a:pPr>
            <a:r>
              <a:rPr lang="en-US" sz="3100" dirty="0" err="1">
                <a:latin typeface="Segoe UI" panose="020B0502040204020203" pitchFamily="34" charset="0"/>
                <a:cs typeface="Segoe UI" panose="020B0502040204020203" pitchFamily="34" charset="0"/>
              </a:rPr>
              <a:t>Jtopas</a:t>
            </a:r>
            <a:endParaRPr lang="en-US" sz="3100" dirty="0">
              <a:latin typeface="Segoe UI" panose="020B0502040204020203" pitchFamily="34" charset="0"/>
              <a:cs typeface="Segoe UI" panose="020B0502040204020203" pitchFamily="34" charset="0"/>
            </a:endParaRPr>
          </a:p>
          <a:p>
            <a:pPr marL="514350" indent="-514350">
              <a:buFont typeface="+mj-lt"/>
              <a:buAutoNum type="arabicPeriod"/>
            </a:pPr>
            <a:r>
              <a:rPr lang="en-US" sz="3100" dirty="0">
                <a:latin typeface="Segoe UI" panose="020B0502040204020203" pitchFamily="34" charset="0"/>
                <a:cs typeface="Segoe UI" panose="020B0502040204020203" pitchFamily="34" charset="0"/>
              </a:rPr>
              <a:t>XML Security</a:t>
            </a:r>
          </a:p>
          <a:p>
            <a:pPr marL="514350" indent="-514350">
              <a:buFont typeface="+mj-lt"/>
              <a:buAutoNum type="arabicPeriod"/>
            </a:pPr>
            <a:r>
              <a:rPr lang="en-US" sz="3100" dirty="0" err="1">
                <a:latin typeface="Segoe UI" panose="020B0502040204020203" pitchFamily="34" charset="0"/>
                <a:cs typeface="Segoe UI" panose="020B0502040204020203" pitchFamily="34" charset="0"/>
              </a:rPr>
              <a:t>Janino</a:t>
            </a:r>
            <a:endParaRPr lang="en-US" sz="3100" dirty="0">
              <a:latin typeface="Segoe UI" panose="020B0502040204020203" pitchFamily="34" charset="0"/>
              <a:cs typeface="Segoe UI" panose="020B0502040204020203" pitchFamily="34" charset="0"/>
            </a:endParaRPr>
          </a:p>
          <a:p>
            <a:pPr marL="514350" indent="-514350">
              <a:buFont typeface="+mj-lt"/>
              <a:buAutoNum type="arabicPeriod"/>
            </a:pPr>
            <a:r>
              <a:rPr lang="en-US" sz="3100" dirty="0">
                <a:latin typeface="Segoe UI" panose="020B0502040204020203" pitchFamily="34" charset="0"/>
                <a:cs typeface="Segoe UI" panose="020B0502040204020203" pitchFamily="34" charset="0"/>
              </a:rPr>
              <a:t>Guava</a:t>
            </a:r>
          </a:p>
          <a:p>
            <a:pPr marL="514350" indent="-514350">
              <a:buFont typeface="+mj-lt"/>
              <a:buAutoNum type="arabicPeriod"/>
            </a:pPr>
            <a:r>
              <a:rPr lang="en-US" sz="3100" dirty="0" err="1">
                <a:latin typeface="Segoe UI" panose="020B0502040204020203" pitchFamily="34" charset="0"/>
                <a:cs typeface="Segoe UI" panose="020B0502040204020203" pitchFamily="34" charset="0"/>
              </a:rPr>
              <a:t>Jacoco</a:t>
            </a:r>
            <a:endParaRPr lang="en-US" sz="31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4" name="TextBox 3">
            <a:extLst>
              <a:ext uri="{FF2B5EF4-FFF2-40B4-BE49-F238E27FC236}">
                <a16:creationId xmlns:a16="http://schemas.microsoft.com/office/drawing/2014/main" id="{BA0AAB37-458F-2781-6B20-EA66B51D0603}"/>
              </a:ext>
            </a:extLst>
          </p:cNvPr>
          <p:cNvSpPr txBox="1"/>
          <p:nvPr/>
        </p:nvSpPr>
        <p:spPr>
          <a:xfrm>
            <a:off x="2199847" y="2465972"/>
            <a:ext cx="7792306" cy="461665"/>
          </a:xfrm>
          <a:prstGeom prst="rect">
            <a:avLst/>
          </a:prstGeom>
          <a:noFill/>
        </p:spPr>
        <p:txBody>
          <a:bodyPr wrap="square" rtlCol="0">
            <a:spAutoFit/>
          </a:bodyPr>
          <a:lstStyle/>
          <a:p>
            <a:r>
              <a:rPr lang="en-US" sz="2400" dirty="0"/>
              <a:t>I have selected five subject programs to run the coverage tool</a:t>
            </a:r>
          </a:p>
        </p:txBody>
      </p:sp>
      <p:pic>
        <p:nvPicPr>
          <p:cNvPr id="10" name="Picture 9" descr="Icon&#10;&#10;Description automatically generated">
            <a:extLst>
              <a:ext uri="{FF2B5EF4-FFF2-40B4-BE49-F238E27FC236}">
                <a16:creationId xmlns:a16="http://schemas.microsoft.com/office/drawing/2014/main" id="{BE9C2C09-63CC-0B89-91A9-623BFA272C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3669" y="2927637"/>
            <a:ext cx="2888132" cy="2888132"/>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568290" y="363985"/>
            <a:ext cx="9623404" cy="1257202"/>
          </a:xfrm>
        </p:spPr>
        <p:txBody>
          <a:bodyPr vert="horz" lIns="91440" tIns="45720" rIns="91440" bIns="45720" rtlCol="0" anchor="b">
            <a:normAutofit/>
          </a:bodyPr>
          <a:lstStyle/>
          <a:p>
            <a:r>
              <a:rPr lang="en-US" b="1" dirty="0"/>
              <a:t>Result Analysis</a:t>
            </a:r>
          </a:p>
        </p:txBody>
      </p:sp>
      <p:sp>
        <p:nvSpPr>
          <p:cNvPr id="22" name="Rectangle 14">
            <a:extLst>
              <a:ext uri="{FF2B5EF4-FFF2-40B4-BE49-F238E27FC236}">
                <a16:creationId xmlns:a16="http://schemas.microsoft.com/office/drawing/2014/main" id="{EF5FE77B-EA4C-4573-8509-E577DCA8A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1538" y="363985"/>
            <a:ext cx="1552104" cy="1552104"/>
          </a:xfrm>
          <a:prstGeom prst="rect">
            <a:avLst/>
          </a:prstGeom>
          <a:effectLst>
            <a:outerShdw blurRad="406400" dist="317500" dir="5400000" sx="89000" sy="89000" rotWithShape="0">
              <a:prstClr val="black">
                <a:alpha val="15000"/>
              </a:prstClr>
            </a:outerShdw>
          </a:effectLst>
        </p:spPr>
      </p:pic>
      <p:cxnSp>
        <p:nvCxnSpPr>
          <p:cNvPr id="6" name="Straight Arrow Connector 5">
            <a:extLst>
              <a:ext uri="{FF2B5EF4-FFF2-40B4-BE49-F238E27FC236}">
                <a16:creationId xmlns:a16="http://schemas.microsoft.com/office/drawing/2014/main" id="{C3BE49A5-24EF-4371-E28F-6CBB1D00097A}"/>
              </a:ext>
            </a:extLst>
          </p:cNvPr>
          <p:cNvCxnSpPr>
            <a:cxnSpLocks noChangeShapeType="1"/>
          </p:cNvCxnSpPr>
          <p:nvPr/>
        </p:nvCxnSpPr>
        <p:spPr bwMode="auto">
          <a:xfrm flipH="1">
            <a:off x="10590213" y="11844338"/>
            <a:ext cx="12700" cy="8175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aphicFrame>
        <p:nvGraphicFramePr>
          <p:cNvPr id="14" name="Table 13">
            <a:extLst>
              <a:ext uri="{FF2B5EF4-FFF2-40B4-BE49-F238E27FC236}">
                <a16:creationId xmlns:a16="http://schemas.microsoft.com/office/drawing/2014/main" id="{D882F06D-3B72-12DD-0404-7803726C817F}"/>
              </a:ext>
            </a:extLst>
          </p:cNvPr>
          <p:cNvGraphicFramePr>
            <a:graphicFrameLocks noGrp="1"/>
          </p:cNvGraphicFramePr>
          <p:nvPr>
            <p:extLst>
              <p:ext uri="{D42A27DB-BD31-4B8C-83A1-F6EECF244321}">
                <p14:modId xmlns:p14="http://schemas.microsoft.com/office/powerpoint/2010/main" val="3361818715"/>
              </p:ext>
            </p:extLst>
          </p:nvPr>
        </p:nvGraphicFramePr>
        <p:xfrm>
          <a:off x="690513" y="2475383"/>
          <a:ext cx="4068215" cy="2354070"/>
        </p:xfrm>
        <a:graphic>
          <a:graphicData uri="http://schemas.openxmlformats.org/drawingml/2006/table">
            <a:tbl>
              <a:tblPr firstRow="1" firstCol="1" bandRow="1">
                <a:tableStyleId>{5C22544A-7EE6-4342-B048-85BDC9FD1C3A}</a:tableStyleId>
              </a:tblPr>
              <a:tblGrid>
                <a:gridCol w="1314703">
                  <a:extLst>
                    <a:ext uri="{9D8B030D-6E8A-4147-A177-3AD203B41FA5}">
                      <a16:colId xmlns:a16="http://schemas.microsoft.com/office/drawing/2014/main" val="230501337"/>
                    </a:ext>
                  </a:extLst>
                </a:gridCol>
                <a:gridCol w="2753512">
                  <a:extLst>
                    <a:ext uri="{9D8B030D-6E8A-4147-A177-3AD203B41FA5}">
                      <a16:colId xmlns:a16="http://schemas.microsoft.com/office/drawing/2014/main" val="1944719166"/>
                    </a:ext>
                  </a:extLst>
                </a:gridCol>
              </a:tblGrid>
              <a:tr h="791273">
                <a:tc>
                  <a:txBody>
                    <a:bodyPr/>
                    <a:lstStyle/>
                    <a:p>
                      <a:pPr marL="0" marR="0" algn="ctr">
                        <a:spcBef>
                          <a:spcPts val="0"/>
                        </a:spcBef>
                        <a:spcAft>
                          <a:spcPts val="0"/>
                        </a:spcAft>
                      </a:pPr>
                      <a:r>
                        <a:rPr lang="en-US" sz="1400" cap="all" dirty="0">
                          <a:effectLst/>
                        </a:rPr>
                        <a:t>Subject Program Names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Coverage Tool: </a:t>
                      </a:r>
                      <a:r>
                        <a:rPr lang="en-US" sz="2800" cap="all" dirty="0" err="1">
                          <a:effectLst/>
                        </a:rPr>
                        <a:t>Jacoco</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40772625"/>
                  </a:ext>
                </a:extLst>
              </a:tr>
              <a:tr h="267003">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rPr>
                        <a:t> Instructions                 Branches</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35717791"/>
                  </a:ext>
                </a:extLst>
              </a:tr>
              <a:tr h="267003">
                <a:tc>
                  <a:txBody>
                    <a:bodyPr/>
                    <a:lstStyle/>
                    <a:p>
                      <a:pPr marL="0" marR="0" algn="ctr">
                        <a:spcBef>
                          <a:spcPts val="0"/>
                        </a:spcBef>
                        <a:spcAft>
                          <a:spcPts val="0"/>
                        </a:spcAft>
                      </a:pPr>
                      <a:r>
                        <a:rPr lang="en-US" sz="1400">
                          <a:effectLst/>
                        </a:rPr>
                        <a:t>Jtopas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a:effectLst/>
                        </a:rPr>
                        <a:t>85%                                58%</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43643678"/>
                  </a:ext>
                </a:extLst>
              </a:tr>
              <a:tr h="267003">
                <a:tc>
                  <a:txBody>
                    <a:bodyPr/>
                    <a:lstStyle/>
                    <a:p>
                      <a:pPr marL="0" marR="0" algn="ctr">
                        <a:spcBef>
                          <a:spcPts val="0"/>
                        </a:spcBef>
                        <a:spcAft>
                          <a:spcPts val="0"/>
                        </a:spcAft>
                      </a:pPr>
                      <a:r>
                        <a:rPr lang="en-US" sz="1400">
                          <a:effectLst/>
                        </a:rPr>
                        <a:t>Xml-Security</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79%                                61%</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68799755"/>
                  </a:ext>
                </a:extLst>
              </a:tr>
              <a:tr h="267003">
                <a:tc>
                  <a:txBody>
                    <a:bodyPr/>
                    <a:lstStyle/>
                    <a:p>
                      <a:pPr marL="0" marR="0" algn="ctr">
                        <a:spcBef>
                          <a:spcPts val="0"/>
                        </a:spcBef>
                        <a:spcAft>
                          <a:spcPts val="0"/>
                        </a:spcAft>
                      </a:pPr>
                      <a:r>
                        <a:rPr lang="en-US" sz="1400">
                          <a:effectLst/>
                        </a:rPr>
                        <a:t>Janino</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54%                                44%</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09655984"/>
                  </a:ext>
                </a:extLst>
              </a:tr>
              <a:tr h="227782">
                <a:tc>
                  <a:txBody>
                    <a:bodyPr/>
                    <a:lstStyle/>
                    <a:p>
                      <a:pPr marL="0" marR="0" algn="ctr">
                        <a:spcBef>
                          <a:spcPts val="0"/>
                        </a:spcBef>
                        <a:spcAft>
                          <a:spcPts val="0"/>
                        </a:spcAft>
                      </a:pPr>
                      <a:r>
                        <a:rPr lang="en-US" sz="1400">
                          <a:effectLst/>
                        </a:rPr>
                        <a:t>Jacoco</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97%                               92%</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85590100"/>
                  </a:ext>
                </a:extLst>
              </a:tr>
              <a:tr h="267003">
                <a:tc>
                  <a:txBody>
                    <a:bodyPr/>
                    <a:lstStyle/>
                    <a:p>
                      <a:pPr marL="0" marR="0" algn="ctr">
                        <a:spcBef>
                          <a:spcPts val="0"/>
                        </a:spcBef>
                        <a:spcAft>
                          <a:spcPts val="0"/>
                        </a:spcAft>
                      </a:pPr>
                      <a:r>
                        <a:rPr lang="en-US" sz="1400">
                          <a:effectLst/>
                        </a:rPr>
                        <a:t>Guava</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80%                                82%</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89515050"/>
                  </a:ext>
                </a:extLst>
              </a:tr>
            </a:tbl>
          </a:graphicData>
        </a:graphic>
      </p:graphicFrame>
      <p:cxnSp>
        <p:nvCxnSpPr>
          <p:cNvPr id="16" name="Straight Arrow Connector 15">
            <a:extLst>
              <a:ext uri="{FF2B5EF4-FFF2-40B4-BE49-F238E27FC236}">
                <a16:creationId xmlns:a16="http://schemas.microsoft.com/office/drawing/2014/main" id="{AECD4464-CDDB-5D2E-4237-7AC9E9B3F551}"/>
              </a:ext>
            </a:extLst>
          </p:cNvPr>
          <p:cNvCxnSpPr>
            <a:cxnSpLocks noChangeShapeType="1"/>
          </p:cNvCxnSpPr>
          <p:nvPr/>
        </p:nvCxnSpPr>
        <p:spPr bwMode="auto">
          <a:xfrm>
            <a:off x="8172286" y="10961160"/>
            <a:ext cx="3201" cy="167708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aphicFrame>
        <p:nvGraphicFramePr>
          <p:cNvPr id="23" name="Table 22">
            <a:extLst>
              <a:ext uri="{FF2B5EF4-FFF2-40B4-BE49-F238E27FC236}">
                <a16:creationId xmlns:a16="http://schemas.microsoft.com/office/drawing/2014/main" id="{25548122-49B1-E9EB-228E-047E8AE03E44}"/>
              </a:ext>
            </a:extLst>
          </p:cNvPr>
          <p:cNvGraphicFramePr>
            <a:graphicFrameLocks noGrp="1"/>
          </p:cNvGraphicFramePr>
          <p:nvPr>
            <p:extLst>
              <p:ext uri="{D42A27DB-BD31-4B8C-83A1-F6EECF244321}">
                <p14:modId xmlns:p14="http://schemas.microsoft.com/office/powerpoint/2010/main" val="2335316975"/>
              </p:ext>
            </p:extLst>
          </p:nvPr>
        </p:nvGraphicFramePr>
        <p:xfrm>
          <a:off x="4758728" y="2465332"/>
          <a:ext cx="3040380" cy="2519225"/>
        </p:xfrm>
        <a:graphic>
          <a:graphicData uri="http://schemas.openxmlformats.org/drawingml/2006/table">
            <a:tbl>
              <a:tblPr firstRow="1" firstCol="1" bandRow="1">
                <a:tableStyleId>{5C22544A-7EE6-4342-B048-85BDC9FD1C3A}</a:tableStyleId>
              </a:tblPr>
              <a:tblGrid>
                <a:gridCol w="982980">
                  <a:extLst>
                    <a:ext uri="{9D8B030D-6E8A-4147-A177-3AD203B41FA5}">
                      <a16:colId xmlns:a16="http://schemas.microsoft.com/office/drawing/2014/main" val="2250096068"/>
                    </a:ext>
                  </a:extLst>
                </a:gridCol>
                <a:gridCol w="2057400">
                  <a:extLst>
                    <a:ext uri="{9D8B030D-6E8A-4147-A177-3AD203B41FA5}">
                      <a16:colId xmlns:a16="http://schemas.microsoft.com/office/drawing/2014/main" val="1165942623"/>
                    </a:ext>
                  </a:extLst>
                </a:gridCol>
              </a:tblGrid>
              <a:tr h="784690">
                <a:tc>
                  <a:txBody>
                    <a:bodyPr/>
                    <a:lstStyle/>
                    <a:p>
                      <a:pPr marL="0" marR="0" algn="ctr">
                        <a:spcBef>
                          <a:spcPts val="0"/>
                        </a:spcBef>
                        <a:spcAft>
                          <a:spcPts val="0"/>
                        </a:spcAft>
                      </a:pPr>
                      <a:r>
                        <a:rPr lang="en-US" sz="1400" cap="all" dirty="0">
                          <a:effectLst/>
                        </a:rPr>
                        <a:t>Subject Program Names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Coverage Tool: </a:t>
                      </a:r>
                      <a:r>
                        <a:rPr lang="en-US" sz="2400" cap="all" dirty="0">
                          <a:effectLst/>
                        </a:rPr>
                        <a:t>Open clover</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89142495"/>
                  </a:ext>
                </a:extLst>
              </a:tr>
              <a:tr h="261563">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rPr>
                        <a:t>Total Coverage</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8371864"/>
                  </a:ext>
                </a:extLst>
              </a:tr>
              <a:tr h="261563">
                <a:tc>
                  <a:txBody>
                    <a:bodyPr/>
                    <a:lstStyle/>
                    <a:p>
                      <a:pPr marL="0" marR="0" algn="ctr">
                        <a:spcBef>
                          <a:spcPts val="0"/>
                        </a:spcBef>
                        <a:spcAft>
                          <a:spcPts val="0"/>
                        </a:spcAft>
                      </a:pPr>
                      <a:r>
                        <a:rPr lang="en-US" sz="1400">
                          <a:effectLst/>
                        </a:rPr>
                        <a:t>Jtopas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76%</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83142276"/>
                  </a:ext>
                </a:extLst>
              </a:tr>
              <a:tr h="261563">
                <a:tc>
                  <a:txBody>
                    <a:bodyPr/>
                    <a:lstStyle/>
                    <a:p>
                      <a:pPr marL="0" marR="0" algn="ctr">
                        <a:spcBef>
                          <a:spcPts val="0"/>
                        </a:spcBef>
                        <a:spcAft>
                          <a:spcPts val="0"/>
                        </a:spcAft>
                      </a:pPr>
                      <a:r>
                        <a:rPr lang="en-US" sz="1400">
                          <a:effectLst/>
                        </a:rPr>
                        <a:t>Xml-Security</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66.9%</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10763231"/>
                  </a:ext>
                </a:extLst>
              </a:tr>
              <a:tr h="261563">
                <a:tc>
                  <a:txBody>
                    <a:bodyPr/>
                    <a:lstStyle/>
                    <a:p>
                      <a:pPr marL="0" marR="0" algn="ctr">
                        <a:spcBef>
                          <a:spcPts val="0"/>
                        </a:spcBef>
                        <a:spcAft>
                          <a:spcPts val="0"/>
                        </a:spcAft>
                      </a:pPr>
                      <a:r>
                        <a:rPr lang="en-US" sz="1400">
                          <a:effectLst/>
                        </a:rPr>
                        <a:t>Janino</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53.4%</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63612446"/>
                  </a:ext>
                </a:extLst>
              </a:tr>
              <a:tr h="261563">
                <a:tc>
                  <a:txBody>
                    <a:bodyPr/>
                    <a:lstStyle/>
                    <a:p>
                      <a:pPr marL="0" marR="0" algn="ctr">
                        <a:spcBef>
                          <a:spcPts val="0"/>
                        </a:spcBef>
                        <a:spcAft>
                          <a:spcPts val="0"/>
                        </a:spcAft>
                      </a:pPr>
                      <a:r>
                        <a:rPr lang="en-US" sz="1400">
                          <a:effectLst/>
                        </a:rPr>
                        <a:t>Jacoco</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95.8%</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39066896"/>
                  </a:ext>
                </a:extLst>
              </a:tr>
              <a:tr h="261563">
                <a:tc>
                  <a:txBody>
                    <a:bodyPr/>
                    <a:lstStyle/>
                    <a:p>
                      <a:pPr marL="0" marR="0" algn="ctr">
                        <a:spcBef>
                          <a:spcPts val="0"/>
                        </a:spcBef>
                        <a:spcAft>
                          <a:spcPts val="0"/>
                        </a:spcAft>
                      </a:pPr>
                      <a:r>
                        <a:rPr lang="en-US" sz="1400">
                          <a:effectLst/>
                        </a:rPr>
                        <a:t>Guava</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89.8%</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62883337"/>
                  </a:ext>
                </a:extLst>
              </a:tr>
            </a:tbl>
          </a:graphicData>
        </a:graphic>
      </p:graphicFrame>
      <p:graphicFrame>
        <p:nvGraphicFramePr>
          <p:cNvPr id="24" name="Table 23">
            <a:extLst>
              <a:ext uri="{FF2B5EF4-FFF2-40B4-BE49-F238E27FC236}">
                <a16:creationId xmlns:a16="http://schemas.microsoft.com/office/drawing/2014/main" id="{9C2C6F5B-D9D3-DD85-E3F2-C1AF28F15DB0}"/>
              </a:ext>
            </a:extLst>
          </p:cNvPr>
          <p:cNvGraphicFramePr>
            <a:graphicFrameLocks noGrp="1"/>
          </p:cNvGraphicFramePr>
          <p:nvPr>
            <p:extLst>
              <p:ext uri="{D42A27DB-BD31-4B8C-83A1-F6EECF244321}">
                <p14:modId xmlns:p14="http://schemas.microsoft.com/office/powerpoint/2010/main" val="2836105819"/>
              </p:ext>
            </p:extLst>
          </p:nvPr>
        </p:nvGraphicFramePr>
        <p:xfrm>
          <a:off x="7878303" y="2415857"/>
          <a:ext cx="4115429" cy="2510036"/>
        </p:xfrm>
        <a:graphic>
          <a:graphicData uri="http://schemas.openxmlformats.org/drawingml/2006/table">
            <a:tbl>
              <a:tblPr firstRow="1" firstCol="1" bandRow="1">
                <a:tableStyleId>{5C22544A-7EE6-4342-B048-85BDC9FD1C3A}</a:tableStyleId>
              </a:tblPr>
              <a:tblGrid>
                <a:gridCol w="1330553">
                  <a:extLst>
                    <a:ext uri="{9D8B030D-6E8A-4147-A177-3AD203B41FA5}">
                      <a16:colId xmlns:a16="http://schemas.microsoft.com/office/drawing/2014/main" val="148831155"/>
                    </a:ext>
                  </a:extLst>
                </a:gridCol>
                <a:gridCol w="2784876">
                  <a:extLst>
                    <a:ext uri="{9D8B030D-6E8A-4147-A177-3AD203B41FA5}">
                      <a16:colId xmlns:a16="http://schemas.microsoft.com/office/drawing/2014/main" val="492823854"/>
                    </a:ext>
                  </a:extLst>
                </a:gridCol>
              </a:tblGrid>
              <a:tr h="836678">
                <a:tc>
                  <a:txBody>
                    <a:bodyPr/>
                    <a:lstStyle/>
                    <a:p>
                      <a:pPr marL="0" marR="0" algn="ctr">
                        <a:spcBef>
                          <a:spcPts val="0"/>
                        </a:spcBef>
                        <a:spcAft>
                          <a:spcPts val="0"/>
                        </a:spcAft>
                      </a:pPr>
                      <a:r>
                        <a:rPr lang="en-US" sz="1400" cap="all" dirty="0">
                          <a:effectLst/>
                        </a:rPr>
                        <a:t>Subject Program Names</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Coverage Tool: </a:t>
                      </a:r>
                    </a:p>
                    <a:p>
                      <a:pPr marL="0" marR="0" algn="ctr">
                        <a:spcBef>
                          <a:spcPts val="0"/>
                        </a:spcBef>
                        <a:spcAft>
                          <a:spcPts val="0"/>
                        </a:spcAft>
                      </a:pPr>
                      <a:r>
                        <a:rPr lang="en-US" sz="2400" cap="all" dirty="0" err="1">
                          <a:effectLst/>
                        </a:rPr>
                        <a:t>Intellij</a:t>
                      </a:r>
                      <a:r>
                        <a:rPr lang="en-US" sz="2400" cap="all" dirty="0">
                          <a:effectLst/>
                        </a:rPr>
                        <a:t> Idea</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00140515"/>
                  </a:ext>
                </a:extLst>
              </a:tr>
              <a:tr h="278893">
                <a:tc>
                  <a:txBody>
                    <a:bodyPr/>
                    <a:lstStyle/>
                    <a:p>
                      <a:pPr marL="0" marR="0" algn="ctr">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dirty="0">
                          <a:effectLst/>
                        </a:rPr>
                        <a:t>Class                 Method              Line  </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04801167"/>
                  </a:ext>
                </a:extLst>
              </a:tr>
              <a:tr h="278893">
                <a:tc>
                  <a:txBody>
                    <a:bodyPr/>
                    <a:lstStyle/>
                    <a:p>
                      <a:pPr marL="0" marR="0" algn="ctr">
                        <a:spcBef>
                          <a:spcPts val="0"/>
                        </a:spcBef>
                        <a:spcAft>
                          <a:spcPts val="0"/>
                        </a:spcAft>
                      </a:pPr>
                      <a:r>
                        <a:rPr lang="en-US" sz="1400">
                          <a:effectLst/>
                        </a:rPr>
                        <a:t>Jtopas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a:effectLst/>
                        </a:rPr>
                        <a:t>78%                   75.2%               72.5%</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52627927"/>
                  </a:ext>
                </a:extLst>
              </a:tr>
              <a:tr h="278893">
                <a:tc>
                  <a:txBody>
                    <a:bodyPr/>
                    <a:lstStyle/>
                    <a:p>
                      <a:pPr marL="0" marR="0" algn="ctr">
                        <a:spcBef>
                          <a:spcPts val="0"/>
                        </a:spcBef>
                        <a:spcAft>
                          <a:spcPts val="0"/>
                        </a:spcAft>
                      </a:pPr>
                      <a:r>
                        <a:rPr lang="en-US" sz="1400">
                          <a:effectLst/>
                        </a:rPr>
                        <a:t>Xml-Security</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93.2%                74.6%               72%</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60495631"/>
                  </a:ext>
                </a:extLst>
              </a:tr>
              <a:tr h="278893">
                <a:tc>
                  <a:txBody>
                    <a:bodyPr/>
                    <a:lstStyle/>
                    <a:p>
                      <a:pPr marL="0" marR="0" algn="ctr">
                        <a:spcBef>
                          <a:spcPts val="0"/>
                        </a:spcBef>
                        <a:spcAft>
                          <a:spcPts val="0"/>
                        </a:spcAft>
                      </a:pPr>
                      <a:r>
                        <a:rPr lang="en-US" sz="1400">
                          <a:effectLst/>
                        </a:rPr>
                        <a:t>Janino</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64.5%                55.2%               52.2%</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4703370"/>
                  </a:ext>
                </a:extLst>
              </a:tr>
              <a:tr h="278893">
                <a:tc>
                  <a:txBody>
                    <a:bodyPr/>
                    <a:lstStyle/>
                    <a:p>
                      <a:pPr marL="0" marR="0" algn="ctr">
                        <a:spcBef>
                          <a:spcPts val="0"/>
                        </a:spcBef>
                        <a:spcAft>
                          <a:spcPts val="0"/>
                        </a:spcAft>
                      </a:pPr>
                      <a:r>
                        <a:rPr lang="en-US" sz="1400">
                          <a:effectLst/>
                        </a:rPr>
                        <a:t>Jacoco</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40.9%                46.6%               54%</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8128926"/>
                  </a:ext>
                </a:extLst>
              </a:tr>
              <a:tr h="278893">
                <a:tc>
                  <a:txBody>
                    <a:bodyPr/>
                    <a:lstStyle/>
                    <a:p>
                      <a:pPr marL="0" marR="0" algn="ctr">
                        <a:spcBef>
                          <a:spcPts val="0"/>
                        </a:spcBef>
                        <a:spcAft>
                          <a:spcPts val="0"/>
                        </a:spcAft>
                      </a:pPr>
                      <a:r>
                        <a:rPr lang="en-US" sz="1400">
                          <a:effectLst/>
                        </a:rPr>
                        <a:t>Guava</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400" cap="all" dirty="0">
                          <a:effectLst/>
                        </a:rPr>
                        <a:t>32.8%                12.9%               10.6%</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6579182"/>
                  </a:ext>
                </a:extLst>
              </a:tr>
            </a:tbl>
          </a:graphicData>
        </a:graphic>
      </p:graphicFrame>
      <p:cxnSp>
        <p:nvCxnSpPr>
          <p:cNvPr id="25" name="Straight Arrow Connector 24">
            <a:extLst>
              <a:ext uri="{FF2B5EF4-FFF2-40B4-BE49-F238E27FC236}">
                <a16:creationId xmlns:a16="http://schemas.microsoft.com/office/drawing/2014/main" id="{4EB4DAF8-41A4-CD7F-E4E8-04803BB4CB8E}"/>
              </a:ext>
            </a:extLst>
          </p:cNvPr>
          <p:cNvCxnSpPr>
            <a:cxnSpLocks noChangeShapeType="1"/>
          </p:cNvCxnSpPr>
          <p:nvPr/>
        </p:nvCxnSpPr>
        <p:spPr bwMode="auto">
          <a:xfrm>
            <a:off x="10034496" y="3273196"/>
            <a:ext cx="0" cy="165269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Straight Arrow Connector 25">
            <a:extLst>
              <a:ext uri="{FF2B5EF4-FFF2-40B4-BE49-F238E27FC236}">
                <a16:creationId xmlns:a16="http://schemas.microsoft.com/office/drawing/2014/main" id="{65252383-D3CA-B25E-0796-DED86EF102A8}"/>
              </a:ext>
            </a:extLst>
          </p:cNvPr>
          <p:cNvCxnSpPr>
            <a:cxnSpLocks noChangeShapeType="1"/>
          </p:cNvCxnSpPr>
          <p:nvPr/>
        </p:nvCxnSpPr>
        <p:spPr bwMode="auto">
          <a:xfrm>
            <a:off x="11129084" y="3273196"/>
            <a:ext cx="0" cy="165269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9" name="TextBox 28">
            <a:extLst>
              <a:ext uri="{FF2B5EF4-FFF2-40B4-BE49-F238E27FC236}">
                <a16:creationId xmlns:a16="http://schemas.microsoft.com/office/drawing/2014/main" id="{CE4412A7-CABA-1E7F-1173-2A0102FFF450}"/>
              </a:ext>
            </a:extLst>
          </p:cNvPr>
          <p:cNvSpPr txBox="1"/>
          <p:nvPr/>
        </p:nvSpPr>
        <p:spPr>
          <a:xfrm>
            <a:off x="801571" y="4920396"/>
            <a:ext cx="3637264" cy="523220"/>
          </a:xfrm>
          <a:prstGeom prst="rect">
            <a:avLst/>
          </a:prstGeom>
          <a:noFill/>
        </p:spPr>
        <p:txBody>
          <a:bodyPr wrap="square" rtlCol="0">
            <a:spAutoFit/>
          </a:bodyPr>
          <a:lstStyle/>
          <a:p>
            <a:r>
              <a:rPr lang="en-US" sz="1400" dirty="0">
                <a:effectLst/>
                <a:latin typeface="Times New Roman" panose="02020603050405020304" pitchFamily="18" charset="0"/>
                <a:ea typeface="SimSun" panose="02010600030101010101" pitchFamily="2" charset="-122"/>
              </a:rPr>
              <a:t>Fig: Using </a:t>
            </a:r>
            <a:r>
              <a:rPr lang="en-US" sz="1400" dirty="0" err="1">
                <a:effectLst/>
                <a:latin typeface="Times New Roman" panose="02020603050405020304" pitchFamily="18" charset="0"/>
                <a:ea typeface="SimSun" panose="02010600030101010101" pitchFamily="2" charset="-122"/>
              </a:rPr>
              <a:t>Jacoco</a:t>
            </a:r>
            <a:r>
              <a:rPr lang="en-US" sz="1400" dirty="0">
                <a:effectLst/>
                <a:latin typeface="Times New Roman" panose="02020603050405020304" pitchFamily="18" charset="0"/>
                <a:ea typeface="SimSun" panose="02010600030101010101" pitchFamily="2" charset="-122"/>
              </a:rPr>
              <a:t> Coverage report comparing the subject programs</a:t>
            </a:r>
            <a:endParaRPr lang="en-US" sz="1400" dirty="0"/>
          </a:p>
        </p:txBody>
      </p:sp>
      <p:sp>
        <p:nvSpPr>
          <p:cNvPr id="31" name="TextBox 30">
            <a:extLst>
              <a:ext uri="{FF2B5EF4-FFF2-40B4-BE49-F238E27FC236}">
                <a16:creationId xmlns:a16="http://schemas.microsoft.com/office/drawing/2014/main" id="{07BD1460-51EF-3729-FEBF-C0A67EF5FF83}"/>
              </a:ext>
            </a:extLst>
          </p:cNvPr>
          <p:cNvSpPr txBox="1"/>
          <p:nvPr/>
        </p:nvSpPr>
        <p:spPr>
          <a:xfrm>
            <a:off x="7878303" y="5014784"/>
            <a:ext cx="3769188" cy="523220"/>
          </a:xfrm>
          <a:prstGeom prst="rect">
            <a:avLst/>
          </a:prstGeom>
          <a:noFill/>
        </p:spPr>
        <p:txBody>
          <a:bodyPr wrap="square">
            <a:spAutoFit/>
          </a:bodyPr>
          <a:lstStyle/>
          <a:p>
            <a:r>
              <a:rPr lang="en-US" sz="1400" dirty="0">
                <a:effectLst/>
                <a:latin typeface="Times New Roman" panose="02020603050405020304" pitchFamily="18" charset="0"/>
                <a:ea typeface="SimSun" panose="02010600030101010101" pitchFamily="2" charset="-122"/>
              </a:rPr>
              <a:t>Fig : Using IntelliJ IDEA Coverage report comparing the subject programs</a:t>
            </a:r>
            <a:endParaRPr lang="en-US" sz="1400" dirty="0"/>
          </a:p>
        </p:txBody>
      </p:sp>
      <p:sp>
        <p:nvSpPr>
          <p:cNvPr id="33" name="TextBox 32">
            <a:extLst>
              <a:ext uri="{FF2B5EF4-FFF2-40B4-BE49-F238E27FC236}">
                <a16:creationId xmlns:a16="http://schemas.microsoft.com/office/drawing/2014/main" id="{DB64D5C7-BA26-DB64-9BC6-2B1245D73867}"/>
              </a:ext>
            </a:extLst>
          </p:cNvPr>
          <p:cNvSpPr txBox="1"/>
          <p:nvPr/>
        </p:nvSpPr>
        <p:spPr>
          <a:xfrm>
            <a:off x="4758728" y="4991088"/>
            <a:ext cx="2742903" cy="738664"/>
          </a:xfrm>
          <a:prstGeom prst="rect">
            <a:avLst/>
          </a:prstGeom>
          <a:noFill/>
        </p:spPr>
        <p:txBody>
          <a:bodyPr wrap="square">
            <a:spAutoFit/>
          </a:bodyPr>
          <a:lstStyle/>
          <a:p>
            <a:r>
              <a:rPr lang="en-US" sz="1400" dirty="0">
                <a:effectLst/>
                <a:latin typeface="Times New Roman" panose="02020603050405020304" pitchFamily="18" charset="0"/>
                <a:ea typeface="SimSun" panose="02010600030101010101" pitchFamily="2" charset="-122"/>
              </a:rPr>
              <a:t>Fig: Using Open Clover Coverage report comparing the subject programs</a:t>
            </a:r>
            <a:endParaRPr lang="en-US" sz="1400" dirty="0"/>
          </a:p>
        </p:txBody>
      </p:sp>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6">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964760" y="804328"/>
            <a:ext cx="6091312" cy="1205821"/>
          </a:xfrm>
        </p:spPr>
        <p:txBody>
          <a:bodyPr>
            <a:normAutofit/>
          </a:bodyPr>
          <a:lstStyle/>
          <a:p>
            <a:r>
              <a:rPr lang="en-US" sz="4000">
                <a:solidFill>
                  <a:srgbClr val="FEFFFF"/>
                </a:solidFill>
                <a:latin typeface="Franklin Gothic Book" panose="020B0503020102020204" pitchFamily="34" charset="0"/>
                <a:cs typeface="Segoe UI" panose="020B0502040204020203" pitchFamily="34" charset="0"/>
              </a:rPr>
              <a:t>Conclusion</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282189" y="2494450"/>
            <a:ext cx="5773883" cy="3563159"/>
          </a:xfrm>
        </p:spPr>
        <p:txBody>
          <a:bodyPr vert="horz" lIns="91440" tIns="45720" rIns="91440" bIns="45720" rtlCol="0">
            <a:normAutofit/>
          </a:bodyPr>
          <a:lstStyle/>
          <a:p>
            <a:pPr marL="0" marR="0" indent="0">
              <a:spcBef>
                <a:spcPts val="0"/>
              </a:spcBef>
              <a:spcAft>
                <a:spcPts val="0"/>
              </a:spcAft>
              <a:buNone/>
            </a:pPr>
            <a:r>
              <a:rPr lang="en-US" sz="2400">
                <a:effectLst/>
                <a:latin typeface="Times New Roman" panose="02020603050405020304" pitchFamily="18" charset="0"/>
                <a:ea typeface="SimSun" panose="02010600030101010101" pitchFamily="2" charset="-122"/>
              </a:rPr>
              <a:t>From doing, code coverage, we can see which parts are missing in the code coverage, and it helps the developers to write better test cases by seeing its report.</a:t>
            </a:r>
          </a:p>
          <a:p>
            <a:endParaRPr lang="en-US" sz="240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3093" y="633852"/>
            <a:ext cx="2706632" cy="2706632"/>
          </a:xfrm>
          <a:prstGeom prst="rect">
            <a:avLst/>
          </a:prstGeom>
        </p:spPr>
      </p:pic>
      <p:pic>
        <p:nvPicPr>
          <p:cNvPr id="5" name="Graphic 4" descr="Blackboard">
            <a:extLst>
              <a:ext uri="{FF2B5EF4-FFF2-40B4-BE49-F238E27FC236}">
                <a16:creationId xmlns:a16="http://schemas.microsoft.com/office/drawing/2014/main" id="{33143433-2F26-8EF9-E889-49DA26963E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16150" y="3511296"/>
            <a:ext cx="2757470" cy="2757470"/>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107</TotalTime>
  <Words>1459</Words>
  <Application>Microsoft Office PowerPoint</Application>
  <PresentationFormat>Widescreen</PresentationFormat>
  <Paragraphs>216</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Franklin Gothic Book</vt:lpstr>
      <vt:lpstr>Segoe UI</vt:lpstr>
      <vt:lpstr>Times New Roman</vt:lpstr>
      <vt:lpstr>Office Theme</vt:lpstr>
      <vt:lpstr>Comparing structural coverage tools</vt:lpstr>
      <vt:lpstr>Introduction</vt:lpstr>
      <vt:lpstr>Selection of Coverage Tools</vt:lpstr>
      <vt:lpstr>PowerPoint Presentation</vt:lpstr>
      <vt:lpstr>Subject Program Names</vt:lpstr>
      <vt:lpstr>Result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structural coverage tools</dc:title>
  <dc:creator>Mayisha Farzana</dc:creator>
  <cp:lastModifiedBy>Mayisha Farzana</cp:lastModifiedBy>
  <cp:revision>4</cp:revision>
  <dcterms:created xsi:type="dcterms:W3CDTF">2022-12-14T01:08:55Z</dcterms:created>
  <dcterms:modified xsi:type="dcterms:W3CDTF">2022-12-14T02:56:47Z</dcterms:modified>
</cp:coreProperties>
</file>