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</p:sldIdLst>
  <p:sldSz cx="12192000" cy="6858000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36EE64-4C32-40B0-9B4E-F2C0B7BB72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EE38F68-974D-41FA-87B6-07A05A1301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39A7D61-35C6-4553-BEB6-C67FF45A9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2AD38-610F-4E2D-A447-CF619C129F9A}" type="datetimeFigureOut">
              <a:rPr lang="es-CR" smtClean="0"/>
              <a:t>26/11/2020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6312D5-7A51-4188-B42B-6D92570B6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948B6E-5893-48C6-B3AE-C6C452670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11887-C1CF-41F5-A856-724CAD690B29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672053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F2E622-F1CA-4C70-89AB-9A4EFAAA8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F1C8F83-D276-40F0-9D8F-1ED8439258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4A6A0A5-886E-4685-8ED5-35A82F3AD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2AD38-610F-4E2D-A447-CF619C129F9A}" type="datetimeFigureOut">
              <a:rPr lang="es-CR" smtClean="0"/>
              <a:t>26/11/2020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F2F011-5520-4ADD-8EBA-082047FAC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C0A7C39-AA0C-473A-9FEE-7E0CE0221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11887-C1CF-41F5-A856-724CAD690B29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650613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34DA7AD-FA14-4268-9506-E3E12245BD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205FBCB-A186-49E8-969D-4CE16A29BD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6DB7D2B-864A-4014-8DC7-D1B686A56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2AD38-610F-4E2D-A447-CF619C129F9A}" type="datetimeFigureOut">
              <a:rPr lang="es-CR" smtClean="0"/>
              <a:t>26/11/2020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7C34484-E183-4327-82B2-CCA6192EB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00C94D1-82C3-4E2C-8A4F-E239D817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11887-C1CF-41F5-A856-724CAD690B29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528724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06F3EB-B470-43EB-8396-3B758565A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E2C254-AF08-45E3-A12F-6B9FE5500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A9E243-E30F-4E75-B2B9-9CB1227D7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2AD38-610F-4E2D-A447-CF619C129F9A}" type="datetimeFigureOut">
              <a:rPr lang="es-CR" smtClean="0"/>
              <a:t>26/11/2020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CA3F39D-8538-43CE-AB4F-07A3AD7B4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11A9FD-313A-49FA-BAAC-93440C212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11887-C1CF-41F5-A856-724CAD690B29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321548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B497FC-6249-4481-A328-A6146AB84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ACEE152-8E50-405B-8823-D2EF488E39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7DBF2A7-FB7B-407F-9B58-AE87BD42A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2AD38-610F-4E2D-A447-CF619C129F9A}" type="datetimeFigureOut">
              <a:rPr lang="es-CR" smtClean="0"/>
              <a:t>26/11/2020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E478295-A655-4C45-B6A1-5712B53E1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D5918A4-A6D5-4D1A-8E63-87503CCE8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11887-C1CF-41F5-A856-724CAD690B29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320636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D94AA5-D034-4FC2-8542-555616334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5CBBF8-DE79-4B2E-9DEF-5D3D9759D9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37391FA-DC1C-49E4-89FE-7D499CA41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1C2B3E5-F12B-40F8-82A6-365CF8E57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2AD38-610F-4E2D-A447-CF619C129F9A}" type="datetimeFigureOut">
              <a:rPr lang="es-CR" smtClean="0"/>
              <a:t>26/11/2020</a:t>
            </a:fld>
            <a:endParaRPr lang="es-C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F30B774-1CC9-49C4-83E1-B462286E0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C0166E0-5A19-4FF7-86C4-931329812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11887-C1CF-41F5-A856-724CAD690B29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876334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D36825-A3BC-48F4-9A8D-0E9C1A4D6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84CC609-B30D-48CA-BB2A-A03FA3BC39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C25AE32-DDA8-4D4F-BC1A-17AC1407CE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7F0EEDA-63C2-4652-8BF0-7B3A490EE5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6421B68-99EA-4935-AFBB-30B4E85E81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06822AE-2209-4134-BA43-8140CE6D3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2AD38-610F-4E2D-A447-CF619C129F9A}" type="datetimeFigureOut">
              <a:rPr lang="es-CR" smtClean="0"/>
              <a:t>26/11/2020</a:t>
            </a:fld>
            <a:endParaRPr lang="es-C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48A73F6-D924-4139-92CA-A32FD2A4A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7AEFD17-57DA-4C35-A24D-75A59202A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11887-C1CF-41F5-A856-724CAD690B29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032887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9AE209-4D0E-4F5A-9E9A-0D1333026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11CEA61-9BB5-4206-BCC2-42E621642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2AD38-610F-4E2D-A447-CF619C129F9A}" type="datetimeFigureOut">
              <a:rPr lang="es-CR" smtClean="0"/>
              <a:t>26/11/2020</a:t>
            </a:fld>
            <a:endParaRPr lang="es-C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D0CC09E-4339-4ECF-83CF-3D654625F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8C1D3AE-1CA2-48CB-B53B-3614897FE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11887-C1CF-41F5-A856-724CAD690B29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933599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5BFBD91-5C3C-40ED-B0B6-8F03B21FE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2AD38-610F-4E2D-A447-CF619C129F9A}" type="datetimeFigureOut">
              <a:rPr lang="es-CR" smtClean="0"/>
              <a:t>26/11/2020</a:t>
            </a:fld>
            <a:endParaRPr lang="es-C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0FB5DB8-B02A-40A7-8C2C-0F38FD795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87BD1D5-EA59-41C8-9B34-BCC489872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11887-C1CF-41F5-A856-724CAD690B29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024472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AA961C-8788-4120-9259-EA2161588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546964-963A-4D49-87CD-E98415C47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35647BB-0DA9-4FD5-9FD0-FDE31DAB3C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4D5964A-DC0C-463A-9CF3-4F41A51A6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2AD38-610F-4E2D-A447-CF619C129F9A}" type="datetimeFigureOut">
              <a:rPr lang="es-CR" smtClean="0"/>
              <a:t>26/11/2020</a:t>
            </a:fld>
            <a:endParaRPr lang="es-C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66F8E78-08A2-4D9F-BBE8-D623E8E5C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9CEF35B-0933-4ADA-93D1-0FCF2AF6C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11887-C1CF-41F5-A856-724CAD690B29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247941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A4F48C-F37B-40B7-A504-3BFE89970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BE895B7-60A0-47BA-974B-6AAC47372F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49A5E34-D670-4FBE-9AB7-5D80FD7245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20AC32D-045F-4D40-908F-7B056ABF7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2AD38-610F-4E2D-A447-CF619C129F9A}" type="datetimeFigureOut">
              <a:rPr lang="es-CR" smtClean="0"/>
              <a:t>26/11/2020</a:t>
            </a:fld>
            <a:endParaRPr lang="es-C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0868B0D-1914-449B-872B-784A50BFE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8AD484C-B91F-4593-87F9-DB0D4CCE7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11887-C1CF-41F5-A856-724CAD690B29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781247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83A6D9A-0F03-4550-B2CE-307E53379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13F2D99-2624-4FD8-9A42-E58714465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D7CF10F-CDD0-4B74-9551-8E3DF78097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2AD38-610F-4E2D-A447-CF619C129F9A}" type="datetimeFigureOut">
              <a:rPr lang="es-CR" smtClean="0"/>
              <a:t>26/11/2020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8D18EDE-B206-43FD-BFAB-A80E70CAE2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5FE7593-D50C-498D-B774-8C220544CA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11887-C1CF-41F5-A856-724CAD690B29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384766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D959C7-B703-4B97-BDDD-5700A3E571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7042" y="1483870"/>
            <a:ext cx="9144000" cy="2387600"/>
          </a:xfrm>
        </p:spPr>
        <p:txBody>
          <a:bodyPr>
            <a:normAutofit/>
          </a:bodyPr>
          <a:lstStyle/>
          <a:p>
            <a:r>
              <a:rPr lang="es-CR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ANALISIS DE CULTIVOS SUBUTILIZADOS EN EL MERCADO DE TURRIALBA</a:t>
            </a:r>
            <a:br>
              <a:rPr lang="es-C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s-CR" sz="8800" dirty="0"/>
          </a:p>
        </p:txBody>
      </p:sp>
    </p:spTree>
    <p:extLst>
      <p:ext uri="{BB962C8B-B14F-4D97-AF65-F5344CB8AC3E}">
        <p14:creationId xmlns:p14="http://schemas.microsoft.com/office/powerpoint/2010/main" val="2015794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A49515BD-B09D-4E62-A99E-D8895A0C2490}"/>
              </a:ext>
            </a:extLst>
          </p:cNvPr>
          <p:cNvSpPr txBox="1"/>
          <p:nvPr/>
        </p:nvSpPr>
        <p:spPr>
          <a:xfrm>
            <a:off x="913268" y="571277"/>
            <a:ext cx="635940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RESULTADOS</a:t>
            </a:r>
          </a:p>
          <a:p>
            <a:endParaRPr lang="es-CR" sz="3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CR" sz="1800" dirty="0">
              <a:solidFill>
                <a:srgbClr val="C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CR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1CE6B3C-600D-4DDE-AFA1-CAC34A3F6ABB}"/>
              </a:ext>
            </a:extLst>
          </p:cNvPr>
          <p:cNvSpPr txBox="1"/>
          <p:nvPr/>
        </p:nvSpPr>
        <p:spPr>
          <a:xfrm>
            <a:off x="2505173" y="1386885"/>
            <a:ext cx="5373553" cy="374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R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Árbol de regresión para el índice de diversificación</a:t>
            </a:r>
            <a:endParaRPr lang="es-C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DDD09DA-FEC3-4778-83DC-64CBFFF9BF5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74775" y="2074336"/>
            <a:ext cx="9070704" cy="3964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16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A49515BD-B09D-4E62-A99E-D8895A0C2490}"/>
              </a:ext>
            </a:extLst>
          </p:cNvPr>
          <p:cNvSpPr txBox="1"/>
          <p:nvPr/>
        </p:nvSpPr>
        <p:spPr>
          <a:xfrm>
            <a:off x="913268" y="571277"/>
            <a:ext cx="635940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RESULTADOS</a:t>
            </a:r>
          </a:p>
          <a:p>
            <a:endParaRPr lang="es-CR" sz="3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CR" sz="1800" dirty="0">
              <a:solidFill>
                <a:srgbClr val="C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CR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1CE6B3C-600D-4DDE-AFA1-CAC34A3F6ABB}"/>
              </a:ext>
            </a:extLst>
          </p:cNvPr>
          <p:cNvSpPr txBox="1"/>
          <p:nvPr/>
        </p:nvSpPr>
        <p:spPr>
          <a:xfrm>
            <a:off x="2377583" y="1269927"/>
            <a:ext cx="7010967" cy="5305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CR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Resultados del modelo de conteo de Poisson</a:t>
            </a:r>
            <a:endParaRPr lang="es-CR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040DDDF-666C-46B4-A4F3-60C4EEE7032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81775" y="2021739"/>
            <a:ext cx="8719154" cy="4368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119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A49515BD-B09D-4E62-A99E-D8895A0C2490}"/>
              </a:ext>
            </a:extLst>
          </p:cNvPr>
          <p:cNvSpPr txBox="1"/>
          <p:nvPr/>
        </p:nvSpPr>
        <p:spPr>
          <a:xfrm>
            <a:off x="3947657" y="2857277"/>
            <a:ext cx="429668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CONCLUSIONES</a:t>
            </a:r>
          </a:p>
          <a:p>
            <a:endParaRPr lang="es-CR" sz="3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CR" sz="3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CR" sz="1800" dirty="0">
              <a:solidFill>
                <a:srgbClr val="C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629096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D959C7-B703-4B97-BDDD-5700A3E571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s-C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s-CR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C63488D-E598-4F32-8D3C-91222B331DC4}"/>
              </a:ext>
            </a:extLst>
          </p:cNvPr>
          <p:cNvSpPr txBox="1"/>
          <p:nvPr/>
        </p:nvSpPr>
        <p:spPr>
          <a:xfrm>
            <a:off x="1047946" y="1984137"/>
            <a:ext cx="3784049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R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INTRODUCCIÓN</a:t>
            </a:r>
          </a:p>
          <a:p>
            <a:endParaRPr lang="es-CR" sz="20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R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MATERIALES Y METODOS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R" sz="20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R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RESULTADOS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R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CONCLUSIONES</a:t>
            </a:r>
            <a:endParaRPr lang="es-C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CR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49515BD-B09D-4E62-A99E-D8895A0C2490}"/>
              </a:ext>
            </a:extLst>
          </p:cNvPr>
          <p:cNvSpPr txBox="1"/>
          <p:nvPr/>
        </p:nvSpPr>
        <p:spPr>
          <a:xfrm>
            <a:off x="913269" y="571277"/>
            <a:ext cx="530677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32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AGENDA</a:t>
            </a:r>
            <a:endParaRPr lang="es-CR" sz="1800" dirty="0">
              <a:solidFill>
                <a:srgbClr val="C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CR" dirty="0"/>
          </a:p>
        </p:txBody>
      </p:sp>
      <p:pic>
        <p:nvPicPr>
          <p:cNvPr id="1026" name="Picture 2" descr="Agenda: Imágenes, fotos de stock y vectores | Shutterstock">
            <a:extLst>
              <a:ext uri="{FF2B5EF4-FFF2-40B4-BE49-F238E27FC236}">
                <a16:creationId xmlns:a16="http://schemas.microsoft.com/office/drawing/2014/main" id="{75A340E6-EAA0-4AE9-989F-4F13F1AAC0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74" b="6346"/>
          <a:stretch/>
        </p:blipFill>
        <p:spPr bwMode="auto">
          <a:xfrm>
            <a:off x="7644810" y="1553239"/>
            <a:ext cx="3223266" cy="4050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6013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D959C7-B703-4B97-BDDD-5700A3E571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s-C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s-CR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C63488D-E598-4F32-8D3C-91222B331DC4}"/>
              </a:ext>
            </a:extLst>
          </p:cNvPr>
          <p:cNvSpPr txBox="1"/>
          <p:nvPr/>
        </p:nvSpPr>
        <p:spPr>
          <a:xfrm>
            <a:off x="518879" y="1984689"/>
            <a:ext cx="7046094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R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Según la FAO: son aquellos que han sido pasados por alto en la investigación, los servicios de extensión y por los responsables de formular políticas; de manera que los gobiernos raramente asignan recursos para su promoción y desarrollo. Esto lleva a que los agricultores los planten con menos frecuencia, exista un acceso limitado a semillas de alta calidad y se pierdan conocimientos tradicionales. </a:t>
            </a:r>
            <a:endParaRPr lang="es-CR" sz="28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CR" sz="20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CR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49515BD-B09D-4E62-A99E-D8895A0C2490}"/>
              </a:ext>
            </a:extLst>
          </p:cNvPr>
          <p:cNvSpPr txBox="1"/>
          <p:nvPr/>
        </p:nvSpPr>
        <p:spPr>
          <a:xfrm>
            <a:off x="913269" y="571277"/>
            <a:ext cx="530677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INTRODUCCIÓN</a:t>
            </a:r>
          </a:p>
          <a:p>
            <a:endParaRPr lang="es-CR" sz="1800" dirty="0">
              <a:solidFill>
                <a:srgbClr val="C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CR" dirty="0"/>
          </a:p>
        </p:txBody>
      </p:sp>
      <p:pic>
        <p:nvPicPr>
          <p:cNvPr id="2050" name="Picture 2" descr="Ensayos en escuela de campo de agricultores de cultivos intercalados 2:4:2  Maíz /Legumbres | ECHOcommunity.org">
            <a:extLst>
              <a:ext uri="{FF2B5EF4-FFF2-40B4-BE49-F238E27FC236}">
                <a16:creationId xmlns:a16="http://schemas.microsoft.com/office/drawing/2014/main" id="{A38F3B37-5ADA-45BD-BB1E-D4788D2FE5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0075" y="3429000"/>
            <a:ext cx="3600034" cy="2700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9185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D959C7-B703-4B97-BDDD-5700A3E571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s-C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s-CR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C63488D-E598-4F32-8D3C-91222B331DC4}"/>
              </a:ext>
            </a:extLst>
          </p:cNvPr>
          <p:cNvSpPr txBox="1"/>
          <p:nvPr/>
        </p:nvSpPr>
        <p:spPr>
          <a:xfrm>
            <a:off x="226574" y="1316645"/>
            <a:ext cx="7588355" cy="5798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07000"/>
              </a:lnSpc>
            </a:pPr>
            <a:r>
              <a:rPr lang="es-C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Encuesta aplicada a los vendedores del mercado de </a:t>
            </a:r>
            <a:r>
              <a:rPr lang="es-CR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Turriaba</a:t>
            </a:r>
            <a:r>
              <a:rPr lang="es-C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98 vendedores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es-CR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C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Puesto en el mercado</a:t>
            </a:r>
            <a:endParaRPr lang="es-C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C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Producto más vendido </a:t>
            </a:r>
            <a:endParaRPr lang="es-C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C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Dirección</a:t>
            </a:r>
            <a:endParaRPr lang="es-C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C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Tipo de vendedor: Agricultor, agricultor y comerciante y comerciante</a:t>
            </a:r>
            <a:endParaRPr lang="es-C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C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Origen de la revente (cuando aplica)</a:t>
            </a:r>
            <a:endParaRPr lang="es-C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C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Otros canales de venta</a:t>
            </a:r>
            <a:endParaRPr lang="es-C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C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Tamaño de la Finca (en hectáreas) </a:t>
            </a:r>
            <a:endParaRPr lang="es-C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C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 porcentaje que representan los ingresos de productos agrícolas del total de ingresos de la finca.</a:t>
            </a:r>
            <a:endParaRPr lang="es-C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C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 porcentaje que representan las ventas en el mercado de Turrialba del total de canales de ventas que tiene el vendedor</a:t>
            </a:r>
            <a:endParaRPr lang="es-C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C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Cantidad de productos subutilizados vendidos</a:t>
            </a:r>
            <a:endParaRPr lang="es-C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C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Venta de productos subutilizados clasificados el experto de CATIE</a:t>
            </a:r>
            <a:endParaRPr lang="es-C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C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Venta de productos subutilizados clasificados por los vendedores</a:t>
            </a:r>
            <a:endParaRPr lang="es-C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CR" sz="20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CR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49515BD-B09D-4E62-A99E-D8895A0C2490}"/>
              </a:ext>
            </a:extLst>
          </p:cNvPr>
          <p:cNvSpPr txBox="1"/>
          <p:nvPr/>
        </p:nvSpPr>
        <p:spPr>
          <a:xfrm>
            <a:off x="913268" y="571277"/>
            <a:ext cx="635940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MATERIALES Y METODOS</a:t>
            </a:r>
          </a:p>
          <a:p>
            <a:endParaRPr lang="es-CR" sz="1800" dirty="0">
              <a:solidFill>
                <a:srgbClr val="C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CR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720949B-8465-4D46-A4C9-5B25D8B397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66" t="18274" r="5725" b="5104"/>
          <a:stretch/>
        </p:blipFill>
        <p:spPr bwMode="auto">
          <a:xfrm>
            <a:off x="7843285" y="3040912"/>
            <a:ext cx="4122141" cy="3326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0006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D959C7-B703-4B97-BDDD-5700A3E571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s-C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s-CR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49515BD-B09D-4E62-A99E-D8895A0C2490}"/>
              </a:ext>
            </a:extLst>
          </p:cNvPr>
          <p:cNvSpPr txBox="1"/>
          <p:nvPr/>
        </p:nvSpPr>
        <p:spPr>
          <a:xfrm>
            <a:off x="913268" y="571277"/>
            <a:ext cx="635940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MATERIALES Y METODOS</a:t>
            </a:r>
          </a:p>
          <a:p>
            <a:endParaRPr lang="es-CR" sz="1800" dirty="0">
              <a:solidFill>
                <a:srgbClr val="C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CR" dirty="0"/>
          </a:p>
        </p:txBody>
      </p:sp>
      <p:pic>
        <p:nvPicPr>
          <p:cNvPr id="4098" name="Picture 2" descr="Análisis estadístico de las principales compañías del mundo - INVDES">
            <a:extLst>
              <a:ext uri="{FF2B5EF4-FFF2-40B4-BE49-F238E27FC236}">
                <a16:creationId xmlns:a16="http://schemas.microsoft.com/office/drawing/2014/main" id="{C867BC86-DB60-4BC3-AEC1-CBCB6A82A0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45" t="4003" r="5142"/>
          <a:stretch/>
        </p:blipFill>
        <p:spPr bwMode="auto">
          <a:xfrm>
            <a:off x="7985051" y="3509963"/>
            <a:ext cx="3845442" cy="2449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A12F8BE4-289E-4551-944B-7B3754D2C006}"/>
              </a:ext>
            </a:extLst>
          </p:cNvPr>
          <p:cNvSpPr txBox="1"/>
          <p:nvPr/>
        </p:nvSpPr>
        <p:spPr>
          <a:xfrm>
            <a:off x="718337" y="2611638"/>
            <a:ext cx="5755102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R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Análisis de arboles de clasificación</a:t>
            </a:r>
          </a:p>
          <a:p>
            <a:endParaRPr lang="es-CR" sz="28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R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Análisis de arboles de regresión</a:t>
            </a:r>
          </a:p>
          <a:p>
            <a:endParaRPr lang="es-CR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R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Modelo de regresión de </a:t>
            </a:r>
            <a:r>
              <a:rPr lang="es-CR" sz="2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poisson</a:t>
            </a:r>
            <a:endParaRPr lang="es-CR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794001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A49515BD-B09D-4E62-A99E-D8895A0C2490}"/>
              </a:ext>
            </a:extLst>
          </p:cNvPr>
          <p:cNvSpPr txBox="1"/>
          <p:nvPr/>
        </p:nvSpPr>
        <p:spPr>
          <a:xfrm>
            <a:off x="913268" y="571277"/>
            <a:ext cx="635940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RESULTADOS</a:t>
            </a:r>
          </a:p>
          <a:p>
            <a:endParaRPr lang="es-CR" sz="3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CR" sz="1800" dirty="0">
              <a:solidFill>
                <a:srgbClr val="C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CR" dirty="0"/>
          </a:p>
        </p:txBody>
      </p:sp>
      <p:pic>
        <p:nvPicPr>
          <p:cNvPr id="4098" name="Picture 2" descr="Análisis estadístico de las principales compañías del mundo - INVDES">
            <a:extLst>
              <a:ext uri="{FF2B5EF4-FFF2-40B4-BE49-F238E27FC236}">
                <a16:creationId xmlns:a16="http://schemas.microsoft.com/office/drawing/2014/main" id="{C867BC86-DB60-4BC3-AEC1-CBCB6A82A0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45" t="4003" r="5142"/>
          <a:stretch/>
        </p:blipFill>
        <p:spPr bwMode="auto">
          <a:xfrm>
            <a:off x="7985051" y="3509963"/>
            <a:ext cx="3845442" cy="2449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9B0450A3-0905-4EF9-A480-38A96B8280D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913268" y="1966728"/>
            <a:ext cx="6773839" cy="4319995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B1CE6B3C-600D-4DDE-AFA1-CAC34A3F6ABB}"/>
              </a:ext>
            </a:extLst>
          </p:cNvPr>
          <p:cNvSpPr txBox="1"/>
          <p:nvPr/>
        </p:nvSpPr>
        <p:spPr>
          <a:xfrm>
            <a:off x="1067555" y="1386885"/>
            <a:ext cx="6097772" cy="374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CR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Cuadro 1: Variables utilizadas en el análisis</a:t>
            </a:r>
            <a:endParaRPr lang="es-C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386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A49515BD-B09D-4E62-A99E-D8895A0C2490}"/>
              </a:ext>
            </a:extLst>
          </p:cNvPr>
          <p:cNvSpPr txBox="1"/>
          <p:nvPr/>
        </p:nvSpPr>
        <p:spPr>
          <a:xfrm>
            <a:off x="913268" y="571277"/>
            <a:ext cx="635940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RESULTADOS</a:t>
            </a:r>
          </a:p>
          <a:p>
            <a:endParaRPr lang="es-CR" sz="3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CR" sz="1800" dirty="0">
              <a:solidFill>
                <a:srgbClr val="C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CR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1CE6B3C-600D-4DDE-AFA1-CAC34A3F6ABB}"/>
              </a:ext>
            </a:extLst>
          </p:cNvPr>
          <p:cNvSpPr txBox="1"/>
          <p:nvPr/>
        </p:nvSpPr>
        <p:spPr>
          <a:xfrm>
            <a:off x="2556113" y="1386885"/>
            <a:ext cx="6097772" cy="374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CR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Distribución de los vendedores del mercado de Turrialba</a:t>
            </a:r>
            <a:endParaRPr lang="es-C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00CBC0E-28D5-4138-9FF6-BA8D6ABCCF4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95146" y="2202493"/>
            <a:ext cx="4057338" cy="321395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804BC06-5084-4C87-916F-02B850B5562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018027" y="3147466"/>
            <a:ext cx="4797417" cy="3139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794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A49515BD-B09D-4E62-A99E-D8895A0C2490}"/>
              </a:ext>
            </a:extLst>
          </p:cNvPr>
          <p:cNvSpPr txBox="1"/>
          <p:nvPr/>
        </p:nvSpPr>
        <p:spPr>
          <a:xfrm>
            <a:off x="913268" y="571277"/>
            <a:ext cx="635940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RESULTADOS</a:t>
            </a:r>
          </a:p>
          <a:p>
            <a:endParaRPr lang="es-CR" sz="3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CR" sz="1800" dirty="0">
              <a:solidFill>
                <a:srgbClr val="C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CR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1CE6B3C-600D-4DDE-AFA1-CAC34A3F6ABB}"/>
              </a:ext>
            </a:extLst>
          </p:cNvPr>
          <p:cNvSpPr txBox="1"/>
          <p:nvPr/>
        </p:nvSpPr>
        <p:spPr>
          <a:xfrm>
            <a:off x="648587" y="1386885"/>
            <a:ext cx="9534992" cy="670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CR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Árbol de clasificación de venta y no venta de productos subutilizados según la clasificación de los vendedores</a:t>
            </a:r>
            <a:endParaRPr lang="es-C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12449189-27B0-476A-AF1E-4E63D688D35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86810" y="2120314"/>
            <a:ext cx="9813850" cy="4166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655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A49515BD-B09D-4E62-A99E-D8895A0C2490}"/>
              </a:ext>
            </a:extLst>
          </p:cNvPr>
          <p:cNvSpPr txBox="1"/>
          <p:nvPr/>
        </p:nvSpPr>
        <p:spPr>
          <a:xfrm>
            <a:off x="913268" y="571277"/>
            <a:ext cx="635940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RESULTADOS</a:t>
            </a:r>
          </a:p>
          <a:p>
            <a:endParaRPr lang="es-CR" sz="3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CR" sz="1800" dirty="0">
              <a:solidFill>
                <a:srgbClr val="C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CR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1CE6B3C-600D-4DDE-AFA1-CAC34A3F6ABB}"/>
              </a:ext>
            </a:extLst>
          </p:cNvPr>
          <p:cNvSpPr txBox="1"/>
          <p:nvPr/>
        </p:nvSpPr>
        <p:spPr>
          <a:xfrm>
            <a:off x="648587" y="1386885"/>
            <a:ext cx="9534992" cy="374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R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Árbol de regresión de la cantidad de productos subutilizados ofrecidos por lo vendedores</a:t>
            </a:r>
            <a:endParaRPr lang="es-C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6FE426D-64B6-4CC5-85AE-6D41F1C9437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42260" y="1881964"/>
            <a:ext cx="10572873" cy="4404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3099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291</Words>
  <Application>Microsoft Office PowerPoint</Application>
  <PresentationFormat>Panorámica</PresentationFormat>
  <Paragraphs>59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Symbol</vt:lpstr>
      <vt:lpstr>Times New Roman</vt:lpstr>
      <vt:lpstr>Tema de Office</vt:lpstr>
      <vt:lpstr>ANALISIS DE CULTIVOS SUBUTILIZADOS EN EL MERCADO DE TURRIALBA </vt:lpstr>
      <vt:lpstr> </vt:lpstr>
      <vt:lpstr> </vt:lpstr>
      <vt:lpstr> </vt:lpstr>
      <vt:lpstr>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ANALISIS DE CULTIVOS SUBUTILIZADOS EN EL MERCADO DE TURRIALBA</dc:title>
  <dc:creator>Mayker Elizondo</dc:creator>
  <cp:lastModifiedBy>Mayker Elizondo</cp:lastModifiedBy>
  <cp:revision>6</cp:revision>
  <dcterms:created xsi:type="dcterms:W3CDTF">2020-11-26T21:58:44Z</dcterms:created>
  <dcterms:modified xsi:type="dcterms:W3CDTF">2020-11-26T22:31:00Z</dcterms:modified>
</cp:coreProperties>
</file>