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AFA-C48F-48CE-AE71-FB841F058899}" type="datetimeFigureOut">
              <a:rPr lang="es-PE" smtClean="0"/>
              <a:t>26/08/2020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D35-7A38-4F01-913B-8EF1B2657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834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AFA-C48F-48CE-AE71-FB841F058899}" type="datetimeFigureOut">
              <a:rPr lang="es-PE" smtClean="0"/>
              <a:t>26/08/2020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D35-7A38-4F01-913B-8EF1B2657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92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AFA-C48F-48CE-AE71-FB841F058899}" type="datetimeFigureOut">
              <a:rPr lang="es-PE" smtClean="0"/>
              <a:t>26/08/2020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D35-7A38-4F01-913B-8EF1B2657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02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2 Triángulo isósceles"/>
          <p:cNvSpPr/>
          <p:nvPr/>
        </p:nvSpPr>
        <p:spPr>
          <a:xfrm>
            <a:off x="815975" y="0"/>
            <a:ext cx="11376025" cy="6869113"/>
          </a:xfrm>
          <a:custGeom>
            <a:avLst/>
            <a:gdLst>
              <a:gd name="connsiteX0" fmla="*/ 0 w 8532440"/>
              <a:gd name="connsiteY0" fmla="*/ 11577497 h 11577497"/>
              <a:gd name="connsiteX1" fmla="*/ 8532440 w 8532440"/>
              <a:gd name="connsiteY1" fmla="*/ 0 h 11577497"/>
              <a:gd name="connsiteX2" fmla="*/ 8532440 w 8532440"/>
              <a:gd name="connsiteY2" fmla="*/ 11577497 h 11577497"/>
              <a:gd name="connsiteX3" fmla="*/ 0 w 8532440"/>
              <a:gd name="connsiteY3" fmla="*/ 11577497 h 11577497"/>
              <a:gd name="connsiteX0-1" fmla="*/ 0 w 8532440"/>
              <a:gd name="connsiteY0-2" fmla="*/ 11577497 h 11577497"/>
              <a:gd name="connsiteX1-3" fmla="*/ 5038613 w 8532440"/>
              <a:gd name="connsiteY1-4" fmla="*/ 4735200 h 11577497"/>
              <a:gd name="connsiteX2-5" fmla="*/ 8532440 w 8532440"/>
              <a:gd name="connsiteY2-6" fmla="*/ 0 h 11577497"/>
              <a:gd name="connsiteX3-7" fmla="*/ 8532440 w 8532440"/>
              <a:gd name="connsiteY3-8" fmla="*/ 11577497 h 11577497"/>
              <a:gd name="connsiteX4" fmla="*/ 0 w 8532440"/>
              <a:gd name="connsiteY4" fmla="*/ 11577497 h 11577497"/>
              <a:gd name="connsiteX0-9" fmla="*/ 0 w 8532440"/>
              <a:gd name="connsiteY0-10" fmla="*/ 11577497 h 11577497"/>
              <a:gd name="connsiteX1-11" fmla="*/ 5038613 w 8532440"/>
              <a:gd name="connsiteY1-12" fmla="*/ 4735200 h 11577497"/>
              <a:gd name="connsiteX2-13" fmla="*/ 8532440 w 8532440"/>
              <a:gd name="connsiteY2-14" fmla="*/ 0 h 11577497"/>
              <a:gd name="connsiteX3-15" fmla="*/ 8518792 w 8532440"/>
              <a:gd name="connsiteY3-16" fmla="*/ 4735200 h 11577497"/>
              <a:gd name="connsiteX4-17" fmla="*/ 8532440 w 8532440"/>
              <a:gd name="connsiteY4-18" fmla="*/ 11577497 h 11577497"/>
              <a:gd name="connsiteX5" fmla="*/ 0 w 8532440"/>
              <a:gd name="connsiteY5" fmla="*/ 11577497 h 11577497"/>
              <a:gd name="connsiteX0-19" fmla="*/ 0 w 8532440"/>
              <a:gd name="connsiteY0-20" fmla="*/ 7365058 h 7365058"/>
              <a:gd name="connsiteX1-21" fmla="*/ 5038613 w 8532440"/>
              <a:gd name="connsiteY1-22" fmla="*/ 522761 h 7365058"/>
              <a:gd name="connsiteX2-23" fmla="*/ 6744583 w 8532440"/>
              <a:gd name="connsiteY2-24" fmla="*/ 18367 h 7365058"/>
              <a:gd name="connsiteX3-25" fmla="*/ 8518792 w 8532440"/>
              <a:gd name="connsiteY3-26" fmla="*/ 522761 h 7365058"/>
              <a:gd name="connsiteX4-27" fmla="*/ 8532440 w 8532440"/>
              <a:gd name="connsiteY4-28" fmla="*/ 7365058 h 7365058"/>
              <a:gd name="connsiteX5-29" fmla="*/ 0 w 8532440"/>
              <a:gd name="connsiteY5-30" fmla="*/ 7365058 h 7365058"/>
              <a:gd name="connsiteX0-31" fmla="*/ 0 w 8532440"/>
              <a:gd name="connsiteY0-32" fmla="*/ 7477769 h 7477769"/>
              <a:gd name="connsiteX1-33" fmla="*/ 5038613 w 8532440"/>
              <a:gd name="connsiteY1-34" fmla="*/ 635472 h 7477769"/>
              <a:gd name="connsiteX2-35" fmla="*/ 6744583 w 8532440"/>
              <a:gd name="connsiteY2-36" fmla="*/ 131078 h 7477769"/>
              <a:gd name="connsiteX3-37" fmla="*/ 7372380 w 8532440"/>
              <a:gd name="connsiteY3-38" fmla="*/ 253333 h 7477769"/>
              <a:gd name="connsiteX4-39" fmla="*/ 8518792 w 8532440"/>
              <a:gd name="connsiteY4-40" fmla="*/ 635472 h 7477769"/>
              <a:gd name="connsiteX5-41" fmla="*/ 8532440 w 8532440"/>
              <a:gd name="connsiteY5-42" fmla="*/ 7477769 h 7477769"/>
              <a:gd name="connsiteX6" fmla="*/ 0 w 8532440"/>
              <a:gd name="connsiteY6" fmla="*/ 7477769 h 7477769"/>
              <a:gd name="connsiteX0-43" fmla="*/ 0 w 8532440"/>
              <a:gd name="connsiteY0-44" fmla="*/ 7477769 h 7477769"/>
              <a:gd name="connsiteX1-45" fmla="*/ 5038613 w 8532440"/>
              <a:gd name="connsiteY1-46" fmla="*/ 635472 h 7477769"/>
              <a:gd name="connsiteX2-47" fmla="*/ 7372380 w 8532440"/>
              <a:gd name="connsiteY2-48" fmla="*/ 253333 h 7477769"/>
              <a:gd name="connsiteX3-49" fmla="*/ 8518792 w 8532440"/>
              <a:gd name="connsiteY3-50" fmla="*/ 635472 h 7477769"/>
              <a:gd name="connsiteX4-51" fmla="*/ 8532440 w 8532440"/>
              <a:gd name="connsiteY4-52" fmla="*/ 7477769 h 7477769"/>
              <a:gd name="connsiteX5-53" fmla="*/ 0 w 8532440"/>
              <a:gd name="connsiteY5-54" fmla="*/ 7477769 h 7477769"/>
              <a:gd name="connsiteX0-55" fmla="*/ 0 w 8532440"/>
              <a:gd name="connsiteY0-56" fmla="*/ 6842297 h 6842297"/>
              <a:gd name="connsiteX1-57" fmla="*/ 5038613 w 8532440"/>
              <a:gd name="connsiteY1-58" fmla="*/ 0 h 6842297"/>
              <a:gd name="connsiteX2-59" fmla="*/ 8518792 w 8532440"/>
              <a:gd name="connsiteY2-60" fmla="*/ 0 h 6842297"/>
              <a:gd name="connsiteX3-61" fmla="*/ 8532440 w 8532440"/>
              <a:gd name="connsiteY3-62" fmla="*/ 6842297 h 6842297"/>
              <a:gd name="connsiteX4-63" fmla="*/ 0 w 8532440"/>
              <a:gd name="connsiteY4-64" fmla="*/ 6842297 h 6842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32440" h="6842297">
                <a:moveTo>
                  <a:pt x="0" y="6842297"/>
                </a:moveTo>
                <a:lnTo>
                  <a:pt x="5038613" y="0"/>
                </a:lnTo>
                <a:lnTo>
                  <a:pt x="8518792" y="0"/>
                </a:lnTo>
                <a:cubicBezTo>
                  <a:pt x="8523341" y="2280766"/>
                  <a:pt x="8527891" y="4561531"/>
                  <a:pt x="8532440" y="6842297"/>
                </a:cubicBezTo>
                <a:lnTo>
                  <a:pt x="0" y="68422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dirty="0"/>
          </a:p>
        </p:txBody>
      </p:sp>
      <p:sp>
        <p:nvSpPr>
          <p:cNvPr id="3" name="7 CuadroTexto"/>
          <p:cNvSpPr txBox="1">
            <a:spLocks noChangeArrowheads="1"/>
          </p:cNvSpPr>
          <p:nvPr/>
        </p:nvSpPr>
        <p:spPr bwMode="auto">
          <a:xfrm>
            <a:off x="239713" y="836613"/>
            <a:ext cx="11712575" cy="5832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s-PE" sz="1500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 sz="2500">
              <a:solidFill>
                <a:srgbClr val="DC0000"/>
              </a:solidFill>
              <a:latin typeface="Stag Book"/>
            </a:endParaRPr>
          </a:p>
          <a:p>
            <a:pPr eaLnBrk="1" hangingPunct="1">
              <a:defRPr/>
            </a:pPr>
            <a:endParaRPr lang="es-PE" sz="1500"/>
          </a:p>
          <a:p>
            <a:pPr eaLnBrk="1" hangingPunct="1">
              <a:defRPr/>
            </a:pPr>
            <a:endParaRPr lang="es-PE" sz="1500"/>
          </a:p>
          <a:p>
            <a:pPr eaLnBrk="1" hangingPunct="1">
              <a:defRPr/>
            </a:pPr>
            <a:endParaRPr lang="es-PE" sz="1500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  <a:p>
            <a:pPr eaLnBrk="1" hangingPunct="1">
              <a:defRPr/>
            </a:pPr>
            <a:endParaRPr lang="es-PE"/>
          </a:p>
        </p:txBody>
      </p:sp>
      <p:pic>
        <p:nvPicPr>
          <p:cNvPr id="4" name="Picture 4" descr="C:\Users\MED\Desktop\logo MINE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260350"/>
            <a:ext cx="30924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60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AFA-C48F-48CE-AE71-FB841F058899}" type="datetimeFigureOut">
              <a:rPr lang="es-PE" smtClean="0"/>
              <a:t>26/08/2020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D35-7A38-4F01-913B-8EF1B2657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63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AFA-C48F-48CE-AE71-FB841F058899}" type="datetimeFigureOut">
              <a:rPr lang="es-PE" smtClean="0"/>
              <a:t>26/08/2020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D35-7A38-4F01-913B-8EF1B2657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598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AFA-C48F-48CE-AE71-FB841F058899}" type="datetimeFigureOut">
              <a:rPr lang="es-PE" smtClean="0"/>
              <a:t>26/08/2020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D35-7A38-4F01-913B-8EF1B2657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80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AFA-C48F-48CE-AE71-FB841F058899}" type="datetimeFigureOut">
              <a:rPr lang="es-PE" smtClean="0"/>
              <a:t>26/08/2020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D35-7A38-4F01-913B-8EF1B2657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44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AFA-C48F-48CE-AE71-FB841F058899}" type="datetimeFigureOut">
              <a:rPr lang="es-PE" smtClean="0"/>
              <a:t>26/08/2020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D35-7A38-4F01-913B-8EF1B2657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25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AFA-C48F-48CE-AE71-FB841F058899}" type="datetimeFigureOut">
              <a:rPr lang="es-PE" smtClean="0"/>
              <a:t>26/08/2020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D35-7A38-4F01-913B-8EF1B2657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546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AFA-C48F-48CE-AE71-FB841F058899}" type="datetimeFigureOut">
              <a:rPr lang="es-PE" smtClean="0"/>
              <a:t>26/08/2020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D35-7A38-4F01-913B-8EF1B2657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35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AFA-C48F-48CE-AE71-FB841F058899}" type="datetimeFigureOut">
              <a:rPr lang="es-PE" smtClean="0"/>
              <a:t>26/08/2020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D35-7A38-4F01-913B-8EF1B2657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221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5AFA-C48F-48CE-AE71-FB841F058899}" type="datetimeFigureOut">
              <a:rPr lang="es-PE" smtClean="0"/>
              <a:t>26/08/2020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45D35-7A38-4F01-913B-8EF1B2657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3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file:///C:\Users\m\Desktop\Reportes\Data\Reportes\ReporteProgramacionV3_plantilla.xlsx!relativo!%5breporteprogramacionv3_plantilla.xlsx%5drelativo%20chart%205" TargetMode="External"/><Relationship Id="rId7" Type="http://schemas.openxmlformats.org/officeDocument/2006/relationships/oleObject" Target="file:///C:\Users\m\Desktop\Reportes\Data\Reportes\ReporteProgramacionV3_plantilla.xlsx!mensual!f9c15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file:///C:\Users\m\Desktop\Reportes\Data\Reportes\ReporteProgramacionV3_plantilla.xlsx!mensual!%5breporteprogramacionv3_plantilla.xlsx%5dmensual%20chart%2027" TargetMode="Externa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file:///C:\Users\m\Desktop\Reportes\Data\Reportes\ReporteProgramacionV3_plantilla.xlsx!relativo!%5breporteprogramacionv3_plantilla.xlsx%5drelativo%20chart%204" TargetMode="External"/><Relationship Id="rId7" Type="http://schemas.openxmlformats.org/officeDocument/2006/relationships/oleObject" Target="file:///C:\Users\m\Desktop\Reportes\Data\Reportes\ReporteProgramacionV3_plantilla.xlsx!mensual!f23c15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file:///C:\Users\m\Desktop\Reportes\Data\Reportes\ReporteProgramacionV3_plantilla.xlsx!mensual!%5breporteprogramacionv3_plantilla.xlsx%5dmensual%20chart%2026" TargetMode="Externa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file:///C:\Users\m\Desktop\Reportes\Data\Reportes\ReporteProgramacionV3_plantilla.xlsx!relativo!%5breporteprogramacionv3_plantilla.xlsx%5drelativo%20chart%201" TargetMode="External"/><Relationship Id="rId7" Type="http://schemas.openxmlformats.org/officeDocument/2006/relationships/oleObject" Target="file:///C:\Users\m\Desktop\Reportes\Data\Reportes\ReporteProgramacionV3_plantilla.xlsx!mensual!f37c15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file:///C:\Users\m\Desktop\Reportes\Data\Reportes\ReporteProgramacionV3_plantilla.xlsx!mensual!%5breporteprogramacionv3_plantilla.xlsx%5dmensual%20chart%2020" TargetMode="Externa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file:///C:\Users\m\Desktop\Reportes\Data\Reportes\ReporteProgramacionV3_plantilla.xlsx!relativo!%5breporteprogramacionv3_plantilla.xlsx%5drelativo%20chart%202" TargetMode="External"/><Relationship Id="rId7" Type="http://schemas.openxmlformats.org/officeDocument/2006/relationships/oleObject" Target="file:///C:\Users\m\Desktop\Reportes\Data\Reportes\ReporteProgramacionV3_plantilla.xlsx!mensual!f51c15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file:///C:\Users\m\Desktop\Reportes\Data\Reportes\ReporteProgramacionV3_plantilla.xlsx!mensual!%5breporteprogramacionv3_plantilla.xlsx%5dmensual%20chart%2024" TargetMode="Externa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file:///C:\Users\m\Desktop\Reportes\Data\Reportes\ReporteProgramacionV3_plantilla.xlsx!relativo!%5breporteprogramacionv3_plantilla.xlsx%5drelativo%20chart%203" TargetMode="External"/><Relationship Id="rId7" Type="http://schemas.openxmlformats.org/officeDocument/2006/relationships/oleObject" Target="file:///C:\Users\m\Desktop\Reportes\Data\Reportes\ReporteProgramacionV3_plantilla.xlsx!mensual!f65c15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file:///C:\Users\m\Desktop\Reportes\Data\Reportes\ReporteProgramacionV3_plantilla.xlsx!mensual!%5breporteprogramacionv3_plantilla.xlsx%5dmensual%20chart%2025" TargetMode="External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file:///C:\Users\m\Desktop\Reportes\Data\Reportes\ReporteProgramacionV3_plantilla.xlsx!relativo!%5breporteprogramacionv3_plantilla.xlsx%5drelativo%20chart%206" TargetMode="External"/><Relationship Id="rId7" Type="http://schemas.openxmlformats.org/officeDocument/2006/relationships/oleObject" Target="file:///C:\Users\m\Desktop\Reportes\Data\Reportes\ReporteProgramacionV3_plantilla.xlsx!mensual!f79c15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file:///C:\Users\m\Desktop\Reportes\Data\Reportes\ReporteProgramacionV3_plantilla.xlsx!mensual!%5breporteprogramacionv3_plantilla.xlsx%5dmensual%20chart%2028" TargetMode="Externa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11EEF81B-8825-4C13-A3F4-FD26553C4793}"/>
              </a:ext>
            </a:extLst>
          </p:cNvPr>
          <p:cNvSpPr/>
          <p:nvPr/>
        </p:nvSpPr>
        <p:spPr>
          <a:xfrm>
            <a:off x="8675597" y="1233087"/>
            <a:ext cx="2917371" cy="82391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74061721-EA82-44D3-9287-A2D9C187413B}"/>
              </a:ext>
            </a:extLst>
          </p:cNvPr>
          <p:cNvSpPr txBox="1">
            <a:spLocks/>
          </p:cNvSpPr>
          <p:nvPr/>
        </p:nvSpPr>
        <p:spPr>
          <a:xfrm>
            <a:off x="233582" y="-8730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Certificado</a:t>
            </a:r>
            <a:r>
              <a:rPr lang="es-PE" dirty="0"/>
              <a:t> </a:t>
            </a:r>
            <a:r>
              <a:rPr lang="es-PE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– Devengado: Remuneraciones y Pensiones </a:t>
            </a:r>
          </a:p>
          <a:p>
            <a:r>
              <a:rPr lang="es-PE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(Genéricas 1 y 2)</a:t>
            </a:r>
            <a:endParaRPr lang="en-US" sz="28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0430B28-9728-4858-AFA8-68DBF1C64702}"/>
              </a:ext>
            </a:extLst>
          </p:cNvPr>
          <p:cNvSpPr txBox="1">
            <a:spLocks/>
          </p:cNvSpPr>
          <p:nvPr/>
        </p:nvSpPr>
        <p:spPr>
          <a:xfrm>
            <a:off x="817228" y="1390176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200" b="1" dirty="0">
                <a:solidFill>
                  <a:srgbClr val="C00000"/>
                </a:solidFill>
              </a:rPr>
              <a:t>Certificado (% PIM </a:t>
            </a:r>
            <a:r>
              <a:rPr lang="es-PE" sz="2200" b="1" dirty="0" err="1">
                <a:solidFill>
                  <a:srgbClr val="C00000"/>
                </a:solidFill>
              </a:rPr>
              <a:t>Acum</a:t>
            </a:r>
            <a:r>
              <a:rPr lang="es-PE" sz="2200" b="1" dirty="0">
                <a:solidFill>
                  <a:srgbClr val="C00000"/>
                </a:solidFill>
              </a:rPr>
              <a:t>. Anual)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1858AD7-F0A2-47E1-8784-0E9993E937FB}"/>
              </a:ext>
            </a:extLst>
          </p:cNvPr>
          <p:cNvSpPr txBox="1">
            <a:spLocks/>
          </p:cNvSpPr>
          <p:nvPr/>
        </p:nvSpPr>
        <p:spPr>
          <a:xfrm>
            <a:off x="5927267" y="1370920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200" b="1" dirty="0">
                <a:solidFill>
                  <a:srgbClr val="C00000"/>
                </a:solidFill>
              </a:rPr>
              <a:t>Devengado (</a:t>
            </a:r>
            <a:r>
              <a:rPr lang="es-PE" sz="2200" b="1" dirty="0" err="1">
                <a:solidFill>
                  <a:srgbClr val="C00000"/>
                </a:solidFill>
              </a:rPr>
              <a:t>Mill</a:t>
            </a:r>
            <a:r>
              <a:rPr lang="es-PE" sz="2200" b="1" dirty="0">
                <a:solidFill>
                  <a:srgbClr val="C00000"/>
                </a:solidFill>
              </a:rPr>
              <a:t>. S/.)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EE7F0-B83B-4ACC-A32F-763261D3F9B8}"/>
              </a:ext>
            </a:extLst>
          </p:cNvPr>
          <p:cNvSpPr txBox="1"/>
          <p:nvPr/>
        </p:nvSpPr>
        <p:spPr>
          <a:xfrm>
            <a:off x="479762" y="5997583"/>
            <a:ext cx="1089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1: En condiciones regulares, se espera certificar al menos el 80% de Genérica 1 y 2 a fines de Marzo para el inicio de clases. 2: La mayor parte de la ejecución mensual se devenga a fines de cada mes.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7E3E18-F102-4B76-A8FF-E8AB4E5B4A27}"/>
              </a:ext>
            </a:extLst>
          </p:cNvPr>
          <p:cNvSpPr txBox="1"/>
          <p:nvPr/>
        </p:nvSpPr>
        <p:spPr>
          <a:xfrm>
            <a:off x="8675597" y="1344919"/>
            <a:ext cx="2917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Tot. Ejecutado: Mill. S/. </a:t>
            </a:r>
          </a:p>
          <a:p>
            <a:r>
              <a:rPr lang="es-PE" dirty="0"/>
              <a:t>Tot. </a:t>
            </a:r>
            <a:r>
              <a:rPr lang="es-PE" dirty="0" err="1"/>
              <a:t>Prog</a:t>
            </a:r>
            <a:r>
              <a:rPr lang="es-PE" dirty="0"/>
              <a:t>.: Mill. S/. 2,843</a:t>
            </a:r>
            <a:endParaRPr lang="en-US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8F97D13-B567-4E54-AB58-8B6A724CC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62580"/>
              </p:ext>
            </p:extLst>
          </p:nvPr>
        </p:nvGraphicFramePr>
        <p:xfrm>
          <a:off x="530225" y="2222500"/>
          <a:ext cx="5341938" cy="327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Worksheet" r:id="rId3" imgW="4857622" imgH="2590863" progId="Excel.Sheet.12">
                  <p:link updateAutomatic="1"/>
                </p:oleObj>
              </mc:Choice>
              <mc:Fallback>
                <p:oleObj name="Worksheet" r:id="rId3" imgW="4857622" imgH="259086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225" y="2222500"/>
                        <a:ext cx="5341938" cy="327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12DF88DD-95BF-4B18-ADB8-50339A27D265}"/>
              </a:ext>
            </a:extLst>
          </p:cNvPr>
          <p:cNvCxnSpPr>
            <a:cxnSpLocks/>
          </p:cNvCxnSpPr>
          <p:nvPr/>
        </p:nvCxnSpPr>
        <p:spPr>
          <a:xfrm>
            <a:off x="965887" y="3115847"/>
            <a:ext cx="4860467" cy="0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B97FA2EC-3200-4321-A04C-F3BEB892E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948533"/>
              </p:ext>
            </p:extLst>
          </p:nvPr>
        </p:nvGraphicFramePr>
        <p:xfrm>
          <a:off x="6037263" y="2220913"/>
          <a:ext cx="55467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Worksheet" r:id="rId5" imgW="5010049" imgH="2600290" progId="Excel.Sheet.12">
                  <p:link updateAutomatic="1"/>
                </p:oleObj>
              </mc:Choice>
              <mc:Fallback>
                <p:oleObj name="Worksheet" r:id="rId5" imgW="5010049" imgH="260029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7263" y="2220913"/>
                        <a:ext cx="55467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73552A67-D157-47A9-8A91-36FD2934D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11516"/>
              </p:ext>
            </p:extLst>
          </p:nvPr>
        </p:nvGraphicFramePr>
        <p:xfrm>
          <a:off x="10343413" y="1383808"/>
          <a:ext cx="1150641" cy="28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Worksheet" r:id="rId7" imgW="809793" imgH="199848" progId="Excel.Sheet.12">
                  <p:link updateAutomatic="1"/>
                </p:oleObj>
              </mc:Choice>
              <mc:Fallback>
                <p:oleObj name="Worksheet" r:id="rId7" imgW="809793" imgH="19984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43413" y="1383808"/>
                        <a:ext cx="1150641" cy="284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07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0DB0C846-DDCD-4DA6-94A5-6EB18FAC7554}"/>
              </a:ext>
            </a:extLst>
          </p:cNvPr>
          <p:cNvSpPr txBox="1">
            <a:spLocks/>
          </p:cNvSpPr>
          <p:nvPr/>
        </p:nvSpPr>
        <p:spPr>
          <a:xfrm>
            <a:off x="186646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Certificado</a:t>
            </a:r>
            <a:r>
              <a:rPr lang="es-PE" dirty="0"/>
              <a:t> </a:t>
            </a:r>
            <a:r>
              <a:rPr lang="es-PE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s-PE" dirty="0"/>
              <a:t> </a:t>
            </a:r>
            <a:r>
              <a:rPr lang="es-PE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Devengado: CAS</a:t>
            </a:r>
            <a:endParaRPr lang="en-US" sz="28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A99CB42-9DDC-466C-B5AC-CE693CCEBADC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/>
          <a:lstStyle>
            <a:defPPr>
              <a:defRPr lang="es-P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>
                <a:solidFill>
                  <a:srgbClr val="C0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PE" dirty="0"/>
              <a:t>Certificado (% PIM </a:t>
            </a:r>
            <a:r>
              <a:rPr lang="es-PE" dirty="0" err="1"/>
              <a:t>Acum</a:t>
            </a:r>
            <a:r>
              <a:rPr lang="es-PE" dirty="0"/>
              <a:t>. Anual)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BCA328F-DDD8-49C9-8E9B-4CCDD9CFD0C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defPPr>
              <a:defRPr lang="es-P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>
                <a:solidFill>
                  <a:srgbClr val="C0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PE" dirty="0"/>
              <a:t>Devengado (</a:t>
            </a:r>
            <a:r>
              <a:rPr lang="es-PE" dirty="0" err="1"/>
              <a:t>Mill</a:t>
            </a:r>
            <a:r>
              <a:rPr lang="es-PE" dirty="0"/>
              <a:t>. S/.)</a:t>
            </a:r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20B2F2C-F3BB-4BCE-BBBA-DA4D87CD75AF}"/>
              </a:ext>
            </a:extLst>
          </p:cNvPr>
          <p:cNvSpPr txBox="1"/>
          <p:nvPr/>
        </p:nvSpPr>
        <p:spPr>
          <a:xfrm>
            <a:off x="551576" y="6026637"/>
            <a:ext cx="1124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1: Programación de CAS es estable a lo largo del año. En condiciones regulares, se tiene como meta certificar 80% de CAS a inicios de año y llegar al 100% para fines de Marzo. 2: La mayor de la ejecución mensual se devenga a fines de cada mes.</a:t>
            </a:r>
            <a:endParaRPr lang="en-US" sz="1600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BFFB89A-9F48-4B56-94AD-57CCBE906723}"/>
              </a:ext>
            </a:extLst>
          </p:cNvPr>
          <p:cNvGrpSpPr/>
          <p:nvPr/>
        </p:nvGrpSpPr>
        <p:grpSpPr>
          <a:xfrm>
            <a:off x="8875453" y="1613017"/>
            <a:ext cx="2917371" cy="646331"/>
            <a:chOff x="8875453" y="1613017"/>
            <a:chExt cx="2917371" cy="646331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7BDFCA5-C703-4365-BF2C-0614EAE7F1EC}"/>
                </a:ext>
              </a:extLst>
            </p:cNvPr>
            <p:cNvSpPr/>
            <p:nvPr/>
          </p:nvSpPr>
          <p:spPr>
            <a:xfrm>
              <a:off x="8875453" y="1613017"/>
              <a:ext cx="2917371" cy="6364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C27C65C-9FA2-49C4-B529-4CEBA33B8725}"/>
                </a:ext>
              </a:extLst>
            </p:cNvPr>
            <p:cNvSpPr txBox="1"/>
            <p:nvPr/>
          </p:nvSpPr>
          <p:spPr>
            <a:xfrm>
              <a:off x="8875454" y="1613017"/>
              <a:ext cx="245868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dirty="0"/>
                <a:t>Tot. Ejecutado: Mill. S/. </a:t>
              </a:r>
            </a:p>
            <a:p>
              <a:r>
                <a:rPr lang="es-PE" dirty="0"/>
                <a:t>Tot. </a:t>
              </a:r>
              <a:r>
                <a:rPr lang="es-PE" dirty="0" err="1"/>
                <a:t>Prog</a:t>
              </a:r>
              <a:r>
                <a:rPr lang="es-PE" dirty="0"/>
                <a:t>.: Mill. S/. 552</a:t>
              </a:r>
              <a:endParaRPr lang="en-US" dirty="0"/>
            </a:p>
          </p:txBody>
        </p:sp>
      </p:grp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EB3FA43-2802-4444-A1AD-27AF09F8A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55470"/>
              </p:ext>
            </p:extLst>
          </p:nvPr>
        </p:nvGraphicFramePr>
        <p:xfrm>
          <a:off x="516778" y="2501899"/>
          <a:ext cx="541020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Worksheet" r:id="rId3" imgW="4857622" imgH="2581059" progId="Excel.Sheet.12">
                  <p:link updateAutomatic="1"/>
                </p:oleObj>
              </mc:Choice>
              <mc:Fallback>
                <p:oleObj name="Worksheet" r:id="rId3" imgW="4857622" imgH="258105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778" y="2501899"/>
                        <a:ext cx="5410200" cy="313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37D32AFB-8D46-43AF-987F-EA0FD722EF80}"/>
              </a:ext>
            </a:extLst>
          </p:cNvPr>
          <p:cNvCxnSpPr>
            <a:cxnSpLocks/>
          </p:cNvCxnSpPr>
          <p:nvPr/>
        </p:nvCxnSpPr>
        <p:spPr>
          <a:xfrm>
            <a:off x="1030713" y="3367062"/>
            <a:ext cx="4936382" cy="0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36417DD7-2E42-4500-B70D-2ED301B9C9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992400"/>
              </p:ext>
            </p:extLst>
          </p:nvPr>
        </p:nvGraphicFramePr>
        <p:xfrm>
          <a:off x="6100763" y="2500313"/>
          <a:ext cx="5586412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Worksheet" r:id="rId5" imgW="5010049" imgH="2590863" progId="Excel.Sheet.12">
                  <p:link updateAutomatic="1"/>
                </p:oleObj>
              </mc:Choice>
              <mc:Fallback>
                <p:oleObj name="Worksheet" r:id="rId5" imgW="5010049" imgH="259086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00763" y="2500313"/>
                        <a:ext cx="5586412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55645E64-1C07-4D8F-A9D5-F2D1174E56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613140"/>
              </p:ext>
            </p:extLst>
          </p:nvPr>
        </p:nvGraphicFramePr>
        <p:xfrm>
          <a:off x="10442169" y="1661829"/>
          <a:ext cx="1130071" cy="27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Worksheet" r:id="rId7" imgW="809793" imgH="199848" progId="Excel.Sheet.12">
                  <p:link updateAutomatic="1"/>
                </p:oleObj>
              </mc:Choice>
              <mc:Fallback>
                <p:oleObj name="Worksheet" r:id="rId7" imgW="809793" imgH="19984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42169" y="1661829"/>
                        <a:ext cx="1130071" cy="279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C4F-ACF1-4EEC-90A1-0A25FC072ABF}"/>
              </a:ext>
            </a:extLst>
          </p:cNvPr>
          <p:cNvSpPr txBox="1">
            <a:spLocks/>
          </p:cNvSpPr>
          <p:nvPr/>
        </p:nvSpPr>
        <p:spPr>
          <a:xfrm>
            <a:off x="284616" y="1047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Certificado – Devengado: No CAS (Genérica 3, 4, 5 y 7, </a:t>
            </a:r>
          </a:p>
          <a:p>
            <a:r>
              <a:rPr lang="es-PE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excepto CAS y Becas)</a:t>
            </a:r>
            <a:endParaRPr lang="en-US" sz="28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02252-143B-4698-8986-9DBE66B99B68}"/>
              </a:ext>
            </a:extLst>
          </p:cNvPr>
          <p:cNvSpPr txBox="1">
            <a:spLocks/>
          </p:cNvSpPr>
          <p:nvPr/>
        </p:nvSpPr>
        <p:spPr>
          <a:xfrm>
            <a:off x="836612" y="1592372"/>
            <a:ext cx="5157787" cy="823912"/>
          </a:xfrm>
          <a:prstGeom prst="rect">
            <a:avLst/>
          </a:prstGeom>
        </p:spPr>
        <p:txBody>
          <a:bodyPr/>
          <a:lstStyle>
            <a:defPPr>
              <a:defRPr lang="es-P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>
                <a:solidFill>
                  <a:srgbClr val="C0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PE" dirty="0"/>
              <a:t>Certificado (% PIM </a:t>
            </a:r>
            <a:r>
              <a:rPr lang="es-PE" dirty="0" err="1"/>
              <a:t>Acum</a:t>
            </a:r>
            <a:r>
              <a:rPr lang="es-PE" dirty="0"/>
              <a:t>. Anual)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D14F390-1109-4045-8A2F-4CE6CA98B9A0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defPPr>
              <a:defRPr lang="es-P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>
                <a:solidFill>
                  <a:srgbClr val="C0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PE" dirty="0"/>
              <a:t>Devengado (</a:t>
            </a:r>
            <a:r>
              <a:rPr lang="es-PE" dirty="0" err="1"/>
              <a:t>Mill</a:t>
            </a:r>
            <a:r>
              <a:rPr lang="es-PE" dirty="0"/>
              <a:t>. S/.)</a:t>
            </a:r>
            <a:endParaRPr lang="en-US" dirty="0"/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926AF4A8-B2F4-4CD2-B665-7F0C988F2123}"/>
              </a:ext>
            </a:extLst>
          </p:cNvPr>
          <p:cNvSpPr txBox="1"/>
          <p:nvPr/>
        </p:nvSpPr>
        <p:spPr>
          <a:xfrm>
            <a:off x="8763794" y="1687513"/>
            <a:ext cx="291737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Tot. Ejecutado: Mill. S/. </a:t>
            </a:r>
          </a:p>
          <a:p>
            <a:r>
              <a:rPr lang="es-PE" dirty="0"/>
              <a:t>Tot. </a:t>
            </a:r>
            <a:r>
              <a:rPr lang="es-PE" dirty="0" err="1"/>
              <a:t>Prog</a:t>
            </a:r>
            <a:r>
              <a:rPr lang="es-PE" dirty="0"/>
              <a:t>.: Mill. S/. 1,552 </a:t>
            </a:r>
            <a:endParaRPr lang="en-US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01F76A3-75DC-4AF9-9D98-D6328EA99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86164"/>
              </p:ext>
            </p:extLst>
          </p:nvPr>
        </p:nvGraphicFramePr>
        <p:xfrm>
          <a:off x="393700" y="2449513"/>
          <a:ext cx="5580063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Worksheet" r:id="rId3" imgW="4857622" imgH="2590863" progId="Excel.Sheet.12">
                  <p:link updateAutomatic="1"/>
                </p:oleObj>
              </mc:Choice>
              <mc:Fallback>
                <p:oleObj name="Worksheet" r:id="rId3" imgW="4857622" imgH="259086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00" y="2449513"/>
                        <a:ext cx="5580063" cy="363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2B9E6E98-799F-4876-98D0-95811ACAD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581132"/>
              </p:ext>
            </p:extLst>
          </p:nvPr>
        </p:nvGraphicFramePr>
        <p:xfrm>
          <a:off x="6180138" y="2447925"/>
          <a:ext cx="5508625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Worksheet" r:id="rId5" imgW="4867078" imgH="2600290" progId="Excel.Sheet.12">
                  <p:link updateAutomatic="1"/>
                </p:oleObj>
              </mc:Choice>
              <mc:Fallback>
                <p:oleObj name="Worksheet" r:id="rId5" imgW="4867078" imgH="260029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80138" y="2447925"/>
                        <a:ext cx="5508625" cy="363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2119C100-A069-4258-B8A3-F4029B285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273949"/>
              </p:ext>
            </p:extLst>
          </p:nvPr>
        </p:nvGraphicFramePr>
        <p:xfrm>
          <a:off x="10390962" y="1745445"/>
          <a:ext cx="1073963" cy="265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Worksheet" r:id="rId7" imgW="809793" imgH="199848" progId="Excel.Sheet.12">
                  <p:link updateAutomatic="1"/>
                </p:oleObj>
              </mc:Choice>
              <mc:Fallback>
                <p:oleObj name="Worksheet" r:id="rId7" imgW="809793" imgH="19984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90962" y="1745445"/>
                        <a:ext cx="1073963" cy="265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65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037A-B34B-46E7-A391-8B5C3A0A9C32}"/>
              </a:ext>
            </a:extLst>
          </p:cNvPr>
          <p:cNvSpPr txBox="1">
            <a:spLocks/>
          </p:cNvSpPr>
          <p:nvPr/>
        </p:nvSpPr>
        <p:spPr>
          <a:xfrm>
            <a:off x="219303" y="1047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Certificado – Devengado: Proyectos de Inversión </a:t>
            </a:r>
          </a:p>
          <a:p>
            <a:r>
              <a:rPr lang="es-PE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(Genérica 6)</a:t>
            </a:r>
            <a:endParaRPr lang="en-US" sz="28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598A-6B0C-46F9-9714-A522A03AEA13}"/>
              </a:ext>
            </a:extLst>
          </p:cNvPr>
          <p:cNvSpPr txBox="1">
            <a:spLocks/>
          </p:cNvSpPr>
          <p:nvPr/>
        </p:nvSpPr>
        <p:spPr>
          <a:xfrm>
            <a:off x="839788" y="1060677"/>
            <a:ext cx="5157787" cy="823912"/>
          </a:xfrm>
          <a:prstGeom prst="rect">
            <a:avLst/>
          </a:prstGeom>
        </p:spPr>
        <p:txBody>
          <a:bodyPr/>
          <a:lstStyle>
            <a:defPPr>
              <a:defRPr lang="es-P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>
                <a:solidFill>
                  <a:srgbClr val="C0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PE" dirty="0"/>
              <a:t>Certificado (% PIM </a:t>
            </a:r>
            <a:r>
              <a:rPr lang="es-PE" dirty="0" err="1"/>
              <a:t>Acum</a:t>
            </a:r>
            <a:r>
              <a:rPr lang="es-PE" dirty="0"/>
              <a:t>. Anual)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2BAF108-398E-4A53-9CA4-4111DFF4BB11}"/>
              </a:ext>
            </a:extLst>
          </p:cNvPr>
          <p:cNvSpPr txBox="1">
            <a:spLocks/>
          </p:cNvSpPr>
          <p:nvPr/>
        </p:nvSpPr>
        <p:spPr>
          <a:xfrm>
            <a:off x="6172200" y="1060677"/>
            <a:ext cx="5183188" cy="823912"/>
          </a:xfrm>
          <a:prstGeom prst="rect">
            <a:avLst/>
          </a:prstGeom>
        </p:spPr>
        <p:txBody>
          <a:bodyPr/>
          <a:lstStyle>
            <a:defPPr>
              <a:defRPr lang="es-P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>
                <a:solidFill>
                  <a:srgbClr val="C0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PE" dirty="0"/>
              <a:t>Devengado (</a:t>
            </a:r>
            <a:r>
              <a:rPr lang="es-PE" dirty="0" err="1"/>
              <a:t>Mill</a:t>
            </a:r>
            <a:r>
              <a:rPr lang="es-PE" dirty="0"/>
              <a:t>. S/.)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C122F3A-2396-4115-9090-12BFD2D72156}"/>
              </a:ext>
            </a:extLst>
          </p:cNvPr>
          <p:cNvSpPr txBox="1"/>
          <p:nvPr/>
        </p:nvSpPr>
        <p:spPr>
          <a:xfrm>
            <a:off x="333103" y="5892343"/>
            <a:ext cx="1167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Salto de Ene a Feb en certificación se debe a construcción de locales escolares bajo la reconstrucción en regiones del Norte.</a:t>
            </a:r>
            <a:r>
              <a:rPr lang="en-US" dirty="0"/>
              <a:t> </a:t>
            </a:r>
          </a:p>
          <a:p>
            <a:r>
              <a:rPr lang="en-US" dirty="0" err="1"/>
              <a:t>Prog</a:t>
            </a:r>
            <a:r>
              <a:rPr lang="en-US" dirty="0"/>
              <a:t>. de </a:t>
            </a:r>
            <a:r>
              <a:rPr lang="en-US" dirty="0" err="1"/>
              <a:t>devengado</a:t>
            </a:r>
            <a:r>
              <a:rPr lang="en-US" dirty="0"/>
              <a:t> para </a:t>
            </a:r>
            <a:r>
              <a:rPr lang="en-US" dirty="0" err="1"/>
              <a:t>meses</a:t>
            </a:r>
            <a:r>
              <a:rPr lang="en-US" dirty="0"/>
              <a:t> finales de 2020 </a:t>
            </a:r>
            <a:r>
              <a:rPr lang="en-US" dirty="0" err="1"/>
              <a:t>es</a:t>
            </a:r>
            <a:r>
              <a:rPr lang="en-US" dirty="0"/>
              <a:t> probable que se </a:t>
            </a:r>
            <a:r>
              <a:rPr lang="en-US" dirty="0" err="1"/>
              <a:t>reprograme</a:t>
            </a:r>
            <a:r>
              <a:rPr lang="en-US" dirty="0"/>
              <a:t>.</a:t>
            </a:r>
            <a:endParaRPr lang="es-PE" dirty="0"/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94B537B3-A327-457C-81BF-E935E5F7C240}"/>
              </a:ext>
            </a:extLst>
          </p:cNvPr>
          <p:cNvSpPr txBox="1"/>
          <p:nvPr/>
        </p:nvSpPr>
        <p:spPr>
          <a:xfrm>
            <a:off x="8804729" y="1115909"/>
            <a:ext cx="291737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Tot. Ejecutado: Mill. S/. </a:t>
            </a:r>
          </a:p>
          <a:p>
            <a:r>
              <a:rPr lang="es-PE" dirty="0"/>
              <a:t>Tot. </a:t>
            </a:r>
            <a:r>
              <a:rPr lang="es-PE" dirty="0" err="1"/>
              <a:t>Prog</a:t>
            </a:r>
            <a:r>
              <a:rPr lang="es-PE" dirty="0"/>
              <a:t>.: Mill. S/. 687</a:t>
            </a:r>
            <a:endParaRPr lang="en-U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6EFBF5A0-44CE-42AE-9A33-F51257A51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995042"/>
              </p:ext>
            </p:extLst>
          </p:nvPr>
        </p:nvGraphicFramePr>
        <p:xfrm>
          <a:off x="493713" y="1906588"/>
          <a:ext cx="5592762" cy="35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Worksheet" r:id="rId3" imgW="4857622" imgH="2590863" progId="Excel.Sheet.12">
                  <p:link updateAutomatic="1"/>
                </p:oleObj>
              </mc:Choice>
              <mc:Fallback>
                <p:oleObj name="Worksheet" r:id="rId3" imgW="4857622" imgH="259086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713" y="1906588"/>
                        <a:ext cx="5592762" cy="350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1E3E5DF-2F75-417B-9039-F1C56B4DA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05778"/>
              </p:ext>
            </p:extLst>
          </p:nvPr>
        </p:nvGraphicFramePr>
        <p:xfrm>
          <a:off x="6280150" y="1887538"/>
          <a:ext cx="5408613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Worksheet" r:id="rId5" imgW="4867078" imgH="2600290" progId="Excel.Sheet.12">
                  <p:link updateAutomatic="1"/>
                </p:oleObj>
              </mc:Choice>
              <mc:Fallback>
                <p:oleObj name="Worksheet" r:id="rId5" imgW="4867078" imgH="260029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0150" y="1887538"/>
                        <a:ext cx="5408613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8F73997E-98BF-4F09-A70D-89B98BE3A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500003"/>
              </p:ext>
            </p:extLst>
          </p:nvPr>
        </p:nvGraphicFramePr>
        <p:xfrm>
          <a:off x="10359767" y="1161689"/>
          <a:ext cx="1093094" cy="270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Worksheet" r:id="rId7" imgW="809793" imgH="199848" progId="Excel.Sheet.12">
                  <p:link updateAutomatic="1"/>
                </p:oleObj>
              </mc:Choice>
              <mc:Fallback>
                <p:oleObj name="Worksheet" r:id="rId7" imgW="809793" imgH="19984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59767" y="1161689"/>
                        <a:ext cx="1093094" cy="270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47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C4AB-DACE-44EE-A2E1-0C7FED1FA688}"/>
              </a:ext>
            </a:extLst>
          </p:cNvPr>
          <p:cNvSpPr txBox="1">
            <a:spLocks/>
          </p:cNvSpPr>
          <p:nvPr/>
        </p:nvSpPr>
        <p:spPr>
          <a:xfrm>
            <a:off x="235630" y="1940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Certificado – Devengado: Actividades (Genérica 6)</a:t>
            </a:r>
            <a:endParaRPr lang="en-US" sz="28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26B9-BBC1-4CA6-BB64-C26DD6F257C2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/>
          <a:lstStyle>
            <a:defPPr>
              <a:defRPr lang="es-P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>
                <a:solidFill>
                  <a:srgbClr val="C0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PE" dirty="0"/>
              <a:t>Certificado (% PIM </a:t>
            </a:r>
            <a:r>
              <a:rPr lang="es-PE" dirty="0" err="1"/>
              <a:t>Acum</a:t>
            </a:r>
            <a:r>
              <a:rPr lang="es-PE" dirty="0"/>
              <a:t>. Anual)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5A86F68-4D89-4943-BC23-4DA34C60D5CC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defPPr>
              <a:defRPr lang="es-P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>
                <a:solidFill>
                  <a:srgbClr val="C0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PE" dirty="0"/>
              <a:t>Devengado (</a:t>
            </a:r>
            <a:r>
              <a:rPr lang="es-PE" dirty="0" err="1"/>
              <a:t>Mill</a:t>
            </a:r>
            <a:r>
              <a:rPr lang="es-PE" dirty="0"/>
              <a:t>. S/.)</a:t>
            </a:r>
            <a:endParaRPr lang="en-US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26073699-15E1-422B-9A56-06F2FE9AF71B}"/>
              </a:ext>
            </a:extLst>
          </p:cNvPr>
          <p:cNvSpPr txBox="1"/>
          <p:nvPr/>
        </p:nvSpPr>
        <p:spPr>
          <a:xfrm>
            <a:off x="8850368" y="1777951"/>
            <a:ext cx="291737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Tot. Ejecutado: Mill. S/. </a:t>
            </a:r>
          </a:p>
          <a:p>
            <a:r>
              <a:rPr lang="es-PE" dirty="0"/>
              <a:t>Tot. </a:t>
            </a:r>
            <a:r>
              <a:rPr lang="es-PE" dirty="0" err="1"/>
              <a:t>Prog</a:t>
            </a:r>
            <a:r>
              <a:rPr lang="es-PE" dirty="0"/>
              <a:t>.: Mill. S/. 397</a:t>
            </a:r>
            <a:endParaRPr lang="en-US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70A303C8-4F9D-4364-95D4-95B353076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334310"/>
              </p:ext>
            </p:extLst>
          </p:nvPr>
        </p:nvGraphicFramePr>
        <p:xfrm>
          <a:off x="365125" y="2713038"/>
          <a:ext cx="5610225" cy="332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Worksheet" r:id="rId3" imgW="4857622" imgH="2590863" progId="Excel.Sheet.12">
                  <p:link updateAutomatic="1"/>
                </p:oleObj>
              </mc:Choice>
              <mc:Fallback>
                <p:oleObj name="Worksheet" r:id="rId3" imgW="4857622" imgH="259086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25" y="2713038"/>
                        <a:ext cx="5610225" cy="332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50A560E-B5D9-41B8-9001-778422C8A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08659"/>
              </p:ext>
            </p:extLst>
          </p:nvPr>
        </p:nvGraphicFramePr>
        <p:xfrm>
          <a:off x="6153150" y="2713038"/>
          <a:ext cx="5591175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Worksheet" r:id="rId5" imgW="4867078" imgH="2600290" progId="Excel.Sheet.12">
                  <p:link updateAutomatic="1"/>
                </p:oleObj>
              </mc:Choice>
              <mc:Fallback>
                <p:oleObj name="Worksheet" r:id="rId5" imgW="4867078" imgH="260029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3150" y="2713038"/>
                        <a:ext cx="5591175" cy="333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02D7E01E-DDDE-47EC-BCD1-15491F5FE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121796"/>
              </p:ext>
            </p:extLst>
          </p:nvPr>
        </p:nvGraphicFramePr>
        <p:xfrm>
          <a:off x="10328358" y="1808336"/>
          <a:ext cx="1146727" cy="283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Worksheet" r:id="rId7" imgW="809793" imgH="199848" progId="Excel.Sheet.12">
                  <p:link updateAutomatic="1"/>
                </p:oleObj>
              </mc:Choice>
              <mc:Fallback>
                <p:oleObj name="Worksheet" r:id="rId7" imgW="809793" imgH="19984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28358" y="1808336"/>
                        <a:ext cx="1146727" cy="283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69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C4AB-DACE-44EE-A2E1-0C7FED1FA688}"/>
              </a:ext>
            </a:extLst>
          </p:cNvPr>
          <p:cNvSpPr txBox="1">
            <a:spLocks/>
          </p:cNvSpPr>
          <p:nvPr/>
        </p:nvSpPr>
        <p:spPr>
          <a:xfrm>
            <a:off x="219302" y="16158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Certificado – Devengado: Becas y Créditos Educativo</a:t>
            </a:r>
            <a:endParaRPr lang="en-US" sz="28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26B9-BBC1-4CA6-BB64-C26DD6F257C2}"/>
              </a:ext>
            </a:extLst>
          </p:cNvPr>
          <p:cNvSpPr txBox="1">
            <a:spLocks/>
          </p:cNvSpPr>
          <p:nvPr/>
        </p:nvSpPr>
        <p:spPr>
          <a:xfrm>
            <a:off x="839788" y="1468890"/>
            <a:ext cx="5157787" cy="823912"/>
          </a:xfrm>
          <a:prstGeom prst="rect">
            <a:avLst/>
          </a:prstGeom>
        </p:spPr>
        <p:txBody>
          <a:bodyPr/>
          <a:lstStyle>
            <a:defPPr>
              <a:defRPr lang="es-P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>
                <a:solidFill>
                  <a:srgbClr val="C0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PE" dirty="0"/>
              <a:t>Certificado (% PIM </a:t>
            </a:r>
            <a:r>
              <a:rPr lang="es-PE" dirty="0" err="1"/>
              <a:t>Acum</a:t>
            </a:r>
            <a:r>
              <a:rPr lang="es-PE" dirty="0"/>
              <a:t>. Anual)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5A86F68-4D89-4943-BC23-4DA34C60D5CC}"/>
              </a:ext>
            </a:extLst>
          </p:cNvPr>
          <p:cNvSpPr txBox="1">
            <a:spLocks/>
          </p:cNvSpPr>
          <p:nvPr/>
        </p:nvSpPr>
        <p:spPr>
          <a:xfrm>
            <a:off x="6172200" y="1468890"/>
            <a:ext cx="5183188" cy="823912"/>
          </a:xfrm>
          <a:prstGeom prst="rect">
            <a:avLst/>
          </a:prstGeom>
        </p:spPr>
        <p:txBody>
          <a:bodyPr/>
          <a:lstStyle>
            <a:defPPr>
              <a:defRPr lang="es-P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>
                <a:solidFill>
                  <a:srgbClr val="C0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PE" dirty="0"/>
              <a:t>Devengado (</a:t>
            </a:r>
            <a:r>
              <a:rPr lang="es-PE" dirty="0" err="1"/>
              <a:t>Mill</a:t>
            </a:r>
            <a:r>
              <a:rPr lang="es-PE" dirty="0"/>
              <a:t>. S/.)</a:t>
            </a:r>
            <a:endParaRPr lang="en-US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304924A1-8596-4BED-B799-1B401E82570C}"/>
              </a:ext>
            </a:extLst>
          </p:cNvPr>
          <p:cNvSpPr txBox="1"/>
          <p:nvPr/>
        </p:nvSpPr>
        <p:spPr>
          <a:xfrm>
            <a:off x="839789" y="5977389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Certificación Becas PRONABEC sigue el proceso de adjudicación y no tiene un patrón regular. Sin embargo, se espera certificar cerca al 100% en Julio.</a:t>
            </a:r>
            <a:endParaRPr lang="en-US" dirty="0"/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9D617155-D018-4A08-9729-F49240A429F4}"/>
              </a:ext>
            </a:extLst>
          </p:cNvPr>
          <p:cNvSpPr txBox="1"/>
          <p:nvPr/>
        </p:nvSpPr>
        <p:spPr>
          <a:xfrm>
            <a:off x="8859832" y="1421660"/>
            <a:ext cx="291737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Tot. Ejecutado: Mill. S/.</a:t>
            </a:r>
          </a:p>
          <a:p>
            <a:r>
              <a:rPr lang="es-PE" dirty="0"/>
              <a:t>Tot. </a:t>
            </a:r>
            <a:r>
              <a:rPr lang="es-PE" dirty="0" err="1"/>
              <a:t>Prog</a:t>
            </a:r>
            <a:r>
              <a:rPr lang="es-PE" dirty="0"/>
              <a:t>.: Mill. S/. 809</a:t>
            </a:r>
            <a:endParaRPr lang="en-US" dirty="0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C3C53EC1-B07A-407E-BCD1-587A6FBC0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015465"/>
              </p:ext>
            </p:extLst>
          </p:nvPr>
        </p:nvGraphicFramePr>
        <p:xfrm>
          <a:off x="458788" y="2101850"/>
          <a:ext cx="5534025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Worksheet" r:id="rId3" imgW="4857622" imgH="2590863" progId="Excel.Sheet.12">
                  <p:link updateAutomatic="1"/>
                </p:oleObj>
              </mc:Choice>
              <mc:Fallback>
                <p:oleObj name="Worksheet" r:id="rId3" imgW="4857622" imgH="259086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788" y="2101850"/>
                        <a:ext cx="5534025" cy="354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7C664A51-8CCB-496A-B2C6-2B1F5AC21097}"/>
              </a:ext>
            </a:extLst>
          </p:cNvPr>
          <p:cNvCxnSpPr>
            <a:cxnSpLocks/>
          </p:cNvCxnSpPr>
          <p:nvPr/>
        </p:nvCxnSpPr>
        <p:spPr>
          <a:xfrm>
            <a:off x="968230" y="2658580"/>
            <a:ext cx="4923329" cy="0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DB045664-69FE-4539-A9B0-329FA414F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528843"/>
              </p:ext>
            </p:extLst>
          </p:nvPr>
        </p:nvGraphicFramePr>
        <p:xfrm>
          <a:off x="6111875" y="2112963"/>
          <a:ext cx="5654675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Worksheet" r:id="rId5" imgW="5010049" imgH="2600290" progId="Excel.Sheet.12">
                  <p:link updateAutomatic="1"/>
                </p:oleObj>
              </mc:Choice>
              <mc:Fallback>
                <p:oleObj name="Worksheet" r:id="rId5" imgW="5010049" imgH="260029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75" y="2112963"/>
                        <a:ext cx="5654675" cy="354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AC69A330-85B0-4520-AC3C-A133D6E7A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959232"/>
              </p:ext>
            </p:extLst>
          </p:nvPr>
        </p:nvGraphicFramePr>
        <p:xfrm>
          <a:off x="10438582" y="1482788"/>
          <a:ext cx="1092092" cy="26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Worksheet" r:id="rId7" imgW="809793" imgH="199848" progId="Excel.Sheet.12">
                  <p:link updateAutomatic="1"/>
                </p:oleObj>
              </mc:Choice>
              <mc:Fallback>
                <p:oleObj name="Worksheet" r:id="rId7" imgW="809793" imgH="19984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8582" y="1482788"/>
                        <a:ext cx="1092092" cy="269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8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414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Vínculos</vt:lpstr>
      </vt:variant>
      <vt:variant>
        <vt:i4>18</vt:i4>
      </vt:variant>
      <vt:variant>
        <vt:lpstr>Títulos de diapositiva</vt:lpstr>
      </vt:variant>
      <vt:variant>
        <vt:i4>6</vt:i4>
      </vt:variant>
    </vt:vector>
  </HeadingPairs>
  <TitlesOfParts>
    <vt:vector size="29" baseType="lpstr">
      <vt:lpstr>Arial</vt:lpstr>
      <vt:lpstr>Calibri</vt:lpstr>
      <vt:lpstr>Calibri Light</vt:lpstr>
      <vt:lpstr>Stag Book</vt:lpstr>
      <vt:lpstr>Tema de Office</vt:lpstr>
      <vt:lpstr>C:\Users\m\Desktop\Reportes\Data\Reportes\ReporteProgramacionV3_plantilla.xlsx!relativo![reporteprogramacionv3_plantilla.xlsx]relativo chart 5</vt:lpstr>
      <vt:lpstr>C:\Users\m\Desktop\Reportes\Data\Reportes\ReporteProgramacionV3_plantilla.xlsx!mensual![reporteprogramacionv3_plantilla.xlsx]mensual chart 27</vt:lpstr>
      <vt:lpstr>C:\Users\m\Desktop\Reportes\Data\Reportes\ReporteProgramacionV3_plantilla.xlsx!mensual!f9c15</vt:lpstr>
      <vt:lpstr>C:\Users\m\Desktop\Reportes\Data\Reportes\ReporteProgramacionV3_plantilla.xlsx!relativo![reporteprogramacionv3_plantilla.xlsx]relativo chart 4</vt:lpstr>
      <vt:lpstr>C:\Users\m\Desktop\Reportes\Data\Reportes\ReporteProgramacionV3_plantilla.xlsx!mensual![reporteprogramacionv3_plantilla.xlsx]mensual chart 26</vt:lpstr>
      <vt:lpstr>C:\Users\m\Desktop\Reportes\Data\Reportes\ReporteProgramacionV3_plantilla.xlsx!mensual!f23c15</vt:lpstr>
      <vt:lpstr>C:\Users\m\Desktop\Reportes\Data\Reportes\ReporteProgramacionV3_plantilla.xlsx!relativo![reporteprogramacionv3_plantilla.xlsx]relativo chart 1</vt:lpstr>
      <vt:lpstr>C:\Users\m\Desktop\Reportes\Data\Reportes\ReporteProgramacionV3_plantilla.xlsx!mensual![reporteprogramacionv3_plantilla.xlsx]mensual chart 20</vt:lpstr>
      <vt:lpstr>C:\Users\m\Desktop\Reportes\Data\Reportes\ReporteProgramacionV3_plantilla.xlsx!mensual!f37c15</vt:lpstr>
      <vt:lpstr>C:\Users\m\Desktop\Reportes\Data\Reportes\ReporteProgramacionV3_plantilla.xlsx!relativo![reporteprogramacionv3_plantilla.xlsx]relativo chart 2</vt:lpstr>
      <vt:lpstr>C:\Users\m\Desktop\Reportes\Data\Reportes\ReporteProgramacionV3_plantilla.xlsx!mensual![reporteprogramacionv3_plantilla.xlsx]mensual chart 24</vt:lpstr>
      <vt:lpstr>C:\Users\m\Desktop\Reportes\Data\Reportes\ReporteProgramacionV3_plantilla.xlsx!mensual!f51c15</vt:lpstr>
      <vt:lpstr>C:\Users\m\Desktop\Reportes\Data\Reportes\ReporteProgramacionV3_plantilla.xlsx!relativo![reporteprogramacionv3_plantilla.xlsx]relativo chart 3</vt:lpstr>
      <vt:lpstr>C:\Users\m\Desktop\Reportes\Data\Reportes\ReporteProgramacionV3_plantilla.xlsx!mensual![reporteprogramacionv3_plantilla.xlsx]mensual chart 25</vt:lpstr>
      <vt:lpstr>C:\Users\m\Desktop\Reportes\Data\Reportes\ReporteProgramacionV3_plantilla.xlsx!mensual!f65c15</vt:lpstr>
      <vt:lpstr>C:\Users\m\Desktop\Reportes\Data\Reportes\ReporteProgramacionV3_plantilla.xlsx!relativo![reporteprogramacionv3_plantilla.xlsx]relativo chart 6</vt:lpstr>
      <vt:lpstr>C:\Users\m\Desktop\Reportes\Data\Reportes\ReporteProgramacionV3_plantilla.xlsx!mensual![reporteprogramacionv3_plantilla.xlsx]mensual chart 28</vt:lpstr>
      <vt:lpstr>C:\Users\m\Desktop\Reportes\Data\Reportes\ReporteProgramacionV3_plantilla.xlsx!mensual!f79c15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ESPECIALISTA UP 6</dc:creator>
  <cp:lastModifiedBy>m</cp:lastModifiedBy>
  <cp:revision>95</cp:revision>
  <dcterms:created xsi:type="dcterms:W3CDTF">2020-03-03T01:11:52Z</dcterms:created>
  <dcterms:modified xsi:type="dcterms:W3CDTF">2020-08-26T22:20:27Z</dcterms:modified>
</cp:coreProperties>
</file>