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20" r:id="rId2"/>
    <p:sldMasterId id="2147483744" r:id="rId3"/>
    <p:sldMasterId id="2147483803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333-9E06-4E98-BB18-46E3E1FE60D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C170-0001-4BCF-91BD-54DC50B25F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75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333-9E06-4E98-BB18-46E3E1FE60D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C170-0001-4BCF-91BD-54DC50B25F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108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333-9E06-4E98-BB18-46E3E1FE60D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C170-0001-4BCF-91BD-54DC50B25F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453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333-9E06-4E98-BB18-46E3E1FE60D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C170-0001-4BCF-91BD-54DC50B25F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9122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333-9E06-4E98-BB18-46E3E1FE60D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C170-0001-4BCF-91BD-54DC50B25F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0777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333-9E06-4E98-BB18-46E3E1FE60D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C170-0001-4BCF-91BD-54DC50B25F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5218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333-9E06-4E98-BB18-46E3E1FE60D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C170-0001-4BCF-91BD-54DC50B25F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8605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333-9E06-4E98-BB18-46E3E1FE60D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C170-0001-4BCF-91BD-54DC50B25FD4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1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333-9E06-4E98-BB18-46E3E1FE60D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C170-0001-4BCF-91BD-54DC50B25FD4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565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333-9E06-4E98-BB18-46E3E1FE60D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C170-0001-4BCF-91BD-54DC50B25F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54426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333-9E06-4E98-BB18-46E3E1FE60D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C170-0001-4BCF-91BD-54DC50B25F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453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333-9E06-4E98-BB18-46E3E1FE60D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C170-0001-4BCF-91BD-54DC50B25F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55759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333-9E06-4E98-BB18-46E3E1FE60D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C170-0001-4BCF-91BD-54DC50B25F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8249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333-9E06-4E98-BB18-46E3E1FE60D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C170-0001-4BCF-91BD-54DC50B25F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51335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333-9E06-4E98-BB18-46E3E1FE60D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C170-0001-4BCF-91BD-54DC50B25F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84969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333-9E06-4E98-BB18-46E3E1FE60D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C170-0001-4BCF-91BD-54DC50B25F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31633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333-9E06-4E98-BB18-46E3E1FE60D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C170-0001-4BCF-91BD-54DC50B25F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97595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333-9E06-4E98-BB18-46E3E1FE60D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C170-0001-4BCF-91BD-54DC50B25F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49593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333-9E06-4E98-BB18-46E3E1FE60D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C170-0001-4BCF-91BD-54DC50B25F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37715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333-9E06-4E98-BB18-46E3E1FE60D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C170-0001-4BCF-91BD-54DC50B25FD4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4829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333-9E06-4E98-BB18-46E3E1FE60D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C170-0001-4BCF-91BD-54DC50B25FD4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595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333-9E06-4E98-BB18-46E3E1FE60D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C170-0001-4BCF-91BD-54DC50B25F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50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333-9E06-4E98-BB18-46E3E1FE60D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C170-0001-4BCF-91BD-54DC50B25F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27659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333-9E06-4E98-BB18-46E3E1FE60D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C170-0001-4BCF-91BD-54DC50B25F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50732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333-9E06-4E98-BB18-46E3E1FE60D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C170-0001-4BCF-91BD-54DC50B25F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23311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333-9E06-4E98-BB18-46E3E1FE60D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C170-0001-4BCF-91BD-54DC50B25F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49866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333-9E06-4E98-BB18-46E3E1FE60D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C170-0001-4BCF-91BD-54DC50B25F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51427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333-9E06-4E98-BB18-46E3E1FE60D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C170-0001-4BCF-91BD-54DC50B25FD4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9720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333-9E06-4E98-BB18-46E3E1FE60D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C170-0001-4BCF-91BD-54DC50B25F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96749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333-9E06-4E98-BB18-46E3E1FE60D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C170-0001-4BCF-91BD-54DC50B25FD4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3779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333-9E06-4E98-BB18-46E3E1FE60D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C170-0001-4BCF-91BD-54DC50B25F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75286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333-9E06-4E98-BB18-46E3E1FE60D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C170-0001-4BCF-91BD-54DC50B25F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77761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333-9E06-4E98-BB18-46E3E1FE60D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C170-0001-4BCF-91BD-54DC50B25F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680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333-9E06-4E98-BB18-46E3E1FE60D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C170-0001-4BCF-91BD-54DC50B25F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290861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333-9E06-4E98-BB18-46E3E1FE60D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C170-0001-4BCF-91BD-54DC50B25F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41690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2F9333-9E06-4E98-BB18-46E3E1FE60D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F5C170-0001-4BCF-91BD-54DC50B25F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85721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333-9E06-4E98-BB18-46E3E1FE60D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C170-0001-4BCF-91BD-54DC50B25F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47706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333-9E06-4E98-BB18-46E3E1FE60D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C170-0001-4BCF-91BD-54DC50B25F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97034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333-9E06-4E98-BB18-46E3E1FE60D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C170-0001-4BCF-91BD-54DC50B25F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153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333-9E06-4E98-BB18-46E3E1FE60D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C170-0001-4BCF-91BD-54DC50B25FD4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0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333-9E06-4E98-BB18-46E3E1FE60D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C170-0001-4BCF-91BD-54DC50B25FD4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9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333-9E06-4E98-BB18-46E3E1FE60D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C170-0001-4BCF-91BD-54DC50B25F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715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333-9E06-4E98-BB18-46E3E1FE60D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C170-0001-4BCF-91BD-54DC50B25F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620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333-9E06-4E98-BB18-46E3E1FE60D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C170-0001-4BCF-91BD-54DC50B25F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365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2F9333-9E06-4E98-BB18-46E3E1FE60D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5C170-0001-4BCF-91BD-54DC50B25F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758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2F9333-9E06-4E98-BB18-46E3E1FE60D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5C170-0001-4BCF-91BD-54DC50B25F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510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2F9333-9E06-4E98-BB18-46E3E1FE60D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5C170-0001-4BCF-91BD-54DC50B25F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288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2F9333-9E06-4E98-BB18-46E3E1FE60D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F5C170-0001-4BCF-91BD-54DC50B25FD4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40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Análisis de Red: transporte aéreo colombiano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  <a:p>
            <a:r>
              <a:rPr lang="es-CO" dirty="0" err="1"/>
              <a:t>Maykol</a:t>
            </a:r>
            <a:r>
              <a:rPr lang="es-CO" dirty="0"/>
              <a:t> Rodríguez Prieto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642" y="808482"/>
            <a:ext cx="2923187" cy="19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7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48139" y="950291"/>
            <a:ext cx="10515600" cy="679450"/>
          </a:xfrm>
        </p:spPr>
        <p:txBody>
          <a:bodyPr>
            <a:normAutofit/>
          </a:bodyPr>
          <a:lstStyle/>
          <a:p>
            <a:r>
              <a:rPr lang="es-CO" sz="2400" b="1" dirty="0"/>
              <a:t>Centralidad: Por grado e intermediación</a:t>
            </a:r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11" y="1913205"/>
            <a:ext cx="5277289" cy="438912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020594" y="2668579"/>
            <a:ext cx="41499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Para la red “g”, los tres lazos que tienen mayor centralidad intermedia son:</a:t>
            </a:r>
          </a:p>
          <a:p>
            <a:endParaRPr lang="es-CO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 BOG-EOH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 BOG-CLO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 BOG-ADZ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68668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954156" y="549836"/>
            <a:ext cx="10515600" cy="1040425"/>
          </a:xfrm>
        </p:spPr>
        <p:txBody>
          <a:bodyPr/>
          <a:lstStyle/>
          <a:p>
            <a:pPr marL="0" indent="0">
              <a:buNone/>
            </a:pPr>
            <a:r>
              <a:rPr lang="es-CO" sz="2400" b="1" dirty="0"/>
              <a:t>Diámetro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O" sz="2000" dirty="0"/>
              <a:t>Mayor distancia entre dos nodos de la red.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472" y="1590262"/>
            <a:ext cx="4751702" cy="475170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632873" y="5821170"/>
            <a:ext cx="355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APO-EOH-BOG-CLO-TCO</a:t>
            </a:r>
          </a:p>
        </p:txBody>
      </p:sp>
    </p:spTree>
    <p:extLst>
      <p:ext uri="{BB962C8B-B14F-4D97-AF65-F5344CB8AC3E}">
        <p14:creationId xmlns:p14="http://schemas.microsoft.com/office/powerpoint/2010/main" val="3070696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844" y="450574"/>
            <a:ext cx="5353877" cy="535387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86678" y="1166191"/>
            <a:ext cx="437321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/>
              <a:t>Partición de la red</a:t>
            </a:r>
          </a:p>
          <a:p>
            <a:endParaRPr lang="es-CO" sz="2800" dirty="0"/>
          </a:p>
          <a:p>
            <a:r>
              <a:rPr lang="es-CO" sz="2000" dirty="0"/>
              <a:t>Subconjuntos de vértices cohesivos:</a:t>
            </a:r>
          </a:p>
          <a:p>
            <a:endParaRPr lang="es-CO" sz="2000" dirty="0"/>
          </a:p>
          <a:p>
            <a:pPr marL="857250" lvl="1" indent="-400050">
              <a:buFont typeface="+mj-lt"/>
              <a:buAutoNum type="romanUcPeriod"/>
            </a:pPr>
            <a:r>
              <a:rPr lang="es-CO" sz="1600" dirty="0"/>
              <a:t>Los nodos están bien conectados entre si</a:t>
            </a:r>
          </a:p>
          <a:p>
            <a:pPr marL="857250" lvl="1" indent="-400050">
              <a:buFont typeface="+mj-lt"/>
              <a:buAutoNum type="romanUcPeriod"/>
            </a:pPr>
            <a:r>
              <a:rPr lang="es-CO" sz="1600" dirty="0"/>
              <a:t>Están relativamente bien separados de los nodos restantes de la red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59121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Evolución de la Red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552" y="1825625"/>
            <a:ext cx="4351338" cy="4351338"/>
          </a:xfrm>
        </p:spPr>
      </p:pic>
      <p:sp>
        <p:nvSpPr>
          <p:cNvPr id="5" name="CuadroTexto 4"/>
          <p:cNvSpPr txBox="1"/>
          <p:nvPr/>
        </p:nvSpPr>
        <p:spPr>
          <a:xfrm>
            <a:off x="7555523" y="2652881"/>
            <a:ext cx="379827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La red “h” tiene: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/>
              <a:t>28 nodos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/>
              <a:t>39 conexiones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96923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940905" y="368024"/>
            <a:ext cx="10515600" cy="5886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 err="1"/>
              <a:t>Average</a:t>
            </a:r>
            <a:r>
              <a:rPr lang="es-CO" b="1" dirty="0"/>
              <a:t> </a:t>
            </a:r>
            <a:r>
              <a:rPr lang="es-CO" b="1" dirty="0" err="1"/>
              <a:t>shortest</a:t>
            </a:r>
            <a:r>
              <a:rPr lang="es-CO" b="1" dirty="0"/>
              <a:t> </a:t>
            </a:r>
            <a:r>
              <a:rPr lang="es-CO" b="1" dirty="0" err="1"/>
              <a:t>path</a:t>
            </a:r>
            <a:r>
              <a:rPr lang="es-CO" b="1" dirty="0"/>
              <a:t>: </a:t>
            </a:r>
            <a:endParaRPr lang="es-CO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CO" sz="1800" dirty="0"/>
              <a:t>h=2,124 g=2.092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sz="1800" dirty="0"/>
              <a:t>En 10 años se siguen precisando pasar por dos aeropuertos para llegar al destino.</a:t>
            </a:r>
          </a:p>
          <a:p>
            <a:pPr marL="0" indent="0">
              <a:buNone/>
            </a:pPr>
            <a:endParaRPr lang="es-CO" sz="1800" dirty="0"/>
          </a:p>
          <a:p>
            <a:pPr marL="0" indent="0">
              <a:buNone/>
            </a:pPr>
            <a:r>
              <a:rPr lang="es-CO" b="1" dirty="0" err="1"/>
              <a:t>Degree</a:t>
            </a:r>
            <a:r>
              <a:rPr lang="es-CO" b="1" dirty="0"/>
              <a:t> </a:t>
            </a:r>
            <a:r>
              <a:rPr lang="es-CO" b="1" dirty="0" err="1"/>
              <a:t>Distribution</a:t>
            </a:r>
            <a:endParaRPr lang="es-CO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CO" sz="1800" dirty="0"/>
              <a:t>Son similares las gráficas, presencia de </a:t>
            </a:r>
            <a:r>
              <a:rPr lang="es-CO" sz="1800" dirty="0" err="1"/>
              <a:t>hubs</a:t>
            </a:r>
            <a:r>
              <a:rPr lang="es-CO" sz="1800" dirty="0"/>
              <a:t>, Red libre de escala.</a:t>
            </a:r>
          </a:p>
          <a:p>
            <a:pPr marL="0" indent="0">
              <a:buNone/>
            </a:pPr>
            <a:endParaRPr lang="es-CO" sz="1800" dirty="0"/>
          </a:p>
          <a:p>
            <a:pPr marL="0" indent="0">
              <a:buNone/>
            </a:pPr>
            <a:r>
              <a:rPr lang="es-CO" b="1" dirty="0" err="1"/>
              <a:t>Assortative</a:t>
            </a:r>
            <a:r>
              <a:rPr lang="es-CO" dirty="0"/>
              <a:t> </a:t>
            </a:r>
            <a:endParaRPr lang="es-CO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s-CO" sz="1800" dirty="0"/>
              <a:t>El coeficiente de Pearson para g es de -0.545, y para h es de -0.559.  No </a:t>
            </a:r>
            <a:r>
              <a:rPr lang="es-CO" sz="1800" dirty="0" err="1"/>
              <a:t>asortativas</a:t>
            </a:r>
            <a:r>
              <a:rPr lang="es-CO" sz="1800" dirty="0"/>
              <a:t>, aeropuertos con bajo grado de conexión conectados a nodos con alto grado.</a:t>
            </a:r>
          </a:p>
          <a:p>
            <a:pPr marL="0" indent="0">
              <a:buNone/>
            </a:pPr>
            <a:endParaRPr lang="es-CO" sz="1800" dirty="0"/>
          </a:p>
          <a:p>
            <a:pPr marL="0" indent="0">
              <a:buNone/>
            </a:pPr>
            <a:r>
              <a:rPr lang="es-CO" b="1" dirty="0" err="1"/>
              <a:t>Clustering</a:t>
            </a:r>
            <a:endParaRPr lang="es-CO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CO" sz="1800" dirty="0"/>
              <a:t>Para la red g, el coeficiente es de 0.17 mientras que para la red h es de 0,14. En 10 años no aumentado considerablemente, sigue no existiendo conexiones aéreas entre ciudades cercanas.</a:t>
            </a:r>
          </a:p>
          <a:p>
            <a:pPr marL="0" indent="0">
              <a:buNone/>
            </a:pPr>
            <a:endParaRPr lang="es-CO" sz="1800" dirty="0"/>
          </a:p>
          <a:p>
            <a:pPr marL="0" indent="0">
              <a:buNone/>
            </a:pPr>
            <a:endParaRPr lang="es-CO" sz="1800" dirty="0"/>
          </a:p>
          <a:p>
            <a:pPr marL="0" indent="0">
              <a:buNone/>
            </a:pPr>
            <a:endParaRPr lang="es-CO" sz="1800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65384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CO" dirty="0"/>
          </a:p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Dadas las medidas encontradas el nodo central de la red es Bogotá, además la gran mayoría de los otros nodos presentan un bajo grado de centralidad. </a:t>
            </a:r>
          </a:p>
          <a:p>
            <a:pPr marL="0" indent="0">
              <a:buNone/>
            </a:pPr>
            <a:endParaRPr lang="es-CO" dirty="0"/>
          </a:p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Con lo anterior la red presenta una topología de estrella. La cual tiene como ventajas:</a:t>
            </a:r>
          </a:p>
          <a:p>
            <a:pPr lvl="1"/>
            <a:r>
              <a:rPr lang="es-CO" dirty="0"/>
              <a:t>Permite agregar nuevos nodos de manera fácil.</a:t>
            </a:r>
          </a:p>
          <a:p>
            <a:pPr lvl="1"/>
            <a:r>
              <a:rPr lang="es-CO" dirty="0"/>
              <a:t>Reactivación rápida.</a:t>
            </a:r>
          </a:p>
          <a:p>
            <a:pPr lvl="1"/>
            <a:r>
              <a:rPr lang="es-CO" dirty="0"/>
              <a:t>Fácil de prevenir daños e ineficiencias</a:t>
            </a:r>
          </a:p>
          <a:p>
            <a:pPr lvl="1"/>
            <a:r>
              <a:rPr lang="es-CO" dirty="0"/>
              <a:t>Centralización de la red.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41601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940905" y="1203533"/>
            <a:ext cx="10515600" cy="4351337"/>
          </a:xfrm>
        </p:spPr>
        <p:txBody>
          <a:bodyPr>
            <a:normAutofit/>
          </a:bodyPr>
          <a:lstStyle/>
          <a:p>
            <a:r>
              <a:rPr lang="es-CO" dirty="0"/>
              <a:t>Desventajas:</a:t>
            </a:r>
          </a:p>
          <a:p>
            <a:pPr marL="0" indent="0">
              <a:buNone/>
            </a:pPr>
            <a:endParaRPr lang="es-CO" dirty="0"/>
          </a:p>
          <a:p>
            <a:pPr lvl="1"/>
            <a:r>
              <a:rPr lang="es-CO" dirty="0"/>
              <a:t>Fallas en el nodo central, implica fallas en toda la red.</a:t>
            </a:r>
          </a:p>
          <a:p>
            <a:pPr lvl="1"/>
            <a:endParaRPr lang="es-CO" dirty="0"/>
          </a:p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La evolución de la red en 10 años ha sido mínima, salvo a algunos nodos y conexiones nuevas. Las características y medidas de la red no han cambiado de manera significativa.</a:t>
            </a:r>
          </a:p>
          <a:p>
            <a:pPr marL="457200" lvl="1" indent="0">
              <a:buNone/>
            </a:pPr>
            <a:endParaRPr lang="es-CO" dirty="0"/>
          </a:p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En 10 años se ha fortalecido el transporte aéreo del valle del cauca y alrededores a todo el país.</a:t>
            </a:r>
          </a:p>
          <a:p>
            <a:pPr marL="0" indent="0">
              <a:buNone/>
            </a:pPr>
            <a:endParaRPr lang="es-CO" dirty="0"/>
          </a:p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La red hace 10 años y ahora está totalmente conectada.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6847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Motivación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El transporte aéreo juega un papel fundamental en la economía del país. </a:t>
            </a:r>
          </a:p>
          <a:p>
            <a:pPr marL="0" indent="0">
              <a:buNone/>
            </a:pPr>
            <a:endParaRPr lang="es-CO" dirty="0"/>
          </a:p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El presente trabajo tiene como objetivo analizar la red de transporte aérea colombiana y de esta forma entender sus principales características.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5558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027" y="649358"/>
            <a:ext cx="10628906" cy="1600338"/>
          </a:xfrm>
        </p:spPr>
        <p:txBody>
          <a:bodyPr>
            <a:normAutofit fontScale="90000"/>
          </a:bodyPr>
          <a:lstStyle/>
          <a:p>
            <a:pPr algn="ctr"/>
            <a:r>
              <a:rPr lang="es-CO" sz="4000" b="1" dirty="0"/>
              <a:t>¿Por qué es importante un análisis de red del transporte aéreo colombiano?</a:t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s-CO" dirty="0"/>
          </a:p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La infraestructura del transporte aéreo es un activo importante para una gran variedad de industrias como la del turismo y del mercadeo.</a:t>
            </a:r>
          </a:p>
          <a:p>
            <a:pPr marL="0" indent="0">
              <a:buNone/>
            </a:pPr>
            <a:endParaRPr lang="es-CO" dirty="0"/>
          </a:p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Para el gobierno  tiene un rol fundamental en:</a:t>
            </a:r>
          </a:p>
          <a:p>
            <a:endParaRPr lang="es-CO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CO" dirty="0"/>
              <a:t>seguridad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O" dirty="0"/>
              <a:t>Salud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O" dirty="0"/>
              <a:t>economía. </a:t>
            </a:r>
          </a:p>
          <a:p>
            <a:pPr marL="0" indent="0">
              <a:buNone/>
            </a:pPr>
            <a:endParaRPr lang="es-CO" dirty="0"/>
          </a:p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Por ejemplo, control de enfermedades y su difusión.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43316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Metodología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190290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1. Utilizando el lenguaje de programación R, y el paquete “</a:t>
            </a:r>
            <a:r>
              <a:rPr lang="es-CO" dirty="0" err="1"/>
              <a:t>iGraph</a:t>
            </a:r>
            <a:r>
              <a:rPr lang="es-CO" dirty="0"/>
              <a:t>” se crearan las redes:</a:t>
            </a:r>
          </a:p>
          <a:p>
            <a:pPr marL="0" indent="0">
              <a:buNone/>
            </a:pPr>
            <a:endParaRPr lang="es-CO" dirty="0"/>
          </a:p>
          <a:p>
            <a:pPr lvl="2"/>
            <a:r>
              <a:rPr lang="es-CO" dirty="0"/>
              <a:t>Red “g” Relaciones origen-destino transporte aéreo de pasajeros agosto 2016</a:t>
            </a:r>
          </a:p>
          <a:p>
            <a:pPr lvl="2"/>
            <a:r>
              <a:rPr lang="es-CO" dirty="0"/>
              <a:t>Red “h” Relaciones origen-destino transporte aéreo de pasajeros agosto 2006   </a:t>
            </a:r>
          </a:p>
          <a:p>
            <a:pPr marL="914400" lvl="2" indent="0">
              <a:buNone/>
            </a:pPr>
            <a:r>
              <a:rPr lang="es-CO" dirty="0"/>
              <a:t>              </a:t>
            </a:r>
          </a:p>
          <a:p>
            <a:pPr marL="0" indent="0">
              <a:buNone/>
            </a:pPr>
            <a:r>
              <a:rPr lang="es-CO" dirty="0"/>
              <a:t>2. Utilizando el mismo paquete se obtendrán las gráficas de las redes y se analizarán las principales características de la teoría de redes.</a:t>
            </a:r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0" indent="0">
              <a:buNone/>
            </a:pPr>
            <a:r>
              <a:rPr lang="es-CO" dirty="0"/>
              <a:t>3. Se hará una comparación entre las dos redes, evolución en una década.</a:t>
            </a:r>
          </a:p>
        </p:txBody>
      </p:sp>
    </p:spTree>
    <p:extLst>
      <p:ext uri="{BB962C8B-B14F-4D97-AF65-F5344CB8AC3E}">
        <p14:creationId xmlns:p14="http://schemas.microsoft.com/office/powerpoint/2010/main" val="632386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980660" y="514797"/>
            <a:ext cx="10058400" cy="1449388"/>
          </a:xfrm>
        </p:spPr>
        <p:txBody>
          <a:bodyPr>
            <a:normAutofit/>
          </a:bodyPr>
          <a:lstStyle/>
          <a:p>
            <a:pPr algn="ctr"/>
            <a:r>
              <a:rPr lang="es-CO" sz="5400" dirty="0"/>
              <a:t>Red “g” Agosto 2016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270" y="1964185"/>
            <a:ext cx="3975652" cy="397565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036777" y="2771560"/>
            <a:ext cx="41480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/>
              <a:t>32 Nodos (Aeropuertos)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/>
              <a:t>50 Conexiones(Vuelo existente )</a:t>
            </a:r>
          </a:p>
        </p:txBody>
      </p:sp>
    </p:spTree>
    <p:extLst>
      <p:ext uri="{BB962C8B-B14F-4D97-AF65-F5344CB8AC3E}">
        <p14:creationId xmlns:p14="http://schemas.microsoft.com/office/powerpoint/2010/main" val="325747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Características de la Red “g”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b="1" dirty="0"/>
          </a:p>
          <a:p>
            <a:pPr marL="0" indent="0">
              <a:buNone/>
            </a:pPr>
            <a:r>
              <a:rPr lang="es-CO" b="1" dirty="0" err="1"/>
              <a:t>Average</a:t>
            </a:r>
            <a:r>
              <a:rPr lang="es-CO" b="1" dirty="0"/>
              <a:t> </a:t>
            </a:r>
            <a:r>
              <a:rPr lang="es-CO" b="1" dirty="0" err="1"/>
              <a:t>Shortest</a:t>
            </a:r>
            <a:r>
              <a:rPr lang="es-CO" b="1" dirty="0"/>
              <a:t> </a:t>
            </a:r>
            <a:r>
              <a:rPr lang="es-CO" b="1" dirty="0" err="1"/>
              <a:t>Path</a:t>
            </a:r>
            <a:r>
              <a:rPr lang="es-CO" b="1" dirty="0"/>
              <a:t>:</a:t>
            </a:r>
          </a:p>
          <a:p>
            <a:pPr marL="0" indent="0">
              <a:buNone/>
            </a:pPr>
            <a:endParaRPr lang="es-CO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s-CO" sz="2000" dirty="0"/>
              <a:t>El promedio en la cantidad de pasos para llegar de un nodo a otro nodo</a:t>
            </a:r>
            <a:r>
              <a:rPr lang="es-CO" dirty="0"/>
              <a:t>.</a:t>
            </a:r>
          </a:p>
          <a:p>
            <a:pPr marL="0" indent="0">
              <a:buNone/>
            </a:pPr>
            <a:endParaRPr lang="es-CO" dirty="0"/>
          </a:p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Para g=2.092</a:t>
            </a:r>
          </a:p>
          <a:p>
            <a:endParaRPr lang="es-CO" dirty="0"/>
          </a:p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se toma un origen-destino aleatorio un pasajero debería visitar dos aeropuertos para llegar a su destino final.</a:t>
            </a:r>
          </a:p>
        </p:txBody>
      </p:sp>
    </p:spTree>
    <p:extLst>
      <p:ext uri="{BB962C8B-B14F-4D97-AF65-F5344CB8AC3E}">
        <p14:creationId xmlns:p14="http://schemas.microsoft.com/office/powerpoint/2010/main" val="166428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967409" y="566254"/>
            <a:ext cx="10515600" cy="1116013"/>
          </a:xfrm>
        </p:spPr>
        <p:txBody>
          <a:bodyPr/>
          <a:lstStyle/>
          <a:p>
            <a:r>
              <a:rPr lang="es-CO" b="1" dirty="0"/>
              <a:t> </a:t>
            </a:r>
            <a:r>
              <a:rPr lang="es-CO" sz="2400" b="1" dirty="0" err="1"/>
              <a:t>Degree</a:t>
            </a:r>
            <a:r>
              <a:rPr lang="es-CO" sz="2400" b="1" dirty="0"/>
              <a:t> </a:t>
            </a:r>
            <a:r>
              <a:rPr lang="es-CO" sz="2400" b="1" dirty="0" err="1"/>
              <a:t>Distribution</a:t>
            </a:r>
            <a:endParaRPr lang="es-CO" sz="2400" dirty="0"/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145" y="1802296"/>
            <a:ext cx="4288804" cy="428880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252813" y="2238538"/>
            <a:ext cx="34043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dirty="0"/>
              <a:t>La gran mayoría de nodos de la red tiene grado 1.</a:t>
            </a:r>
          </a:p>
          <a:p>
            <a:endParaRPr lang="es-CO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dirty="0"/>
              <a:t>Bogotá es el único nodo con alto grado.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dirty="0"/>
              <a:t>Dada la presencia de </a:t>
            </a:r>
            <a:r>
              <a:rPr lang="es-CO" dirty="0" err="1"/>
              <a:t>hubs</a:t>
            </a:r>
            <a:r>
              <a:rPr lang="es-CO" dirty="0"/>
              <a:t>, en este caso Bogotá (BOG). La red de transporte aéreo presenta la propiedad “</a:t>
            </a:r>
            <a:r>
              <a:rPr lang="es-CO" dirty="0" err="1"/>
              <a:t>Scale</a:t>
            </a:r>
            <a:r>
              <a:rPr lang="es-CO" dirty="0"/>
              <a:t> free-Network”.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88258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735495" y="1202704"/>
            <a:ext cx="10515600" cy="3594100"/>
          </a:xfrm>
        </p:spPr>
        <p:txBody>
          <a:bodyPr/>
          <a:lstStyle/>
          <a:p>
            <a:r>
              <a:rPr lang="es-CO" sz="2400" b="1" dirty="0" err="1"/>
              <a:t>Asortatividad</a:t>
            </a:r>
            <a:endParaRPr lang="es-CO" sz="2400" b="1" dirty="0"/>
          </a:p>
          <a:p>
            <a:pPr marL="0" indent="0">
              <a:buNone/>
            </a:pPr>
            <a:endParaRPr lang="es-CO" dirty="0"/>
          </a:p>
          <a:p>
            <a:pPr>
              <a:buFont typeface="Wingdings" panose="05000000000000000000" pitchFamily="2" charset="2"/>
              <a:buChar char="§"/>
            </a:pPr>
            <a:r>
              <a:rPr lang="es-CO" sz="2000" dirty="0"/>
              <a:t>Una red se dice que es “</a:t>
            </a:r>
            <a:r>
              <a:rPr lang="es-CO" sz="2000" dirty="0" err="1"/>
              <a:t>Asortativa</a:t>
            </a:r>
            <a:r>
              <a:rPr lang="es-CO" sz="2000" dirty="0"/>
              <a:t>” si existen conexiones entre nodos con características similares (grado).</a:t>
            </a:r>
          </a:p>
          <a:p>
            <a:pPr marL="0" indent="0">
              <a:buNone/>
            </a:pPr>
            <a:endParaRPr lang="es-CO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s-CO" sz="2000" dirty="0" err="1"/>
              <a:t>Coef</a:t>
            </a:r>
            <a:r>
              <a:rPr lang="es-CO" sz="2000" dirty="0"/>
              <a:t>. Pearson(entre -1 y 1) para g= -0.545. </a:t>
            </a:r>
          </a:p>
          <a:p>
            <a:pPr marL="0" indent="0">
              <a:buNone/>
            </a:pPr>
            <a:endParaRPr lang="es-CO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s-CO" sz="2000" dirty="0"/>
              <a:t>Es no </a:t>
            </a:r>
            <a:r>
              <a:rPr lang="es-CO" sz="2000" dirty="0" err="1"/>
              <a:t>asortativa</a:t>
            </a:r>
            <a:r>
              <a:rPr lang="es-CO" sz="2000" dirty="0"/>
              <a:t>, corrobora que entre pequeñas ciudades no hay vuelos existentes.</a:t>
            </a:r>
          </a:p>
          <a:p>
            <a:pPr marL="0" indent="0">
              <a:buNone/>
            </a:pPr>
            <a:endParaRPr lang="es-CO" sz="2000" dirty="0"/>
          </a:p>
          <a:p>
            <a:pPr marL="0" indent="0">
              <a:buNone/>
            </a:pPr>
            <a:endParaRPr lang="es-CO" sz="2000" dirty="0"/>
          </a:p>
          <a:p>
            <a:pPr marL="0" indent="0">
              <a:buNone/>
            </a:pPr>
            <a:endParaRPr lang="es-CO" sz="2000" dirty="0"/>
          </a:p>
          <a:p>
            <a:pPr marL="0" indent="0">
              <a:buNone/>
            </a:pPr>
            <a:endParaRPr lang="es-CO" sz="2000" dirty="0"/>
          </a:p>
          <a:p>
            <a:pPr marL="0" indent="0">
              <a:buNone/>
            </a:pPr>
            <a:endParaRPr lang="es-CO" sz="2000" dirty="0"/>
          </a:p>
          <a:p>
            <a:pPr marL="0" indent="0">
              <a:buNone/>
            </a:pPr>
            <a:endParaRPr lang="es-CO" sz="2000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07528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1000539" y="12690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CO" sz="2400" b="1" dirty="0" err="1"/>
              <a:t>Clustering</a:t>
            </a:r>
            <a:r>
              <a:rPr lang="es-CO" sz="2400" b="1" dirty="0"/>
              <a:t> </a:t>
            </a:r>
            <a:r>
              <a:rPr lang="es-CO" sz="2400" b="1" dirty="0" err="1"/>
              <a:t>Coefficient</a:t>
            </a:r>
            <a:endParaRPr lang="es-CO" sz="2400" b="1" dirty="0"/>
          </a:p>
          <a:p>
            <a:pPr marL="0" indent="0">
              <a:buNone/>
            </a:pPr>
            <a:endParaRPr lang="es-CO" dirty="0"/>
          </a:p>
          <a:p>
            <a:pPr>
              <a:buFont typeface="Wingdings" panose="05000000000000000000" pitchFamily="2" charset="2"/>
              <a:buChar char="§"/>
            </a:pPr>
            <a:r>
              <a:rPr lang="es-CO" sz="2000" dirty="0"/>
              <a:t>Mide si los vecinos de un nodo también se conectan entre sí. </a:t>
            </a:r>
          </a:p>
          <a:p>
            <a:pPr marL="0" indent="0">
              <a:buNone/>
            </a:pPr>
            <a:endParaRPr lang="es-CO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s-CO" sz="2000" dirty="0"/>
              <a:t>Para la red de transporte aéreo este coeficiente fue de: 0.17</a:t>
            </a:r>
          </a:p>
          <a:p>
            <a:pPr marL="0" indent="0">
              <a:buNone/>
            </a:pPr>
            <a:endParaRPr lang="es-CO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s-CO" sz="2000" dirty="0"/>
              <a:t>se puede interpretar que aeropuertos entre ciudades cercanas no están conectados</a:t>
            </a:r>
          </a:p>
        </p:txBody>
      </p:sp>
    </p:spTree>
    <p:extLst>
      <p:ext uri="{BB962C8B-B14F-4D97-AF65-F5344CB8AC3E}">
        <p14:creationId xmlns:p14="http://schemas.microsoft.com/office/powerpoint/2010/main" val="204174324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Retrospección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730</Words>
  <Application>Microsoft Office PowerPoint</Application>
  <PresentationFormat>Panorámica</PresentationFormat>
  <Paragraphs>116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Wingdings 2</vt:lpstr>
      <vt:lpstr>HDOfficeLightV0</vt:lpstr>
      <vt:lpstr>1_HDOfficeLightV0</vt:lpstr>
      <vt:lpstr>2_HDOfficeLightV0</vt:lpstr>
      <vt:lpstr>Retrospección</vt:lpstr>
      <vt:lpstr>Análisis de Red: transporte aéreo colombiano</vt:lpstr>
      <vt:lpstr>Motivación</vt:lpstr>
      <vt:lpstr>¿Por qué es importante un análisis de red del transporte aéreo colombiano? </vt:lpstr>
      <vt:lpstr>Metodología</vt:lpstr>
      <vt:lpstr>Red “g” Agosto 2016</vt:lpstr>
      <vt:lpstr>Características de la Red “g”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Evolución de la Red</vt:lpstr>
      <vt:lpstr>Presentación de PowerPoint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Red: transporte aéreo colombiano</dc:title>
  <dc:creator>Tata</dc:creator>
  <cp:lastModifiedBy>Tata</cp:lastModifiedBy>
  <cp:revision>21</cp:revision>
  <dcterms:created xsi:type="dcterms:W3CDTF">2016-11-25T23:18:12Z</dcterms:created>
  <dcterms:modified xsi:type="dcterms:W3CDTF">2016-11-26T02:30:08Z</dcterms:modified>
</cp:coreProperties>
</file>