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cmAuthor id="3" name="office@enil.us" initials="o" lastIdx="1" clrIdx="3"/>
  <p:cmAuthor id="4" name="Andrew van der Stock" initials="Avd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83276B"/>
    <a:srgbClr val="4E8542"/>
    <a:srgbClr val="FC9803"/>
    <a:srgbClr val="D9EAD5"/>
    <a:srgbClr val="00FF00"/>
    <a:srgbClr val="B93A32"/>
    <a:srgbClr val="672E3B"/>
    <a:srgbClr val="FFFF00"/>
    <a:srgbClr val="B3D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096" autoAdjust="0"/>
  </p:normalViewPr>
  <p:slideViewPr>
    <p:cSldViewPr>
      <p:cViewPr varScale="1">
        <p:scale>
          <a:sx n="167" d="100"/>
          <a:sy n="167" d="100"/>
        </p:scale>
        <p:origin x="5408" y="192"/>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A40ED050-BDA1-BA44-9165-1409C092BD58}" type="presOf" srcId="{7FF32AF6-DBCC-4EB2-B43B-A00188F7D204}" destId="{F55C0F19-ACD0-452E-8743-4A25E747654D}" srcOrd="0" destOrd="0"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dirty="0">
              <a:latin typeface="Lucida Sans" panose="020B0602030504020204" pitchFamily="34" charset="77"/>
            </a:endParaRPr>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latin typeface="Lucida Sans" panose="020B0602030504020204" pitchFamily="34" charset="77"/>
              </a:rPr>
              <a:t>13.08.21</a:t>
            </a:fld>
            <a:endParaRPr lang="de-DE" dirty="0">
              <a:latin typeface="Lucida Sans" panose="020B0602030504020204" pitchFamily="34" charset="77"/>
            </a:endParaRPr>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dirty="0">
              <a:latin typeface="Lucida Sans" panose="020B0602030504020204" pitchFamily="34" charset="77"/>
            </a:endParaRPr>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latin typeface="Lucida Sans" panose="020B0602030504020204" pitchFamily="34" charset="77"/>
              </a:rPr>
              <a:t>‹#›</a:t>
            </a:fld>
            <a:endParaRPr lang="de-DE" dirty="0">
              <a:latin typeface="Lucida Sans" panose="020B0602030504020204" pitchFamily="34" charset="77"/>
            </a:endParaRPr>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b="0" i="0">
                <a:latin typeface="Lucida Sans" panose="020B0602030504020204" pitchFamily="34" charset="77"/>
              </a:defRPr>
            </a:lvl1pPr>
          </a:lstStyle>
          <a:p>
            <a:endParaRPr lang="en-US" dirty="0"/>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b="0" i="0">
                <a:latin typeface="Lucida Sans" panose="020B0602030504020204" pitchFamily="34" charset="77"/>
              </a:defRPr>
            </a:lvl1pPr>
          </a:lstStyle>
          <a:p>
            <a:fld id="{6C875393-9CE0-40DD-A78A-34757A3496C9}" type="datetimeFigureOut">
              <a:rPr lang="en-US" smtClean="0"/>
              <a:pPr/>
              <a:t>8/13/21</a:t>
            </a:fld>
            <a:endParaRPr lang="en-US" dirty="0"/>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dirty="0"/>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b="0" i="0">
                <a:latin typeface="Lucida Sans" panose="020B0602030504020204" pitchFamily="34" charset="77"/>
              </a:defRPr>
            </a:lvl1pPr>
          </a:lstStyle>
          <a:p>
            <a:endParaRPr lang="en-US" dirty="0"/>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b="0" i="0">
                <a:latin typeface="Lucida Sans" panose="020B0602030504020204" pitchFamily="34" charset="77"/>
              </a:defRPr>
            </a:lvl1pPr>
          </a:lstStyle>
          <a:p>
            <a:fld id="{49E76A86-908E-419A-9621-E32D65ED795D}" type="slidenum">
              <a:rPr lang="en-US" smtClean="0"/>
              <a:pPr/>
              <a:t>‹#›</a:t>
            </a:fld>
            <a:endParaRPr lang="en-US" dirty="0"/>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Lucida Sans" panose="020B0602030504020204" pitchFamily="34" charset="77"/>
        <a:ea typeface="+mn-ea"/>
        <a:cs typeface="+mn-cs"/>
      </a:defRPr>
    </a:lvl1pPr>
    <a:lvl2pPr marL="457200" algn="l" defTabSz="914400" rtl="0" eaLnBrk="1" latinLnBrk="0" hangingPunct="1">
      <a:defRPr sz="1200" b="0" i="0" kern="1200">
        <a:solidFill>
          <a:schemeClr val="tx1"/>
        </a:solidFill>
        <a:latin typeface="Lucida Sans" panose="020B0602030504020204" pitchFamily="34" charset="77"/>
        <a:ea typeface="+mn-ea"/>
        <a:cs typeface="+mn-cs"/>
      </a:defRPr>
    </a:lvl2pPr>
    <a:lvl3pPr marL="914400" algn="l" defTabSz="914400" rtl="0" eaLnBrk="1" latinLnBrk="0" hangingPunct="1">
      <a:defRPr sz="1200" b="0" i="0" kern="1200">
        <a:solidFill>
          <a:schemeClr val="tx1"/>
        </a:solidFill>
        <a:latin typeface="Lucida Sans" panose="020B0602030504020204" pitchFamily="34" charset="77"/>
        <a:ea typeface="+mn-ea"/>
        <a:cs typeface="+mn-cs"/>
      </a:defRPr>
    </a:lvl3pPr>
    <a:lvl4pPr marL="1371600" algn="l" defTabSz="914400" rtl="0" eaLnBrk="1" latinLnBrk="0" hangingPunct="1">
      <a:defRPr sz="1200" b="0" i="0" kern="1200">
        <a:solidFill>
          <a:schemeClr val="tx1"/>
        </a:solidFill>
        <a:latin typeface="Lucida Sans" panose="020B0602030504020204" pitchFamily="34" charset="77"/>
        <a:ea typeface="+mn-ea"/>
        <a:cs typeface="+mn-cs"/>
      </a:defRPr>
    </a:lvl4pPr>
    <a:lvl5pPr marL="1828800" algn="l" defTabSz="914400" rtl="0" eaLnBrk="1" latinLnBrk="0" hangingPunct="1">
      <a:defRPr sz="1200" b="0" i="0" kern="1200">
        <a:solidFill>
          <a:schemeClr val="tx1"/>
        </a:solidFill>
        <a:latin typeface="Lucida Sans" panose="020B0602030504020204"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cheatsheetseries.owasp.org/"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groups.google.com/a/owasp.org"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owasp.org/events/"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 Id="rId8" Type="http://schemas.openxmlformats.org/officeDocument/2006/relationships/hyperlink" Target="https://owasp.org/chapters/"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owasp.org/www-project-application-security-verification-standard/" TargetMode="External"/><Relationship Id="rId9" Type="http://schemas.openxmlformats.org/officeDocument/2006/relationships/hyperlink" Target="https://owasp.org/www-project-sam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477328"/>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a:solidFill>
                  <a:srgbClr val="000000"/>
                </a:solidFill>
                <a:latin typeface="Exo 2" panose="00000500000000000000" pitchFamily="2" charset="0"/>
              </a:rPr>
              <a:t>The Ten Most Critical Web Application Security Risks</a:t>
            </a:r>
          </a:p>
          <a:p>
            <a:endParaRPr lang="en-US" b="1" dirty="0">
              <a:solidFill>
                <a:srgbClr val="000000"/>
              </a:solidFill>
              <a:latin typeface="Exo 2" panose="00000500000000000000" pitchFamily="2" charset="0"/>
            </a:endParaRPr>
          </a:p>
          <a:p>
            <a:r>
              <a:rPr lang="en-US" b="1" dirty="0">
                <a:solidFill>
                  <a:srgbClr val="000000"/>
                </a:solidFill>
                <a:latin typeface="Exo 2" panose="00000500000000000000" pitchFamily="2" charset="0"/>
              </a:rPr>
              <a:t>Version 1.0.1 (Updated Edition)</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endParaRPr lang="en-US" sz="900" dirty="0">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a:t>
            </a:r>
            <a:r>
              <a:rPr lang="en-AU" sz="900">
                <a:solidFill>
                  <a:srgbClr val="000000"/>
                </a:solidFill>
                <a:latin typeface="Liberation Sans" panose="020B0604020202020204" pitchFamily="34" charset="0"/>
                <a:cs typeface="Liberation Sans" panose="020B0604020202020204" pitchFamily="34" charset="0"/>
              </a:rPr>
              <a:t>complex </a:t>
            </a:r>
            <a:r>
              <a:rPr lang="en-AU" sz="900" dirty="0">
                <a:solidFill>
                  <a:srgbClr val="000000"/>
                </a:solidFill>
                <a:latin typeface="Liberation Sans" panose="020B0604020202020204" pitchFamily="34" charset="0"/>
                <a:cs typeface="Liberation Sans" panose="020B0604020202020204" pitchFamily="34" charset="0"/>
              </a:rPr>
              <a:t>data formats such as JSON</a:t>
            </a:r>
            <a:r>
              <a:rPr lang="en-AU" sz="900">
                <a:solidFill>
                  <a:srgbClr val="000000"/>
                </a:solidFill>
                <a:latin typeface="Liberation Sans" panose="020B0604020202020204" pitchFamily="34" charset="0"/>
                <a:cs typeface="Liberation Sans" panose="020B0604020202020204" pitchFamily="34" charset="0"/>
              </a:rPr>
              <a:t>, and </a:t>
            </a:r>
            <a:r>
              <a:rPr lang="en-AU" sz="900" dirty="0">
                <a:solidFill>
                  <a:srgbClr val="000000"/>
                </a:solidFill>
                <a:latin typeface="Liberation Sans" panose="020B0604020202020204" pitchFamily="34" charset="0"/>
                <a:cs typeface="Liberation Sans" panose="020B0604020202020204" pitchFamily="34" charset="0"/>
              </a:rPr>
              <a:t>avoiding </a:t>
            </a:r>
            <a:r>
              <a:rPr lang="en-AU" sz="900">
                <a:solidFill>
                  <a:srgbClr val="000000"/>
                </a:solidFill>
                <a:latin typeface="Liberation Sans" panose="020B0604020202020204" pitchFamily="34" charset="0"/>
                <a:cs typeface="Liberation Sans" panose="020B0604020202020204" pitchFamily="34" charset="0"/>
              </a:rPr>
              <a:t>serialization of sensitive </a:t>
            </a:r>
            <a:r>
              <a:rPr lang="en-AU" sz="900" dirty="0">
                <a:solidFill>
                  <a:srgbClr val="000000"/>
                </a:solidFill>
                <a:latin typeface="Liberation Sans" panose="020B0604020202020204" pitchFamily="34" charset="0"/>
                <a:cs typeface="Liberation Sans" panose="020B0604020202020204" pitchFamily="34" charset="0"/>
              </a:rPr>
              <a:t>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a:ln>
                            <a:noFill/>
                          </a:ln>
                          <a:solidFill>
                            <a:srgbClr val="000000"/>
                          </a:solidFill>
                          <a:latin typeface="Liberation Sans" panose="020B0604020202020204" pitchFamily="34" charset="0"/>
                          <a:hlinkClick r:id="rId17"/>
                        </a:rPr>
                        <a:t>DAST</a:t>
                      </a:r>
                      <a:r>
                        <a:rPr lang="en-US" sz="900" b="0" i="0" u="none" strike="noStrike" noProof="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1"/>
                          </a:solidFill>
                          <a:latin typeface="Liberation Sans" panose="020B0604020202020204"/>
                          <a:ea typeface="+mn-ea"/>
                          <a:cs typeface="+mn-cs"/>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etc), controller, direct object references, etc.</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a:t>
            </a:r>
            <a:r>
              <a:rPr lang="en-US" sz="900">
                <a:solidFill>
                  <a:schemeClr val="tx1"/>
                </a:solidFill>
                <a:latin typeface="Liberation Sans" panose="020B0604020202020204" pitchFamily="34" charset="0"/>
                <a:cs typeface="Liberation Sans" panose="020B0604020202020204" pitchFamily="34" charset="0"/>
              </a:rPr>
              <a:t>the</a:t>
            </a:r>
            <a:r>
              <a:rPr lang="en-US" sz="900" dirty="0">
                <a:solidFill>
                  <a:schemeClr val="tx1"/>
                </a:solidFill>
                <a:latin typeface="Liberation Sans" panose="020B0604020202020204" pitchFamily="34" charset="0"/>
                <a:cs typeface="Liberation Sans" panose="020B0604020202020204" pitchFamily="34" charset="0"/>
              </a:rPr>
              <a:t>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a:t>
            </a:r>
            <a:r>
              <a:rPr lang="en-US" sz="900">
                <a:solidFill>
                  <a:schemeClr val="tx1"/>
                </a:solidFill>
                <a:latin typeface="Liberation Sans" panose="020B0604020202020204" pitchFamily="34" charset="0"/>
                <a:cs typeface="Liberation Sans" panose="020B0604020202020204" pitchFamily="34" charset="0"/>
              </a:rPr>
              <a:t>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a:t>
            </a:r>
            <a:r>
              <a:rPr lang="en-US" sz="900">
                <a:solidFill>
                  <a:schemeClr val="tx1"/>
                </a:solidFill>
                <a:latin typeface="Liberation Sans" panose="020B0604020202020204" pitchFamily="34" charset="0"/>
                <a:cs typeface="Liberation Sans" panose="020B0604020202020204" pitchFamily="34" charset="0"/>
              </a:rPr>
              <a:t>This </a:t>
            </a:r>
            <a:r>
              <a:rPr lang="en-US" sz="900" dirty="0">
                <a:solidFill>
                  <a:schemeClr val="tx1"/>
                </a:solidFill>
                <a:latin typeface="Liberation Sans" panose="020B0604020202020204" pitchFamily="34" charset="0"/>
                <a:cs typeface="Liberation Sans" panose="020B0604020202020204" pitchFamily="34" charset="0"/>
              </a:rPr>
              <a:t>allows sensitive data stored within </a:t>
            </a:r>
            <a:r>
              <a:rPr lang="en-US" sz="900">
                <a:solidFill>
                  <a:schemeClr val="tx1"/>
                </a:solidFill>
                <a:latin typeface="Liberation Sans" panose="020B0604020202020204" pitchFamily="34" charset="0"/>
                <a:cs typeface="Liberation Sans" panose="020B0604020202020204" pitchFamily="34" charset="0"/>
              </a:rPr>
              <a:t>cloud storage to be</a:t>
            </a:r>
            <a:r>
              <a:rPr lang="en-US" sz="900" dirty="0">
                <a:solidFill>
                  <a:schemeClr val="tx1"/>
                </a:solidFill>
                <a:latin typeface="Liberation Sans" panose="020B0604020202020204" pitchFamily="34" charset="0"/>
                <a:cs typeface="Liberation Sans" panose="020B0604020202020204" pitchFamily="34" charset="0"/>
              </a:rPr>
              <a:t> accessed</a:t>
            </a:r>
            <a:r>
              <a:rPr lang="en-US" sz="90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a:solidFill>
                  <a:schemeClr val="tx2"/>
                </a:solidFill>
                <a:latin typeface="Liberation Sans" panose="020B0604020202020204" pitchFamily="34" charset="0"/>
                <a:cs typeface="Liberation Sans" panose="020B0604020202020204" pitchFamily="34" charset="0"/>
              </a:rPr>
              <a:t>Application Security Verification Standard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2"/>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2"/>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AU"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a:ln>
                            <a:noFill/>
                          </a:ln>
                          <a:solidFill>
                            <a:schemeClr val="tx1"/>
                          </a:solidFill>
                          <a:latin typeface="Liberation Sans" panose="020B0604020202020204" pitchFamily="34" charset="0"/>
                          <a:cs typeface="Liberation Sans" panose="020B0604020202020204" pitchFamily="34" charset="0"/>
                        </a:rPr>
                        <a:t>, unused pages, unprotected files and directories, etc to gain unauthorized access or knowledge of the system.</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baseline="0">
                          <a:solidFill>
                            <a:schemeClr val="tx1"/>
                          </a:solidFill>
                          <a:latin typeface="Liberation Sans" panose="020B0604020202020204"/>
                          <a:cs typeface="Liberation Sans" panose="020B0604020202020204" pitchFamily="34" charset="0"/>
                        </a:rPr>
                        <a:t>1</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a:solidFill>
                            <a:srgbClr val="000000"/>
                          </a:solidFill>
                          <a:latin typeface="Liberation Sans" panose="020B0604020202020204" pitchFamily="34" charset="0"/>
                          <a:cs typeface="Liberation Sans" panose="020B0604020202020204" pitchFamily="34" charset="0"/>
                        </a:rPr>
                      </a:br>
                      <a:r>
                        <a:rPr lang="en-US" sz="900">
                          <a:solidFill>
                            <a:srgbClr val="000000"/>
                          </a:solidFill>
                          <a:latin typeface="Liberation Sans" panose="020B0604020202020204" pitchFamily="34" charset="0"/>
                          <a:cs typeface="Liberation Sans" panose="020B0604020202020204" pitchFamily="34" charset="0"/>
                        </a:rPr>
                        <a:t>be at the top of the list.</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a:ln>
                            <a:noFill/>
                          </a:ln>
                          <a:solidFill>
                            <a:srgbClr val="000000"/>
                          </a:solidFill>
                          <a:latin typeface="Liberation Sans" panose="020B0604020202020204" pitchFamily="34" charset="0"/>
                          <a:cs typeface="Liberation Sans" panose="020B0604020202020204" pitchFamily="34" charset="0"/>
                        </a:rPr>
                        <a:t>. </a:t>
                      </a:r>
                      <a:endParaRPr lang="en-US" sz="90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6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51679781"/>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2021 The OWASP Foundation. Version 1.0.1 (Updated Edition)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90470818"/>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Exo 2" panose="00000500000000000000" pitchFamily="2" charset="0"/>
                      </a:endParaRPr>
                    </a:p>
                    <a:p>
                      <a:pPr marL="0" lvl="0" algn="l" defTabSz="914400" rtl="0" eaLnBrk="1" latinLnBrk="0" hangingPunct="1">
                        <a:spcBef>
                          <a:spcPts val="200"/>
                        </a:spcBef>
                        <a:spcAft>
                          <a:spcPts val="600"/>
                        </a:spcAft>
                        <a:buNone/>
                      </a:pPr>
                      <a:r>
                        <a:rPr lang="en-US" sz="950" b="0" i="0" u="none" strike="noStrike" kern="1200" dirty="0">
                          <a:solidFill>
                            <a:srgbClr val="000000"/>
                          </a:solidFill>
                          <a:latin typeface="Liberation Sans" panose="020B0604020202020204" pitchFamily="34" charset="0"/>
                          <a:ea typeface="+mn-ea"/>
                          <a:cs typeface="+mn-cs"/>
                        </a:rPr>
                        <a:t>At OWASP, you'll find free and open:</a:t>
                      </a:r>
                    </a:p>
                    <a:p>
                      <a:pPr marL="171450" lvl="0" indent="-171450" algn="l" defTabSz="914400" rtl="0" eaLnBrk="1" latinLnBrk="0" hangingPunct="1">
                        <a:spcBef>
                          <a:spcPts val="100"/>
                        </a:spcBef>
                        <a:spcAft>
                          <a:spcPts val="100"/>
                        </a:spcAft>
                        <a:buFont typeface="Arial" panose="020B0604020202020204" pitchFamily="34" charset="0"/>
                        <a:buChar char="•"/>
                      </a:pPr>
                      <a:r>
                        <a:rPr lang="en-US" sz="950" b="0" i="0" kern="1200" dirty="0">
                          <a:solidFill>
                            <a:schemeClr val="tx1"/>
                          </a:solidFill>
                          <a:effectLst/>
                          <a:latin typeface="Lucida Sans" panose="020B0602030504020204" pitchFamily="34" charset="77"/>
                          <a:ea typeface="+mn-ea"/>
                          <a:cs typeface="+mn-cs"/>
                        </a:rPr>
                        <a:t>Application security tools and standards.</a:t>
                      </a:r>
                    </a:p>
                    <a:p>
                      <a:pPr marL="171450" lvl="0" indent="-171450" algn="l" defTabSz="914400" rtl="0" eaLnBrk="1" latinLnBrk="0" hangingPunct="1">
                        <a:spcBef>
                          <a:spcPts val="100"/>
                        </a:spcBef>
                        <a:spcAft>
                          <a:spcPts val="100"/>
                        </a:spcAft>
                        <a:buFont typeface="Arial" panose="020B0604020202020204" pitchFamily="34" charset="0"/>
                        <a:buChar char="•"/>
                      </a:pPr>
                      <a:r>
                        <a:rPr lang="en-US" sz="950" b="0" i="0" kern="1200" dirty="0">
                          <a:solidFill>
                            <a:schemeClr val="tx1"/>
                          </a:solidFill>
                          <a:effectLst/>
                          <a:latin typeface="Lucida Sans" panose="020B0602030504020204" pitchFamily="34" charset="77"/>
                          <a:ea typeface="+mn-ea"/>
                          <a:cs typeface="+mn-cs"/>
                        </a:rPr>
                        <a:t>Complete books on application security testing, secure code development, and secure code review.</a:t>
                      </a:r>
                    </a:p>
                    <a:p>
                      <a:pPr marL="171450" lvl="0" indent="-171450">
                        <a:spcBef>
                          <a:spcPts val="100"/>
                        </a:spcBef>
                        <a:spcAft>
                          <a:spcPts val="100"/>
                        </a:spcAft>
                        <a:buFont typeface="Arial" panose="020B0604020202020204" pitchFamily="34" charset="0"/>
                        <a:buChar char="•"/>
                      </a:pPr>
                      <a:r>
                        <a:rPr lang="en-US" sz="950" b="0" i="0" kern="1200" dirty="0">
                          <a:solidFill>
                            <a:schemeClr val="tx1"/>
                          </a:solidFill>
                          <a:effectLst/>
                          <a:latin typeface="Lucida Sans" panose="020B0602030504020204" pitchFamily="34" charset="77"/>
                          <a:ea typeface="+mn-ea"/>
                          <a:cs typeface="+mn-cs"/>
                        </a:rPr>
                        <a:t>Presentations and </a:t>
                      </a:r>
                      <a:r>
                        <a:rPr lang="en-US" sz="950" b="0" i="0" kern="1200" dirty="0">
                          <a:solidFill>
                            <a:schemeClr val="tx1"/>
                          </a:solidFill>
                          <a:effectLst/>
                          <a:latin typeface="Lucida Sans" panose="020B0602030504020204" pitchFamily="34" charset="77"/>
                          <a:ea typeface="+mn-ea"/>
                          <a:cs typeface="+mn-cs"/>
                          <a:hlinkClick r:id="rId6"/>
                        </a:rPr>
                        <a:t>videos</a:t>
                      </a:r>
                      <a:r>
                        <a:rPr lang="en-US" sz="950" b="0" i="0" kern="1200" dirty="0">
                          <a:solidFill>
                            <a:schemeClr val="tx1"/>
                          </a:solidFill>
                          <a:effectLst/>
                          <a:latin typeface="Lucida Sans" panose="020B0602030504020204" pitchFamily="34" charset="77"/>
                          <a:ea typeface="+mn-ea"/>
                          <a:cs typeface="+mn-cs"/>
                        </a:rPr>
                        <a:t>.</a:t>
                      </a:r>
                    </a:p>
                    <a:p>
                      <a:pPr marL="171450" lvl="0" indent="-171450">
                        <a:spcBef>
                          <a:spcPts val="100"/>
                        </a:spcBef>
                        <a:spcAft>
                          <a:spcPts val="100"/>
                        </a:spcAft>
                        <a:buFont typeface="Arial" panose="020B0604020202020204" pitchFamily="34" charset="0"/>
                        <a:buChar char="•"/>
                      </a:pPr>
                      <a:r>
                        <a:rPr lang="en-US" sz="950" b="0" i="0" kern="1200" dirty="0">
                          <a:solidFill>
                            <a:schemeClr val="tx1"/>
                          </a:solidFill>
                          <a:effectLst/>
                          <a:latin typeface="Lucida Sans" panose="020B0602030504020204" pitchFamily="34" charset="77"/>
                          <a:ea typeface="+mn-ea"/>
                          <a:cs typeface="+mn-cs"/>
                          <a:hlinkClick r:id="rId7"/>
                        </a:rPr>
                        <a:t>Cheat sheets</a:t>
                      </a:r>
                      <a:r>
                        <a:rPr lang="en-US" sz="950" b="0" i="0" kern="1200" dirty="0">
                          <a:solidFill>
                            <a:schemeClr val="tx1"/>
                          </a:solidFill>
                          <a:effectLst/>
                          <a:latin typeface="Lucida Sans" panose="020B0602030504020204" pitchFamily="34" charset="77"/>
                          <a:ea typeface="+mn-ea"/>
                          <a:cs typeface="+mn-cs"/>
                        </a:rPr>
                        <a:t> on many common topics.</a:t>
                      </a:r>
                    </a:p>
                    <a:p>
                      <a:pPr marL="171450" lvl="0" indent="-171450">
                        <a:spcBef>
                          <a:spcPts val="100"/>
                        </a:spcBef>
                        <a:spcAft>
                          <a:spcPts val="100"/>
                        </a:spcAft>
                        <a:buFont typeface="Arial" panose="020B0604020202020204" pitchFamily="34" charset="0"/>
                        <a:buChar char="•"/>
                      </a:pPr>
                      <a:r>
                        <a:rPr lang="en-US" sz="950" b="0" i="0" kern="1200" dirty="0">
                          <a:solidFill>
                            <a:schemeClr val="tx1"/>
                          </a:solidFill>
                          <a:effectLst/>
                          <a:latin typeface="Lucida Sans" panose="020B0602030504020204" pitchFamily="34" charset="77"/>
                          <a:ea typeface="+mn-ea"/>
                          <a:cs typeface="+mn-cs"/>
                        </a:rPr>
                        <a:t>Standard security controls and libraries.</a:t>
                      </a:r>
                    </a:p>
                    <a:p>
                      <a:pPr marL="171450" lvl="0" indent="-171450">
                        <a:spcBef>
                          <a:spcPts val="100"/>
                        </a:spcBef>
                        <a:spcAft>
                          <a:spcPts val="100"/>
                        </a:spcAft>
                        <a:buFont typeface="Arial" panose="020B0604020202020204" pitchFamily="34" charset="0"/>
                        <a:buChar char="•"/>
                      </a:pPr>
                      <a:r>
                        <a:rPr lang="en-US" sz="950" b="0" i="0" kern="1200" dirty="0">
                          <a:solidFill>
                            <a:schemeClr val="tx1"/>
                          </a:solidFill>
                          <a:effectLst/>
                          <a:latin typeface="Lucida Sans" panose="020B0602030504020204" pitchFamily="34" charset="77"/>
                          <a:ea typeface="+mn-ea"/>
                          <a:cs typeface="+mn-cs"/>
                          <a:hlinkClick r:id="rId8"/>
                        </a:rPr>
                        <a:t>Local chapters worldwide</a:t>
                      </a:r>
                      <a:r>
                        <a:rPr lang="en-US" sz="950" b="0" i="0" kern="1200" dirty="0">
                          <a:solidFill>
                            <a:schemeClr val="tx1"/>
                          </a:solidFill>
                          <a:effectLst/>
                          <a:latin typeface="Lucida Sans" panose="020B0602030504020204" pitchFamily="34" charset="77"/>
                          <a:ea typeface="+mn-ea"/>
                          <a:cs typeface="+mn-cs"/>
                        </a:rPr>
                        <a:t>.</a:t>
                      </a:r>
                    </a:p>
                    <a:p>
                      <a:pPr marL="171450" lvl="0" indent="-171450">
                        <a:spcBef>
                          <a:spcPts val="100"/>
                        </a:spcBef>
                        <a:spcAft>
                          <a:spcPts val="100"/>
                        </a:spcAft>
                        <a:buFont typeface="Arial" panose="020B0604020202020204" pitchFamily="34" charset="0"/>
                        <a:buChar char="•"/>
                      </a:pPr>
                      <a:r>
                        <a:rPr lang="en-US" sz="950" b="0" i="0" kern="1200" dirty="0">
                          <a:solidFill>
                            <a:schemeClr val="tx1"/>
                          </a:solidFill>
                          <a:effectLst/>
                          <a:latin typeface="Lucida Sans" panose="020B0602030504020204" pitchFamily="34" charset="77"/>
                          <a:ea typeface="+mn-ea"/>
                          <a:cs typeface="+mn-cs"/>
                        </a:rPr>
                        <a:t>Cutting edge research.</a:t>
                      </a:r>
                    </a:p>
                    <a:p>
                      <a:pPr marL="171450" lvl="0" indent="-171450">
                        <a:spcBef>
                          <a:spcPts val="100"/>
                        </a:spcBef>
                        <a:spcAft>
                          <a:spcPts val="100"/>
                        </a:spcAft>
                        <a:buFont typeface="Arial" panose="020B0604020202020204" pitchFamily="34" charset="0"/>
                        <a:buChar char="•"/>
                      </a:pPr>
                      <a:r>
                        <a:rPr lang="en-US" sz="950" b="0" i="0" kern="1200" dirty="0">
                          <a:solidFill>
                            <a:schemeClr val="tx1"/>
                          </a:solidFill>
                          <a:effectLst/>
                          <a:latin typeface="Lucida Sans" panose="020B0602030504020204" pitchFamily="34" charset="77"/>
                          <a:ea typeface="+mn-ea"/>
                          <a:cs typeface="+mn-cs"/>
                        </a:rPr>
                        <a:t>Extensive </a:t>
                      </a:r>
                      <a:r>
                        <a:rPr lang="en-US" sz="950" b="0" i="0" kern="1200" dirty="0">
                          <a:solidFill>
                            <a:schemeClr val="tx1"/>
                          </a:solidFill>
                          <a:effectLst/>
                          <a:latin typeface="Lucida Sans" panose="020B0602030504020204" pitchFamily="34" charset="77"/>
                          <a:ea typeface="+mn-ea"/>
                          <a:cs typeface="+mn-cs"/>
                          <a:hlinkClick r:id="rId9"/>
                        </a:rPr>
                        <a:t>conferences worldwide</a:t>
                      </a:r>
                      <a:r>
                        <a:rPr lang="en-US" sz="950" b="0" i="0" kern="1200" dirty="0">
                          <a:solidFill>
                            <a:schemeClr val="tx1"/>
                          </a:solidFill>
                          <a:effectLst/>
                          <a:latin typeface="Lucida Sans" panose="020B0602030504020204" pitchFamily="34" charset="77"/>
                          <a:ea typeface="+mn-ea"/>
                          <a:cs typeface="+mn-cs"/>
                        </a:rPr>
                        <a:t>.</a:t>
                      </a:r>
                    </a:p>
                    <a:p>
                      <a:pPr marL="171450" lvl="0" indent="-171450">
                        <a:spcBef>
                          <a:spcPts val="100"/>
                        </a:spcBef>
                        <a:spcAft>
                          <a:spcPts val="100"/>
                        </a:spcAft>
                        <a:buFont typeface="Arial" panose="020B0604020202020204" pitchFamily="34" charset="0"/>
                        <a:buChar char="•"/>
                      </a:pPr>
                      <a:r>
                        <a:rPr lang="en-US" sz="950" b="0" i="0" kern="1200" dirty="0">
                          <a:solidFill>
                            <a:schemeClr val="tx1"/>
                          </a:solidFill>
                          <a:effectLst/>
                          <a:latin typeface="Lucida Sans" panose="020B0602030504020204" pitchFamily="34" charset="77"/>
                          <a:ea typeface="+mn-ea"/>
                          <a:cs typeface="+mn-cs"/>
                          <a:hlinkClick r:id="rId10"/>
                        </a:rPr>
                        <a:t>Google Groups</a:t>
                      </a:r>
                      <a:r>
                        <a:rPr lang="en-US" sz="950" b="0" i="0" kern="1200" dirty="0">
                          <a:solidFill>
                            <a:schemeClr val="tx1"/>
                          </a:solidFill>
                          <a:effectLst/>
                          <a:latin typeface="Lucida Sans" panose="020B0602030504020204" pitchFamily="34" charset="77"/>
                          <a:ea typeface="+mn-ea"/>
                          <a:cs typeface="+mn-cs"/>
                        </a:rPr>
                        <a:t>.</a:t>
                      </a:r>
                    </a:p>
                    <a:p>
                      <a:pPr marL="171450" indent="-171450">
                        <a:spcBef>
                          <a:spcPts val="100"/>
                        </a:spcBef>
                        <a:spcAft>
                          <a:spcPts val="100"/>
                        </a:spcAft>
                        <a:buFont typeface="Arial" panose="020B0604020202020204" pitchFamily="34" charset="0"/>
                        <a:buChar char="•"/>
                      </a:pPr>
                      <a:r>
                        <a:rPr lang="en-US" sz="950" b="0" i="0" kern="1200" dirty="0">
                          <a:solidFill>
                            <a:schemeClr val="tx1"/>
                          </a:solidFill>
                          <a:effectLst/>
                          <a:latin typeface="Lucida Sans" panose="020B0602030504020204" pitchFamily="34" charset="77"/>
                          <a:ea typeface="+mn-ea"/>
                          <a:cs typeface="+mn-cs"/>
                        </a:rPr>
                        <a:t>Learn more at: </a:t>
                      </a:r>
                      <a:r>
                        <a:rPr lang="en-US" sz="950" b="0" i="0" kern="1200" dirty="0">
                          <a:solidFill>
                            <a:schemeClr val="tx1"/>
                          </a:solidFill>
                          <a:effectLst/>
                          <a:latin typeface="Lucida Sans" panose="020B0602030504020204" pitchFamily="34" charset="77"/>
                          <a:ea typeface="+mn-ea"/>
                          <a:cs typeface="+mn-cs"/>
                          <a:hlinkClick r:id="rId11"/>
                        </a:rPr>
                        <a:t>https://owasp.org</a:t>
                      </a:r>
                      <a:r>
                        <a:rPr lang="en-US" sz="950" b="0" i="0" kern="1200" dirty="0">
                          <a:solidFill>
                            <a:schemeClr val="tx1"/>
                          </a:solidFill>
                          <a:effectLst/>
                          <a:latin typeface="Lucida Sans" panose="020B0602030504020204" pitchFamily="34" charset="77"/>
                          <a:ea typeface="+mn-ea"/>
                          <a:cs typeface="+mn-cs"/>
                        </a:rPr>
                        <a:t>.</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All OWASP tools, documents, videos, presentations, and chapters are free and open to anyone interested in improving application security.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We support innovative security research with grants and infrastructure.</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Come join us!</a:t>
                      </a:r>
                      <a:endParaRPr lang="en-US" sz="90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231344922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en-US" sz="1000" b="1">
                          <a:solidFill>
                            <a:srgbClr val="000000"/>
                          </a:solidFill>
                          <a:latin typeface="Liberation Sans" panose="020B0604020202020204" pitchFamily="34" charset="0"/>
                          <a:cs typeface="Liberation Sans" panose="020B0604020202020204" pitchFamily="34" charset="0"/>
                        </a:rPr>
                        <a:t>Application</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Exploitability</a:t>
                      </a:r>
                    </a:p>
                    <a:p>
                      <a:pPr algn="ctr"/>
                      <a:r>
                        <a:rPr lang="en-US" sz="1000" b="1">
                          <a:solidFill>
                            <a:schemeClr val="bg1"/>
                          </a:solidFill>
                          <a:latin typeface="Liberation Sans" panose="020B0604020202020204" pitchFamily="34" charset="0"/>
                          <a:cs typeface="Liberation Sans" panose="020B0604020202020204" pitchFamily="34" charset="0"/>
                        </a:rPr>
                        <a:t>EASY: </a:t>
                      </a:r>
                      <a:r>
                        <a:rPr lang="en-US" sz="1100" b="1">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a:solidFill>
                            <a:schemeClr val="bg1"/>
                          </a:solidFill>
                          <a:latin typeface="Liberation Sans" panose="020B0604020202020204" pitchFamily="34" charset="0"/>
                          <a:cs typeface="Liberation Sans" panose="020B0604020202020204" pitchFamily="34" charset="0"/>
                        </a:rPr>
                        <a:t>WIDESPREAD: </a:t>
                      </a:r>
                      <a:r>
                        <a:rPr lang="en-US" sz="1100" b="1" baseline="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EASY: </a:t>
                      </a:r>
                      <a:r>
                        <a:rPr lang="en-US" sz="1100" b="1" kern="120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Technical</a:t>
                      </a:r>
                      <a:endParaRPr lang="en-US" sz="1000" b="1" baseline="0">
                        <a:solidFill>
                          <a:schemeClr val="bg1"/>
                        </a:solidFill>
                        <a:latin typeface="Liberation Sans" panose="020B0604020202020204" pitchFamily="34" charset="0"/>
                        <a:cs typeface="Liberation Sans" panose="020B0604020202020204" pitchFamily="34" charset="0"/>
                      </a:endParaRPr>
                    </a:p>
                    <a:p>
                      <a:pPr algn="ctr"/>
                      <a:r>
                        <a:rPr lang="en-US" sz="1000" b="1">
                          <a:solidFill>
                            <a:schemeClr val="bg1"/>
                          </a:solidFill>
                          <a:latin typeface="Liberation Sans" panose="020B0604020202020204" pitchFamily="34" charset="0"/>
                          <a:cs typeface="Liberation Sans" panose="020B0604020202020204" pitchFamily="34" charset="0"/>
                        </a:rPr>
                        <a:t>MODERATE: </a:t>
                      </a:r>
                      <a:r>
                        <a:rPr lang="en-US" sz="1100" b="1">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a:solidFill>
                            <a:srgbClr val="000000"/>
                          </a:solidFill>
                          <a:latin typeface="Liberation Sans" panose="020B0604020202020204" pitchFamily="34" charset="0"/>
                          <a:cs typeface="Liberation Sans" panose="020B0604020202020204" pitchFamily="34" charset="0"/>
                        </a:rPr>
                        <a:t>Business</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en-US" sz="900" baseline="0" dirty="0">
                          <a:latin typeface="Liberation Sans" panose="020B0604020202020204" pitchFamily="34" charset="0"/>
                          <a:cs typeface="Liberation Sans" panose="020B0604020202020204" pitchFamily="34" charset="0"/>
                        </a:rPr>
                        <a:t>.</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2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4"/>
                        </a:rPr>
                        <a:t>CWE-352: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3052485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a:solidFill>
                            <a:schemeClr val="tx1"/>
                          </a:solidFill>
                          <a:latin typeface="Liberation Sans" panose="020B0604020202020204" pitchFamily="34" charset="0"/>
                          <a:ea typeface="+mn-ea"/>
                          <a:cs typeface="+mn-cs"/>
                        </a:rPr>
                        <a:t>Industry Ranked Survey</a:t>
                      </a:r>
                      <a:endParaRPr lang="en-US" sz="1600" b="1" kern="1200" noProof="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Liberation Sans" panose="020B0604020202020204" pitchFamily="34" charset="0"/>
                          <a:ea typeface="+mn-ea"/>
                          <a:cs typeface="+mn-cs"/>
                        </a:rPr>
                        <a:t>Public Data Call</a:t>
                      </a:r>
                      <a:endParaRPr lang="en-US"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98486481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2193548691"/>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kern="1200" dirty="0">
                          <a:solidFill>
                            <a:schemeClr val="tx1"/>
                          </a:solidFill>
                          <a:latin typeface="Liberation Sans" panose="020B0604020202020204" pitchFamily="34" charset="0"/>
                          <a:ea typeface="+mn-ea"/>
                          <a:cs typeface="+mn-cs"/>
                        </a:rPr>
                        <a:t>In this release, issues and recommendations are written concisely and in a testable way to assist with the adoption of the OWASP Top 10 in application security programs. We encourage large and high performing organizations to use the </a:t>
                      </a:r>
                      <a:r>
                        <a:rPr lang="en-US" sz="950" b="1" kern="1200" dirty="0">
                          <a:solidFill>
                            <a:srgbClr val="0066FF"/>
                          </a:solidFill>
                          <a:latin typeface="Liberation Sans" panose="020B0604020202020204" pitchFamily="34" charset="0"/>
                          <a:ea typeface="+mn-ea"/>
                          <a:cs typeface="+mn-cs"/>
                          <a:hlinkClick r:id="rId4">
                            <a:extLst>
                              <a:ext uri="{A12FA001-AC4F-418D-AE19-62706E023703}">
                                <ahyp:hlinkClr xmlns:ahyp="http://schemas.microsoft.com/office/drawing/2018/hyperlinkcolor" val="tx"/>
                              </a:ext>
                            </a:extLst>
                          </a:hlinkClick>
                        </a:rPr>
                        <a:t>OWASP Application Security Verification Standard (ASVS)</a:t>
                      </a:r>
                      <a:r>
                        <a:rPr lang="en-US" sz="950" kern="1200" dirty="0">
                          <a:solidFill>
                            <a:schemeClr val="tx1"/>
                          </a:solidFill>
                          <a:latin typeface="Liberation Sans" panose="020B0604020202020204" pitchFamily="34" charset="0"/>
                          <a:ea typeface="+mn-ea"/>
                          <a:cs typeface="+mn-cs"/>
                        </a:rPr>
                        <a:t> if a true standard is required, but for most, the OWASP Top 10 is a great start on the application security journey</a:t>
                      </a:r>
                      <a:r>
                        <a:rPr lang="en-US" sz="950" kern="1200" dirty="0">
                          <a:solidFill>
                            <a:schemeClr val="tx1"/>
                          </a:solidFill>
                          <a:latin typeface="Liberation Sans" panose="020B0604020202020204" pitchFamily="34" charset="0"/>
                          <a:ea typeface="+mn-ea"/>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6"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7"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8"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9"/>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74999069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Don't stop at 10</a:t>
                      </a:r>
                      <a:r>
                        <a:rPr lang="en-US" sz="95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a:latin typeface="Liberation Sans" panose="020B0604020202020204" pitchFamily="34" charset="0"/>
                          <a:cs typeface="Liberation Sans" panose="020B0604020202020204" pitchFamily="34" charset="0"/>
                          <a:hlinkClick r:id="rId6"/>
                        </a:rPr>
                        <a:t>OWASP Developer's Guide</a:t>
                      </a:r>
                      <a:r>
                        <a:rPr lang="en-US" sz="950">
                          <a:latin typeface="Liberation Sans" panose="020B0604020202020204" pitchFamily="34" charset="0"/>
                          <a:cs typeface="Liberation Sans" panose="020B0604020202020204" pitchFamily="34" charset="0"/>
                        </a:rPr>
                        <a:t> and the </a:t>
                      </a:r>
                      <a:r>
                        <a:rPr lang="en-US" sz="950">
                          <a:latin typeface="Liberation Sans" panose="020B0604020202020204" pitchFamily="34" charset="0"/>
                          <a:cs typeface="Liberation Sans" panose="020B0604020202020204" pitchFamily="34" charset="0"/>
                          <a:hlinkClick r:id="rId7"/>
                        </a:rPr>
                        <a:t>OWASP Cheat Sheet Series</a:t>
                      </a:r>
                      <a:r>
                        <a:rPr lang="en-US" sz="95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a:latin typeface="Liberation Sans" panose="020B0604020202020204" pitchFamily="34" charset="0"/>
                          <a:cs typeface="Liberation Sans" panose="020B0604020202020204" pitchFamily="34" charset="0"/>
                          <a:hlinkClick r:id="rId8"/>
                        </a:rPr>
                        <a:t>OWASP Testing Guide</a:t>
                      </a:r>
                      <a:r>
                        <a:rPr lang="en-US" sz="950" baseline="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Constant</a:t>
                      </a:r>
                      <a:r>
                        <a:rPr lang="en-US" sz="950" b="1" baseline="0">
                          <a:latin typeface="Liberation Sans" panose="020B0604020202020204" pitchFamily="34" charset="0"/>
                          <a:cs typeface="Liberation Sans" panose="020B0604020202020204" pitchFamily="34" charset="0"/>
                        </a:rPr>
                        <a:t> change</a:t>
                      </a:r>
                      <a:r>
                        <a:rPr lang="en-US" sz="95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a:latin typeface="Liberation Sans" panose="020B0604020202020204" pitchFamily="34" charset="0"/>
                          <a:cs typeface="Liberation Sans" panose="020B0604020202020204" pitchFamily="34" charset="0"/>
                          <a:hlinkClick r:id="rId9" action="ppaction://hlinksldjump"/>
                        </a:rPr>
                        <a:t>Developers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0" action="ppaction://hlinksldjump"/>
                        </a:rPr>
                        <a:t>Security Testers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1" action="ppaction://hlinksldjump"/>
                        </a:rPr>
                        <a:t>Organizations</a:t>
                      </a:r>
                      <a:r>
                        <a:rPr lang="en-US" sz="950">
                          <a:latin typeface="Liberation Sans" panose="020B0604020202020204" pitchFamily="34" charset="0"/>
                          <a:cs typeface="Liberation Sans" panose="020B0604020202020204" pitchFamily="34" charset="0"/>
                        </a:rPr>
                        <a:t>, and </a:t>
                      </a:r>
                      <a:r>
                        <a:rPr lang="en-US" sz="950">
                          <a:latin typeface="Liberation Sans" panose="020B0604020202020204" pitchFamily="34" charset="0"/>
                          <a:cs typeface="Liberation Sans" panose="020B0604020202020204" pitchFamily="34" charset="0"/>
                          <a:hlinkClick r:id="rId12" action="ppaction://hlinksldjump"/>
                        </a:rPr>
                        <a:t>Application Managers </a:t>
                      </a:r>
                      <a:r>
                        <a:rPr lang="en-US"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a:latin typeface="Liberation Sans" panose="020B0604020202020204" pitchFamily="34" charset="0"/>
                          <a:cs typeface="Liberation Sans" panose="020B0604020202020204" pitchFamily="34" charset="0"/>
                        </a:rPr>
                        <a:t>Think positive</a:t>
                      </a:r>
                      <a:r>
                        <a:rPr lang="en-US" sz="950" baseline="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a:latin typeface="Liberation Sans" panose="020B0604020202020204" pitchFamily="34" charset="0"/>
                          <a:cs typeface="Liberation Sans" panose="020B0604020202020204" pitchFamily="34" charset="0"/>
                          <a:hlinkClick r:id="rId13"/>
                        </a:rPr>
                        <a:t>OWASP Proactive Controls </a:t>
                      </a:r>
                      <a:r>
                        <a:rPr lang="en-US"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a:latin typeface="Liberation Sans" panose="020B0604020202020204" pitchFamily="34" charset="0"/>
                          <a:cs typeface="Liberation Sans" panose="020B0604020202020204" pitchFamily="34" charset="0"/>
                          <a:hlinkClick r:id="rId14"/>
                        </a:rPr>
                        <a:t>OWASP Application Security Verification Standard (ASVS)</a:t>
                      </a:r>
                      <a:r>
                        <a:rPr lang="en-US" sz="95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Use tools wisely</a:t>
                      </a:r>
                      <a:r>
                        <a:rPr lang="en-US" sz="95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a:latin typeface="Liberation Sans" panose="020B0604020202020204" pitchFamily="34" charset="0"/>
                          <a:cs typeface="Liberation Sans" panose="020B0604020202020204" pitchFamily="34" charset="0"/>
                        </a:rPr>
                        <a:t>Push left, right, and everywhere</a:t>
                      </a:r>
                      <a:r>
                        <a:rPr lang="en-US" sz="95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a:latin typeface="Liberation Sans" panose="020B0604020202020204" pitchFamily="34" charset="0"/>
                          <a:cs typeface="Liberation Sans" panose="020B0604020202020204" pitchFamily="34" charset="0"/>
                          <a:hlinkClick r:id="rId15"/>
                        </a:rPr>
                        <a:t>OWASP Software Assurance Maturity Model (SAMM)</a:t>
                      </a:r>
                      <a:r>
                        <a:rPr lang="en-US" sz="95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As there are more contributors than space here, we have created a </a:t>
                      </a:r>
                      <a:r>
                        <a:rPr lang="en-US" sz="950" b="0" i="0" u="none" strike="noStrike" noProof="0">
                          <a:solidFill>
                            <a:srgbClr val="000000"/>
                          </a:solidFill>
                          <a:latin typeface="Liberation Sans" panose="020B0604020202020204" pitchFamily="34" charset="0"/>
                          <a:hlinkClick r:id="rId16" action="ppaction://hlinksldjump"/>
                        </a:rPr>
                        <a:t>dedicated page </a:t>
                      </a:r>
                      <a:r>
                        <a:rPr lang="en-US" sz="950" b="0" i="0" u="none" strike="noStrike" noProof="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0" i="0" u="none" strike="noStrike" noProof="0">
                          <a:solidFill>
                            <a:srgbClr val="000000"/>
                          </a:solidFill>
                          <a:latin typeface="Liberation Sans" panose="020B0604020202020204" pitchFamily="34" charset="0"/>
                          <a:hlinkClick r:id="rId16" action="ppaction://hlinksldjump"/>
                        </a:rPr>
                        <a:t>Acknowledgements</a:t>
                      </a:r>
                      <a:r>
                        <a:rPr lang="en-US" sz="950" b="0" i="0" u="none" strike="noStrike" noProof="0">
                          <a:solidFill>
                            <a:srgbClr val="000000"/>
                          </a:solidFill>
                          <a:latin typeface="Liberation Sans" panose="020B0604020202020204" pitchFamily="34" charset="0"/>
                        </a:rPr>
                        <a:t>’ page. </a:t>
                      </a:r>
                    </a:p>
                    <a:p>
                      <a:pPr lvl="0">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endParaRPr lang="en-US" sz="950" b="0" i="0" u="none" strike="noStrike" noProof="0" dirty="0">
                        <a:solidFill>
                          <a:srgbClr val="000000"/>
                        </a:solidFill>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437593199"/>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written in node.js and Spring Boot are replacing traditional monolithic applications.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come with their own security challenges including establishing trust between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5"/>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9"/>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071859492"/>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5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 </a:t>
                      </a:r>
                      <a:r>
                        <a:rPr lang="en-US" sz="95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5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633617837"/>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en-US" sz="950" dirty="0">
                          <a:solidFill>
                            <a:srgbClr val="000000"/>
                          </a:solidFill>
                          <a:latin typeface="Liberation Sans"/>
                          <a:ea typeface="Liberation Sans" panose="020B0604020202020204" pitchFamily="34" charset="0"/>
                          <a:cs typeface="Liberation Sans" panose="020B0604020202020204" pitchFamily="34" charset="0"/>
                        </a:rPr>
                        <a:t>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95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95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1524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Common</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Moderate</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Uncommon: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Minor: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a:t>
            </a:r>
            <a:r>
              <a:rPr lang="en-AU">
                <a:latin typeface="Exo 2" panose="00000500000000000000" pitchFamily="2" charset="0"/>
              </a:rPr>
              <a:t>Top 10</a:t>
            </a:r>
            <a:br>
              <a:rPr lang="en-AU" dirty="0">
                <a:latin typeface="Exo 2" panose="00000500000000000000" pitchFamily="2" charset="0"/>
              </a:rPr>
            </a:br>
            <a:r>
              <a:rPr lang="en-AU" dirty="0">
                <a:latin typeface="Exo 2" panose="00000500000000000000" pitchFamily="2" charset="0"/>
              </a:rPr>
              <a:t>Application </a:t>
            </a:r>
            <a:r>
              <a:rPr lang="en-AU">
                <a:latin typeface="Exo 2" panose="00000500000000000000" pitchFamily="2" charset="0"/>
              </a:rPr>
              <a:t>Security </a:t>
            </a:r>
            <a:r>
              <a:rPr lang="en-AU" dirty="0"/>
              <a:t>Risks</a:t>
            </a:r>
            <a:r>
              <a:rPr lang="en-AU"/>
              <a:t> </a:t>
            </a:r>
            <a:r>
              <a:rPr lang="en-AU" dirty="0"/>
              <a:t>–</a:t>
            </a:r>
            <a:r>
              <a:rPr lang="en-AU"/>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
            </a:r>
            <a:r>
              <a:rPr lang="en-US" sz="900">
                <a:solidFill>
                  <a:schemeClr val="tx2"/>
                </a:solidFill>
                <a:latin typeface="Liberation Sans" panose="020B0604020202020204" pitchFamily="34" charset="0"/>
                <a:cs typeface="Liberation Sans" panose="020B0604020202020204" pitchFamily="34" charset="0"/>
              </a:rPr>
              <a:t>Even when</a:t>
            </a:r>
            <a:r>
              <a:rPr lang="en-US" sz="900" dirty="0">
                <a:solidFill>
                  <a:schemeClr val="tx2"/>
                </a:solidFill>
                <a:latin typeface="Liberation Sans" panose="020B0604020202020204" pitchFamily="34" charset="0"/>
                <a:cs typeface="Liberation Sans" panose="020B0604020202020204" pitchFamily="34" charset="0"/>
              </a:rPr>
              <a:t>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a:t>
            </a:r>
            <a:r>
              <a:rPr lang="en-US" sz="900">
                <a:solidFill>
                  <a:schemeClr val="tx2"/>
                </a:solidFill>
                <a:latin typeface="Liberation Sans" panose="020B0604020202020204" pitchFamily="34" charset="0"/>
                <a:cs typeface="Liberation Sans" panose="020B0604020202020204" pitchFamily="34" charset="0"/>
              </a:rPr>
              <a:t>This</a:t>
            </a:r>
            <a:r>
              <a:rPr lang="en-US" sz="900" dirty="0">
                <a:solidFill>
                  <a:schemeClr val="tx2"/>
                </a:solidFill>
                <a:latin typeface="Liberation Sans" panose="020B0604020202020204" pitchFamily="34" charset="0"/>
                <a:cs typeface="Liberation Sans" panose="020B0604020202020204" pitchFamily="34" charset="0"/>
              </a:rPr>
              <a:t>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Injection flaws</a:t>
                      </a:r>
                      <a:r>
                        <a:rPr lang="en-US" sz="900">
                          <a:ln>
                            <a:noFill/>
                          </a:ln>
                          <a:latin typeface="Liberation Sans" panose="020B0604020202020204" pitchFamily="34" charset="0"/>
                          <a:cs typeface="Liberation Sans" panose="020B0604020202020204" pitchFamily="34" charset="0"/>
                        </a:rPr>
                        <a:t> </a:t>
                      </a:r>
                      <a:r>
                        <a:rPr lang="en-US" sz="90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100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a:latin typeface="Exo 2" panose="00000500000000000000" pitchFamily="2" charset="0"/>
                      </a:endParaRPr>
                    </a:p>
                    <a:p>
                      <a:pPr lvl="0">
                        <a:lnSpc>
                          <a:spcPts val="1000"/>
                        </a:lnSpc>
                        <a:spcBef>
                          <a:spcPts val="300"/>
                        </a:spcBef>
                        <a:spcAft>
                          <a:spcPts val="300"/>
                        </a:spcAft>
                        <a:buNone/>
                      </a:pPr>
                      <a:r>
                        <a:rPr lang="en-US"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a:t>
            </a:r>
            <a:r>
              <a:rPr lang="en-US" sz="90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a:cs typeface="Liberation Sans" panose="020B0604020202020204" pitchFamily="34" charset="0"/>
                        </a:rPr>
                        <a:t>Exploitability: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a:cs typeface="Liberation Sans" panose="020B0604020202020204" pitchFamily="34" charset="0"/>
                        </a:rPr>
                        <a:t>Technical: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stateful </a:t>
                      </a:r>
                      <a:r>
                        <a:rPr lang="en-US" sz="900">
                          <a:solidFill>
                            <a:schemeClr val="tx1"/>
                          </a:solidFill>
                          <a:latin typeface="Liberation Sans" panose="020B0604020202020204" pitchFamily="34" charset="0"/>
                          <a:cs typeface="Liberation Sans" panose="020B0604020202020204" pitchFamily="34" charset="0"/>
                        </a:rPr>
                        <a:t>applications</a:t>
                      </a:r>
                      <a:r>
                        <a:rPr lang="en-US"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a:latin typeface="Liberation Sans" panose="020B0604020202020204" pitchFamily="34" charset="0"/>
                          <a:cs typeface="Liberation Sans" panose="020B0604020202020204" pitchFamily="34" charset="0"/>
                        </a:rPr>
                        <a:t>attacks</a:t>
                      </a:r>
                      <a:r>
                        <a:rPr lang="en-US" sz="900">
                          <a:latin typeface="Liberation Sans" panose="020B0604020202020204" pitchFamily="34" charset="0"/>
                          <a:cs typeface="Liberation Sans" panose="020B0604020202020204" pitchFamily="34" charset="0"/>
                        </a:rPr>
                        <a:t>.</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16023</Words>
  <Application>Microsoft Macintosh PowerPoint</Application>
  <PresentationFormat>Letter Paper (8.5x11 in)</PresentationFormat>
  <Paragraphs>1297</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Exo 2</vt:lpstr>
      <vt:lpstr>Liberation Sans</vt:lpstr>
      <vt:lpstr>Lucida Sans</vt:lpstr>
      <vt:lpstr>Wingdings</vt:lpstr>
      <vt:lpstr>Office Theme</vt:lpstr>
      <vt:lpstr>PowerPoint Presentation</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Andrew van der Stock</cp:lastModifiedBy>
  <cp:revision>1873</cp:revision>
  <cp:lastPrinted>2017-11-16T20:35:31Z</cp:lastPrinted>
  <dcterms:created xsi:type="dcterms:W3CDTF">2009-08-17T12:51:41Z</dcterms:created>
  <dcterms:modified xsi:type="dcterms:W3CDTF">2021-08-13T20:36:31Z</dcterms:modified>
  <cp:contentStatus>RC2_RCC1</cp:contentStatus>
</cp:coreProperties>
</file>