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48"/>
  </p:notesMasterIdLst>
  <p:handoutMasterIdLst>
    <p:handoutMasterId r:id="rId49"/>
  </p:handoutMasterIdLst>
  <p:sldIdLst>
    <p:sldId id="258" r:id="rId2"/>
    <p:sldId id="330" r:id="rId3"/>
    <p:sldId id="356" r:id="rId4"/>
    <p:sldId id="357" r:id="rId5"/>
    <p:sldId id="358" r:id="rId6"/>
    <p:sldId id="359" r:id="rId7"/>
    <p:sldId id="360" r:id="rId8"/>
    <p:sldId id="361" r:id="rId9"/>
    <p:sldId id="362" r:id="rId10"/>
    <p:sldId id="331" r:id="rId11"/>
    <p:sldId id="332" r:id="rId12"/>
    <p:sldId id="333" r:id="rId13"/>
    <p:sldId id="363" r:id="rId14"/>
    <p:sldId id="365" r:id="rId15"/>
    <p:sldId id="364" r:id="rId16"/>
    <p:sldId id="334" r:id="rId17"/>
    <p:sldId id="369" r:id="rId18"/>
    <p:sldId id="370" r:id="rId19"/>
    <p:sldId id="336" r:id="rId20"/>
    <p:sldId id="337" r:id="rId21"/>
    <p:sldId id="366" r:id="rId22"/>
    <p:sldId id="367" r:id="rId23"/>
    <p:sldId id="371" r:id="rId24"/>
    <p:sldId id="372" r:id="rId25"/>
    <p:sldId id="373" r:id="rId26"/>
    <p:sldId id="379" r:id="rId27"/>
    <p:sldId id="393" r:id="rId28"/>
    <p:sldId id="374" r:id="rId29"/>
    <p:sldId id="375" r:id="rId30"/>
    <p:sldId id="391" r:id="rId31"/>
    <p:sldId id="376" r:id="rId32"/>
    <p:sldId id="377" r:id="rId33"/>
    <p:sldId id="378" r:id="rId34"/>
    <p:sldId id="394" r:id="rId35"/>
    <p:sldId id="397" r:id="rId36"/>
    <p:sldId id="382" r:id="rId37"/>
    <p:sldId id="383" r:id="rId38"/>
    <p:sldId id="384" r:id="rId39"/>
    <p:sldId id="387" r:id="rId40"/>
    <p:sldId id="388" r:id="rId41"/>
    <p:sldId id="398" r:id="rId42"/>
    <p:sldId id="392" r:id="rId43"/>
    <p:sldId id="401" r:id="rId44"/>
    <p:sldId id="399" r:id="rId45"/>
    <p:sldId id="402" r:id="rId46"/>
    <p:sldId id="400" r:id="rId47"/>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FF00"/>
    <a:srgbClr val="CC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64" autoAdjust="0"/>
    <p:restoredTop sz="94660"/>
  </p:normalViewPr>
  <p:slideViewPr>
    <p:cSldViewPr>
      <p:cViewPr varScale="1">
        <p:scale>
          <a:sx n="64" d="100"/>
          <a:sy n="64" d="100"/>
        </p:scale>
        <p:origin x="109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124"/>
    </p:cViewPr>
  </p:sorterViewPr>
  <p:notesViewPr>
    <p:cSldViewPr>
      <p:cViewPr varScale="1">
        <p:scale>
          <a:sx n="67" d="100"/>
          <a:sy n="67" d="100"/>
        </p:scale>
        <p:origin x="-2016"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eaLnBrk="0" hangingPunct="0">
              <a:defRPr sz="1200">
                <a:latin typeface="Arial" charset="0"/>
              </a:defRPr>
            </a:lvl1pPr>
          </a:lstStyle>
          <a:p>
            <a:pPr>
              <a:defRPr/>
            </a:pPr>
            <a:fld id="{B68C0B2E-3E47-43A3-A924-250EC03FCF3F}" type="datetimeFigureOut">
              <a:rPr lang="en-US"/>
              <a:pPr>
                <a:defRPr/>
              </a:pPr>
              <a:t>6/25/2023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D8897D-297A-4B34-A101-960369851C8D}" type="slidenum">
              <a:rPr lang="en-US"/>
              <a:pPr>
                <a:defRPr/>
              </a:pPr>
              <a:t>‹#›</a:t>
            </a:fld>
            <a:endParaRPr lang="en-US"/>
          </a:p>
        </p:txBody>
      </p:sp>
    </p:spTree>
    <p:extLst>
      <p:ext uri="{BB962C8B-B14F-4D97-AF65-F5344CB8AC3E}">
        <p14:creationId xmlns:p14="http://schemas.microsoft.com/office/powerpoint/2010/main" val="1144162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eaLnBrk="0" hangingPunct="0">
              <a:defRPr sz="1200">
                <a:latin typeface="Arial" charset="0"/>
              </a:defRPr>
            </a:lvl1pPr>
          </a:lstStyle>
          <a:p>
            <a:pPr>
              <a:defRPr/>
            </a:pPr>
            <a:fld id="{B6DD377C-054E-4B4C-8D98-7C36549C9E56}" type="datetimeFigureOut">
              <a:rPr lang="en-US"/>
              <a:pPr>
                <a:defRPr/>
              </a:pPr>
              <a:t>6/25/2023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A2DDC4-0147-42D7-8BCF-2473917B4D92}" type="slidenum">
              <a:rPr lang="en-US"/>
              <a:pPr>
                <a:defRPr/>
              </a:pPr>
              <a:t>‹#›</a:t>
            </a:fld>
            <a:endParaRPr lang="en-US"/>
          </a:p>
        </p:txBody>
      </p:sp>
    </p:spTree>
    <p:extLst>
      <p:ext uri="{BB962C8B-B14F-4D97-AF65-F5344CB8AC3E}">
        <p14:creationId xmlns:p14="http://schemas.microsoft.com/office/powerpoint/2010/main" val="1792149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37</a:t>
            </a:fld>
            <a:endParaRPr lang="en-US"/>
          </a:p>
        </p:txBody>
      </p:sp>
    </p:spTree>
    <p:extLst>
      <p:ext uri="{BB962C8B-B14F-4D97-AF65-F5344CB8AC3E}">
        <p14:creationId xmlns:p14="http://schemas.microsoft.com/office/powerpoint/2010/main" val="924933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a:defRPr/>
              </a:pPr>
              <a:endParaRPr lang="en-US"/>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8"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9"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grpSp>
      <p:sp>
        <p:nvSpPr>
          <p:cNvPr id="13314"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13324"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fld id="{A308930E-B66D-4DEE-B93D-62824066E507}" type="datetime1">
              <a:rPr lang="en-US" smtClean="0"/>
              <a:t>6/25/2023</a:t>
            </a:fld>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r>
              <a:rPr lang="en-US"/>
              <a:t>MC3020</a:t>
            </a:r>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14F20912-3964-4AC0-A76F-E2BBB0A2FF93}" type="slidenum">
              <a:rPr lang="en-US"/>
              <a:pPr>
                <a:defRPr/>
              </a:pPr>
              <a:t>‹#›</a:t>
            </a:fld>
            <a:endParaRPr lang="en-US"/>
          </a:p>
        </p:txBody>
      </p:sp>
    </p:spTree>
    <p:extLst>
      <p:ext uri="{BB962C8B-B14F-4D97-AF65-F5344CB8AC3E}">
        <p14:creationId xmlns:p14="http://schemas.microsoft.com/office/powerpoint/2010/main" val="257184781"/>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70D1BBEF-5494-4F54-8D56-E735BC30E6B6}" type="datetime1">
              <a:rPr lang="en-US" smtClean="0"/>
              <a:t>6/25/2023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FBD8310E-0DB0-4721-B025-0CB70D41D95B}" type="slidenum">
              <a:rPr lang="en-US"/>
              <a:pPr>
                <a:defRPr/>
              </a:pPr>
              <a:t>‹#›</a:t>
            </a:fld>
            <a:endParaRPr lang="en-US"/>
          </a:p>
        </p:txBody>
      </p:sp>
    </p:spTree>
    <p:extLst>
      <p:ext uri="{BB962C8B-B14F-4D97-AF65-F5344CB8AC3E}">
        <p14:creationId xmlns:p14="http://schemas.microsoft.com/office/powerpoint/2010/main" val="697371622"/>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EA7447CE-76F7-4678-A430-C7D8F669521E}" type="datetime1">
              <a:rPr lang="en-US" smtClean="0"/>
              <a:t>6/25/2023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95FD2ED4-81C2-415D-9DB9-34C0DEB3242C}" type="slidenum">
              <a:rPr lang="en-US"/>
              <a:pPr>
                <a:defRPr/>
              </a:pPr>
              <a:t>‹#›</a:t>
            </a:fld>
            <a:endParaRPr lang="en-US"/>
          </a:p>
        </p:txBody>
      </p:sp>
    </p:spTree>
    <p:extLst>
      <p:ext uri="{BB962C8B-B14F-4D97-AF65-F5344CB8AC3E}">
        <p14:creationId xmlns:p14="http://schemas.microsoft.com/office/powerpoint/2010/main" val="3791597630"/>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D2F9A020-A9A9-4625-B723-07D3791FE2F0}" type="datetime1">
              <a:rPr lang="en-US" smtClean="0"/>
              <a:t>6/25/2023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6A1B57EA-E72A-4329-81F2-51EDB34B2E37}" type="slidenum">
              <a:rPr lang="en-US"/>
              <a:pPr>
                <a:defRPr/>
              </a:pPr>
              <a:t>‹#›</a:t>
            </a:fld>
            <a:endParaRPr lang="en-US"/>
          </a:p>
        </p:txBody>
      </p:sp>
    </p:spTree>
    <p:extLst>
      <p:ext uri="{BB962C8B-B14F-4D97-AF65-F5344CB8AC3E}">
        <p14:creationId xmlns:p14="http://schemas.microsoft.com/office/powerpoint/2010/main" val="274550140"/>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56163" y="19812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56163" y="41148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dt" sz="half" idx="10"/>
          </p:nvPr>
        </p:nvSpPr>
        <p:spPr>
          <a:ln/>
        </p:spPr>
        <p:txBody>
          <a:bodyPr/>
          <a:lstStyle>
            <a:lvl1pPr>
              <a:defRPr/>
            </a:lvl1pPr>
          </a:lstStyle>
          <a:p>
            <a:pPr>
              <a:defRPr/>
            </a:pPr>
            <a:fld id="{3B4D1B2B-9E55-4DDE-93D5-6D47CEFA1CAA}" type="datetime1">
              <a:rPr lang="en-US" smtClean="0"/>
              <a:t>6/25/2023</a:t>
            </a:fld>
            <a:endParaRPr lang="en-US"/>
          </a:p>
        </p:txBody>
      </p:sp>
      <p:sp>
        <p:nvSpPr>
          <p:cNvPr id="7"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8" name="Rectangle 8"/>
          <p:cNvSpPr>
            <a:spLocks noGrp="1" noChangeArrowheads="1"/>
          </p:cNvSpPr>
          <p:nvPr>
            <p:ph type="sldNum" sz="quarter" idx="12"/>
          </p:nvPr>
        </p:nvSpPr>
        <p:spPr>
          <a:ln/>
        </p:spPr>
        <p:txBody>
          <a:bodyPr/>
          <a:lstStyle>
            <a:lvl1pPr>
              <a:defRPr/>
            </a:lvl1pPr>
          </a:lstStyle>
          <a:p>
            <a:pPr>
              <a:defRPr/>
            </a:pPr>
            <a:fld id="{2EC6C997-B2A1-4F64-94C9-9181FD65C0A1}" type="slidenum">
              <a:rPr lang="en-US"/>
              <a:pPr>
                <a:defRPr/>
              </a:pPr>
              <a:t>‹#›</a:t>
            </a:fld>
            <a:endParaRPr lang="en-US"/>
          </a:p>
        </p:txBody>
      </p:sp>
    </p:spTree>
    <p:extLst>
      <p:ext uri="{BB962C8B-B14F-4D97-AF65-F5344CB8AC3E}">
        <p14:creationId xmlns:p14="http://schemas.microsoft.com/office/powerpoint/2010/main" val="531946398"/>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31863" y="96838"/>
            <a:ext cx="7678737" cy="599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dt" sz="half" idx="10"/>
          </p:nvPr>
        </p:nvSpPr>
        <p:spPr>
          <a:ln/>
        </p:spPr>
        <p:txBody>
          <a:bodyPr/>
          <a:lstStyle>
            <a:lvl1pPr>
              <a:defRPr/>
            </a:lvl1pPr>
          </a:lstStyle>
          <a:p>
            <a:pPr>
              <a:defRPr/>
            </a:pPr>
            <a:fld id="{89DE76AE-8016-4E12-BBFB-F3B1387169E7}" type="datetime1">
              <a:rPr lang="en-US" smtClean="0"/>
              <a:t>6/25/2023</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5" name="Rectangle 8"/>
          <p:cNvSpPr>
            <a:spLocks noGrp="1" noChangeArrowheads="1"/>
          </p:cNvSpPr>
          <p:nvPr>
            <p:ph type="sldNum" sz="quarter" idx="12"/>
          </p:nvPr>
        </p:nvSpPr>
        <p:spPr>
          <a:ln/>
        </p:spPr>
        <p:txBody>
          <a:bodyPr/>
          <a:lstStyle>
            <a:lvl1pPr>
              <a:defRPr/>
            </a:lvl1pPr>
          </a:lstStyle>
          <a:p>
            <a:pPr>
              <a:defRPr/>
            </a:pPr>
            <a:fld id="{9ED58F9B-28CC-45BA-B87E-300B3A1B38A0}" type="slidenum">
              <a:rPr lang="en-US"/>
              <a:pPr>
                <a:defRPr/>
              </a:pPr>
              <a:t>‹#›</a:t>
            </a:fld>
            <a:endParaRPr lang="en-US"/>
          </a:p>
        </p:txBody>
      </p:sp>
    </p:spTree>
    <p:extLst>
      <p:ext uri="{BB962C8B-B14F-4D97-AF65-F5344CB8AC3E}">
        <p14:creationId xmlns:p14="http://schemas.microsoft.com/office/powerpoint/2010/main" val="3747416825"/>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8D30CD17-3FA5-48C7-BE32-4F91304B5150}" type="datetime1">
              <a:rPr lang="en-US" smtClean="0"/>
              <a:t>6/25/2023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645ED874-4033-4CEE-AE69-D7CB222F48E6}" type="slidenum">
              <a:rPr lang="en-US"/>
              <a:pPr>
                <a:defRPr/>
              </a:pPr>
              <a:t>‹#›</a:t>
            </a:fld>
            <a:endParaRPr lang="en-US"/>
          </a:p>
        </p:txBody>
      </p:sp>
    </p:spTree>
    <p:extLst>
      <p:ext uri="{BB962C8B-B14F-4D97-AF65-F5344CB8AC3E}">
        <p14:creationId xmlns:p14="http://schemas.microsoft.com/office/powerpoint/2010/main" val="2865308922"/>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D705D8BC-EDFD-4E6E-8781-D78E10040B17}" type="datetime1">
              <a:rPr lang="en-US" smtClean="0"/>
              <a:t>6/25/2023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00D12143-4CA1-4B5D-8192-280F0A8950D9}" type="slidenum">
              <a:rPr lang="en-US"/>
              <a:pPr>
                <a:defRPr/>
              </a:pPr>
              <a:t>‹#›</a:t>
            </a:fld>
            <a:endParaRPr lang="en-US"/>
          </a:p>
        </p:txBody>
      </p:sp>
    </p:spTree>
    <p:extLst>
      <p:ext uri="{BB962C8B-B14F-4D97-AF65-F5344CB8AC3E}">
        <p14:creationId xmlns:p14="http://schemas.microsoft.com/office/powerpoint/2010/main" val="1788375589"/>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B8EF34EC-ACB4-4A83-9969-8979F5F72BA2}" type="datetime1">
              <a:rPr lang="en-US" smtClean="0"/>
              <a:t>6/25/2023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605A68BB-D301-4C84-8D5A-68B072225578}" type="slidenum">
              <a:rPr lang="en-US"/>
              <a:pPr>
                <a:defRPr/>
              </a:pPr>
              <a:t>‹#›</a:t>
            </a:fld>
            <a:endParaRPr lang="en-US"/>
          </a:p>
        </p:txBody>
      </p:sp>
    </p:spTree>
    <p:extLst>
      <p:ext uri="{BB962C8B-B14F-4D97-AF65-F5344CB8AC3E}">
        <p14:creationId xmlns:p14="http://schemas.microsoft.com/office/powerpoint/2010/main" val="2002444222"/>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fld id="{E4A1BF2D-2319-4DDC-BEAA-552C23C06BDB}" type="datetime1">
              <a:rPr lang="en-US" smtClean="0"/>
              <a:t>6/25/2023</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9" name="Rectangle 8"/>
          <p:cNvSpPr>
            <a:spLocks noGrp="1" noChangeArrowheads="1"/>
          </p:cNvSpPr>
          <p:nvPr>
            <p:ph type="sldNum" sz="quarter" idx="12"/>
          </p:nvPr>
        </p:nvSpPr>
        <p:spPr>
          <a:ln/>
        </p:spPr>
        <p:txBody>
          <a:bodyPr/>
          <a:lstStyle>
            <a:lvl1pPr>
              <a:defRPr/>
            </a:lvl1pPr>
          </a:lstStyle>
          <a:p>
            <a:pPr>
              <a:defRPr/>
            </a:pPr>
            <a:fld id="{280F40D6-973E-420A-8A2A-57EE40479B76}" type="slidenum">
              <a:rPr lang="en-US"/>
              <a:pPr>
                <a:defRPr/>
              </a:pPr>
              <a:t>‹#›</a:t>
            </a:fld>
            <a:endParaRPr lang="en-US"/>
          </a:p>
        </p:txBody>
      </p:sp>
    </p:spTree>
    <p:extLst>
      <p:ext uri="{BB962C8B-B14F-4D97-AF65-F5344CB8AC3E}">
        <p14:creationId xmlns:p14="http://schemas.microsoft.com/office/powerpoint/2010/main" val="1712266525"/>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fld id="{AF404ED4-4AD9-4DEE-A10A-CB52D0B290E8}" type="datetime1">
              <a:rPr lang="en-US" smtClean="0"/>
              <a:t>6/25/2023</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5" name="Rectangle 8"/>
          <p:cNvSpPr>
            <a:spLocks noGrp="1" noChangeArrowheads="1"/>
          </p:cNvSpPr>
          <p:nvPr>
            <p:ph type="sldNum" sz="quarter" idx="12"/>
          </p:nvPr>
        </p:nvSpPr>
        <p:spPr>
          <a:ln/>
        </p:spPr>
        <p:txBody>
          <a:bodyPr/>
          <a:lstStyle>
            <a:lvl1pPr>
              <a:defRPr/>
            </a:lvl1pPr>
          </a:lstStyle>
          <a:p>
            <a:pPr>
              <a:defRPr/>
            </a:pPr>
            <a:fld id="{91405199-A820-4E09-B31F-8A886D86286D}" type="slidenum">
              <a:rPr lang="en-US"/>
              <a:pPr>
                <a:defRPr/>
              </a:pPr>
              <a:t>‹#›</a:t>
            </a:fld>
            <a:endParaRPr lang="en-US"/>
          </a:p>
        </p:txBody>
      </p:sp>
    </p:spTree>
    <p:extLst>
      <p:ext uri="{BB962C8B-B14F-4D97-AF65-F5344CB8AC3E}">
        <p14:creationId xmlns:p14="http://schemas.microsoft.com/office/powerpoint/2010/main" val="3327904356"/>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E650FD56-E3A0-4CE9-B373-5A768E0772EE}" type="datetime1">
              <a:rPr lang="en-US" smtClean="0"/>
              <a:t>6/25/2023</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4" name="Rectangle 8"/>
          <p:cNvSpPr>
            <a:spLocks noGrp="1" noChangeArrowheads="1"/>
          </p:cNvSpPr>
          <p:nvPr>
            <p:ph type="sldNum" sz="quarter" idx="12"/>
          </p:nvPr>
        </p:nvSpPr>
        <p:spPr>
          <a:ln/>
        </p:spPr>
        <p:txBody>
          <a:bodyPr/>
          <a:lstStyle>
            <a:lvl1pPr>
              <a:defRPr/>
            </a:lvl1pPr>
          </a:lstStyle>
          <a:p>
            <a:pPr>
              <a:defRPr/>
            </a:pPr>
            <a:fld id="{D04035A3-F0E6-4F56-B6BB-121338858F57}" type="slidenum">
              <a:rPr lang="en-US"/>
              <a:pPr>
                <a:defRPr/>
              </a:pPr>
              <a:t>‹#›</a:t>
            </a:fld>
            <a:endParaRPr lang="en-US"/>
          </a:p>
        </p:txBody>
      </p:sp>
    </p:spTree>
    <p:extLst>
      <p:ext uri="{BB962C8B-B14F-4D97-AF65-F5344CB8AC3E}">
        <p14:creationId xmlns:p14="http://schemas.microsoft.com/office/powerpoint/2010/main" val="377237909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C123FD5F-3543-4C19-9196-88E0FA17D9FF}" type="datetime1">
              <a:rPr lang="en-US" smtClean="0"/>
              <a:t>6/25/2023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5E57952B-F832-44D9-AB1C-19D8A9007706}" type="slidenum">
              <a:rPr lang="en-US"/>
              <a:pPr>
                <a:defRPr/>
              </a:pPr>
              <a:t>‹#›</a:t>
            </a:fld>
            <a:endParaRPr lang="en-US"/>
          </a:p>
        </p:txBody>
      </p:sp>
    </p:spTree>
    <p:extLst>
      <p:ext uri="{BB962C8B-B14F-4D97-AF65-F5344CB8AC3E}">
        <p14:creationId xmlns:p14="http://schemas.microsoft.com/office/powerpoint/2010/main" val="206592213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70B921A6-2C56-4BC3-A5B7-8A10CD1868A5}" type="datetime1">
              <a:rPr lang="en-US" smtClean="0"/>
              <a:t>6/25/2023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5D9D0630-C4F3-409D-9A0D-A69F5C145D77}" type="slidenum">
              <a:rPr lang="en-US"/>
              <a:pPr>
                <a:defRPr/>
              </a:pPr>
              <a:t>‹#›</a:t>
            </a:fld>
            <a:endParaRPr lang="en-US"/>
          </a:p>
        </p:txBody>
      </p:sp>
    </p:spTree>
    <p:extLst>
      <p:ext uri="{BB962C8B-B14F-4D97-AF65-F5344CB8AC3E}">
        <p14:creationId xmlns:p14="http://schemas.microsoft.com/office/powerpoint/2010/main" val="1301865638"/>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291"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6388" name="Rectangle 4"/>
          <p:cNvSpPr>
            <a:spLocks noGrp="1" noChangeArrowheads="1"/>
          </p:cNvSpPr>
          <p:nvPr>
            <p:ph type="title"/>
          </p:nvPr>
        </p:nvSpPr>
        <p:spPr bwMode="auto">
          <a:xfrm>
            <a:off x="931863" y="96838"/>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6389" name="Rectangle 5"/>
          <p:cNvSpPr>
            <a:spLocks noGrp="1" noChangeArrowheads="1"/>
          </p:cNvSpPr>
          <p:nvPr>
            <p:ph type="body" idx="1"/>
          </p:nvPr>
        </p:nvSpPr>
        <p:spPr bwMode="auto">
          <a:xfrm>
            <a:off x="949325" y="19812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4"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2F6F4336-6CE7-4201-A0A1-432F3CA501BE}" type="datetime1">
              <a:rPr lang="en-US" smtClean="0"/>
              <a:t>6/25/2023</a:t>
            </a:fld>
            <a:endParaRPr lang="en-US"/>
          </a:p>
        </p:txBody>
      </p:sp>
      <p:sp>
        <p:nvSpPr>
          <p:cNvPr id="12295"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en-US"/>
              <a:t>MC3020</a:t>
            </a:r>
          </a:p>
        </p:txBody>
      </p:sp>
      <p:sp>
        <p:nvSpPr>
          <p:cNvPr id="12296"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a:defRPr/>
            </a:pPr>
            <a:fld id="{EA6F07DB-81A9-484A-A862-6F9F9832A9F4}" type="slidenum">
              <a:rPr lang="en-US"/>
              <a:pPr>
                <a:defRPr/>
              </a:pPr>
              <a:t>‹#›</a:t>
            </a:fld>
            <a:endParaRPr lang="en-US"/>
          </a:p>
        </p:txBody>
      </p:sp>
      <p:sp>
        <p:nvSpPr>
          <p:cNvPr id="12297"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12298"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729"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ransition spd="slow">
    <p:wipe dir="r"/>
  </p:transition>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mailto:mayooran@eng.jfn.ac.lk"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 Target="slide36.xml"/><Relationship Id="rId7" Type="http://schemas.openxmlformats.org/officeDocument/2006/relationships/image" Target="../media/image25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image" Target="../media/image25.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slide" Target="slide42.xml"/></Relationships>
</file>

<file path=ppt/slides/_rels/slide2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teams.microsoft.com/l/channel/19%3abGtNw0RkJEnYxOOwZ2AmPQjXjcOAa6MZlMFRVam2Aj81%40thread.tacv2/General?groupId=083b8d81-e749-4b5b-8e8b-f9f289ffb5a2&amp;tenantId=569779cc-e9ff-4510-98cb-ed948a207bb6" TargetMode="External"/><Relationship Id="rId2" Type="http://schemas.openxmlformats.org/officeDocument/2006/relationships/hyperlink" Target="https://mayooran1987.github.io/MC3020/" TargetMode="External"/><Relationship Id="rId1" Type="http://schemas.openxmlformats.org/officeDocument/2006/relationships/slideLayout" Target="../slideLayouts/slideLayout2.xml"/><Relationship Id="rId6" Type="http://schemas.openxmlformats.org/officeDocument/2006/relationships/image" Target="../media/image54.gif"/><Relationship Id="rId5" Type="http://schemas.openxmlformats.org/officeDocument/2006/relationships/image" Target="../media/image53.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167134"/>
            <a:ext cx="3794760" cy="2286000"/>
          </a:xfrm>
          <a:prstGeom prst="rect">
            <a:avLst/>
          </a:prstGeom>
          <a:ln>
            <a:noFill/>
          </a:ln>
          <a:effectLst>
            <a:softEdge rad="112500"/>
          </a:effectLst>
        </p:spPr>
      </p:pic>
      <p:sp>
        <p:nvSpPr>
          <p:cNvPr id="18435" name="Rectangle 6"/>
          <p:cNvSpPr>
            <a:spLocks noGrp="1" noChangeArrowheads="1"/>
          </p:cNvSpPr>
          <p:nvPr>
            <p:ph type="ctrTitle"/>
          </p:nvPr>
        </p:nvSpPr>
        <p:spPr>
          <a:xfrm>
            <a:off x="457200" y="1451425"/>
            <a:ext cx="7756036" cy="1600200"/>
          </a:xfrm>
        </p:spPr>
        <p:txBody>
          <a:bodyPr/>
          <a:lstStyle/>
          <a:p>
            <a:pPr algn="ctr" eaLnBrk="1" hangingPunct="1"/>
            <a:r>
              <a:rPr lang="en-US" sz="4600" b="1" kern="1200" dirty="0">
                <a:solidFill>
                  <a:srgbClr val="C00000"/>
                </a:solidFill>
                <a:latin typeface="Baskerville Old Face" panose="02020602080505020303" pitchFamily="18" charset="0"/>
                <a:ea typeface="+mn-ea"/>
                <a:cs typeface="Arabic Typesetting" panose="03020402040406030203" pitchFamily="66" charset="-78"/>
              </a:rPr>
              <a:t>MC3020 – Association between Two Variables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96341"/>
            <a:ext cx="3446767" cy="3561659"/>
          </a:xfrm>
          <a:prstGeom prst="rect">
            <a:avLst/>
          </a:prstGeom>
        </p:spPr>
      </p:pic>
      <p:sp>
        <p:nvSpPr>
          <p:cNvPr id="5" name="Rectangle 13">
            <a:extLst>
              <a:ext uri="{FF2B5EF4-FFF2-40B4-BE49-F238E27FC236}">
                <a16:creationId xmlns:a16="http://schemas.microsoft.com/office/drawing/2014/main" id="{BDEF7FE0-61A8-90C5-13CC-EDFAE46C3D2E}"/>
              </a:ext>
            </a:extLst>
          </p:cNvPr>
          <p:cNvSpPr>
            <a:spLocks noChangeArrowheads="1"/>
          </p:cNvSpPr>
          <p:nvPr/>
        </p:nvSpPr>
        <p:spPr bwMode="auto">
          <a:xfrm>
            <a:off x="2939071" y="3429000"/>
            <a:ext cx="6400800" cy="25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200" b="1"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latin typeface="Bookman Old Style" panose="02050604050505020204" pitchFamily="18" charset="0"/>
                <a:cs typeface="Arabic Typesetting" panose="03020402040406030203" pitchFamily="66" charset="-78"/>
              </a:rPr>
              <a:t> </a:t>
            </a:r>
          </a:p>
          <a:p>
            <a:pPr algn="ctr" eaLnBrk="1" hangingPunct="1">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T. Mayooran, </a:t>
            </a:r>
          </a:p>
          <a:p>
            <a:pPr algn="ctr" eaLnBrk="1" hangingPunct="1">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University of Jaffna.</a:t>
            </a:r>
          </a:p>
          <a:p>
            <a:pPr algn="ctr" eaLnBrk="1" hangingPunct="1">
              <a:lnSpc>
                <a:spcPct val="110000"/>
              </a:lnSpc>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Email: </a:t>
            </a:r>
            <a:r>
              <a:rPr lang="en-US" altLang="en-US" sz="2200" dirty="0">
                <a:latin typeface="Bookman Old Style" panose="02050604050505020204" pitchFamily="18" charset="0"/>
                <a:cs typeface="Arabic Typesetting" panose="03020402040406030203" pitchFamily="66" charset="-78"/>
                <a:hlinkClick r:id="rId4"/>
              </a:rPr>
              <a:t>mayooran@eng.jfn.ac.lk</a:t>
            </a:r>
            <a:endParaRPr lang="en-US" altLang="en-US" sz="22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b="1" dirty="0">
                <a:latin typeface="Bookman Old Style" panose="02050604050505020204" pitchFamily="18" charset="0"/>
                <a:cs typeface="Arabic Typesetting" panose="03020402040406030203" pitchFamily="66" charset="-78"/>
              </a:rPr>
              <a:t>	</a:t>
            </a:r>
            <a:r>
              <a:rPr lang="en-US" altLang="en-US" sz="2200" b="1" dirty="0">
                <a:latin typeface="Bookman Old Style" panose="02050604050505020204" pitchFamily="18" charset="0"/>
                <a:cs typeface="Tahoma" panose="020B0604030504040204" pitchFamily="34" charset="0"/>
              </a:rPr>
              <a:t> </a:t>
            </a: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8001000" cy="41148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X and Y be two different measurements on an individual subject. The population correlation coefficient is measured as </a:t>
                </a:r>
              </a:p>
              <a:p>
                <a:pPr marL="0" indent="0" algn="ctr">
                  <a:buNone/>
                </a:pPr>
                <a14:m>
                  <m:oMath xmlns:m="http://schemas.openxmlformats.org/officeDocument/2006/math">
                    <m:r>
                      <a:rPr lang="en-US" sz="28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fPr>
                      <m:num>
                        <m:r>
                          <m:rPr>
                            <m:nor/>
                          </m:rPr>
                          <a:rPr lang="en-US" sz="2800" dirty="0">
                            <a:solidFill>
                              <a:srgbClr val="0070C0"/>
                            </a:solidFill>
                            <a:latin typeface="Times New Roman" panose="02020603050405020304" pitchFamily="18" charset="0"/>
                            <a:cs typeface="Times New Roman" panose="02020603050405020304" pitchFamily="18" charset="0"/>
                          </a:rPr>
                          <m:t>Covariance</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between</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X</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and</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Y</m:t>
                        </m:r>
                      </m:num>
                      <m:den>
                        <m:rad>
                          <m:radPr>
                            <m:degHide m:val="on"/>
                            <m:ctrlP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radPr>
                          <m:deg/>
                          <m:e>
                            <m:r>
                              <m:rPr>
                                <m:nor/>
                              </m:rPr>
                              <a:rPr lang="en-US" sz="2800" b="0" i="0" dirty="0" smtClean="0">
                                <a:solidFill>
                                  <a:srgbClr val="0070C0"/>
                                </a:solidFill>
                                <a:latin typeface="Times New Roman" panose="02020603050405020304" pitchFamily="18" charset="0"/>
                                <a:cs typeface="Times New Roman" panose="02020603050405020304" pitchFamily="18" charset="0"/>
                              </a:rPr>
                              <m:t>V</m:t>
                            </m:r>
                            <m:r>
                              <m:rPr>
                                <m:nor/>
                              </m:rPr>
                              <a:rPr lang="en-US" sz="2800" dirty="0">
                                <a:solidFill>
                                  <a:srgbClr val="0070C0"/>
                                </a:solidFill>
                                <a:latin typeface="Times New Roman" panose="02020603050405020304" pitchFamily="18" charset="0"/>
                                <a:cs typeface="Times New Roman" panose="02020603050405020304" pitchFamily="18" charset="0"/>
                              </a:rPr>
                              <m:t>ariance</m:t>
                            </m:r>
                            <m:d>
                              <m:dPr>
                                <m:ctrlPr>
                                  <a:rPr lang="en-US" sz="2800" b="0" i="1" dirty="0" smtClean="0">
                                    <a:solidFill>
                                      <a:srgbClr val="0070C0"/>
                                    </a:solidFill>
                                    <a:latin typeface="Cambria Math" panose="02040503050406030204" pitchFamily="18" charset="0"/>
                                    <a:cs typeface="Times New Roman" panose="02020603050405020304" pitchFamily="18" charset="0"/>
                                  </a:rPr>
                                </m:ctrlPr>
                              </m:dPr>
                              <m:e>
                                <m:r>
                                  <a:rPr lang="en-US" sz="2800" b="0" i="1" dirty="0" smtClean="0">
                                    <a:solidFill>
                                      <a:srgbClr val="0070C0"/>
                                    </a:solidFill>
                                    <a:latin typeface="Cambria Math" panose="02040503050406030204" pitchFamily="18" charset="0"/>
                                    <a:cs typeface="Times New Roman" panose="02020603050405020304" pitchFamily="18" charset="0"/>
                                  </a:rPr>
                                  <m:t>𝑋</m:t>
                                </m:r>
                              </m:e>
                            </m:d>
                            <m:r>
                              <a:rPr lang="en-US" sz="2800" b="0" i="1" dirty="0" smtClean="0">
                                <a:solidFill>
                                  <a:srgbClr val="0070C0"/>
                                </a:solidFill>
                                <a:latin typeface="Cambria Math" panose="02040503050406030204" pitchFamily="18" charset="0"/>
                                <a:cs typeface="Times New Roman" panose="02020603050405020304" pitchFamily="18" charset="0"/>
                              </a:rPr>
                              <m:t>∗</m:t>
                            </m:r>
                            <m:r>
                              <m:rPr>
                                <m:nor/>
                              </m:rPr>
                              <a:rPr lang="en-US" sz="2800" dirty="0">
                                <a:solidFill>
                                  <a:srgbClr val="0070C0"/>
                                </a:solidFill>
                                <a:latin typeface="Times New Roman" panose="02020603050405020304" pitchFamily="18" charset="0"/>
                                <a:cs typeface="Times New Roman" panose="02020603050405020304" pitchFamily="18" charset="0"/>
                              </a:rPr>
                              <m:t>Variance</m:t>
                            </m:r>
                            <m:d>
                              <m:dPr>
                                <m:ctrlPr>
                                  <a:rPr lang="en-US" sz="2800" i="1" dirty="0">
                                    <a:solidFill>
                                      <a:srgbClr val="0070C0"/>
                                    </a:solidFill>
                                    <a:latin typeface="Cambria Math" panose="02040503050406030204" pitchFamily="18" charset="0"/>
                                    <a:cs typeface="Times New Roman" panose="02020603050405020304" pitchFamily="18" charset="0"/>
                                  </a:rPr>
                                </m:ctrlPr>
                              </m:dPr>
                              <m:e>
                                <m:r>
                                  <a:rPr lang="en-US" sz="2800" b="0" i="1" dirty="0" smtClean="0">
                                    <a:solidFill>
                                      <a:srgbClr val="0070C0"/>
                                    </a:solidFill>
                                    <a:latin typeface="Cambria Math" panose="02040503050406030204" pitchFamily="18" charset="0"/>
                                    <a:cs typeface="Times New Roman" panose="02020603050405020304" pitchFamily="18" charset="0"/>
                                  </a:rPr>
                                  <m:t>𝑌</m:t>
                                </m:r>
                              </m:e>
                            </m:d>
                          </m:e>
                        </m:rad>
                      </m:den>
                    </m:f>
                  </m:oMath>
                </a14:m>
                <a:r>
                  <a:rPr lang="en-US" sz="2800" dirty="0">
                    <a:solidFill>
                      <a:srgbClr val="0070C0"/>
                    </a:solidFill>
                    <a:latin typeface="Times New Roman" panose="02020603050405020304" pitchFamily="18" charset="0"/>
                    <a:cs typeface="Times New Roman" panose="02020603050405020304" pitchFamily="18" charset="0"/>
                  </a:rPr>
                  <a:t> ; </a:t>
                </a:r>
                <a14:m>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−1</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800"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Covariance between X and Y is the mean of the product of the deviations from the respective means.</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range of the correlation coefficient is from -1 to 1. </a:t>
                </a:r>
              </a:p>
              <a:p>
                <a:pPr marL="0" indent="0" algn="just">
                  <a:buNone/>
                </a:pPr>
                <a:r>
                  <a:rPr lang="en-US" sz="2800" dirty="0">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8001000" cy="4114800"/>
              </a:xfrm>
              <a:blipFill>
                <a:blip r:embed="rId2"/>
                <a:stretch>
                  <a:fillRect l="-1601" t="-1630" r="-1524" b="-15259"/>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10</a:t>
            </a:fld>
            <a:endParaRPr lang="en-US" dirty="0"/>
          </a:p>
        </p:txBody>
      </p:sp>
      <p:sp>
        <p:nvSpPr>
          <p:cNvPr id="2" name="Date Placeholder 1"/>
          <p:cNvSpPr>
            <a:spLocks noGrp="1"/>
          </p:cNvSpPr>
          <p:nvPr>
            <p:ph type="dt" sz="half" idx="10"/>
          </p:nvPr>
        </p:nvSpPr>
        <p:spPr/>
        <p:txBody>
          <a:bodyPr/>
          <a:lstStyle/>
          <a:p>
            <a:pPr>
              <a:defRPr/>
            </a:pPr>
            <a:fld id="{6EEEFA91-AD1D-47B2-A609-8A33902ADF86}" type="datetime1">
              <a:rPr lang="en-US" smtClean="0"/>
              <a:t>6/25/2023</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691169008"/>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76400"/>
                <a:ext cx="7661275" cy="4114800"/>
              </a:xfrm>
            </p:spPr>
            <p:txBody>
              <a:bodyPr/>
              <a:lstStyle/>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t>
                </a:r>
                <a:r>
                  <a:rPr lang="en-US" sz="2800" dirty="0">
                    <a:solidFill>
                      <a:srgbClr val="FF0000"/>
                    </a:solidFill>
                    <a:latin typeface="Times New Roman" panose="02020603050405020304" pitchFamily="18" charset="0"/>
                    <a:cs typeface="Times New Roman" panose="02020603050405020304" pitchFamily="18" charset="0"/>
                  </a:rPr>
                  <a:t>no linear relationship </a:t>
                </a:r>
                <a:r>
                  <a:rPr lang="en-US" sz="2800" dirty="0">
                    <a:latin typeface="Times New Roman" panose="02020603050405020304" pitchFamily="18" charset="0"/>
                    <a:cs typeface="Times New Roman" panose="02020603050405020304" pitchFamily="18" charset="0"/>
                  </a:rPr>
                  <a:t>between X and Y. </a:t>
                </a:r>
              </a:p>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 </a:t>
                </a:r>
                <a:r>
                  <a:rPr lang="en-US" sz="2800" dirty="0">
                    <a:solidFill>
                      <a:srgbClr val="FF0000"/>
                    </a:solidFill>
                    <a:latin typeface="Times New Roman" panose="02020603050405020304" pitchFamily="18" charset="0"/>
                    <a:cs typeface="Times New Roman" panose="02020603050405020304" pitchFamily="18" charset="0"/>
                  </a:rPr>
                  <a:t>perfect positive </a:t>
                </a:r>
                <a:r>
                  <a:rPr lang="en-US" sz="2800" dirty="0">
                    <a:latin typeface="Times New Roman" panose="02020603050405020304" pitchFamily="18" charset="0"/>
                    <a:cs typeface="Times New Roman" panose="02020603050405020304" pitchFamily="18" charset="0"/>
                  </a:rPr>
                  <a:t>linear relationship between X and Y. </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 </a:t>
                </a:r>
                <a:r>
                  <a:rPr lang="en-US" sz="2800" dirty="0">
                    <a:solidFill>
                      <a:srgbClr val="FF0000"/>
                    </a:solidFill>
                    <a:latin typeface="Times New Roman" panose="02020603050405020304" pitchFamily="18" charset="0"/>
                    <a:cs typeface="Times New Roman" panose="02020603050405020304" pitchFamily="18" charset="0"/>
                  </a:rPr>
                  <a:t>perfect negative </a:t>
                </a:r>
                <a:r>
                  <a:rPr lang="en-US" sz="2800" dirty="0">
                    <a:latin typeface="Times New Roman" panose="02020603050405020304" pitchFamily="18" charset="0"/>
                    <a:cs typeface="Times New Roman" panose="02020603050405020304" pitchFamily="18" charset="0"/>
                  </a:rPr>
                  <a:t>linear relationship between X and Y.</a:t>
                </a:r>
              </a:p>
              <a:p>
                <a:pPr marL="0" indent="0" algn="just">
                  <a:buNone/>
                </a:pPr>
                <a:r>
                  <a:rPr lang="en-US" sz="2800" dirty="0">
                    <a:latin typeface="Times New Roman" panose="02020603050405020304" pitchFamily="18" charset="0"/>
                    <a:cs typeface="Times New Roman" panose="02020603050405020304" pitchFamily="18" charset="0"/>
                  </a:rPr>
                  <a:t>Other values are interpreted as how strong the relationship is depending on how close the value is to -1 or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76400"/>
                <a:ext cx="7661275" cy="4114800"/>
              </a:xfrm>
              <a:blipFill rotWithShape="0">
                <a:blip r:embed="rId2"/>
                <a:stretch>
                  <a:fillRect l="-1671" t="-1481" r="-1591" b="-592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fld id="{6371EBEB-AAFC-438E-B3AA-80592A21B6F9}" type="datetime1">
              <a:rPr lang="en-US" smtClean="0"/>
              <a:t>6/25/2023</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118531685"/>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a:t>
                </a:r>
                <a14:m>
                  <m:oMath xmlns:m="http://schemas.openxmlformats.org/officeDocument/2006/math">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1</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1</m:t>
                            </m:r>
                          </m:sub>
                        </m:sSub>
                      </m:e>
                    </m:d>
                    <m:r>
                      <a:rPr lang="en-GB" sz="2800" i="1">
                        <a:latin typeface="Cambria Math" panose="02040503050406030204" pitchFamily="18" charset="0"/>
                        <a:cs typeface="Times New Roman" panose="02020603050405020304" pitchFamily="18" charset="0"/>
                      </a:rPr>
                      <m:t>,</m:t>
                    </m:r>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2</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2</m:t>
                            </m:r>
                          </m:sub>
                        </m:sSub>
                      </m:e>
                    </m:d>
                  </m:oMath>
                </a14:m>
                <a:r>
                  <a:rPr lang="en-IN" sz="2800" dirty="0">
                    <a:latin typeface="Times New Roman" panose="02020603050405020304" pitchFamily="18" charset="0"/>
                    <a:cs typeface="Times New Roman" panose="02020603050405020304" pitchFamily="18" charset="0"/>
                  </a:rPr>
                  <a:t>,   . .   . </a:t>
                </a:r>
                <a14:m>
                  <m:oMath xmlns:m="http://schemas.openxmlformats.org/officeDocument/2006/math">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𝑛</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𝑛</m:t>
                            </m:r>
                          </m:sub>
                        </m:sSub>
                      </m:e>
                    </m:d>
                  </m:oMath>
                </a14:m>
                <a:r>
                  <a:rPr lang="en-US" sz="2800" dirty="0">
                    <a:latin typeface="Times New Roman" panose="02020603050405020304" pitchFamily="18" charset="0"/>
                    <a:cs typeface="Times New Roman" panose="02020603050405020304" pitchFamily="18" charset="0"/>
                  </a:rPr>
                  <a:t> be n pairs of measurements on X and Y. Then the </a:t>
                </a:r>
                <a:r>
                  <a:rPr lang="en-US" sz="2800" dirty="0">
                    <a:solidFill>
                      <a:srgbClr val="FF0000"/>
                    </a:solidFill>
                    <a:latin typeface="Times New Roman" panose="02020603050405020304" pitchFamily="18" charset="0"/>
                    <a:cs typeface="Times New Roman" panose="02020603050405020304" pitchFamily="18" charset="0"/>
                  </a:rPr>
                  <a:t>sample correlation coefficient</a:t>
                </a:r>
                <a:r>
                  <a:rPr lang="en-US" sz="2800" dirty="0">
                    <a:latin typeface="Times New Roman" panose="02020603050405020304" pitchFamily="18" charset="0"/>
                    <a:cs typeface="Times New Roman" panose="02020603050405020304" pitchFamily="18" charset="0"/>
                  </a:rPr>
                  <a:t> is computed as,</a:t>
                </a:r>
              </a:p>
              <a:p>
                <a:pPr marL="0" indent="0" algn="just">
                  <a:buNone/>
                </a:pPr>
                <a14:m>
                  <m:oMathPara xmlns:m="http://schemas.openxmlformats.org/officeDocument/2006/math">
                    <m:oMathParaPr>
                      <m:jc m:val="centerGroup"/>
                    </m:oMathParaPr>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𝑟</m:t>
                      </m:r>
                      <m:r>
                        <a:rPr lang="en-US" sz="2800" b="0" i="1" smtClean="0">
                          <a:solidFill>
                            <a:srgbClr val="0070C0"/>
                          </a:solidFill>
                          <a:latin typeface="Cambria Math" panose="02040503050406030204" pitchFamily="18" charset="0"/>
                          <a:cs typeface="Times New Roman" panose="02020603050405020304" pitchFamily="18" charset="0"/>
                        </a:rPr>
                        <m:t>=</m:t>
                      </m:r>
                      <m:f>
                        <m:fPr>
                          <m:ctrlPr>
                            <a:rPr lang="en-US" sz="2800" b="0" i="1" smtClean="0">
                              <a:solidFill>
                                <a:srgbClr val="0070C0"/>
                              </a:solidFill>
                              <a:latin typeface="Cambria Math" panose="02040503050406030204" pitchFamily="18" charset="0"/>
                              <a:cs typeface="Times New Roman" panose="02020603050405020304" pitchFamily="18" charset="0"/>
                            </a:rPr>
                          </m:ctrlPr>
                        </m:fPr>
                        <m:num>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r>
                                    <a:rPr lang="en-US" sz="2800" b="0" i="1" smtClean="0">
                                      <a:solidFill>
                                        <a:srgbClr val="0070C0"/>
                                      </a:solidFill>
                                      <a:latin typeface="Cambria Math" panose="02040503050406030204" pitchFamily="18" charset="0"/>
                                      <a:cs typeface="Times New Roman" panose="02020603050405020304" pitchFamily="18" charset="0"/>
                                    </a:rPr>
                                    <m:t> − </m:t>
                                  </m:r>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e>
                              </m:d>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d>
                            </m:e>
                          </m:nary>
                        </m:num>
                        <m:den>
                          <m:rad>
                            <m:radPr>
                              <m:degHide m:val="on"/>
                              <m:ctrlPr>
                                <a:rPr lang="en-US" sz="2800" b="0" i="1" smtClean="0">
                                  <a:solidFill>
                                    <a:srgbClr val="0070C0"/>
                                  </a:solidFill>
                                  <a:latin typeface="Cambria Math" panose="02040503050406030204" pitchFamily="18" charset="0"/>
                                  <a:cs typeface="Times New Roman" panose="02020603050405020304" pitchFamily="18" charset="0"/>
                                </a:rPr>
                              </m:ctrlPr>
                            </m:radPr>
                            <m:deg/>
                            <m:e>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p>
                                    <m:sSupPr>
                                      <m:ctrlPr>
                                        <a:rPr lang="en-US" sz="2800" b="0" i="1" smtClean="0">
                                          <a:solidFill>
                                            <a:srgbClr val="0070C0"/>
                                          </a:solidFill>
                                          <a:latin typeface="Cambria Math" panose="02040503050406030204" pitchFamily="18" charset="0"/>
                                          <a:cs typeface="Times New Roman" panose="02020603050405020304" pitchFamily="18" charset="0"/>
                                        </a:rPr>
                                      </m:ctrlPr>
                                    </m:sSupPr>
                                    <m:e>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𝑋</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i="1">
                                                  <a:solidFill>
                                                    <a:srgbClr val="0070C0"/>
                                                  </a:solidFill>
                                                  <a:latin typeface="Cambria Math" panose="02040503050406030204" pitchFamily="18" charset="0"/>
                                                  <a:cs typeface="Times New Roman" panose="02020603050405020304" pitchFamily="18" charset="0"/>
                                                </a:rPr>
                                                <m:t>𝑋</m:t>
                                              </m:r>
                                            </m:e>
                                          </m:acc>
                                        </m:e>
                                      </m:d>
                                    </m:e>
                                    <m:sup>
                                      <m:r>
                                        <a:rPr lang="en-US" sz="2800" b="0" i="1" smtClean="0">
                                          <a:solidFill>
                                            <a:srgbClr val="0070C0"/>
                                          </a:solidFill>
                                          <a:latin typeface="Cambria Math" panose="02040503050406030204" pitchFamily="18" charset="0"/>
                                          <a:cs typeface="Times New Roman" panose="02020603050405020304" pitchFamily="18" charset="0"/>
                                        </a:rPr>
                                        <m:t>2</m:t>
                                      </m:r>
                                    </m:sup>
                                  </m:sSup>
                                </m:e>
                              </m:nary>
                              <m:r>
                                <a:rPr lang="en-US" sz="2800" b="0" i="1" smtClean="0">
                                  <a:solidFill>
                                    <a:srgbClr val="0070C0"/>
                                  </a:solidFill>
                                  <a:latin typeface="Cambria Math" panose="02040503050406030204" pitchFamily="18" charset="0"/>
                                  <a:cs typeface="Times New Roman" panose="02020603050405020304" pitchFamily="18" charset="0"/>
                                </a:rPr>
                                <m:t> ∗</m:t>
                              </m:r>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p>
                                    <m:sSupPr>
                                      <m:ctrlPr>
                                        <a:rPr lang="en-US" sz="2800" i="1">
                                          <a:solidFill>
                                            <a:srgbClr val="0070C0"/>
                                          </a:solidFill>
                                          <a:latin typeface="Cambria Math" panose="02040503050406030204" pitchFamily="18" charset="0"/>
                                          <a:cs typeface="Times New Roman" panose="02020603050405020304" pitchFamily="18" charset="0"/>
                                        </a:rPr>
                                      </m:ctrlPr>
                                    </m:sSupPr>
                                    <m:e>
                                      <m:d>
                                        <m:dPr>
                                          <m:ctrlPr>
                                            <a:rPr lang="en-US" sz="2800" i="1">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d>
                                    </m:e>
                                    <m:sup>
                                      <m:r>
                                        <a:rPr lang="en-US" sz="2800" i="1">
                                          <a:solidFill>
                                            <a:srgbClr val="0070C0"/>
                                          </a:solidFill>
                                          <a:latin typeface="Cambria Math" panose="02040503050406030204" pitchFamily="18" charset="0"/>
                                          <a:cs typeface="Times New Roman" panose="02020603050405020304" pitchFamily="18" charset="0"/>
                                        </a:rPr>
                                        <m:t>2</m:t>
                                      </m:r>
                                    </m:sup>
                                  </m:sSup>
                                </m:e>
                              </m:nary>
                            </m:e>
                          </m:rad>
                        </m:den>
                      </m:f>
                    </m:oMath>
                  </m:oMathPara>
                </a14:m>
                <a:endParaRPr lang="en-US" sz="2800" b="0" i="1" dirty="0">
                  <a:solidFill>
                    <a:srgbClr val="0070C0"/>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 </m:t>
                      </m:r>
                      <m:f>
                        <m:fPr>
                          <m:ctrlPr>
                            <a:rPr lang="en-US" sz="2800" b="0" i="1" smtClean="0">
                              <a:solidFill>
                                <a:srgbClr val="0070C0"/>
                              </a:solidFill>
                              <a:latin typeface="Cambria Math" panose="02040503050406030204" pitchFamily="18" charset="0"/>
                              <a:cs typeface="Times New Roman" panose="02020603050405020304" pitchFamily="18" charset="0"/>
                            </a:rPr>
                          </m:ctrlPr>
                        </m:fPr>
                        <m:num>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r>
                                <a:rPr lang="en-US" sz="2800" b="0" i="1" smtClean="0">
                                  <a:solidFill>
                                    <a:srgbClr val="0070C0"/>
                                  </a:solidFill>
                                  <a:latin typeface="Cambria Math" panose="02040503050406030204" pitchFamily="18" charset="0"/>
                                  <a:cs typeface="Times New Roman" panose="02020603050405020304" pitchFamily="18" charset="0"/>
                                </a:rPr>
                                <m:t> −</m:t>
                              </m:r>
                              <m:r>
                                <a:rPr lang="en-US" sz="2800" b="0" i="1" smtClean="0">
                                  <a:solidFill>
                                    <a:srgbClr val="0070C0"/>
                                  </a:solidFill>
                                  <a:latin typeface="Cambria Math" panose="02040503050406030204" pitchFamily="18" charset="0"/>
                                  <a:cs typeface="Times New Roman" panose="02020603050405020304" pitchFamily="18" charset="0"/>
                                </a:rPr>
                                <m:t>𝑛</m:t>
                              </m:r>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nary>
                        </m:num>
                        <m:den>
                          <m:rad>
                            <m:radPr>
                              <m:degHide m:val="on"/>
                              <m:ctrlPr>
                                <a:rPr lang="en-US" sz="2800" b="0" i="1" smtClean="0">
                                  <a:solidFill>
                                    <a:srgbClr val="0070C0"/>
                                  </a:solidFill>
                                  <a:latin typeface="Cambria Math" panose="02040503050406030204" pitchFamily="18" charset="0"/>
                                  <a:cs typeface="Times New Roman" panose="02020603050405020304" pitchFamily="18" charset="0"/>
                                </a:rPr>
                              </m:ctrlPr>
                            </m:radPr>
                            <m:deg/>
                            <m:e>
                              <m:d>
                                <m:dPr>
                                  <m:ctrlPr>
                                    <a:rPr lang="en-US" sz="2800" b="0" i="1" smtClean="0">
                                      <a:solidFill>
                                        <a:srgbClr val="0070C0"/>
                                      </a:solidFill>
                                      <a:latin typeface="Cambria Math" panose="02040503050406030204" pitchFamily="18" charset="0"/>
                                      <a:cs typeface="Times New Roman" panose="02020603050405020304" pitchFamily="18" charset="0"/>
                                    </a:rPr>
                                  </m:ctrlPr>
                                </m:dPr>
                                <m:e>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bSup>
                                        <m:sSubSupPr>
                                          <m:ctrlPr>
                                            <a:rPr lang="en-US" sz="2800" b="0" i="1" smtClean="0">
                                              <a:solidFill>
                                                <a:srgbClr val="0070C0"/>
                                              </a:solidFill>
                                              <a:latin typeface="Cambria Math" panose="02040503050406030204" pitchFamily="18" charset="0"/>
                                              <a:cs typeface="Times New Roman" panose="02020603050405020304" pitchFamily="18" charset="0"/>
                                            </a:rPr>
                                          </m:ctrlPr>
                                        </m:sSubSup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up>
                                          <m:r>
                                            <a:rPr lang="en-US" sz="2800" b="0" i="1" smtClean="0">
                                              <a:solidFill>
                                                <a:srgbClr val="0070C0"/>
                                              </a:solidFill>
                                              <a:latin typeface="Cambria Math" panose="02040503050406030204" pitchFamily="18" charset="0"/>
                                              <a:cs typeface="Times New Roman" panose="02020603050405020304" pitchFamily="18" charset="0"/>
                                            </a:rPr>
                                            <m:t>2</m:t>
                                          </m:r>
                                        </m:sup>
                                      </m:sSubSup>
                                      <m:r>
                                        <a:rPr lang="en-US" sz="2800" b="0" i="1" smtClean="0">
                                          <a:solidFill>
                                            <a:srgbClr val="0070C0"/>
                                          </a:solidFill>
                                          <a:latin typeface="Cambria Math" panose="02040503050406030204" pitchFamily="18" charset="0"/>
                                          <a:cs typeface="Times New Roman" panose="02020603050405020304" pitchFamily="18" charset="0"/>
                                        </a:rPr>
                                        <m:t> −</m:t>
                                      </m:r>
                                      <m:r>
                                        <a:rPr lang="en-US" sz="2800" b="0" i="1" smtClean="0">
                                          <a:solidFill>
                                            <a:srgbClr val="0070C0"/>
                                          </a:solidFill>
                                          <a:latin typeface="Cambria Math" panose="02040503050406030204" pitchFamily="18" charset="0"/>
                                          <a:cs typeface="Times New Roman" panose="02020603050405020304" pitchFamily="18" charset="0"/>
                                        </a:rPr>
                                        <m:t>𝑛</m:t>
                                      </m:r>
                                      <m:sSup>
                                        <m:sSupPr>
                                          <m:ctrlPr>
                                            <a:rPr lang="en-US" sz="2800" b="0" i="1" smtClean="0">
                                              <a:solidFill>
                                                <a:srgbClr val="0070C0"/>
                                              </a:solidFill>
                                              <a:latin typeface="Cambria Math" panose="02040503050406030204" pitchFamily="18" charset="0"/>
                                              <a:cs typeface="Times New Roman" panose="02020603050405020304" pitchFamily="18" charset="0"/>
                                            </a:rPr>
                                          </m:ctrlPr>
                                        </m:sSupPr>
                                        <m:e>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e>
                                        <m:sup>
                                          <m:r>
                                            <a:rPr lang="en-US" sz="2800" b="0" i="1" smtClean="0">
                                              <a:solidFill>
                                                <a:srgbClr val="0070C0"/>
                                              </a:solidFill>
                                              <a:latin typeface="Cambria Math" panose="02040503050406030204" pitchFamily="18" charset="0"/>
                                              <a:cs typeface="Times New Roman" panose="02020603050405020304" pitchFamily="18" charset="0"/>
                                            </a:rPr>
                                            <m:t>2</m:t>
                                          </m:r>
                                        </m:sup>
                                      </m:sSup>
                                    </m:e>
                                  </m:nary>
                                </m:e>
                              </m:d>
                              <m:d>
                                <m:dPr>
                                  <m:ctrlPr>
                                    <a:rPr lang="en-US" sz="2800" i="1">
                                      <a:solidFill>
                                        <a:srgbClr val="0070C0"/>
                                      </a:solidFill>
                                      <a:latin typeface="Cambria Math" panose="02040503050406030204" pitchFamily="18" charset="0"/>
                                      <a:cs typeface="Times New Roman" panose="02020603050405020304" pitchFamily="18" charset="0"/>
                                    </a:rPr>
                                  </m:ctrlPr>
                                </m:dPr>
                                <m:e>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bSup>
                                        <m:sSubSupPr>
                                          <m:ctrlPr>
                                            <a:rPr lang="en-US" sz="2800" i="1">
                                              <a:solidFill>
                                                <a:srgbClr val="0070C0"/>
                                              </a:solidFill>
                                              <a:latin typeface="Cambria Math" panose="02040503050406030204" pitchFamily="18" charset="0"/>
                                              <a:cs typeface="Times New Roman" panose="02020603050405020304" pitchFamily="18" charset="0"/>
                                            </a:rPr>
                                          </m:ctrlPr>
                                        </m:sSubSup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up>
                                          <m:r>
                                            <a:rPr lang="en-US" sz="2800" i="1">
                                              <a:solidFill>
                                                <a:srgbClr val="0070C0"/>
                                              </a:solidFill>
                                              <a:latin typeface="Cambria Math" panose="02040503050406030204" pitchFamily="18" charset="0"/>
                                              <a:cs typeface="Times New Roman" panose="02020603050405020304" pitchFamily="18" charset="0"/>
                                            </a:rPr>
                                            <m:t>2</m:t>
                                          </m:r>
                                        </m:sup>
                                      </m:sSubSup>
                                      <m:r>
                                        <a:rPr lang="en-US" sz="2800" i="1">
                                          <a:solidFill>
                                            <a:srgbClr val="0070C0"/>
                                          </a:solidFill>
                                          <a:latin typeface="Cambria Math" panose="02040503050406030204" pitchFamily="18" charset="0"/>
                                          <a:cs typeface="Times New Roman" panose="02020603050405020304" pitchFamily="18" charset="0"/>
                                        </a:rPr>
                                        <m:t> −</m:t>
                                      </m:r>
                                      <m:r>
                                        <a:rPr lang="en-US" sz="2800" i="1">
                                          <a:solidFill>
                                            <a:srgbClr val="0070C0"/>
                                          </a:solidFill>
                                          <a:latin typeface="Cambria Math" panose="02040503050406030204" pitchFamily="18" charset="0"/>
                                          <a:cs typeface="Times New Roman" panose="02020603050405020304" pitchFamily="18" charset="0"/>
                                        </a:rPr>
                                        <m:t>𝑛</m:t>
                                      </m:r>
                                      <m:sSup>
                                        <m:sSupPr>
                                          <m:ctrlPr>
                                            <a:rPr lang="en-US" sz="2800" i="1">
                                              <a:solidFill>
                                                <a:srgbClr val="0070C0"/>
                                              </a:solidFill>
                                              <a:latin typeface="Cambria Math" panose="02040503050406030204" pitchFamily="18" charset="0"/>
                                              <a:cs typeface="Times New Roman" panose="02020603050405020304" pitchFamily="18" charset="0"/>
                                            </a:rPr>
                                          </m:ctrlPr>
                                        </m:sSupPr>
                                        <m:e>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sup>
                                          <m:r>
                                            <a:rPr lang="en-US" sz="2800" i="1">
                                              <a:solidFill>
                                                <a:srgbClr val="0070C0"/>
                                              </a:solidFill>
                                              <a:latin typeface="Cambria Math" panose="02040503050406030204" pitchFamily="18" charset="0"/>
                                              <a:cs typeface="Times New Roman" panose="02020603050405020304" pitchFamily="18" charset="0"/>
                                            </a:rPr>
                                            <m:t>2</m:t>
                                          </m:r>
                                        </m:sup>
                                      </m:sSup>
                                    </m:e>
                                  </m:nary>
                                </m:e>
                              </m:d>
                            </m:e>
                          </m:rad>
                        </m:den>
                      </m:f>
                    </m:oMath>
                  </m:oMathPara>
                </a14:m>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rotWithShape="0">
                <a:blip r:embed="rId2"/>
                <a:stretch>
                  <a:fillRect l="-1672" t="-1481" r="-167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fld id="{E514D11F-DBB6-4868-B374-9A8E1A0591C5}" type="datetime1">
              <a:rPr lang="en-US" smtClean="0"/>
              <a:t>6/25/2023</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53562535"/>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28358"/>
          <a:stretch/>
        </p:blipFill>
        <p:spPr>
          <a:xfrm>
            <a:off x="914400" y="5105400"/>
            <a:ext cx="7162800" cy="1219200"/>
          </a:xfrm>
          <a:prstGeom prst="rect">
            <a:avLst/>
          </a:prstGeom>
        </p:spPr>
      </p:pic>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13</a:t>
            </a:fld>
            <a:endParaRPr lang="en-US"/>
          </a:p>
        </p:txBody>
      </p:sp>
      <mc:AlternateContent xmlns:mc="http://schemas.openxmlformats.org/markup-compatibility/2006" xmlns:a14="http://schemas.microsoft.com/office/drawing/2010/main">
        <mc:Choice Requires="a14">
          <p:sp>
            <p:nvSpPr>
              <p:cNvPr id="5" name="Rectangle 4"/>
              <p:cNvSpPr/>
              <p:nvPr/>
            </p:nvSpPr>
            <p:spPr>
              <a:xfrm>
                <a:off x="771646" y="1667966"/>
                <a:ext cx="7848600" cy="341632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If there is a strong positive linear relationship between the variables, the value of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will be close to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there is a strong negative linear relationship between the variables, the value of</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 </m:t>
                    </m:r>
                    <m:r>
                      <a:rPr lang="en-US" sz="2400" i="1" dirty="0"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will be close to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there is no linear relationship between the variables or only a weak relationship, the value of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will be close to 0. See following figure.</a:t>
                </a:r>
              </a:p>
            </p:txBody>
          </p:sp>
        </mc:Choice>
        <mc:Fallback xmlns="">
          <p:sp>
            <p:nvSpPr>
              <p:cNvPr id="5" name="Rectangle 4"/>
              <p:cNvSpPr>
                <a:spLocks noRot="1" noChangeAspect="1" noMove="1" noResize="1" noEditPoints="1" noAdjustHandles="1" noChangeArrowheads="1" noChangeShapeType="1" noTextEdit="1"/>
              </p:cNvSpPr>
              <p:nvPr/>
            </p:nvSpPr>
            <p:spPr>
              <a:xfrm>
                <a:off x="771646" y="1667966"/>
                <a:ext cx="7848600" cy="3416320"/>
              </a:xfrm>
              <a:prstGeom prst="rect">
                <a:avLst/>
              </a:prstGeom>
              <a:blipFill>
                <a:blip r:embed="rId3"/>
                <a:stretch>
                  <a:fillRect l="-1243" t="-1429" r="-1166" b="-321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6D0DD935-BA0A-4047-9746-61F2A8907EF9}" type="datetime1">
              <a:rPr lang="en-US" smtClean="0"/>
              <a:t>6/25/2023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891251159"/>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14</a:t>
            </a:fld>
            <a:endParaRPr lang="en-US"/>
          </a:p>
        </p:txBody>
      </p:sp>
      <mc:AlternateContent xmlns:mc="http://schemas.openxmlformats.org/markup-compatibility/2006" xmlns:a14="http://schemas.microsoft.com/office/drawing/2010/main">
        <mc:Choice Requires="a14">
          <p:sp>
            <p:nvSpPr>
              <p:cNvPr id="5" name="Rectangle 4"/>
              <p:cNvSpPr/>
              <p:nvPr/>
            </p:nvSpPr>
            <p:spPr>
              <a:xfrm>
                <a:off x="838200" y="1676400"/>
                <a:ext cx="7772400" cy="4493538"/>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The graphs in following figure show the relationship between the correlation coefficients and their corresponding scatter plots.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Notice that as the value of the correlation coefficient increases from 0 to +1 (parts a, b, and c), data values become closer to an increasingly stronger relationship.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As the value of the correlation coefficient decreases from 0 to -1 (parts d, e, and f ), the data values also become closer to a straight line.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solidFill>
                      <a:srgbClr val="7030A0"/>
                    </a:solidFill>
                    <a:latin typeface="Times New Roman" panose="02020603050405020304" pitchFamily="18" charset="0"/>
                    <a:cs typeface="Times New Roman" panose="02020603050405020304" pitchFamily="18" charset="0"/>
                  </a:rPr>
                  <a:t>There are no units associated with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𝑟</m:t>
                    </m:r>
                  </m:oMath>
                </a14:m>
                <a:r>
                  <a:rPr lang="en-US" sz="2200" dirty="0">
                    <a:solidFill>
                      <a:srgbClr val="7030A0"/>
                    </a:solidFill>
                    <a:latin typeface="Times New Roman" panose="02020603050405020304" pitchFamily="18" charset="0"/>
                    <a:cs typeface="Times New Roman" panose="02020603050405020304" pitchFamily="18" charset="0"/>
                  </a:rPr>
                  <a:t>, and the value of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𝑟</m:t>
                    </m:r>
                  </m:oMath>
                </a14:m>
                <a:r>
                  <a:rPr lang="en-US" sz="2200" dirty="0">
                    <a:solidFill>
                      <a:srgbClr val="7030A0"/>
                    </a:solidFill>
                    <a:latin typeface="Times New Roman" panose="02020603050405020304" pitchFamily="18" charset="0"/>
                    <a:cs typeface="Times New Roman" panose="02020603050405020304" pitchFamily="18" charset="0"/>
                  </a:rPr>
                  <a:t> will remain unchanged if the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𝑥</m:t>
                    </m:r>
                  </m:oMath>
                </a14:m>
                <a:r>
                  <a:rPr lang="en-US" sz="2200" dirty="0">
                    <a:solidFill>
                      <a:srgbClr val="7030A0"/>
                    </a:solidFill>
                    <a:latin typeface="Times New Roman" panose="02020603050405020304" pitchFamily="18" charset="0"/>
                    <a:cs typeface="Times New Roman" panose="02020603050405020304" pitchFamily="18" charset="0"/>
                  </a:rPr>
                  <a:t> and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𝑦</m:t>
                    </m:r>
                  </m:oMath>
                </a14:m>
                <a:r>
                  <a:rPr lang="en-US" sz="2200" dirty="0">
                    <a:solidFill>
                      <a:srgbClr val="7030A0"/>
                    </a:solidFill>
                    <a:latin typeface="Times New Roman" panose="02020603050405020304" pitchFamily="18" charset="0"/>
                    <a:cs typeface="Times New Roman" panose="02020603050405020304" pitchFamily="18" charset="0"/>
                  </a:rPr>
                  <a:t> values are switched.</a:t>
                </a:r>
              </a:p>
            </p:txBody>
          </p:sp>
        </mc:Choice>
        <mc:Fallback xmlns="">
          <p:sp>
            <p:nvSpPr>
              <p:cNvPr id="5" name="Rectangle 4"/>
              <p:cNvSpPr>
                <a:spLocks noRot="1" noChangeAspect="1" noMove="1" noResize="1" noEditPoints="1" noAdjustHandles="1" noChangeArrowheads="1" noChangeShapeType="1" noTextEdit="1"/>
              </p:cNvSpPr>
              <p:nvPr/>
            </p:nvSpPr>
            <p:spPr>
              <a:xfrm>
                <a:off x="838200" y="1676400"/>
                <a:ext cx="7772400" cy="4493538"/>
              </a:xfrm>
              <a:prstGeom prst="rect">
                <a:avLst/>
              </a:prstGeom>
              <a:blipFill>
                <a:blip r:embed="rId2"/>
                <a:stretch>
                  <a:fillRect l="-1020" t="-950" r="-941" b="-176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D15E7E29-E9BB-4DC1-9CC2-831766BB54A1}" type="datetime1">
              <a:rPr lang="en-US" smtClean="0"/>
              <a:t>6/25/2023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915400596"/>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15</a:t>
            </a:fld>
            <a:endParaRPr lang="en-US"/>
          </a:p>
        </p:txBody>
      </p:sp>
      <p:pic>
        <p:nvPicPr>
          <p:cNvPr id="5" name="Picture 4"/>
          <p:cNvPicPr>
            <a:picLocks noChangeAspect="1"/>
          </p:cNvPicPr>
          <p:nvPr/>
        </p:nvPicPr>
        <p:blipFill>
          <a:blip r:embed="rId2"/>
          <a:stretch>
            <a:fillRect/>
          </a:stretch>
        </p:blipFill>
        <p:spPr>
          <a:xfrm>
            <a:off x="1066800" y="1718240"/>
            <a:ext cx="6858000" cy="4530160"/>
          </a:xfrm>
          <a:prstGeom prst="rect">
            <a:avLst/>
          </a:prstGeom>
        </p:spPr>
      </p:pic>
      <p:sp>
        <p:nvSpPr>
          <p:cNvPr id="2" name="Date Placeholder 1"/>
          <p:cNvSpPr>
            <a:spLocks noGrp="1"/>
          </p:cNvSpPr>
          <p:nvPr>
            <p:ph type="dt" sz="half" idx="10"/>
          </p:nvPr>
        </p:nvSpPr>
        <p:spPr/>
        <p:txBody>
          <a:bodyPr/>
          <a:lstStyle/>
          <a:p>
            <a:pPr>
              <a:defRPr/>
            </a:pPr>
            <a:fld id="{5399CFC2-22FC-43C5-BF4D-873C3EDFDF31}" type="datetime1">
              <a:rPr lang="en-US" smtClean="0"/>
              <a:t>6/25/2023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514532939"/>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34925"/>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 1:</a:t>
            </a:r>
            <a:endParaRPr lang="en-US" dirty="0">
              <a:solidFill>
                <a:srgbClr val="C00000"/>
              </a:solidFill>
            </a:endParaRPr>
          </a:p>
        </p:txBody>
      </p:sp>
      <p:sp>
        <p:nvSpPr>
          <p:cNvPr id="3" name="Content Placeholder 2"/>
          <p:cNvSpPr>
            <a:spLocks noGrp="1"/>
          </p:cNvSpPr>
          <p:nvPr>
            <p:ph idx="1"/>
          </p:nvPr>
        </p:nvSpPr>
        <p:spPr>
          <a:xfrm>
            <a:off x="838200" y="1676400"/>
            <a:ext cx="7661275" cy="4114800"/>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A college administers all its courses a student evaluation questionnaire. For a random sample of 12 courses the accompanying table and the data file student evaluation show both the average student ratings of the instructor (on a scale of 1 to 5), and the average expected grades of the students (on a scale from A = 4 to F = 0). Find the sample correlation coefficient between instructor ratings and expected grades.</a:t>
            </a: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16</a:t>
            </a:fld>
            <a:endParaRPr lang="en-US"/>
          </a:p>
        </p:txBody>
      </p:sp>
      <p:sp>
        <p:nvSpPr>
          <p:cNvPr id="4" name="Date Placeholder 3"/>
          <p:cNvSpPr>
            <a:spLocks noGrp="1"/>
          </p:cNvSpPr>
          <p:nvPr>
            <p:ph type="dt" sz="half" idx="10"/>
          </p:nvPr>
        </p:nvSpPr>
        <p:spPr/>
        <p:txBody>
          <a:bodyPr/>
          <a:lstStyle/>
          <a:p>
            <a:pPr>
              <a:defRPr/>
            </a:pPr>
            <a:fld id="{417F1464-4E74-4C75-96F4-5F1DE2F575E8}" type="datetime1">
              <a:rPr lang="en-US" smtClean="0"/>
              <a:t>6/25/2023</a:t>
            </a:fld>
            <a:endParaRPr lang="en-US"/>
          </a:p>
        </p:txBody>
      </p:sp>
      <p:sp>
        <p:nvSpPr>
          <p:cNvPr id="6" name="Footer Placeholder 5"/>
          <p:cNvSpPr>
            <a:spLocks noGrp="1"/>
          </p:cNvSpPr>
          <p:nvPr>
            <p:ph type="ftr" sz="quarter" idx="11"/>
          </p:nvPr>
        </p:nvSpPr>
        <p:spPr/>
        <p:txBody>
          <a:bodyPr/>
          <a:lstStyle/>
          <a:p>
            <a:pPr>
              <a:defRPr/>
            </a:pPr>
            <a:r>
              <a:rPr lang="en-US"/>
              <a:t>MC3020</a:t>
            </a:r>
          </a:p>
        </p:txBody>
      </p:sp>
      <p:graphicFrame>
        <p:nvGraphicFramePr>
          <p:cNvPr id="8" name="Table 7"/>
          <p:cNvGraphicFramePr>
            <a:graphicFrameLocks noGrp="1"/>
          </p:cNvGraphicFramePr>
          <p:nvPr>
            <p:extLst>
              <p:ext uri="{D42A27DB-BD31-4B8C-83A1-F6EECF244321}">
                <p14:modId xmlns:p14="http://schemas.microsoft.com/office/powerpoint/2010/main" val="4061030641"/>
              </p:ext>
            </p:extLst>
          </p:nvPr>
        </p:nvGraphicFramePr>
        <p:xfrm>
          <a:off x="969962" y="4876800"/>
          <a:ext cx="7661276" cy="991966"/>
        </p:xfrm>
        <a:graphic>
          <a:graphicData uri="http://schemas.openxmlformats.org/drawingml/2006/table">
            <a:tbl>
              <a:tblPr firstRow="1" bandRow="1">
                <a:tableStyleId>{69CF1AB2-1976-4502-BF36-3FF5EA218861}</a:tableStyleId>
              </a:tblPr>
              <a:tblGrid>
                <a:gridCol w="1284260">
                  <a:extLst>
                    <a:ext uri="{9D8B030D-6E8A-4147-A177-3AD203B41FA5}">
                      <a16:colId xmlns:a16="http://schemas.microsoft.com/office/drawing/2014/main" val="679743535"/>
                    </a:ext>
                  </a:extLst>
                </a:gridCol>
                <a:gridCol w="531418">
                  <a:extLst>
                    <a:ext uri="{9D8B030D-6E8A-4147-A177-3AD203B41FA5}">
                      <a16:colId xmlns:a16="http://schemas.microsoft.com/office/drawing/2014/main" val="3303473492"/>
                    </a:ext>
                  </a:extLst>
                </a:gridCol>
                <a:gridCol w="531418">
                  <a:extLst>
                    <a:ext uri="{9D8B030D-6E8A-4147-A177-3AD203B41FA5}">
                      <a16:colId xmlns:a16="http://schemas.microsoft.com/office/drawing/2014/main" val="1038175477"/>
                    </a:ext>
                  </a:extLst>
                </a:gridCol>
                <a:gridCol w="531418">
                  <a:extLst>
                    <a:ext uri="{9D8B030D-6E8A-4147-A177-3AD203B41FA5}">
                      <a16:colId xmlns:a16="http://schemas.microsoft.com/office/drawing/2014/main" val="652052873"/>
                    </a:ext>
                  </a:extLst>
                </a:gridCol>
                <a:gridCol w="531418">
                  <a:extLst>
                    <a:ext uri="{9D8B030D-6E8A-4147-A177-3AD203B41FA5}">
                      <a16:colId xmlns:a16="http://schemas.microsoft.com/office/drawing/2014/main" val="917393077"/>
                    </a:ext>
                  </a:extLst>
                </a:gridCol>
                <a:gridCol w="531418">
                  <a:extLst>
                    <a:ext uri="{9D8B030D-6E8A-4147-A177-3AD203B41FA5}">
                      <a16:colId xmlns:a16="http://schemas.microsoft.com/office/drawing/2014/main" val="3686698776"/>
                    </a:ext>
                  </a:extLst>
                </a:gridCol>
                <a:gridCol w="531418">
                  <a:extLst>
                    <a:ext uri="{9D8B030D-6E8A-4147-A177-3AD203B41FA5}">
                      <a16:colId xmlns:a16="http://schemas.microsoft.com/office/drawing/2014/main" val="4273292627"/>
                    </a:ext>
                  </a:extLst>
                </a:gridCol>
                <a:gridCol w="531418">
                  <a:extLst>
                    <a:ext uri="{9D8B030D-6E8A-4147-A177-3AD203B41FA5}">
                      <a16:colId xmlns:a16="http://schemas.microsoft.com/office/drawing/2014/main" val="1022383208"/>
                    </a:ext>
                  </a:extLst>
                </a:gridCol>
                <a:gridCol w="531418">
                  <a:extLst>
                    <a:ext uri="{9D8B030D-6E8A-4147-A177-3AD203B41FA5}">
                      <a16:colId xmlns:a16="http://schemas.microsoft.com/office/drawing/2014/main" val="1859516240"/>
                    </a:ext>
                  </a:extLst>
                </a:gridCol>
                <a:gridCol w="531418">
                  <a:extLst>
                    <a:ext uri="{9D8B030D-6E8A-4147-A177-3AD203B41FA5}">
                      <a16:colId xmlns:a16="http://schemas.microsoft.com/office/drawing/2014/main" val="3565273465"/>
                    </a:ext>
                  </a:extLst>
                </a:gridCol>
                <a:gridCol w="531418">
                  <a:extLst>
                    <a:ext uri="{9D8B030D-6E8A-4147-A177-3AD203B41FA5}">
                      <a16:colId xmlns:a16="http://schemas.microsoft.com/office/drawing/2014/main" val="3932920848"/>
                    </a:ext>
                  </a:extLst>
                </a:gridCol>
                <a:gridCol w="531418">
                  <a:extLst>
                    <a:ext uri="{9D8B030D-6E8A-4147-A177-3AD203B41FA5}">
                      <a16:colId xmlns:a16="http://schemas.microsoft.com/office/drawing/2014/main" val="3008600089"/>
                    </a:ext>
                  </a:extLst>
                </a:gridCol>
                <a:gridCol w="531418">
                  <a:extLst>
                    <a:ext uri="{9D8B030D-6E8A-4147-A177-3AD203B41FA5}">
                      <a16:colId xmlns:a16="http://schemas.microsoft.com/office/drawing/2014/main" val="2795137990"/>
                    </a:ext>
                  </a:extLst>
                </a:gridCol>
              </a:tblGrid>
              <a:tr h="166068">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Instructor ratings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4.4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4.7</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3.5</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3.8</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3.3</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3118092129"/>
                  </a:ext>
                </a:extLst>
              </a:tr>
              <a:tr h="166068">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Expected grades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2.6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2.9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807981783"/>
                  </a:ext>
                </a:extLst>
              </a:tr>
            </a:tbl>
          </a:graphicData>
        </a:graphic>
      </p:graphicFrame>
    </p:spTree>
    <p:extLst>
      <p:ext uri="{BB962C8B-B14F-4D97-AF65-F5344CB8AC3E}">
        <p14:creationId xmlns:p14="http://schemas.microsoft.com/office/powerpoint/2010/main" val="3173864684"/>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17</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619358276"/>
                  </p:ext>
                </p:extLst>
              </p:nvPr>
            </p:nvGraphicFramePr>
            <p:xfrm>
              <a:off x="762000" y="533400"/>
              <a:ext cx="7848599" cy="5673598"/>
            </p:xfrm>
            <a:graphic>
              <a:graphicData uri="http://schemas.openxmlformats.org/drawingml/2006/table">
                <a:tbl>
                  <a:tblPr firstRow="1" bandRow="1">
                    <a:tableStyleId>{69CF1AB2-1976-4502-BF36-3FF5EA218861}</a:tableStyleId>
                  </a:tblPr>
                  <a:tblGrid>
                    <a:gridCol w="1603477">
                      <a:extLst>
                        <a:ext uri="{9D8B030D-6E8A-4147-A177-3AD203B41FA5}">
                          <a16:colId xmlns:a16="http://schemas.microsoft.com/office/drawing/2014/main" val="2905704676"/>
                        </a:ext>
                      </a:extLst>
                    </a:gridCol>
                    <a:gridCol w="1603477">
                      <a:extLst>
                        <a:ext uri="{9D8B030D-6E8A-4147-A177-3AD203B41FA5}">
                          <a16:colId xmlns:a16="http://schemas.microsoft.com/office/drawing/2014/main" val="1474499219"/>
                        </a:ext>
                      </a:extLst>
                    </a:gridCol>
                    <a:gridCol w="1593646">
                      <a:extLst>
                        <a:ext uri="{9D8B030D-6E8A-4147-A177-3AD203B41FA5}">
                          <a16:colId xmlns:a16="http://schemas.microsoft.com/office/drawing/2014/main" val="603956241"/>
                        </a:ext>
                      </a:extLst>
                    </a:gridCol>
                    <a:gridCol w="1447800">
                      <a:extLst>
                        <a:ext uri="{9D8B030D-6E8A-4147-A177-3AD203B41FA5}">
                          <a16:colId xmlns:a16="http://schemas.microsoft.com/office/drawing/2014/main" val="4097075756"/>
                        </a:ext>
                      </a:extLst>
                    </a:gridCol>
                    <a:gridCol w="1600199">
                      <a:extLst>
                        <a:ext uri="{9D8B030D-6E8A-4147-A177-3AD203B41FA5}">
                          <a16:colId xmlns:a16="http://schemas.microsoft.com/office/drawing/2014/main" val="85630102"/>
                        </a:ext>
                      </a:extLst>
                    </a:gridCol>
                  </a:tblGrid>
                  <a:tr h="370840">
                    <a:tc>
                      <a:txBody>
                        <a:bodyPr/>
                        <a:lstStyle/>
                        <a:p>
                          <a:pPr algn="ctr"/>
                          <a:r>
                            <a:rPr lang="en-US" sz="1400" b="1" i="0" dirty="0">
                              <a:latin typeface="Times New Roman" panose="02020603050405020304" pitchFamily="18" charset="0"/>
                              <a:cs typeface="Times New Roman" panose="02020603050405020304" pitchFamily="18" charset="0"/>
                            </a:rPr>
                            <a:t>Instructor ratings </a:t>
                          </a:r>
                          <a14:m>
                            <m:oMath xmlns:m="http://schemas.openxmlformats.org/officeDocument/2006/math">
                              <m:r>
                                <a:rPr lang="en-US" sz="1400" b="1" i="0" dirty="0" smtClean="0">
                                  <a:latin typeface="Cambria Math" panose="02040503050406030204" pitchFamily="18" charset="0"/>
                                </a:rPr>
                                <m:t>(</m:t>
                              </m:r>
                              <m:r>
                                <a:rPr lang="en-US" sz="1400" b="1" i="0" dirty="0" smtClean="0">
                                  <a:latin typeface="Cambria Math" panose="02040503050406030204" pitchFamily="18" charset="0"/>
                                </a:rPr>
                                <m:t>𝐗</m:t>
                              </m:r>
                              <m:r>
                                <a:rPr lang="en-US" sz="1400" b="1" i="0" dirty="0" smtClean="0">
                                  <a:latin typeface="Cambria Math" panose="02040503050406030204" pitchFamily="18" charset="0"/>
                                </a:rPr>
                                <m:t>)</m:t>
                              </m:r>
                            </m:oMath>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r>
                            <a:rPr lang="en-US" sz="1400" b="1" i="0" dirty="0">
                              <a:latin typeface="Times New Roman" panose="02020603050405020304" pitchFamily="18" charset="0"/>
                              <a:cs typeface="Times New Roman" panose="02020603050405020304" pitchFamily="18" charset="0"/>
                            </a:rPr>
                            <a:t>Expected grades </a:t>
                          </a:r>
                          <a14:m>
                            <m:oMath xmlns:m="http://schemas.openxmlformats.org/officeDocument/2006/math">
                              <m:r>
                                <a:rPr lang="en-US" sz="1400" b="1" i="0" dirty="0" smtClean="0">
                                  <a:latin typeface="Cambria Math" panose="02040503050406030204" pitchFamily="18" charset="0"/>
                                </a:rPr>
                                <m:t>(</m:t>
                              </m:r>
                              <m:r>
                                <a:rPr lang="en-US" sz="1400" b="1" i="0" dirty="0" smtClean="0">
                                  <a:latin typeface="Cambria Math" panose="02040503050406030204" pitchFamily="18" charset="0"/>
                                </a:rPr>
                                <m:t>𝐘</m:t>
                              </m:r>
                              <m:r>
                                <a:rPr lang="en-US" sz="1400" b="1" i="0" dirty="0" smtClean="0">
                                  <a:latin typeface="Cambria Math" panose="02040503050406030204" pitchFamily="18" charset="0"/>
                                </a:rPr>
                                <m:t>)</m:t>
                              </m:r>
                            </m:oMath>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1" i="0" dirty="0" smtClean="0">
                                    <a:latin typeface="Cambria Math" panose="02040503050406030204" pitchFamily="18" charset="0"/>
                                  </a:rPr>
                                  <m:t>𝐗𝐘</m:t>
                                </m:r>
                              </m:oMath>
                            </m:oMathPara>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dirty="0" smtClean="0">
                                        <a:latin typeface="Cambria Math" panose="02040503050406030204" pitchFamily="18" charset="0"/>
                                      </a:rPr>
                                    </m:ctrlPr>
                                  </m:sSupPr>
                                  <m:e>
                                    <m:r>
                                      <a:rPr lang="en-US" sz="1400" b="1" i="0" dirty="0" smtClean="0">
                                        <a:latin typeface="Cambria Math" panose="02040503050406030204" pitchFamily="18" charset="0"/>
                                      </a:rPr>
                                      <m:t>𝐗</m:t>
                                    </m:r>
                                  </m:e>
                                  <m:sup>
                                    <m:r>
                                      <a:rPr lang="en-US" sz="1400" b="1" i="0" dirty="0" smtClean="0">
                                        <a:latin typeface="Cambria Math" panose="02040503050406030204" pitchFamily="18" charset="0"/>
                                      </a:rPr>
                                      <m:t>𝟐</m:t>
                                    </m:r>
                                  </m:sup>
                                </m:sSup>
                              </m:oMath>
                            </m:oMathPara>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dirty="0" smtClean="0">
                                        <a:latin typeface="Cambria Math" panose="02040503050406030204" pitchFamily="18" charset="0"/>
                                      </a:rPr>
                                    </m:ctrlPr>
                                  </m:sSupPr>
                                  <m:e>
                                    <m:r>
                                      <a:rPr lang="en-US" sz="1400" b="1" i="0" dirty="0" smtClean="0">
                                        <a:latin typeface="Cambria Math" panose="02040503050406030204" pitchFamily="18" charset="0"/>
                                      </a:rPr>
                                      <m:t>𝐘</m:t>
                                    </m:r>
                                  </m:e>
                                  <m:sup>
                                    <m:r>
                                      <a:rPr lang="en-US" sz="1400" b="1" i="0" dirty="0" smtClean="0">
                                        <a:latin typeface="Cambria Math" panose="02040503050406030204" pitchFamily="18" charset="0"/>
                                      </a:rPr>
                                      <m:t>𝟐</m:t>
                                    </m:r>
                                  </m:sup>
                                </m:sSup>
                              </m:oMath>
                            </m:oMathPara>
                          </a14:m>
                          <a:endParaRPr lang="en-US" sz="14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27096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algn="ctr"/>
                          <a:r>
                            <a:rPr lang="en-US" sz="14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3.7</a:t>
                          </a:r>
                        </a:p>
                      </a:txBody>
                      <a:tcPr/>
                    </a:tc>
                    <a:tc>
                      <a:txBody>
                        <a:bodyPr/>
                        <a:lstStyle/>
                        <a:p>
                          <a:pPr algn="ctr"/>
                          <a:r>
                            <a:rPr lang="en-US" sz="14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400" b="0" i="0" dirty="0">
                              <a:latin typeface="Times New Roman" panose="02020603050405020304" pitchFamily="18" charset="0"/>
                              <a:cs typeface="Times New Roman" panose="02020603050405020304" pitchFamily="18" charset="0"/>
                            </a:rPr>
                            <a:t>4.4</a:t>
                          </a:r>
                        </a:p>
                      </a:txBody>
                      <a:tcPr/>
                    </a:tc>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3.6</a:t>
                          </a:r>
                        </a:p>
                      </a:txBody>
                      <a:tcPr/>
                    </a:tc>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4.7</a:t>
                          </a:r>
                        </a:p>
                      </a:txBody>
                      <a:tcPr/>
                    </a:tc>
                    <a:tc>
                      <a:txBody>
                        <a:bodyPr/>
                        <a:lstStyle/>
                        <a:p>
                          <a:pPr algn="ctr"/>
                          <a:r>
                            <a:rPr lang="en-US" sz="14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4.1</a:t>
                          </a:r>
                        </a:p>
                      </a:txBody>
                      <a:tcPr/>
                    </a:tc>
                    <a:tc>
                      <a:txBody>
                        <a:bodyPr/>
                        <a:lstStyle/>
                        <a:p>
                          <a:pPr algn="ctr"/>
                          <a:r>
                            <a:rPr lang="en-US" sz="14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algn="ctr"/>
                          <a:r>
                            <a:rPr lang="en-US" sz="14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4.9</a:t>
                          </a:r>
                        </a:p>
                      </a:txBody>
                      <a:tcPr/>
                    </a:tc>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4.2</a:t>
                          </a:r>
                        </a:p>
                      </a:txBody>
                      <a:tcPr/>
                    </a:tc>
                    <a:tc>
                      <a:txBody>
                        <a:bodyPr/>
                        <a:lstStyle/>
                        <a:p>
                          <a:pPr algn="ctr"/>
                          <a:r>
                            <a:rPr lang="en-US" sz="14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3.8</a:t>
                          </a:r>
                        </a:p>
                      </a:txBody>
                      <a:tcPr/>
                    </a:tc>
                    <a:tc>
                      <a:txBody>
                        <a:bodyPr/>
                        <a:lstStyle/>
                        <a:p>
                          <a:pPr algn="ctr"/>
                          <a:r>
                            <a:rPr lang="en-US" sz="14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algn="ctr"/>
                          <a:r>
                            <a:rPr lang="en-US" sz="14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extLst>
                      <a:ext uri="{0D108BD9-81ED-4DB2-BD59-A6C34878D82A}">
                        <a16:rowId xmlns:a16="http://schemas.microsoft.com/office/drawing/2014/main" val="390713653"/>
                      </a:ext>
                    </a:extLst>
                  </a:tr>
                  <a:tr h="370840">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X</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=46.2</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Y</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=35.4</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X</m:t>
                                        </m:r>
                                      </m:e>
                                      <m:sub>
                                        <m:r>
                                          <m:rPr>
                                            <m:sty m:val="p"/>
                                          </m:rPr>
                                          <a:rPr lang="en-US" sz="1400" smtClean="0">
                                            <a:latin typeface="Cambria Math" panose="02040503050406030204" pitchFamily="18" charset="0"/>
                                          </a:rPr>
                                          <m:t>i</m:t>
                                        </m:r>
                                      </m:sub>
                                    </m:sSub>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Y</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=138</m:t>
                                </m:r>
                                <m:r>
                                  <a:rPr lang="en-US" sz="1400" b="0" i="0" smtClean="0">
                                    <a:latin typeface="Cambria Math" panose="02040503050406030204" pitchFamily="18" charset="0"/>
                                  </a:rPr>
                                  <m:t>.</m:t>
                                </m:r>
                                <m:r>
                                  <a:rPr lang="en-US" sz="1400" smtClean="0">
                                    <a:latin typeface="Cambria Math" panose="02040503050406030204" pitchFamily="18" charset="0"/>
                                  </a:rPr>
                                  <m:t>09</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𝑋</m:t>
                                        </m:r>
                                      </m:e>
                                      <m:sub>
                                        <m:r>
                                          <m:rPr>
                                            <m:sty m:val="p"/>
                                          </m:rPr>
                                          <a:rPr lang="en-US" sz="1400" smtClean="0">
                                            <a:latin typeface="Cambria Math" panose="02040503050406030204" pitchFamily="18" charset="0"/>
                                          </a:rPr>
                                          <m:t>i</m:t>
                                        </m:r>
                                      </m:sub>
                                      <m:sup>
                                        <m:r>
                                          <a:rPr lang="en-US" sz="1400" b="0" i="1" smtClean="0">
                                            <a:latin typeface="Cambria Math" panose="02040503050406030204" pitchFamily="18" charset="0"/>
                                          </a:rPr>
                                          <m:t>2</m:t>
                                        </m:r>
                                      </m:sup>
                                    </m:sSubSup>
                                    <m:r>
                                      <a:rPr lang="en-US" sz="1400" b="0" i="1" smtClean="0">
                                        <a:latin typeface="Cambria Math" panose="02040503050406030204" pitchFamily="18" charset="0"/>
                                      </a:rPr>
                                      <m:t>=</m:t>
                                    </m:r>
                                  </m:e>
                                </m:nary>
                                <m:r>
                                  <a:rPr lang="en-US" sz="1400" b="0" i="0" smtClean="0">
                                    <a:latin typeface="Cambria Math" panose="02040503050406030204" pitchFamily="18" charset="0"/>
                                  </a:rPr>
                                  <m:t>182.22</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𝑌</m:t>
                                        </m:r>
                                      </m:e>
                                      <m:sub>
                                        <m:r>
                                          <m:rPr>
                                            <m:sty m:val="p"/>
                                          </m:rPr>
                                          <a:rPr lang="en-US" sz="1400" smtClean="0">
                                            <a:latin typeface="Cambria Math" panose="02040503050406030204" pitchFamily="18" charset="0"/>
                                          </a:rPr>
                                          <m:t>i</m:t>
                                        </m:r>
                                      </m:sub>
                                      <m:sup>
                                        <m:r>
                                          <a:rPr lang="en-US" sz="1400" b="0" i="1" smtClean="0">
                                            <a:latin typeface="Cambria Math" panose="02040503050406030204" pitchFamily="18" charset="0"/>
                                          </a:rPr>
                                          <m:t>2</m:t>
                                        </m:r>
                                      </m:sup>
                                    </m:sSubSup>
                                  </m:e>
                                </m:nary>
                                <m:r>
                                  <a:rPr lang="en-US" sz="1400" smtClean="0">
                                    <a:latin typeface="Cambria Math" panose="02040503050406030204" pitchFamily="18" charset="0"/>
                                  </a:rPr>
                                  <m:t>=</m:t>
                                </m:r>
                                <m:r>
                                  <a:rPr lang="en-US" sz="1400" b="0" i="0" smtClean="0">
                                    <a:latin typeface="Cambria Math" panose="02040503050406030204" pitchFamily="18" charset="0"/>
                                  </a:rPr>
                                  <m:t>105.86</m:t>
                                </m:r>
                              </m:oMath>
                            </m:oMathPara>
                          </a14:m>
                          <a:endParaRPr lang="en-US" sz="1400" b="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3797048"/>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619358276"/>
                  </p:ext>
                </p:extLst>
              </p:nvPr>
            </p:nvGraphicFramePr>
            <p:xfrm>
              <a:off x="762000" y="533400"/>
              <a:ext cx="7848599" cy="5673598"/>
            </p:xfrm>
            <a:graphic>
              <a:graphicData uri="http://schemas.openxmlformats.org/drawingml/2006/table">
                <a:tbl>
                  <a:tblPr firstRow="1" bandRow="1">
                    <a:tableStyleId>{69CF1AB2-1976-4502-BF36-3FF5EA218861}</a:tableStyleId>
                  </a:tblPr>
                  <a:tblGrid>
                    <a:gridCol w="1603477">
                      <a:extLst>
                        <a:ext uri="{9D8B030D-6E8A-4147-A177-3AD203B41FA5}">
                          <a16:colId xmlns:a16="http://schemas.microsoft.com/office/drawing/2014/main" val="2905704676"/>
                        </a:ext>
                      </a:extLst>
                    </a:gridCol>
                    <a:gridCol w="1603477">
                      <a:extLst>
                        <a:ext uri="{9D8B030D-6E8A-4147-A177-3AD203B41FA5}">
                          <a16:colId xmlns:a16="http://schemas.microsoft.com/office/drawing/2014/main" val="1474499219"/>
                        </a:ext>
                      </a:extLst>
                    </a:gridCol>
                    <a:gridCol w="1593646">
                      <a:extLst>
                        <a:ext uri="{9D8B030D-6E8A-4147-A177-3AD203B41FA5}">
                          <a16:colId xmlns:a16="http://schemas.microsoft.com/office/drawing/2014/main" val="603956241"/>
                        </a:ext>
                      </a:extLst>
                    </a:gridCol>
                    <a:gridCol w="1447800">
                      <a:extLst>
                        <a:ext uri="{9D8B030D-6E8A-4147-A177-3AD203B41FA5}">
                          <a16:colId xmlns:a16="http://schemas.microsoft.com/office/drawing/2014/main" val="4097075756"/>
                        </a:ext>
                      </a:extLst>
                    </a:gridCol>
                    <a:gridCol w="1600199">
                      <a:extLst>
                        <a:ext uri="{9D8B030D-6E8A-4147-A177-3AD203B41FA5}">
                          <a16:colId xmlns:a16="http://schemas.microsoft.com/office/drawing/2014/main" val="85630102"/>
                        </a:ext>
                      </a:extLst>
                    </a:gridCol>
                  </a:tblGrid>
                  <a:tr h="518160">
                    <a:tc>
                      <a:txBody>
                        <a:bodyPr/>
                        <a:lstStyle/>
                        <a:p>
                          <a:endParaRPr lang="en-US"/>
                        </a:p>
                      </a:txBody>
                      <a:tcPr>
                        <a:blipFill>
                          <a:blip r:embed="rId2"/>
                          <a:stretch>
                            <a:fillRect l="-760" t="-1176" r="-390494" b="-998824"/>
                          </a:stretch>
                        </a:blipFill>
                      </a:tcPr>
                    </a:tc>
                    <a:tc>
                      <a:txBody>
                        <a:bodyPr/>
                        <a:lstStyle/>
                        <a:p>
                          <a:endParaRPr lang="en-US"/>
                        </a:p>
                      </a:txBody>
                      <a:tcPr>
                        <a:blipFill>
                          <a:blip r:embed="rId2"/>
                          <a:stretch>
                            <a:fillRect l="-100760" t="-1176" r="-290494" b="-998824"/>
                          </a:stretch>
                        </a:blipFill>
                      </a:tcPr>
                    </a:tc>
                    <a:tc>
                      <a:txBody>
                        <a:bodyPr/>
                        <a:lstStyle/>
                        <a:p>
                          <a:endParaRPr lang="en-US"/>
                        </a:p>
                      </a:txBody>
                      <a:tcPr>
                        <a:blipFill>
                          <a:blip r:embed="rId2"/>
                          <a:stretch>
                            <a:fillRect l="-201527" t="-1176" r="-191603" b="-998824"/>
                          </a:stretch>
                        </a:blipFill>
                      </a:tcPr>
                    </a:tc>
                    <a:tc>
                      <a:txBody>
                        <a:bodyPr/>
                        <a:lstStyle/>
                        <a:p>
                          <a:endParaRPr lang="en-US"/>
                        </a:p>
                      </a:txBody>
                      <a:tcPr>
                        <a:blipFill>
                          <a:blip r:embed="rId2"/>
                          <a:stretch>
                            <a:fillRect l="-333333" t="-1176" r="-111814" b="-998824"/>
                          </a:stretch>
                        </a:blipFill>
                      </a:tcPr>
                    </a:tc>
                    <a:tc>
                      <a:txBody>
                        <a:bodyPr/>
                        <a:lstStyle/>
                        <a:p>
                          <a:endParaRPr lang="en-US"/>
                        </a:p>
                      </a:txBody>
                      <a:tcPr>
                        <a:blipFill>
                          <a:blip r:embed="rId2"/>
                          <a:stretch>
                            <a:fillRect l="-390494" t="-1176" r="-760" b="-998824"/>
                          </a:stretch>
                        </a:blipFill>
                      </a:tcPr>
                    </a:tc>
                    <a:extLst>
                      <a:ext uri="{0D108BD9-81ED-4DB2-BD59-A6C34878D82A}">
                        <a16:rowId xmlns:a16="http://schemas.microsoft.com/office/drawing/2014/main" val="238227096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algn="ctr"/>
                          <a:r>
                            <a:rPr lang="en-US" sz="14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3.7</a:t>
                          </a:r>
                        </a:p>
                      </a:txBody>
                      <a:tcPr/>
                    </a:tc>
                    <a:tc>
                      <a:txBody>
                        <a:bodyPr/>
                        <a:lstStyle/>
                        <a:p>
                          <a:pPr algn="ctr"/>
                          <a:r>
                            <a:rPr lang="en-US" sz="14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400" b="0" i="0" dirty="0">
                              <a:latin typeface="Times New Roman" panose="02020603050405020304" pitchFamily="18" charset="0"/>
                              <a:cs typeface="Times New Roman" panose="02020603050405020304" pitchFamily="18" charset="0"/>
                            </a:rPr>
                            <a:t>4.4</a:t>
                          </a:r>
                        </a:p>
                      </a:txBody>
                      <a:tcPr/>
                    </a:tc>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3.6</a:t>
                          </a:r>
                        </a:p>
                      </a:txBody>
                      <a:tcPr/>
                    </a:tc>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4.7</a:t>
                          </a:r>
                        </a:p>
                      </a:txBody>
                      <a:tcPr/>
                    </a:tc>
                    <a:tc>
                      <a:txBody>
                        <a:bodyPr/>
                        <a:lstStyle/>
                        <a:p>
                          <a:pPr algn="ctr"/>
                          <a:r>
                            <a:rPr lang="en-US" sz="14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4.1</a:t>
                          </a:r>
                        </a:p>
                      </a:txBody>
                      <a:tcPr/>
                    </a:tc>
                    <a:tc>
                      <a:txBody>
                        <a:bodyPr/>
                        <a:lstStyle/>
                        <a:p>
                          <a:pPr algn="ctr"/>
                          <a:r>
                            <a:rPr lang="en-US" sz="14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algn="ctr"/>
                          <a:r>
                            <a:rPr lang="en-US" sz="14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4.9</a:t>
                          </a:r>
                        </a:p>
                      </a:txBody>
                      <a:tcPr/>
                    </a:tc>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4.2</a:t>
                          </a:r>
                        </a:p>
                      </a:txBody>
                      <a:tcPr/>
                    </a:tc>
                    <a:tc>
                      <a:txBody>
                        <a:bodyPr/>
                        <a:lstStyle/>
                        <a:p>
                          <a:pPr algn="ctr"/>
                          <a:r>
                            <a:rPr lang="en-US" sz="14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3.8</a:t>
                          </a:r>
                        </a:p>
                      </a:txBody>
                      <a:tcPr/>
                    </a:tc>
                    <a:tc>
                      <a:txBody>
                        <a:bodyPr/>
                        <a:lstStyle/>
                        <a:p>
                          <a:pPr algn="ctr"/>
                          <a:r>
                            <a:rPr lang="en-US" sz="14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algn="ctr"/>
                          <a:r>
                            <a:rPr lang="en-US" sz="14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extLst>
                      <a:ext uri="{0D108BD9-81ED-4DB2-BD59-A6C34878D82A}">
                        <a16:rowId xmlns:a16="http://schemas.microsoft.com/office/drawing/2014/main" val="390713653"/>
                      </a:ext>
                    </a:extLst>
                  </a:tr>
                  <a:tr h="690118">
                    <a:tc>
                      <a:txBody>
                        <a:bodyPr/>
                        <a:lstStyle/>
                        <a:p>
                          <a:endParaRPr lang="en-US"/>
                        </a:p>
                      </a:txBody>
                      <a:tcPr>
                        <a:blipFill>
                          <a:blip r:embed="rId2"/>
                          <a:stretch>
                            <a:fillRect l="-760" t="-725664" r="-390494" b="-1770"/>
                          </a:stretch>
                        </a:blipFill>
                      </a:tcPr>
                    </a:tc>
                    <a:tc>
                      <a:txBody>
                        <a:bodyPr/>
                        <a:lstStyle/>
                        <a:p>
                          <a:endParaRPr lang="en-US"/>
                        </a:p>
                      </a:txBody>
                      <a:tcPr>
                        <a:blipFill>
                          <a:blip r:embed="rId2"/>
                          <a:stretch>
                            <a:fillRect l="-100760" t="-725664" r="-290494" b="-1770"/>
                          </a:stretch>
                        </a:blipFill>
                      </a:tcPr>
                    </a:tc>
                    <a:tc>
                      <a:txBody>
                        <a:bodyPr/>
                        <a:lstStyle/>
                        <a:p>
                          <a:endParaRPr lang="en-US"/>
                        </a:p>
                      </a:txBody>
                      <a:tcPr>
                        <a:blipFill>
                          <a:blip r:embed="rId2"/>
                          <a:stretch>
                            <a:fillRect l="-201527" t="-725664" r="-191603" b="-1770"/>
                          </a:stretch>
                        </a:blipFill>
                      </a:tcPr>
                    </a:tc>
                    <a:tc>
                      <a:txBody>
                        <a:bodyPr/>
                        <a:lstStyle/>
                        <a:p>
                          <a:endParaRPr lang="en-US"/>
                        </a:p>
                      </a:txBody>
                      <a:tcPr>
                        <a:blipFill>
                          <a:blip r:embed="rId2"/>
                          <a:stretch>
                            <a:fillRect l="-333333" t="-725664" r="-111814" b="-1770"/>
                          </a:stretch>
                        </a:blipFill>
                      </a:tcPr>
                    </a:tc>
                    <a:tc>
                      <a:txBody>
                        <a:bodyPr/>
                        <a:lstStyle/>
                        <a:p>
                          <a:endParaRPr lang="en-US"/>
                        </a:p>
                      </a:txBody>
                      <a:tcPr>
                        <a:blipFill>
                          <a:blip r:embed="rId2"/>
                          <a:stretch>
                            <a:fillRect l="-390494" t="-725664" r="-760" b="-1770"/>
                          </a:stretch>
                        </a:blipFill>
                      </a:tcPr>
                    </a:tc>
                    <a:extLst>
                      <a:ext uri="{0D108BD9-81ED-4DB2-BD59-A6C34878D82A}">
                        <a16:rowId xmlns:a16="http://schemas.microsoft.com/office/drawing/2014/main" val="2983797048"/>
                      </a:ext>
                    </a:extLst>
                  </a:tr>
                </a:tbl>
              </a:graphicData>
            </a:graphic>
          </p:graphicFrame>
        </mc:Fallback>
      </mc:AlternateContent>
      <p:sp>
        <p:nvSpPr>
          <p:cNvPr id="3" name="Date Placeholder 2"/>
          <p:cNvSpPr>
            <a:spLocks noGrp="1"/>
          </p:cNvSpPr>
          <p:nvPr>
            <p:ph type="dt" sz="half" idx="10"/>
          </p:nvPr>
        </p:nvSpPr>
        <p:spPr/>
        <p:txBody>
          <a:bodyPr/>
          <a:lstStyle/>
          <a:p>
            <a:pPr>
              <a:defRPr/>
            </a:pPr>
            <a:fld id="{647D3123-F096-4B83-A8BA-21F2E8E2358C}" type="datetime1">
              <a:rPr lang="en-US" smtClean="0"/>
              <a:t>6/25/2023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785707126"/>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fld id="{01B637C2-9D74-48A6-9EDE-EB2BE80FA938}" type="datetime1">
              <a:rPr lang="en-US" smtClean="0"/>
              <a:t>6/25/2023</a:t>
            </a:fld>
            <a:endParaRPr lang="en-US"/>
          </a:p>
        </p:txBody>
      </p:sp>
      <p:sp>
        <p:nvSpPr>
          <p:cNvPr id="3" name="Footer Placeholder 2"/>
          <p:cNvSpPr>
            <a:spLocks noGrp="1"/>
          </p:cNvSpPr>
          <p:nvPr>
            <p:ph type="ftr" sz="quarter" idx="11"/>
          </p:nvPr>
        </p:nvSpPr>
        <p:spPr/>
        <p:txBody>
          <a:bodyPr/>
          <a:lstStyle/>
          <a:p>
            <a:pPr>
              <a:defRPr/>
            </a:pPr>
            <a:r>
              <a:rPr lang="en-US"/>
              <a:t>MC3020</a:t>
            </a:r>
          </a:p>
        </p:txBody>
      </p:sp>
      <mc:AlternateContent xmlns:mc="http://schemas.openxmlformats.org/markup-compatibility/2006" xmlns:a14="http://schemas.microsoft.com/office/drawing/2010/main">
        <mc:Choice Requires="a14">
          <p:sp>
            <p:nvSpPr>
              <p:cNvPr id="5" name="TextBox 4"/>
              <p:cNvSpPr txBox="1"/>
              <p:nvPr/>
            </p:nvSpPr>
            <p:spPr>
              <a:xfrm>
                <a:off x="943256" y="1752600"/>
                <a:ext cx="3276600" cy="5632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12</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num>
                        <m:den>
                          <m:r>
                            <a:rPr lang="en-US" b="0" i="1" smtClean="0">
                              <a:latin typeface="Cambria Math" panose="02040503050406030204" pitchFamily="18" charset="0"/>
                            </a:rPr>
                            <m:t>12</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46.2</m:t>
                          </m:r>
                        </m:num>
                        <m:den>
                          <m:r>
                            <a:rPr lang="en-US" b="0" i="1" smtClean="0">
                              <a:latin typeface="Cambria Math" panose="02040503050406030204" pitchFamily="18" charset="0"/>
                            </a:rPr>
                            <m:t>12</m:t>
                          </m:r>
                        </m:den>
                      </m:f>
                      <m:r>
                        <a:rPr lang="en-US" b="0" i="1" smtClean="0">
                          <a:latin typeface="Cambria Math" panose="02040503050406030204" pitchFamily="18" charset="0"/>
                        </a:rPr>
                        <m:t>=3.85</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943256" y="1752600"/>
                <a:ext cx="3276600" cy="5632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381500" y="1752600"/>
                <a:ext cx="3276600" cy="5632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12</m:t>
                              </m:r>
                            </m:sup>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nary>
                        </m:num>
                        <m:den>
                          <m:r>
                            <a:rPr lang="en-US" b="0" i="1" smtClean="0">
                              <a:latin typeface="Cambria Math" panose="02040503050406030204" pitchFamily="18" charset="0"/>
                            </a:rPr>
                            <m:t>12</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35.4</m:t>
                          </m:r>
                        </m:num>
                        <m:den>
                          <m:r>
                            <a:rPr lang="en-US" b="0" i="1" smtClean="0">
                              <a:latin typeface="Cambria Math" panose="02040503050406030204" pitchFamily="18" charset="0"/>
                            </a:rPr>
                            <m:t>12</m:t>
                          </m:r>
                        </m:den>
                      </m:f>
                      <m:r>
                        <a:rPr lang="en-US" b="0" i="1" smtClean="0">
                          <a:latin typeface="Cambria Math" panose="02040503050406030204" pitchFamily="18" charset="0"/>
                        </a:rPr>
                        <m:t>=2.95</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381500" y="1752600"/>
                <a:ext cx="3276600" cy="5632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43000" y="2667000"/>
                <a:ext cx="1964704"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panose="02040503050406030204" pitchFamily="18" charset="0"/>
                                </a:rPr>
                                <m:t>i</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Y</m:t>
                              </m:r>
                            </m:e>
                            <m:sub>
                              <m:r>
                                <m:rPr>
                                  <m:sty m:val="p"/>
                                </m:rPr>
                                <a:rPr lang="en-US">
                                  <a:latin typeface="Cambria Math" panose="02040503050406030204" pitchFamily="18" charset="0"/>
                                </a:rPr>
                                <m:t>i</m:t>
                              </m:r>
                            </m:sub>
                          </m:sSub>
                        </m:e>
                      </m:nary>
                      <m:r>
                        <a:rPr lang="en-US">
                          <a:latin typeface="Cambria Math" panose="02040503050406030204" pitchFamily="18" charset="0"/>
                        </a:rPr>
                        <m:t>=138.09</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43000" y="2667000"/>
                <a:ext cx="1964704" cy="86959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657600" y="2743200"/>
                <a:ext cx="1825692"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Sup>
                            <m:sSubSupPr>
                              <m:ctrlPr>
                                <a:rPr lang="en-US" i="1">
                                  <a:latin typeface="Cambria Math" panose="02040503050406030204" pitchFamily="18" charset="0"/>
                                </a:rPr>
                              </m:ctrlPr>
                            </m:sSubSupPr>
                            <m:e>
                              <m:r>
                                <a:rPr lang="en-US" i="1">
                                  <a:latin typeface="Cambria Math" panose="02040503050406030204" pitchFamily="18" charset="0"/>
                                </a:rPr>
                                <m:t>𝑋</m:t>
                              </m:r>
                            </m:e>
                            <m:sub>
                              <m:r>
                                <m:rPr>
                                  <m:sty m:val="p"/>
                                </m:rPr>
                                <a:rPr lang="en-US">
                                  <a:latin typeface="Cambria Math" panose="02040503050406030204" pitchFamily="18" charset="0"/>
                                </a:rPr>
                                <m:t>i</m:t>
                              </m:r>
                            </m:sub>
                            <m:sup>
                              <m:r>
                                <a:rPr lang="en-US" i="1">
                                  <a:latin typeface="Cambria Math" panose="02040503050406030204" pitchFamily="18" charset="0"/>
                                </a:rPr>
                                <m:t>2</m:t>
                              </m:r>
                            </m:sup>
                          </m:sSubSup>
                          <m:r>
                            <a:rPr lang="en-US" i="1">
                              <a:latin typeface="Cambria Math" panose="02040503050406030204" pitchFamily="18" charset="0"/>
                            </a:rPr>
                            <m:t>=</m:t>
                          </m:r>
                        </m:e>
                      </m:nary>
                      <m:r>
                        <a:rPr lang="en-US">
                          <a:latin typeface="Cambria Math" panose="02040503050406030204" pitchFamily="18" charset="0"/>
                        </a:rPr>
                        <m:t>182.22</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3657600" y="2743200"/>
                <a:ext cx="1825692" cy="8695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638040" y="2667000"/>
                <a:ext cx="1833899"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Sup>
                            <m:sSubSupPr>
                              <m:ctrlPr>
                                <a:rPr lang="en-US" i="1">
                                  <a:latin typeface="Cambria Math" panose="02040503050406030204" pitchFamily="18" charset="0"/>
                                </a:rPr>
                              </m:ctrlPr>
                            </m:sSubSupPr>
                            <m:e>
                              <m:r>
                                <a:rPr lang="en-US" i="1">
                                  <a:latin typeface="Cambria Math" panose="02040503050406030204" pitchFamily="18" charset="0"/>
                                </a:rPr>
                                <m:t>𝑌</m:t>
                              </m:r>
                            </m:e>
                            <m:sub>
                              <m:r>
                                <m:rPr>
                                  <m:sty m:val="p"/>
                                </m:rPr>
                                <a:rPr lang="en-US">
                                  <a:latin typeface="Cambria Math" panose="02040503050406030204" pitchFamily="18" charset="0"/>
                                </a:rPr>
                                <m:t>i</m:t>
                              </m:r>
                            </m:sub>
                            <m:sup>
                              <m:r>
                                <a:rPr lang="en-US" i="1">
                                  <a:latin typeface="Cambria Math" panose="02040503050406030204" pitchFamily="18" charset="0"/>
                                </a:rPr>
                                <m:t>2</m:t>
                              </m:r>
                            </m:sup>
                          </m:sSubSup>
                        </m:e>
                      </m:nary>
                      <m:r>
                        <a:rPr lang="en-US">
                          <a:latin typeface="Cambria Math" panose="02040503050406030204" pitchFamily="18" charset="0"/>
                        </a:rPr>
                        <m:t>=105.86</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5638040" y="2667000"/>
                <a:ext cx="1833899" cy="8695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066040" y="3908306"/>
                <a:ext cx="6249160" cy="2188548"/>
              </a:xfrm>
              <a:prstGeom prst="rect">
                <a:avLst/>
              </a:prstGeom>
            </p:spPr>
            <p:txBody>
              <a:bodyPr wrap="square">
                <a:spAutoFit/>
              </a:bodyPr>
              <a:lstStyle/>
              <a:p>
                <a:pPr marL="0" indent="0" algn="just">
                  <a:buNone/>
                </a:pPr>
                <a:endParaRPr lang="en-US" i="1" dirty="0">
                  <a:solidFill>
                    <a:schemeClr val="tx1"/>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𝑟</m:t>
                      </m:r>
                      <m:r>
                        <a:rPr lang="en-US" i="1">
                          <a:solidFill>
                            <a:schemeClr val="tx1"/>
                          </a:solidFill>
                          <a:latin typeface="Cambria Math" panose="02040503050406030204" pitchFamily="18" charset="0"/>
                          <a:cs typeface="Times New Roman" panose="02020603050405020304" pitchFamily="18" charset="0"/>
                        </a:rPr>
                        <m:t>= </m:t>
                      </m:r>
                      <m:f>
                        <m:fPr>
                          <m:ctrlPr>
                            <a:rPr lang="en-US" i="1">
                              <a:solidFill>
                                <a:schemeClr val="tx1"/>
                              </a:solidFill>
                              <a:latin typeface="Cambria Math" panose="02040503050406030204" pitchFamily="18" charset="0"/>
                              <a:cs typeface="Times New Roman" panose="02020603050405020304" pitchFamily="18" charset="0"/>
                            </a:rPr>
                          </m:ctrlPr>
                        </m:fPr>
                        <m:num>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𝑋</m:t>
                                  </m:r>
                                </m:e>
                                <m:sub>
                                  <m:r>
                                    <a:rPr lang="en-US" i="1">
                                      <a:solidFill>
                                        <a:schemeClr val="tx1"/>
                                      </a:solidFill>
                                      <a:latin typeface="Cambria Math" panose="02040503050406030204" pitchFamily="18" charset="0"/>
                                      <a:cs typeface="Times New Roman" panose="02020603050405020304" pitchFamily="18" charset="0"/>
                                    </a:rPr>
                                    <m:t>𝑖</m:t>
                                  </m:r>
                                </m:sub>
                              </m:sSub>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𝑌</m:t>
                                  </m:r>
                                </m:e>
                                <m:sub>
                                  <m:r>
                                    <a:rPr lang="en-US" i="1">
                                      <a:solidFill>
                                        <a:schemeClr val="tx1"/>
                                      </a:solidFill>
                                      <a:latin typeface="Cambria Math" panose="02040503050406030204" pitchFamily="18" charset="0"/>
                                      <a:cs typeface="Times New Roman" panose="02020603050405020304" pitchFamily="18" charset="0"/>
                                    </a:rPr>
                                    <m:t>𝑖</m:t>
                                  </m:r>
                                </m:sub>
                              </m:sSub>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𝑋</m:t>
                                  </m:r>
                                </m:e>
                              </m:acc>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𝑌</m:t>
                                  </m:r>
                                </m:e>
                              </m:acc>
                            </m:e>
                          </m:nary>
                        </m:num>
                        <m:den>
                          <m:rad>
                            <m:radPr>
                              <m:degHide m:val="on"/>
                              <m:ctrlPr>
                                <a:rPr lang="en-US" i="1">
                                  <a:solidFill>
                                    <a:schemeClr val="tx1"/>
                                  </a:solidFill>
                                  <a:latin typeface="Cambria Math" panose="02040503050406030204" pitchFamily="18" charset="0"/>
                                  <a:cs typeface="Times New Roman" panose="02020603050405020304" pitchFamily="18" charset="0"/>
                                </a:rPr>
                              </m:ctrlPr>
                            </m:radPr>
                            <m:deg/>
                            <m:e>
                              <m:d>
                                <m:dPr>
                                  <m:ctrlPr>
                                    <a:rPr lang="en-US" i="1">
                                      <a:solidFill>
                                        <a:schemeClr val="tx1"/>
                                      </a:solidFill>
                                      <a:latin typeface="Cambria Math" panose="02040503050406030204" pitchFamily="18" charset="0"/>
                                      <a:cs typeface="Times New Roman" panose="02020603050405020304" pitchFamily="18" charset="0"/>
                                    </a:rPr>
                                  </m:ctrlPr>
                                </m:dPr>
                                <m:e>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Sup>
                                        <m:sSubSupPr>
                                          <m:ctrlPr>
                                            <a:rPr lang="en-US" i="1">
                                              <a:solidFill>
                                                <a:schemeClr val="tx1"/>
                                              </a:solidFill>
                                              <a:latin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cs typeface="Times New Roman" panose="02020603050405020304" pitchFamily="18" charset="0"/>
                                            </a:rPr>
                                            <m:t>𝑋</m:t>
                                          </m:r>
                                        </m:e>
                                        <m:sub>
                                          <m:r>
                                            <a:rPr lang="en-US" i="1">
                                              <a:solidFill>
                                                <a:schemeClr val="tx1"/>
                                              </a:solidFill>
                                              <a:latin typeface="Cambria Math" panose="02040503050406030204" pitchFamily="18" charset="0"/>
                                              <a:cs typeface="Times New Roman" panose="02020603050405020304" pitchFamily="18" charset="0"/>
                                            </a:rPr>
                                            <m:t>𝑖</m:t>
                                          </m:r>
                                        </m:sub>
                                        <m:sup>
                                          <m:r>
                                            <a:rPr lang="en-US" i="1">
                                              <a:solidFill>
                                                <a:schemeClr val="tx1"/>
                                              </a:solidFill>
                                              <a:latin typeface="Cambria Math" panose="02040503050406030204" pitchFamily="18" charset="0"/>
                                              <a:cs typeface="Times New Roman" panose="02020603050405020304" pitchFamily="18" charset="0"/>
                                            </a:rPr>
                                            <m:t>2</m:t>
                                          </m:r>
                                        </m:sup>
                                      </m:sSubSup>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sSup>
                                        <m:sSupPr>
                                          <m:ctrlPr>
                                            <a:rPr lang="en-US" i="1">
                                              <a:solidFill>
                                                <a:schemeClr val="tx1"/>
                                              </a:solidFill>
                                              <a:latin typeface="Cambria Math" panose="02040503050406030204" pitchFamily="18" charset="0"/>
                                              <a:cs typeface="Times New Roman" panose="02020603050405020304" pitchFamily="18" charset="0"/>
                                            </a:rPr>
                                          </m:ctrlPr>
                                        </m:sSupPr>
                                        <m:e>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𝑋</m:t>
                                              </m:r>
                                            </m:e>
                                          </m:acc>
                                        </m:e>
                                        <m:sup>
                                          <m:r>
                                            <a:rPr lang="en-US" i="1">
                                              <a:solidFill>
                                                <a:schemeClr val="tx1"/>
                                              </a:solidFill>
                                              <a:latin typeface="Cambria Math" panose="02040503050406030204" pitchFamily="18" charset="0"/>
                                              <a:cs typeface="Times New Roman" panose="02020603050405020304" pitchFamily="18" charset="0"/>
                                            </a:rPr>
                                            <m:t>2</m:t>
                                          </m:r>
                                        </m:sup>
                                      </m:sSup>
                                    </m:e>
                                  </m:nary>
                                </m:e>
                              </m:d>
                              <m:d>
                                <m:dPr>
                                  <m:ctrlPr>
                                    <a:rPr lang="en-US" i="1">
                                      <a:solidFill>
                                        <a:schemeClr val="tx1"/>
                                      </a:solidFill>
                                      <a:latin typeface="Cambria Math" panose="02040503050406030204" pitchFamily="18" charset="0"/>
                                      <a:cs typeface="Times New Roman" panose="02020603050405020304" pitchFamily="18" charset="0"/>
                                    </a:rPr>
                                  </m:ctrlPr>
                                </m:dPr>
                                <m:e>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Sup>
                                        <m:sSubSupPr>
                                          <m:ctrlPr>
                                            <a:rPr lang="en-US" i="1">
                                              <a:solidFill>
                                                <a:schemeClr val="tx1"/>
                                              </a:solidFill>
                                              <a:latin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cs typeface="Times New Roman" panose="02020603050405020304" pitchFamily="18" charset="0"/>
                                            </a:rPr>
                                            <m:t>𝑌</m:t>
                                          </m:r>
                                        </m:e>
                                        <m:sub>
                                          <m:r>
                                            <a:rPr lang="en-US" i="1">
                                              <a:solidFill>
                                                <a:schemeClr val="tx1"/>
                                              </a:solidFill>
                                              <a:latin typeface="Cambria Math" panose="02040503050406030204" pitchFamily="18" charset="0"/>
                                              <a:cs typeface="Times New Roman" panose="02020603050405020304" pitchFamily="18" charset="0"/>
                                            </a:rPr>
                                            <m:t>𝑖</m:t>
                                          </m:r>
                                        </m:sub>
                                        <m:sup>
                                          <m:r>
                                            <a:rPr lang="en-US" i="1">
                                              <a:solidFill>
                                                <a:schemeClr val="tx1"/>
                                              </a:solidFill>
                                              <a:latin typeface="Cambria Math" panose="02040503050406030204" pitchFamily="18" charset="0"/>
                                              <a:cs typeface="Times New Roman" panose="02020603050405020304" pitchFamily="18" charset="0"/>
                                            </a:rPr>
                                            <m:t>2</m:t>
                                          </m:r>
                                        </m:sup>
                                      </m:sSubSup>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sSup>
                                        <m:sSupPr>
                                          <m:ctrlPr>
                                            <a:rPr lang="en-US" i="1">
                                              <a:solidFill>
                                                <a:schemeClr val="tx1"/>
                                              </a:solidFill>
                                              <a:latin typeface="Cambria Math" panose="02040503050406030204" pitchFamily="18" charset="0"/>
                                              <a:cs typeface="Times New Roman" panose="02020603050405020304" pitchFamily="18" charset="0"/>
                                            </a:rPr>
                                          </m:ctrlPr>
                                        </m:sSupPr>
                                        <m:e>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𝑌</m:t>
                                              </m:r>
                                            </m:e>
                                          </m:acc>
                                        </m:e>
                                        <m:sup>
                                          <m:r>
                                            <a:rPr lang="en-US" i="1">
                                              <a:solidFill>
                                                <a:schemeClr val="tx1"/>
                                              </a:solidFill>
                                              <a:latin typeface="Cambria Math" panose="02040503050406030204" pitchFamily="18" charset="0"/>
                                              <a:cs typeface="Times New Roman" panose="02020603050405020304" pitchFamily="18" charset="0"/>
                                            </a:rPr>
                                            <m:t>2</m:t>
                                          </m:r>
                                        </m:sup>
                                      </m:sSup>
                                    </m:e>
                                  </m:nary>
                                </m:e>
                              </m:d>
                            </m:e>
                          </m:rad>
                        </m:den>
                      </m:f>
                    </m:oMath>
                  </m:oMathPara>
                </a14:m>
                <a:endParaRPr lang="en-US" i="1" dirty="0">
                  <a:solidFill>
                    <a:schemeClr val="tx1"/>
                  </a:solidFill>
                  <a:latin typeface="Cambria Math" panose="02040503050406030204" pitchFamily="18" charset="0"/>
                  <a:cs typeface="Times New Roman" panose="02020603050405020304" pitchFamily="18" charset="0"/>
                </a:endParaRPr>
              </a:p>
              <a:p>
                <a:pPr marL="0" indent="0" algn="just">
                  <a:buNone/>
                </a:pPr>
                <a:endParaRPr lang="en-US" b="0" i="1" dirty="0">
                  <a:solidFill>
                    <a:schemeClr val="tx1"/>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 </m:t>
                      </m:r>
                      <m:f>
                        <m:fPr>
                          <m:ctrlPr>
                            <a:rPr lang="en-US" b="0" i="1" smtClean="0">
                              <a:solidFill>
                                <a:schemeClr val="tx1"/>
                              </a:solidFill>
                              <a:latin typeface="Cambria Math" panose="02040503050406030204" pitchFamily="18" charset="0"/>
                              <a:cs typeface="Times New Roman" panose="02020603050405020304" pitchFamily="18" charset="0"/>
                            </a:rPr>
                          </m:ctrlPr>
                        </m:fPr>
                        <m:num>
                          <m:r>
                            <a:rPr lang="en-US" b="0" i="1" smtClean="0">
                              <a:solidFill>
                                <a:schemeClr val="tx1"/>
                              </a:solidFill>
                              <a:latin typeface="Cambria Math" panose="02040503050406030204" pitchFamily="18" charset="0"/>
                              <a:cs typeface="Times New Roman" panose="02020603050405020304" pitchFamily="18" charset="0"/>
                            </a:rPr>
                            <m:t>138.09−12∗3.85∗2.95</m:t>
                          </m:r>
                        </m:num>
                        <m:den>
                          <m:rad>
                            <m:radPr>
                              <m:degHide m:val="on"/>
                              <m:ctrlPr>
                                <a:rPr lang="en-US" b="0" i="1" smtClean="0">
                                  <a:solidFill>
                                    <a:schemeClr val="tx1"/>
                                  </a:solidFill>
                                  <a:latin typeface="Cambria Math" panose="02040503050406030204" pitchFamily="18" charset="0"/>
                                  <a:cs typeface="Times New Roman" panose="02020603050405020304" pitchFamily="18" charset="0"/>
                                </a:rPr>
                              </m:ctrlPr>
                            </m:radPr>
                            <m:deg/>
                            <m:e>
                              <m:r>
                                <a:rPr lang="en-US" b="0" i="1" smtClean="0">
                                  <a:solidFill>
                                    <a:schemeClr val="tx1"/>
                                  </a:solidFill>
                                  <a:latin typeface="Cambria Math" panose="02040503050406030204" pitchFamily="18" charset="0"/>
                                  <a:cs typeface="Times New Roman" panose="02020603050405020304" pitchFamily="18" charset="0"/>
                                </a:rPr>
                                <m:t>(182.22−12∗</m:t>
                              </m:r>
                              <m:sSup>
                                <m:sSupPr>
                                  <m:ctrlPr>
                                    <a:rPr lang="en-US" b="0"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3.85</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)(105.86−12∗</m:t>
                              </m:r>
                              <m:sSup>
                                <m:sSupPr>
                                  <m:ctrlPr>
                                    <a:rPr lang="en-US" b="0"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2.95</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m:t>
                              </m:r>
                            </m:e>
                          </m:rad>
                        </m:den>
                      </m:f>
                      <m:r>
                        <a:rPr lang="en-US" b="0" i="1" smtClean="0">
                          <a:solidFill>
                            <a:schemeClr val="tx1"/>
                          </a:solidFill>
                          <a:latin typeface="Cambria Math" panose="02040503050406030204" pitchFamily="18" charset="0"/>
                          <a:cs typeface="Times New Roman" panose="02020603050405020304" pitchFamily="18" charset="0"/>
                        </a:rPr>
                        <m:t>=0.7217 </m:t>
                      </m:r>
                    </m:oMath>
                  </m:oMathPara>
                </a14:m>
                <a:endParaRPr lang="en-US"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1066040" y="3908306"/>
                <a:ext cx="6249160" cy="218854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8149985"/>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7848599" cy="4114800"/>
              </a:xfrm>
            </p:spPr>
            <p:txBody>
              <a:bodyPr/>
              <a:lstStyle/>
              <a:p>
                <a:pPr marL="0" indent="0" algn="just">
                  <a:buNone/>
                </a:pPr>
                <a:r>
                  <a:rPr lang="en-US" sz="3000" dirty="0">
                    <a:solidFill>
                      <a:srgbClr val="FF0000"/>
                    </a:solidFill>
                    <a:latin typeface="Times New Roman" panose="02020603050405020304" pitchFamily="18" charset="0"/>
                    <a:cs typeface="Times New Roman" panose="02020603050405020304" pitchFamily="18" charset="0"/>
                  </a:rPr>
                  <a:t>Step I</a:t>
                </a:r>
              </a:p>
              <a:p>
                <a:pPr marL="0" indent="0" algn="just">
                  <a:buNone/>
                </a:pPr>
                <a:r>
                  <a:rPr lang="en-US" sz="3000" dirty="0">
                    <a:latin typeface="Times New Roman" panose="02020603050405020304" pitchFamily="18" charset="0"/>
                    <a:cs typeface="Times New Roman" panose="02020603050405020304" pitchFamily="18" charset="0"/>
                  </a:rPr>
                  <a:t>The significance of the correlation coefficient can be tested by writing the hypotheses in one of the three forms below:</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600" b="0" i="1" smtClean="0">
                        <a:solidFill>
                          <a:srgbClr val="0070C0"/>
                        </a:solidFill>
                        <a:latin typeface="Cambria Math" panose="02040503050406030204" pitchFamily="18" charset="0"/>
                        <a:cs typeface="Times New Roman" panose="02020603050405020304" pitchFamily="18" charset="0"/>
                      </a:rPr>
                      <m:t>0</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(Left tailed)</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             </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(Right tailed)</a:t>
                </a:r>
              </a:p>
              <a:p>
                <a:pPr marL="441325" lvl="1" indent="0" algn="just">
                  <a:buNone/>
                </a:pPr>
                <a:endParaRPr lang="en-US" sz="2600" dirty="0">
                  <a:solidFill>
                    <a:srgbClr val="0070C0"/>
                  </a:solidFill>
                  <a:latin typeface="Times New Roman" panose="02020603050405020304" pitchFamily="18" charset="0"/>
                  <a:cs typeface="Times New Roman" panose="02020603050405020304" pitchFamily="18" charset="0"/>
                </a:endParaRP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(two tailed)</a:t>
                </a:r>
              </a:p>
              <a:p>
                <a:pPr marL="441325" lvl="1" indent="0" algn="just">
                  <a:buNone/>
                </a:pPr>
                <a:endParaRPr lang="en-US" sz="26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7848599" cy="4114800"/>
              </a:xfrm>
              <a:blipFill>
                <a:blip r:embed="rId2"/>
                <a:stretch>
                  <a:fillRect l="-1865" t="-1926" r="-1787" b="-1037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19</a:t>
            </a:fld>
            <a:endParaRPr lang="en-US"/>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population correlation:</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B6C618E1-2434-49EB-A371-E2B6302A46A8}" type="datetime1">
              <a:rPr lang="en-US" smtClean="0"/>
              <a:t>6/25/2023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62758049"/>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54937" cy="1412875"/>
          </a:xfrm>
        </p:spPr>
        <p:txBody>
          <a:bodyPr/>
          <a:lstStyle/>
          <a:p>
            <a:pPr algn="ct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Association between Two Variables</a:t>
            </a:r>
          </a:p>
        </p:txBody>
      </p:sp>
      <p:sp>
        <p:nvSpPr>
          <p:cNvPr id="3" name="Content Placeholder 2"/>
          <p:cNvSpPr>
            <a:spLocks noGrp="1"/>
          </p:cNvSpPr>
          <p:nvPr>
            <p:ph idx="1"/>
          </p:nvPr>
        </p:nvSpPr>
        <p:spPr>
          <a:xfrm>
            <a:off x="803605" y="1676400"/>
            <a:ext cx="7661275" cy="4114800"/>
          </a:xfrm>
        </p:spPr>
        <p:txBody>
          <a:bodyPr/>
          <a:lstStyle/>
          <a:p>
            <a:pPr>
              <a:buClr>
                <a:srgbClr val="C00000"/>
              </a:buClr>
              <a:buFont typeface="Wingdings" panose="05000000000000000000" pitchFamily="2" charset="2"/>
              <a:buChar char="v"/>
            </a:pPr>
            <a:r>
              <a:rPr lang="fr-FR" sz="4500" dirty="0">
                <a:latin typeface="Times New Roman" panose="02020603050405020304" pitchFamily="18" charset="0"/>
                <a:cs typeface="Times New Roman" panose="02020603050405020304" pitchFamily="18" charset="0"/>
              </a:rPr>
              <a:t>Correlation Coefficient</a:t>
            </a:r>
          </a:p>
          <a:p>
            <a:pPr marL="0" indent="0">
              <a:buClr>
                <a:srgbClr val="C00000"/>
              </a:buClr>
              <a:buNone/>
            </a:pPr>
            <a:endParaRPr lang="fr-FR" sz="4500"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v"/>
            </a:pPr>
            <a:r>
              <a:rPr lang="fr-FR" sz="4500" dirty="0">
                <a:latin typeface="Times New Roman" panose="02020603050405020304" pitchFamily="18" charset="0"/>
                <a:cs typeface="Times New Roman" panose="02020603050405020304" pitchFamily="18" charset="0"/>
              </a:rPr>
              <a:t>Liner Regression</a:t>
            </a:r>
            <a:endParaRPr lang="en-US" sz="45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a:t>
            </a:fld>
            <a:endParaRPr lang="en-US"/>
          </a:p>
        </p:txBody>
      </p:sp>
      <p:sp>
        <p:nvSpPr>
          <p:cNvPr id="4" name="Date Placeholder 3"/>
          <p:cNvSpPr>
            <a:spLocks noGrp="1"/>
          </p:cNvSpPr>
          <p:nvPr>
            <p:ph type="dt" sz="half" idx="10"/>
          </p:nvPr>
        </p:nvSpPr>
        <p:spPr/>
        <p:txBody>
          <a:bodyPr/>
          <a:lstStyle/>
          <a:p>
            <a:pPr>
              <a:defRPr/>
            </a:pPr>
            <a:fld id="{F9CDD811-A134-43B4-8ADF-087D3030C1B8}" type="datetime1">
              <a:rPr lang="en-US" smtClean="0"/>
              <a:t>6/25/2023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462379421"/>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buNone/>
                </a:pPr>
                <a:r>
                  <a:rPr lang="en-US" dirty="0">
                    <a:solidFill>
                      <a:srgbClr val="FF0000"/>
                    </a:solidFill>
                    <a:latin typeface="Times New Roman" panose="02020603050405020304" pitchFamily="18" charset="0"/>
                    <a:cs typeface="Times New Roman" panose="02020603050405020304" pitchFamily="18" charset="0"/>
                  </a:rPr>
                  <a:t>Step II</a:t>
                </a:r>
              </a:p>
              <a:p>
                <a:pPr marL="0" indent="0">
                  <a:buNone/>
                </a:pPr>
                <a:r>
                  <a:rPr lang="en-US" dirty="0">
                    <a:latin typeface="Times New Roman" panose="02020603050405020304" pitchFamily="18" charset="0"/>
                    <a:cs typeface="Times New Roman" panose="02020603050405020304" pitchFamily="18" charset="0"/>
                  </a:rPr>
                  <a:t>The statistic,</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cs typeface="Times New Roman" panose="02020603050405020304" pitchFamily="18" charset="0"/>
                        </a:rPr>
                        <m:t>𝑇</m:t>
                      </m:r>
                      <m:r>
                        <a:rPr lang="en-US" b="0" i="1" smtClean="0">
                          <a:solidFill>
                            <a:srgbClr val="0070C0"/>
                          </a:solidFill>
                          <a:latin typeface="Cambria Math" panose="02040503050406030204" pitchFamily="18" charset="0"/>
                          <a:cs typeface="Times New Roman" panose="02020603050405020304" pitchFamily="18" charset="0"/>
                        </a:rPr>
                        <m:t>= </m:t>
                      </m:r>
                      <m:f>
                        <m:fPr>
                          <m:ctrlPr>
                            <a:rPr lang="en-US" b="0" i="1" smtClean="0">
                              <a:solidFill>
                                <a:srgbClr val="0070C0"/>
                              </a:solidFill>
                              <a:latin typeface="Cambria Math" panose="02040503050406030204" pitchFamily="18" charset="0"/>
                              <a:cs typeface="Times New Roman" panose="02020603050405020304" pitchFamily="18" charset="0"/>
                            </a:rPr>
                          </m:ctrlPr>
                        </m:fPr>
                        <m:num>
                          <m:r>
                            <a:rPr lang="en-US" b="0" i="1" smtClean="0">
                              <a:solidFill>
                                <a:srgbClr val="0070C0"/>
                              </a:solidFill>
                              <a:latin typeface="Cambria Math" panose="02040503050406030204" pitchFamily="18" charset="0"/>
                              <a:cs typeface="Times New Roman" panose="02020603050405020304" pitchFamily="18" charset="0"/>
                            </a:rPr>
                            <m:t>𝑟</m:t>
                          </m:r>
                        </m:num>
                        <m:den>
                          <m:rad>
                            <m:radPr>
                              <m:degHide m:val="on"/>
                              <m:ctrlPr>
                                <a:rPr lang="en-US" b="0" i="1" smtClean="0">
                                  <a:solidFill>
                                    <a:srgbClr val="0070C0"/>
                                  </a:solidFill>
                                  <a:latin typeface="Cambria Math" panose="02040503050406030204" pitchFamily="18" charset="0"/>
                                  <a:cs typeface="Times New Roman" panose="02020603050405020304" pitchFamily="18" charset="0"/>
                                </a:rPr>
                              </m:ctrlPr>
                            </m:radPr>
                            <m:deg/>
                            <m:e>
                              <m:f>
                                <m:fPr>
                                  <m:ctrlPr>
                                    <a:rPr lang="en-US" b="0" i="1" smtClean="0">
                                      <a:solidFill>
                                        <a:srgbClr val="0070C0"/>
                                      </a:solidFill>
                                      <a:latin typeface="Cambria Math" panose="02040503050406030204" pitchFamily="18" charset="0"/>
                                      <a:cs typeface="Times New Roman" panose="02020603050405020304" pitchFamily="18" charset="0"/>
                                    </a:rPr>
                                  </m:ctrlPr>
                                </m:fPr>
                                <m:num>
                                  <m:r>
                                    <a:rPr lang="en-US" b="0" i="1" smtClean="0">
                                      <a:solidFill>
                                        <a:srgbClr val="0070C0"/>
                                      </a:solidFill>
                                      <a:latin typeface="Cambria Math" panose="02040503050406030204" pitchFamily="18" charset="0"/>
                                      <a:cs typeface="Times New Roman" panose="02020603050405020304" pitchFamily="18" charset="0"/>
                                    </a:rPr>
                                    <m:t>1−</m:t>
                                  </m:r>
                                  <m:sSup>
                                    <m:sSupPr>
                                      <m:ctrlPr>
                                        <a:rPr lang="en-US" b="0" i="1" smtClean="0">
                                          <a:solidFill>
                                            <a:srgbClr val="0070C0"/>
                                          </a:solidFill>
                                          <a:latin typeface="Cambria Math" panose="02040503050406030204" pitchFamily="18" charset="0"/>
                                          <a:cs typeface="Times New Roman" panose="02020603050405020304" pitchFamily="18" charset="0"/>
                                        </a:rPr>
                                      </m:ctrlPr>
                                    </m:sSupPr>
                                    <m:e>
                                      <m:r>
                                        <a:rPr lang="en-US" b="0" i="1" smtClean="0">
                                          <a:solidFill>
                                            <a:srgbClr val="0070C0"/>
                                          </a:solidFill>
                                          <a:latin typeface="Cambria Math" panose="02040503050406030204" pitchFamily="18" charset="0"/>
                                          <a:cs typeface="Times New Roman" panose="02020603050405020304" pitchFamily="18" charset="0"/>
                                        </a:rPr>
                                        <m:t>𝑟</m:t>
                                      </m:r>
                                    </m:e>
                                    <m:sup>
                                      <m:r>
                                        <a:rPr lang="en-US" b="0" i="1" smtClean="0">
                                          <a:solidFill>
                                            <a:srgbClr val="0070C0"/>
                                          </a:solidFill>
                                          <a:latin typeface="Cambria Math" panose="02040503050406030204" pitchFamily="18" charset="0"/>
                                          <a:cs typeface="Times New Roman" panose="02020603050405020304" pitchFamily="18" charset="0"/>
                                        </a:rPr>
                                        <m:t>2</m:t>
                                      </m:r>
                                    </m:sup>
                                  </m:sSup>
                                </m:num>
                                <m:den>
                                  <m:r>
                                    <a:rPr lang="en-US" b="0" i="1" smtClean="0">
                                      <a:solidFill>
                                        <a:srgbClr val="0070C0"/>
                                      </a:solidFill>
                                      <a:latin typeface="Cambria Math" panose="02040503050406030204" pitchFamily="18" charset="0"/>
                                      <a:cs typeface="Times New Roman" panose="02020603050405020304" pitchFamily="18" charset="0"/>
                                    </a:rPr>
                                    <m:t>𝑛</m:t>
                                  </m:r>
                                  <m:r>
                                    <a:rPr lang="en-US" b="0" i="1" smtClean="0">
                                      <a:solidFill>
                                        <a:srgbClr val="0070C0"/>
                                      </a:solidFill>
                                      <a:latin typeface="Cambria Math" panose="02040503050406030204" pitchFamily="18" charset="0"/>
                                      <a:cs typeface="Times New Roman" panose="02020603050405020304" pitchFamily="18" charset="0"/>
                                    </a:rPr>
                                    <m:t>−2</m:t>
                                  </m:r>
                                </m:den>
                              </m:f>
                            </m:e>
                          </m:rad>
                        </m:den>
                      </m:f>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will have t-distribution with </a:t>
                </a:r>
                <a14:m>
                  <m:oMath xmlns:m="http://schemas.openxmlformats.org/officeDocument/2006/math">
                    <m:d>
                      <m:dPr>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−2</m:t>
                        </m:r>
                      </m:e>
                    </m:d>
                  </m:oMath>
                </a14:m>
                <a:r>
                  <a:rPr lang="en-US" dirty="0">
                    <a:latin typeface="Times New Roman" panose="02020603050405020304" pitchFamily="18" charset="0"/>
                    <a:cs typeface="Times New Roman" panose="02020603050405020304" pitchFamily="18" charset="0"/>
                  </a:rPr>
                  <a:t> 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fld id="{94D592BF-DF7D-4DD6-B761-1415DACBF258}" type="datetime1">
              <a:rPr lang="en-US" smtClean="0"/>
              <a:t>6/25/2023</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292490483"/>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21</a:t>
            </a:fld>
            <a:endParaRPr lang="en-US"/>
          </a:p>
        </p:txBody>
      </p:sp>
      <p:sp>
        <p:nvSpPr>
          <p:cNvPr id="5" name="Rectangle 4"/>
          <p:cNvSpPr/>
          <p:nvPr/>
        </p:nvSpPr>
        <p:spPr>
          <a:xfrm>
            <a:off x="838200" y="1752600"/>
            <a:ext cx="7543800" cy="4708981"/>
          </a:xfrm>
          <a:prstGeom prst="rect">
            <a:avLst/>
          </a:prstGeom>
        </p:spPr>
        <p:txBody>
          <a:bodyPr wrap="square">
            <a:spAutoFit/>
          </a:bodyPr>
          <a:lstStyle/>
          <a:p>
            <a:pPr marL="0" indent="0">
              <a:buNone/>
            </a:pPr>
            <a:r>
              <a:rPr lang="en-US" sz="3000" dirty="0">
                <a:solidFill>
                  <a:srgbClr val="FF0000"/>
                </a:solidFill>
                <a:latin typeface="Times New Roman" panose="02020603050405020304" pitchFamily="18" charset="0"/>
                <a:cs typeface="Times New Roman" panose="02020603050405020304" pitchFamily="18" charset="0"/>
              </a:rPr>
              <a:t>Step III</a:t>
            </a:r>
          </a:p>
          <a:p>
            <a:pPr marL="0" indent="0">
              <a:buNone/>
            </a:pPr>
            <a:r>
              <a:rPr lang="en-US" sz="3000" dirty="0">
                <a:latin typeface="Times New Roman" panose="02020603050405020304" pitchFamily="18" charset="0"/>
                <a:cs typeface="Times New Roman" panose="02020603050405020304" pitchFamily="18" charset="0"/>
              </a:rPr>
              <a:t>Calculate the critical values and Identify critical region. </a:t>
            </a: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a:p>
            <a:r>
              <a:rPr lang="en-US" sz="3000" dirty="0">
                <a:solidFill>
                  <a:srgbClr val="FF0000"/>
                </a:solidFill>
                <a:latin typeface="Times New Roman" panose="02020603050405020304" pitchFamily="18" charset="0"/>
                <a:cs typeface="Times New Roman" panose="02020603050405020304" pitchFamily="18" charset="0"/>
              </a:rPr>
              <a:t>Step IV </a:t>
            </a:r>
          </a:p>
          <a:p>
            <a:r>
              <a:rPr lang="en-US" sz="3000" dirty="0">
                <a:latin typeface="Times New Roman" panose="02020603050405020304" pitchFamily="18" charset="0"/>
                <a:cs typeface="Times New Roman" panose="02020603050405020304" pitchFamily="18" charset="0"/>
              </a:rPr>
              <a:t>Statistical Conclusion- Reject the H</a:t>
            </a:r>
            <a:r>
              <a:rPr lang="en-US" dirty="0">
                <a:latin typeface="Times New Roman" panose="02020603050405020304" pitchFamily="18" charset="0"/>
                <a:cs typeface="Times New Roman" panose="02020603050405020304" pitchFamily="18" charset="0"/>
              </a:rPr>
              <a:t>0</a:t>
            </a:r>
            <a:r>
              <a:rPr lang="en-US" sz="3000" dirty="0">
                <a:latin typeface="Times New Roman" panose="02020603050405020304" pitchFamily="18" charset="0"/>
                <a:cs typeface="Times New Roman" panose="02020603050405020304" pitchFamily="18" charset="0"/>
              </a:rPr>
              <a:t> or Do not reject H</a:t>
            </a:r>
            <a:r>
              <a:rPr lang="en-US" dirty="0">
                <a:latin typeface="Times New Roman" panose="02020603050405020304" pitchFamily="18" charset="0"/>
                <a:cs typeface="Times New Roman" panose="02020603050405020304" pitchFamily="18" charset="0"/>
              </a:rPr>
              <a:t>0</a:t>
            </a:r>
            <a:endParaRPr lang="en-US" sz="3000" dirty="0">
              <a:latin typeface="Times New Roman" panose="02020603050405020304" pitchFamily="18" charset="0"/>
              <a:cs typeface="Times New Roman" panose="02020603050405020304" pitchFamily="18" charset="0"/>
            </a:endParaRP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a:p>
            <a:r>
              <a:rPr lang="en-US" sz="3000" dirty="0">
                <a:solidFill>
                  <a:srgbClr val="FF0000"/>
                </a:solidFill>
                <a:latin typeface="Times New Roman" panose="02020603050405020304" pitchFamily="18" charset="0"/>
                <a:cs typeface="Times New Roman" panose="02020603050405020304" pitchFamily="18" charset="0"/>
              </a:rPr>
              <a:t>Step V </a:t>
            </a:r>
            <a:r>
              <a:rPr lang="en-US" sz="3000" dirty="0">
                <a:latin typeface="Times New Roman" panose="02020603050405020304" pitchFamily="18" charset="0"/>
                <a:cs typeface="Times New Roman" panose="02020603050405020304" pitchFamily="18" charset="0"/>
              </a:rPr>
              <a:t>General Conclusion</a:t>
            </a: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272F3954-0FC5-46E9-B0D0-EC6878D5996C}" type="datetime1">
              <a:rPr lang="en-US" smtClean="0"/>
              <a:t>6/25/2023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661418635"/>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22</a:t>
            </a:fld>
            <a:endParaRPr lang="en-US"/>
          </a:p>
        </p:txBody>
      </p:sp>
      <mc:AlternateContent xmlns:mc="http://schemas.openxmlformats.org/markup-compatibility/2006" xmlns:a14="http://schemas.microsoft.com/office/drawing/2010/main">
        <mc:Choice Requires="a14">
          <p:sp>
            <p:nvSpPr>
              <p:cNvPr id="2" name="Rectangle 1"/>
              <p:cNvSpPr/>
              <p:nvPr/>
            </p:nvSpPr>
            <p:spPr>
              <a:xfrm>
                <a:off x="457200" y="1828800"/>
                <a:ext cx="8153400" cy="1015663"/>
              </a:xfrm>
              <a:prstGeom prst="rect">
                <a:avLst/>
              </a:prstGeom>
            </p:spPr>
            <p:txBody>
              <a:bodyPr wrap="square">
                <a:spAutoFit/>
              </a:bodyPr>
              <a:lstStyle/>
              <a:p>
                <a:pPr algn="just"/>
                <a:r>
                  <a:rPr lang="en-US" sz="3000" dirty="0">
                    <a:latin typeface="Times New Roman" panose="02020603050405020304" pitchFamily="18" charset="0"/>
                    <a:cs typeface="Times New Roman" panose="02020603050405020304" pitchFamily="18" charset="0"/>
                  </a:rPr>
                  <a:t>Test the significance of the correlation coefficient found in Example 1,  Use </a:t>
                </a:r>
                <a14:m>
                  <m:oMath xmlns:m="http://schemas.openxmlformats.org/officeDocument/2006/math">
                    <m:r>
                      <m:rPr>
                        <m:sty m:val="p"/>
                      </m:rPr>
                      <a:rPr lang="el-GR" sz="3000" i="1" dirty="0" smtClean="0">
                        <a:latin typeface="Cambria Math" panose="02040503050406030204" pitchFamily="18" charset="0"/>
                        <a:ea typeface="Cambria Math" panose="02040503050406030204" pitchFamily="18" charset="0"/>
                      </a:rPr>
                      <m:t>α</m:t>
                    </m:r>
                    <m:r>
                      <a:rPr lang="en-US" sz="3000" b="0" i="1" dirty="0" smtClean="0">
                        <a:latin typeface="Cambria Math" panose="02040503050406030204" pitchFamily="18" charset="0"/>
                        <a:ea typeface="Cambria Math" panose="02040503050406030204" pitchFamily="18" charset="0"/>
                      </a:rPr>
                      <m:t>=0.05</m:t>
                    </m:r>
                  </m:oMath>
                </a14:m>
                <a:endParaRPr lang="en-US" sz="30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457200" y="1828800"/>
                <a:ext cx="8153400" cy="1015663"/>
              </a:xfrm>
              <a:prstGeom prst="rect">
                <a:avLst/>
              </a:prstGeom>
              <a:blipFill>
                <a:blip r:embed="rId2"/>
                <a:stretch>
                  <a:fillRect l="-1719" t="-7784" r="-1644" b="-17365"/>
                </a:stretch>
              </a:blipFill>
            </p:spPr>
            <p:txBody>
              <a:bodyPr/>
              <a:lstStyle/>
              <a:p>
                <a:r>
                  <a:rPr lang="en-NZ">
                    <a:noFill/>
                  </a:rPr>
                  <a:t> </a:t>
                </a:r>
              </a:p>
            </p:txBody>
          </p:sp>
        </mc:Fallback>
      </mc:AlternateContent>
      <p:sp>
        <p:nvSpPr>
          <p:cNvPr id="5" name="Title 1"/>
          <p:cNvSpPr>
            <a:spLocks noGrp="1"/>
          </p:cNvSpPr>
          <p:nvPr>
            <p:ph type="title"/>
          </p:nvPr>
        </p:nvSpPr>
        <p:spPr>
          <a:xfrm>
            <a:off x="931863" y="34925"/>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 2:</a:t>
            </a:r>
            <a:endParaRPr lang="en-US" dirty="0">
              <a:solidFill>
                <a:srgbClr val="C00000"/>
              </a:solidFill>
            </a:endParaRPr>
          </a:p>
        </p:txBody>
      </p:sp>
      <p:sp>
        <p:nvSpPr>
          <p:cNvPr id="3" name="Date Placeholder 2"/>
          <p:cNvSpPr>
            <a:spLocks noGrp="1"/>
          </p:cNvSpPr>
          <p:nvPr>
            <p:ph type="dt" sz="half" idx="10"/>
          </p:nvPr>
        </p:nvSpPr>
        <p:spPr/>
        <p:txBody>
          <a:bodyPr/>
          <a:lstStyle/>
          <a:p>
            <a:pPr>
              <a:defRPr/>
            </a:pPr>
            <a:fld id="{AE363AB1-F80A-4C67-875E-64D10AA31DD6}" type="datetime1">
              <a:rPr lang="en-US" smtClean="0"/>
              <a:t>6/25/2023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954139357"/>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0"/>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Simple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00200"/>
                <a:ext cx="7661275" cy="4114800"/>
              </a:xfrm>
            </p:spPr>
            <p:txBody>
              <a:bodyPr/>
              <a:lstStyle/>
              <a:p>
                <a:pPr marL="0" indent="0" algn="just">
                  <a:buNone/>
                </a:pPr>
                <a:r>
                  <a:rPr lang="en-IN" sz="2600" dirty="0">
                    <a:latin typeface="Times New Roman" panose="02020603050405020304" pitchFamily="18" charset="0"/>
                    <a:cs typeface="Times New Roman" panose="02020603050405020304" pitchFamily="18" charset="0"/>
                  </a:rPr>
                  <a:t>The study in which the linear relationship is obtained is known as </a:t>
                </a:r>
                <a:r>
                  <a:rPr lang="en-IN" sz="2600" dirty="0">
                    <a:solidFill>
                      <a:srgbClr val="FF0000"/>
                    </a:solidFill>
                    <a:latin typeface="Times New Roman" panose="02020603050405020304" pitchFamily="18" charset="0"/>
                    <a:cs typeface="Times New Roman" panose="02020603050405020304" pitchFamily="18" charset="0"/>
                  </a:rPr>
                  <a:t>regression analysis</a:t>
                </a:r>
                <a:r>
                  <a:rPr lang="en-IN" sz="2600" dirty="0">
                    <a:latin typeface="Times New Roman" panose="02020603050405020304" pitchFamily="18" charset="0"/>
                    <a:cs typeface="Times New Roman" panose="02020603050405020304" pitchFamily="18" charset="0"/>
                  </a:rPr>
                  <a:t>. Let Y be dependent variable and X be independent variable. That is, value of Y depends on the value of X. The relationship can be of any nature or functional form but here we only consider the linear relationship, </a:t>
                </a:r>
              </a:p>
              <a:p>
                <a:pPr marL="0" indent="0" algn="just">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cs typeface="Times New Roman" panose="02020603050405020304" pitchFamily="18" charset="0"/>
                        </a:rPr>
                        <m:t>𝑌</m:t>
                      </m:r>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0</m:t>
                          </m:r>
                        </m:sub>
                      </m:sSub>
                      <m:r>
                        <a:rPr lang="en-US" sz="2600" b="0" i="1" smtClean="0">
                          <a:latin typeface="Cambria Math" panose="02040503050406030204" pitchFamily="18" charset="0"/>
                          <a:cs typeface="Times New Roman" panose="02020603050405020304" pitchFamily="18" charset="0"/>
                        </a:rPr>
                        <m:t>+ </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r>
                        <a:rPr lang="en-US" sz="2600" b="0" i="1" smtClean="0">
                          <a:latin typeface="Cambria Math" panose="02040503050406030204" pitchFamily="18" charset="0"/>
                          <a:cs typeface="Times New Roman" panose="02020603050405020304" pitchFamily="18" charset="0"/>
                        </a:rPr>
                        <m:t>𝑋</m:t>
                      </m:r>
                      <m:r>
                        <a:rPr lang="en-US" sz="2600" b="0" i="1" smtClean="0">
                          <a:latin typeface="Cambria Math" panose="02040503050406030204" pitchFamily="18" charset="0"/>
                          <a:cs typeface="Times New Roman" panose="02020603050405020304" pitchFamily="18" charset="0"/>
                        </a:rPr>
                        <m:t>+ </m:t>
                      </m:r>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𝜖</m:t>
                      </m:r>
                    </m:oMath>
                  </m:oMathPara>
                </a14:m>
                <a:endParaRPr lang="en-IN" sz="2600" dirty="0">
                  <a:latin typeface="Times New Roman" panose="02020603050405020304" pitchFamily="18" charset="0"/>
                  <a:cs typeface="Times New Roman" panose="02020603050405020304" pitchFamily="18" charset="0"/>
                </a:endParaRPr>
              </a:p>
              <a:p>
                <a:pPr marL="0" indent="0" algn="just">
                  <a:buNone/>
                </a:pPr>
                <a:r>
                  <a:rPr lang="en-IN" sz="26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i="1">
                            <a:latin typeface="Cambria Math" panose="02040503050406030204" pitchFamily="18" charset="0"/>
                            <a:cs typeface="Times New Roman" panose="02020603050405020304" pitchFamily="18" charset="0"/>
                          </a:rPr>
                          <m:t>0</m:t>
                        </m:r>
                      </m:sub>
                    </m:sSub>
                  </m:oMath>
                </a14:m>
                <a:r>
                  <a:rPr lang="en-IN" sz="2600" dirty="0">
                    <a:latin typeface="Times New Roman" panose="02020603050405020304" pitchFamily="18" charset="0"/>
                    <a:cs typeface="Times New Roman" panose="02020603050405020304" pitchFamily="18" charset="0"/>
                  </a:rPr>
                  <a:t> is the intercept coefficient and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r>
                      <a:rPr lang="en-US" sz="2600" b="0" i="1" smtClean="0">
                        <a:latin typeface="Cambria Math" panose="02040503050406030204" pitchFamily="18" charset="0"/>
                        <a:cs typeface="Times New Roman" panose="02020603050405020304" pitchFamily="18" charset="0"/>
                      </a:rPr>
                      <m:t> </m:t>
                    </m:r>
                  </m:oMath>
                </a14:m>
                <a:r>
                  <a:rPr lang="en-IN" sz="2600" dirty="0">
                    <a:latin typeface="Times New Roman" panose="02020603050405020304" pitchFamily="18" charset="0"/>
                    <a:cs typeface="Times New Roman" panose="02020603050405020304" pitchFamily="18" charset="0"/>
                  </a:rPr>
                  <a:t>is the slope coefficient. is the random fluctuation from the line that follows </a:t>
                </a:r>
                <a:r>
                  <a:rPr lang="en-IN" sz="2600" dirty="0">
                    <a:solidFill>
                      <a:srgbClr val="FF0000"/>
                    </a:solidFill>
                    <a:latin typeface="Times New Roman" panose="02020603050405020304" pitchFamily="18" charset="0"/>
                    <a:cs typeface="Times New Roman" panose="02020603050405020304" pitchFamily="18" charset="0"/>
                  </a:rPr>
                  <a:t>normal distribution </a:t>
                </a:r>
                <a:r>
                  <a:rPr lang="en-IN" sz="2600" dirty="0">
                    <a:latin typeface="Times New Roman" panose="02020603050405020304" pitchFamily="18" charset="0"/>
                    <a:cs typeface="Times New Roman" panose="02020603050405020304" pitchFamily="18" charset="0"/>
                  </a:rPr>
                  <a:t>with mean zero and variance.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00200"/>
                <a:ext cx="7661275" cy="4114800"/>
              </a:xfrm>
              <a:blipFill>
                <a:blip r:embed="rId2"/>
                <a:stretch>
                  <a:fillRect l="-1432" t="-1481" r="-1432" b="-137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23</a:t>
            </a:fld>
            <a:endParaRPr lang="en-US" dirty="0"/>
          </a:p>
        </p:txBody>
      </p:sp>
      <p:sp>
        <p:nvSpPr>
          <p:cNvPr id="4" name="Date Placeholder 3"/>
          <p:cNvSpPr>
            <a:spLocks noGrp="1"/>
          </p:cNvSpPr>
          <p:nvPr>
            <p:ph type="dt" sz="half" idx="10"/>
          </p:nvPr>
        </p:nvSpPr>
        <p:spPr/>
        <p:txBody>
          <a:bodyPr/>
          <a:lstStyle/>
          <a:p>
            <a:pPr>
              <a:defRPr/>
            </a:pPr>
            <a:fld id="{12DF10D1-281E-4F2E-B712-FEB9CDFB0974}" type="datetime1">
              <a:rPr lang="en-US" smtClean="0"/>
              <a:t>6/25/2023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574369163"/>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3352800"/>
              </a:xfrm>
              <a:ln>
                <a:noFill/>
              </a:ln>
            </p:spPr>
            <p:txBody>
              <a:bodyPr/>
              <a:lstStyle/>
              <a:p>
                <a:pPr marL="0" indent="0" algn="just">
                  <a:buNone/>
                </a:pPr>
                <a:r>
                  <a:rPr lang="en-GB" sz="2800" dirty="0">
                    <a:latin typeface="Times New Roman" panose="02020603050405020304" pitchFamily="18" charset="0"/>
                    <a:cs typeface="Times New Roman" panose="02020603050405020304" pitchFamily="18" charset="0"/>
                  </a:rPr>
                  <a:t>For a random sample of size </a:t>
                </a: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 the sum of squared errors can be written as </a:t>
                </a:r>
              </a:p>
              <a:p>
                <a:pPr marL="0" indent="0" algn="just">
                  <a:buNone/>
                </a:pPr>
                <a14:m>
                  <m:oMathPara xmlns:m="http://schemas.openxmlformats.org/officeDocument/2006/math">
                    <m:oMathParaPr>
                      <m:jc m:val="centerGroup"/>
                    </m:oMathParaPr>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𝑆𝑆𝐸</m:t>
                      </m:r>
                      <m:r>
                        <a:rPr lang="en-US" sz="2800" i="1">
                          <a:solidFill>
                            <a:srgbClr val="0070C0"/>
                          </a:solidFill>
                          <a:latin typeface="Cambria Math" panose="02040503050406030204" pitchFamily="18" charset="0"/>
                          <a:cs typeface="Times New Roman" panose="02020603050405020304" pitchFamily="18" charset="0"/>
                        </a:rPr>
                        <m:t>= </m:t>
                      </m:r>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m:t>
                          </m:r>
                          <m:r>
                            <m:rPr>
                              <m:brk m:alnAt="23"/>
                            </m:rP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p>
                            <m:sSupPr>
                              <m:ctrlPr>
                                <a:rPr lang="en-US" sz="2800" i="1">
                                  <a:solidFill>
                                    <a:srgbClr val="0070C0"/>
                                  </a:solidFill>
                                  <a:latin typeface="Cambria Math" panose="02040503050406030204" pitchFamily="18" charset="0"/>
                                  <a:cs typeface="Times New Roman" panose="02020603050405020304" pitchFamily="18" charset="0"/>
                                </a:rPr>
                              </m:ctrlPr>
                            </m:sSupPr>
                            <m:e>
                              <m:d>
                                <m:dPr>
                                  <m:ctrlPr>
                                    <a:rPr lang="en-US" sz="2800" i="1">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m:t>
                                      </m:r>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0</m:t>
                                      </m:r>
                                    </m:sub>
                                  </m:sSub>
                                  <m:r>
                                    <a:rPr lang="en-US" sz="2800" i="1">
                                      <a:solidFill>
                                        <a:srgbClr val="0070C0"/>
                                      </a:solidFill>
                                      <a:latin typeface="Cambria Math" panose="02040503050406030204" pitchFamily="18" charset="0"/>
                                      <a:cs typeface="Times New Roman" panose="02020603050405020304" pitchFamily="18" charset="0"/>
                                    </a:rPr>
                                    <m:t>− </m:t>
                                  </m:r>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1</m:t>
                                      </m:r>
                                    </m:sub>
                                  </m:sSub>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𝑋</m:t>
                                      </m:r>
                                    </m:e>
                                    <m:sub>
                                      <m:r>
                                        <a:rPr lang="en-US" sz="2800" i="1">
                                          <a:solidFill>
                                            <a:srgbClr val="0070C0"/>
                                          </a:solidFill>
                                          <a:latin typeface="Cambria Math" panose="02040503050406030204" pitchFamily="18" charset="0"/>
                                          <a:cs typeface="Times New Roman" panose="02020603050405020304" pitchFamily="18" charset="0"/>
                                        </a:rPr>
                                        <m:t>𝑖</m:t>
                                      </m:r>
                                    </m:sub>
                                  </m:sSub>
                                  <m:r>
                                    <m:rPr>
                                      <m:nor/>
                                    </m:rPr>
                                    <a:rPr lang="en-IN" sz="2800" i="1" dirty="0">
                                      <a:solidFill>
                                        <a:srgbClr val="0070C0"/>
                                      </a:solidFill>
                                      <a:latin typeface="Cambria Math" panose="02040503050406030204" pitchFamily="18" charset="0"/>
                                      <a:cs typeface="Times New Roman" panose="02020603050405020304" pitchFamily="18" charset="0"/>
                                    </a:rPr>
                                    <m:t> </m:t>
                                  </m:r>
                                </m:e>
                              </m:d>
                            </m:e>
                            <m:sup>
                              <m:r>
                                <a:rPr lang="en-US" sz="2800" i="1">
                                  <a:solidFill>
                                    <a:srgbClr val="0070C0"/>
                                  </a:solidFill>
                                  <a:latin typeface="Cambria Math" panose="02040503050406030204" pitchFamily="18" charset="0"/>
                                  <a:cs typeface="Times New Roman" panose="02020603050405020304" pitchFamily="18" charset="0"/>
                                </a:rPr>
                                <m:t>2</m:t>
                              </m:r>
                            </m:sup>
                          </m:sSup>
                        </m:e>
                      </m:nary>
                    </m:oMath>
                  </m:oMathPara>
                </a14:m>
                <a:endParaRPr lang="en-GB" sz="2800" i="1" dirty="0">
                  <a:solidFill>
                    <a:srgbClr val="0070C0"/>
                  </a:solidFill>
                  <a:latin typeface="Cambria Math" panose="02040503050406030204" pitchFamily="18" charset="0"/>
                  <a:cs typeface="Times New Roman" panose="02020603050405020304" pitchFamily="18" charset="0"/>
                </a:endParaRPr>
              </a:p>
              <a:p>
                <a:pPr marL="0" indent="0" algn="just">
                  <a:buNone/>
                </a:pPr>
                <a:endParaRPr lang="en-GB" sz="2800" i="1" dirty="0">
                  <a:solidFill>
                    <a:srgbClr val="0070C0"/>
                  </a:solidFill>
                  <a:latin typeface="Cambria Math" panose="02040503050406030204" pitchFamily="18" charset="0"/>
                  <a:cs typeface="Times New Roman" panose="02020603050405020304" pitchFamily="18" charset="0"/>
                </a:endParaRPr>
              </a:p>
              <a:p>
                <a:pPr marL="0" indent="0" algn="just">
                  <a:buNone/>
                </a:pPr>
                <a:r>
                  <a:rPr lang="en-GB" sz="2800" dirty="0">
                    <a:latin typeface="Times New Roman" panose="02020603050405020304" pitchFamily="18" charset="0"/>
                    <a:cs typeface="Times New Roman" panose="02020603050405020304" pitchFamily="18" charset="0"/>
                  </a:rPr>
                  <a:t>The SSE is minimized when </a:t>
                </a:r>
                <a14:m>
                  <m:oMath xmlns:m="http://schemas.openxmlformats.org/officeDocument/2006/math">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800" i="1">
                            <a:latin typeface="Cambria Math" panose="02040503050406030204" pitchFamily="18" charset="0"/>
                            <a:cs typeface="Times New Roman" panose="02020603050405020304" pitchFamily="18" charset="0"/>
                          </a:rPr>
                          <m:t>1</m:t>
                        </m:r>
                      </m:sub>
                    </m:sSub>
                  </m:oMath>
                </a14:m>
                <a:r>
                  <a:rPr lang="en-GB" sz="2800" dirty="0">
                    <a:latin typeface="Times New Roman" panose="02020603050405020304" pitchFamily="18" charset="0"/>
                    <a:cs typeface="Times New Roman" panose="02020603050405020304" pitchFamily="18" charset="0"/>
                  </a:rPr>
                  <a:t> is estimated as, </a:t>
                </a:r>
                <a:endParaRPr lang="en-GB" sz="2800" i="1" dirty="0">
                  <a:solidFill>
                    <a:srgbClr val="0070C0"/>
                  </a:solidFill>
                  <a:latin typeface="Cambria Math" panose="020405030504060302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3352800"/>
              </a:xfrm>
              <a:blipFill>
                <a:blip r:embed="rId2"/>
                <a:stretch>
                  <a:fillRect l="-1672" t="-1818" r="-1672"/>
                </a:stretch>
              </a:blipFill>
              <a:ln>
                <a:noFill/>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24</a:t>
            </a:fld>
            <a:endParaRPr lang="en-US"/>
          </a:p>
        </p:txBody>
      </p:sp>
      <mc:AlternateContent xmlns:mc="http://schemas.openxmlformats.org/markup-compatibility/2006" xmlns:a14="http://schemas.microsoft.com/office/drawing/2010/main">
        <mc:Choice Requires="a14">
          <p:sp>
            <p:nvSpPr>
              <p:cNvPr id="2" name="Rectangle 1"/>
              <p:cNvSpPr/>
              <p:nvPr/>
            </p:nvSpPr>
            <p:spPr>
              <a:xfrm>
                <a:off x="1464798" y="5029201"/>
                <a:ext cx="6688602" cy="957506"/>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GB" sz="2400" i="1">
                                  <a:solidFill>
                                    <a:srgbClr val="C00000"/>
                                  </a:solidFill>
                                  <a:latin typeface="Cambria Math" panose="02040503050406030204" pitchFamily="18" charset="0"/>
                                  <a:cs typeface="Times New Roman" panose="02020603050405020304" pitchFamily="18" charset="0"/>
                                </a:rPr>
                              </m:ctrlPr>
                            </m:accPr>
                            <m:e>
                              <m:r>
                                <a:rPr lang="en-GB"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m:t>
                              </m:r>
                              <m:r>
                                <m:rPr>
                                  <m:brk m:alnAt="23"/>
                                </m:rP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𝑌</m:t>
                                  </m:r>
                                </m:e>
                                <m:sub>
                                  <m:r>
                                    <a:rPr lang="en-US" sz="2400" i="1">
                                      <a:solidFill>
                                        <a:srgbClr val="C00000"/>
                                      </a:solidFill>
                                      <a:latin typeface="Cambria Math" panose="02040503050406030204" pitchFamily="18" charset="0"/>
                                      <a:cs typeface="Times New Roman" panose="02020603050405020304" pitchFamily="18" charset="0"/>
                                    </a:rPr>
                                    <m:t>𝑖</m:t>
                                  </m:r>
                                </m:sub>
                              </m:sSub>
                            </m:e>
                          </m:nary>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m:t>
                              </m:r>
                              <m:r>
                                <m:rPr>
                                  <m:brk m:alnAt="23"/>
                                </m:rP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e>
                          </m:nary>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𝑌</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𝑌</m:t>
                                  </m:r>
                                </m:e>
                              </m:acc>
                            </m:e>
                          </m:nary>
                        </m:num>
                        <m:den>
                          <m:d>
                            <m:dPr>
                              <m:ctrlPr>
                                <a:rPr lang="en-US" sz="2400" i="1">
                                  <a:solidFill>
                                    <a:srgbClr val="C00000"/>
                                  </a:solidFill>
                                  <a:latin typeface="Cambria Math" panose="02040503050406030204" pitchFamily="18" charset="0"/>
                                  <a:cs typeface="Times New Roman" panose="02020603050405020304" pitchFamily="18" charset="0"/>
                                </a:rPr>
                              </m:ctrlPr>
                            </m:dPr>
                            <m:e>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e>
                          </m:d>
                        </m:den>
                      </m:f>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464798" y="5029201"/>
                <a:ext cx="6688602" cy="957506"/>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CFBCFD77-0656-41E8-A3B4-1FF53B500F82}" type="datetime1">
              <a:rPr lang="en-US" smtClean="0"/>
              <a:t>6/25/2023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740525242"/>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GB"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𝛽</m:t>
                        </m:r>
                      </m:e>
                      <m:sub>
                        <m:r>
                          <a:rPr lang="en-US" i="1">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 is estimated as, </a:t>
                </a: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𝛽</m:t>
                            </m:r>
                          </m:e>
                        </m:acc>
                      </m:e>
                      <m:sub>
                        <m:r>
                          <a:rPr lang="en-US" b="0" i="1" smtClean="0">
                            <a:solidFill>
                              <a:srgbClr val="0070C0"/>
                            </a:solidFill>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and</a:t>
                </a: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𝛽</m:t>
                            </m:r>
                          </m:e>
                        </m:acc>
                      </m:e>
                      <m:sub>
                        <m:r>
                          <a:rPr lang="en-US" b="0" i="1" smtClean="0">
                            <a:solidFill>
                              <a:srgbClr val="0070C0"/>
                            </a:solidFill>
                            <a:latin typeface="Cambria Math" panose="02040503050406030204" pitchFamily="18" charset="0"/>
                            <a:cs typeface="Times New Roman" panose="02020603050405020304" pitchFamily="18" charset="0"/>
                          </a:rPr>
                          <m:t>1</m:t>
                        </m:r>
                      </m:sub>
                    </m:sSub>
                  </m:oMath>
                </a14:m>
                <a:r>
                  <a:rPr lang="en-GB" dirty="0">
                    <a:latin typeface="Times New Roman" panose="02020603050405020304" pitchFamily="18" charset="0"/>
                    <a:cs typeface="Times New Roman" panose="02020603050405020304" pitchFamily="18" charset="0"/>
                  </a:rPr>
                  <a:t> are known as the least square estimates for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 and</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oMath>
                </a14:m>
                <a:r>
                  <a:rPr lang="en-GB" dirty="0">
                    <a:latin typeface="Times New Roman" panose="02020603050405020304" pitchFamily="18" charset="0"/>
                    <a:cs typeface="Times New Roman" panose="02020603050405020304" pitchFamily="18" charset="0"/>
                  </a:rPr>
                  <a:t> respectively. </a:t>
                </a:r>
              </a:p>
              <a:p>
                <a:pPr marL="0" indent="0" algn="just">
                  <a:buNone/>
                </a:pPr>
                <a:r>
                  <a:rPr lang="en-GB" dirty="0">
                    <a:latin typeface="Times New Roman" panose="02020603050405020304" pitchFamily="18" charset="0"/>
                    <a:cs typeface="Times New Roman" panose="02020603050405020304" pitchFamily="18" charset="0"/>
                  </a:rPr>
                  <a:t>Then the least square estimate of the regression line, </a:t>
                </a:r>
              </a:p>
              <a:p>
                <a:pPr marL="0" indent="0">
                  <a:buNone/>
                </a:pPr>
                <a14:m>
                  <m:oMathPara xmlns:m="http://schemas.openxmlformats.org/officeDocument/2006/math">
                    <m:oMathParaPr>
                      <m:jc m:val="centerGroup"/>
                    </m:oMathParaPr>
                    <m:oMath xmlns:m="http://schemas.openxmlformats.org/officeDocument/2006/math">
                      <m:sSub>
                        <m:sSubPr>
                          <m:ctrlPr>
                            <a:rPr lang="en-GB" i="1" smtClean="0">
                              <a:solidFill>
                                <a:srgbClr val="FF0000"/>
                              </a:solidFill>
                              <a:latin typeface="Cambria Math" panose="02040503050406030204" pitchFamily="18" charset="0"/>
                              <a:cs typeface="Times New Roman" panose="02020603050405020304" pitchFamily="18" charset="0"/>
                            </a:rPr>
                          </m:ctrlPr>
                        </m:sSubPr>
                        <m:e>
                          <m:acc>
                            <m:accPr>
                              <m:chr m:val="̂"/>
                              <m:ctrlPr>
                                <a:rPr lang="en-GB" i="1" smtClean="0">
                                  <a:solidFill>
                                    <a:srgbClr val="FF0000"/>
                                  </a:solidFill>
                                  <a:latin typeface="Cambria Math" panose="02040503050406030204" pitchFamily="18" charset="0"/>
                                  <a:cs typeface="Times New Roman" panose="02020603050405020304" pitchFamily="18" charset="0"/>
                                </a:rPr>
                              </m:ctrlPr>
                            </m:accPr>
                            <m:e>
                              <m:r>
                                <a:rPr lang="en-US" b="0" i="1" smtClean="0">
                                  <a:solidFill>
                                    <a:srgbClr val="FF0000"/>
                                  </a:solidFill>
                                  <a:latin typeface="Cambria Math" panose="02040503050406030204" pitchFamily="18" charset="0"/>
                                  <a:cs typeface="Times New Roman" panose="02020603050405020304" pitchFamily="18" charset="0"/>
                                </a:rPr>
                                <m:t>𝑌</m:t>
                              </m:r>
                            </m:e>
                          </m:acc>
                          <m:r>
                            <a:rPr lang="en-US" b="0" i="1" smtClean="0">
                              <a:solidFill>
                                <a:srgbClr val="FF0000"/>
                              </a:solidFill>
                              <a:latin typeface="Cambria Math" panose="02040503050406030204" pitchFamily="18" charset="0"/>
                              <a:cs typeface="Times New Roman" panose="02020603050405020304" pitchFamily="18" charset="0"/>
                            </a:rPr>
                            <m:t>=</m:t>
                          </m:r>
                          <m:acc>
                            <m:accPr>
                              <m:chr m:val="̂"/>
                              <m:ctrlPr>
                                <a:rPr lang="en-GB" i="1">
                                  <a:solidFill>
                                    <a:srgbClr val="FF0000"/>
                                  </a:solidFill>
                                  <a:latin typeface="Cambria Math" panose="02040503050406030204" pitchFamily="18" charset="0"/>
                                  <a:cs typeface="Times New Roman" panose="02020603050405020304" pitchFamily="18" charset="0"/>
                                </a:rPr>
                              </m:ctrlPr>
                            </m:accPr>
                            <m:e>
                              <m:r>
                                <a:rPr lang="en-GB" i="1">
                                  <a:solidFill>
                                    <a:srgbClr val="FF0000"/>
                                  </a:solidFill>
                                  <a:latin typeface="Cambria Math" panose="02040503050406030204" pitchFamily="18" charset="0"/>
                                  <a:cs typeface="Times New Roman" panose="02020603050405020304" pitchFamily="18" charset="0"/>
                                </a:rPr>
                                <m:t>𝛽</m:t>
                              </m:r>
                            </m:e>
                          </m:acc>
                        </m:e>
                        <m:sub>
                          <m:r>
                            <a:rPr lang="en-US" i="1">
                              <a:solidFill>
                                <a:srgbClr val="FF0000"/>
                              </a:solidFill>
                              <a:latin typeface="Cambria Math" panose="02040503050406030204" pitchFamily="18" charset="0"/>
                              <a:cs typeface="Times New Roman" panose="02020603050405020304" pitchFamily="18" charset="0"/>
                            </a:rPr>
                            <m:t>0</m:t>
                          </m:r>
                        </m:sub>
                      </m:sSub>
                      <m:r>
                        <a:rPr lang="en-US" b="0" i="1" smtClean="0">
                          <a:solidFill>
                            <a:srgbClr val="FF0000"/>
                          </a:solidFill>
                          <a:latin typeface="Cambria Math" panose="02040503050406030204" pitchFamily="18" charset="0"/>
                          <a:cs typeface="Times New Roman" panose="02020603050405020304" pitchFamily="18" charset="0"/>
                        </a:rPr>
                        <m:t>+</m:t>
                      </m:r>
                      <m:sSub>
                        <m:sSubPr>
                          <m:ctrlPr>
                            <a:rPr lang="en-GB" i="1">
                              <a:solidFill>
                                <a:srgbClr val="FF0000"/>
                              </a:solidFill>
                              <a:latin typeface="Cambria Math" panose="02040503050406030204" pitchFamily="18" charset="0"/>
                              <a:cs typeface="Times New Roman" panose="02020603050405020304" pitchFamily="18" charset="0"/>
                            </a:rPr>
                          </m:ctrlPr>
                        </m:sSubPr>
                        <m:e>
                          <m:acc>
                            <m:accPr>
                              <m:chr m:val="̂"/>
                              <m:ctrlPr>
                                <a:rPr lang="en-GB" i="1">
                                  <a:solidFill>
                                    <a:srgbClr val="FF0000"/>
                                  </a:solidFill>
                                  <a:latin typeface="Cambria Math" panose="02040503050406030204" pitchFamily="18" charset="0"/>
                                  <a:cs typeface="Times New Roman" panose="02020603050405020304" pitchFamily="18" charset="0"/>
                                </a:rPr>
                              </m:ctrlPr>
                            </m:accPr>
                            <m:e>
                              <m:r>
                                <a:rPr lang="en-GB" i="1">
                                  <a:solidFill>
                                    <a:srgbClr val="FF0000"/>
                                  </a:solidFill>
                                  <a:latin typeface="Cambria Math" panose="02040503050406030204" pitchFamily="18" charset="0"/>
                                  <a:cs typeface="Times New Roman" panose="02020603050405020304" pitchFamily="18" charset="0"/>
                                </a:rPr>
                                <m:t>𝛽</m:t>
                              </m:r>
                            </m:e>
                          </m:acc>
                        </m:e>
                        <m:sub>
                          <m:r>
                            <a:rPr lang="en-US" b="0" i="1" smtClean="0">
                              <a:solidFill>
                                <a:srgbClr val="FF0000"/>
                              </a:solidFill>
                              <a:latin typeface="Cambria Math" panose="02040503050406030204" pitchFamily="18" charset="0"/>
                              <a:cs typeface="Times New Roman" panose="02020603050405020304" pitchFamily="18" charset="0"/>
                            </a:rPr>
                            <m:t>1</m:t>
                          </m:r>
                        </m:sub>
                      </m:sSub>
                      <m:r>
                        <a:rPr lang="en-US" b="0" i="1" smtClean="0">
                          <a:solidFill>
                            <a:srgbClr val="FF0000"/>
                          </a:solidFill>
                          <a:latin typeface="Cambria Math" panose="02040503050406030204" pitchFamily="18" charset="0"/>
                          <a:cs typeface="Times New Roman" panose="02020603050405020304" pitchFamily="18" charset="0"/>
                        </a:rPr>
                        <m:t>𝑋</m:t>
                      </m:r>
                    </m:oMath>
                  </m:oMathPara>
                </a14:m>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b="-681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25</a:t>
            </a:fld>
            <a:endParaRPr lang="en-US"/>
          </a:p>
        </p:txBody>
      </p:sp>
      <mc:AlternateContent xmlns:mc="http://schemas.openxmlformats.org/markup-compatibility/2006" xmlns:a14="http://schemas.microsoft.com/office/drawing/2010/main">
        <mc:Choice Requires="a14">
          <p:sp>
            <p:nvSpPr>
              <p:cNvPr id="2" name="Rectangle 1"/>
              <p:cNvSpPr/>
              <p:nvPr/>
            </p:nvSpPr>
            <p:spPr>
              <a:xfrm>
                <a:off x="2209800" y="2438400"/>
                <a:ext cx="2836610" cy="611578"/>
              </a:xfrm>
              <a:prstGeom prst="rect">
                <a:avLst/>
              </a:prstGeom>
              <a:solidFill>
                <a:schemeClr val="accent1">
                  <a:lumMod val="40000"/>
                  <a:lumOff val="60000"/>
                </a:schemeClr>
              </a:solidFill>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GB" sz="3200" i="1" smtClean="0">
                              <a:solidFill>
                                <a:srgbClr val="C00000"/>
                              </a:solidFill>
                              <a:latin typeface="Cambria Math" panose="02040503050406030204" pitchFamily="18" charset="0"/>
                              <a:cs typeface="Times New Roman" panose="02020603050405020304" pitchFamily="18" charset="0"/>
                            </a:rPr>
                          </m:ctrlPr>
                        </m:sSubPr>
                        <m:e>
                          <m:acc>
                            <m:accPr>
                              <m:chr m:val="̂"/>
                              <m:ctrlPr>
                                <a:rPr lang="en-GB" sz="3200" i="1">
                                  <a:solidFill>
                                    <a:srgbClr val="C00000"/>
                                  </a:solidFill>
                                  <a:latin typeface="Cambria Math" panose="02040503050406030204" pitchFamily="18" charset="0"/>
                                  <a:cs typeface="Times New Roman" panose="02020603050405020304" pitchFamily="18" charset="0"/>
                                </a:rPr>
                              </m:ctrlPr>
                            </m:accPr>
                            <m:e>
                              <m:r>
                                <a:rPr lang="en-GB" sz="3200" i="1">
                                  <a:solidFill>
                                    <a:srgbClr val="C00000"/>
                                  </a:solidFill>
                                  <a:latin typeface="Cambria Math" panose="02040503050406030204" pitchFamily="18" charset="0"/>
                                  <a:cs typeface="Times New Roman" panose="02020603050405020304" pitchFamily="18" charset="0"/>
                                </a:rPr>
                                <m:t>𝛽</m:t>
                              </m:r>
                            </m:e>
                          </m:acc>
                        </m:e>
                        <m:sub>
                          <m:r>
                            <a:rPr lang="en-US" sz="3200" i="1">
                              <a:solidFill>
                                <a:srgbClr val="C00000"/>
                              </a:solidFill>
                              <a:latin typeface="Cambria Math" panose="02040503050406030204" pitchFamily="18" charset="0"/>
                              <a:cs typeface="Times New Roman" panose="02020603050405020304" pitchFamily="18" charset="0"/>
                            </a:rPr>
                            <m:t>0</m:t>
                          </m:r>
                        </m:sub>
                      </m:sSub>
                      <m:r>
                        <a:rPr lang="en-US" sz="3200" i="1">
                          <a:solidFill>
                            <a:srgbClr val="C00000"/>
                          </a:solidFill>
                          <a:latin typeface="Cambria Math" panose="02040503050406030204" pitchFamily="18" charset="0"/>
                          <a:cs typeface="Times New Roman" panose="02020603050405020304" pitchFamily="18" charset="0"/>
                        </a:rPr>
                        <m:t>= </m:t>
                      </m:r>
                      <m:acc>
                        <m:accPr>
                          <m:chr m:val="̅"/>
                          <m:ctrlPr>
                            <a:rPr lang="en-US" sz="3200" i="1">
                              <a:solidFill>
                                <a:srgbClr val="C00000"/>
                              </a:solidFill>
                              <a:latin typeface="Cambria Math" panose="02040503050406030204" pitchFamily="18" charset="0"/>
                              <a:cs typeface="Times New Roman" panose="02020603050405020304" pitchFamily="18" charset="0"/>
                            </a:rPr>
                          </m:ctrlPr>
                        </m:accPr>
                        <m:e>
                          <m:r>
                            <a:rPr lang="en-US" sz="3200" i="1">
                              <a:solidFill>
                                <a:srgbClr val="C00000"/>
                              </a:solidFill>
                              <a:latin typeface="Cambria Math" panose="02040503050406030204" pitchFamily="18" charset="0"/>
                              <a:cs typeface="Times New Roman" panose="02020603050405020304" pitchFamily="18" charset="0"/>
                            </a:rPr>
                            <m:t>𝑌</m:t>
                          </m:r>
                        </m:e>
                      </m:acc>
                      <m:r>
                        <a:rPr lang="en-US" sz="3200" i="1">
                          <a:solidFill>
                            <a:srgbClr val="C00000"/>
                          </a:solidFill>
                          <a:latin typeface="Cambria Math" panose="02040503050406030204" pitchFamily="18" charset="0"/>
                          <a:cs typeface="Times New Roman" panose="02020603050405020304" pitchFamily="18" charset="0"/>
                        </a:rPr>
                        <m:t> −</m:t>
                      </m:r>
                      <m:sSub>
                        <m:sSubPr>
                          <m:ctrlPr>
                            <a:rPr lang="en-GB" sz="3200" i="1">
                              <a:solidFill>
                                <a:srgbClr val="C00000"/>
                              </a:solidFill>
                              <a:latin typeface="Cambria Math" panose="02040503050406030204" pitchFamily="18" charset="0"/>
                              <a:cs typeface="Times New Roman" panose="02020603050405020304" pitchFamily="18" charset="0"/>
                            </a:rPr>
                          </m:ctrlPr>
                        </m:sSubPr>
                        <m:e>
                          <m:acc>
                            <m:accPr>
                              <m:chr m:val="̂"/>
                              <m:ctrlPr>
                                <a:rPr lang="en-GB" sz="3200" i="1">
                                  <a:solidFill>
                                    <a:srgbClr val="C00000"/>
                                  </a:solidFill>
                                  <a:latin typeface="Cambria Math" panose="02040503050406030204" pitchFamily="18" charset="0"/>
                                  <a:cs typeface="Times New Roman" panose="02020603050405020304" pitchFamily="18" charset="0"/>
                                </a:rPr>
                              </m:ctrlPr>
                            </m:accPr>
                            <m:e>
                              <m:r>
                                <a:rPr lang="en-GB" sz="3200" i="1">
                                  <a:solidFill>
                                    <a:srgbClr val="C00000"/>
                                  </a:solidFill>
                                  <a:latin typeface="Cambria Math" panose="02040503050406030204" pitchFamily="18" charset="0"/>
                                  <a:cs typeface="Times New Roman" panose="02020603050405020304" pitchFamily="18" charset="0"/>
                                </a:rPr>
                                <m:t>𝛽</m:t>
                              </m:r>
                            </m:e>
                          </m:acc>
                        </m:e>
                        <m:sub>
                          <m:r>
                            <a:rPr lang="en-US" sz="3200" i="1">
                              <a:solidFill>
                                <a:srgbClr val="C00000"/>
                              </a:solidFill>
                              <a:latin typeface="Cambria Math" panose="02040503050406030204" pitchFamily="18" charset="0"/>
                              <a:cs typeface="Times New Roman" panose="02020603050405020304" pitchFamily="18" charset="0"/>
                            </a:rPr>
                            <m:t>1</m:t>
                          </m:r>
                        </m:sub>
                      </m:sSub>
                      <m:acc>
                        <m:accPr>
                          <m:chr m:val="̅"/>
                          <m:ctrlPr>
                            <a:rPr lang="en-US" sz="3200" i="1">
                              <a:solidFill>
                                <a:srgbClr val="C00000"/>
                              </a:solidFill>
                              <a:latin typeface="Cambria Math" panose="02040503050406030204" pitchFamily="18" charset="0"/>
                              <a:cs typeface="Times New Roman" panose="02020603050405020304" pitchFamily="18" charset="0"/>
                            </a:rPr>
                          </m:ctrlPr>
                        </m:accPr>
                        <m:e>
                          <m:r>
                            <a:rPr lang="en-US" sz="3200" i="1">
                              <a:solidFill>
                                <a:srgbClr val="C00000"/>
                              </a:solidFill>
                              <a:latin typeface="Cambria Math" panose="02040503050406030204" pitchFamily="18" charset="0"/>
                              <a:cs typeface="Times New Roman" panose="02020603050405020304" pitchFamily="18" charset="0"/>
                            </a:rPr>
                            <m:t>𝑋</m:t>
                          </m:r>
                        </m:e>
                      </m:acc>
                    </m:oMath>
                  </m:oMathPara>
                </a14:m>
                <a:endParaRPr lang="en-GB" sz="3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209800" y="2438400"/>
                <a:ext cx="2836610" cy="611578"/>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FE4E2825-52A7-4ED4-B875-361AC7AE601E}" type="datetime1">
              <a:rPr lang="en-US" smtClean="0"/>
              <a:t>6/25/2023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754871721"/>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9325" y="1371600"/>
            <a:ext cx="7661275" cy="32004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A college administers all its courses a student evaluation questionnaire. For a random sample of 12 courses the accompanying table and the data file student evaluation show both the average student ratings of the instructor (on a scale of 1 to 5), and the average expected grades of the students (on a scale from A = 4 to F = 0).</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26</a:t>
            </a:fld>
            <a:endParaRPr lang="en-US"/>
          </a:p>
        </p:txBody>
      </p:sp>
      <p:sp>
        <p:nvSpPr>
          <p:cNvPr id="6" name="Rectangle 5"/>
          <p:cNvSpPr/>
          <p:nvPr/>
        </p:nvSpPr>
        <p:spPr>
          <a:xfrm>
            <a:off x="914400" y="762000"/>
            <a:ext cx="7010400" cy="584775"/>
          </a:xfrm>
          <a:prstGeom prst="rect">
            <a:avLst/>
          </a:prstGeom>
        </p:spPr>
        <p:txBody>
          <a:bodyPr wrap="square">
            <a:spAutoFit/>
          </a:bodyPr>
          <a:lstStyle/>
          <a:p>
            <a:r>
              <a:rPr lang="en-IN" sz="3200" dirty="0">
                <a:solidFill>
                  <a:srgbClr val="C00000"/>
                </a:solidFill>
                <a:latin typeface="Times New Roman" panose="02020603050405020304" pitchFamily="18" charset="0"/>
                <a:cs typeface="Times New Roman" panose="02020603050405020304" pitchFamily="18" charset="0"/>
              </a:rPr>
              <a:t>Example 3: </a:t>
            </a:r>
            <a:endParaRPr lang="en-GB" sz="3200" dirty="0">
              <a:solidFill>
                <a:srgbClr val="C00000"/>
              </a:solidFill>
            </a:endParaRPr>
          </a:p>
        </p:txBody>
      </p:sp>
      <p:sp>
        <p:nvSpPr>
          <p:cNvPr id="2" name="Date Placeholder 1"/>
          <p:cNvSpPr>
            <a:spLocks noGrp="1"/>
          </p:cNvSpPr>
          <p:nvPr>
            <p:ph type="dt" sz="half" idx="10"/>
          </p:nvPr>
        </p:nvSpPr>
        <p:spPr/>
        <p:txBody>
          <a:bodyPr/>
          <a:lstStyle/>
          <a:p>
            <a:pPr>
              <a:defRPr/>
            </a:pPr>
            <a:fld id="{92802D1B-C70D-48A6-9710-5DDF8948B97C}" type="datetime1">
              <a:rPr lang="en-US" smtClean="0"/>
              <a:t>6/25/2023</a:t>
            </a:fld>
            <a:endParaRPr lang="en-US"/>
          </a:p>
        </p:txBody>
      </p:sp>
      <p:sp>
        <p:nvSpPr>
          <p:cNvPr id="4" name="Footer Placeholder 3"/>
          <p:cNvSpPr>
            <a:spLocks noGrp="1"/>
          </p:cNvSpPr>
          <p:nvPr>
            <p:ph type="ftr" sz="quarter" idx="11"/>
          </p:nvPr>
        </p:nvSpPr>
        <p:spPr/>
        <p:txBody>
          <a:bodyPr/>
          <a:lstStyle/>
          <a:p>
            <a:pPr>
              <a:defRPr/>
            </a:pPr>
            <a:r>
              <a:rPr lang="en-US"/>
              <a:t>MC3020</a:t>
            </a:r>
          </a:p>
        </p:txBody>
      </p:sp>
      <p:graphicFrame>
        <p:nvGraphicFramePr>
          <p:cNvPr id="7" name="Table 6"/>
          <p:cNvGraphicFramePr>
            <a:graphicFrameLocks noGrp="1"/>
          </p:cNvGraphicFramePr>
          <p:nvPr>
            <p:extLst>
              <p:ext uri="{D42A27DB-BD31-4B8C-83A1-F6EECF244321}">
                <p14:modId xmlns:p14="http://schemas.microsoft.com/office/powerpoint/2010/main" val="1685984182"/>
              </p:ext>
            </p:extLst>
          </p:nvPr>
        </p:nvGraphicFramePr>
        <p:xfrm>
          <a:off x="1066800" y="4572000"/>
          <a:ext cx="7661276" cy="1235806"/>
        </p:xfrm>
        <a:graphic>
          <a:graphicData uri="http://schemas.openxmlformats.org/drawingml/2006/table">
            <a:tbl>
              <a:tblPr firstRow="1" bandRow="1">
                <a:tableStyleId>{69CF1AB2-1976-4502-BF36-3FF5EA218861}</a:tableStyleId>
              </a:tblPr>
              <a:tblGrid>
                <a:gridCol w="1284260">
                  <a:extLst>
                    <a:ext uri="{9D8B030D-6E8A-4147-A177-3AD203B41FA5}">
                      <a16:colId xmlns:a16="http://schemas.microsoft.com/office/drawing/2014/main" val="679743535"/>
                    </a:ext>
                  </a:extLst>
                </a:gridCol>
                <a:gridCol w="531418">
                  <a:extLst>
                    <a:ext uri="{9D8B030D-6E8A-4147-A177-3AD203B41FA5}">
                      <a16:colId xmlns:a16="http://schemas.microsoft.com/office/drawing/2014/main" val="3303473492"/>
                    </a:ext>
                  </a:extLst>
                </a:gridCol>
                <a:gridCol w="531418">
                  <a:extLst>
                    <a:ext uri="{9D8B030D-6E8A-4147-A177-3AD203B41FA5}">
                      <a16:colId xmlns:a16="http://schemas.microsoft.com/office/drawing/2014/main" val="1038175477"/>
                    </a:ext>
                  </a:extLst>
                </a:gridCol>
                <a:gridCol w="531418">
                  <a:extLst>
                    <a:ext uri="{9D8B030D-6E8A-4147-A177-3AD203B41FA5}">
                      <a16:colId xmlns:a16="http://schemas.microsoft.com/office/drawing/2014/main" val="652052873"/>
                    </a:ext>
                  </a:extLst>
                </a:gridCol>
                <a:gridCol w="531418">
                  <a:extLst>
                    <a:ext uri="{9D8B030D-6E8A-4147-A177-3AD203B41FA5}">
                      <a16:colId xmlns:a16="http://schemas.microsoft.com/office/drawing/2014/main" val="917393077"/>
                    </a:ext>
                  </a:extLst>
                </a:gridCol>
                <a:gridCol w="531418">
                  <a:extLst>
                    <a:ext uri="{9D8B030D-6E8A-4147-A177-3AD203B41FA5}">
                      <a16:colId xmlns:a16="http://schemas.microsoft.com/office/drawing/2014/main" val="3686698776"/>
                    </a:ext>
                  </a:extLst>
                </a:gridCol>
                <a:gridCol w="531418">
                  <a:extLst>
                    <a:ext uri="{9D8B030D-6E8A-4147-A177-3AD203B41FA5}">
                      <a16:colId xmlns:a16="http://schemas.microsoft.com/office/drawing/2014/main" val="4273292627"/>
                    </a:ext>
                  </a:extLst>
                </a:gridCol>
                <a:gridCol w="531418">
                  <a:extLst>
                    <a:ext uri="{9D8B030D-6E8A-4147-A177-3AD203B41FA5}">
                      <a16:colId xmlns:a16="http://schemas.microsoft.com/office/drawing/2014/main" val="1022383208"/>
                    </a:ext>
                  </a:extLst>
                </a:gridCol>
                <a:gridCol w="531418">
                  <a:extLst>
                    <a:ext uri="{9D8B030D-6E8A-4147-A177-3AD203B41FA5}">
                      <a16:colId xmlns:a16="http://schemas.microsoft.com/office/drawing/2014/main" val="1859516240"/>
                    </a:ext>
                  </a:extLst>
                </a:gridCol>
                <a:gridCol w="531418">
                  <a:extLst>
                    <a:ext uri="{9D8B030D-6E8A-4147-A177-3AD203B41FA5}">
                      <a16:colId xmlns:a16="http://schemas.microsoft.com/office/drawing/2014/main" val="3565273465"/>
                    </a:ext>
                  </a:extLst>
                </a:gridCol>
                <a:gridCol w="531418">
                  <a:extLst>
                    <a:ext uri="{9D8B030D-6E8A-4147-A177-3AD203B41FA5}">
                      <a16:colId xmlns:a16="http://schemas.microsoft.com/office/drawing/2014/main" val="3932920848"/>
                    </a:ext>
                  </a:extLst>
                </a:gridCol>
                <a:gridCol w="531418">
                  <a:extLst>
                    <a:ext uri="{9D8B030D-6E8A-4147-A177-3AD203B41FA5}">
                      <a16:colId xmlns:a16="http://schemas.microsoft.com/office/drawing/2014/main" val="3008600089"/>
                    </a:ext>
                  </a:extLst>
                </a:gridCol>
                <a:gridCol w="531418">
                  <a:extLst>
                    <a:ext uri="{9D8B030D-6E8A-4147-A177-3AD203B41FA5}">
                      <a16:colId xmlns:a16="http://schemas.microsoft.com/office/drawing/2014/main" val="2795137990"/>
                    </a:ext>
                  </a:extLst>
                </a:gridCol>
              </a:tblGrid>
              <a:tr h="166068">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Instructor ratings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4.4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3.6</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4.7</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4.1</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4.9</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3.8</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3118092129"/>
                  </a:ext>
                </a:extLst>
              </a:tr>
              <a:tr h="166068">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Expected grades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2.6</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2.9</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3.2</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807981783"/>
                  </a:ext>
                </a:extLst>
              </a:tr>
            </a:tbl>
          </a:graphicData>
        </a:graphic>
      </p:graphicFrame>
    </p:spTree>
    <p:extLst>
      <p:ext uri="{BB962C8B-B14F-4D97-AF65-F5344CB8AC3E}">
        <p14:creationId xmlns:p14="http://schemas.microsoft.com/office/powerpoint/2010/main" val="353440427"/>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6ED782F4-DA7C-4A94-89DD-61B8B640DF1E}" type="datetime1">
              <a:rPr lang="en-US" smtClean="0"/>
              <a:t>6/25/2023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27</a:t>
            </a:fld>
            <a:endParaRPr lang="en-US"/>
          </a:p>
        </p:txBody>
      </p:sp>
      <p:sp>
        <p:nvSpPr>
          <p:cNvPr id="7" name="Rectangle 6"/>
          <p:cNvSpPr/>
          <p:nvPr/>
        </p:nvSpPr>
        <p:spPr>
          <a:xfrm>
            <a:off x="762000" y="1752600"/>
            <a:ext cx="8077200" cy="4493538"/>
          </a:xfrm>
          <a:prstGeom prst="rect">
            <a:avLst/>
          </a:prstGeom>
        </p:spPr>
        <p:txBody>
          <a:bodyPr wrap="square">
            <a:spAutoFit/>
          </a:bodyPr>
          <a:lstStyle/>
          <a:p>
            <a:pPr marL="342900" indent="-342900" algn="just">
              <a:buFont typeface="+mj-lt"/>
              <a:buAutoNum type="arabicPeriod"/>
            </a:pPr>
            <a:r>
              <a:rPr lang="en-US" sz="2600" dirty="0">
                <a:latin typeface="Times New Roman" panose="02020603050405020304" pitchFamily="18" charset="0"/>
                <a:cs typeface="Times New Roman" panose="02020603050405020304" pitchFamily="18" charset="0"/>
              </a:rPr>
              <a:t>Determine the least-square equation in predicting the Expected grades</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using their Instructor ratings.</a:t>
            </a:r>
          </a:p>
          <a:p>
            <a:pPr marL="342900" indent="-342900" algn="just">
              <a:buFont typeface="+mj-lt"/>
              <a:buAutoNum type="arabicPeriod"/>
            </a:pPr>
            <a:endParaRPr lang="en-US" sz="2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Interpret the slope coefficient in the regression line in the context of the problem.</a:t>
            </a:r>
          </a:p>
          <a:p>
            <a:pPr marL="342900" indent="-342900" algn="just">
              <a:buFont typeface="+mj-lt"/>
              <a:buAutoNum type="arabicPeriod"/>
            </a:pPr>
            <a:endParaRPr lang="en-IN" sz="2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Use this regression line, predict the </a:t>
            </a:r>
            <a:r>
              <a:rPr lang="en-US" sz="2600" dirty="0">
                <a:latin typeface="Times New Roman" panose="02020603050405020304" pitchFamily="18" charset="0"/>
                <a:cs typeface="Times New Roman" panose="02020603050405020304" pitchFamily="18" charset="0"/>
              </a:rPr>
              <a:t>Expected grade’s</a:t>
            </a:r>
            <a:r>
              <a:rPr lang="en-US" sz="2600" dirty="0">
                <a:solidFill>
                  <a:srgbClr val="000000"/>
                </a:solidFill>
                <a:latin typeface="Times New Roman" panose="02020603050405020304" pitchFamily="18" charset="0"/>
                <a:cs typeface="Times New Roman" panose="02020603050405020304" pitchFamily="18" charset="0"/>
              </a:rPr>
              <a:t> scale for a </a:t>
            </a:r>
            <a:r>
              <a:rPr lang="en-US" sz="2600" dirty="0">
                <a:latin typeface="Times New Roman" panose="02020603050405020304" pitchFamily="18" charset="0"/>
                <a:cs typeface="Times New Roman" panose="02020603050405020304" pitchFamily="18" charset="0"/>
              </a:rPr>
              <a:t>Instructor rating 4.8.</a:t>
            </a:r>
            <a:r>
              <a:rPr lang="en-US" sz="2600" dirty="0">
                <a:solidFill>
                  <a:srgbClr val="000000"/>
                </a:solidFill>
                <a:latin typeface="Times New Roman" panose="02020603050405020304" pitchFamily="18" charset="0"/>
                <a:cs typeface="Times New Roman" panose="02020603050405020304" pitchFamily="18" charset="0"/>
              </a:rPr>
              <a:t> </a:t>
            </a:r>
          </a:p>
          <a:p>
            <a:pPr algn="just"/>
            <a:endParaRPr lang="en-US" sz="26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Use your calculator Casio 991ES/MS, to verify these calculated values.</a:t>
            </a:r>
            <a:endParaRPr lang="en-IN" sz="24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slz="http://schemas.microsoft.com/office/powerpoint/2016/slidezoom">
        <mc:Choice Requires="pslz">
          <p:graphicFrame>
            <p:nvGraphicFramePr>
              <p:cNvPr id="11" name="Slide Zoom 10"/>
              <p:cNvGraphicFramePr>
                <a:graphicFrameLocks noChangeAspect="1"/>
              </p:cNvGraphicFramePr>
              <p:nvPr>
                <p:extLst>
                  <p:ext uri="{D42A27DB-BD31-4B8C-83A1-F6EECF244321}">
                    <p14:modId xmlns:p14="http://schemas.microsoft.com/office/powerpoint/2010/main" val="3229787990"/>
                  </p:ext>
                </p:extLst>
              </p:nvPr>
            </p:nvGraphicFramePr>
            <p:xfrm>
              <a:off x="7467600" y="3481010"/>
              <a:ext cx="301752" cy="226314"/>
            </p:xfrm>
            <a:graphic>
              <a:graphicData uri="http://schemas.microsoft.com/office/powerpoint/2016/slidezoom">
                <pslz:sldZm>
                  <pslz:sldZmObj sldId="382" cId="3290698325">
                    <pslz:zmPr id="{3A8F10DB-5E62-414C-8F7C-15875409EE24}" transitionDur="1000">
                      <p166:blipFill xmlns:p166="http://schemas.microsoft.com/office/powerpoint/2016/6/main">
                        <a:blip r:embed="rId2"/>
                        <a:stretch>
                          <a:fillRect/>
                        </a:stretch>
                      </p166:blipFill>
                      <p166:spPr xmlns:p166="http://schemas.microsoft.com/office/powerpoint/2016/6/main">
                        <a:xfrm>
                          <a:off x="0" y="0"/>
                          <a:ext cx="301752" cy="226314"/>
                        </a:xfrm>
                        <a:prstGeom prst="rect">
                          <a:avLst/>
                        </a:prstGeom>
                        <a:ln w="3175">
                          <a:solidFill>
                            <a:srgbClr val="FF0000"/>
                          </a:solidFill>
                        </a:ln>
                      </p166:spPr>
                    </pslz:zmPr>
                  </pslz:sldZmObj>
                </pslz:sldZm>
              </a:graphicData>
            </a:graphic>
          </p:graphicFrame>
        </mc:Choice>
        <mc:Fallback xmlns="">
          <p:pic>
            <p:nvPicPr>
              <p:cNvPr id="11" name="Slide Zoom 10">
                <a:hlinkClick r:id="rId3" action="ppaction://hlinksldjump"/>
              </p:cNvPr>
              <p:cNvPicPr>
                <a:picLocks noGrp="1" noRot="1" noChangeAspect="1" noMove="1" noResize="1" noEditPoints="1" noAdjustHandles="1" noChangeArrowheads="1" noChangeShapeType="1"/>
              </p:cNvPicPr>
              <p:nvPr/>
            </p:nvPicPr>
            <p:blipFill>
              <a:blip r:embed="rId4"/>
              <a:stretch>
                <a:fillRect/>
              </a:stretch>
            </p:blipFill>
            <p:spPr>
              <a:xfrm>
                <a:off x="7467600" y="3481010"/>
                <a:ext cx="301752" cy="226314"/>
              </a:xfrm>
              <a:prstGeom prst="rect">
                <a:avLst/>
              </a:prstGeom>
              <a:ln w="3175">
                <a:solidFill>
                  <a:srgbClr val="FF0000"/>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p:cNvGraphicFramePr>
                <a:graphicFrameLocks noChangeAspect="1"/>
              </p:cNvGraphicFramePr>
              <p:nvPr>
                <p:extLst>
                  <p:ext uri="{D42A27DB-BD31-4B8C-83A1-F6EECF244321}">
                    <p14:modId xmlns:p14="http://schemas.microsoft.com/office/powerpoint/2010/main" val="853970123"/>
                  </p:ext>
                </p:extLst>
              </p:nvPr>
            </p:nvGraphicFramePr>
            <p:xfrm flipV="1">
              <a:off x="7467600" y="2331055"/>
              <a:ext cx="304800" cy="228600"/>
            </p:xfrm>
            <a:graphic>
              <a:graphicData uri="http://schemas.microsoft.com/office/powerpoint/2016/slidezoom">
                <pslz:sldZm>
                  <pslz:sldZmObj sldId="369" cId="1785707126">
                    <pslz:zmPr id="{CADE8894-8171-4522-9E3F-082A64CD1403}" transitionDur="1000">
                      <p166:blipFill xmlns:p166="http://schemas.microsoft.com/office/powerpoint/2016/6/main">
                        <a:blip r:embed="rId5"/>
                        <a:stretch>
                          <a:fillRect/>
                        </a:stretch>
                      </p166:blipFill>
                      <p166:spPr xmlns:p166="http://schemas.microsoft.com/office/powerpoint/2016/6/main">
                        <a:xfrm flipV="1">
                          <a:off x="0" y="0"/>
                          <a:ext cx="304800" cy="228600"/>
                        </a:xfrm>
                        <a:prstGeom prst="rect">
                          <a:avLst/>
                        </a:prstGeom>
                        <a:ln w="3175">
                          <a:solidFill>
                            <a:srgbClr val="FF0000"/>
                          </a:solidFill>
                        </a:ln>
                      </p166:spPr>
                    </pslz:zmPr>
                  </pslz:sldZmObj>
                </pslz:sldZm>
              </a:graphicData>
            </a:graphic>
          </p:graphicFrame>
        </mc:Choice>
        <mc:Fallback xmlns="">
          <p:pic>
            <p:nvPicPr>
              <p:cNvPr id="13" name="Slide Zoom 12">
                <a:hlinkClick r:id="rId6" action="ppaction://hlinksldjump"/>
              </p:cNvPr>
              <p:cNvPicPr>
                <a:picLocks noGrp="1" noRot="1" noChangeAspect="1" noMove="1" noResize="1" noEditPoints="1" noAdjustHandles="1" noChangeArrowheads="1" noChangeShapeType="1"/>
              </p:cNvPicPr>
              <p:nvPr/>
            </p:nvPicPr>
            <p:blipFill>
              <a:blip r:embed="rId7"/>
              <a:stretch>
                <a:fillRect/>
              </a:stretch>
            </p:blipFill>
            <p:spPr>
              <a:xfrm flipV="1">
                <a:off x="7467600" y="2331055"/>
                <a:ext cx="304800" cy="228600"/>
              </a:xfrm>
              <a:prstGeom prst="rect">
                <a:avLst/>
              </a:prstGeom>
              <a:ln w="3175">
                <a:solidFill>
                  <a:srgbClr val="FF0000"/>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p:cNvGraphicFramePr>
                <a:graphicFrameLocks noChangeAspect="1"/>
              </p:cNvGraphicFramePr>
              <p:nvPr>
                <p:extLst>
                  <p:ext uri="{D42A27DB-BD31-4B8C-83A1-F6EECF244321}">
                    <p14:modId xmlns:p14="http://schemas.microsoft.com/office/powerpoint/2010/main" val="3358712679"/>
                  </p:ext>
                </p:extLst>
              </p:nvPr>
            </p:nvGraphicFramePr>
            <p:xfrm>
              <a:off x="7467600" y="5904156"/>
              <a:ext cx="301752" cy="226314"/>
            </p:xfrm>
            <a:graphic>
              <a:graphicData uri="http://schemas.microsoft.com/office/powerpoint/2016/slidezoom">
                <pslz:sldZm>
                  <pslz:sldZmObj sldId="392" cId="939482970">
                    <pslz:zmPr id="{84B56B41-5F5F-4F23-AE77-CEEEBC40CB2E}" transitionDur="1000">
                      <p166:blipFill xmlns:p166="http://schemas.microsoft.com/office/powerpoint/2016/6/main">
                        <a:blip r:embed="rId8"/>
                        <a:stretch>
                          <a:fillRect/>
                        </a:stretch>
                      </p166:blipFill>
                      <p166:spPr xmlns:p166="http://schemas.microsoft.com/office/powerpoint/2016/6/main">
                        <a:xfrm>
                          <a:off x="0" y="0"/>
                          <a:ext cx="301752" cy="226314"/>
                        </a:xfrm>
                        <a:prstGeom prst="rect">
                          <a:avLst/>
                        </a:prstGeom>
                        <a:ln w="3175">
                          <a:solidFill>
                            <a:srgbClr val="FF0000"/>
                          </a:solidFill>
                        </a:ln>
                      </p166:spPr>
                    </pslz:zmPr>
                  </pslz:sldZmObj>
                </pslz:sldZm>
              </a:graphicData>
            </a:graphic>
          </p:graphicFrame>
        </mc:Choice>
        <mc:Fallback xmlns="">
          <p:pic>
            <p:nvPicPr>
              <p:cNvPr id="15" name="Slide Zoom 14">
                <a:hlinkClick r:id="rId9" action="ppaction://hlinksldjump"/>
              </p:cNvPr>
              <p:cNvPicPr>
                <a:picLocks noGrp="1" noRot="1" noChangeAspect="1" noMove="1" noResize="1" noEditPoints="1" noAdjustHandles="1" noChangeArrowheads="1" noChangeShapeType="1"/>
              </p:cNvPicPr>
              <p:nvPr/>
            </p:nvPicPr>
            <p:blipFill>
              <a:blip r:embed="rId10"/>
              <a:stretch>
                <a:fillRect/>
              </a:stretch>
            </p:blipFill>
            <p:spPr>
              <a:xfrm>
                <a:off x="7467600" y="5904156"/>
                <a:ext cx="301752" cy="226314"/>
              </a:xfrm>
              <a:prstGeom prst="rect">
                <a:avLst/>
              </a:prstGeom>
              <a:ln w="3175">
                <a:solidFill>
                  <a:srgbClr val="FF0000"/>
                </a:solidFill>
              </a:ln>
            </p:spPr>
          </p:pic>
        </mc:Fallback>
      </mc:AlternateContent>
    </p:spTree>
    <p:extLst>
      <p:ext uri="{BB962C8B-B14F-4D97-AF65-F5344CB8AC3E}">
        <p14:creationId xmlns:p14="http://schemas.microsoft.com/office/powerpoint/2010/main" val="3886549086"/>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significance of the regression line can be tested by writing the hypotheses in one of the three forms below:</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0</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rotWithShape="0">
                <a:blip r:embed="rId2"/>
                <a:stretch>
                  <a:fillRect l="-2070" t="-2074" r="-2070" b="-136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28</a:t>
            </a:fld>
            <a:endParaRPr lang="en-US" dirty="0"/>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slope coefficient:</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D73C9A14-BDC4-4C12-A301-310D16897586}" type="datetime1">
              <a:rPr lang="en-US" smtClean="0"/>
              <a:t>6/25/2023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58133495"/>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The statistic,</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will have t-distribution with </a:t>
                </a:r>
                <a14:m>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𝑛</m:t>
                    </m:r>
                    <m:r>
                      <a:rPr lang="en-US" sz="2800" i="1">
                        <a:solidFill>
                          <a:srgbClr val="0070C0"/>
                        </a:solidFill>
                        <a:latin typeface="Cambria Math" panose="02040503050406030204" pitchFamily="18" charset="0"/>
                        <a:cs typeface="Times New Roman" panose="02020603050405020304" pitchFamily="18" charset="0"/>
                      </a:rPr>
                      <m:t>−2</m:t>
                    </m:r>
                  </m:oMath>
                </a14:m>
                <a:r>
                  <a:rPr lang="en-IN" sz="2800" i="1" dirty="0">
                    <a:solidFill>
                      <a:srgbClr val="0070C0"/>
                    </a:solidFill>
                    <a:latin typeface="Cambria Math" panose="020405030504060302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degrees of freedom, where,</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 the </a:t>
                </a:r>
                <a:r>
                  <a:rPr lang="en-IN" sz="2800" dirty="0">
                    <a:solidFill>
                      <a:srgbClr val="FF0000"/>
                    </a:solidFill>
                    <a:latin typeface="Times New Roman" panose="02020603050405020304" pitchFamily="18" charset="0"/>
                    <a:cs typeface="Times New Roman" panose="02020603050405020304" pitchFamily="18" charset="0"/>
                  </a:rPr>
                  <a:t>standard error of estimate</a:t>
                </a:r>
                <a:r>
                  <a:rPr lang="en-IN" sz="2800" dirty="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1672" t="-1481" r="-1672" b="-1422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29</a:t>
            </a:fld>
            <a:endParaRPr lang="en-US"/>
          </a:p>
        </p:txBody>
      </p:sp>
      <mc:AlternateContent xmlns:mc="http://schemas.openxmlformats.org/markup-compatibility/2006" xmlns:a14="http://schemas.microsoft.com/office/drawing/2010/main">
        <mc:Choice Requires="a14">
          <p:sp>
            <p:nvSpPr>
              <p:cNvPr id="2" name="Rectangle 1"/>
              <p:cNvSpPr/>
              <p:nvPr/>
            </p:nvSpPr>
            <p:spPr>
              <a:xfrm>
                <a:off x="2743200" y="1875278"/>
                <a:ext cx="4107856" cy="1858522"/>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panose="02040503050406030204" pitchFamily="18" charset="0"/>
                          <a:cs typeface="Times New Roman" panose="02020603050405020304" pitchFamily="18" charset="0"/>
                        </a:rPr>
                        <m:t>𝑇</m:t>
                      </m:r>
                      <m:r>
                        <a:rPr lang="en-US" sz="2800" i="1" smtClean="0">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GB" sz="2800" i="1">
                                  <a:solidFill>
                                    <a:srgbClr val="C00000"/>
                                  </a:solidFill>
                                  <a:latin typeface="Cambria Math" panose="02040503050406030204" pitchFamily="18" charset="0"/>
                                  <a:cs typeface="Times New Roman" panose="02020603050405020304" pitchFamily="18" charset="0"/>
                                </a:rPr>
                              </m:ctrlPr>
                            </m:sSubPr>
                            <m:e>
                              <m:acc>
                                <m:accPr>
                                  <m:chr m:val="̂"/>
                                  <m:ctrlPr>
                                    <a:rPr lang="en-GB" sz="2800" i="1">
                                      <a:solidFill>
                                        <a:srgbClr val="C00000"/>
                                      </a:solidFill>
                                      <a:latin typeface="Cambria Math" panose="02040503050406030204" pitchFamily="18" charset="0"/>
                                      <a:cs typeface="Times New Roman" panose="02020603050405020304" pitchFamily="18" charset="0"/>
                                    </a:rPr>
                                  </m:ctrlPr>
                                </m:accPr>
                                <m:e>
                                  <m:r>
                                    <a:rPr lang="en-GB" sz="2800" i="1">
                                      <a:solidFill>
                                        <a:srgbClr val="C00000"/>
                                      </a:solidFill>
                                      <a:latin typeface="Cambria Math" panose="02040503050406030204" pitchFamily="18" charset="0"/>
                                      <a:cs typeface="Times New Roman" panose="02020603050405020304" pitchFamily="18" charset="0"/>
                                    </a:rPr>
                                    <m:t>𝛽</m:t>
                                  </m:r>
                                </m:e>
                              </m:acc>
                            </m:e>
                            <m:sub>
                              <m:r>
                                <a:rPr lang="en-US" sz="2800" i="1">
                                  <a:solidFill>
                                    <a:srgbClr val="C00000"/>
                                  </a:solidFill>
                                  <a:latin typeface="Cambria Math" panose="02040503050406030204" pitchFamily="18" charset="0"/>
                                  <a:cs typeface="Times New Roman" panose="02020603050405020304" pitchFamily="18" charset="0"/>
                                </a:rPr>
                                <m:t>1</m:t>
                              </m:r>
                            </m:sub>
                          </m:sSub>
                          <m:r>
                            <a:rPr lang="en-US" sz="2800" i="1">
                              <a:solidFill>
                                <a:srgbClr val="C00000"/>
                              </a:solidFill>
                              <a:latin typeface="Cambria Math" panose="02040503050406030204" pitchFamily="18" charset="0"/>
                              <a:cs typeface="Times New Roman" panose="02020603050405020304" pitchFamily="18" charset="0"/>
                            </a:rPr>
                            <m:t> −0</m:t>
                          </m:r>
                        </m:num>
                        <m:den>
                          <m:f>
                            <m:fPr>
                              <m:type m:val="skw"/>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num>
                            <m:den>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bSup>
                                        <m:sSubSupPr>
                                          <m:ctrlPr>
                                            <a:rPr lang="en-US" sz="2800" i="1">
                                              <a:solidFill>
                                                <a:srgbClr val="C00000"/>
                                              </a:solidFill>
                                              <a:latin typeface="Cambria Math" panose="02040503050406030204" pitchFamily="18" charset="0"/>
                                              <a:cs typeface="Times New Roman" panose="02020603050405020304" pitchFamily="18" charset="0"/>
                                            </a:rPr>
                                          </m:ctrlPr>
                                        </m:sSubSupPr>
                                        <m:e>
                                          <m:r>
                                            <a:rPr lang="en-US" sz="2800" i="1">
                                              <a:solidFill>
                                                <a:srgbClr val="C00000"/>
                                              </a:solidFill>
                                              <a:latin typeface="Cambria Math" panose="02040503050406030204" pitchFamily="18" charset="0"/>
                                              <a:cs typeface="Times New Roman" panose="02020603050405020304" pitchFamily="18" charset="0"/>
                                            </a:rPr>
                                            <m:t>𝑋</m:t>
                                          </m:r>
                                        </m:e>
                                        <m:sub>
                                          <m:r>
                                            <a:rPr lang="en-US" sz="2800" i="1">
                                              <a:solidFill>
                                                <a:srgbClr val="C00000"/>
                                              </a:solidFill>
                                              <a:latin typeface="Cambria Math" panose="02040503050406030204" pitchFamily="18" charset="0"/>
                                              <a:cs typeface="Times New Roman" panose="02020603050405020304" pitchFamily="18" charset="0"/>
                                            </a:rPr>
                                            <m:t>𝑖</m:t>
                                          </m:r>
                                        </m:sub>
                                        <m:sup>
                                          <m:r>
                                            <a:rPr lang="en-US" sz="2800" i="1">
                                              <a:solidFill>
                                                <a:srgbClr val="C00000"/>
                                              </a:solidFill>
                                              <a:latin typeface="Cambria Math" panose="02040503050406030204" pitchFamily="18" charset="0"/>
                                              <a:cs typeface="Times New Roman" panose="02020603050405020304" pitchFamily="18" charset="0"/>
                                            </a:rPr>
                                            <m:t>2</m:t>
                                          </m:r>
                                        </m:sup>
                                      </m:sSubSup>
                                      <m:r>
                                        <a:rPr lang="en-US" sz="2800" i="1">
                                          <a:solidFill>
                                            <a:srgbClr val="C00000"/>
                                          </a:solidFill>
                                          <a:latin typeface="Cambria Math" panose="02040503050406030204" pitchFamily="18" charset="0"/>
                                          <a:cs typeface="Times New Roman" panose="02020603050405020304" pitchFamily="18" charset="0"/>
                                        </a:rPr>
                                        <m:t> −</m:t>
                                      </m:r>
                                      <m:r>
                                        <a:rPr lang="en-US" sz="2800" i="1">
                                          <a:solidFill>
                                            <a:srgbClr val="C00000"/>
                                          </a:solidFill>
                                          <a:latin typeface="Cambria Math" panose="02040503050406030204" pitchFamily="18" charset="0"/>
                                          <a:cs typeface="Times New Roman" panose="02020603050405020304" pitchFamily="18" charset="0"/>
                                        </a:rPr>
                                        <m:t>𝑛</m:t>
                                      </m:r>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e>
                                  </m:nary>
                                </m:e>
                              </m:rad>
                            </m:den>
                          </m:f>
                        </m:den>
                      </m:f>
                    </m:oMath>
                  </m:oMathPara>
                </a14:m>
                <a:endParaRPr lang="en-US" sz="28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743200" y="1875278"/>
                <a:ext cx="4107856" cy="185852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657600" y="4349626"/>
                <a:ext cx="3683509" cy="1365374"/>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r>
                        <a:rPr lang="en-US" sz="2800" i="1">
                          <a:solidFill>
                            <a:srgbClr val="C00000"/>
                          </a:solidFill>
                          <a:latin typeface="Cambria Math" panose="02040503050406030204" pitchFamily="18" charset="0"/>
                          <a:cs typeface="Times New Roman" panose="02020603050405020304" pitchFamily="18" charset="0"/>
                        </a:rPr>
                        <m:t>=</m:t>
                      </m:r>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f>
                            <m:fPr>
                              <m:ctrlPr>
                                <a:rPr lang="en-US" sz="2800" i="1">
                                  <a:solidFill>
                                    <a:srgbClr val="C00000"/>
                                  </a:solidFill>
                                  <a:latin typeface="Cambria Math" panose="02040503050406030204" pitchFamily="18" charset="0"/>
                                  <a:cs typeface="Times New Roman" panose="02020603050405020304" pitchFamily="18" charset="0"/>
                                </a:rPr>
                              </m:ctrlPr>
                            </m:fPr>
                            <m:num>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m:t>
                                  </m:r>
                                  <m:r>
                                    <m:rPr>
                                      <m:brk m:alnAt="23"/>
                                    </m:rP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p>
                                    <m:sSupPr>
                                      <m:ctrlPr>
                                        <a:rPr lang="en-US" sz="2800" i="1">
                                          <a:solidFill>
                                            <a:srgbClr val="C00000"/>
                                          </a:solidFill>
                                          <a:latin typeface="Cambria Math" panose="02040503050406030204" pitchFamily="18" charset="0"/>
                                          <a:cs typeface="Times New Roman" panose="02020603050405020304" pitchFamily="18" charset="0"/>
                                        </a:rPr>
                                      </m:ctrlPr>
                                    </m:sSupPr>
                                    <m:e>
                                      <m:d>
                                        <m:dPr>
                                          <m:ctrlPr>
                                            <a:rPr lang="en-US" sz="2800" i="1">
                                              <a:solidFill>
                                                <a:srgbClr val="C00000"/>
                                              </a:solidFill>
                                              <a:latin typeface="Cambria Math" panose="02040503050406030204" pitchFamily="18" charset="0"/>
                                              <a:cs typeface="Times New Roman" panose="02020603050405020304" pitchFamily="18" charset="0"/>
                                            </a:rPr>
                                          </m:ctrlPr>
                                        </m:dPr>
                                        <m:e>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𝑌</m:t>
                                              </m:r>
                                            </m:e>
                                            <m:sub>
                                              <m:r>
                                                <a:rPr lang="en-US" sz="2800" i="1">
                                                  <a:solidFill>
                                                    <a:srgbClr val="C00000"/>
                                                  </a:solidFill>
                                                  <a:latin typeface="Cambria Math" panose="02040503050406030204" pitchFamily="18" charset="0"/>
                                                  <a:cs typeface="Times New Roman" panose="02020603050405020304" pitchFamily="18" charset="0"/>
                                                </a:rPr>
                                                <m:t>𝑖</m:t>
                                              </m:r>
                                            </m:sub>
                                          </m:sSub>
                                          <m:r>
                                            <a:rPr lang="en-US" sz="2800" i="1">
                                              <a:solidFill>
                                                <a:srgbClr val="C00000"/>
                                              </a:solidFill>
                                              <a:latin typeface="Cambria Math" panose="02040503050406030204" pitchFamily="18" charset="0"/>
                                              <a:cs typeface="Times New Roman" panose="02020603050405020304" pitchFamily="18" charset="0"/>
                                            </a:rPr>
                                            <m:t> − </m:t>
                                          </m:r>
                                          <m:sSub>
                                            <m:sSubPr>
                                              <m:ctrlPr>
                                                <a:rPr lang="en-US" sz="2800" i="1">
                                                  <a:solidFill>
                                                    <a:srgbClr val="C00000"/>
                                                  </a:solidFill>
                                                  <a:latin typeface="Cambria Math" panose="02040503050406030204" pitchFamily="18" charset="0"/>
                                                  <a:cs typeface="Times New Roman" panose="02020603050405020304" pitchFamily="18" charset="0"/>
                                                </a:rPr>
                                              </m:ctrlPr>
                                            </m:sSub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𝑌</m:t>
                                                  </m:r>
                                                </m:e>
                                              </m:acc>
                                            </m:e>
                                            <m:sub>
                                              <m:r>
                                                <a:rPr lang="en-US" sz="2800" i="1">
                                                  <a:solidFill>
                                                    <a:srgbClr val="C00000"/>
                                                  </a:solidFill>
                                                  <a:latin typeface="Cambria Math" panose="02040503050406030204" pitchFamily="18" charset="0"/>
                                                  <a:cs typeface="Times New Roman" panose="02020603050405020304" pitchFamily="18" charset="0"/>
                                                </a:rPr>
                                                <m:t>𝑖</m:t>
                                              </m:r>
                                            </m:sub>
                                          </m:sSub>
                                        </m:e>
                                      </m:d>
                                    </m:e>
                                    <m:sup>
                                      <m:r>
                                        <a:rPr lang="en-US" sz="2800" i="1">
                                          <a:solidFill>
                                            <a:srgbClr val="C00000"/>
                                          </a:solidFill>
                                          <a:latin typeface="Cambria Math" panose="02040503050406030204" pitchFamily="18" charset="0"/>
                                          <a:cs typeface="Times New Roman" panose="02020603050405020304" pitchFamily="18" charset="0"/>
                                        </a:rPr>
                                        <m:t>2</m:t>
                                      </m:r>
                                    </m:sup>
                                  </m:sSup>
                                </m:e>
                              </m:nary>
                            </m:num>
                            <m:den>
                              <m:r>
                                <a:rPr lang="en-US" sz="2800" i="1">
                                  <a:solidFill>
                                    <a:srgbClr val="C00000"/>
                                  </a:solidFill>
                                  <a:latin typeface="Cambria Math" panose="02040503050406030204" pitchFamily="18" charset="0"/>
                                  <a:cs typeface="Times New Roman" panose="02020603050405020304" pitchFamily="18" charset="0"/>
                                </a:rPr>
                                <m:t>𝑛</m:t>
                              </m:r>
                              <m:r>
                                <a:rPr lang="en-US" sz="2800" i="1">
                                  <a:solidFill>
                                    <a:srgbClr val="C00000"/>
                                  </a:solidFill>
                                  <a:latin typeface="Cambria Math" panose="02040503050406030204" pitchFamily="18" charset="0"/>
                                  <a:cs typeface="Times New Roman" panose="02020603050405020304" pitchFamily="18" charset="0"/>
                                </a:rPr>
                                <m:t>−2</m:t>
                              </m:r>
                            </m:den>
                          </m:f>
                        </m:e>
                      </m:rad>
                    </m:oMath>
                  </m:oMathPara>
                </a14:m>
                <a:endParaRPr lang="en-US" sz="2800" dirty="0">
                  <a:solidFill>
                    <a:srgbClr val="C0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657600" y="4349626"/>
                <a:ext cx="3683509" cy="1365374"/>
              </a:xfrm>
              <a:prstGeom prst="rect">
                <a:avLst/>
              </a:prstGeom>
              <a:blipFill>
                <a:blip r:embed="rId4"/>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fld id="{F1211EA3-CE3C-4EB7-B0A1-7117F2E9E602}" type="datetime1">
              <a:rPr lang="en-US" smtClean="0"/>
              <a:t>6/25/2023</a:t>
            </a:fld>
            <a:endParaRPr lang="en-US"/>
          </a:p>
        </p:txBody>
      </p:sp>
      <p:sp>
        <p:nvSpPr>
          <p:cNvPr id="7" name="Footer Placeholder 6"/>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04241355"/>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General Definitions:</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a:t>
            </a:fld>
            <a:endParaRPr lang="en-US"/>
          </a:p>
        </p:txBody>
      </p:sp>
      <p:sp>
        <p:nvSpPr>
          <p:cNvPr id="5" name="Rectangle 4"/>
          <p:cNvSpPr/>
          <p:nvPr/>
        </p:nvSpPr>
        <p:spPr>
          <a:xfrm>
            <a:off x="533400" y="1659553"/>
            <a:ext cx="8077200" cy="489364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There are two types of relationships between variables:</a:t>
            </a:r>
          </a:p>
          <a:p>
            <a:pPr marL="914400" indent="-28892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Simple relationship- </a:t>
            </a:r>
            <a:r>
              <a:rPr lang="en-US" sz="2400" dirty="0">
                <a:latin typeface="Times New Roman" panose="02020603050405020304" pitchFamily="18" charset="0"/>
                <a:cs typeface="Times New Roman" panose="02020603050405020304" pitchFamily="18" charset="0"/>
              </a:rPr>
              <a:t>Simple linear regression</a:t>
            </a:r>
          </a:p>
          <a:p>
            <a:pPr marL="914400" indent="-28892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Multiple relationship</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Multiple linear regression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simple relationship, </a:t>
            </a:r>
            <a:r>
              <a:rPr lang="en-US" sz="2400" dirty="0">
                <a:latin typeface="Times New Roman" panose="02020603050405020304" pitchFamily="18" charset="0"/>
                <a:cs typeface="Times New Roman" panose="02020603050405020304" pitchFamily="18" charset="0"/>
              </a:rPr>
              <a:t>there are two variables an </a:t>
            </a:r>
            <a:r>
              <a:rPr lang="en-US" sz="2400" b="1" dirty="0">
                <a:solidFill>
                  <a:srgbClr val="003399"/>
                </a:solidFill>
                <a:latin typeface="Times New Roman" panose="02020603050405020304" pitchFamily="18" charset="0"/>
                <a:cs typeface="Times New Roman" panose="02020603050405020304" pitchFamily="18" charset="0"/>
              </a:rPr>
              <a:t>independent variable(X), </a:t>
            </a:r>
            <a:r>
              <a:rPr lang="en-US" sz="2400" dirty="0">
                <a:latin typeface="Times New Roman" panose="02020603050405020304" pitchFamily="18" charset="0"/>
                <a:cs typeface="Times New Roman" panose="02020603050405020304" pitchFamily="18" charset="0"/>
              </a:rPr>
              <a:t>also called an explanatory variable or a predictor variable, and a </a:t>
            </a:r>
            <a:r>
              <a:rPr lang="en-US" sz="2400" b="1" dirty="0">
                <a:solidFill>
                  <a:srgbClr val="003399"/>
                </a:solidFill>
                <a:latin typeface="Times New Roman" panose="02020603050405020304" pitchFamily="18" charset="0"/>
                <a:cs typeface="Times New Roman" panose="02020603050405020304" pitchFamily="18" charset="0"/>
              </a:rPr>
              <a:t>dependent variable(Y), </a:t>
            </a:r>
            <a:r>
              <a:rPr lang="en-US" sz="2400" dirty="0">
                <a:latin typeface="Times New Roman" panose="02020603050405020304" pitchFamily="18" charset="0"/>
                <a:cs typeface="Times New Roman" panose="02020603050405020304" pitchFamily="18" charset="0"/>
              </a:rPr>
              <a:t>also called a response variable.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simple relationship analysis is called </a:t>
            </a:r>
            <a:r>
              <a:rPr lang="en-US" sz="2400" i="1" dirty="0">
                <a:latin typeface="Times New Roman" panose="02020603050405020304" pitchFamily="18" charset="0"/>
                <a:cs typeface="Times New Roman" panose="02020603050405020304" pitchFamily="18" charset="0"/>
              </a:rPr>
              <a:t>simple regression, </a:t>
            </a:r>
            <a:r>
              <a:rPr lang="en-US" sz="2400" dirty="0">
                <a:latin typeface="Times New Roman" panose="02020603050405020304" pitchFamily="18" charset="0"/>
                <a:cs typeface="Times New Roman" panose="02020603050405020304" pitchFamily="18" charset="0"/>
              </a:rPr>
              <a:t>and there is one independent variable that  is used to predict the dependent variable. </a:t>
            </a:r>
          </a:p>
          <a:p>
            <a:pPr algn="just"/>
            <a:endParaRPr lang="en-US"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fld id="{F92923F5-CF8A-4A29-98D7-BF7FF5507E34}" type="datetime1">
              <a:rPr lang="en-US" smtClean="0"/>
              <a:t>6/25/2023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409349539"/>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significance of the regression line can be tested by writing the hypotheses in one of the three forms below:</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0</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b="-136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30</a:t>
            </a:fld>
            <a:endParaRPr lang="en-US" dirty="0"/>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intercept coefficient:</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44EC9B22-8ECF-44F2-B198-E39716B6F86C}" type="datetime1">
              <a:rPr lang="en-US" smtClean="0"/>
              <a:t>6/25/2023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61384356"/>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76400"/>
                <a:ext cx="7661275" cy="41148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Similar tests involving , the intercept coefficient can also be obtained. Where the test statistic is used as: </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which has t-distribution with </a:t>
                </a:r>
                <a14:m>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𝑛</m:t>
                    </m:r>
                    <m:r>
                      <a:rPr lang="en-US" sz="2800" i="1">
                        <a:solidFill>
                          <a:srgbClr val="0070C0"/>
                        </a:solidFill>
                        <a:latin typeface="Cambria Math" panose="02040503050406030204" pitchFamily="18" charset="0"/>
                        <a:cs typeface="Times New Roman" panose="02020603050405020304" pitchFamily="18" charset="0"/>
                      </a:rPr>
                      <m:t>−2</m:t>
                    </m:r>
                  </m:oMath>
                </a14:m>
                <a:r>
                  <a:rPr lang="en-IN" sz="2800" i="1" dirty="0">
                    <a:solidFill>
                      <a:srgbClr val="0070C0"/>
                    </a:solidFill>
                    <a:latin typeface="Cambria Math" panose="020405030504060302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76400"/>
                <a:ext cx="7661275" cy="4114800"/>
              </a:xfrm>
              <a:blipFill>
                <a:blip r:embed="rId2"/>
                <a:stretch>
                  <a:fillRect l="-1671" t="-1481" r="-159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31</a:t>
            </a:fld>
            <a:endParaRPr lang="en-US" dirty="0"/>
          </a:p>
        </p:txBody>
      </p:sp>
      <mc:AlternateContent xmlns:mc="http://schemas.openxmlformats.org/markup-compatibility/2006" xmlns:a14="http://schemas.microsoft.com/office/drawing/2010/main">
        <mc:Choice Requires="a14">
          <p:sp>
            <p:nvSpPr>
              <p:cNvPr id="2" name="Rectangle 1"/>
              <p:cNvSpPr/>
              <p:nvPr/>
            </p:nvSpPr>
            <p:spPr>
              <a:xfrm>
                <a:off x="2133600" y="2667000"/>
                <a:ext cx="4691349" cy="1913665"/>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panose="02040503050406030204" pitchFamily="18" charset="0"/>
                          <a:cs typeface="Times New Roman" panose="02020603050405020304" pitchFamily="18" charset="0"/>
                        </a:rPr>
                        <m:t>𝑇</m:t>
                      </m:r>
                      <m:r>
                        <a:rPr lang="en-US" sz="2800" i="1" smtClean="0">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GB" sz="2800" i="1">
                                  <a:solidFill>
                                    <a:srgbClr val="C00000"/>
                                  </a:solidFill>
                                  <a:latin typeface="Cambria Math" panose="02040503050406030204" pitchFamily="18" charset="0"/>
                                  <a:cs typeface="Times New Roman" panose="02020603050405020304" pitchFamily="18" charset="0"/>
                                </a:rPr>
                              </m:ctrlPr>
                            </m:sSubPr>
                            <m:e>
                              <m:acc>
                                <m:accPr>
                                  <m:chr m:val="̂"/>
                                  <m:ctrlPr>
                                    <a:rPr lang="en-GB" sz="2800" i="1">
                                      <a:solidFill>
                                        <a:srgbClr val="C00000"/>
                                      </a:solidFill>
                                      <a:latin typeface="Cambria Math" panose="02040503050406030204" pitchFamily="18" charset="0"/>
                                      <a:cs typeface="Times New Roman" panose="02020603050405020304" pitchFamily="18" charset="0"/>
                                    </a:rPr>
                                  </m:ctrlPr>
                                </m:accPr>
                                <m:e>
                                  <m:r>
                                    <a:rPr lang="en-GB" sz="2800" i="1">
                                      <a:solidFill>
                                        <a:srgbClr val="C00000"/>
                                      </a:solidFill>
                                      <a:latin typeface="Cambria Math" panose="02040503050406030204" pitchFamily="18" charset="0"/>
                                      <a:cs typeface="Times New Roman" panose="02020603050405020304" pitchFamily="18" charset="0"/>
                                    </a:rPr>
                                    <m:t>𝛽</m:t>
                                  </m:r>
                                </m:e>
                              </m:acc>
                            </m:e>
                            <m:sub>
                              <m:r>
                                <a:rPr lang="en-US" sz="2800" i="1">
                                  <a:solidFill>
                                    <a:srgbClr val="C00000"/>
                                  </a:solidFill>
                                  <a:latin typeface="Cambria Math" panose="02040503050406030204" pitchFamily="18" charset="0"/>
                                  <a:cs typeface="Times New Roman" panose="02020603050405020304" pitchFamily="18" charset="0"/>
                                </a:rPr>
                                <m:t>0</m:t>
                              </m:r>
                            </m:sub>
                          </m:sSub>
                          <m:r>
                            <a:rPr lang="en-US" sz="2800" i="1">
                              <a:solidFill>
                                <a:srgbClr val="C00000"/>
                              </a:solidFill>
                              <a:latin typeface="Cambria Math" panose="02040503050406030204" pitchFamily="18" charset="0"/>
                              <a:cs typeface="Times New Roman" panose="02020603050405020304" pitchFamily="18" charset="0"/>
                            </a:rPr>
                            <m:t> −0</m:t>
                          </m:r>
                        </m:num>
                        <m:den>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f>
                                <m:fPr>
                                  <m:ctrlPr>
                                    <a:rPr lang="en-US" sz="2800" i="1">
                                      <a:solidFill>
                                        <a:srgbClr val="C00000"/>
                                      </a:solidFill>
                                      <a:latin typeface="Cambria Math" panose="02040503050406030204" pitchFamily="18" charset="0"/>
                                      <a:cs typeface="Times New Roman" panose="02020603050405020304" pitchFamily="18" charset="0"/>
                                    </a:rPr>
                                  </m:ctrlPr>
                                </m:fPr>
                                <m:num>
                                  <m:r>
                                    <a:rPr lang="en-US" sz="2800" i="1">
                                      <a:solidFill>
                                        <a:srgbClr val="C00000"/>
                                      </a:solidFill>
                                      <a:latin typeface="Cambria Math" panose="02040503050406030204" pitchFamily="18" charset="0"/>
                                      <a:cs typeface="Times New Roman" panose="02020603050405020304" pitchFamily="18" charset="0"/>
                                    </a:rPr>
                                    <m:t>1</m:t>
                                  </m:r>
                                </m:num>
                                <m:den>
                                  <m:r>
                                    <a:rPr lang="en-US" sz="2800" i="1">
                                      <a:solidFill>
                                        <a:srgbClr val="C00000"/>
                                      </a:solidFill>
                                      <a:latin typeface="Cambria Math" panose="02040503050406030204" pitchFamily="18" charset="0"/>
                                      <a:cs typeface="Times New Roman" panose="02020603050405020304" pitchFamily="18" charset="0"/>
                                    </a:rPr>
                                    <m:t>𝑛</m:t>
                                  </m:r>
                                </m:den>
                              </m:f>
                              <m:r>
                                <a:rPr lang="en-US" sz="2800" i="1">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bSup>
                                        <m:sSubSupPr>
                                          <m:ctrlPr>
                                            <a:rPr lang="en-US" sz="2800" i="1">
                                              <a:solidFill>
                                                <a:srgbClr val="C00000"/>
                                              </a:solidFill>
                                              <a:latin typeface="Cambria Math" panose="02040503050406030204" pitchFamily="18" charset="0"/>
                                              <a:cs typeface="Times New Roman" panose="02020603050405020304" pitchFamily="18" charset="0"/>
                                            </a:rPr>
                                          </m:ctrlPr>
                                        </m:sSubSupPr>
                                        <m:e>
                                          <m:r>
                                            <a:rPr lang="en-US" sz="2800" i="1">
                                              <a:solidFill>
                                                <a:srgbClr val="C00000"/>
                                              </a:solidFill>
                                              <a:latin typeface="Cambria Math" panose="02040503050406030204" pitchFamily="18" charset="0"/>
                                              <a:cs typeface="Times New Roman" panose="02020603050405020304" pitchFamily="18" charset="0"/>
                                            </a:rPr>
                                            <m:t>𝑋</m:t>
                                          </m:r>
                                        </m:e>
                                        <m:sub>
                                          <m:r>
                                            <a:rPr lang="en-US" sz="2800" i="1">
                                              <a:solidFill>
                                                <a:srgbClr val="C00000"/>
                                              </a:solidFill>
                                              <a:latin typeface="Cambria Math" panose="02040503050406030204" pitchFamily="18" charset="0"/>
                                              <a:cs typeface="Times New Roman" panose="02020603050405020304" pitchFamily="18" charset="0"/>
                                            </a:rPr>
                                            <m:t>𝑖</m:t>
                                          </m:r>
                                        </m:sub>
                                        <m:sup>
                                          <m:r>
                                            <a:rPr lang="en-US" sz="2800" i="1">
                                              <a:solidFill>
                                                <a:srgbClr val="C00000"/>
                                              </a:solidFill>
                                              <a:latin typeface="Cambria Math" panose="02040503050406030204" pitchFamily="18" charset="0"/>
                                              <a:cs typeface="Times New Roman" panose="02020603050405020304" pitchFamily="18" charset="0"/>
                                            </a:rPr>
                                            <m:t>2</m:t>
                                          </m:r>
                                        </m:sup>
                                      </m:sSubSup>
                                      <m:r>
                                        <a:rPr lang="en-US" sz="2800" i="1">
                                          <a:solidFill>
                                            <a:srgbClr val="C00000"/>
                                          </a:solidFill>
                                          <a:latin typeface="Cambria Math" panose="02040503050406030204" pitchFamily="18" charset="0"/>
                                          <a:cs typeface="Times New Roman" panose="02020603050405020304" pitchFamily="18" charset="0"/>
                                        </a:rPr>
                                        <m:t> −</m:t>
                                      </m:r>
                                      <m:r>
                                        <a:rPr lang="en-US" sz="2800" i="1">
                                          <a:solidFill>
                                            <a:srgbClr val="C00000"/>
                                          </a:solidFill>
                                          <a:latin typeface="Cambria Math" panose="02040503050406030204" pitchFamily="18" charset="0"/>
                                          <a:cs typeface="Times New Roman" panose="02020603050405020304" pitchFamily="18" charset="0"/>
                                        </a:rPr>
                                        <m:t>𝑛</m:t>
                                      </m:r>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e>
                                  </m:nary>
                                </m:den>
                              </m:f>
                            </m:e>
                          </m:rad>
                        </m:den>
                      </m:f>
                    </m:oMath>
                  </m:oMathPara>
                </a14:m>
                <a:endParaRPr lang="en-US" sz="28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133600" y="2667000"/>
                <a:ext cx="4691349" cy="1913665"/>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EC5DD730-7890-430E-BDD8-471E6BC5EFBA}" type="datetime1">
              <a:rPr lang="en-US" smtClean="0"/>
              <a:t>6/25/2023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372515746"/>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buNone/>
                </a:pPr>
                <a14:m>
                  <m:oMath xmlns:m="http://schemas.openxmlformats.org/officeDocument/2006/math">
                    <m:d>
                      <m:dPr>
                        <m:ctrlPr>
                          <a:rPr lang="en-US" sz="280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1−</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𝛼</m:t>
                        </m:r>
                      </m:e>
                    </m:d>
                    <m:r>
                      <a:rPr lang="en-US" sz="2800" b="0" i="1" smtClean="0">
                        <a:latin typeface="Cambria Math" panose="02040503050406030204" pitchFamily="18" charset="0"/>
                        <a:cs typeface="Times New Roman" panose="02020603050405020304" pitchFamily="18" charset="0"/>
                      </a:rPr>
                      <m:t>∗100 % </m:t>
                    </m:r>
                  </m:oMath>
                </a14:m>
                <a:r>
                  <a:rPr lang="en-US" sz="2800"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1</m:t>
                        </m:r>
                      </m:sub>
                    </m:sSub>
                  </m:oMath>
                </a14:m>
                <a:r>
                  <a:rPr lang="en-US" sz="2800" dirty="0">
                    <a:latin typeface="Times New Roman" panose="02020603050405020304" pitchFamily="18" charset="0"/>
                    <a:cs typeface="Times New Roman" panose="02020603050405020304" pitchFamily="18" charset="0"/>
                  </a:rPr>
                  <a:t> can be computed as,</a:t>
                </a:r>
              </a:p>
              <a:p>
                <a:pPr marL="0" indent="0">
                  <a:buNone/>
                </a:pPr>
                <a:endParaRPr lang="en-US" sz="2800" dirty="0">
                  <a:solidFill>
                    <a:srgbClr val="0070C0"/>
                  </a:solidFill>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1−</m:t>
                        </m:r>
                        <m:r>
                          <a:rPr lang="en-US" sz="28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800" i="1">
                        <a:latin typeface="Cambria Math" panose="02040503050406030204" pitchFamily="18" charset="0"/>
                        <a:cs typeface="Times New Roman" panose="02020603050405020304" pitchFamily="18" charset="0"/>
                      </a:rPr>
                      <m:t>∗100 % </m:t>
                    </m:r>
                  </m:oMath>
                </a14:m>
                <a:r>
                  <a:rPr lang="en-US" sz="2800"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b="0" i="1" smtClean="0">
                            <a:solidFill>
                              <a:srgbClr val="0070C0"/>
                            </a:solidFill>
                            <a:latin typeface="Cambria Math" panose="02040503050406030204" pitchFamily="18" charset="0"/>
                            <a:cs typeface="Times New Roman" panose="02020603050405020304" pitchFamily="18" charset="0"/>
                          </a:rPr>
                          <m:t>0</m:t>
                        </m:r>
                      </m:sub>
                    </m:sSub>
                  </m:oMath>
                </a14:m>
                <a:r>
                  <a:rPr lang="en-US" sz="2800" dirty="0">
                    <a:latin typeface="Times New Roman" panose="02020603050405020304" pitchFamily="18" charset="0"/>
                    <a:cs typeface="Times New Roman" panose="02020603050405020304" pitchFamily="18" charset="0"/>
                  </a:rPr>
                  <a:t> can be computed as,</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1672" t="-1481" r="-191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32</a:t>
            </a:fld>
            <a:endParaRPr lang="en-US"/>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Confidence Interval Estimation:</a:t>
            </a:r>
            <a:endParaRPr lang="en-US" sz="3100" dirty="0">
              <a:solidFill>
                <a:srgbClr val="C00000"/>
              </a:solidFill>
            </a:endParaRPr>
          </a:p>
        </p:txBody>
      </p:sp>
      <mc:AlternateContent xmlns:mc="http://schemas.openxmlformats.org/markup-compatibility/2006" xmlns:a14="http://schemas.microsoft.com/office/drawing/2010/main">
        <mc:Choice Requires="a14">
          <p:sp>
            <p:nvSpPr>
              <p:cNvPr id="2" name="Rectangle 1"/>
              <p:cNvSpPr/>
              <p:nvPr/>
            </p:nvSpPr>
            <p:spPr>
              <a:xfrm>
                <a:off x="2183984" y="2590800"/>
                <a:ext cx="4562788" cy="1245534"/>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f>
                        <m:fPr>
                          <m:ctrlPr>
                            <a:rPr lang="en-US" sz="2400" i="1">
                              <a:solidFill>
                                <a:srgbClr val="C00000"/>
                              </a:solidFill>
                              <a:latin typeface="Cambria Math" panose="02040503050406030204" pitchFamily="18" charset="0"/>
                              <a:cs typeface="Times New Roman" panose="02020603050405020304" pitchFamily="18" charset="0"/>
                            </a:rPr>
                          </m:ctrlPr>
                        </m:fPr>
                        <m:num>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num>
                        <m:den>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e>
                          </m:rad>
                        </m:den>
                      </m:f>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183984" y="2590800"/>
                <a:ext cx="4562788" cy="12455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977597" y="4800600"/>
                <a:ext cx="5480603" cy="1183529"/>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2977597" y="4800600"/>
                <a:ext cx="5480603" cy="1183529"/>
              </a:xfrm>
              <a:prstGeom prst="rect">
                <a:avLst/>
              </a:prstGeom>
              <a:blipFill>
                <a:blip r:embed="rId4"/>
                <a:stretch>
                  <a:fillRect/>
                </a:stretch>
              </a:blipFill>
            </p:spPr>
            <p:txBody>
              <a:bodyPr/>
              <a:lstStyle/>
              <a:p>
                <a:r>
                  <a:rPr lang="en-US">
                    <a:noFill/>
                  </a:rPr>
                  <a:t> </a:t>
                </a:r>
              </a:p>
            </p:txBody>
          </p:sp>
        </mc:Fallback>
      </mc:AlternateContent>
      <p:sp>
        <p:nvSpPr>
          <p:cNvPr id="7" name="Date Placeholder 6"/>
          <p:cNvSpPr>
            <a:spLocks noGrp="1"/>
          </p:cNvSpPr>
          <p:nvPr>
            <p:ph type="dt" sz="half" idx="10"/>
          </p:nvPr>
        </p:nvSpPr>
        <p:spPr/>
        <p:txBody>
          <a:bodyPr/>
          <a:lstStyle/>
          <a:p>
            <a:pPr>
              <a:defRPr/>
            </a:pPr>
            <a:fld id="{091C8825-B6B4-40B2-B53A-791667E22EF5}" type="datetime1">
              <a:rPr lang="en-US" smtClean="0"/>
              <a:t>6/25/2023</a:t>
            </a:fld>
            <a:endParaRPr lang="en-US"/>
          </a:p>
        </p:txBody>
      </p:sp>
      <p:sp>
        <p:nvSpPr>
          <p:cNvPr id="8" name="Footer Placeholder 7"/>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57911222"/>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676400"/>
                <a:ext cx="7661275" cy="4114800"/>
              </a:xfrm>
            </p:spPr>
            <p:txBody>
              <a:bodyPr/>
              <a:lstStyle/>
              <a:p>
                <a:pPr marL="0" indent="0" algn="just">
                  <a:buNone/>
                </a:pPr>
                <a14:m>
                  <m:oMath xmlns:m="http://schemas.openxmlformats.org/officeDocument/2006/math">
                    <m:d>
                      <m:dPr>
                        <m:ctrlPr>
                          <a:rPr lang="en-US" sz="240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400" i="1">
                        <a:latin typeface="Cambria Math" panose="02040503050406030204" pitchFamily="18" charset="0"/>
                        <a:cs typeface="Times New Roman" panose="02020603050405020304" pitchFamily="18" charset="0"/>
                      </a:rPr>
                      <m:t>∗100 % </m:t>
                    </m:r>
                  </m:oMath>
                </a14:m>
                <a:r>
                  <a:rPr lang="en-US" sz="2400" u="sng" dirty="0">
                    <a:uFill>
                      <a:solidFill>
                        <a:srgbClr val="C00000"/>
                      </a:solidFill>
                    </a:uFill>
                    <a:latin typeface="Times New Roman" panose="02020603050405020304" pitchFamily="18" charset="0"/>
                    <a:cs typeface="Times New Roman" panose="02020603050405020304" pitchFamily="18" charset="0"/>
                  </a:rPr>
                  <a:t>Confidence Interval for mean response </a:t>
                </a:r>
                <a:r>
                  <a:rPr lang="en-US" sz="2400" dirty="0">
                    <a:latin typeface="Times New Roman" panose="02020603050405020304" pitchFamily="18" charset="0"/>
                    <a:cs typeface="Times New Roman" panose="02020603050405020304" pitchFamily="18" charset="0"/>
                  </a:rPr>
                  <a:t>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d>
                      <m:dPr>
                        <m:ctrlPr>
                          <a:rPr lang="en-US" sz="2400" b="0" i="1" smtClean="0">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can be computed as,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400" i="1">
                        <a:latin typeface="Cambria Math" panose="02040503050406030204" pitchFamily="18" charset="0"/>
                        <a:cs typeface="Times New Roman" panose="02020603050405020304" pitchFamily="18" charset="0"/>
                      </a:rPr>
                      <m:t>∗100 % </m:t>
                    </m:r>
                  </m:oMath>
                </a14:m>
                <a:r>
                  <a:rPr lang="en-US" sz="2400" u="sng" dirty="0">
                    <a:uFill>
                      <a:solidFill>
                        <a:srgbClr val="C00000"/>
                      </a:solidFill>
                    </a:uFill>
                    <a:latin typeface="Times New Roman" panose="02020603050405020304" pitchFamily="18" charset="0"/>
                    <a:cs typeface="Times New Roman" panose="02020603050405020304" pitchFamily="18" charset="0"/>
                  </a:rPr>
                  <a:t>Prediction Interval for predicted response </a:t>
                </a:r>
                <a:r>
                  <a:rPr lang="en-US" sz="2400" dirty="0">
                    <a:latin typeface="Times New Roman" panose="02020603050405020304" pitchFamily="18" charset="0"/>
                    <a:cs typeface="Times New Roman" panose="02020603050405020304" pitchFamily="18" charset="0"/>
                  </a:rPr>
                  <a:t>at </a:t>
                </a:r>
                <a14:m>
                  <m:oMath xmlns:m="http://schemas.openxmlformats.org/officeDocument/2006/math">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𝑦</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1</m:t>
                        </m:r>
                      </m:sub>
                    </m:s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can be computed 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676400"/>
                <a:ext cx="7661275" cy="4114800"/>
              </a:xfrm>
              <a:blipFill>
                <a:blip r:embed="rId2"/>
                <a:stretch>
                  <a:fillRect l="-1193" t="-1185" r="-119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33</a:t>
            </a:fld>
            <a:endParaRPr lang="en-US"/>
          </a:p>
        </p:txBody>
      </p:sp>
      <mc:AlternateContent xmlns:mc="http://schemas.openxmlformats.org/markup-compatibility/2006" xmlns:a14="http://schemas.microsoft.com/office/drawing/2010/main">
        <mc:Choice Requires="a14">
          <p:sp>
            <p:nvSpPr>
              <p:cNvPr id="2" name="Rectangle 1"/>
              <p:cNvSpPr/>
              <p:nvPr/>
            </p:nvSpPr>
            <p:spPr>
              <a:xfrm>
                <a:off x="762000" y="2495020"/>
                <a:ext cx="7661275" cy="1183529"/>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762000" y="2495020"/>
                <a:ext cx="7661275" cy="11835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62000" y="4800600"/>
                <a:ext cx="7772400" cy="1183529"/>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r>
                            <a:rPr lang="en-US" sz="2400" i="1">
                              <a:solidFill>
                                <a:srgbClr val="C00000"/>
                              </a:solidFill>
                              <a:latin typeface="Cambria Math" panose="02040503050406030204" pitchFamily="18" charset="0"/>
                              <a:cs typeface="Times New Roman" panose="02020603050405020304" pitchFamily="18" charset="0"/>
                            </a:rPr>
                            <m:t>1+</m:t>
                          </m:r>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solidFill>
                    <a:srgbClr val="C0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762000" y="4800600"/>
                <a:ext cx="7772400" cy="1183529"/>
              </a:xfrm>
              <a:prstGeom prst="rect">
                <a:avLst/>
              </a:prstGeom>
              <a:blipFill>
                <a:blip r:embed="rId4"/>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fld id="{9FB93BC9-97E7-4C3D-938F-1463D7FE81E8}" type="datetime1">
              <a:rPr lang="en-US" smtClean="0"/>
              <a:t>6/25/2023</a:t>
            </a:fld>
            <a:endParaRPr lang="en-US"/>
          </a:p>
        </p:txBody>
      </p:sp>
      <p:sp>
        <p:nvSpPr>
          <p:cNvPr id="7" name="Footer Placeholder 6"/>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74865580"/>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F11A0DD-65DA-4BF7-816C-3917B5E2811D}" type="datetime1">
              <a:rPr lang="en-US" smtClean="0"/>
              <a:t>6/25/2023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34</a:t>
            </a:fld>
            <a:endParaRPr lang="en-US"/>
          </a:p>
        </p:txBody>
      </p:sp>
      <p:sp>
        <p:nvSpPr>
          <p:cNvPr id="7" name="Title 1"/>
          <p:cNvSpPr>
            <a:spLocks noGrp="1"/>
          </p:cNvSpPr>
          <p:nvPr>
            <p:ph type="title"/>
          </p:nvPr>
        </p:nvSpPr>
        <p:spPr>
          <a:xfrm>
            <a:off x="931863" y="96838"/>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8" name="Rectangle 7"/>
              <p:cNvSpPr/>
              <p:nvPr/>
            </p:nvSpPr>
            <p:spPr>
              <a:xfrm>
                <a:off x="662781" y="1486564"/>
                <a:ext cx="7696200" cy="209288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Consider example 3,</a:t>
                </a:r>
              </a:p>
              <a:p>
                <a:pPr algn="just"/>
                <a:r>
                  <a:rPr lang="en-US" sz="2800" dirty="0">
                    <a:latin typeface="Times New Roman" panose="02020603050405020304" pitchFamily="18" charset="0"/>
                    <a:cs typeface="Times New Roman" panose="02020603050405020304" pitchFamily="18" charset="0"/>
                  </a:rPr>
                  <a:t>Determine the standard error and  construct 90% Confidence Interval for the predicted response at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𝑥</m:t>
                    </m:r>
                    <m:r>
                      <a:rPr lang="en-US" sz="2800" i="1" dirty="0" smtClean="0">
                        <a:latin typeface="Cambria Math" panose="02040503050406030204" pitchFamily="18" charset="0"/>
                        <a:cs typeface="Times New Roman" panose="02020603050405020304" pitchFamily="18" charset="0"/>
                      </a:rPr>
                      <m:t>=4</m:t>
                    </m:r>
                  </m:oMath>
                </a14:m>
                <a:r>
                  <a:rPr lang="en-US" sz="2800" dirty="0">
                    <a:latin typeface="Times New Roman" panose="02020603050405020304" pitchFamily="18" charset="0"/>
                    <a:cs typeface="Times New Roman" panose="02020603050405020304" pitchFamily="18" charset="0"/>
                  </a:rPr>
                  <a:t>.</a:t>
                </a:r>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662781" y="1486564"/>
                <a:ext cx="7696200" cy="2092881"/>
              </a:xfrm>
              <a:prstGeom prst="rect">
                <a:avLst/>
              </a:prstGeom>
              <a:blipFill>
                <a:blip r:embed="rId2"/>
                <a:stretch>
                  <a:fillRect l="-1664" r="-1585" b="-7289"/>
                </a:stretch>
              </a:blipFill>
            </p:spPr>
            <p:txBody>
              <a:bodyPr/>
              <a:lstStyle/>
              <a:p>
                <a:r>
                  <a:rPr lang="en-NZ">
                    <a:noFill/>
                  </a:rPr>
                  <a:t> </a:t>
                </a:r>
              </a:p>
            </p:txBody>
          </p:sp>
        </mc:Fallback>
      </mc:AlternateContent>
    </p:spTree>
    <p:extLst>
      <p:ext uri="{BB962C8B-B14F-4D97-AF65-F5344CB8AC3E}">
        <p14:creationId xmlns:p14="http://schemas.microsoft.com/office/powerpoint/2010/main" val="4263447508"/>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35</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890677739"/>
                  </p:ext>
                </p:extLst>
              </p:nvPr>
            </p:nvGraphicFramePr>
            <p:xfrm>
              <a:off x="457199" y="533400"/>
              <a:ext cx="8382001" cy="5441950"/>
            </p:xfrm>
            <a:graphic>
              <a:graphicData uri="http://schemas.openxmlformats.org/drawingml/2006/table">
                <a:tbl>
                  <a:tblPr firstRow="1" bandRow="1">
                    <a:tableStyleId>{69CF1AB2-1976-4502-BF36-3FF5EA218861}</a:tableStyleId>
                  </a:tblPr>
                  <a:tblGrid>
                    <a:gridCol w="914400">
                      <a:extLst>
                        <a:ext uri="{9D8B030D-6E8A-4147-A177-3AD203B41FA5}">
                          <a16:colId xmlns:a16="http://schemas.microsoft.com/office/drawing/2014/main" val="2905704676"/>
                        </a:ext>
                      </a:extLst>
                    </a:gridCol>
                    <a:gridCol w="914400">
                      <a:extLst>
                        <a:ext uri="{9D8B030D-6E8A-4147-A177-3AD203B41FA5}">
                          <a16:colId xmlns:a16="http://schemas.microsoft.com/office/drawing/2014/main" val="1474499219"/>
                        </a:ext>
                      </a:extLst>
                    </a:gridCol>
                    <a:gridCol w="1143000">
                      <a:extLst>
                        <a:ext uri="{9D8B030D-6E8A-4147-A177-3AD203B41FA5}">
                          <a16:colId xmlns:a16="http://schemas.microsoft.com/office/drawing/2014/main" val="603956241"/>
                        </a:ext>
                      </a:extLst>
                    </a:gridCol>
                    <a:gridCol w="990600">
                      <a:extLst>
                        <a:ext uri="{9D8B030D-6E8A-4147-A177-3AD203B41FA5}">
                          <a16:colId xmlns:a16="http://schemas.microsoft.com/office/drawing/2014/main" val="4097075756"/>
                        </a:ext>
                      </a:extLst>
                    </a:gridCol>
                    <a:gridCol w="1143000">
                      <a:extLst>
                        <a:ext uri="{9D8B030D-6E8A-4147-A177-3AD203B41FA5}">
                          <a16:colId xmlns:a16="http://schemas.microsoft.com/office/drawing/2014/main" val="85630102"/>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1447801">
                      <a:extLst>
                        <a:ext uri="{9D8B030D-6E8A-4147-A177-3AD203B41FA5}">
                          <a16:colId xmlns:a16="http://schemas.microsoft.com/office/drawing/2014/main" val="20007"/>
                        </a:ext>
                      </a:extLst>
                    </a:gridCol>
                  </a:tblGrid>
                  <a:tr h="370840">
                    <a:tc>
                      <a:txBody>
                        <a:bodyPr/>
                        <a:lstStyle/>
                        <a:p>
                          <a:pPr algn="ctr"/>
                          <a:r>
                            <a:rPr lang="en-US" sz="1100" b="1" i="0" dirty="0">
                              <a:latin typeface="Times New Roman" panose="02020603050405020304" pitchFamily="18" charset="0"/>
                              <a:cs typeface="Times New Roman" panose="02020603050405020304" pitchFamily="18" charset="0"/>
                            </a:rPr>
                            <a:t>Instructor ratings </a:t>
                          </a:r>
                          <a14:m>
                            <m:oMath xmlns:m="http://schemas.openxmlformats.org/officeDocument/2006/math">
                              <m:r>
                                <a:rPr lang="en-US" sz="1100" b="1" i="0" dirty="0" smtClean="0">
                                  <a:latin typeface="Cambria Math" panose="02040503050406030204" pitchFamily="18" charset="0"/>
                                </a:rPr>
                                <m:t>(</m:t>
                              </m:r>
                              <m:r>
                                <a:rPr lang="en-US" sz="1100" b="1" i="0" dirty="0" smtClean="0">
                                  <a:latin typeface="Cambria Math" panose="02040503050406030204" pitchFamily="18" charset="0"/>
                                </a:rPr>
                                <m:t>𝐗</m:t>
                              </m:r>
                              <m:r>
                                <a:rPr lang="en-US" sz="1100" b="1" i="0" dirty="0" smtClean="0">
                                  <a:latin typeface="Cambria Math" panose="02040503050406030204" pitchFamily="18" charset="0"/>
                                </a:rPr>
                                <m:t>)</m:t>
                              </m:r>
                            </m:oMath>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r>
                            <a:rPr lang="en-US" sz="1100" b="1" i="0" dirty="0">
                              <a:latin typeface="Times New Roman" panose="02020603050405020304" pitchFamily="18" charset="0"/>
                              <a:cs typeface="Times New Roman" panose="02020603050405020304" pitchFamily="18" charset="0"/>
                            </a:rPr>
                            <a:t>Expected grades </a:t>
                          </a:r>
                          <a14:m>
                            <m:oMath xmlns:m="http://schemas.openxmlformats.org/officeDocument/2006/math">
                              <m:r>
                                <a:rPr lang="en-US" sz="1100" b="1" i="0" dirty="0" smtClean="0">
                                  <a:latin typeface="Cambria Math" panose="02040503050406030204" pitchFamily="18" charset="0"/>
                                </a:rPr>
                                <m:t>(</m:t>
                              </m:r>
                              <m:r>
                                <a:rPr lang="en-US" sz="1100" b="1" i="0" dirty="0" smtClean="0">
                                  <a:latin typeface="Cambria Math" panose="02040503050406030204" pitchFamily="18" charset="0"/>
                                </a:rPr>
                                <m:t>𝐘</m:t>
                              </m:r>
                              <m:r>
                                <a:rPr lang="en-US" sz="1100" b="1" i="0" dirty="0" smtClean="0">
                                  <a:latin typeface="Cambria Math" panose="02040503050406030204" pitchFamily="18" charset="0"/>
                                </a:rPr>
                                <m:t>)</m:t>
                              </m:r>
                            </m:oMath>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100" b="1" i="0" dirty="0" smtClean="0">
                                    <a:latin typeface="Cambria Math" panose="02040503050406030204" pitchFamily="18" charset="0"/>
                                  </a:rPr>
                                  <m:t>𝐗𝐘</m:t>
                                </m:r>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dirty="0" smtClean="0">
                                        <a:latin typeface="Cambria Math" panose="02040503050406030204" pitchFamily="18" charset="0"/>
                                      </a:rPr>
                                    </m:ctrlPr>
                                  </m:sSupPr>
                                  <m:e>
                                    <m:r>
                                      <a:rPr lang="en-US" sz="1100" b="1" i="0" dirty="0" smtClean="0">
                                        <a:latin typeface="Cambria Math" panose="02040503050406030204" pitchFamily="18" charset="0"/>
                                      </a:rPr>
                                      <m:t>𝐗</m:t>
                                    </m:r>
                                  </m:e>
                                  <m:sup>
                                    <m:r>
                                      <a:rPr lang="en-US" sz="1100" b="1" i="0" dirty="0" smtClean="0">
                                        <a:latin typeface="Cambria Math" panose="020405030504060302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dirty="0" smtClean="0">
                                        <a:latin typeface="Cambria Math" panose="02040503050406030204" pitchFamily="18" charset="0"/>
                                      </a:rPr>
                                    </m:ctrlPr>
                                  </m:sSupPr>
                                  <m:e>
                                    <m:r>
                                      <a:rPr lang="en-US" sz="1100" b="1" i="0" dirty="0" smtClean="0">
                                        <a:latin typeface="Cambria Math" panose="02040503050406030204" pitchFamily="18" charset="0"/>
                                      </a:rPr>
                                      <m:t>𝐘</m:t>
                                    </m:r>
                                  </m:e>
                                  <m:sup>
                                    <m:r>
                                      <a:rPr lang="en-US" sz="1100" b="1" i="0" dirty="0" smtClean="0">
                                        <a:latin typeface="Cambria Math" panose="020405030504060302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800" b="1" i="1" smtClean="0">
                                        <a:latin typeface="Cambria Math" panose="02040503050406030204" pitchFamily="18" charset="0"/>
                                        <a:cs typeface="Times New Roman" panose="02020603050405020304" pitchFamily="18" charset="0"/>
                                      </a:rPr>
                                    </m:ctrlPr>
                                  </m:accPr>
                                  <m:e>
                                    <m:r>
                                      <a:rPr lang="en-US" sz="800" b="1" i="1" smtClean="0">
                                        <a:latin typeface="Cambria Math" panose="02040503050406030204" pitchFamily="18" charset="0"/>
                                        <a:cs typeface="Times New Roman" panose="02020603050405020304" pitchFamily="18" charset="0"/>
                                      </a:rPr>
                                      <m:t>𝒀</m:t>
                                    </m:r>
                                  </m:e>
                                </m:acc>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𝟏</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𝟑𝟓𝟔𝟗</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𝟎</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𝟒𝟏𝟑𝟖</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𝑿</m:t>
                                </m:r>
                              </m:oMath>
                            </m:oMathPara>
                          </a14:m>
                          <a:endParaRPr lang="en-US" sz="8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100" b="1" i="1" smtClean="0">
                                    <a:latin typeface="Cambria Math" panose="02040503050406030204" pitchFamily="18" charset="0"/>
                                    <a:cs typeface="Times New Roman" panose="02020603050405020304" pitchFamily="18" charset="0"/>
                                  </a:rPr>
                                  <m:t>𝒆</m:t>
                                </m:r>
                                <m:r>
                                  <a:rPr lang="en-US" sz="1100" b="1" i="1" smtClean="0">
                                    <a:latin typeface="Cambria Math" panose="02040503050406030204" pitchFamily="18" charset="0"/>
                                    <a:cs typeface="Times New Roman" panose="02020603050405020304" pitchFamily="18" charset="0"/>
                                  </a:rPr>
                                  <m:t>=</m:t>
                                </m:r>
                                <m:r>
                                  <a:rPr lang="en-US" sz="1100" b="1" i="1" smtClean="0">
                                    <a:latin typeface="Cambria Math" panose="02040503050406030204" pitchFamily="18" charset="0"/>
                                    <a:cs typeface="Times New Roman" panose="02020603050405020304" pitchFamily="18" charset="0"/>
                                  </a:rPr>
                                  <m:t>𝒀</m:t>
                                </m:r>
                                <m:r>
                                  <a:rPr lang="en-US" sz="1100" b="1" i="1" smtClean="0">
                                    <a:latin typeface="Cambria Math" panose="02040503050406030204" pitchFamily="18" charset="0"/>
                                    <a:cs typeface="Times New Roman" panose="02020603050405020304" pitchFamily="18" charset="0"/>
                                  </a:rPr>
                                  <m:t>−</m:t>
                                </m:r>
                                <m:acc>
                                  <m:accPr>
                                    <m:chr m:val="̂"/>
                                    <m:ctrlPr>
                                      <a:rPr lang="en-US" sz="1100" b="1" i="1" smtClean="0">
                                        <a:latin typeface="Cambria Math" panose="02040503050406030204" pitchFamily="18" charset="0"/>
                                        <a:cs typeface="Times New Roman" panose="02020603050405020304" pitchFamily="18" charset="0"/>
                                      </a:rPr>
                                    </m:ctrlPr>
                                  </m:accPr>
                                  <m:e>
                                    <m:r>
                                      <a:rPr lang="en-US" sz="1100" b="1" i="1" smtClean="0">
                                        <a:latin typeface="Cambria Math" panose="02040503050406030204" pitchFamily="18" charset="0"/>
                                        <a:cs typeface="Times New Roman" panose="02020603050405020304" pitchFamily="18" charset="0"/>
                                      </a:rPr>
                                      <m:t>𝒀</m:t>
                                    </m:r>
                                  </m:e>
                                </m:acc>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smtClean="0">
                                        <a:latin typeface="Cambria Math" panose="02040503050406030204" pitchFamily="18" charset="0"/>
                                        <a:cs typeface="Times New Roman" panose="02020603050405020304" pitchFamily="18" charset="0"/>
                                      </a:rPr>
                                    </m:ctrlPr>
                                  </m:sSupPr>
                                  <m:e>
                                    <m:d>
                                      <m:dPr>
                                        <m:ctrlPr>
                                          <a:rPr lang="en-US" sz="1100" b="1" i="1" smtClean="0">
                                            <a:latin typeface="Cambria Math" panose="02040503050406030204" pitchFamily="18" charset="0"/>
                                            <a:cs typeface="Times New Roman" panose="02020603050405020304" pitchFamily="18" charset="0"/>
                                          </a:rPr>
                                        </m:ctrlPr>
                                      </m:dPr>
                                      <m:e>
                                        <m:r>
                                          <a:rPr lang="en-US" sz="1100" b="1" i="1" smtClean="0">
                                            <a:latin typeface="Cambria Math" panose="02040503050406030204" pitchFamily="18" charset="0"/>
                                            <a:cs typeface="Times New Roman" panose="02020603050405020304" pitchFamily="18" charset="0"/>
                                          </a:rPr>
                                          <m:t>𝒀</m:t>
                                        </m:r>
                                        <m:r>
                                          <a:rPr lang="en-US" sz="1100" b="1" i="1" smtClean="0">
                                            <a:latin typeface="Cambria Math" panose="02040503050406030204" pitchFamily="18" charset="0"/>
                                            <a:cs typeface="Times New Roman" panose="02020603050405020304" pitchFamily="18" charset="0"/>
                                          </a:rPr>
                                          <m:t>−</m:t>
                                        </m:r>
                                        <m:acc>
                                          <m:accPr>
                                            <m:chr m:val="̂"/>
                                            <m:ctrlPr>
                                              <a:rPr lang="en-US" sz="1100" b="1" i="1" smtClean="0">
                                                <a:latin typeface="Cambria Math" panose="02040503050406030204" pitchFamily="18" charset="0"/>
                                                <a:cs typeface="Times New Roman" panose="02020603050405020304" pitchFamily="18" charset="0"/>
                                              </a:rPr>
                                            </m:ctrlPr>
                                          </m:accPr>
                                          <m:e>
                                            <m:r>
                                              <a:rPr lang="en-US" sz="1100" b="1" i="1" smtClean="0">
                                                <a:latin typeface="Cambria Math" panose="02040503050406030204" pitchFamily="18" charset="0"/>
                                                <a:cs typeface="Times New Roman" panose="02020603050405020304" pitchFamily="18" charset="0"/>
                                              </a:rPr>
                                              <m:t>𝒀</m:t>
                                            </m:r>
                                          </m:e>
                                        </m:acc>
                                      </m:e>
                                    </m:d>
                                  </m:e>
                                  <m:sup>
                                    <m:r>
                                      <a:rPr lang="en-US" sz="1100" b="1" i="1" smtClean="0">
                                        <a:latin typeface="Cambria Math" panose="02040503050406030204" pitchFamily="18" charset="0"/>
                                        <a:cs typeface="Times New Roman" panose="020206030504050203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27096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algn="ctr"/>
                          <a:r>
                            <a:rPr lang="en-US" sz="11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2.5155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0.0845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0.0071</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3.7</a:t>
                          </a:r>
                        </a:p>
                      </a:txBody>
                      <a:tcPr/>
                    </a:tc>
                    <a:tc>
                      <a:txBody>
                        <a:bodyPr/>
                        <a:lstStyle/>
                        <a:p>
                          <a:pPr algn="ctr"/>
                          <a:r>
                            <a:rPr lang="en-US" sz="11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2.8880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0.0120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100" b="0" i="0" dirty="0">
                              <a:latin typeface="Times New Roman" panose="02020603050405020304" pitchFamily="18" charset="0"/>
                              <a:cs typeface="Times New Roman" panose="02020603050405020304" pitchFamily="18" charset="0"/>
                            </a:rPr>
                            <a:t>4.4</a:t>
                          </a:r>
                        </a:p>
                      </a:txBody>
                      <a:tcPr/>
                    </a:tc>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3.1776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0.0150</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3.6</a:t>
                          </a:r>
                        </a:p>
                      </a:txBody>
                      <a:tcPr/>
                    </a:tc>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2.8466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4.7</a:t>
                          </a:r>
                        </a:p>
                      </a:txBody>
                      <a:tcPr/>
                    </a:tc>
                    <a:tc>
                      <a:txBody>
                        <a:bodyPr/>
                        <a:lstStyle/>
                        <a:p>
                          <a:pPr algn="ctr"/>
                          <a:r>
                            <a:rPr lang="en-US" sz="11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3.3018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-0.2018</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0.0407</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2.8052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-0.0052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0.0000</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4.1</a:t>
                          </a:r>
                        </a:p>
                      </a:txBody>
                      <a:tcPr/>
                    </a:tc>
                    <a:tc>
                      <a:txBody>
                        <a:bodyPr/>
                        <a:lstStyle/>
                        <a:p>
                          <a:pPr algn="ctr"/>
                          <a:r>
                            <a:rPr lang="en-US" sz="11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3.0535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algn="ctr"/>
                          <a:r>
                            <a:rPr lang="en-US" sz="11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2.6811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-0.2811</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0.0790</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4.9</a:t>
                          </a:r>
                        </a:p>
                      </a:txBody>
                      <a:tcPr/>
                    </a:tc>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3.3845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0.1155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0.0133</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4.2</a:t>
                          </a:r>
                        </a:p>
                      </a:txBody>
                      <a:tcPr/>
                    </a:tc>
                    <a:tc>
                      <a:txBody>
                        <a:bodyPr/>
                        <a:lstStyle/>
                        <a:p>
                          <a:pPr algn="ctr"/>
                          <a:r>
                            <a:rPr lang="en-US" sz="11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3.0949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-0.0949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3.8</a:t>
                          </a:r>
                        </a:p>
                      </a:txBody>
                      <a:tcPr/>
                    </a:tc>
                    <a:tc>
                      <a:txBody>
                        <a:bodyPr/>
                        <a:lstStyle/>
                        <a:p>
                          <a:pPr algn="ctr"/>
                          <a:r>
                            <a:rPr lang="en-US" sz="11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2.9293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0.4707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0.2215</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algn="ctr"/>
                          <a:r>
                            <a:rPr lang="en-US" sz="11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2.7224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0.0495</a:t>
                          </a:r>
                        </a:p>
                      </a:txBody>
                      <a:tcPr marL="9525" marR="9525" marT="9525" marB="0" anchor="b"/>
                    </a:tc>
                    <a:extLst>
                      <a:ext uri="{0D108BD9-81ED-4DB2-BD59-A6C34878D82A}">
                        <a16:rowId xmlns:a16="http://schemas.microsoft.com/office/drawing/2014/main" val="390713653"/>
                      </a:ext>
                    </a:extLst>
                  </a:tr>
                  <a:tr h="370840">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X</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=46.2</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Y</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=35.4</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X</m:t>
                                        </m:r>
                                      </m:e>
                                      <m:sub>
                                        <m:r>
                                          <m:rPr>
                                            <m:sty m:val="p"/>
                                          </m:rPr>
                                          <a:rPr lang="en-US" sz="1000" smtClean="0">
                                            <a:latin typeface="Cambria Math" panose="02040503050406030204" pitchFamily="18" charset="0"/>
                                          </a:rPr>
                                          <m:t>i</m:t>
                                        </m:r>
                                      </m:sub>
                                    </m:sSub>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Y</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=138</m:t>
                                </m:r>
                                <m:r>
                                  <a:rPr lang="en-US" sz="1000" b="0" i="0" smtClean="0">
                                    <a:latin typeface="Cambria Math" panose="02040503050406030204" pitchFamily="18" charset="0"/>
                                  </a:rPr>
                                  <m:t>.</m:t>
                                </m:r>
                                <m:r>
                                  <a:rPr lang="en-US" sz="1000" smtClean="0">
                                    <a:latin typeface="Cambria Math" panose="02040503050406030204" pitchFamily="18" charset="0"/>
                                  </a:rPr>
                                  <m:t>09</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Sup>
                                      <m:sSubSupPr>
                                        <m:ctrlPr>
                                          <a:rPr lang="en-US" sz="1000" i="1" smtClean="0">
                                            <a:latin typeface="Cambria Math" panose="02040503050406030204" pitchFamily="18" charset="0"/>
                                          </a:rPr>
                                        </m:ctrlPr>
                                      </m:sSubSupPr>
                                      <m:e>
                                        <m:r>
                                          <a:rPr lang="en-US" sz="1000" b="0" i="1" smtClean="0">
                                            <a:latin typeface="Cambria Math" panose="02040503050406030204" pitchFamily="18" charset="0"/>
                                          </a:rPr>
                                          <m:t>𝑋</m:t>
                                        </m:r>
                                      </m:e>
                                      <m:sub>
                                        <m:r>
                                          <m:rPr>
                                            <m:sty m:val="p"/>
                                          </m:rPr>
                                          <a:rPr lang="en-US" sz="1000" smtClean="0">
                                            <a:latin typeface="Cambria Math" panose="02040503050406030204" pitchFamily="18" charset="0"/>
                                          </a:rPr>
                                          <m:t>i</m:t>
                                        </m:r>
                                      </m:sub>
                                      <m:sup>
                                        <m:r>
                                          <a:rPr lang="en-US" sz="1000" b="0" i="1" smtClean="0">
                                            <a:latin typeface="Cambria Math" panose="02040503050406030204" pitchFamily="18" charset="0"/>
                                          </a:rPr>
                                          <m:t>2</m:t>
                                        </m:r>
                                      </m:sup>
                                    </m:sSubSup>
                                    <m:r>
                                      <a:rPr lang="en-US" sz="1000" b="0" i="1" smtClean="0">
                                        <a:latin typeface="Cambria Math" panose="02040503050406030204" pitchFamily="18" charset="0"/>
                                      </a:rPr>
                                      <m:t>=</m:t>
                                    </m:r>
                                  </m:e>
                                </m:nary>
                                <m:r>
                                  <a:rPr lang="en-US" sz="1000" b="0" i="0" smtClean="0">
                                    <a:latin typeface="Cambria Math" panose="02040503050406030204" pitchFamily="18" charset="0"/>
                                  </a:rPr>
                                  <m:t>182.22</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Sup>
                                      <m:sSubSupPr>
                                        <m:ctrlPr>
                                          <a:rPr lang="en-US" sz="1000" i="1" smtClean="0">
                                            <a:latin typeface="Cambria Math" panose="02040503050406030204" pitchFamily="18" charset="0"/>
                                          </a:rPr>
                                        </m:ctrlPr>
                                      </m:sSubSupPr>
                                      <m:e>
                                        <m:r>
                                          <a:rPr lang="en-US" sz="1000" b="0" i="1" smtClean="0">
                                            <a:latin typeface="Cambria Math" panose="02040503050406030204" pitchFamily="18" charset="0"/>
                                          </a:rPr>
                                          <m:t>𝑌</m:t>
                                        </m:r>
                                      </m:e>
                                      <m:sub>
                                        <m:r>
                                          <m:rPr>
                                            <m:sty m:val="p"/>
                                          </m:rPr>
                                          <a:rPr lang="en-US" sz="1000" smtClean="0">
                                            <a:latin typeface="Cambria Math" panose="02040503050406030204" pitchFamily="18" charset="0"/>
                                          </a:rPr>
                                          <m:t>i</m:t>
                                        </m:r>
                                      </m:sub>
                                      <m:sup>
                                        <m:r>
                                          <a:rPr lang="en-US" sz="1000" b="0" i="1" smtClean="0">
                                            <a:latin typeface="Cambria Math" panose="02040503050406030204" pitchFamily="18" charset="0"/>
                                          </a:rPr>
                                          <m:t>2</m:t>
                                        </m:r>
                                      </m:sup>
                                    </m:sSubSup>
                                  </m:e>
                                </m:nary>
                                <m:r>
                                  <a:rPr lang="en-US" sz="1000" smtClean="0">
                                    <a:latin typeface="Cambria Math" panose="02040503050406030204" pitchFamily="18" charset="0"/>
                                  </a:rPr>
                                  <m:t>=</m:t>
                                </m:r>
                                <m:r>
                                  <a:rPr lang="en-US" sz="1000" b="0" i="0" smtClean="0">
                                    <a:latin typeface="Cambria Math" panose="02040503050406030204" pitchFamily="18" charset="0"/>
                                  </a:rPr>
                                  <m:t>105.86</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r>
                                      <a:rPr lang="en-US" sz="1000" b="0" i="1" smtClean="0">
                                        <a:latin typeface="Cambria Math" panose="02040503050406030204" pitchFamily="18" charset="0"/>
                                      </a:rPr>
                                      <m:t>𝑒</m:t>
                                    </m:r>
                                  </m:e>
                                </m:nary>
                                <m:r>
                                  <a:rPr lang="en-US" sz="1000" i="0" smtClean="0">
                                    <a:latin typeface="Cambria Math" panose="02040503050406030204" pitchFamily="18" charset="0"/>
                                    <a:ea typeface="Cambria Math" panose="02040503050406030204" pitchFamily="18" charset="0"/>
                                  </a:rPr>
                                  <m:t>≈</m:t>
                                </m:r>
                                <m:r>
                                  <a:rPr lang="en-US" sz="1000" b="0" i="0" smtClean="0">
                                    <a:latin typeface="Cambria Math" panose="02040503050406030204" pitchFamily="18" charset="0"/>
                                    <a:ea typeface="Cambria Math" panose="02040503050406030204" pitchFamily="18" charset="0"/>
                                  </a:rPr>
                                  <m:t>0</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chr m:val="∑"/>
                                  <m:ctrlPr>
                                    <a:rPr lang="en-US" sz="800" i="1" smtClean="0">
                                      <a:latin typeface="Cambria Math" panose="02040503050406030204" pitchFamily="18" charset="0"/>
                                    </a:rPr>
                                  </m:ctrlPr>
                                </m:naryPr>
                                <m:sub>
                                  <m:r>
                                    <m:rPr>
                                      <m:sty m:val="p"/>
                                      <m:brk m:alnAt="23"/>
                                    </m:rPr>
                                    <a:rPr lang="en-US" sz="800" smtClean="0">
                                      <a:latin typeface="Cambria Math" panose="02040503050406030204" pitchFamily="18" charset="0"/>
                                    </a:rPr>
                                    <m:t>i</m:t>
                                  </m:r>
                                  <m:r>
                                    <a:rPr lang="en-US" sz="800" smtClean="0">
                                      <a:latin typeface="Cambria Math" panose="02040503050406030204" pitchFamily="18" charset="0"/>
                                    </a:rPr>
                                    <m:t>=1</m:t>
                                  </m:r>
                                </m:sub>
                                <m:sup>
                                  <m:r>
                                    <a:rPr lang="en-US" sz="800" smtClean="0">
                                      <a:latin typeface="Cambria Math" panose="02040503050406030204" pitchFamily="18" charset="0"/>
                                    </a:rPr>
                                    <m:t>12</m:t>
                                  </m:r>
                                </m:sup>
                                <m:e>
                                  <m:sSup>
                                    <m:sSupPr>
                                      <m:ctrlPr>
                                        <a:rPr lang="en-US" sz="1000" b="1" i="1" smtClean="0">
                                          <a:latin typeface="Cambria Math" panose="02040503050406030204" pitchFamily="18" charset="0"/>
                                          <a:cs typeface="Times New Roman" panose="02020603050405020304" pitchFamily="18" charset="0"/>
                                        </a:rPr>
                                      </m:ctrlPr>
                                    </m:sSupPr>
                                    <m:e>
                                      <m:d>
                                        <m:dPr>
                                          <m:ctrlPr>
                                            <a:rPr lang="en-US" sz="1000" b="1" i="1" smtClean="0">
                                              <a:latin typeface="Cambria Math" panose="02040503050406030204" pitchFamily="18" charset="0"/>
                                              <a:cs typeface="Times New Roman" panose="02020603050405020304" pitchFamily="18" charset="0"/>
                                            </a:rPr>
                                          </m:ctrlPr>
                                        </m:dPr>
                                        <m:e>
                                          <m:r>
                                            <a:rPr lang="en-US" sz="1000" b="1" i="1" smtClean="0">
                                              <a:latin typeface="Cambria Math" panose="02040503050406030204" pitchFamily="18" charset="0"/>
                                              <a:cs typeface="Times New Roman" panose="02020603050405020304" pitchFamily="18" charset="0"/>
                                            </a:rPr>
                                            <m:t>𝒀</m:t>
                                          </m:r>
                                          <m:r>
                                            <a:rPr lang="en-US" sz="1000" b="1" i="1" smtClean="0">
                                              <a:latin typeface="Cambria Math" panose="02040503050406030204" pitchFamily="18" charset="0"/>
                                              <a:cs typeface="Times New Roman" panose="02020603050405020304" pitchFamily="18" charset="0"/>
                                            </a:rPr>
                                            <m:t>−</m:t>
                                          </m:r>
                                          <m:acc>
                                            <m:accPr>
                                              <m:chr m:val="̂"/>
                                              <m:ctrlPr>
                                                <a:rPr lang="en-US" sz="1000" b="1" i="1" smtClean="0">
                                                  <a:latin typeface="Cambria Math" panose="02040503050406030204" pitchFamily="18" charset="0"/>
                                                  <a:cs typeface="Times New Roman" panose="02020603050405020304" pitchFamily="18" charset="0"/>
                                                </a:rPr>
                                              </m:ctrlPr>
                                            </m:accPr>
                                            <m:e>
                                              <m:r>
                                                <a:rPr lang="en-US" sz="1000" b="1" i="1" smtClean="0">
                                                  <a:latin typeface="Cambria Math" panose="02040503050406030204" pitchFamily="18" charset="0"/>
                                                  <a:cs typeface="Times New Roman" panose="02020603050405020304" pitchFamily="18" charset="0"/>
                                                </a:rPr>
                                                <m:t>𝒀</m:t>
                                              </m:r>
                                            </m:e>
                                          </m:acc>
                                        </m:e>
                                      </m:d>
                                    </m:e>
                                    <m:sup>
                                      <m:r>
                                        <a:rPr lang="en-US" sz="1000" b="1" i="1" smtClean="0">
                                          <a:latin typeface="Cambria Math" panose="02040503050406030204" pitchFamily="18" charset="0"/>
                                          <a:cs typeface="Times New Roman" panose="02020603050405020304" pitchFamily="18" charset="0"/>
                                        </a:rPr>
                                        <m:t>𝟐</m:t>
                                      </m:r>
                                    </m:sup>
                                  </m:sSup>
                                  <m:r>
                                    <a:rPr lang="en-US" sz="1000" b="0" i="1" smtClean="0">
                                      <a:latin typeface="Cambria Math" panose="02040503050406030204" pitchFamily="18" charset="0"/>
                                      <a:cs typeface="Times New Roman" panose="02020603050405020304" pitchFamily="18" charset="0"/>
                                    </a:rPr>
                                    <m:t>=0.685</m:t>
                                  </m:r>
                                </m:e>
                              </m:nary>
                            </m:oMath>
                          </a14:m>
                          <a:r>
                            <a:rPr lang="en-US" sz="1000" b="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983797048"/>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890677739"/>
                  </p:ext>
                </p:extLst>
              </p:nvPr>
            </p:nvGraphicFramePr>
            <p:xfrm>
              <a:off x="457199" y="533400"/>
              <a:ext cx="8382001" cy="5441950"/>
            </p:xfrm>
            <a:graphic>
              <a:graphicData uri="http://schemas.openxmlformats.org/drawingml/2006/table">
                <a:tbl>
                  <a:tblPr firstRow="1" bandRow="1">
                    <a:tableStyleId>{69CF1AB2-1976-4502-BF36-3FF5EA218861}</a:tableStyleId>
                  </a:tblPr>
                  <a:tblGrid>
                    <a:gridCol w="914400">
                      <a:extLst>
                        <a:ext uri="{9D8B030D-6E8A-4147-A177-3AD203B41FA5}">
                          <a16:colId xmlns:a16="http://schemas.microsoft.com/office/drawing/2014/main" xmlns="" xmlns:a14="http://schemas.microsoft.com/office/drawing/2010/main" val="2905704676"/>
                        </a:ext>
                      </a:extLst>
                    </a:gridCol>
                    <a:gridCol w="914400">
                      <a:extLst>
                        <a:ext uri="{9D8B030D-6E8A-4147-A177-3AD203B41FA5}">
                          <a16:colId xmlns:a16="http://schemas.microsoft.com/office/drawing/2014/main" xmlns="" xmlns:a14="http://schemas.microsoft.com/office/drawing/2010/main" val="1474499219"/>
                        </a:ext>
                      </a:extLst>
                    </a:gridCol>
                    <a:gridCol w="1143000">
                      <a:extLst>
                        <a:ext uri="{9D8B030D-6E8A-4147-A177-3AD203B41FA5}">
                          <a16:colId xmlns:a16="http://schemas.microsoft.com/office/drawing/2014/main" xmlns="" xmlns:a14="http://schemas.microsoft.com/office/drawing/2010/main" val="603956241"/>
                        </a:ext>
                      </a:extLst>
                    </a:gridCol>
                    <a:gridCol w="990600">
                      <a:extLst>
                        <a:ext uri="{9D8B030D-6E8A-4147-A177-3AD203B41FA5}">
                          <a16:colId xmlns:a16="http://schemas.microsoft.com/office/drawing/2014/main" xmlns="" xmlns:a14="http://schemas.microsoft.com/office/drawing/2010/main" val="4097075756"/>
                        </a:ext>
                      </a:extLst>
                    </a:gridCol>
                    <a:gridCol w="1143000">
                      <a:extLst>
                        <a:ext uri="{9D8B030D-6E8A-4147-A177-3AD203B41FA5}">
                          <a16:colId xmlns:a16="http://schemas.microsoft.com/office/drawing/2014/main" xmlns="" xmlns:a14="http://schemas.microsoft.com/office/drawing/2010/main" val="85630102"/>
                        </a:ext>
                      </a:extLst>
                    </a:gridCol>
                    <a:gridCol w="914400"/>
                    <a:gridCol w="914400"/>
                    <a:gridCol w="1447801"/>
                  </a:tblGrid>
                  <a:tr h="457581">
                    <a:tc>
                      <a:txBody>
                        <a:bodyPr/>
                        <a:lstStyle/>
                        <a:p>
                          <a:endParaRPr lang="en-US"/>
                        </a:p>
                      </a:txBody>
                      <a:tcPr>
                        <a:blipFill rotWithShape="0">
                          <a:blip r:embed="rId2"/>
                          <a:stretch>
                            <a:fillRect l="-667" t="-1333" r="-819333" b="-1252000"/>
                          </a:stretch>
                        </a:blipFill>
                      </a:tcPr>
                    </a:tc>
                    <a:tc>
                      <a:txBody>
                        <a:bodyPr/>
                        <a:lstStyle/>
                        <a:p>
                          <a:endParaRPr lang="en-US"/>
                        </a:p>
                      </a:txBody>
                      <a:tcPr>
                        <a:blipFill rotWithShape="0">
                          <a:blip r:embed="rId2"/>
                          <a:stretch>
                            <a:fillRect l="-100667" t="-1333" r="-719333" b="-1252000"/>
                          </a:stretch>
                        </a:blipFill>
                      </a:tcPr>
                    </a:tc>
                    <a:tc>
                      <a:txBody>
                        <a:bodyPr/>
                        <a:lstStyle/>
                        <a:p>
                          <a:endParaRPr lang="en-US"/>
                        </a:p>
                      </a:txBody>
                      <a:tcPr>
                        <a:blipFill rotWithShape="0">
                          <a:blip r:embed="rId2"/>
                          <a:stretch>
                            <a:fillRect l="-160106" t="-1333" r="-473936" b="-1252000"/>
                          </a:stretch>
                        </a:blipFill>
                      </a:tcPr>
                    </a:tc>
                    <a:tc>
                      <a:txBody>
                        <a:bodyPr/>
                        <a:lstStyle/>
                        <a:p>
                          <a:endParaRPr lang="en-US"/>
                        </a:p>
                      </a:txBody>
                      <a:tcPr>
                        <a:blipFill rotWithShape="0">
                          <a:blip r:embed="rId2"/>
                          <a:stretch>
                            <a:fillRect l="-301852" t="-1333" r="-450000" b="-1252000"/>
                          </a:stretch>
                        </a:blipFill>
                      </a:tcPr>
                    </a:tc>
                    <a:tc>
                      <a:txBody>
                        <a:bodyPr/>
                        <a:lstStyle/>
                        <a:p>
                          <a:endParaRPr lang="en-US"/>
                        </a:p>
                      </a:txBody>
                      <a:tcPr>
                        <a:blipFill rotWithShape="0">
                          <a:blip r:embed="rId2"/>
                          <a:stretch>
                            <a:fillRect l="-346277" t="-1333" r="-287766" b="-1252000"/>
                          </a:stretch>
                        </a:blipFill>
                      </a:tcPr>
                    </a:tc>
                    <a:tc>
                      <a:txBody>
                        <a:bodyPr/>
                        <a:lstStyle/>
                        <a:p>
                          <a:endParaRPr lang="en-US"/>
                        </a:p>
                      </a:txBody>
                      <a:tcPr>
                        <a:blipFill rotWithShape="0">
                          <a:blip r:embed="rId2"/>
                          <a:stretch>
                            <a:fillRect l="-559333" t="-1333" r="-260667" b="-1252000"/>
                          </a:stretch>
                        </a:blipFill>
                      </a:tcPr>
                    </a:tc>
                    <a:tc>
                      <a:txBody>
                        <a:bodyPr/>
                        <a:lstStyle/>
                        <a:p>
                          <a:endParaRPr lang="en-US"/>
                        </a:p>
                      </a:txBody>
                      <a:tcPr>
                        <a:blipFill rotWithShape="0">
                          <a:blip r:embed="rId2"/>
                          <a:stretch>
                            <a:fillRect l="-659333" t="-1333" r="-160667" b="-1252000"/>
                          </a:stretch>
                        </a:blipFill>
                      </a:tcPr>
                    </a:tc>
                    <a:tc>
                      <a:txBody>
                        <a:bodyPr/>
                        <a:lstStyle/>
                        <a:p>
                          <a:endParaRPr lang="en-US"/>
                        </a:p>
                      </a:txBody>
                      <a:tcPr>
                        <a:blipFill rotWithShape="0">
                          <a:blip r:embed="rId2"/>
                          <a:stretch>
                            <a:fillRect l="-478571" t="-1333" r="-1261" b="-1252000"/>
                          </a:stretch>
                        </a:blipFill>
                      </a:tcPr>
                    </a:tc>
                    <a:extLst>
                      <a:ext uri="{0D108BD9-81ED-4DB2-BD59-A6C34878D82A}">
                        <a16:rowId xmlns:a16="http://schemas.microsoft.com/office/drawing/2014/main" xmlns="" xmlns:a14="http://schemas.microsoft.com/office/drawing/2010/main" val="238227096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algn="ctr"/>
                          <a:r>
                            <a:rPr lang="en-US" sz="11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2.5155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0.0845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0.0071</a:t>
                          </a:r>
                        </a:p>
                      </a:txBody>
                      <a:tcPr marL="9525" marR="9525" marT="9525" marB="0" anchor="b"/>
                    </a:tc>
                    <a:extLst>
                      <a:ext uri="{0D108BD9-81ED-4DB2-BD59-A6C34878D82A}">
                        <a16:rowId xmlns:a16="http://schemas.microsoft.com/office/drawing/2014/main" xmlns="" xmlns:a14="http://schemas.microsoft.com/office/drawing/2010/main" val="56429616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3.7</a:t>
                          </a:r>
                        </a:p>
                      </a:txBody>
                      <a:tcPr/>
                    </a:tc>
                    <a:tc>
                      <a:txBody>
                        <a:bodyPr/>
                        <a:lstStyle/>
                        <a:p>
                          <a:pPr algn="ctr"/>
                          <a:r>
                            <a:rPr lang="en-US" sz="11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2.8880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0.0120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0.0001</a:t>
                          </a:r>
                        </a:p>
                      </a:txBody>
                      <a:tcPr marL="9525" marR="9525" marT="9525" marB="0" anchor="b"/>
                    </a:tc>
                    <a:extLst>
                      <a:ext uri="{0D108BD9-81ED-4DB2-BD59-A6C34878D82A}">
                        <a16:rowId xmlns:a16="http://schemas.microsoft.com/office/drawing/2014/main" xmlns="" xmlns:a14="http://schemas.microsoft.com/office/drawing/2010/main" val="3872124215"/>
                      </a:ext>
                    </a:extLst>
                  </a:tr>
                  <a:tr h="386080">
                    <a:tc>
                      <a:txBody>
                        <a:bodyPr/>
                        <a:lstStyle/>
                        <a:p>
                          <a:pPr algn="ctr"/>
                          <a:r>
                            <a:rPr lang="en-US" sz="1100" b="0" i="0" dirty="0">
                              <a:latin typeface="Times New Roman" panose="02020603050405020304" pitchFamily="18" charset="0"/>
                              <a:cs typeface="Times New Roman" panose="02020603050405020304" pitchFamily="18" charset="0"/>
                            </a:rPr>
                            <a:t>4.4</a:t>
                          </a:r>
                        </a:p>
                      </a:txBody>
                      <a:tcPr/>
                    </a:tc>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3.1776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0.0150</a:t>
                          </a:r>
                        </a:p>
                      </a:txBody>
                      <a:tcPr marL="9525" marR="9525" marT="9525" marB="0" anchor="b"/>
                    </a:tc>
                    <a:extLst>
                      <a:ext uri="{0D108BD9-81ED-4DB2-BD59-A6C34878D82A}">
                        <a16:rowId xmlns:a16="http://schemas.microsoft.com/office/drawing/2014/main" xmlns="" xmlns:a14="http://schemas.microsoft.com/office/drawing/2010/main" val="20889698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3.6</a:t>
                          </a:r>
                        </a:p>
                      </a:txBody>
                      <a:tcPr/>
                    </a:tc>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2.8466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xmlns="" xmlns:a14="http://schemas.microsoft.com/office/drawing/2010/main" val="2174473691"/>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4.7</a:t>
                          </a:r>
                        </a:p>
                      </a:txBody>
                      <a:tcPr/>
                    </a:tc>
                    <a:tc>
                      <a:txBody>
                        <a:bodyPr/>
                        <a:lstStyle/>
                        <a:p>
                          <a:pPr algn="ctr"/>
                          <a:r>
                            <a:rPr lang="en-US" sz="11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3.3018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-0.2018</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0.0407</a:t>
                          </a:r>
                        </a:p>
                      </a:txBody>
                      <a:tcPr marL="9525" marR="9525" marT="9525" marB="0" anchor="b"/>
                    </a:tc>
                    <a:extLst>
                      <a:ext uri="{0D108BD9-81ED-4DB2-BD59-A6C34878D82A}">
                        <a16:rowId xmlns:a16="http://schemas.microsoft.com/office/drawing/2014/main" xmlns="" xmlns:a14="http://schemas.microsoft.com/office/drawing/2010/main" val="54959523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2.8052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-0.0052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0.0000</a:t>
                          </a:r>
                        </a:p>
                      </a:txBody>
                      <a:tcPr marL="9525" marR="9525" marT="9525" marB="0" anchor="b"/>
                    </a:tc>
                    <a:extLst>
                      <a:ext uri="{0D108BD9-81ED-4DB2-BD59-A6C34878D82A}">
                        <a16:rowId xmlns:a16="http://schemas.microsoft.com/office/drawing/2014/main" xmlns="" xmlns:a14="http://schemas.microsoft.com/office/drawing/2010/main" val="21511949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4.1</a:t>
                          </a:r>
                        </a:p>
                      </a:txBody>
                      <a:tcPr/>
                    </a:tc>
                    <a:tc>
                      <a:txBody>
                        <a:bodyPr/>
                        <a:lstStyle/>
                        <a:p>
                          <a:pPr algn="ctr"/>
                          <a:r>
                            <a:rPr lang="en-US" sz="11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3.0535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xmlns="" xmlns:a14="http://schemas.microsoft.com/office/drawing/2010/main" val="118867359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algn="ctr"/>
                          <a:r>
                            <a:rPr lang="en-US" sz="11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2.6811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-0.2811</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0.0790</a:t>
                          </a:r>
                        </a:p>
                      </a:txBody>
                      <a:tcPr marL="9525" marR="9525" marT="9525" marB="0" anchor="b"/>
                    </a:tc>
                    <a:extLst>
                      <a:ext uri="{0D108BD9-81ED-4DB2-BD59-A6C34878D82A}">
                        <a16:rowId xmlns:a16="http://schemas.microsoft.com/office/drawing/2014/main" xmlns="" xmlns:a14="http://schemas.microsoft.com/office/drawing/2010/main" val="259566651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4.9</a:t>
                          </a:r>
                        </a:p>
                      </a:txBody>
                      <a:tcPr/>
                    </a:tc>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3.3845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0.1155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0.0133</a:t>
                          </a:r>
                        </a:p>
                      </a:txBody>
                      <a:tcPr marL="9525" marR="9525" marT="9525" marB="0" anchor="b"/>
                    </a:tc>
                    <a:extLst>
                      <a:ext uri="{0D108BD9-81ED-4DB2-BD59-A6C34878D82A}">
                        <a16:rowId xmlns:a16="http://schemas.microsoft.com/office/drawing/2014/main" xmlns="" xmlns:a14="http://schemas.microsoft.com/office/drawing/2010/main" val="665975424"/>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4.2</a:t>
                          </a:r>
                        </a:p>
                      </a:txBody>
                      <a:tcPr/>
                    </a:tc>
                    <a:tc>
                      <a:txBody>
                        <a:bodyPr/>
                        <a:lstStyle/>
                        <a:p>
                          <a:pPr algn="ctr"/>
                          <a:r>
                            <a:rPr lang="en-US" sz="11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3.0949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-0.0949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0.0090</a:t>
                          </a:r>
                        </a:p>
                      </a:txBody>
                      <a:tcPr marL="9525" marR="9525" marT="9525" marB="0" anchor="b"/>
                    </a:tc>
                    <a:extLst>
                      <a:ext uri="{0D108BD9-81ED-4DB2-BD59-A6C34878D82A}">
                        <a16:rowId xmlns:a16="http://schemas.microsoft.com/office/drawing/2014/main" xmlns="" xmlns:a14="http://schemas.microsoft.com/office/drawing/2010/main" val="1288431730"/>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3.8</a:t>
                          </a:r>
                        </a:p>
                      </a:txBody>
                      <a:tcPr/>
                    </a:tc>
                    <a:tc>
                      <a:txBody>
                        <a:bodyPr/>
                        <a:lstStyle/>
                        <a:p>
                          <a:pPr algn="ctr"/>
                          <a:r>
                            <a:rPr lang="en-US" sz="11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2.9293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0.4707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0.2215</a:t>
                          </a:r>
                        </a:p>
                      </a:txBody>
                      <a:tcPr marL="9525" marR="9525" marT="9525" marB="0" anchor="b"/>
                    </a:tc>
                    <a:extLst>
                      <a:ext uri="{0D108BD9-81ED-4DB2-BD59-A6C34878D82A}">
                        <a16:rowId xmlns:a16="http://schemas.microsoft.com/office/drawing/2014/main" xmlns="" xmlns:a14="http://schemas.microsoft.com/office/drawing/2010/main" val="296454013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algn="ctr"/>
                          <a:r>
                            <a:rPr lang="en-US" sz="11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2.7224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0.0495</a:t>
                          </a:r>
                        </a:p>
                      </a:txBody>
                      <a:tcPr marL="9525" marR="9525" marT="9525" marB="0" anchor="b"/>
                    </a:tc>
                    <a:extLst>
                      <a:ext uri="{0D108BD9-81ED-4DB2-BD59-A6C34878D82A}">
                        <a16:rowId xmlns:a16="http://schemas.microsoft.com/office/drawing/2014/main" xmlns="" xmlns:a14="http://schemas.microsoft.com/office/drawing/2010/main" val="390713653"/>
                      </a:ext>
                    </a:extLst>
                  </a:tr>
                  <a:tr h="519049">
                    <a:tc>
                      <a:txBody>
                        <a:bodyPr/>
                        <a:lstStyle/>
                        <a:p>
                          <a:endParaRPr lang="en-US"/>
                        </a:p>
                      </a:txBody>
                      <a:tcPr>
                        <a:blipFill rotWithShape="0">
                          <a:blip r:embed="rId2"/>
                          <a:stretch>
                            <a:fillRect l="-667" t="-952941" r="-819333" b="-141176"/>
                          </a:stretch>
                        </a:blipFill>
                      </a:tcPr>
                    </a:tc>
                    <a:tc>
                      <a:txBody>
                        <a:bodyPr/>
                        <a:lstStyle/>
                        <a:p>
                          <a:endParaRPr lang="en-US"/>
                        </a:p>
                      </a:txBody>
                      <a:tcPr>
                        <a:blipFill rotWithShape="0">
                          <a:blip r:embed="rId2"/>
                          <a:stretch>
                            <a:fillRect l="-100667" t="-952941" r="-719333" b="-141176"/>
                          </a:stretch>
                        </a:blipFill>
                      </a:tcPr>
                    </a:tc>
                    <a:tc>
                      <a:txBody>
                        <a:bodyPr/>
                        <a:lstStyle/>
                        <a:p>
                          <a:endParaRPr lang="en-US"/>
                        </a:p>
                      </a:txBody>
                      <a:tcPr>
                        <a:blipFill rotWithShape="0">
                          <a:blip r:embed="rId2"/>
                          <a:stretch>
                            <a:fillRect l="-160106" t="-952941" r="-473936" b="-141176"/>
                          </a:stretch>
                        </a:blipFill>
                      </a:tcPr>
                    </a:tc>
                    <a:tc>
                      <a:txBody>
                        <a:bodyPr/>
                        <a:lstStyle/>
                        <a:p>
                          <a:endParaRPr lang="en-US"/>
                        </a:p>
                      </a:txBody>
                      <a:tcPr>
                        <a:blipFill rotWithShape="0">
                          <a:blip r:embed="rId2"/>
                          <a:stretch>
                            <a:fillRect l="-301852" t="-952941" r="-450000" b="-141176"/>
                          </a:stretch>
                        </a:blipFill>
                      </a:tcPr>
                    </a:tc>
                    <a:tc>
                      <a:txBody>
                        <a:bodyPr/>
                        <a:lstStyle/>
                        <a:p>
                          <a:endParaRPr lang="en-US"/>
                        </a:p>
                      </a:txBody>
                      <a:tcPr>
                        <a:blipFill rotWithShape="0">
                          <a:blip r:embed="rId2"/>
                          <a:stretch>
                            <a:fillRect l="-346277" t="-952941" r="-287766" b="-141176"/>
                          </a:stretch>
                        </a:blipFill>
                      </a:tcPr>
                    </a:tc>
                    <a:tc>
                      <a:txBody>
                        <a:bodyPr/>
                        <a:lstStyle/>
                        <a:p>
                          <a:endParaRPr lang="en-US" sz="1000" b="0" i="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2"/>
                          <a:stretch>
                            <a:fillRect l="-659333" t="-952941" r="-160667" b="-141176"/>
                          </a:stretch>
                        </a:blipFill>
                      </a:tcPr>
                    </a:tc>
                    <a:tc>
                      <a:txBody>
                        <a:bodyPr/>
                        <a:lstStyle/>
                        <a:p>
                          <a:endParaRPr lang="en-US"/>
                        </a:p>
                      </a:txBody>
                      <a:tcPr>
                        <a:blipFill rotWithShape="0">
                          <a:blip r:embed="rId2"/>
                          <a:stretch>
                            <a:fillRect l="-478571" t="-952941" r="-1261" b="-141176"/>
                          </a:stretch>
                        </a:blipFill>
                      </a:tcPr>
                    </a:tc>
                    <a:extLst>
                      <a:ext uri="{0D108BD9-81ED-4DB2-BD59-A6C34878D82A}">
                        <a16:rowId xmlns:a16="http://schemas.microsoft.com/office/drawing/2014/main" xmlns="" xmlns:a14="http://schemas.microsoft.com/office/drawing/2010/main" val="2983797048"/>
                      </a:ext>
                    </a:extLst>
                  </a:tr>
                </a:tbl>
              </a:graphicData>
            </a:graphic>
          </p:graphicFrame>
        </mc:Fallback>
      </mc:AlternateContent>
      <p:sp>
        <p:nvSpPr>
          <p:cNvPr id="3" name="Date Placeholder 2"/>
          <p:cNvSpPr>
            <a:spLocks noGrp="1"/>
          </p:cNvSpPr>
          <p:nvPr>
            <p:ph type="dt" sz="half" idx="10"/>
          </p:nvPr>
        </p:nvSpPr>
        <p:spPr/>
        <p:txBody>
          <a:bodyPr/>
          <a:lstStyle/>
          <a:p>
            <a:pPr>
              <a:defRPr/>
            </a:pPr>
            <a:fld id="{F898CA64-F875-4B25-9135-04C8FCBB42EF}" type="datetime1">
              <a:rPr lang="en-US" smtClean="0"/>
              <a:t>6/25/2023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4201836133"/>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Interpretation of the Coefficients</a:t>
            </a:r>
            <a:endParaRPr lang="en-US"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7661275" cy="4114800"/>
              </a:xfrm>
            </p:spPr>
            <p:txBody>
              <a:bodyPr/>
              <a:lstStyle/>
              <a:p>
                <a:pPr marL="0" indent="0" algn="just">
                  <a:buNone/>
                </a:pP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acc>
                          <m:accPr>
                            <m:chr m:val="̂"/>
                            <m:ctrlPr>
                              <a:rPr lang="en-US" sz="1600" i="1" smtClean="0">
                                <a:latin typeface="Cambria Math" panose="02040503050406030204" pitchFamily="18" charset="0"/>
                                <a:cs typeface="Times New Roman" panose="02020603050405020304" pitchFamily="18" charset="0"/>
                              </a:rPr>
                            </m:ctrlPr>
                          </m:acc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the point where the regression line crosses the vertical axis. It is really the value of  when x = 0. However in general if x = 0 is not within the range of the given X values the interpretation of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meaningless as is the case here. On examination of the X values, we see that 0 is not with its range. When the range of the observed explanatory variable values does not include 0, it is best to think of the intercept as an “anchor” for the least squares line.</a:t>
                </a:r>
                <a:endParaRPr lang="en-US" sz="1600"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US" sz="1600" i="1" smtClean="0">
                            <a:solidFill>
                              <a:srgbClr val="002060"/>
                            </a:solidFill>
                            <a:latin typeface="Cambria Math" panose="02040503050406030204" pitchFamily="18" charset="0"/>
                            <a:cs typeface="Times New Roman" panose="02020603050405020304" pitchFamily="18" charset="0"/>
                          </a:rPr>
                        </m:ctrlPr>
                      </m:sSubPr>
                      <m:e>
                        <m:acc>
                          <m:accPr>
                            <m:chr m:val="̂"/>
                            <m:ctrlPr>
                              <a:rPr lang="en-US" sz="1600" i="1">
                                <a:solidFill>
                                  <a:srgbClr val="002060"/>
                                </a:solidFill>
                                <a:latin typeface="Cambria Math" panose="02040503050406030204" pitchFamily="18" charset="0"/>
                                <a:cs typeface="Times New Roman" panose="02020603050405020304" pitchFamily="18" charset="0"/>
                              </a:rPr>
                            </m:ctrlPr>
                          </m:accPr>
                          <m:e>
                            <m:r>
                              <a:rPr lang="en-US" sz="1600" i="1">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1600" b="0" i="1" smtClean="0">
                            <a:solidFill>
                              <a:srgbClr val="002060"/>
                            </a:solidFill>
                            <a:latin typeface="Cambria Math" panose="02040503050406030204" pitchFamily="18" charset="0"/>
                            <a:cs typeface="Times New Roman" panose="02020603050405020304" pitchFamily="18" charset="0"/>
                          </a:rPr>
                          <m:t>1</m:t>
                        </m:r>
                      </m:sub>
                    </m:sSub>
                    <m:r>
                      <a:rPr lang="en-US" sz="1600" b="0" i="1" smtClean="0">
                        <a:solidFill>
                          <a:srgbClr val="002060"/>
                        </a:solidFill>
                        <a:latin typeface="Cambria Math" panose="02040503050406030204" pitchFamily="18" charset="0"/>
                        <a:cs typeface="Times New Roman" panose="02020603050405020304" pitchFamily="18" charset="0"/>
                      </a:rPr>
                      <m:t>=0.4138 </m:t>
                    </m:r>
                  </m:oMath>
                </a14:m>
                <a:r>
                  <a:rPr lang="en-US" sz="1600" dirty="0">
                    <a:solidFill>
                      <a:srgbClr val="002060"/>
                    </a:solidFill>
                    <a:latin typeface="Times New Roman" panose="02020603050405020304" pitchFamily="18" charset="0"/>
                    <a:cs typeface="Times New Roman" panose="02020603050405020304" pitchFamily="18" charset="0"/>
                  </a:rPr>
                  <a:t>implies that, for every additional unit in Instructor rating </a:t>
                </a:r>
                <a:r>
                  <a:rPr lang="en-US" sz="1600" dirty="0">
                    <a:latin typeface="Times New Roman" panose="02020603050405020304" pitchFamily="18" charset="0"/>
                    <a:cs typeface="Times New Roman" panose="02020603050405020304" pitchFamily="18" charset="0"/>
                  </a:rPr>
                  <a:t>(as a unit of those of the leading competitor), </a:t>
                </a:r>
                <a:r>
                  <a:rPr lang="en-US" sz="1600" dirty="0">
                    <a:solidFill>
                      <a:srgbClr val="002060"/>
                    </a:solidFill>
                    <a:latin typeface="Times New Roman" panose="02020603050405020304" pitchFamily="18" charset="0"/>
                    <a:cs typeface="Times New Roman" panose="02020603050405020304" pitchFamily="18" charset="0"/>
                  </a:rPr>
                  <a:t>expected grade’s scale</a:t>
                </a:r>
                <a:r>
                  <a:rPr lang="en-US" sz="1600" dirty="0">
                    <a:latin typeface="Times New Roman" panose="02020603050405020304" pitchFamily="18" charset="0"/>
                    <a:cs typeface="Times New Roman" panose="02020603050405020304" pitchFamily="18" charset="0"/>
                  </a:rPr>
                  <a:t> (as a unit of those of the leading competitor) </a:t>
                </a:r>
                <a:r>
                  <a:rPr lang="en-US" sz="1600" dirty="0">
                    <a:solidFill>
                      <a:srgbClr val="002060"/>
                    </a:solidFill>
                    <a:latin typeface="Times New Roman" panose="02020603050405020304" pitchFamily="18" charset="0"/>
                    <a:cs typeface="Times New Roman" panose="02020603050405020304" pitchFamily="18" charset="0"/>
                  </a:rPr>
                  <a:t>increases on average by 0.4138 unit.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If Coefficient of determination </a:t>
                </a:r>
                <a14:m>
                  <m:oMath xmlns:m="http://schemas.openxmlformats.org/officeDocument/2006/math">
                    <m:r>
                      <a:rPr lang="en-US" sz="1600" i="1" dirty="0">
                        <a:latin typeface="Cambria Math" panose="02040503050406030204" pitchFamily="18" charset="0"/>
                        <a:cs typeface="Times New Roman" panose="02020603050405020304" pitchFamily="18" charset="0"/>
                      </a:rPr>
                      <m:t>(</m:t>
                    </m:r>
                    <m:sSup>
                      <m:sSupPr>
                        <m:ctrlPr>
                          <a:rPr lang="en-US" sz="1600" i="1" dirty="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𝑅</m:t>
                        </m:r>
                      </m:e>
                      <m:sup>
                        <m:r>
                          <a:rPr lang="en-US" sz="1600" i="1" dirty="0">
                            <a:latin typeface="Cambria Math" panose="02040503050406030204" pitchFamily="18" charset="0"/>
                            <a:cs typeface="Times New Roman" panose="02020603050405020304" pitchFamily="18" charset="0"/>
                          </a:rPr>
                          <m:t>2</m:t>
                        </m:r>
                      </m:sup>
                    </m:sSup>
                    <m:r>
                      <a:rPr lang="en-US" sz="1600" i="1" dirty="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 0.850, which means that 85% of the total variation in y can be explained by the linear relationship between x and y (as described by the regression equation).  The other 15% of the total variation in y remains unexplained.</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In our example, Coefficient of determination </a:t>
                </a:r>
                <a14:m>
                  <m:oMath xmlns:m="http://schemas.openxmlformats.org/officeDocument/2006/math">
                    <m:r>
                      <a:rPr lang="en-US" sz="1600" i="1" dirty="0">
                        <a:latin typeface="Cambria Math" panose="02040503050406030204" pitchFamily="18" charset="0"/>
                        <a:cs typeface="Times New Roman" panose="02020603050405020304" pitchFamily="18" charset="0"/>
                      </a:rPr>
                      <m:t>(</m:t>
                    </m:r>
                    <m:sSup>
                      <m:sSupPr>
                        <m:ctrlPr>
                          <a:rPr lang="en-US" sz="1600" i="1" dirty="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𝑅</m:t>
                        </m:r>
                      </m:e>
                      <m:sup>
                        <m:r>
                          <a:rPr lang="en-US" sz="1600" i="1" dirty="0">
                            <a:latin typeface="Cambria Math" panose="02040503050406030204" pitchFamily="18" charset="0"/>
                            <a:cs typeface="Times New Roman" panose="02020603050405020304" pitchFamily="18" charset="0"/>
                          </a:rPr>
                          <m:t>2</m:t>
                        </m:r>
                      </m:sup>
                    </m:sSup>
                    <m:r>
                      <a:rPr lang="en-US" sz="1600" i="1" dirty="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 0.5208, So we can say </a:t>
                </a:r>
                <a:r>
                  <a:rPr lang="en-US" sz="1600" dirty="0">
                    <a:solidFill>
                      <a:srgbClr val="002060"/>
                    </a:solidFill>
                    <a:latin typeface="Times New Roman" panose="02020603050405020304" pitchFamily="18" charset="0"/>
                    <a:cs typeface="Times New Roman" panose="02020603050405020304" pitchFamily="18" charset="0"/>
                  </a:rPr>
                  <a:t>instructor rating (X) in the fitted model explains 52.08% of the total variation in expected grade(Y).</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7661275" cy="4114800"/>
              </a:xfrm>
              <a:blipFill rotWithShape="0">
                <a:blip r:embed="rId2"/>
                <a:stretch>
                  <a:fillRect l="-478" t="-148" r="-478" b="-125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36</a:t>
            </a:fld>
            <a:endParaRPr lang="en-US"/>
          </a:p>
        </p:txBody>
      </p:sp>
      <p:sp>
        <p:nvSpPr>
          <p:cNvPr id="5" name="Date Placeholder 4"/>
          <p:cNvSpPr>
            <a:spLocks noGrp="1"/>
          </p:cNvSpPr>
          <p:nvPr>
            <p:ph type="dt" sz="half" idx="10"/>
          </p:nvPr>
        </p:nvSpPr>
        <p:spPr/>
        <p:txBody>
          <a:bodyPr/>
          <a:lstStyle/>
          <a:p>
            <a:pPr>
              <a:defRPr/>
            </a:pPr>
            <a:fld id="{49159183-5AD1-4555-87CB-B1556E028566}" type="datetime1">
              <a:rPr lang="en-US" smtClean="0"/>
              <a:t>6/25/2023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290698325"/>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R program</a:t>
            </a: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fld id="{533EBEF0-FBB4-461E-8601-5F6A0F3853F9}" type="datetime1">
              <a:rPr lang="en-US" smtClean="0"/>
              <a:t>6/25/2023</a:t>
            </a:fld>
            <a:endParaRPr lang="en-US"/>
          </a:p>
        </p:txBody>
      </p:sp>
      <p:sp>
        <p:nvSpPr>
          <p:cNvPr id="4" name="Footer Placeholder 3"/>
          <p:cNvSpPr>
            <a:spLocks noGrp="1"/>
          </p:cNvSpPr>
          <p:nvPr>
            <p:ph type="ftr" sz="quarter" idx="11"/>
          </p:nvPr>
        </p:nvSpPr>
        <p:spPr/>
        <p:txBody>
          <a:bodyPr/>
          <a:lstStyle/>
          <a:p>
            <a:pPr>
              <a:defRPr/>
            </a:pPr>
            <a:r>
              <a:rPr lang="en-US"/>
              <a:t>MC3020</a:t>
            </a:r>
          </a:p>
        </p:txBody>
      </p:sp>
      <p:pic>
        <p:nvPicPr>
          <p:cNvPr id="9" name="Picture 8" descr="A screenshot of  R program">
            <a:extLst>
              <a:ext uri="{FF2B5EF4-FFF2-40B4-BE49-F238E27FC236}">
                <a16:creationId xmlns:a16="http://schemas.microsoft.com/office/drawing/2014/main" id="{A76989BC-0C28-F439-2726-2CCCEF20A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744" y="1676400"/>
            <a:ext cx="6430272" cy="4163006"/>
          </a:xfrm>
          <a:prstGeom prst="rect">
            <a:avLst/>
          </a:prstGeom>
        </p:spPr>
      </p:pic>
    </p:spTree>
    <p:extLst>
      <p:ext uri="{BB962C8B-B14F-4D97-AF65-F5344CB8AC3E}">
        <p14:creationId xmlns:p14="http://schemas.microsoft.com/office/powerpoint/2010/main" val="2188178073"/>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A261C94B-5B8C-A2B5-1BEA-4B3800F3F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633550"/>
            <a:ext cx="7678737" cy="4421849"/>
          </a:xfrm>
          <a:prstGeom prst="rect">
            <a:avLst/>
          </a:prstGeom>
          <a:noFill/>
        </p:spPr>
      </p:pic>
      <p:sp>
        <p:nvSpPr>
          <p:cNvPr id="2" name="Date Placeholder 1"/>
          <p:cNvSpPr>
            <a:spLocks noGrp="1"/>
          </p:cNvSpPr>
          <p:nvPr>
            <p:ph type="dt" sz="half" idx="10"/>
          </p:nvPr>
        </p:nvSpPr>
        <p:spPr>
          <a:xfrm>
            <a:off x="946150" y="6248400"/>
            <a:ext cx="1905000" cy="457200"/>
          </a:xfrm>
        </p:spPr>
        <p:txBody>
          <a:bodyPr wrap="square" anchor="t">
            <a:normAutofit/>
          </a:bodyPr>
          <a:lstStyle/>
          <a:p>
            <a:pPr>
              <a:spcAft>
                <a:spcPts val="600"/>
              </a:spcAft>
              <a:defRPr/>
            </a:pPr>
            <a:fld id="{DA796DE6-349F-4426-81D9-B7A5E41F1522}" type="datetime1">
              <a:rPr lang="en-US" smtClean="0"/>
              <a:pPr>
                <a:spcAft>
                  <a:spcPts val="600"/>
                </a:spcAft>
                <a:defRPr/>
              </a:pPr>
              <a:t>6/25/2023</a:t>
            </a:fld>
            <a:endParaRPr lang="en-US"/>
          </a:p>
        </p:txBody>
      </p:sp>
      <p:sp>
        <p:nvSpPr>
          <p:cNvPr id="3" name="Footer Placeholder 2"/>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645ED874-4033-4CEE-AE69-D7CB222F48E6}" type="slidenum">
              <a:rPr lang="en-US" smtClean="0"/>
              <a:pPr>
                <a:spcAft>
                  <a:spcPts val="600"/>
                </a:spcAft>
                <a:defRPr/>
              </a:pPr>
              <a:t>38</a:t>
            </a:fld>
            <a:endParaRPr lang="en-US"/>
          </a:p>
        </p:txBody>
      </p:sp>
      <p:sp>
        <p:nvSpPr>
          <p:cNvPr id="9" name="Oval 8">
            <a:extLst>
              <a:ext uri="{FF2B5EF4-FFF2-40B4-BE49-F238E27FC236}">
                <a16:creationId xmlns:a16="http://schemas.microsoft.com/office/drawing/2014/main" id="{7E1BF208-BAAC-3A06-96AC-8DFCDADAA72D}"/>
              </a:ext>
            </a:extLst>
          </p:cNvPr>
          <p:cNvSpPr/>
          <p:nvPr/>
        </p:nvSpPr>
        <p:spPr bwMode="auto">
          <a:xfrm>
            <a:off x="2286000" y="4495800"/>
            <a:ext cx="685800" cy="72865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Straight Arrow Connector 9">
            <a:extLst>
              <a:ext uri="{FF2B5EF4-FFF2-40B4-BE49-F238E27FC236}">
                <a16:creationId xmlns:a16="http://schemas.microsoft.com/office/drawing/2014/main" id="{464CA985-F409-6D31-3ABA-F1BBA099B21D}"/>
              </a:ext>
            </a:extLst>
          </p:cNvPr>
          <p:cNvCxnSpPr>
            <a:cxnSpLocks/>
          </p:cNvCxnSpPr>
          <p:nvPr/>
        </p:nvCxnSpPr>
        <p:spPr bwMode="auto">
          <a:xfrm flipH="1">
            <a:off x="2971800" y="3678916"/>
            <a:ext cx="3086100" cy="1045484"/>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DF0FDF-D9DB-4B47-DCE4-2C7B4506D023}"/>
                  </a:ext>
                </a:extLst>
              </p:cNvPr>
              <p:cNvSpPr txBox="1"/>
              <p:nvPr/>
            </p:nvSpPr>
            <p:spPr>
              <a:xfrm>
                <a:off x="6057900" y="3396916"/>
                <a:ext cx="2590800" cy="282000"/>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𝑌</m:t>
                          </m:r>
                        </m:e>
                      </m:acc>
                      <m:r>
                        <a:rPr lang="en-US" sz="1200" b="0" i="1" dirty="0" smtClean="0">
                          <a:latin typeface="Cambria Math" panose="02040503050406030204" pitchFamily="18" charset="0"/>
                        </a:rPr>
                        <m:t>= </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ea typeface="Cambria Math" panose="02040503050406030204" pitchFamily="18" charset="0"/>
                            </a:rPr>
                            <m:t>𝛽</m:t>
                          </m:r>
                        </m:e>
                        <m:sub>
                          <m:r>
                            <a:rPr lang="en-US" sz="1200" b="0" i="1" dirty="0" smtClean="0">
                              <a:latin typeface="Cambria Math" panose="02040503050406030204" pitchFamily="18" charset="0"/>
                            </a:rPr>
                            <m:t>0</m:t>
                          </m:r>
                        </m:sub>
                      </m:sSub>
                      <m:r>
                        <a:rPr lang="en-US" sz="1200" b="0" i="1" dirty="0" smtClean="0">
                          <a:latin typeface="Cambria Math" panose="02040503050406030204" pitchFamily="18" charset="0"/>
                        </a:rPr>
                        <m:t>+ </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ea typeface="Cambria Math" panose="02040503050406030204" pitchFamily="18" charset="0"/>
                            </a:rPr>
                            <m:t>𝛽</m:t>
                          </m:r>
                        </m:e>
                        <m:sub>
                          <m:r>
                            <a:rPr lang="en-US" sz="1200" b="0" i="1" dirty="0" smtClean="0">
                              <a:latin typeface="Cambria Math" panose="02040503050406030204" pitchFamily="18" charset="0"/>
                            </a:rPr>
                            <m:t>1</m:t>
                          </m:r>
                        </m:sub>
                      </m:sSub>
                      <m:r>
                        <a:rPr lang="en-US" sz="1200" b="0" i="1" dirty="0" smtClean="0">
                          <a:latin typeface="Cambria Math" panose="02040503050406030204" pitchFamily="18" charset="0"/>
                        </a:rPr>
                        <m:t>𝑋</m:t>
                      </m:r>
                      <m:r>
                        <a:rPr lang="en-US" sz="1200" b="0" i="1" dirty="0" smtClean="0">
                          <a:latin typeface="Cambria Math" panose="02040503050406030204" pitchFamily="18" charset="0"/>
                        </a:rPr>
                        <m:t>=1.357+0.414</m:t>
                      </m:r>
                      <m:r>
                        <a:rPr lang="en-US" sz="1200" b="0" i="1" dirty="0" smtClean="0">
                          <a:latin typeface="Cambria Math" panose="02040503050406030204" pitchFamily="18" charset="0"/>
                        </a:rPr>
                        <m:t>𝑋</m:t>
                      </m:r>
                    </m:oMath>
                  </m:oMathPara>
                </a14:m>
                <a:endParaRPr lang="en-US" sz="1200" dirty="0"/>
              </a:p>
            </p:txBody>
          </p:sp>
        </mc:Choice>
        <mc:Fallback xmlns="">
          <p:sp>
            <p:nvSpPr>
              <p:cNvPr id="11" name="TextBox 10">
                <a:extLst>
                  <a:ext uri="{FF2B5EF4-FFF2-40B4-BE49-F238E27FC236}">
                    <a16:creationId xmlns:a16="http://schemas.microsoft.com/office/drawing/2014/main" id="{CADF0FDF-D9DB-4B47-DCE4-2C7B4506D023}"/>
                  </a:ext>
                </a:extLst>
              </p:cNvPr>
              <p:cNvSpPr txBox="1">
                <a:spLocks noRot="1" noChangeAspect="1" noMove="1" noResize="1" noEditPoints="1" noAdjustHandles="1" noChangeArrowheads="1" noChangeShapeType="1" noTextEdit="1"/>
              </p:cNvSpPr>
              <p:nvPr/>
            </p:nvSpPr>
            <p:spPr>
              <a:xfrm>
                <a:off x="6057900" y="3396916"/>
                <a:ext cx="2590800" cy="282000"/>
              </a:xfrm>
              <a:prstGeom prst="rect">
                <a:avLst/>
              </a:prstGeom>
              <a:blipFill>
                <a:blip r:embed="rId3"/>
                <a:stretch>
                  <a:fillRect b="-6250"/>
                </a:stretch>
              </a:blipFill>
              <a:ln>
                <a:solidFill>
                  <a:srgbClr val="FF0000"/>
                </a:solidFill>
              </a:ln>
            </p:spPr>
            <p:txBody>
              <a:bodyPr/>
              <a:lstStyle/>
              <a:p>
                <a:r>
                  <a:rPr lang="en-NZ">
                    <a:noFill/>
                  </a:rPr>
                  <a:t> </a:t>
                </a:r>
              </a:p>
            </p:txBody>
          </p:sp>
        </mc:Fallback>
      </mc:AlternateContent>
      <p:sp>
        <p:nvSpPr>
          <p:cNvPr id="14" name="Oval 13">
            <a:extLst>
              <a:ext uri="{FF2B5EF4-FFF2-40B4-BE49-F238E27FC236}">
                <a16:creationId xmlns:a16="http://schemas.microsoft.com/office/drawing/2014/main" id="{A2B0DA91-1452-E7C5-579B-1453C5F19AD1}"/>
              </a:ext>
            </a:extLst>
          </p:cNvPr>
          <p:cNvSpPr/>
          <p:nvPr/>
        </p:nvSpPr>
        <p:spPr bwMode="auto">
          <a:xfrm>
            <a:off x="2851150" y="5477500"/>
            <a:ext cx="685800" cy="4572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 name="Straight Arrow Connector 14">
            <a:extLst>
              <a:ext uri="{FF2B5EF4-FFF2-40B4-BE49-F238E27FC236}">
                <a16:creationId xmlns:a16="http://schemas.microsoft.com/office/drawing/2014/main" id="{3755E731-545F-08B2-3CA7-81EA708C7A3D}"/>
              </a:ext>
            </a:extLst>
          </p:cNvPr>
          <p:cNvCxnSpPr>
            <a:endCxn id="14" idx="7"/>
          </p:cNvCxnSpPr>
          <p:nvPr/>
        </p:nvCxnSpPr>
        <p:spPr bwMode="auto">
          <a:xfrm flipH="1">
            <a:off x="3436517" y="4563100"/>
            <a:ext cx="2767619" cy="981355"/>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0086DAC-11EA-294C-7E0D-9852BC3160AB}"/>
                  </a:ext>
                </a:extLst>
              </p:cNvPr>
              <p:cNvSpPr txBox="1"/>
              <p:nvPr/>
            </p:nvSpPr>
            <p:spPr>
              <a:xfrm>
                <a:off x="5336170" y="4281100"/>
                <a:ext cx="2428874" cy="276999"/>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𝑅</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=0.5210</m:t>
                      </m:r>
                    </m:oMath>
                  </m:oMathPara>
                </a14:m>
                <a:endParaRPr lang="en-US" sz="1200" dirty="0"/>
              </a:p>
            </p:txBody>
          </p:sp>
        </mc:Choice>
        <mc:Fallback xmlns="">
          <p:sp>
            <p:nvSpPr>
              <p:cNvPr id="16" name="TextBox 15">
                <a:extLst>
                  <a:ext uri="{FF2B5EF4-FFF2-40B4-BE49-F238E27FC236}">
                    <a16:creationId xmlns:a16="http://schemas.microsoft.com/office/drawing/2014/main" id="{60086DAC-11EA-294C-7E0D-9852BC3160AB}"/>
                  </a:ext>
                </a:extLst>
              </p:cNvPr>
              <p:cNvSpPr txBox="1">
                <a:spLocks noRot="1" noChangeAspect="1" noMove="1" noResize="1" noEditPoints="1" noAdjustHandles="1" noChangeArrowheads="1" noChangeShapeType="1" noTextEdit="1"/>
              </p:cNvSpPr>
              <p:nvPr/>
            </p:nvSpPr>
            <p:spPr>
              <a:xfrm>
                <a:off x="5336170" y="4281100"/>
                <a:ext cx="2428874" cy="276999"/>
              </a:xfrm>
              <a:prstGeom prst="rect">
                <a:avLst/>
              </a:prstGeom>
              <a:blipFill>
                <a:blip r:embed="rId4"/>
                <a:stretch>
                  <a:fillRect/>
                </a:stretch>
              </a:blipFill>
              <a:ln>
                <a:solidFill>
                  <a:srgbClr val="FF0000"/>
                </a:solidFill>
              </a:ln>
            </p:spPr>
            <p:txBody>
              <a:bodyPr/>
              <a:lstStyle/>
              <a:p>
                <a:r>
                  <a:rPr lang="en-NZ">
                    <a:noFill/>
                  </a:rPr>
                  <a:t> </a:t>
                </a:r>
              </a:p>
            </p:txBody>
          </p:sp>
        </mc:Fallback>
      </mc:AlternateContent>
    </p:spTree>
    <p:extLst>
      <p:ext uri="{BB962C8B-B14F-4D97-AF65-F5344CB8AC3E}">
        <p14:creationId xmlns:p14="http://schemas.microsoft.com/office/powerpoint/2010/main" val="35917218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1+#ppt_w/2"/>
                                          </p:val>
                                        </p:tav>
                                        <p:tav tm="100000">
                                          <p:val>
                                            <p:strVal val="#ppt_x"/>
                                          </p:val>
                                        </p:tav>
                                      </p:tavLst>
                                    </p:anim>
                                    <p:anim calcmode="lin" valueType="num">
                                      <p:cBhvr additive="base">
                                        <p:cTn id="11" dur="500" fill="hold"/>
                                        <p:tgtEl>
                                          <p:spTgt spid="10"/>
                                        </p:tgtEl>
                                        <p:attrNameLst>
                                          <p:attrName>ppt_y</p:attrName>
                                        </p:attrNameLst>
                                      </p:cBhvr>
                                      <p:tavLst>
                                        <p:tav tm="0">
                                          <p:val>
                                            <p:strVal val="#ppt_y"/>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US" sz="1800" dirty="0">
                    <a:latin typeface="Times New Roman" panose="02020603050405020304" pitchFamily="18" charset="0"/>
                    <a:cs typeface="Times New Roman" panose="02020603050405020304" pitchFamily="18" charset="0"/>
                  </a:rPr>
                  <a:t>Using the following data consisting of seven different Fathers and their daughters' heights in inches, answer the questions below:</a:t>
                </a:r>
              </a:p>
              <a:p>
                <a:pPr marL="0" indent="0" algn="just">
                  <a:buNone/>
                </a:pPr>
                <a:r>
                  <a:rPr lang="en-US" sz="1800" dirty="0">
                    <a:latin typeface="Times New Roman" panose="02020603050405020304" pitchFamily="18" charset="0"/>
                    <a:cs typeface="Times New Roman" panose="02020603050405020304" pitchFamily="18" charset="0"/>
                  </a:rPr>
                  <a:t>Father’s height         63.0  67.0   64.0  60.0   65.0  67.0    66.0</a:t>
                </a:r>
              </a:p>
              <a:p>
                <a:pPr marL="0" indent="0" algn="just">
                  <a:buNone/>
                </a:pPr>
                <a:r>
                  <a:rPr lang="en-US" sz="1800" dirty="0">
                    <a:latin typeface="Times New Roman" panose="02020603050405020304" pitchFamily="18" charset="0"/>
                    <a:cs typeface="Times New Roman" panose="02020603050405020304" pitchFamily="18" charset="0"/>
                  </a:rPr>
                  <a:t>Daughter’s height    63.6   65.7  65.3  61.0   65.4  66.4    67.2</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Obtain the least-square equation in predicting the Daughter’s height using their Father’s height. </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What is the predicted height of the Daughter of a 59 inches tall Father?</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Find the estimate of the standard error of the estimate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 </m:t>
                    </m:r>
                    <m:sSub>
                      <m:sSubPr>
                        <m:ctrlPr>
                          <a:rPr lang="en-US" sz="1800" i="1" dirty="0" smtClean="0">
                            <a:latin typeface="Cambria Math" panose="02040503050406030204" pitchFamily="18" charset="0"/>
                            <a:cs typeface="Times New Roman" panose="02020603050405020304" pitchFamily="18" charset="0"/>
                          </a:rPr>
                        </m:ctrlPr>
                      </m:sSubPr>
                      <m:e>
                        <m:r>
                          <a:rPr lang="en-US" sz="1800" b="0" i="1" dirty="0" smtClean="0">
                            <a:latin typeface="Cambria Math" panose="02040503050406030204" pitchFamily="18" charset="0"/>
                            <a:cs typeface="Times New Roman" panose="02020603050405020304" pitchFamily="18" charset="0"/>
                          </a:rPr>
                          <m:t>𝑠</m:t>
                        </m:r>
                      </m:e>
                      <m:sub>
                        <m:r>
                          <a:rPr lang="en-US" sz="1800" b="0" i="1" dirty="0" smtClean="0">
                            <a:latin typeface="Cambria Math" panose="02040503050406030204" pitchFamily="18" charset="0"/>
                            <a:cs typeface="Times New Roman" panose="02020603050405020304" pitchFamily="18" charset="0"/>
                          </a:rPr>
                          <m:t>𝑒</m:t>
                        </m:r>
                      </m:sub>
                    </m:sSub>
                    <m:r>
                      <a:rPr lang="en-US" sz="1800" i="1" dirty="0"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Test whether the father’s height plays a significant role in predicting the daughter’s height. Use the 5% level of significance.</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Construct the 95% prediction interval(PI) for the height of the daughter of a farther who is 62 inches tall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717" t="-741" r="-717"/>
                </a:stretch>
              </a:blipFill>
            </p:spPr>
            <p:txBody>
              <a:bodyPr/>
              <a:lstStyle/>
              <a:p>
                <a:r>
                  <a:rPr lang="en-NZ">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39</a:t>
            </a:fld>
            <a:endParaRPr lang="en-US"/>
          </a:p>
        </p:txBody>
      </p:sp>
      <p:sp>
        <p:nvSpPr>
          <p:cNvPr id="5" name="Date Placeholder 4"/>
          <p:cNvSpPr>
            <a:spLocks noGrp="1"/>
          </p:cNvSpPr>
          <p:nvPr>
            <p:ph type="dt" sz="half" idx="10"/>
          </p:nvPr>
        </p:nvSpPr>
        <p:spPr/>
        <p:txBody>
          <a:bodyPr/>
          <a:lstStyle/>
          <a:p>
            <a:pPr>
              <a:defRPr/>
            </a:pPr>
            <a:fld id="{25D752CF-8EFC-4971-8012-A22F5E3451C1}" type="datetime1">
              <a:rPr lang="en-US" smtClean="0"/>
              <a:t>6/25/2023</a:t>
            </a:fld>
            <a:endParaRPr lang="en-US" dirty="0"/>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81804102"/>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a:t>
            </a:fld>
            <a:endParaRPr lang="en-US"/>
          </a:p>
        </p:txBody>
      </p:sp>
      <p:sp>
        <p:nvSpPr>
          <p:cNvPr id="5" name="Rectangle 4"/>
          <p:cNvSpPr/>
          <p:nvPr/>
        </p:nvSpPr>
        <p:spPr>
          <a:xfrm>
            <a:off x="685800" y="1600200"/>
            <a:ext cx="7924800" cy="4647426"/>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For example, a manager may wish to see whether the number of years the salespeople have been working for the company has anything to do with the amount of sales they make. This type of study involves a simple relationship, since there are only two variables—</a:t>
            </a:r>
            <a:r>
              <a:rPr lang="en-US" sz="2400" dirty="0">
                <a:solidFill>
                  <a:srgbClr val="FF0000"/>
                </a:solidFill>
                <a:latin typeface="Times New Roman" panose="02020603050405020304" pitchFamily="18" charset="0"/>
                <a:cs typeface="Times New Roman" panose="02020603050405020304" pitchFamily="18" charset="0"/>
              </a:rPr>
              <a:t>years of experience</a:t>
            </a:r>
            <a:r>
              <a:rPr lang="en-US" sz="2400" dirty="0">
                <a:latin typeface="Times New Roman" panose="02020603050405020304" pitchFamily="18" charset="0"/>
                <a:cs typeface="Times New Roman" panose="02020603050405020304" pitchFamily="18" charset="0"/>
              </a:rPr>
              <a:t> and </a:t>
            </a:r>
            <a:r>
              <a:rPr lang="en-US" sz="2400" dirty="0">
                <a:solidFill>
                  <a:srgbClr val="FF0000"/>
                </a:solidFill>
                <a:latin typeface="Times New Roman" panose="02020603050405020304" pitchFamily="18" charset="0"/>
                <a:cs typeface="Times New Roman" panose="02020603050405020304" pitchFamily="18" charset="0"/>
              </a:rPr>
              <a:t>amount of sales</a:t>
            </a:r>
          </a:p>
          <a:p>
            <a:pPr algn="just"/>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multiple relationship</a:t>
            </a:r>
            <a:r>
              <a:rPr lang="en-US" sz="2400" dirty="0">
                <a:latin typeface="Times New Roman" panose="02020603050405020304" pitchFamily="18" charset="0"/>
                <a:cs typeface="Times New Roman" panose="02020603050405020304" pitchFamily="18" charset="0"/>
              </a:rPr>
              <a:t>, called multiple regression, two or more independent variables are used to predict one dependent variable. </a:t>
            </a:r>
          </a:p>
          <a:p>
            <a:pPr algn="just"/>
            <a:r>
              <a:rPr lang="en-US" sz="2000" dirty="0">
                <a:solidFill>
                  <a:srgbClr val="7030A0"/>
                </a:solidFill>
                <a:latin typeface="Times New Roman" panose="02020603050405020304" pitchFamily="18" charset="0"/>
                <a:cs typeface="Times New Roman" panose="02020603050405020304" pitchFamily="18" charset="0"/>
              </a:rPr>
              <a:t>For example, an educator may wish to investigate the relationship between a student’s success in college and factors such as the </a:t>
            </a:r>
            <a:r>
              <a:rPr lang="en-US" sz="2000" u="sng" dirty="0">
                <a:solidFill>
                  <a:srgbClr val="7030A0"/>
                </a:solidFill>
                <a:latin typeface="Times New Roman" panose="02020603050405020304" pitchFamily="18" charset="0"/>
                <a:cs typeface="Times New Roman" panose="02020603050405020304" pitchFamily="18" charset="0"/>
              </a:rPr>
              <a:t>number of hours </a:t>
            </a:r>
            <a:r>
              <a:rPr lang="en-US" sz="2000" dirty="0">
                <a:solidFill>
                  <a:srgbClr val="7030A0"/>
                </a:solidFill>
                <a:latin typeface="Times New Roman" panose="02020603050405020304" pitchFamily="18" charset="0"/>
                <a:cs typeface="Times New Roman" panose="02020603050405020304" pitchFamily="18" charset="0"/>
              </a:rPr>
              <a:t>devoted to studying, the </a:t>
            </a:r>
            <a:r>
              <a:rPr lang="en-US" sz="2000" u="sng" dirty="0">
                <a:solidFill>
                  <a:srgbClr val="7030A0"/>
                </a:solidFill>
                <a:latin typeface="Times New Roman" panose="02020603050405020304" pitchFamily="18" charset="0"/>
                <a:cs typeface="Times New Roman" panose="02020603050405020304" pitchFamily="18" charset="0"/>
              </a:rPr>
              <a:t>student’s GPA</a:t>
            </a:r>
            <a:r>
              <a:rPr lang="en-US" sz="2000" dirty="0">
                <a:solidFill>
                  <a:srgbClr val="7030A0"/>
                </a:solidFill>
                <a:latin typeface="Times New Roman" panose="02020603050405020304" pitchFamily="18" charset="0"/>
                <a:cs typeface="Times New Roman" panose="02020603050405020304" pitchFamily="18" charset="0"/>
              </a:rPr>
              <a:t>, and the </a:t>
            </a:r>
            <a:r>
              <a:rPr lang="en-US" sz="2000" u="sng" dirty="0">
                <a:solidFill>
                  <a:srgbClr val="7030A0"/>
                </a:solidFill>
                <a:latin typeface="Times New Roman" panose="02020603050405020304" pitchFamily="18" charset="0"/>
                <a:cs typeface="Times New Roman" panose="02020603050405020304" pitchFamily="18" charset="0"/>
              </a:rPr>
              <a:t>student’s high school background</a:t>
            </a:r>
            <a:r>
              <a:rPr lang="en-US" sz="2000" dirty="0">
                <a:solidFill>
                  <a:srgbClr val="7030A0"/>
                </a:solidFill>
                <a:latin typeface="Times New Roman" panose="02020603050405020304" pitchFamily="18" charset="0"/>
                <a:cs typeface="Times New Roman" panose="02020603050405020304" pitchFamily="18" charset="0"/>
              </a:rPr>
              <a:t>. This type of study involves several variables.</a:t>
            </a:r>
          </a:p>
        </p:txBody>
      </p:sp>
      <p:sp>
        <p:nvSpPr>
          <p:cNvPr id="2" name="Date Placeholder 1"/>
          <p:cNvSpPr>
            <a:spLocks noGrp="1"/>
          </p:cNvSpPr>
          <p:nvPr>
            <p:ph type="dt" sz="half" idx="10"/>
          </p:nvPr>
        </p:nvSpPr>
        <p:spPr/>
        <p:txBody>
          <a:bodyPr/>
          <a:lstStyle/>
          <a:p>
            <a:pPr>
              <a:defRPr/>
            </a:pPr>
            <a:fld id="{1FF41E85-C1E0-4BCD-AA49-C5C5EF5CE5F3}" type="datetime1">
              <a:rPr lang="en-US" smtClean="0"/>
              <a:t>6/25/2023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778390346"/>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endParaRPr lang="en-US" dirty="0"/>
          </a:p>
        </p:txBody>
      </p:sp>
      <p:sp>
        <p:nvSpPr>
          <p:cNvPr id="3" name="Content Placeholder 2"/>
          <p:cNvSpPr>
            <a:spLocks noGrp="1"/>
          </p:cNvSpPr>
          <p:nvPr>
            <p:ph idx="1"/>
          </p:nvPr>
        </p:nvSpPr>
        <p:spPr>
          <a:xfrm>
            <a:off x="838200" y="1676400"/>
            <a:ext cx="7661275" cy="4114800"/>
          </a:xfrm>
        </p:spPr>
        <p:txBody>
          <a:bodyPr/>
          <a:lstStyle/>
          <a:p>
            <a:pPr marL="0" indent="0">
              <a:buNone/>
            </a:pPr>
            <a:r>
              <a:rPr lang="en-US" sz="2400" dirty="0">
                <a:latin typeface="Times New Roman" panose="02020603050405020304" pitchFamily="18" charset="0"/>
                <a:cs typeface="Times New Roman" panose="02020603050405020304" pitchFamily="18" charset="0"/>
              </a:rPr>
              <a:t>Based on Previous Example,</a:t>
            </a:r>
          </a:p>
          <a:p>
            <a:pPr marL="514350" indent="-225425" algn="just">
              <a:buClrTx/>
              <a:buFont typeface="+mj-lt"/>
              <a:buAutoNum type="arabicPeriod"/>
            </a:pPr>
            <a:r>
              <a:rPr lang="en-US" sz="2400" dirty="0">
                <a:latin typeface="Times New Roman" panose="02020603050405020304" pitchFamily="18" charset="0"/>
                <a:cs typeface="Times New Roman" panose="02020603050405020304" pitchFamily="18" charset="0"/>
              </a:rPr>
              <a:t>Compute the linear correlation coefficient between Daughter’s height and Father’s height.</a:t>
            </a:r>
          </a:p>
          <a:p>
            <a:pPr marL="514350" indent="-225425" algn="just">
              <a:buClrTx/>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225425" algn="just">
              <a:buClrTx/>
              <a:buFont typeface="+mj-lt"/>
              <a:buAutoNum type="arabicPeriod"/>
            </a:pPr>
            <a:r>
              <a:rPr lang="en-US" sz="2400" dirty="0">
                <a:latin typeface="Times New Roman" panose="02020603050405020304" pitchFamily="18" charset="0"/>
                <a:cs typeface="Times New Roman" panose="02020603050405020304" pitchFamily="18" charset="0"/>
              </a:rPr>
              <a:t>Use a 0.05 significance level to test for a linear correlation between Daughter’s height and Father’s height positive or not. </a:t>
            </a:r>
          </a:p>
          <a:p>
            <a:pPr marL="288925" indent="0">
              <a:buNone/>
            </a:pPr>
            <a:endParaRPr lang="en-US" sz="2000" dirty="0">
              <a:latin typeface="Times New Roman" panose="02020603050405020304" pitchFamily="18" charset="0"/>
              <a:cs typeface="Times New Roman" panose="02020603050405020304" pitchFamily="18" charset="0"/>
            </a:endParaRPr>
          </a:p>
          <a:p>
            <a:pPr marL="514350" indent="-225425">
              <a:buNone/>
            </a:pPr>
            <a:endParaRPr lang="en-US"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40</a:t>
            </a:fld>
            <a:endParaRPr lang="en-US"/>
          </a:p>
        </p:txBody>
      </p:sp>
      <p:sp>
        <p:nvSpPr>
          <p:cNvPr id="5" name="Date Placeholder 4"/>
          <p:cNvSpPr>
            <a:spLocks noGrp="1"/>
          </p:cNvSpPr>
          <p:nvPr>
            <p:ph type="dt" sz="half" idx="10"/>
          </p:nvPr>
        </p:nvSpPr>
        <p:spPr/>
        <p:txBody>
          <a:bodyPr/>
          <a:lstStyle/>
          <a:p>
            <a:pPr>
              <a:defRPr/>
            </a:pPr>
            <a:fld id="{9F27E7A1-116A-4D5A-B45D-51D0BEDDE931}" type="datetime1">
              <a:rPr lang="en-US" smtClean="0"/>
              <a:t>6/25/2023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530281730"/>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 Your Tutorial 6:</a:t>
            </a:r>
            <a:endParaRPr lang="en-US" dirty="0"/>
          </a:p>
        </p:txBody>
      </p:sp>
      <p:sp>
        <p:nvSpPr>
          <p:cNvPr id="3" name="Content Placeholder 2"/>
          <p:cNvSpPr>
            <a:spLocks noGrp="1"/>
          </p:cNvSpPr>
          <p:nvPr>
            <p:ph idx="1"/>
          </p:nvPr>
        </p:nvSpPr>
        <p:spPr>
          <a:xfrm>
            <a:off x="838200" y="1676400"/>
            <a:ext cx="7661275" cy="4114800"/>
          </a:xfrm>
        </p:spPr>
        <p:txBody>
          <a:bodyPr/>
          <a:lstStyle/>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3</a:t>
            </a:r>
          </a:p>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4</a:t>
            </a:r>
          </a:p>
          <a:p>
            <a:pPr marL="288925" indent="0">
              <a:buNone/>
            </a:pPr>
            <a:endParaRPr lang="en-US" sz="2000" dirty="0">
              <a:latin typeface="Times New Roman" panose="02020603050405020304" pitchFamily="18" charset="0"/>
              <a:cs typeface="Times New Roman" panose="02020603050405020304" pitchFamily="18" charset="0"/>
            </a:endParaRPr>
          </a:p>
          <a:p>
            <a:pPr marL="514350" indent="-225425">
              <a:buNone/>
            </a:pPr>
            <a:endParaRPr lang="en-US"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41</a:t>
            </a:fld>
            <a:endParaRPr lang="en-US"/>
          </a:p>
        </p:txBody>
      </p:sp>
      <p:sp>
        <p:nvSpPr>
          <p:cNvPr id="5" name="Date Placeholder 4"/>
          <p:cNvSpPr>
            <a:spLocks noGrp="1"/>
          </p:cNvSpPr>
          <p:nvPr>
            <p:ph type="dt" sz="half" idx="10"/>
          </p:nvPr>
        </p:nvSpPr>
        <p:spPr/>
        <p:txBody>
          <a:bodyPr/>
          <a:lstStyle/>
          <a:p>
            <a:pPr>
              <a:defRPr/>
            </a:pPr>
            <a:fld id="{444414EF-EF2C-4732-B962-1D2808D13FC4}" type="datetime1">
              <a:rPr lang="en-US" smtClean="0"/>
              <a:t>6/25/2023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545456065"/>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992C0CF-7A50-4580-A927-A7CB52FEE2C9}" type="datetime1">
              <a:rPr lang="en-US" smtClean="0"/>
              <a:t>6/25/2023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42</a:t>
            </a:fld>
            <a:endParaRPr lang="en-US"/>
          </a:p>
        </p:txBody>
      </p:sp>
      <p:sp>
        <p:nvSpPr>
          <p:cNvPr id="7"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 Your Calculator:</a:t>
            </a:r>
            <a:endParaRPr lang="en-US" dirty="0"/>
          </a:p>
        </p:txBody>
      </p:sp>
      <p:sp>
        <p:nvSpPr>
          <p:cNvPr id="2" name="Rectangle 1"/>
          <p:cNvSpPr/>
          <p:nvPr/>
        </p:nvSpPr>
        <p:spPr>
          <a:xfrm>
            <a:off x="897038" y="1676400"/>
            <a:ext cx="7696200" cy="771814"/>
          </a:xfrm>
          <a:prstGeom prst="rect">
            <a:avLst/>
          </a:prstGeom>
        </p:spPr>
        <p:txBody>
          <a:bodyPr wrap="square">
            <a:spAutoFit/>
          </a:bodyPr>
          <a:lstStyle/>
          <a:p>
            <a:pPr marL="0" marR="0" algn="just">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To find the equation of the regression line and correlation coefficient:</a:t>
            </a:r>
          </a:p>
          <a:p>
            <a:pPr marL="463550" algn="just">
              <a:lnSpc>
                <a:spcPct val="115000"/>
              </a:lnSpc>
              <a:spcBef>
                <a:spcPts val="0"/>
              </a:spcBef>
              <a:spcAft>
                <a:spcPts val="0"/>
              </a:spcAft>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8" name="Picture 17" descr="A calculator with a screen&#10;&#10;Description automatically generated with low confidence">
            <a:extLst>
              <a:ext uri="{FF2B5EF4-FFF2-40B4-BE49-F238E27FC236}">
                <a16:creationId xmlns:a16="http://schemas.microsoft.com/office/drawing/2014/main" id="{F534DD43-C7CB-4B1E-5184-4EBEC4527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99" y="2444203"/>
            <a:ext cx="1835851" cy="3577394"/>
          </a:xfrm>
          <a:prstGeom prst="rect">
            <a:avLst/>
          </a:prstGeom>
        </p:spPr>
      </p:pic>
      <p:pic>
        <p:nvPicPr>
          <p:cNvPr id="20" name="Picture 19" descr="A calculator with many buttons&#10;&#10;Description automatically generated with low confidence">
            <a:extLst>
              <a:ext uri="{FF2B5EF4-FFF2-40B4-BE49-F238E27FC236}">
                <a16:creationId xmlns:a16="http://schemas.microsoft.com/office/drawing/2014/main" id="{68AF89A1-3908-D3BC-3618-F507118AF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373" y="2481867"/>
            <a:ext cx="1835851" cy="3788056"/>
          </a:xfrm>
          <a:prstGeom prst="rect">
            <a:avLst/>
          </a:prstGeom>
        </p:spPr>
      </p:pic>
    </p:spTree>
    <p:extLst>
      <p:ext uri="{BB962C8B-B14F-4D97-AF65-F5344CB8AC3E}">
        <p14:creationId xmlns:p14="http://schemas.microsoft.com/office/powerpoint/2010/main" val="939482970"/>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491003-6126-FE08-B470-CB10008C948A}"/>
              </a:ext>
            </a:extLst>
          </p:cNvPr>
          <p:cNvSpPr>
            <a:spLocks noGrp="1"/>
          </p:cNvSpPr>
          <p:nvPr>
            <p:ph type="dt" sz="half" idx="10"/>
          </p:nvPr>
        </p:nvSpPr>
        <p:spPr/>
        <p:txBody>
          <a:bodyPr/>
          <a:lstStyle/>
          <a:p>
            <a:pPr>
              <a:defRPr/>
            </a:pPr>
            <a:fld id="{8D30CD17-3FA5-48C7-BE32-4F91304B5150}" type="datetime1">
              <a:rPr lang="en-US" smtClean="0"/>
              <a:t>6/25/2023</a:t>
            </a:fld>
            <a:endParaRPr lang="en-US"/>
          </a:p>
        </p:txBody>
      </p:sp>
      <p:sp>
        <p:nvSpPr>
          <p:cNvPr id="5" name="Footer Placeholder 4">
            <a:extLst>
              <a:ext uri="{FF2B5EF4-FFF2-40B4-BE49-F238E27FC236}">
                <a16:creationId xmlns:a16="http://schemas.microsoft.com/office/drawing/2014/main" id="{EECEE16A-10F9-A3E0-4C9D-4B2C7879FDC3}"/>
              </a:ext>
            </a:extLst>
          </p:cNvPr>
          <p:cNvSpPr>
            <a:spLocks noGrp="1"/>
          </p:cNvSpPr>
          <p:nvPr>
            <p:ph type="ftr" sz="quarter" idx="11"/>
          </p:nvPr>
        </p:nvSpPr>
        <p:spPr/>
        <p:txBody>
          <a:bodyPr/>
          <a:lstStyle/>
          <a:p>
            <a:pPr>
              <a:defRPr/>
            </a:pPr>
            <a:r>
              <a:rPr lang="en-US"/>
              <a:t>MC3020</a:t>
            </a:r>
          </a:p>
        </p:txBody>
      </p:sp>
      <p:sp>
        <p:nvSpPr>
          <p:cNvPr id="6" name="Slide Number Placeholder 5">
            <a:extLst>
              <a:ext uri="{FF2B5EF4-FFF2-40B4-BE49-F238E27FC236}">
                <a16:creationId xmlns:a16="http://schemas.microsoft.com/office/drawing/2014/main" id="{083C74A5-F483-4739-CCCC-797C17ABF2D0}"/>
              </a:ext>
            </a:extLst>
          </p:cNvPr>
          <p:cNvSpPr>
            <a:spLocks noGrp="1"/>
          </p:cNvSpPr>
          <p:nvPr>
            <p:ph type="sldNum" sz="quarter" idx="12"/>
          </p:nvPr>
        </p:nvSpPr>
        <p:spPr/>
        <p:txBody>
          <a:bodyPr/>
          <a:lstStyle/>
          <a:p>
            <a:pPr>
              <a:defRPr/>
            </a:pPr>
            <a:fld id="{645ED874-4033-4CEE-AE69-D7CB222F48E6}" type="slidenum">
              <a:rPr lang="en-US" smtClean="0"/>
              <a:pPr>
                <a:defRPr/>
              </a:pPr>
              <a:t>43</a:t>
            </a:fld>
            <a:endParaRPr lang="en-US"/>
          </a:p>
        </p:txBody>
      </p:sp>
      <p:pic>
        <p:nvPicPr>
          <p:cNvPr id="7" name="Picture 6" descr="A calculator with many buttons&#10;&#10;Description automatically generated with low confidence">
            <a:extLst>
              <a:ext uri="{FF2B5EF4-FFF2-40B4-BE49-F238E27FC236}">
                <a16:creationId xmlns:a16="http://schemas.microsoft.com/office/drawing/2014/main" id="{3F0F2B38-7030-48CC-EA11-D778BD05C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174" y="609600"/>
            <a:ext cx="2695951" cy="5439534"/>
          </a:xfrm>
          <a:prstGeom prst="rect">
            <a:avLst/>
          </a:prstGeom>
        </p:spPr>
      </p:pic>
      <p:grpSp>
        <p:nvGrpSpPr>
          <p:cNvPr id="8" name="Group 7">
            <a:extLst>
              <a:ext uri="{FF2B5EF4-FFF2-40B4-BE49-F238E27FC236}">
                <a16:creationId xmlns:a16="http://schemas.microsoft.com/office/drawing/2014/main" id="{B4ABE953-0EDD-23F4-C1F5-B302DE163477}"/>
              </a:ext>
            </a:extLst>
          </p:cNvPr>
          <p:cNvGrpSpPr/>
          <p:nvPr/>
        </p:nvGrpSpPr>
        <p:grpSpPr>
          <a:xfrm>
            <a:off x="2362200" y="1490999"/>
            <a:ext cx="4085890" cy="1305008"/>
            <a:chOff x="2323618" y="3647399"/>
            <a:chExt cx="4085890" cy="1305008"/>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7AE18-9823-66C6-3CA3-6E87FF7DB47D}"/>
                    </a:ext>
                  </a:extLst>
                </p:cNvPr>
                <p:cNvSpPr txBox="1"/>
                <p:nvPr/>
              </p:nvSpPr>
              <p:spPr>
                <a:xfrm>
                  <a:off x="5111038" y="4206439"/>
                  <a:ext cx="533400"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a:solidFill>
                                  <a:srgbClr val="FF0000"/>
                                </a:solidFill>
                                <a:latin typeface="Cambria Math" panose="02040503050406030204" pitchFamily="18" charset="0"/>
                                <a:cs typeface="Times New Roman" panose="02020603050405020304" pitchFamily="18" charset="0"/>
                              </a:rPr>
                            </m:ctrlPr>
                          </m:sSubPr>
                          <m:e>
                            <m:acc>
                              <m:accPr>
                                <m:chr m:val="̂"/>
                                <m:ctrlPr>
                                  <a:rPr lang="en-GB" sz="1200" i="1">
                                    <a:solidFill>
                                      <a:srgbClr val="FF0000"/>
                                    </a:solidFill>
                                    <a:latin typeface="Cambria Math" panose="02040503050406030204" pitchFamily="18" charset="0"/>
                                    <a:cs typeface="Times New Roman" panose="02020603050405020304" pitchFamily="18" charset="0"/>
                                  </a:rPr>
                                </m:ctrlPr>
                              </m:accPr>
                              <m:e>
                                <m:r>
                                  <a:rPr lang="en-GB" sz="1200" i="1">
                                    <a:solidFill>
                                      <a:srgbClr val="FF0000"/>
                                    </a:solidFill>
                                    <a:latin typeface="Cambria Math" panose="02040503050406030204" pitchFamily="18" charset="0"/>
                                    <a:cs typeface="Times New Roman" panose="02020603050405020304" pitchFamily="18" charset="0"/>
                                  </a:rPr>
                                  <m:t>𝛽</m:t>
                                </m:r>
                              </m:e>
                            </m:acc>
                          </m:e>
                          <m:sub>
                            <m:r>
                              <a:rPr lang="en-US" sz="1200" i="1">
                                <a:solidFill>
                                  <a:srgbClr val="FF0000"/>
                                </a:solidFill>
                                <a:latin typeface="Cambria Math" panose="02040503050406030204" pitchFamily="18" charset="0"/>
                                <a:cs typeface="Times New Roman" panose="02020603050405020304" pitchFamily="18" charset="0"/>
                              </a:rPr>
                              <m:t>0</m:t>
                            </m:r>
                          </m:sub>
                        </m:sSub>
                      </m:oMath>
                    </m:oMathPara>
                  </a14:m>
                  <a:endParaRPr lang="en-US" sz="1200" dirty="0"/>
                </a:p>
              </p:txBody>
            </p:sp>
          </mc:Choice>
          <mc:Fallback xmlns="">
            <p:sp>
              <p:nvSpPr>
                <p:cNvPr id="9" name="TextBox 8">
                  <a:extLst>
                    <a:ext uri="{FF2B5EF4-FFF2-40B4-BE49-F238E27FC236}">
                      <a16:creationId xmlns:a16="http://schemas.microsoft.com/office/drawing/2014/main" id="{58F7AE18-9823-66C6-3CA3-6E87FF7DB47D}"/>
                    </a:ext>
                  </a:extLst>
                </p:cNvPr>
                <p:cNvSpPr txBox="1">
                  <a:spLocks noRot="1" noChangeAspect="1" noMove="1" noResize="1" noEditPoints="1" noAdjustHandles="1" noChangeArrowheads="1" noChangeShapeType="1" noTextEdit="1"/>
                </p:cNvSpPr>
                <p:nvPr/>
              </p:nvSpPr>
              <p:spPr>
                <a:xfrm>
                  <a:off x="5111038" y="4206439"/>
                  <a:ext cx="533400" cy="287002"/>
                </a:xfrm>
                <a:prstGeom prst="rect">
                  <a:avLst/>
                </a:prstGeom>
                <a:blipFill>
                  <a:blip r:embed="rId3"/>
                  <a:stretch>
                    <a:fillRect b="-6122"/>
                  </a:stretch>
                </a:blipFill>
                <a:ln>
                  <a:solidFill>
                    <a:srgbClr val="FF0000"/>
                  </a:solidFill>
                </a:ln>
              </p:spPr>
              <p:txBody>
                <a:bodyPr/>
                <a:lstStyle/>
                <a:p>
                  <a:r>
                    <a:rPr lang="en-NZ">
                      <a:noFill/>
                    </a:rPr>
                    <a:t> </a:t>
                  </a:r>
                </a:p>
              </p:txBody>
            </p:sp>
          </mc:Fallback>
        </mc:AlternateContent>
        <p:cxnSp>
          <p:nvCxnSpPr>
            <p:cNvPr id="10" name="Straight Arrow Connector 9">
              <a:extLst>
                <a:ext uri="{FF2B5EF4-FFF2-40B4-BE49-F238E27FC236}">
                  <a16:creationId xmlns:a16="http://schemas.microsoft.com/office/drawing/2014/main" id="{9AF20B72-2327-95C6-6149-2D66E47C5E2D}"/>
                </a:ext>
              </a:extLst>
            </p:cNvPr>
            <p:cNvCxnSpPr>
              <a:cxnSpLocks/>
              <a:stCxn id="9" idx="1"/>
            </p:cNvCxnSpPr>
            <p:nvPr/>
          </p:nvCxnSpPr>
          <p:spPr bwMode="auto">
            <a:xfrm flipH="1" flipV="1">
              <a:off x="2323618" y="3900101"/>
              <a:ext cx="2787420" cy="449839"/>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8839CD2-C415-D9B1-E2F9-B801A5170431}"/>
                    </a:ext>
                  </a:extLst>
                </p:cNvPr>
                <p:cNvSpPr txBox="1"/>
                <p:nvPr/>
              </p:nvSpPr>
              <p:spPr>
                <a:xfrm>
                  <a:off x="5905982" y="3647399"/>
                  <a:ext cx="494818"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a:solidFill>
                                  <a:srgbClr val="FF0000"/>
                                </a:solidFill>
                                <a:latin typeface="Cambria Math" panose="02040503050406030204" pitchFamily="18" charset="0"/>
                                <a:cs typeface="Times New Roman" panose="02020603050405020304" pitchFamily="18" charset="0"/>
                              </a:rPr>
                            </m:ctrlPr>
                          </m:sSubPr>
                          <m:e>
                            <m:acc>
                              <m:accPr>
                                <m:chr m:val="̂"/>
                                <m:ctrlPr>
                                  <a:rPr lang="en-GB" sz="1200" i="1">
                                    <a:solidFill>
                                      <a:srgbClr val="FF0000"/>
                                    </a:solidFill>
                                    <a:latin typeface="Cambria Math" panose="02040503050406030204" pitchFamily="18" charset="0"/>
                                    <a:cs typeface="Times New Roman" panose="02020603050405020304" pitchFamily="18" charset="0"/>
                                  </a:rPr>
                                </m:ctrlPr>
                              </m:accPr>
                              <m:e>
                                <m:r>
                                  <a:rPr lang="en-GB" sz="1200" i="1">
                                    <a:solidFill>
                                      <a:srgbClr val="FF0000"/>
                                    </a:solidFill>
                                    <a:latin typeface="Cambria Math" panose="02040503050406030204" pitchFamily="18" charset="0"/>
                                    <a:cs typeface="Times New Roman" panose="02020603050405020304" pitchFamily="18" charset="0"/>
                                  </a:rPr>
                                  <m:t>𝛽</m:t>
                                </m:r>
                              </m:e>
                            </m:acc>
                          </m:e>
                          <m:sub>
                            <m:r>
                              <a:rPr lang="en-US" sz="1200" i="1">
                                <a:solidFill>
                                  <a:srgbClr val="FF0000"/>
                                </a:solidFill>
                                <a:latin typeface="Cambria Math" panose="02040503050406030204" pitchFamily="18" charset="0"/>
                                <a:cs typeface="Times New Roman" panose="02020603050405020304" pitchFamily="18" charset="0"/>
                              </a:rPr>
                              <m:t>1</m:t>
                            </m:r>
                          </m:sub>
                        </m:sSub>
                      </m:oMath>
                    </m:oMathPara>
                  </a14:m>
                  <a:endParaRPr lang="en-US" sz="1200" dirty="0"/>
                </a:p>
              </p:txBody>
            </p:sp>
          </mc:Choice>
          <mc:Fallback xmlns="">
            <p:sp>
              <p:nvSpPr>
                <p:cNvPr id="11" name="TextBox 10">
                  <a:extLst>
                    <a:ext uri="{FF2B5EF4-FFF2-40B4-BE49-F238E27FC236}">
                      <a16:creationId xmlns:a16="http://schemas.microsoft.com/office/drawing/2014/main" id="{28839CD2-C415-D9B1-E2F9-B801A5170431}"/>
                    </a:ext>
                  </a:extLst>
                </p:cNvPr>
                <p:cNvSpPr txBox="1">
                  <a:spLocks noRot="1" noChangeAspect="1" noMove="1" noResize="1" noEditPoints="1" noAdjustHandles="1" noChangeArrowheads="1" noChangeShapeType="1" noTextEdit="1"/>
                </p:cNvSpPr>
                <p:nvPr/>
              </p:nvSpPr>
              <p:spPr>
                <a:xfrm>
                  <a:off x="5905982" y="3647399"/>
                  <a:ext cx="494818" cy="287002"/>
                </a:xfrm>
                <a:prstGeom prst="rect">
                  <a:avLst/>
                </a:prstGeom>
                <a:blipFill>
                  <a:blip r:embed="rId4"/>
                  <a:stretch>
                    <a:fillRect b="-4082"/>
                  </a:stretch>
                </a:blipFill>
                <a:ln>
                  <a:solidFill>
                    <a:srgbClr val="FF0000"/>
                  </a:solidFill>
                </a:ln>
              </p:spPr>
              <p:txBody>
                <a:bodyPr/>
                <a:lstStyle/>
                <a:p>
                  <a:r>
                    <a:rPr lang="en-NZ">
                      <a:noFill/>
                    </a:rPr>
                    <a:t> </a:t>
                  </a:r>
                </a:p>
              </p:txBody>
            </p:sp>
          </mc:Fallback>
        </mc:AlternateContent>
        <p:cxnSp>
          <p:nvCxnSpPr>
            <p:cNvPr id="13" name="Straight Arrow Connector 12">
              <a:extLst>
                <a:ext uri="{FF2B5EF4-FFF2-40B4-BE49-F238E27FC236}">
                  <a16:creationId xmlns:a16="http://schemas.microsoft.com/office/drawing/2014/main" id="{8528E89E-8FA1-712B-B5A6-6CE737FFFB18}"/>
                </a:ext>
              </a:extLst>
            </p:cNvPr>
            <p:cNvCxnSpPr>
              <a:cxnSpLocks/>
              <a:stCxn id="11" idx="1"/>
            </p:cNvCxnSpPr>
            <p:nvPr/>
          </p:nvCxnSpPr>
          <p:spPr bwMode="auto">
            <a:xfrm flipH="1">
              <a:off x="3314218" y="3790900"/>
              <a:ext cx="2591764" cy="104199"/>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8C53D0-5A9E-BA2C-B00B-BF736F458C4E}"/>
                    </a:ext>
                  </a:extLst>
                </p:cNvPr>
                <p:cNvSpPr txBox="1"/>
                <p:nvPr/>
              </p:nvSpPr>
              <p:spPr>
                <a:xfrm>
                  <a:off x="5914690" y="4665405"/>
                  <a:ext cx="494818"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cs typeface="Times New Roman" panose="02020603050405020304" pitchFamily="18" charset="0"/>
                          </a:rPr>
                          <m:t>𝑟</m:t>
                        </m:r>
                      </m:oMath>
                    </m:oMathPara>
                  </a14:m>
                  <a:endParaRPr lang="en-US" sz="1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914690" y="4665405"/>
                  <a:ext cx="494818" cy="287002"/>
                </a:xfrm>
                <a:prstGeom prst="rect">
                  <a:avLst/>
                </a:prstGeom>
                <a:blipFill>
                  <a:blip r:embed="rId5"/>
                  <a:stretch>
                    <a:fillRect/>
                  </a:stretch>
                </a:blipFill>
                <a:ln>
                  <a:solidFill>
                    <a:srgbClr val="FF0000"/>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E7C46DBB-3AEA-60EE-1E4F-CC69A4E578AD}"/>
                </a:ext>
              </a:extLst>
            </p:cNvPr>
            <p:cNvCxnSpPr>
              <a:cxnSpLocks/>
            </p:cNvCxnSpPr>
            <p:nvPr/>
          </p:nvCxnSpPr>
          <p:spPr bwMode="auto">
            <a:xfrm flipH="1" flipV="1">
              <a:off x="2323618" y="4117204"/>
              <a:ext cx="3591072" cy="835203"/>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p:grpSp>
      <p:pic>
        <p:nvPicPr>
          <p:cNvPr id="22" name="Picture 21" descr="A calculator with a screen&#10;&#10;Description automatically generated with low confidence">
            <a:extLst>
              <a:ext uri="{FF2B5EF4-FFF2-40B4-BE49-F238E27FC236}">
                <a16:creationId xmlns:a16="http://schemas.microsoft.com/office/drawing/2014/main" id="{07A3ADAD-F319-475E-B95D-81A965D353F3}"/>
              </a:ext>
            </a:extLst>
          </p:cNvPr>
          <p:cNvPicPr>
            <a:picLocks noChangeAspect="1"/>
          </p:cNvPicPr>
          <p:nvPr/>
        </p:nvPicPr>
        <p:blipFill rotWithShape="1">
          <a:blip r:embed="rId6">
            <a:extLst>
              <a:ext uri="{28A0092B-C50C-407E-A947-70E740481C1C}">
                <a14:useLocalDpi xmlns:a14="http://schemas.microsoft.com/office/drawing/2010/main" val="0"/>
              </a:ext>
            </a:extLst>
          </a:blip>
          <a:srcRect b="31719"/>
          <a:stretch/>
        </p:blipFill>
        <p:spPr>
          <a:xfrm>
            <a:off x="6516463" y="2509005"/>
            <a:ext cx="2381911" cy="3281527"/>
          </a:xfrm>
          <a:prstGeom prst="rect">
            <a:avLst/>
          </a:prstGeom>
        </p:spPr>
      </p:pic>
    </p:spTree>
    <p:extLst>
      <p:ext uri="{BB962C8B-B14F-4D97-AF65-F5344CB8AC3E}">
        <p14:creationId xmlns:p14="http://schemas.microsoft.com/office/powerpoint/2010/main" val="1937090287"/>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6262A7B-CEF9-490F-A377-307B623A5BA7}" type="datetime1">
              <a:rPr lang="en-US" smtClean="0"/>
              <a:t>6/25/2023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44</a:t>
            </a:fld>
            <a:endParaRPr lang="en-US"/>
          </a:p>
        </p:txBody>
      </p:sp>
      <mc:AlternateContent xmlns:mc="http://schemas.openxmlformats.org/markup-compatibility/2006" xmlns:a14="http://schemas.microsoft.com/office/drawing/2010/main">
        <mc:Choice Requires="a14">
          <p:sp>
            <p:nvSpPr>
              <p:cNvPr id="7" name="Rectangle 6"/>
              <p:cNvSpPr/>
              <p:nvPr/>
            </p:nvSpPr>
            <p:spPr>
              <a:xfrm>
                <a:off x="897038" y="1676400"/>
                <a:ext cx="7696200" cy="1843262"/>
              </a:xfrm>
              <a:prstGeom prst="rect">
                <a:avLst/>
              </a:prstGeom>
            </p:spPr>
            <p:txBody>
              <a:bodyPr wrap="square">
                <a:spAutoFit/>
              </a:bodyPr>
              <a:lstStyle/>
              <a:p>
                <a:pPr marL="0" marR="0" algn="just">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To find the fitted values(</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𝑌</m:t>
                        </m:r>
                      </m:e>
                    </m:acc>
                  </m:oMath>
                </a14:m>
                <a:r>
                  <a:rPr lang="en-US" sz="2000" dirty="0">
                    <a:latin typeface="Times New Roman" panose="02020603050405020304" pitchFamily="18" charset="0"/>
                    <a:cs typeface="Times New Roman" panose="02020603050405020304" pitchFamily="18" charset="0"/>
                  </a:rPr>
                  <a:t>) of the regression:</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Enter the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values in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and the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values in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Press </a:t>
                </a:r>
                <a:r>
                  <a:rPr lang="en-US" sz="2000" b="1" dirty="0">
                    <a:latin typeface="Times New Roman" panose="02020603050405020304" pitchFamily="18" charset="0"/>
                    <a:cs typeface="Times New Roman" panose="02020603050405020304" pitchFamily="18" charset="0"/>
                  </a:rPr>
                  <a:t>SHIFT</a:t>
                </a:r>
                <a:r>
                  <a:rPr lang="en-US" sz="2000" dirty="0">
                    <a:latin typeface="Times New Roman" panose="02020603050405020304" pitchFamily="18" charset="0"/>
                    <a:cs typeface="Times New Roman" panose="02020603050405020304" pitchFamily="18" charset="0"/>
                  </a:rPr>
                  <a:t> and press 1 and move to cursor to </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Type your regression equation (Example </a:t>
                </a:r>
                <a:r>
                  <a:rPr lang="en-US" sz="2000" b="1" dirty="0">
                    <a:latin typeface="Times New Roman" panose="02020603050405020304" pitchFamily="18" charset="0"/>
                    <a:cs typeface="Times New Roman" panose="02020603050405020304" pitchFamily="18" charset="0"/>
                  </a:rPr>
                  <a:t>Y=1.3569+0.4138*L1</a:t>
                </a:r>
                <a:r>
                  <a:rPr lang="en-US" sz="2000" dirty="0">
                    <a:latin typeface="Times New Roman" panose="02020603050405020304" pitchFamily="18" charset="0"/>
                    <a:cs typeface="Times New Roman" panose="02020603050405020304" pitchFamily="18" charset="0"/>
                  </a:rPr>
                  <a:t>) </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After press ENTER then you can find</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897038" y="1676400"/>
                <a:ext cx="7696200" cy="1843262"/>
              </a:xfrm>
              <a:prstGeom prst="rect">
                <a:avLst/>
              </a:prstGeom>
              <a:blipFill>
                <a:blip r:embed="rId2"/>
                <a:stretch>
                  <a:fillRect l="-792" t="-993" r="-713" b="-5298"/>
                </a:stretch>
              </a:blipFill>
            </p:spPr>
            <p:txBody>
              <a:bodyPr/>
              <a:lstStyle/>
              <a:p>
                <a:r>
                  <a:rPr lang="en-NZ">
                    <a:noFill/>
                  </a:rPr>
                  <a:t> </a:t>
                </a:r>
              </a:p>
            </p:txBody>
          </p:sp>
        </mc:Fallback>
      </mc:AlternateContent>
    </p:spTree>
    <p:extLst>
      <p:ext uri="{BB962C8B-B14F-4D97-AF65-F5344CB8AC3E}">
        <p14:creationId xmlns:p14="http://schemas.microsoft.com/office/powerpoint/2010/main" val="1301370449"/>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00A5-84CC-6315-C7F6-548C2B722482}"/>
              </a:ext>
            </a:extLst>
          </p:cNvPr>
          <p:cNvSpPr>
            <a:spLocks noGrp="1"/>
          </p:cNvSpPr>
          <p:nvPr>
            <p:ph type="title"/>
          </p:nvPr>
        </p:nvSpPr>
        <p:spPr>
          <a:xfrm>
            <a:off x="946150" y="3581400"/>
            <a:ext cx="7158037" cy="1412875"/>
          </a:xfrm>
        </p:spPr>
        <p:txBody>
          <a:bodyPr/>
          <a:lstStyle/>
          <a:p>
            <a:pPr algn="ctr"/>
            <a:r>
              <a:rPr lang="en-NZ" b="1" dirty="0">
                <a:solidFill>
                  <a:srgbClr val="C00000"/>
                </a:solidFill>
                <a:latin typeface="Times New Roman" panose="02020603050405020304" pitchFamily="18" charset="0"/>
                <a:cs typeface="Times New Roman" panose="02020603050405020304" pitchFamily="18" charset="0"/>
              </a:rPr>
              <a:t>Multiple Linear regression</a:t>
            </a:r>
            <a:br>
              <a:rPr lang="en-NZ" b="1" dirty="0">
                <a:solidFill>
                  <a:srgbClr val="C00000"/>
                </a:solidFill>
                <a:latin typeface="Times New Roman" panose="02020603050405020304" pitchFamily="18" charset="0"/>
                <a:cs typeface="Times New Roman" panose="02020603050405020304" pitchFamily="18" charset="0"/>
              </a:rPr>
            </a:br>
            <a:br>
              <a:rPr lang="en-NZ" b="1" dirty="0">
                <a:solidFill>
                  <a:srgbClr val="C00000"/>
                </a:solidFill>
                <a:latin typeface="Times New Roman" panose="02020603050405020304" pitchFamily="18" charset="0"/>
                <a:cs typeface="Times New Roman" panose="02020603050405020304" pitchFamily="18" charset="0"/>
              </a:rPr>
            </a:br>
            <a:r>
              <a:rPr lang="en-NZ" b="1" dirty="0">
                <a:solidFill>
                  <a:srgbClr val="C00000"/>
                </a:solidFill>
                <a:latin typeface="Times New Roman" panose="02020603050405020304" pitchFamily="18" charset="0"/>
                <a:cs typeface="Times New Roman" panose="02020603050405020304" pitchFamily="18" charset="0"/>
              </a:rPr>
              <a:t>R program-based discussions</a:t>
            </a:r>
            <a:br>
              <a:rPr lang="en-NZ" b="1" dirty="0">
                <a:solidFill>
                  <a:srgbClr val="C00000"/>
                </a:solidFill>
                <a:latin typeface="Times New Roman" panose="02020603050405020304" pitchFamily="18" charset="0"/>
                <a:cs typeface="Times New Roman" panose="02020603050405020304" pitchFamily="18" charset="0"/>
              </a:rPr>
            </a:br>
            <a:br>
              <a:rPr lang="en-NZ" b="1" dirty="0">
                <a:solidFill>
                  <a:srgbClr val="C00000"/>
                </a:solidFill>
                <a:latin typeface="Times New Roman" panose="02020603050405020304" pitchFamily="18" charset="0"/>
                <a:cs typeface="Times New Roman" panose="02020603050405020304" pitchFamily="18" charset="0"/>
              </a:rPr>
            </a:br>
            <a:r>
              <a:rPr lang="en-NZ" b="1" dirty="0">
                <a:solidFill>
                  <a:srgbClr val="C00000"/>
                </a:solidFill>
                <a:latin typeface="Times New Roman" panose="02020603050405020304" pitchFamily="18" charset="0"/>
                <a:cs typeface="Times New Roman" panose="02020603050405020304" pitchFamily="18" charset="0"/>
              </a:rPr>
              <a:t>The slides will be updated soon!</a:t>
            </a:r>
          </a:p>
        </p:txBody>
      </p:sp>
      <p:sp>
        <p:nvSpPr>
          <p:cNvPr id="4" name="Date Placeholder 3">
            <a:extLst>
              <a:ext uri="{FF2B5EF4-FFF2-40B4-BE49-F238E27FC236}">
                <a16:creationId xmlns:a16="http://schemas.microsoft.com/office/drawing/2014/main" id="{37076377-11FE-394D-CE54-09669EFFB972}"/>
              </a:ext>
            </a:extLst>
          </p:cNvPr>
          <p:cNvSpPr>
            <a:spLocks noGrp="1"/>
          </p:cNvSpPr>
          <p:nvPr>
            <p:ph type="dt" sz="half" idx="10"/>
          </p:nvPr>
        </p:nvSpPr>
        <p:spPr/>
        <p:txBody>
          <a:bodyPr/>
          <a:lstStyle/>
          <a:p>
            <a:pPr>
              <a:defRPr/>
            </a:pPr>
            <a:fld id="{8D30CD17-3FA5-48C7-BE32-4F91304B5150}" type="datetime1">
              <a:rPr lang="en-US" smtClean="0"/>
              <a:t>6/25/2023</a:t>
            </a:fld>
            <a:endParaRPr lang="en-US"/>
          </a:p>
        </p:txBody>
      </p:sp>
      <p:sp>
        <p:nvSpPr>
          <p:cNvPr id="5" name="Footer Placeholder 4">
            <a:extLst>
              <a:ext uri="{FF2B5EF4-FFF2-40B4-BE49-F238E27FC236}">
                <a16:creationId xmlns:a16="http://schemas.microsoft.com/office/drawing/2014/main" id="{42E99DC4-895E-89EA-434B-9A475814D815}"/>
              </a:ext>
            </a:extLst>
          </p:cNvPr>
          <p:cNvSpPr>
            <a:spLocks noGrp="1"/>
          </p:cNvSpPr>
          <p:nvPr>
            <p:ph type="ftr" sz="quarter" idx="11"/>
          </p:nvPr>
        </p:nvSpPr>
        <p:spPr/>
        <p:txBody>
          <a:bodyPr/>
          <a:lstStyle/>
          <a:p>
            <a:pPr>
              <a:defRPr/>
            </a:pPr>
            <a:r>
              <a:rPr lang="en-US"/>
              <a:t>MC3020</a:t>
            </a:r>
          </a:p>
        </p:txBody>
      </p:sp>
      <p:sp>
        <p:nvSpPr>
          <p:cNvPr id="6" name="Slide Number Placeholder 5">
            <a:extLst>
              <a:ext uri="{FF2B5EF4-FFF2-40B4-BE49-F238E27FC236}">
                <a16:creationId xmlns:a16="http://schemas.microsoft.com/office/drawing/2014/main" id="{44532C6A-F7B7-EDA0-49AC-DC0ED60ADF21}"/>
              </a:ext>
            </a:extLst>
          </p:cNvPr>
          <p:cNvSpPr>
            <a:spLocks noGrp="1"/>
          </p:cNvSpPr>
          <p:nvPr>
            <p:ph type="sldNum" sz="quarter" idx="12"/>
          </p:nvPr>
        </p:nvSpPr>
        <p:spPr/>
        <p:txBody>
          <a:bodyPr/>
          <a:lstStyle/>
          <a:p>
            <a:pPr>
              <a:defRPr/>
            </a:pPr>
            <a:fld id="{645ED874-4033-4CEE-AE69-D7CB222F48E6}" type="slidenum">
              <a:rPr lang="en-US" smtClean="0"/>
              <a:pPr>
                <a:defRPr/>
              </a:pPr>
              <a:t>45</a:t>
            </a:fld>
            <a:endParaRPr lang="en-US"/>
          </a:p>
        </p:txBody>
      </p:sp>
    </p:spTree>
    <p:extLst>
      <p:ext uri="{BB962C8B-B14F-4D97-AF65-F5344CB8AC3E}">
        <p14:creationId xmlns:p14="http://schemas.microsoft.com/office/powerpoint/2010/main" val="2491909453"/>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060356-1BB2-4331-B8B7-74BD67E0ED81}" type="datetime1">
              <a:rPr lang="en-US" altLang="en-US" sz="1400" smtClean="0">
                <a:solidFill>
                  <a:srgbClr val="FFFFFF"/>
                </a:solidFill>
              </a:rPr>
              <a:t>6/25/2023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46</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3" name="TextBox 2">
            <a:extLst>
              <a:ext uri="{FF2B5EF4-FFF2-40B4-BE49-F238E27FC236}">
                <a16:creationId xmlns:a16="http://schemas.microsoft.com/office/drawing/2014/main" id="{5C86C50B-7B7B-66D7-95BB-6222A8749EE0}"/>
              </a:ext>
            </a:extLst>
          </p:cNvPr>
          <p:cNvSpPr txBox="1"/>
          <p:nvPr/>
        </p:nvSpPr>
        <p:spPr>
          <a:xfrm>
            <a:off x="1079674" y="502231"/>
            <a:ext cx="7118176" cy="6124754"/>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2"/>
              </a:rPr>
              <a:t>https://mayooran1987.github.io/MC3020/</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 </a:t>
            </a:r>
            <a:r>
              <a:rPr lang="en-US" sz="2800" b="0" i="0" u="none" strike="noStrike" baseline="0" dirty="0">
                <a:solidFill>
                  <a:srgbClr val="0000FF"/>
                </a:solidFill>
                <a:latin typeface="Times New Roman" panose="02020603050405020304" pitchFamily="18" charset="0"/>
                <a:cs typeface="Times New Roman" panose="02020603050405020304" pitchFamily="18" charset="0"/>
                <a:hlinkClick r:id="rId3"/>
              </a:rPr>
              <a:t>link</a:t>
            </a:r>
            <a:endParaRPr lang="en-US" sz="28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6CBF706D-6077-BF0D-1F47-01E87F9E2E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3348" y="4800474"/>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A qr code with a dinosaur&#10;&#10;Description automatically generated">
            <a:extLst>
              <a:ext uri="{FF2B5EF4-FFF2-40B4-BE49-F238E27FC236}">
                <a16:creationId xmlns:a16="http://schemas.microsoft.com/office/drawing/2014/main" id="{DF02F3F5-E753-AA54-3523-0217981006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8056" y="3603248"/>
            <a:ext cx="2394452" cy="2394452"/>
          </a:xfrm>
          <a:prstGeom prst="rect">
            <a:avLst/>
          </a:prstGeom>
        </p:spPr>
      </p:pic>
      <p:pic>
        <p:nvPicPr>
          <p:cNvPr id="4" name="Picture 3">
            <a:extLst>
              <a:ext uri="{FF2B5EF4-FFF2-40B4-BE49-F238E27FC236}">
                <a16:creationId xmlns:a16="http://schemas.microsoft.com/office/drawing/2014/main" id="{70FAE4BA-09B6-D186-DE2A-9E74AAF2CD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5225" y="3440243"/>
            <a:ext cx="2286000" cy="2286000"/>
          </a:xfrm>
          <a:prstGeom prst="rect">
            <a:avLst/>
          </a:prstGeom>
        </p:spPr>
      </p:pic>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5</a:t>
            </a:fld>
            <a:endParaRPr lang="en-US"/>
          </a:p>
        </p:txBody>
      </p:sp>
      <p:sp>
        <p:nvSpPr>
          <p:cNvPr id="5" name="Rectangle 4"/>
          <p:cNvSpPr/>
          <p:nvPr/>
        </p:nvSpPr>
        <p:spPr>
          <a:xfrm>
            <a:off x="762000" y="1582341"/>
            <a:ext cx="7696200" cy="4585871"/>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Simple relationships can also be positive or negative. A </a:t>
            </a:r>
            <a:r>
              <a:rPr lang="en-US" sz="2400" b="1" dirty="0">
                <a:latin typeface="Times New Roman" panose="02020603050405020304" pitchFamily="18" charset="0"/>
                <a:cs typeface="Times New Roman" panose="02020603050405020304" pitchFamily="18" charset="0"/>
              </a:rPr>
              <a:t>positive relationship </a:t>
            </a:r>
            <a:r>
              <a:rPr lang="en-US" sz="2400" dirty="0">
                <a:latin typeface="Times New Roman" panose="02020603050405020304" pitchFamily="18" charset="0"/>
                <a:cs typeface="Times New Roman" panose="02020603050405020304" pitchFamily="18" charset="0"/>
              </a:rPr>
              <a:t>exists when both variables increase or decrease at the same time. </a:t>
            </a:r>
          </a:p>
          <a:p>
            <a:pPr algn="just"/>
            <a:endParaRPr lang="en-US" sz="2400" dirty="0">
              <a:latin typeface="Times New Roman" panose="02020603050405020304" pitchFamily="18" charset="0"/>
              <a:cs typeface="Times New Roman" panose="02020603050405020304" pitchFamily="18" charset="0"/>
            </a:endParaRPr>
          </a:p>
          <a:p>
            <a:pPr algn="just"/>
            <a:r>
              <a:rPr lang="en-US" sz="2000" dirty="0">
                <a:solidFill>
                  <a:srgbClr val="7030A0"/>
                </a:solidFill>
                <a:latin typeface="Times New Roman" panose="02020603050405020304" pitchFamily="18" charset="0"/>
                <a:cs typeface="Times New Roman" panose="02020603050405020304" pitchFamily="18" charset="0"/>
              </a:rPr>
              <a:t>For instance, a person’s height and weight are related; and the relationship is positive, since the taller a person is, generally, the more the person weighs.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negative relationship, </a:t>
            </a:r>
            <a:r>
              <a:rPr lang="en-US" sz="2400" dirty="0">
                <a:latin typeface="Times New Roman" panose="02020603050405020304" pitchFamily="18" charset="0"/>
                <a:cs typeface="Times New Roman" panose="02020603050405020304" pitchFamily="18" charset="0"/>
              </a:rPr>
              <a:t>as one variable increases, the other variable decreases, and vice versa. </a:t>
            </a:r>
          </a:p>
          <a:p>
            <a:pPr algn="just"/>
            <a:endParaRPr lang="en-US" sz="2400" dirty="0">
              <a:latin typeface="Times New Roman" panose="02020603050405020304" pitchFamily="18" charset="0"/>
              <a:cs typeface="Times New Roman" panose="02020603050405020304" pitchFamily="18" charset="0"/>
            </a:endParaRPr>
          </a:p>
          <a:p>
            <a:pPr algn="just"/>
            <a:r>
              <a:rPr lang="en-US" sz="2000" dirty="0">
                <a:solidFill>
                  <a:srgbClr val="7030A0"/>
                </a:solidFill>
                <a:latin typeface="Times New Roman" panose="02020603050405020304" pitchFamily="18" charset="0"/>
                <a:cs typeface="Times New Roman" panose="02020603050405020304" pitchFamily="18" charset="0"/>
              </a:rPr>
              <a:t>For example, if you measure the strength of people over 60 years of age, you will find that as age increases, strength generally decreases.</a:t>
            </a:r>
          </a:p>
        </p:txBody>
      </p:sp>
      <p:sp>
        <p:nvSpPr>
          <p:cNvPr id="2" name="Date Placeholder 1"/>
          <p:cNvSpPr>
            <a:spLocks noGrp="1"/>
          </p:cNvSpPr>
          <p:nvPr>
            <p:ph type="dt" sz="half" idx="10"/>
          </p:nvPr>
        </p:nvSpPr>
        <p:spPr/>
        <p:txBody>
          <a:bodyPr/>
          <a:lstStyle/>
          <a:p>
            <a:pPr>
              <a:defRPr/>
            </a:pPr>
            <a:fld id="{149F8EFF-767B-4096-A2AE-E94112DED677}" type="datetime1">
              <a:rPr lang="en-US" smtClean="0"/>
              <a:t>6/25/2023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084843961"/>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6</a:t>
            </a:fld>
            <a:endParaRPr lang="en-US"/>
          </a:p>
        </p:txBody>
      </p:sp>
      <p:sp>
        <p:nvSpPr>
          <p:cNvPr id="5" name="Title 1"/>
          <p:cNvSpPr>
            <a:spLocks noGrp="1"/>
          </p:cNvSpPr>
          <p:nvPr>
            <p:ph type="title"/>
          </p:nvPr>
        </p:nvSpPr>
        <p:spPr>
          <a:xfrm>
            <a:off x="931863" y="96838"/>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 Plots and Correlation</a:t>
            </a:r>
          </a:p>
        </p:txBody>
      </p:sp>
      <p:sp>
        <p:nvSpPr>
          <p:cNvPr id="6" name="Rectangle 5"/>
          <p:cNvSpPr/>
          <p:nvPr/>
        </p:nvSpPr>
        <p:spPr>
          <a:xfrm>
            <a:off x="685800" y="1676400"/>
            <a:ext cx="7772400" cy="452431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 scatter plot is a graph of the ordered pairs (x, y) of numbers consisting of the independent variable x and the dependent variable y.</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independent variable x is plotted on the horizontal axis, and the dependent variable y is plotted on the vertical axis.</a:t>
            </a:r>
          </a:p>
          <a:p>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scatter plot is a visual way to describe the nature of the relationship between the independent and dependent variables.</a:t>
            </a:r>
          </a:p>
        </p:txBody>
      </p:sp>
      <p:sp>
        <p:nvSpPr>
          <p:cNvPr id="2" name="Date Placeholder 1"/>
          <p:cNvSpPr>
            <a:spLocks noGrp="1"/>
          </p:cNvSpPr>
          <p:nvPr>
            <p:ph type="dt" sz="half" idx="10"/>
          </p:nvPr>
        </p:nvSpPr>
        <p:spPr/>
        <p:txBody>
          <a:bodyPr/>
          <a:lstStyle/>
          <a:p>
            <a:pPr>
              <a:defRPr/>
            </a:pPr>
            <a:fld id="{05A6BC2C-AB59-4B84-8BFD-F02904539560}" type="datetime1">
              <a:rPr lang="en-US" smtClean="0"/>
              <a:t>6/25/2023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987602389"/>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7</a:t>
            </a:fld>
            <a:endParaRPr lang="en-US"/>
          </a:p>
        </p:txBody>
      </p:sp>
      <p:sp>
        <p:nvSpPr>
          <p:cNvPr id="5" name="Rectangle 4"/>
          <p:cNvSpPr/>
          <p:nvPr/>
        </p:nvSpPr>
        <p:spPr>
          <a:xfrm>
            <a:off x="762000" y="1752600"/>
            <a:ext cx="7696200" cy="452431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Construct a scatter plot for the data shown for car rental companies in the United</a:t>
            </a:r>
          </a:p>
          <a:p>
            <a:r>
              <a:rPr lang="en-US" dirty="0">
                <a:latin typeface="Times New Roman" panose="02020603050405020304" pitchFamily="18" charset="0"/>
                <a:cs typeface="Times New Roman" panose="02020603050405020304" pitchFamily="18" charset="0"/>
              </a:rPr>
              <a:t>States for a recent year.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Solution</a:t>
            </a:r>
          </a:p>
          <a:p>
            <a:r>
              <a:rPr lang="en-US" dirty="0">
                <a:latin typeface="Times New Roman" panose="02020603050405020304" pitchFamily="18" charset="0"/>
                <a:cs typeface="Times New Roman" panose="02020603050405020304" pitchFamily="18" charset="0"/>
              </a:rPr>
              <a:t>Step 1 Draw and label the x and y axes.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2 Plot each point on the graph, as shown in following slide.</a:t>
            </a:r>
          </a:p>
        </p:txBody>
      </p:sp>
      <p:graphicFrame>
        <p:nvGraphicFramePr>
          <p:cNvPr id="6" name="Table 5"/>
          <p:cNvGraphicFramePr>
            <a:graphicFrameLocks noGrp="1"/>
          </p:cNvGraphicFramePr>
          <p:nvPr>
            <p:extLst>
              <p:ext uri="{D42A27DB-BD31-4B8C-83A1-F6EECF244321}">
                <p14:modId xmlns:p14="http://schemas.microsoft.com/office/powerpoint/2010/main" val="3026289324"/>
              </p:ext>
            </p:extLst>
          </p:nvPr>
        </p:nvGraphicFramePr>
        <p:xfrm>
          <a:off x="1409700" y="2362200"/>
          <a:ext cx="6400800" cy="2678025"/>
        </p:xfrm>
        <a:graphic>
          <a:graphicData uri="http://schemas.openxmlformats.org/drawingml/2006/table">
            <a:tbl>
              <a:tblPr firstRow="1" bandRow="1">
                <a:tableStyleId>{69CF1AB2-1976-4502-BF36-3FF5EA218861}</a:tableStyleId>
              </a:tblPr>
              <a:tblGrid>
                <a:gridCol w="1447800">
                  <a:extLst>
                    <a:ext uri="{9D8B030D-6E8A-4147-A177-3AD203B41FA5}">
                      <a16:colId xmlns:a16="http://schemas.microsoft.com/office/drawing/2014/main" val="1187147379"/>
                    </a:ext>
                  </a:extLst>
                </a:gridCol>
                <a:gridCol w="2667000">
                  <a:extLst>
                    <a:ext uri="{9D8B030D-6E8A-4147-A177-3AD203B41FA5}">
                      <a16:colId xmlns:a16="http://schemas.microsoft.com/office/drawing/2014/main" val="3757331145"/>
                    </a:ext>
                  </a:extLst>
                </a:gridCol>
                <a:gridCol w="2286000">
                  <a:extLst>
                    <a:ext uri="{9D8B030D-6E8A-4147-A177-3AD203B41FA5}">
                      <a16:colId xmlns:a16="http://schemas.microsoft.com/office/drawing/2014/main" val="1387055966"/>
                    </a:ext>
                  </a:extLst>
                </a:gridCol>
              </a:tblGrid>
              <a:tr h="483465">
                <a:tc>
                  <a:txBody>
                    <a:bodyPr/>
                    <a:lstStyle/>
                    <a:p>
                      <a:pPr algn="ctr"/>
                      <a:r>
                        <a:rPr lang="en-US" b="1" i="0" dirty="0">
                          <a:latin typeface="Times New Roman" panose="02020603050405020304" pitchFamily="18" charset="0"/>
                          <a:cs typeface="Times New Roman" panose="02020603050405020304" pitchFamily="18" charset="0"/>
                        </a:rPr>
                        <a:t>Company</a:t>
                      </a:r>
                    </a:p>
                  </a:txBody>
                  <a:tcPr/>
                </a:tc>
                <a:tc>
                  <a:txBody>
                    <a:bodyPr/>
                    <a:lstStyle/>
                    <a:p>
                      <a:pPr algn="ctr"/>
                      <a:r>
                        <a:rPr lang="en-US" sz="1800" b="1" i="0" u="none" strike="noStrike" kern="1200" baseline="0" dirty="0">
                          <a:latin typeface="Times New Roman" panose="02020603050405020304" pitchFamily="18" charset="0"/>
                          <a:cs typeface="Times New Roman" panose="02020603050405020304" pitchFamily="18" charset="0"/>
                        </a:rPr>
                        <a:t>Cars (in ten thousands)</a:t>
                      </a:r>
                      <a:endParaRPr lang="en-US" b="1" i="0" dirty="0">
                        <a:latin typeface="Times New Roman" panose="02020603050405020304" pitchFamily="18" charset="0"/>
                        <a:cs typeface="Times New Roman" panose="02020603050405020304" pitchFamily="18" charset="0"/>
                      </a:endParaRPr>
                    </a:p>
                  </a:txBody>
                  <a:tcPr/>
                </a:tc>
                <a:tc>
                  <a:txBody>
                    <a:bodyPr/>
                    <a:lstStyle/>
                    <a:p>
                      <a:pPr algn="ctr"/>
                      <a:r>
                        <a:rPr lang="en-US" sz="1800" b="1" i="0" u="none" strike="noStrike" kern="1200" baseline="0" dirty="0">
                          <a:latin typeface="Times New Roman" panose="02020603050405020304" pitchFamily="18" charset="0"/>
                          <a:cs typeface="Times New Roman" panose="02020603050405020304" pitchFamily="18" charset="0"/>
                        </a:rPr>
                        <a:t>Revenue (in billions)</a:t>
                      </a:r>
                      <a:endParaRPr lang="en-US"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0108346"/>
                  </a:ext>
                </a:extLst>
              </a:tr>
              <a:tr h="280103">
                <a:tc>
                  <a:txBody>
                    <a:bodyPr/>
                    <a:lstStyle/>
                    <a:p>
                      <a:pPr algn="ctr"/>
                      <a:r>
                        <a:rPr lang="en-US" b="0" i="0" dirty="0">
                          <a:latin typeface="Times New Roman" panose="02020603050405020304" pitchFamily="18" charset="0"/>
                          <a:cs typeface="Times New Roman" panose="02020603050405020304" pitchFamily="18" charset="0"/>
                        </a:rPr>
                        <a:t>A</a:t>
                      </a:r>
                    </a:p>
                  </a:txBody>
                  <a:tcPr/>
                </a:tc>
                <a:tc>
                  <a:txBody>
                    <a:bodyPr/>
                    <a:lstStyle/>
                    <a:p>
                      <a:pPr algn="ctr"/>
                      <a:r>
                        <a:rPr lang="en-US" b="0" i="0" dirty="0">
                          <a:latin typeface="Times New Roman" panose="02020603050405020304" pitchFamily="18" charset="0"/>
                          <a:cs typeface="Times New Roman" panose="02020603050405020304" pitchFamily="18" charset="0"/>
                        </a:rPr>
                        <a:t>63.0</a:t>
                      </a:r>
                    </a:p>
                  </a:txBody>
                  <a:tcPr/>
                </a:tc>
                <a:tc>
                  <a:txBody>
                    <a:bodyPr/>
                    <a:lstStyle/>
                    <a:p>
                      <a:pPr algn="ctr"/>
                      <a:r>
                        <a:rPr lang="en-US" b="0" i="0" dirty="0">
                          <a:latin typeface="Times New Roman" panose="02020603050405020304" pitchFamily="18" charset="0"/>
                          <a:cs typeface="Times New Roman" panose="02020603050405020304" pitchFamily="18" charset="0"/>
                        </a:rPr>
                        <a:t>7.0</a:t>
                      </a:r>
                    </a:p>
                  </a:txBody>
                  <a:tcPr/>
                </a:tc>
                <a:extLst>
                  <a:ext uri="{0D108BD9-81ED-4DB2-BD59-A6C34878D82A}">
                    <a16:rowId xmlns:a16="http://schemas.microsoft.com/office/drawing/2014/main" val="936252789"/>
                  </a:ext>
                </a:extLst>
              </a:tr>
              <a:tr h="280103">
                <a:tc>
                  <a:txBody>
                    <a:bodyPr/>
                    <a:lstStyle/>
                    <a:p>
                      <a:pPr algn="ctr"/>
                      <a:r>
                        <a:rPr lang="en-US" b="0" i="0" dirty="0">
                          <a:latin typeface="Times New Roman" panose="02020603050405020304" pitchFamily="18" charset="0"/>
                          <a:cs typeface="Times New Roman" panose="02020603050405020304" pitchFamily="18" charset="0"/>
                        </a:rPr>
                        <a:t>B</a:t>
                      </a:r>
                    </a:p>
                  </a:txBody>
                  <a:tcPr/>
                </a:tc>
                <a:tc>
                  <a:txBody>
                    <a:bodyPr/>
                    <a:lstStyle/>
                    <a:p>
                      <a:pPr algn="ctr"/>
                      <a:r>
                        <a:rPr lang="en-US" b="0" i="0" dirty="0">
                          <a:latin typeface="Times New Roman" panose="02020603050405020304" pitchFamily="18" charset="0"/>
                          <a:cs typeface="Times New Roman" panose="02020603050405020304" pitchFamily="18" charset="0"/>
                        </a:rPr>
                        <a:t>29.0</a:t>
                      </a:r>
                    </a:p>
                  </a:txBody>
                  <a:tcPr/>
                </a:tc>
                <a:tc>
                  <a:txBody>
                    <a:bodyPr/>
                    <a:lstStyle/>
                    <a:p>
                      <a:pPr algn="ctr"/>
                      <a:r>
                        <a:rPr lang="en-US" b="0" i="0" dirty="0">
                          <a:latin typeface="Times New Roman" panose="02020603050405020304" pitchFamily="18" charset="0"/>
                          <a:cs typeface="Times New Roman" panose="02020603050405020304" pitchFamily="18" charset="0"/>
                        </a:rPr>
                        <a:t>3.9</a:t>
                      </a:r>
                    </a:p>
                  </a:txBody>
                  <a:tcPr/>
                </a:tc>
                <a:extLst>
                  <a:ext uri="{0D108BD9-81ED-4DB2-BD59-A6C34878D82A}">
                    <a16:rowId xmlns:a16="http://schemas.microsoft.com/office/drawing/2014/main" val="3838450926"/>
                  </a:ext>
                </a:extLst>
              </a:tr>
              <a:tr h="280103">
                <a:tc>
                  <a:txBody>
                    <a:bodyPr/>
                    <a:lstStyle/>
                    <a:p>
                      <a:pPr algn="ctr"/>
                      <a:r>
                        <a:rPr lang="en-US" b="0" i="0" dirty="0">
                          <a:latin typeface="Times New Roman" panose="02020603050405020304" pitchFamily="18" charset="0"/>
                          <a:cs typeface="Times New Roman" panose="02020603050405020304" pitchFamily="18" charset="0"/>
                        </a:rPr>
                        <a:t>C</a:t>
                      </a:r>
                    </a:p>
                  </a:txBody>
                  <a:tcPr/>
                </a:tc>
                <a:tc>
                  <a:txBody>
                    <a:bodyPr/>
                    <a:lstStyle/>
                    <a:p>
                      <a:pPr algn="ctr"/>
                      <a:r>
                        <a:rPr lang="en-US" b="0" i="0" dirty="0">
                          <a:latin typeface="Times New Roman" panose="02020603050405020304" pitchFamily="18" charset="0"/>
                          <a:cs typeface="Times New Roman" panose="02020603050405020304" pitchFamily="18" charset="0"/>
                        </a:rPr>
                        <a:t>20.8</a:t>
                      </a:r>
                    </a:p>
                  </a:txBody>
                  <a:tcPr/>
                </a:tc>
                <a:tc>
                  <a:txBody>
                    <a:bodyPr/>
                    <a:lstStyle/>
                    <a:p>
                      <a:pPr algn="ctr"/>
                      <a:r>
                        <a:rPr lang="en-US" b="0" i="0" dirty="0">
                          <a:latin typeface="Times New Roman" panose="02020603050405020304" pitchFamily="18" charset="0"/>
                          <a:cs typeface="Times New Roman" panose="02020603050405020304" pitchFamily="18" charset="0"/>
                        </a:rPr>
                        <a:t>2.1</a:t>
                      </a:r>
                    </a:p>
                  </a:txBody>
                  <a:tcPr/>
                </a:tc>
                <a:extLst>
                  <a:ext uri="{0D108BD9-81ED-4DB2-BD59-A6C34878D82A}">
                    <a16:rowId xmlns:a16="http://schemas.microsoft.com/office/drawing/2014/main" val="957041468"/>
                  </a:ext>
                </a:extLst>
              </a:tr>
              <a:tr h="280103">
                <a:tc>
                  <a:txBody>
                    <a:bodyPr/>
                    <a:lstStyle/>
                    <a:p>
                      <a:pPr algn="ctr"/>
                      <a:r>
                        <a:rPr lang="en-US" b="0" i="0" dirty="0">
                          <a:latin typeface="Times New Roman" panose="02020603050405020304" pitchFamily="18" charset="0"/>
                          <a:cs typeface="Times New Roman" panose="02020603050405020304" pitchFamily="18" charset="0"/>
                        </a:rPr>
                        <a:t>D</a:t>
                      </a:r>
                    </a:p>
                  </a:txBody>
                  <a:tcPr/>
                </a:tc>
                <a:tc>
                  <a:txBody>
                    <a:bodyPr/>
                    <a:lstStyle/>
                    <a:p>
                      <a:pPr algn="ctr"/>
                      <a:r>
                        <a:rPr lang="en-US" b="0" i="0" dirty="0">
                          <a:latin typeface="Times New Roman" panose="02020603050405020304" pitchFamily="18" charset="0"/>
                          <a:cs typeface="Times New Roman" panose="02020603050405020304" pitchFamily="18" charset="0"/>
                        </a:rPr>
                        <a:t>19.1</a:t>
                      </a:r>
                    </a:p>
                  </a:txBody>
                  <a:tcPr/>
                </a:tc>
                <a:tc>
                  <a:txBody>
                    <a:bodyPr/>
                    <a:lstStyle/>
                    <a:p>
                      <a:pPr algn="ctr"/>
                      <a:r>
                        <a:rPr lang="en-US" b="0" i="0" dirty="0">
                          <a:latin typeface="Times New Roman" panose="02020603050405020304" pitchFamily="18" charset="0"/>
                          <a:cs typeface="Times New Roman" panose="02020603050405020304" pitchFamily="18" charset="0"/>
                        </a:rPr>
                        <a:t>2.8</a:t>
                      </a:r>
                    </a:p>
                  </a:txBody>
                  <a:tcPr/>
                </a:tc>
                <a:extLst>
                  <a:ext uri="{0D108BD9-81ED-4DB2-BD59-A6C34878D82A}">
                    <a16:rowId xmlns:a16="http://schemas.microsoft.com/office/drawing/2014/main" val="348044281"/>
                  </a:ext>
                </a:extLst>
              </a:tr>
              <a:tr h="280103">
                <a:tc>
                  <a:txBody>
                    <a:bodyPr/>
                    <a:lstStyle/>
                    <a:p>
                      <a:pPr algn="ctr"/>
                      <a:r>
                        <a:rPr lang="en-US" b="0" i="0" dirty="0">
                          <a:latin typeface="Times New Roman" panose="02020603050405020304" pitchFamily="18" charset="0"/>
                          <a:cs typeface="Times New Roman" panose="02020603050405020304" pitchFamily="18" charset="0"/>
                        </a:rPr>
                        <a:t>E</a:t>
                      </a:r>
                    </a:p>
                  </a:txBody>
                  <a:tcPr/>
                </a:tc>
                <a:tc>
                  <a:txBody>
                    <a:bodyPr/>
                    <a:lstStyle/>
                    <a:p>
                      <a:pPr algn="ctr"/>
                      <a:r>
                        <a:rPr lang="en-US" b="0" i="0" dirty="0">
                          <a:latin typeface="Times New Roman" panose="02020603050405020304" pitchFamily="18" charset="0"/>
                          <a:cs typeface="Times New Roman" panose="02020603050405020304" pitchFamily="18" charset="0"/>
                        </a:rPr>
                        <a:t>13.4</a:t>
                      </a:r>
                    </a:p>
                  </a:txBody>
                  <a:tcPr/>
                </a:tc>
                <a:tc>
                  <a:txBody>
                    <a:bodyPr/>
                    <a:lstStyle/>
                    <a:p>
                      <a:pPr algn="ctr"/>
                      <a:r>
                        <a:rPr lang="en-US" b="0" i="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3126518535"/>
                  </a:ext>
                </a:extLst>
              </a:tr>
              <a:tr h="280103">
                <a:tc>
                  <a:txBody>
                    <a:bodyPr/>
                    <a:lstStyle/>
                    <a:p>
                      <a:pPr algn="ctr"/>
                      <a:r>
                        <a:rPr lang="en-US" b="0" i="0" dirty="0">
                          <a:latin typeface="Times New Roman" panose="02020603050405020304" pitchFamily="18" charset="0"/>
                          <a:cs typeface="Times New Roman" panose="02020603050405020304" pitchFamily="18" charset="0"/>
                        </a:rPr>
                        <a:t>F</a:t>
                      </a:r>
                    </a:p>
                  </a:txBody>
                  <a:tcPr/>
                </a:tc>
                <a:tc>
                  <a:txBody>
                    <a:bodyPr/>
                    <a:lstStyle/>
                    <a:p>
                      <a:pPr algn="ctr"/>
                      <a:r>
                        <a:rPr lang="en-US" b="0" i="0" dirty="0">
                          <a:latin typeface="Times New Roman" panose="02020603050405020304" pitchFamily="18" charset="0"/>
                          <a:cs typeface="Times New Roman" panose="02020603050405020304" pitchFamily="18" charset="0"/>
                        </a:rPr>
                        <a:t>8.5</a:t>
                      </a:r>
                    </a:p>
                  </a:txBody>
                  <a:tcPr/>
                </a:tc>
                <a:tc>
                  <a:txBody>
                    <a:bodyPr/>
                    <a:lstStyle/>
                    <a:p>
                      <a:pPr algn="ctr"/>
                      <a:r>
                        <a:rPr lang="en-US" b="0" i="0"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2337717452"/>
                  </a:ext>
                </a:extLst>
              </a:tr>
            </a:tbl>
          </a:graphicData>
        </a:graphic>
      </p:graphicFrame>
      <p:sp>
        <p:nvSpPr>
          <p:cNvPr id="7" name="Title 1"/>
          <p:cNvSpPr>
            <a:spLocks noGrp="1"/>
          </p:cNvSpPr>
          <p:nvPr>
            <p:ph type="title"/>
          </p:nvPr>
        </p:nvSpPr>
        <p:spPr>
          <a:xfrm>
            <a:off x="931863" y="96839"/>
            <a:ext cx="7158037" cy="1274762"/>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p>
        </p:txBody>
      </p:sp>
      <p:sp>
        <p:nvSpPr>
          <p:cNvPr id="2" name="Date Placeholder 1"/>
          <p:cNvSpPr>
            <a:spLocks noGrp="1"/>
          </p:cNvSpPr>
          <p:nvPr>
            <p:ph type="dt" sz="half" idx="10"/>
          </p:nvPr>
        </p:nvSpPr>
        <p:spPr/>
        <p:txBody>
          <a:bodyPr/>
          <a:lstStyle/>
          <a:p>
            <a:pPr>
              <a:defRPr/>
            </a:pPr>
            <a:fld id="{21CC6591-3FD3-4C52-B02A-B274FDE5BB19}" type="datetime1">
              <a:rPr lang="en-US" smtClean="0"/>
              <a:t>6/25/2023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829911010"/>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8</a:t>
            </a:fld>
            <a:endParaRPr lang="en-US"/>
          </a:p>
        </p:txBody>
      </p:sp>
      <p:pic>
        <p:nvPicPr>
          <p:cNvPr id="5" name="Picture 4"/>
          <p:cNvPicPr>
            <a:picLocks noChangeAspect="1"/>
          </p:cNvPicPr>
          <p:nvPr/>
        </p:nvPicPr>
        <p:blipFill>
          <a:blip r:embed="rId2"/>
          <a:stretch>
            <a:fillRect/>
          </a:stretch>
        </p:blipFill>
        <p:spPr>
          <a:xfrm>
            <a:off x="838200" y="1828800"/>
            <a:ext cx="7387770" cy="4267202"/>
          </a:xfrm>
          <a:prstGeom prst="rect">
            <a:avLst/>
          </a:prstGeom>
        </p:spPr>
      </p:pic>
      <p:sp>
        <p:nvSpPr>
          <p:cNvPr id="2" name="Date Placeholder 1"/>
          <p:cNvSpPr>
            <a:spLocks noGrp="1"/>
          </p:cNvSpPr>
          <p:nvPr>
            <p:ph type="dt" sz="half" idx="10"/>
          </p:nvPr>
        </p:nvSpPr>
        <p:spPr/>
        <p:txBody>
          <a:bodyPr/>
          <a:lstStyle/>
          <a:p>
            <a:pPr>
              <a:defRPr/>
            </a:pPr>
            <a:fld id="{91A7DA94-4401-4582-AEF6-6913751D1E4C}" type="datetime1">
              <a:rPr lang="en-US" smtClean="0"/>
              <a:t>6/25/2023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4187214592"/>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9</a:t>
            </a:fld>
            <a:endParaRPr lang="en-US"/>
          </a:p>
        </p:txBody>
      </p:sp>
      <mc:AlternateContent xmlns:mc="http://schemas.openxmlformats.org/markup-compatibility/2006" xmlns:a14="http://schemas.microsoft.com/office/drawing/2010/main">
        <mc:Choice Requires="a14">
          <p:sp>
            <p:nvSpPr>
              <p:cNvPr id="5" name="Rectangle 4"/>
              <p:cNvSpPr/>
              <p:nvPr/>
            </p:nvSpPr>
            <p:spPr>
              <a:xfrm>
                <a:off x="736922" y="1752600"/>
                <a:ext cx="8102278" cy="3539430"/>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correlation coefficient computed from the sample data measures the </a:t>
                </a:r>
                <a:r>
                  <a:rPr lang="en-US" sz="2800" dirty="0">
                    <a:solidFill>
                      <a:srgbClr val="7030A0"/>
                    </a:solidFill>
                    <a:latin typeface="Times New Roman" panose="02020603050405020304" pitchFamily="18" charset="0"/>
                    <a:cs typeface="Times New Roman" panose="02020603050405020304" pitchFamily="18" charset="0"/>
                  </a:rPr>
                  <a:t>strength  and direction </a:t>
                </a:r>
                <a:r>
                  <a:rPr lang="en-US" sz="2800" dirty="0">
                    <a:latin typeface="Times New Roman" panose="02020603050405020304" pitchFamily="18" charset="0"/>
                    <a:cs typeface="Times New Roman" panose="02020603050405020304" pitchFamily="18" charset="0"/>
                  </a:rPr>
                  <a:t>of a linear relationship between two variables.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symbol for the sample correlation coefficient is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𝑟</m:t>
                    </m:r>
                  </m:oMath>
                </a14:m>
                <a:r>
                  <a:rPr lang="en-US" sz="2800" dirty="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symbol for the population correlation coefficient is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800" dirty="0">
                    <a:latin typeface="Times New Roman" panose="02020603050405020304" pitchFamily="18" charset="0"/>
                    <a:cs typeface="Times New Roman" panose="02020603050405020304" pitchFamily="18" charset="0"/>
                  </a:rPr>
                  <a:t>(Greek letter rho).</a:t>
                </a:r>
              </a:p>
            </p:txBody>
          </p:sp>
        </mc:Choice>
        <mc:Fallback xmlns="">
          <p:sp>
            <p:nvSpPr>
              <p:cNvPr id="5" name="Rectangle 4"/>
              <p:cNvSpPr>
                <a:spLocks noRot="1" noChangeAspect="1" noMove="1" noResize="1" noEditPoints="1" noAdjustHandles="1" noChangeArrowheads="1" noChangeShapeType="1" noTextEdit="1"/>
              </p:cNvSpPr>
              <p:nvPr/>
            </p:nvSpPr>
            <p:spPr>
              <a:xfrm>
                <a:off x="736922" y="1752600"/>
                <a:ext cx="8102278" cy="3539430"/>
              </a:xfrm>
              <a:prstGeom prst="rect">
                <a:avLst/>
              </a:prstGeom>
              <a:blipFill>
                <a:blip r:embed="rId2"/>
                <a:stretch>
                  <a:fillRect l="-1580" t="-1897" r="-1505" b="-3793"/>
                </a:stretch>
              </a:blipFill>
            </p:spPr>
            <p:txBody>
              <a:bodyPr/>
              <a:lstStyle/>
              <a:p>
                <a:r>
                  <a:rPr lang="en-US">
                    <a:noFill/>
                  </a:rPr>
                  <a:t> </a:t>
                </a:r>
              </a:p>
            </p:txBody>
          </p:sp>
        </mc:Fallback>
      </mc:AlternateContent>
      <p:sp>
        <p:nvSpPr>
          <p:cNvPr id="6" name="Title 1"/>
          <p:cNvSpPr>
            <a:spLocks noGrp="1"/>
          </p:cNvSpPr>
          <p:nvPr>
            <p:ph type="title"/>
          </p:nvPr>
        </p:nvSpPr>
        <p:spPr>
          <a:xfrm>
            <a:off x="931863" y="0"/>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Correlation Coefficient</a:t>
            </a:r>
          </a:p>
        </p:txBody>
      </p:sp>
      <p:sp>
        <p:nvSpPr>
          <p:cNvPr id="2" name="Date Placeholder 1"/>
          <p:cNvSpPr>
            <a:spLocks noGrp="1"/>
          </p:cNvSpPr>
          <p:nvPr>
            <p:ph type="dt" sz="half" idx="10"/>
          </p:nvPr>
        </p:nvSpPr>
        <p:spPr/>
        <p:txBody>
          <a:bodyPr/>
          <a:lstStyle/>
          <a:p>
            <a:pPr>
              <a:defRPr/>
            </a:pPr>
            <a:fld id="{5B99FB4D-8CF6-4678-943C-0F0351ABDE0E}" type="datetime1">
              <a:rPr lang="en-US" smtClean="0"/>
              <a:t>6/25/2023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900006289"/>
      </p:ext>
    </p:extLst>
  </p:cSld>
  <p:clrMapOvr>
    <a:masterClrMapping/>
  </p:clrMapOvr>
  <p:transition spd="slow">
    <p:wipe dir="r"/>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4251</TotalTime>
  <Words>2821</Words>
  <Application>Microsoft Office PowerPoint</Application>
  <PresentationFormat>On-screen Show (4:3)</PresentationFormat>
  <Paragraphs>635</Paragraphs>
  <Slides>46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Baskerville Old Face</vt:lpstr>
      <vt:lpstr>Bookman Old Style</vt:lpstr>
      <vt:lpstr>Calibri</vt:lpstr>
      <vt:lpstr>Cambria Math</vt:lpstr>
      <vt:lpstr>Times New Roman</vt:lpstr>
      <vt:lpstr>Wingdings</vt:lpstr>
      <vt:lpstr>Axis</vt:lpstr>
      <vt:lpstr>MC3020 – Association between Two Variables</vt:lpstr>
      <vt:lpstr>Association between Two Variables</vt:lpstr>
      <vt:lpstr>General Definitions:</vt:lpstr>
      <vt:lpstr>PowerPoint Presentation</vt:lpstr>
      <vt:lpstr>PowerPoint Presentation</vt:lpstr>
      <vt:lpstr>Scatter Plots and Correlation</vt:lpstr>
      <vt:lpstr>Example </vt:lpstr>
      <vt:lpstr>PowerPoint Presentation</vt:lpstr>
      <vt:lpstr>Correlation Coefficient</vt:lpstr>
      <vt:lpstr>PowerPoint Presentation</vt:lpstr>
      <vt:lpstr>PowerPoint Presentation</vt:lpstr>
      <vt:lpstr>PowerPoint Presentation</vt:lpstr>
      <vt:lpstr>PowerPoint Presentation</vt:lpstr>
      <vt:lpstr>PowerPoint Presentation</vt:lpstr>
      <vt:lpstr>PowerPoint Presentation</vt:lpstr>
      <vt:lpstr>Example 1:</vt:lpstr>
      <vt:lpstr>PowerPoint Presentation</vt:lpstr>
      <vt:lpstr>PowerPoint Presentation</vt:lpstr>
      <vt:lpstr>Testing Hypothesis for population correlation:</vt:lpstr>
      <vt:lpstr>PowerPoint Presentation</vt:lpstr>
      <vt:lpstr>PowerPoint Presentation</vt:lpstr>
      <vt:lpstr>Example 2:</vt:lpstr>
      <vt:lpstr>Simple Linear Regression</vt:lpstr>
      <vt:lpstr>PowerPoint Presentation</vt:lpstr>
      <vt:lpstr>PowerPoint Presentation</vt:lpstr>
      <vt:lpstr>PowerPoint Presentation</vt:lpstr>
      <vt:lpstr>PowerPoint Presentation</vt:lpstr>
      <vt:lpstr>Testing Hypothesis for slope coefficient:</vt:lpstr>
      <vt:lpstr>PowerPoint Presentation</vt:lpstr>
      <vt:lpstr>Testing Hypothesis for intercept coefficient:</vt:lpstr>
      <vt:lpstr>PowerPoint Presentation</vt:lpstr>
      <vt:lpstr>Confidence Interval Estimation:</vt:lpstr>
      <vt:lpstr>PowerPoint Presentation</vt:lpstr>
      <vt:lpstr>Example:</vt:lpstr>
      <vt:lpstr>PowerPoint Presentation</vt:lpstr>
      <vt:lpstr>Interpretation of the Coefficients</vt:lpstr>
      <vt:lpstr>In R program</vt:lpstr>
      <vt:lpstr>PowerPoint Presentation</vt:lpstr>
      <vt:lpstr>Example:</vt:lpstr>
      <vt:lpstr>Example:</vt:lpstr>
      <vt:lpstr>In Your Tutorial 6:</vt:lpstr>
      <vt:lpstr>In Your Calculator:</vt:lpstr>
      <vt:lpstr>PowerPoint Presentation</vt:lpstr>
      <vt:lpstr>PowerPoint Presentation</vt:lpstr>
      <vt:lpstr>Multiple Linear regression  R program-based discussions  The slides will be updated soon!</vt:lpstr>
      <vt:lpstr>PowerPoint Presentation</vt:lpstr>
    </vt:vector>
  </TitlesOfParts>
  <Company>Muskingum Collge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9-STAT 154</dc:title>
  <dc:creator>thevaraja.mayooran@mnsu.edu</dc:creator>
  <cp:lastModifiedBy>Thevaraja Mayooran</cp:lastModifiedBy>
  <cp:revision>243</cp:revision>
  <dcterms:created xsi:type="dcterms:W3CDTF">2007-07-26T11:27:32Z</dcterms:created>
  <dcterms:modified xsi:type="dcterms:W3CDTF">2023-06-25T10:28:50Z</dcterms:modified>
  <cp:contentStatus/>
</cp:coreProperties>
</file>