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6"/>
  </p:notesMasterIdLst>
  <p:handoutMasterIdLst>
    <p:handoutMasterId r:id="rId87"/>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26" r:id="rId65"/>
    <p:sldId id="347" r:id="rId66"/>
    <p:sldId id="351" r:id="rId67"/>
    <p:sldId id="352" r:id="rId68"/>
    <p:sldId id="353" r:id="rId69"/>
    <p:sldId id="354" r:id="rId70"/>
    <p:sldId id="404" r:id="rId71"/>
    <p:sldId id="342" r:id="rId72"/>
    <p:sldId id="341" r:id="rId73"/>
    <p:sldId id="276" r:id="rId74"/>
    <p:sldId id="405" r:id="rId75"/>
    <p:sldId id="278" r:id="rId76"/>
    <p:sldId id="335" r:id="rId77"/>
    <p:sldId id="415" r:id="rId78"/>
    <p:sldId id="416" r:id="rId79"/>
    <p:sldId id="417" r:id="rId80"/>
    <p:sldId id="418" r:id="rId81"/>
    <p:sldId id="419" r:id="rId82"/>
    <p:sldId id="420" r:id="rId83"/>
    <p:sldId id="421" r:id="rId84"/>
    <p:sldId id="400" r:id="rId85"/>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64" autoAdjust="0"/>
    <p:restoredTop sz="94660"/>
  </p:normalViewPr>
  <p:slideViewPr>
    <p:cSldViewPr>
      <p:cViewPr varScale="1">
        <p:scale>
          <a:sx n="108" d="100"/>
          <a:sy n="108" d="100"/>
        </p:scale>
        <p:origin x="1302"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7/7/2023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7/7/2023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88A5546-0897-B389-D4EF-BE96084B9DD0}"/>
              </a:ext>
            </a:extLst>
          </p:cNvPr>
          <p:cNvSpPr>
            <a:spLocks noGrp="1" noRot="1" noChangeAspect="1"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B1BE976C-FD15-C8BA-13F0-7FFC4C4B67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7/7/2023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7/7/2023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7/7/2023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7/7/2023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7/7/2023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7/7/2023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7/7/2023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5.emf"/><Relationship Id="rId5" Type="http://schemas.openxmlformats.org/officeDocument/2006/relationships/oleObject" Target="../embeddings/oleObject3.bin"/><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0.emf"/><Relationship Id="rId5" Type="http://schemas.openxmlformats.org/officeDocument/2006/relationships/oleObject" Target="../embeddings/oleObject6.bin"/><Relationship Id="rId4" Type="http://schemas.openxmlformats.org/officeDocument/2006/relationships/image" Target="../media/image59.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oleObject" Target="../embeddings/oleObject8.bin"/><Relationship Id="rId4" Type="http://schemas.openxmlformats.org/officeDocument/2006/relationships/image" Target="../media/image61.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or </a:t>
            </a:r>
            <a:r>
              <a:rPr lang="en-US" sz="4600" b="1" kern="1200" dirty="0" err="1">
                <a:solidFill>
                  <a:srgbClr val="C00000"/>
                </a:solidFill>
                <a:latin typeface="Baskerville Old Face" panose="02020602080505020303" pitchFamily="18" charset="0"/>
                <a:ea typeface="+mn-ea"/>
                <a:cs typeface="Arabic Typesetting" panose="03020402040406030203" pitchFamily="66" charset="-78"/>
              </a:rPr>
              <a:t>MoreVariables</a:t>
            </a:r>
            <a:endParaRPr lang="en-US" sz="4600" b="1" kern="1200" dirty="0">
              <a:solidFill>
                <a:srgbClr val="C00000"/>
              </a:solidFill>
              <a:latin typeface="Baskerville Old Face" panose="02020602080505020303" pitchFamily="18" charset="0"/>
              <a:ea typeface="+mn-ea"/>
              <a:cs typeface="Arabic Typesetting" panose="03020402040406030203" pitchFamily="66"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5" name="Rectangle 13">
            <a:extLst>
              <a:ext uri="{FF2B5EF4-FFF2-40B4-BE49-F238E27FC236}">
                <a16:creationId xmlns:a16="http://schemas.microsoft.com/office/drawing/2014/main" id="{BDEF7FE0-61A8-90C5-13CC-EDFAE46C3D2E}"/>
              </a:ext>
            </a:extLst>
          </p:cNvPr>
          <p:cNvSpPr>
            <a:spLocks noChangeArrowheads="1"/>
          </p:cNvSpPr>
          <p:nvPr/>
        </p:nvSpPr>
        <p:spPr bwMode="auto">
          <a:xfrm>
            <a:off x="2939071" y="3429000"/>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University of Jaffna.</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4"/>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7/7/2023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7/7/2023</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7/7/2023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7/7/2023</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7/7/2023</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7/7/2023</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7/7/2023</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name="Equation" r:id="rId3" imgW="2425680" imgH="507960" progId="Equation.DSMT4">
                  <p:embed/>
                </p:oleObj>
              </mc:Choice>
              <mc:Fallback>
                <p:oleObj name="Equation" r:id="rId3"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7/7/2023</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7/7/2023</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name="Equation" r:id="rId3" imgW="1638000" imgH="507960" progId="Equation.DSMT4">
                  <p:embed/>
                </p:oleObj>
              </mc:Choice>
              <mc:Fallback>
                <p:oleObj name="Equation" r:id="rId3"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name="Equation" r:id="rId5" imgW="1638000" imgH="507960" progId="Equation.DSMT4">
                  <p:embed/>
                </p:oleObj>
              </mc:Choice>
              <mc:Fallback>
                <p:oleObj name="Equation" r:id="rId5"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name="Equation" r:id="rId7" imgW="1726920" imgH="507960" progId="Equation.DSMT4">
                  <p:embed/>
                </p:oleObj>
              </mc:Choice>
              <mc:Fallback>
                <p:oleObj name="Equation" r:id="rId7"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7/7/2023</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7/7/2023</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a:extLst>
              <a:ext uri="{FF2B5EF4-FFF2-40B4-BE49-F238E27FC236}">
                <a16:creationId xmlns:a16="http://schemas.microsoft.com/office/drawing/2014/main" id="{173699A7-1F9C-8B57-BBE5-8BF777EDA03E}"/>
              </a:ext>
            </a:extLst>
          </p:cNvPr>
          <p:cNvSpPr>
            <a:spLocks noChangeArrowheads="1"/>
          </p:cNvSpPr>
          <p:nvPr/>
        </p:nvSpPr>
        <p:spPr bwMode="auto">
          <a:xfrm>
            <a:off x="2800350" y="1738313"/>
            <a:ext cx="3562350" cy="10858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43365" name="Rectangle 5">
            <a:extLst>
              <a:ext uri="{FF2B5EF4-FFF2-40B4-BE49-F238E27FC236}">
                <a16:creationId xmlns:a16="http://schemas.microsoft.com/office/drawing/2014/main" id="{9B4FAC50-69D7-4C14-A4F9-2D2B12A4F07A}"/>
              </a:ext>
            </a:extLst>
          </p:cNvPr>
          <p:cNvSpPr>
            <a:spLocks noChangeArrowheads="1"/>
          </p:cNvSpPr>
          <p:nvPr/>
        </p:nvSpPr>
        <p:spPr bwMode="auto">
          <a:xfrm>
            <a:off x="1066800" y="312608"/>
            <a:ext cx="7772400" cy="1120775"/>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Adjusted Multiple Coefficient</a:t>
            </a:r>
          </a:p>
          <a:p>
            <a:pPr>
              <a:defRPr/>
            </a:pPr>
            <a:r>
              <a:rPr lang="en-US" sz="2800" dirty="0">
                <a:solidFill>
                  <a:srgbClr val="C00000"/>
                </a:solidFill>
                <a:effectLst>
                  <a:outerShdw blurRad="38100" dist="38100" dir="2700000" algn="tl">
                    <a:srgbClr val="000000"/>
                  </a:outerShdw>
                </a:effectLst>
                <a:latin typeface="Book Antiqua" pitchFamily="18" charset="0"/>
              </a:rPr>
              <a:t>of Determination</a:t>
            </a:r>
          </a:p>
        </p:txBody>
      </p:sp>
      <p:graphicFrame>
        <p:nvGraphicFramePr>
          <p:cNvPr id="4098" name="Object 6">
            <a:hlinkClick r:id="" action="ppaction://ole?verb=0"/>
            <a:extLst>
              <a:ext uri="{FF2B5EF4-FFF2-40B4-BE49-F238E27FC236}">
                <a16:creationId xmlns:a16="http://schemas.microsoft.com/office/drawing/2014/main" id="{B83736FB-6C00-79B1-1D90-5BB25206BCBE}"/>
              </a:ext>
            </a:extLst>
          </p:cNvPr>
          <p:cNvGraphicFramePr>
            <a:graphicFrameLocks/>
          </p:cNvGraphicFramePr>
          <p:nvPr/>
        </p:nvGraphicFramePr>
        <p:xfrm>
          <a:off x="2986088" y="1924050"/>
          <a:ext cx="3201987" cy="801688"/>
        </p:xfrm>
        <a:graphic>
          <a:graphicData uri="http://schemas.openxmlformats.org/presentationml/2006/ole">
            <mc:AlternateContent xmlns:mc="http://schemas.openxmlformats.org/markup-compatibility/2006">
              <mc:Choice xmlns:v="urn:schemas-microsoft-com:vml" Requires="v">
                <p:oleObj name="Equation" r:id="rId3" imgW="3200400" imgH="799920" progId="Equation.3">
                  <p:embed/>
                </p:oleObj>
              </mc:Choice>
              <mc:Fallback>
                <p:oleObj name="Equation" r:id="rId3" imgW="3200400" imgH="799920" progId="Equation.3">
                  <p:embed/>
                  <p:pic>
                    <p:nvPicPr>
                      <p:cNvPr id="4098" name="Object 6">
                        <a:hlinkClick r:id="" action="ppaction://ole?verb=0"/>
                        <a:extLst>
                          <a:ext uri="{FF2B5EF4-FFF2-40B4-BE49-F238E27FC236}">
                            <a16:creationId xmlns:a16="http://schemas.microsoft.com/office/drawing/2014/main" id="{B83736FB-6C00-79B1-1D90-5BB25206BC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924050"/>
                        <a:ext cx="320198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a:hlinkClick r:id="" action="ppaction://ole?verb=0"/>
            <a:extLst>
              <a:ext uri="{FF2B5EF4-FFF2-40B4-BE49-F238E27FC236}">
                <a16:creationId xmlns:a16="http://schemas.microsoft.com/office/drawing/2014/main" id="{AD329CE0-5A06-CD92-D01A-1D95E144EC66}"/>
              </a:ext>
            </a:extLst>
          </p:cNvPr>
          <p:cNvGraphicFramePr>
            <a:graphicFrameLocks/>
          </p:cNvGraphicFramePr>
          <p:nvPr/>
        </p:nvGraphicFramePr>
        <p:xfrm>
          <a:off x="1792288" y="3117850"/>
          <a:ext cx="5535612" cy="774700"/>
        </p:xfrm>
        <a:graphic>
          <a:graphicData uri="http://schemas.openxmlformats.org/presentationml/2006/ole">
            <mc:AlternateContent xmlns:mc="http://schemas.openxmlformats.org/markup-compatibility/2006">
              <mc:Choice xmlns:v="urn:schemas-microsoft-com:vml" Requires="v">
                <p:oleObj name="Equation" r:id="rId5" imgW="2590560" imgH="355320" progId="Equation.DSMT4">
                  <p:embed/>
                </p:oleObj>
              </mc:Choice>
              <mc:Fallback>
                <p:oleObj name="Equation" r:id="rId5" imgW="2590560" imgH="355320" progId="Equation.DSMT4">
                  <p:embed/>
                  <p:pic>
                    <p:nvPicPr>
                      <p:cNvPr id="4099" name="Object 7">
                        <a:hlinkClick r:id="" action="ppaction://ole?verb=0"/>
                        <a:extLst>
                          <a:ext uri="{FF2B5EF4-FFF2-40B4-BE49-F238E27FC236}">
                            <a16:creationId xmlns:a16="http://schemas.microsoft.com/office/drawing/2014/main" id="{AD329CE0-5A06-CD92-D01A-1D95E144EC6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288" y="3117850"/>
                        <a:ext cx="5535612" cy="774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562" name="AutoShape 202">
            <a:extLst>
              <a:ext uri="{FF2B5EF4-FFF2-40B4-BE49-F238E27FC236}">
                <a16:creationId xmlns:a16="http://schemas.microsoft.com/office/drawing/2014/main" id="{A440BF9F-7ABB-EE58-C425-9B495F48825F}"/>
              </a:ext>
            </a:extLst>
          </p:cNvPr>
          <p:cNvSpPr>
            <a:spLocks noChangeArrowheads="1"/>
          </p:cNvSpPr>
          <p:nvPr/>
        </p:nvSpPr>
        <p:spPr bwMode="auto">
          <a:xfrm rot="5400000">
            <a:off x="1495425" y="3416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43563" name="Oval 203">
            <a:extLst>
              <a:ext uri="{FF2B5EF4-FFF2-40B4-BE49-F238E27FC236}">
                <a16:creationId xmlns:a16="http://schemas.microsoft.com/office/drawing/2014/main" id="{3E78B995-368E-7BC9-55FF-CAC62AEB8979}"/>
              </a:ext>
            </a:extLst>
          </p:cNvPr>
          <p:cNvSpPr>
            <a:spLocks noChangeArrowheads="1"/>
          </p:cNvSpPr>
          <p:nvPr/>
        </p:nvSpPr>
        <p:spPr bwMode="auto">
          <a:xfrm>
            <a:off x="6134100" y="3200400"/>
            <a:ext cx="1352550" cy="571500"/>
          </a:xfrm>
          <a:prstGeom prst="ellipse">
            <a:avLst/>
          </a:prstGeom>
          <a:noFill/>
          <a:ln w="28575">
            <a:solidFill>
              <a:srgbClr val="66FFFF"/>
            </a:solidFill>
            <a:round/>
            <a:headEnd/>
            <a:tailEnd/>
          </a:ln>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name="Equation" r:id="rId3" imgW="799920" imgH="850680" progId="Equation.3">
                  <p:embed/>
                </p:oleObj>
              </mc:Choice>
              <mc:Fallback>
                <p:oleObj name="Equation" r:id="rId3"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name="Equation" r:id="rId5" imgW="1562040" imgH="419040" progId="Equation.DSMT4">
                    <p:embed/>
                  </p:oleObj>
                </mc:Choice>
                <mc:Fallback>
                  <p:oleObj name="Equation" r:id="rId5"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name="Equation" r:id="rId7" imgW="1562040" imgH="419040" progId="Equation.DSMT4">
                    <p:embed/>
                  </p:oleObj>
                </mc:Choice>
                <mc:Fallback>
                  <p:oleObj name="Equation" r:id="rId7"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7/7/2023</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76</a:t>
            </a:fld>
            <a:endParaRPr lang="en-US"/>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7/7/2023</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77</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83</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492064"/>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Time series analysis: 01:00 pm to 02:50 pm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Wednesday: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Tutorial Discussion: 08:00 am to 09:50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Friday:</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 08:15 am to 08:45 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Revision: 09:00 am to 09:50 am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semester!</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7/7/2023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4324</TotalTime>
  <Words>4985</Words>
  <Application>Microsoft Office PowerPoint</Application>
  <PresentationFormat>On-screen Show (4:3)</PresentationFormat>
  <Paragraphs>1077</Paragraphs>
  <Slides>84</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6" baseType="lpstr">
      <vt:lpstr>Arial</vt:lpstr>
      <vt:lpstr>Baskerville Old Face</vt:lpstr>
      <vt:lpstr>Book Antiqua</vt:lpstr>
      <vt:lpstr>Bookman Old Style</vt:lpstr>
      <vt:lpstr>Calibri</vt:lpstr>
      <vt:lpstr>Cambria Math</vt:lpstr>
      <vt:lpstr>Monotype Sorts</vt:lpstr>
      <vt:lpstr>Symbol</vt:lpstr>
      <vt:lpstr>Times New Roman</vt:lpstr>
      <vt:lpstr>Wingdings</vt:lpstr>
      <vt:lpstr>Axis</vt:lpstr>
      <vt:lpstr>Equation</vt:lpstr>
      <vt:lpstr>MC3020 – Association between Two or MoreVariables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Thevarajah Mayooran</cp:lastModifiedBy>
  <cp:revision>245</cp:revision>
  <dcterms:created xsi:type="dcterms:W3CDTF">2007-07-26T11:27:32Z</dcterms:created>
  <dcterms:modified xsi:type="dcterms:W3CDTF">2023-07-07T05:21:30Z</dcterms:modified>
  <cp:contentStatus/>
</cp:coreProperties>
</file>