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63"/>
  </p:notesMasterIdLst>
  <p:handoutMasterIdLst>
    <p:handoutMasterId r:id="rId64"/>
  </p:handoutMasterIdLst>
  <p:sldIdLst>
    <p:sldId id="258" r:id="rId2"/>
    <p:sldId id="308" r:id="rId3"/>
    <p:sldId id="309" r:id="rId4"/>
    <p:sldId id="318" r:id="rId5"/>
    <p:sldId id="320" r:id="rId6"/>
    <p:sldId id="317" r:id="rId7"/>
    <p:sldId id="260" r:id="rId8"/>
    <p:sldId id="315" r:id="rId9"/>
    <p:sldId id="316" r:id="rId10"/>
    <p:sldId id="310" r:id="rId11"/>
    <p:sldId id="375" r:id="rId12"/>
    <p:sldId id="311" r:id="rId13"/>
    <p:sldId id="312" r:id="rId14"/>
    <p:sldId id="321" r:id="rId15"/>
    <p:sldId id="376" r:id="rId16"/>
    <p:sldId id="322" r:id="rId17"/>
    <p:sldId id="279" r:id="rId18"/>
    <p:sldId id="280" r:id="rId19"/>
    <p:sldId id="327" r:id="rId20"/>
    <p:sldId id="372" r:id="rId21"/>
    <p:sldId id="373" r:id="rId22"/>
    <p:sldId id="323" r:id="rId23"/>
    <p:sldId id="330" r:id="rId24"/>
    <p:sldId id="331" r:id="rId25"/>
    <p:sldId id="374" r:id="rId26"/>
    <p:sldId id="332" r:id="rId27"/>
    <p:sldId id="290" r:id="rId28"/>
    <p:sldId id="341" r:id="rId29"/>
    <p:sldId id="291" r:id="rId30"/>
    <p:sldId id="333" r:id="rId31"/>
    <p:sldId id="370" r:id="rId32"/>
    <p:sldId id="334" r:id="rId33"/>
    <p:sldId id="338" r:id="rId34"/>
    <p:sldId id="340" r:id="rId35"/>
    <p:sldId id="342" r:id="rId36"/>
    <p:sldId id="351" r:id="rId37"/>
    <p:sldId id="352" r:id="rId38"/>
    <p:sldId id="357" r:id="rId39"/>
    <p:sldId id="371" r:id="rId40"/>
    <p:sldId id="354" r:id="rId41"/>
    <p:sldId id="343" r:id="rId42"/>
    <p:sldId id="344" r:id="rId43"/>
    <p:sldId id="355" r:id="rId44"/>
    <p:sldId id="346" r:id="rId45"/>
    <p:sldId id="347" r:id="rId46"/>
    <p:sldId id="350" r:id="rId47"/>
    <p:sldId id="356"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29" r:id="rId61"/>
    <p:sldId id="256"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33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F54C9-BD38-49B9-B6B2-EA93D1FE6D19}" v="1" dt="2023-04-04T03:59:22.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253" autoAdjust="0"/>
  </p:normalViewPr>
  <p:slideViewPr>
    <p:cSldViewPr>
      <p:cViewPr varScale="1">
        <p:scale>
          <a:sx n="38" d="100"/>
          <a:sy n="38" d="100"/>
        </p:scale>
        <p:origin x="2316"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4/4/2023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1</a:t>
            </a:fld>
            <a:endParaRPr lang="en-US"/>
          </a:p>
        </p:txBody>
      </p:sp>
    </p:spTree>
    <p:extLst>
      <p:ext uri="{BB962C8B-B14F-4D97-AF65-F5344CB8AC3E}">
        <p14:creationId xmlns:p14="http://schemas.microsoft.com/office/powerpoint/2010/main" val="184558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baseline="0" dirty="0"/>
              <a:t>Answers:</a:t>
            </a:r>
            <a:endParaRPr lang="en-NZ" baseline="0" dirty="0"/>
          </a:p>
          <a:p>
            <a:pPr marL="241653" indent="-241653" defTabSz="966612">
              <a:buFontTx/>
              <a:buAutoNum type="alphaUcPeriod"/>
              <a:defRPr/>
            </a:pPr>
            <a:r>
              <a:rPr lang="en-NZ" baseline="0" dirty="0"/>
              <a:t>Possibly Poisson, assuming the independence criteria is satisfied. (Although can argue that independence does not hold, as Takahe are often quite territorial so if a nest is on a location, there may not be many other nests around it. If assume it is independent then the Poisson would hold).</a:t>
            </a:r>
          </a:p>
          <a:p>
            <a:pPr marL="241653" indent="-241653">
              <a:buAutoNum type="alphaUcPeriod"/>
            </a:pPr>
            <a:r>
              <a:rPr lang="en-NZ" baseline="0" dirty="0"/>
              <a:t>NOT Poisson, one wet day is likely to be followed by another so the independence criteria is not satisfied.</a:t>
            </a:r>
          </a:p>
          <a:p>
            <a:pPr marL="241653" indent="-241653">
              <a:buAutoNum type="alphaUcPeriod"/>
            </a:pPr>
            <a:r>
              <a:rPr lang="en-NZ" baseline="0" dirty="0"/>
              <a:t>Probably NOT Poisson as the independence criteria is probably not satisfied.</a:t>
            </a:r>
          </a:p>
          <a:p>
            <a:pPr marL="241653" indent="-241653">
              <a:buAutoNum type="alphaUcPeriod"/>
            </a:pPr>
            <a:r>
              <a:rPr lang="en-NZ" baseline="0" dirty="0"/>
              <a:t>Possibly Poisson, assuming the independence criteria is satisfied.</a:t>
            </a:r>
          </a:p>
          <a:p>
            <a:pPr marL="241653" indent="-241653">
              <a:buAutoNum type="alphaUcPeriod"/>
            </a:pPr>
            <a:endParaRPr lang="en-NZ" baseline="0" dirty="0"/>
          </a:p>
          <a:p>
            <a:pPr marL="241653" indent="-241653">
              <a:buAutoNum type="alphaUcPeriod"/>
            </a:pPr>
            <a:endParaRPr lang="en-NZ" dirty="0"/>
          </a:p>
        </p:txBody>
      </p:sp>
      <p:sp>
        <p:nvSpPr>
          <p:cNvPr id="4" name="Slide Number Placeholder 3"/>
          <p:cNvSpPr>
            <a:spLocks noGrp="1"/>
          </p:cNvSpPr>
          <p:nvPr>
            <p:ph type="sldNum" sz="quarter" idx="10"/>
          </p:nvPr>
        </p:nvSpPr>
        <p:spPr/>
        <p:txBody>
          <a:bodyPr/>
          <a:lstStyle/>
          <a:p>
            <a:fld id="{FA8FF33C-C64A-4EE7-9FDC-3B4C59075F35}" type="slidenum">
              <a:rPr lang="en-NZ" smtClean="0"/>
              <a:t>29</a:t>
            </a:fld>
            <a:endParaRPr lang="en-NZ"/>
          </a:p>
        </p:txBody>
      </p:sp>
    </p:spTree>
    <p:extLst>
      <p:ext uri="{BB962C8B-B14F-4D97-AF65-F5344CB8AC3E}">
        <p14:creationId xmlns:p14="http://schemas.microsoft.com/office/powerpoint/2010/main" val="303306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31</a:t>
            </a:fld>
            <a:endParaRPr lang="en-US"/>
          </a:p>
        </p:txBody>
      </p:sp>
    </p:spTree>
    <p:extLst>
      <p:ext uri="{BB962C8B-B14F-4D97-AF65-F5344CB8AC3E}">
        <p14:creationId xmlns:p14="http://schemas.microsoft.com/office/powerpoint/2010/main" val="24457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4</a:t>
            </a:fld>
            <a:endParaRPr lang="en-US"/>
          </a:p>
        </p:txBody>
      </p:sp>
    </p:spTree>
    <p:extLst>
      <p:ext uri="{BB962C8B-B14F-4D97-AF65-F5344CB8AC3E}">
        <p14:creationId xmlns:p14="http://schemas.microsoft.com/office/powerpoint/2010/main" val="62602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5C7D2-803A-4FBA-A077-B15704BE8710}" type="slidenum">
              <a:rPr lang="en-AU"/>
              <a:pPr/>
              <a:t>5</a:t>
            </a:fld>
            <a:endParaRPr lang="en-AU"/>
          </a:p>
        </p:txBody>
      </p:sp>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940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NZ" dirty="0"/>
          </a:p>
        </p:txBody>
      </p:sp>
      <p:sp>
        <p:nvSpPr>
          <p:cNvPr id="4" name="Header Placeholder 3"/>
          <p:cNvSpPr>
            <a:spLocks noGrp="1"/>
          </p:cNvSpPr>
          <p:nvPr>
            <p:ph type="hdr" sz="quarter" idx="10"/>
          </p:nvPr>
        </p:nvSpPr>
        <p:spPr/>
        <p:txBody>
          <a:bodyPr/>
          <a:lstStyle/>
          <a:p>
            <a:pPr>
              <a:defRPr/>
            </a:pPr>
            <a:r>
              <a:rPr lang="en-AU">
                <a:solidFill>
                  <a:prstClr val="black"/>
                </a:solidFill>
              </a:rPr>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solidFill>
                  <a:prstClr val="black"/>
                </a:solidFill>
              </a:rPr>
              <a:pPr>
                <a:defRPr/>
              </a:pPr>
              <a:t>7</a:t>
            </a:fld>
            <a:endParaRPr lang="en-AU">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-There are four criteria to work out if something is Binomial or not. </a:t>
            </a:r>
          </a:p>
          <a:p>
            <a:r>
              <a:rPr lang="en-NZ" dirty="0"/>
              <a:t>-The acronym BINS can be used to help remember.</a:t>
            </a:r>
          </a:p>
          <a:p>
            <a:r>
              <a:rPr lang="en-NZ" dirty="0"/>
              <a:t>B: Bivariate:</a:t>
            </a:r>
          </a:p>
          <a:p>
            <a:pPr marL="483306" lvl="1" defTabSz="966612"/>
            <a:r>
              <a:rPr lang="en-US" sz="1300" dirty="0"/>
              <a:t>- e.g. head or tail in each toss of a coin; </a:t>
            </a:r>
          </a:p>
          <a:p>
            <a:pPr marL="483306" lvl="1"/>
            <a:r>
              <a:rPr lang="en-NZ" dirty="0"/>
              <a:t>- Note that ‘Success’ doesn’t have to be a positive thing, it can be the number of failures of something, and that would be defined as a `success’.</a:t>
            </a:r>
          </a:p>
          <a:p>
            <a:endParaRPr lang="en-NZ" dirty="0"/>
          </a:p>
          <a:p>
            <a:pPr marL="181240" indent="-181240">
              <a:buFontTx/>
              <a:buChar char="-"/>
            </a:pP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17</a:t>
            </a:fld>
            <a:endParaRPr lang="en-NZ"/>
          </a:p>
        </p:txBody>
      </p:sp>
    </p:spTree>
    <p:extLst>
      <p:ext uri="{BB962C8B-B14F-4D97-AF65-F5344CB8AC3E}">
        <p14:creationId xmlns:p14="http://schemas.microsoft.com/office/powerpoint/2010/main" val="29555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a:t>
            </a:r>
          </a:p>
          <a:p>
            <a:r>
              <a:rPr lang="en-GB" dirty="0"/>
              <a:t>(These questions are a little bit harder)</a:t>
            </a:r>
          </a:p>
          <a:p>
            <a:pPr marL="241653" indent="-241653">
              <a:buFont typeface="+mj-lt"/>
              <a:buAutoNum type="alphaUcPeriod"/>
            </a:pPr>
            <a:r>
              <a:rPr lang="en-GB" dirty="0"/>
              <a:t>NOT Binomial as the independence</a:t>
            </a:r>
            <a:r>
              <a:rPr lang="en-GB" baseline="0" dirty="0"/>
              <a:t> criteria is not satisfied (e.g. if one cow has tuberculosis it is likely it will effect the other cows as it is contagious).</a:t>
            </a:r>
          </a:p>
          <a:p>
            <a:pPr marL="241653" indent="-241653">
              <a:buFont typeface="+mj-lt"/>
              <a:buAutoNum type="alphaUcPeriod"/>
            </a:pPr>
            <a:r>
              <a:rPr lang="en-GB" baseline="0" dirty="0"/>
              <a:t>IS Binomial (could argue it is not Binomial as it may be likely that if one seed in the pack germinates, they all do, and if one doesn’t none of them do, so not independent)</a:t>
            </a:r>
          </a:p>
          <a:p>
            <a:pPr marL="241653" indent="-241653">
              <a:buFont typeface="+mj-lt"/>
              <a:buAutoNum type="alphaUcPeriod"/>
            </a:pPr>
            <a:r>
              <a:rPr lang="en-GB" baseline="0" dirty="0"/>
              <a:t>IS Binomial</a:t>
            </a:r>
          </a:p>
          <a:p>
            <a:pPr marL="241653" indent="-241653">
              <a:buFont typeface="+mj-lt"/>
              <a:buAutoNum type="alphaUcPeriod"/>
            </a:pPr>
            <a:r>
              <a:rPr lang="en-GB" baseline="0" dirty="0"/>
              <a:t>NOT Binomial as the independence criteria is not satisfied, as if one tree is infected with a fungus, it is likely to infect the tree next to it.</a:t>
            </a:r>
          </a:p>
          <a:p>
            <a:endParaRPr lang="en-GB" dirty="0"/>
          </a:p>
        </p:txBody>
      </p:sp>
      <p:sp>
        <p:nvSpPr>
          <p:cNvPr id="4" name="Header Placeholder 3"/>
          <p:cNvSpPr>
            <a:spLocks noGrp="1"/>
          </p:cNvSpPr>
          <p:nvPr>
            <p:ph type="hdr" sz="quarter" idx="10"/>
          </p:nvPr>
        </p:nvSpPr>
        <p:spPr/>
        <p:txBody>
          <a:bodyPr/>
          <a:lstStyle/>
          <a:p>
            <a:pPr>
              <a:defRPr/>
            </a:pPr>
            <a:r>
              <a:rPr lang="en-AU"/>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pPr>
                <a:defRPr/>
              </a:pPr>
              <a:t>18</a:t>
            </a:fld>
            <a:endParaRPr lang="en-AU"/>
          </a:p>
        </p:txBody>
      </p:sp>
    </p:spTree>
    <p:extLst>
      <p:ext uri="{BB962C8B-B14F-4D97-AF65-F5344CB8AC3E}">
        <p14:creationId xmlns:p14="http://schemas.microsoft.com/office/powerpoint/2010/main" val="299473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AB3787-5CAB-42C4-8019-B6F8CB3E2C7F}" type="slidenum">
              <a:rPr lang="en-US" smtClean="0"/>
              <a:pPr/>
              <a:t>20</a:t>
            </a:fld>
            <a:endParaRPr lang="en-US"/>
          </a:p>
        </p:txBody>
      </p:sp>
    </p:spTree>
    <p:extLst>
      <p:ext uri="{BB962C8B-B14F-4D97-AF65-F5344CB8AC3E}">
        <p14:creationId xmlns:p14="http://schemas.microsoft.com/office/powerpoint/2010/main" val="24151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26</a:t>
            </a:fld>
            <a:endParaRPr lang="en-US"/>
          </a:p>
        </p:txBody>
      </p:sp>
    </p:spTree>
    <p:extLst>
      <p:ext uri="{BB962C8B-B14F-4D97-AF65-F5344CB8AC3E}">
        <p14:creationId xmlns:p14="http://schemas.microsoft.com/office/powerpoint/2010/main" val="417014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 Poisson distribution has five criteria that must hold.</a:t>
            </a:r>
          </a:p>
          <a:p>
            <a:r>
              <a:rPr lang="en-NZ" dirty="0"/>
              <a:t>4: </a:t>
            </a:r>
            <a:r>
              <a:rPr lang="en-NZ" sz="1300" dirty="0"/>
              <a:t>that is, the probability of two events occurring simultaneously is zero.</a:t>
            </a:r>
          </a:p>
          <a:p>
            <a:r>
              <a:rPr lang="en-NZ" sz="1300" dirty="0"/>
              <a:t>5: That is, the probability of an event occurring in any small interval is independent of the probability of the event occurring in any other small interval.</a:t>
            </a: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27</a:t>
            </a:fld>
            <a:endParaRPr lang="en-NZ"/>
          </a:p>
        </p:txBody>
      </p:sp>
    </p:spTree>
    <p:extLst>
      <p:ext uri="{BB962C8B-B14F-4D97-AF65-F5344CB8AC3E}">
        <p14:creationId xmlns:p14="http://schemas.microsoft.com/office/powerpoint/2010/main" val="99897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09F8CC9C-84F8-40DE-8072-8418EEAB0285}" type="datetime3">
              <a:rPr lang="en-US" smtClean="0"/>
              <a:t>4 April 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T. Mayooran</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16D55AE-634D-4C1B-8690-AC1D7DE7B5BE}" type="datetime3">
              <a:rPr lang="en-US" smtClean="0"/>
              <a:t>4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5"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4"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FC5FEC6E-2813-41AC-AFD2-1BB4F76C4C42}" type="datetime3">
              <a:rPr lang="en-US" smtClean="0"/>
              <a:t>4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47601248-B7BA-4226-AE39-676FAFBA4435}" type="datetime3">
              <a:rPr lang="en-US" smtClean="0"/>
              <a:t>4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5"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5"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75917CBA-66F1-4240-B43C-9C76CBF5B267}" type="datetime3">
              <a:rPr lang="en-US" smtClean="0"/>
              <a:t>4 April 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5"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4A83CA73-0BFC-4EA3-BF88-0A7EFA16E2AD}" type="datetime3">
              <a:rPr lang="en-US" smtClean="0"/>
              <a:t>4 April 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84513CC-386E-465A-BA6A-30F6981BE159}" type="datetime3">
              <a:rPr lang="en-US" smtClean="0"/>
              <a:t>4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69C60E08-14DF-4CC3-9FDE-CF7B231AFBD8}" type="datetime3">
              <a:rPr lang="en-US" smtClean="0"/>
              <a:t>4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6"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9AE376AB-52E6-4ECC-81F8-F519C015FFCD}" type="datetime3">
              <a:rPr lang="en-US" smtClean="0"/>
              <a:t>4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8CD96E5A-2F28-43E6-9810-21E990481036}" type="datetime3">
              <a:rPr lang="en-US" smtClean="0"/>
              <a:t>4 April 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C94AA14A-B3C0-4F6A-9ECD-D50E54560BF4}" type="datetime3">
              <a:rPr lang="en-US" smtClean="0"/>
              <a:t>4 April 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DF9D6B0-2C09-47F5-8733-DDB6D3B95B5B}" type="datetime3">
              <a:rPr lang="en-US" smtClean="0"/>
              <a:t>4 April 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FE51208B-D869-4FEE-B747-98C7BABACDFD}" type="datetime3">
              <a:rPr lang="en-US" smtClean="0"/>
              <a:t>4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A3DBA343-2E60-4640-801C-3DC38DEBAD4C}" type="datetime3">
              <a:rPr lang="en-US" smtClean="0"/>
              <a:t>4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5" y="96842"/>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7"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CABEC362-8481-4E91-9909-6D6E193E08BE}" type="datetime3">
              <a:rPr lang="en-US" smtClean="0"/>
              <a:t>4 April 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T. Mayooran</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Takah%C4%9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oleObject" Target="../embeddings/oleObject9.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wmf"/><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9.wmf"/><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30.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836" y="3894764"/>
            <a:ext cx="2971800" cy="296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6"/>
          <p:cNvSpPr>
            <a:spLocks noGrp="1" noChangeArrowheads="1"/>
          </p:cNvSpPr>
          <p:nvPr>
            <p:ph type="ctrTitle"/>
          </p:nvPr>
        </p:nvSpPr>
        <p:spPr>
          <a:xfrm>
            <a:off x="762000" y="1447800"/>
            <a:ext cx="7086600" cy="1600200"/>
          </a:xfrm>
        </p:spPr>
        <p:txBody>
          <a:bodyPr/>
          <a:lstStyle/>
          <a:p>
            <a:pPr algn="ctr" eaLnBrk="1" hangingPunct="1"/>
            <a:r>
              <a:rPr lang="en-GB" dirty="0">
                <a:solidFill>
                  <a:srgbClr val="C00000"/>
                </a:solidFill>
                <a:latin typeface="Algerian" pitchFamily="82" charset="0"/>
              </a:rPr>
              <a:t>Mc3020: Discrete Probability Distributions</a:t>
            </a:r>
            <a:endParaRPr lang="en-US" dirty="0">
              <a:solidFill>
                <a:srgbClr val="C00000"/>
              </a:solidFill>
              <a:latin typeface="Algerian" pitchFamily="82" charset="0"/>
            </a:endParaRPr>
          </a:p>
        </p:txBody>
      </p:sp>
      <p:sp>
        <p:nvSpPr>
          <p:cNvPr id="6" name="Rectangle 13">
            <a:extLst>
              <a:ext uri="{FF2B5EF4-FFF2-40B4-BE49-F238E27FC236}">
                <a16:creationId xmlns:a16="http://schemas.microsoft.com/office/drawing/2014/main" id="{3380A8C3-4726-4A9E-9961-401E33219616}"/>
              </a:ext>
            </a:extLst>
          </p:cNvPr>
          <p:cNvSpPr>
            <a:spLocks noChangeArrowheads="1"/>
          </p:cNvSpPr>
          <p:nvPr/>
        </p:nvSpPr>
        <p:spPr bwMode="auto">
          <a:xfrm>
            <a:off x="606136" y="2957985"/>
            <a:ext cx="708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685800"/>
            <a:ext cx="7661275" cy="990600"/>
          </a:xfrm>
        </p:spPr>
        <p:txBody>
          <a:bodyPr/>
          <a:lstStyle/>
          <a:p>
            <a:pPr marL="0" indent="0">
              <a:buNone/>
            </a:pPr>
            <a:r>
              <a:rPr lang="en-GB"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endPar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Content Placeholder 2"/>
          <p:cNvSpPr txBox="1">
            <a:spLocks/>
          </p:cNvSpPr>
          <p:nvPr/>
        </p:nvSpPr>
        <p:spPr bwMode="auto">
          <a:xfrm>
            <a:off x="685804" y="15240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lgn="just">
              <a:buClr>
                <a:srgbClr val="003399"/>
              </a:buClr>
              <a:buNone/>
            </a:pPr>
            <a:r>
              <a:rPr lang="en-GB" sz="3500" dirty="0">
                <a:latin typeface="Times New Roman" pitchFamily="18" charset="0"/>
                <a:cs typeface="Times New Roman" pitchFamily="18" charset="0"/>
              </a:rPr>
              <a:t>In this Section, we will discuss following four Discrete Distributions,</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Bernoulli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Binomial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Poisson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10</a:t>
            </a:fld>
            <a:endParaRPr lang="en-US"/>
          </a:p>
        </p:txBody>
      </p:sp>
      <p:sp>
        <p:nvSpPr>
          <p:cNvPr id="2" name="Date Placeholder 1">
            <a:extLst>
              <a:ext uri="{FF2B5EF4-FFF2-40B4-BE49-F238E27FC236}">
                <a16:creationId xmlns:a16="http://schemas.microsoft.com/office/drawing/2014/main" id="{C2EC4FED-5869-4BE6-8594-203B368F6EA9}"/>
              </a:ext>
            </a:extLst>
          </p:cNvPr>
          <p:cNvSpPr>
            <a:spLocks noGrp="1"/>
          </p:cNvSpPr>
          <p:nvPr>
            <p:ph type="dt" sz="half" idx="10"/>
          </p:nvPr>
        </p:nvSpPr>
        <p:spPr/>
        <p:txBody>
          <a:bodyPr/>
          <a:lstStyle/>
          <a:p>
            <a:pPr>
              <a:defRPr/>
            </a:pPr>
            <a:fld id="{95048985-04BF-4E44-AD19-D0D3F0603289}" type="datetime3">
              <a:rPr lang="en-US" smtClean="0"/>
              <a:t>4 April 2023</a:t>
            </a:fld>
            <a:endParaRPr lang="en-US"/>
          </a:p>
        </p:txBody>
      </p:sp>
      <p:sp>
        <p:nvSpPr>
          <p:cNvPr id="5" name="Footer Placeholder 4">
            <a:extLst>
              <a:ext uri="{FF2B5EF4-FFF2-40B4-BE49-F238E27FC236}">
                <a16:creationId xmlns:a16="http://schemas.microsoft.com/office/drawing/2014/main" id="{9403347C-A962-4443-8AEA-4231444DA90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4085459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4 April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Bernoulli Distribution</a:t>
            </a:r>
          </a:p>
        </p:txBody>
      </p:sp>
    </p:spTree>
    <p:extLst>
      <p:ext uri="{BB962C8B-B14F-4D97-AF65-F5344CB8AC3E}">
        <p14:creationId xmlns:p14="http://schemas.microsoft.com/office/powerpoint/2010/main" val="379338045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a:t>
            </a:r>
          </a:p>
        </p:txBody>
      </p:sp>
      <p:sp>
        <p:nvSpPr>
          <p:cNvPr id="3" name="Content Placeholder 2"/>
          <p:cNvSpPr>
            <a:spLocks noGrp="1"/>
          </p:cNvSpPr>
          <p:nvPr>
            <p:ph idx="1"/>
          </p:nvPr>
        </p:nvSpPr>
        <p:spPr>
          <a:xfrm>
            <a:off x="685804" y="1752600"/>
            <a:ext cx="7661275" cy="4114800"/>
          </a:xfrm>
        </p:spPr>
        <p:txBody>
          <a:bodyPr/>
          <a:lstStyle/>
          <a:p>
            <a:pPr marL="0" indent="0" algn="just">
              <a:buNone/>
            </a:pPr>
            <a:r>
              <a:rPr lang="en-GB" dirty="0">
                <a:latin typeface="Times New Roman" pitchFamily="18" charset="0"/>
                <a:cs typeface="Times New Roman" pitchFamily="18" charset="0"/>
              </a:rPr>
              <a:t>When a procedure is </a:t>
            </a:r>
            <a:r>
              <a:rPr lang="en-IN" dirty="0">
                <a:latin typeface="Times New Roman" pitchFamily="18" charset="0"/>
                <a:cs typeface="Times New Roman" pitchFamily="18" charset="0"/>
              </a:rPr>
              <a:t>performed, if there are </a:t>
            </a:r>
            <a:r>
              <a:rPr lang="en-IN" u="sng" dirty="0">
                <a:latin typeface="Times New Roman" pitchFamily="18" charset="0"/>
                <a:cs typeface="Times New Roman" pitchFamily="18" charset="0"/>
              </a:rPr>
              <a:t>only two possible outcomes</a:t>
            </a:r>
            <a:r>
              <a:rPr lang="en-IN" dirty="0">
                <a:latin typeface="Times New Roman" pitchFamily="18" charset="0"/>
                <a:cs typeface="Times New Roman" pitchFamily="18" charset="0"/>
              </a:rPr>
              <a:t>, this procedure is called a </a:t>
            </a:r>
            <a:r>
              <a:rPr lang="en-IN" dirty="0">
                <a:solidFill>
                  <a:srgbClr val="FF0000"/>
                </a:solidFill>
                <a:latin typeface="Times New Roman" pitchFamily="18" charset="0"/>
                <a:cs typeface="Times New Roman" pitchFamily="18" charset="0"/>
              </a:rPr>
              <a:t>Bernoulli experiment</a:t>
            </a:r>
            <a:r>
              <a:rPr lang="en-IN" dirty="0">
                <a:latin typeface="Times New Roman" pitchFamily="18" charset="0"/>
                <a:cs typeface="Times New Roman" pitchFamily="18" charset="0"/>
              </a:rPr>
              <a:t> or </a:t>
            </a:r>
            <a:r>
              <a:rPr lang="en-IN" dirty="0">
                <a:solidFill>
                  <a:srgbClr val="FF0000"/>
                </a:solidFill>
                <a:latin typeface="Times New Roman" pitchFamily="18" charset="0"/>
                <a:cs typeface="Times New Roman" pitchFamily="18" charset="0"/>
              </a:rPr>
              <a:t>Bernoulli trial</a:t>
            </a:r>
            <a:r>
              <a:rPr lang="en-IN" dirty="0">
                <a:latin typeface="Times New Roman" pitchFamily="18" charset="0"/>
                <a:cs typeface="Times New Roman" pitchFamily="18" charset="0"/>
              </a:rPr>
              <a:t>. </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We choose one of the two outcomes as “success” and the other one as “failure”. X is defined as the number of the successes.</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4" name="Date Placeholder 3">
            <a:extLst>
              <a:ext uri="{FF2B5EF4-FFF2-40B4-BE49-F238E27FC236}">
                <a16:creationId xmlns:a16="http://schemas.microsoft.com/office/drawing/2014/main" id="{3EB825F9-5E82-443A-A78A-2517C9032A80}"/>
              </a:ext>
            </a:extLst>
          </p:cNvPr>
          <p:cNvSpPr>
            <a:spLocks noGrp="1"/>
          </p:cNvSpPr>
          <p:nvPr>
            <p:ph type="dt" sz="half" idx="10"/>
          </p:nvPr>
        </p:nvSpPr>
        <p:spPr/>
        <p:txBody>
          <a:bodyPr/>
          <a:lstStyle/>
          <a:p>
            <a:pPr>
              <a:defRPr/>
            </a:pPr>
            <a:fld id="{AD34042D-3D9D-4FC6-9B98-A2348A3B1F55}" type="datetime3">
              <a:rPr lang="en-US" smtClean="0"/>
              <a:t>4 April 2023</a:t>
            </a:fld>
            <a:endParaRPr lang="en-US"/>
          </a:p>
        </p:txBody>
      </p:sp>
      <p:sp>
        <p:nvSpPr>
          <p:cNvPr id="5" name="Footer Placeholder 4">
            <a:extLst>
              <a:ext uri="{FF2B5EF4-FFF2-40B4-BE49-F238E27FC236}">
                <a16:creationId xmlns:a16="http://schemas.microsoft.com/office/drawing/2014/main" id="{F2DBBCCE-2CC3-4FC1-999C-3FE81F84074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981499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3276600"/>
          </a:xfrm>
        </p:spPr>
        <p:txBody>
          <a:bodyPr/>
          <a:lstStyle/>
          <a:p>
            <a:pPr marL="0" indent="0" algn="just">
              <a:buNone/>
            </a:pPr>
            <a:r>
              <a:rPr lang="en-IN" dirty="0">
                <a:latin typeface="Times New Roman" pitchFamily="18" charset="0"/>
                <a:cs typeface="Times New Roman" pitchFamily="18" charset="0"/>
              </a:rPr>
              <a:t>It can have only two possible values 0 for ‘failure’ and 1 for ‘success’ and their probabilities are fixed but </a:t>
            </a:r>
            <a:r>
              <a:rPr lang="en-GB" dirty="0">
                <a:latin typeface="Times New Roman" pitchFamily="18" charset="0"/>
                <a:cs typeface="Times New Roman" pitchFamily="18" charset="0"/>
              </a:rPr>
              <a:t>usually unknown.</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Then the distribution of X , with the probability </a:t>
            </a:r>
            <a:r>
              <a:rPr lang="en-GB" dirty="0">
                <a:latin typeface="Times New Roman" pitchFamily="18" charset="0"/>
                <a:cs typeface="Times New Roman" pitchFamily="18" charset="0"/>
              </a:rPr>
              <a:t>mass function,</a:t>
            </a:r>
          </a:p>
        </p:txBody>
      </p:sp>
      <mc:AlternateContent xmlns:mc="http://schemas.openxmlformats.org/markup-compatibility/2006" xmlns:a14="http://schemas.microsoft.com/office/drawing/2010/main">
        <mc:Choice Requires="a14">
          <p:sp>
            <p:nvSpPr>
              <p:cNvPr id="6" name="TextBox 5"/>
              <p:cNvSpPr txBox="1"/>
              <p:nvPr/>
            </p:nvSpPr>
            <p:spPr>
              <a:xfrm>
                <a:off x="1707931" y="4832388"/>
                <a:ext cx="5158912" cy="12714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i="1">
                          <a:solidFill>
                            <a:srgbClr val="002060"/>
                          </a:solidFill>
                          <a:latin typeface="Cambria Math"/>
                        </a:rPr>
                        <m:t>𝑃</m:t>
                      </m:r>
                      <m:d>
                        <m:dPr>
                          <m:ctrlPr>
                            <a:rPr lang="en-GB" sz="2400" i="1">
                              <a:solidFill>
                                <a:srgbClr val="002060"/>
                              </a:solidFill>
                              <a:latin typeface="Cambria Math" panose="02040503050406030204" pitchFamily="18" charset="0"/>
                            </a:rPr>
                          </m:ctrlPr>
                        </m:dPr>
                        <m:e>
                          <m:r>
                            <a:rPr lang="en-GB" sz="2400" i="1">
                              <a:solidFill>
                                <a:srgbClr val="002060"/>
                              </a:solidFill>
                              <a:latin typeface="Cambria Math"/>
                            </a:rPr>
                            <m:t>𝑋</m:t>
                          </m:r>
                          <m:r>
                            <a:rPr lang="en-GB" sz="2400" i="1">
                              <a:solidFill>
                                <a:srgbClr val="002060"/>
                              </a:solidFill>
                              <a:latin typeface="Cambria Math"/>
                            </a:rPr>
                            <m:t>=</m:t>
                          </m:r>
                          <m:r>
                            <a:rPr lang="en-GB" sz="2400" i="1">
                              <a:solidFill>
                                <a:srgbClr val="002060"/>
                              </a:solidFill>
                              <a:latin typeface="Cambria Math"/>
                            </a:rPr>
                            <m:t>𝑥</m:t>
                          </m:r>
                        </m:e>
                      </m:d>
                      <m:r>
                        <a:rPr lang="en-GB" sz="2400" i="1">
                          <a:solidFill>
                            <a:srgbClr val="002060"/>
                          </a:solidFill>
                          <a:latin typeface="Cambria Math"/>
                        </a:rPr>
                        <m:t>= </m:t>
                      </m:r>
                      <m:d>
                        <m:dPr>
                          <m:begChr m:val="{"/>
                          <m:endChr m:val=""/>
                          <m:ctrlPr>
                            <a:rPr lang="en-GB" sz="2400" i="1">
                              <a:solidFill>
                                <a:srgbClr val="002060"/>
                              </a:solidFill>
                              <a:latin typeface="Cambria Math" panose="02040503050406030204" pitchFamily="18" charset="0"/>
                            </a:rPr>
                          </m:ctrlPr>
                        </m:dPr>
                        <m:e>
                          <m:eqArr>
                            <m:eqArrPr>
                              <m:ctrlPr>
                                <a:rPr lang="en-GB" sz="2400" i="1">
                                  <a:solidFill>
                                    <a:srgbClr val="002060"/>
                                  </a:solidFill>
                                  <a:latin typeface="Cambria Math" panose="02040503050406030204" pitchFamily="18" charset="0"/>
                                </a:rPr>
                              </m:ctrlPr>
                            </m:eqArrPr>
                            <m:e>
                              <m:r>
                                <a:rPr lang="en-GB" sz="2400" i="1">
                                  <a:solidFill>
                                    <a:srgbClr val="002060"/>
                                  </a:solidFill>
                                  <a:latin typeface="Cambria Math"/>
                                </a:rPr>
                                <m:t>1−</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when</m:t>
                              </m:r>
                              <m:r>
                                <a:rPr lang="en-GB" sz="2400">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=0</m:t>
                              </m:r>
                            </m:e>
                            <m:e>
                              <m:r>
                                <a:rPr lang="en-GB" sz="2400" i="1">
                                  <a:solidFill>
                                    <a:srgbClr val="002060"/>
                                  </a:solidFill>
                                  <a:latin typeface="Cambria Math"/>
                                </a:rPr>
                                <m:t> </m:t>
                              </m:r>
                            </m:e>
                            <m:e>
                              <m:r>
                                <a:rPr lang="en-GB" sz="2400" i="1">
                                  <a:solidFill>
                                    <a:srgbClr val="002060"/>
                                  </a:solidFill>
                                  <a:latin typeface="Cambria Math"/>
                                </a:rPr>
                                <m:t>    </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m:t>
                              </m:r>
                              <m:r>
                                <a:rPr lang="en-GB" sz="2400" i="1">
                                  <a:solidFill>
                                    <a:srgbClr val="002060"/>
                                  </a:solidFill>
                                  <a:latin typeface="Cambria Math"/>
                                </a:rPr>
                                <m:t>𝑛</m:t>
                              </m:r>
                              <m:r>
                                <a:rPr lang="en-GB" sz="2400" i="1">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=1</m:t>
                              </m:r>
                            </m:e>
                          </m:eqArr>
                        </m:e>
                      </m:d>
                    </m:oMath>
                  </m:oMathPara>
                </a14:m>
                <a:endParaRPr lang="en-GB" sz="2400" dirty="0">
                  <a:solidFill>
                    <a:srgbClr val="00206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07931" y="4832388"/>
                <a:ext cx="5158912" cy="1271438"/>
              </a:xfrm>
              <a:prstGeom prst="rect">
                <a:avLst/>
              </a:prstGeom>
              <a:blipFill>
                <a:blip r:embed="rId2"/>
                <a:stretch>
                  <a:fillRect/>
                </a:stretch>
              </a:blipFill>
            </p:spPr>
            <p:txBody>
              <a:bodyPr/>
              <a:lstStyle/>
              <a:p>
                <a:r>
                  <a:rPr lang="en-NZ">
                    <a:noFill/>
                  </a:rPr>
                  <a:t> </a:t>
                </a:r>
              </a:p>
            </p:txBody>
          </p:sp>
        </mc:Fallback>
      </mc:AlternateContent>
      <p:sp>
        <p:nvSpPr>
          <p:cNvPr id="7"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p:sp>
        <p:nvSpPr>
          <p:cNvPr id="2" name="Date Placeholder 1">
            <a:extLst>
              <a:ext uri="{FF2B5EF4-FFF2-40B4-BE49-F238E27FC236}">
                <a16:creationId xmlns:a16="http://schemas.microsoft.com/office/drawing/2014/main" id="{D5DAF3E9-80F3-4FB1-AF2A-BB48229E13A2}"/>
              </a:ext>
            </a:extLst>
          </p:cNvPr>
          <p:cNvSpPr>
            <a:spLocks noGrp="1"/>
          </p:cNvSpPr>
          <p:nvPr>
            <p:ph type="dt" sz="half" idx="10"/>
          </p:nvPr>
        </p:nvSpPr>
        <p:spPr/>
        <p:txBody>
          <a:bodyPr/>
          <a:lstStyle/>
          <a:p>
            <a:pPr>
              <a:defRPr/>
            </a:pPr>
            <a:fld id="{F88D8068-8654-4924-9BD1-7CDF87CD92A5}" type="datetime3">
              <a:rPr lang="en-US" smtClean="0"/>
              <a:t>4 April 2023</a:t>
            </a:fld>
            <a:endParaRPr lang="en-US"/>
          </a:p>
        </p:txBody>
      </p:sp>
      <p:sp>
        <p:nvSpPr>
          <p:cNvPr id="5" name="Footer Placeholder 4">
            <a:extLst>
              <a:ext uri="{FF2B5EF4-FFF2-40B4-BE49-F238E27FC236}">
                <a16:creationId xmlns:a16="http://schemas.microsoft.com/office/drawing/2014/main" id="{4F7FC234-D148-49B6-97FA-960C20598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3263275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600200"/>
                <a:ext cx="7661275" cy="4114800"/>
              </a:xfrm>
            </p:spPr>
            <p:txBody>
              <a:bodyPr/>
              <a:lstStyle/>
              <a:p>
                <a:pPr marL="0" indent="0" algn="just">
                  <a:buNone/>
                </a:pPr>
                <a:r>
                  <a:rPr lang="en-IN" sz="3000" dirty="0">
                    <a:latin typeface="Times New Roman" pitchFamily="18" charset="0"/>
                    <a:cs typeface="Times New Roman" pitchFamily="18" charset="0"/>
                  </a:rPr>
                  <a:t>Where </a:t>
                </a:r>
                <a14:m>
                  <m:oMath xmlns:m="http://schemas.openxmlformats.org/officeDocument/2006/math">
                    <m:r>
                      <a:rPr lang="en-GB" sz="3000" i="1">
                        <a:latin typeface="Cambria Math"/>
                        <a:cs typeface="Times New Roman" pitchFamily="18" charset="0"/>
                      </a:rPr>
                      <m:t>0</m:t>
                    </m:r>
                    <m:r>
                      <a:rPr lang="en-GB" sz="3000" i="1">
                        <a:latin typeface="Cambria Math"/>
                        <a:ea typeface="Cambria Math"/>
                        <a:cs typeface="Times New Roman" pitchFamily="18" charset="0"/>
                      </a:rPr>
                      <m:t>&lt;</m:t>
                    </m:r>
                    <m:r>
                      <a:rPr lang="en-GB" sz="3000" i="1">
                        <a:latin typeface="Cambria Math"/>
                        <a:ea typeface="Cambria Math"/>
                        <a:cs typeface="Times New Roman" pitchFamily="18" charset="0"/>
                      </a:rPr>
                      <m:t>𝑝</m:t>
                    </m:r>
                    <m:r>
                      <a:rPr lang="en-GB" sz="3000" i="1">
                        <a:latin typeface="Cambria Math"/>
                        <a:ea typeface="Cambria Math"/>
                        <a:cs typeface="Times New Roman" pitchFamily="18" charset="0"/>
                      </a:rPr>
                      <m:t>&lt;1</m:t>
                    </m:r>
                    <m:r>
                      <a:rPr lang="en-GB" sz="3000">
                        <a:latin typeface="Cambria Math"/>
                        <a:ea typeface="Cambria Math"/>
                        <a:cs typeface="Times New Roman" pitchFamily="18" charset="0"/>
                      </a:rPr>
                      <m:t> </m:t>
                    </m:r>
                  </m:oMath>
                </a14:m>
                <a:r>
                  <a:rPr lang="en-IN" sz="3000" dirty="0">
                    <a:latin typeface="Times New Roman" pitchFamily="18" charset="0"/>
                    <a:cs typeface="Times New Roman" pitchFamily="18" charset="0"/>
                  </a:rPr>
                  <a:t>is the probability of success and </a:t>
                </a:r>
                <a14:m>
                  <m:oMath xmlns:m="http://schemas.openxmlformats.org/officeDocument/2006/math">
                    <m:r>
                      <a:rPr lang="en-GB" sz="3000" i="1">
                        <a:latin typeface="Cambria Math"/>
                        <a:cs typeface="Times New Roman" pitchFamily="18" charset="0"/>
                      </a:rPr>
                      <m:t>1−</m:t>
                    </m:r>
                    <m:r>
                      <a:rPr lang="en-GB" sz="3000" i="1">
                        <a:latin typeface="Cambria Math"/>
                        <a:cs typeface="Times New Roman" pitchFamily="18" charset="0"/>
                      </a:rPr>
                      <m:t>𝑝</m:t>
                    </m:r>
                    <m:r>
                      <a:rPr lang="en-GB" sz="3000">
                        <a:latin typeface="Cambria Math"/>
                        <a:cs typeface="Times New Roman" pitchFamily="18" charset="0"/>
                      </a:rPr>
                      <m:t> </m:t>
                    </m:r>
                  </m:oMath>
                </a14:m>
                <a:r>
                  <a:rPr lang="en-IN" sz="3000" dirty="0">
                    <a:latin typeface="Times New Roman" pitchFamily="18" charset="0"/>
                    <a:cs typeface="Times New Roman" pitchFamily="18" charset="0"/>
                  </a:rPr>
                  <a:t>is the probability of failure, is known as the </a:t>
                </a:r>
                <a:r>
                  <a:rPr lang="en-IN" sz="3000" dirty="0">
                    <a:solidFill>
                      <a:srgbClr val="FF0000"/>
                    </a:solidFill>
                    <a:latin typeface="Times New Roman" pitchFamily="18" charset="0"/>
                    <a:cs typeface="Times New Roman" pitchFamily="18" charset="0"/>
                  </a:rPr>
                  <a:t>Bernoulli probability distribution</a:t>
                </a:r>
                <a:r>
                  <a:rPr lang="en-IN" sz="3000" dirty="0">
                    <a:latin typeface="Times New Roman" pitchFamily="18" charset="0"/>
                    <a:cs typeface="Times New Roman" pitchFamily="18" charset="0"/>
                  </a:rPr>
                  <a:t>. X is </a:t>
                </a:r>
                <a:r>
                  <a:rPr lang="en-GB" sz="3000" dirty="0">
                    <a:latin typeface="Times New Roman" pitchFamily="18" charset="0"/>
                    <a:cs typeface="Times New Roman" pitchFamily="18" charset="0"/>
                  </a:rPr>
                  <a:t>called a Bernoulli random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600200"/>
                <a:ext cx="7661275" cy="4114800"/>
              </a:xfrm>
              <a:blipFill>
                <a:blip r:embed="rId2"/>
                <a:stretch>
                  <a:fillRect l="-1911" t="-1926" r="-1911"/>
                </a:stretch>
              </a:blipFill>
            </p:spPr>
            <p:txBody>
              <a:bodyPr/>
              <a:lstStyle/>
              <a:p>
                <a:r>
                  <a:rPr lang="en-NZ">
                    <a:noFill/>
                  </a:rPr>
                  <a:t> </a:t>
                </a:r>
              </a:p>
            </p:txBody>
          </p:sp>
        </mc:Fallback>
      </mc:AlternateContent>
      <p:sp>
        <p:nvSpPr>
          <p:cNvPr id="6"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7" name="Rectangle 6"/>
          <p:cNvSpPr/>
          <p:nvPr/>
        </p:nvSpPr>
        <p:spPr>
          <a:xfrm>
            <a:off x="685800" y="3635276"/>
            <a:ext cx="7848600" cy="2308324"/>
          </a:xfrm>
          <a:prstGeom prst="rect">
            <a:avLst/>
          </a:prstGeom>
        </p:spPr>
        <p:txBody>
          <a:bodyPr wrap="square">
            <a:spAutoFit/>
          </a:bodyPr>
          <a:lstStyle/>
          <a:p>
            <a:pPr algn="just"/>
            <a:r>
              <a:rPr lang="en-IN" sz="2400" dirty="0">
                <a:solidFill>
                  <a:srgbClr val="C00000"/>
                </a:solidFill>
                <a:latin typeface="Times New Roman" pitchFamily="18" charset="0"/>
                <a:cs typeface="Times New Roman" pitchFamily="18" charset="0"/>
              </a:rPr>
              <a:t>Example 4.2: </a:t>
            </a:r>
          </a:p>
          <a:p>
            <a:pPr algn="just"/>
            <a:r>
              <a:rPr lang="en-IN" sz="2400" dirty="0">
                <a:latin typeface="Times New Roman" pitchFamily="18" charset="0"/>
                <a:cs typeface="Times New Roman" pitchFamily="18" charset="0"/>
              </a:rPr>
              <a:t>Typical Bernoulli trials include tossing a coin, rolling a die, passing a test </a:t>
            </a:r>
            <a:r>
              <a:rPr lang="en-GB" sz="2400" dirty="0">
                <a:latin typeface="Times New Roman" pitchFamily="18" charset="0"/>
                <a:cs typeface="Times New Roman" pitchFamily="18" charset="0"/>
              </a:rPr>
              <a:t>or not, etc.</a:t>
            </a:r>
          </a:p>
          <a:p>
            <a:pPr algn="just"/>
            <a:endParaRPr lang="en-GB" sz="2400" dirty="0">
              <a:latin typeface="Times New Roman" pitchFamily="18" charset="0"/>
              <a:cs typeface="Times New Roman" pitchFamily="18" charset="0"/>
            </a:endParaRPr>
          </a:p>
          <a:p>
            <a:pPr algn="just"/>
            <a:r>
              <a:rPr lang="en-US" sz="2400" dirty="0">
                <a:solidFill>
                  <a:srgbClr val="C00000"/>
                </a:solidFill>
                <a:latin typeface="Times New Roman" pitchFamily="18" charset="0"/>
                <a:cs typeface="Times New Roman" pitchFamily="18" charset="0"/>
              </a:rPr>
              <a:t>Example:  </a:t>
            </a:r>
            <a:r>
              <a:rPr lang="en-US" sz="2400" dirty="0">
                <a:latin typeface="Times New Roman" pitchFamily="18" charset="0"/>
                <a:cs typeface="Times New Roman" pitchFamily="18" charset="0"/>
              </a:rPr>
              <a:t>A fair die is tossed.  Let X = 1 only if the first toss shows a “4” or “5”.  Then  X follows Bernoulli(1/3)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p:sp>
        <p:nvSpPr>
          <p:cNvPr id="2" name="Date Placeholder 1">
            <a:extLst>
              <a:ext uri="{FF2B5EF4-FFF2-40B4-BE49-F238E27FC236}">
                <a16:creationId xmlns:a16="http://schemas.microsoft.com/office/drawing/2014/main" id="{B7266417-005D-40BE-9905-8A825A71208E}"/>
              </a:ext>
            </a:extLst>
          </p:cNvPr>
          <p:cNvSpPr>
            <a:spLocks noGrp="1"/>
          </p:cNvSpPr>
          <p:nvPr>
            <p:ph type="dt" sz="half" idx="10"/>
          </p:nvPr>
        </p:nvSpPr>
        <p:spPr/>
        <p:txBody>
          <a:bodyPr/>
          <a:lstStyle/>
          <a:p>
            <a:pPr>
              <a:defRPr/>
            </a:pPr>
            <a:fld id="{F2DD698F-3BD9-418E-A792-7D377A113FB1}" type="datetime3">
              <a:rPr lang="en-US" smtClean="0"/>
              <a:t>4 April 2023</a:t>
            </a:fld>
            <a:endParaRPr lang="en-US"/>
          </a:p>
        </p:txBody>
      </p:sp>
      <p:sp>
        <p:nvSpPr>
          <p:cNvPr id="5" name="Footer Placeholder 4">
            <a:extLst>
              <a:ext uri="{FF2B5EF4-FFF2-40B4-BE49-F238E27FC236}">
                <a16:creationId xmlns:a16="http://schemas.microsoft.com/office/drawing/2014/main" id="{6F7C07AD-16D5-4748-9F63-3322863B6A7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511614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4 April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Binomial Distribution</a:t>
            </a:r>
          </a:p>
        </p:txBody>
      </p:sp>
    </p:spTree>
    <p:extLst>
      <p:ext uri="{BB962C8B-B14F-4D97-AF65-F5344CB8AC3E}">
        <p14:creationId xmlns:p14="http://schemas.microsoft.com/office/powerpoint/2010/main" val="421590951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600" cy="4114800"/>
              </a:xfrm>
            </p:spPr>
            <p:txBody>
              <a:bodyPr/>
              <a:lstStyle/>
              <a:p>
                <a:pPr marL="0" indent="0" algn="just">
                  <a:buNone/>
                </a:pPr>
                <a:r>
                  <a:rPr lang="en-IN" sz="3000" dirty="0">
                    <a:latin typeface="Times New Roman" pitchFamily="18" charset="0"/>
                    <a:cs typeface="Times New Roman" pitchFamily="18" charset="0"/>
                  </a:rPr>
                  <a:t>If a Bernoulli trial is repeated independently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times, we have a Binomial experiment. X is the number of successes in these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independent Bernoulli trials. Then the distribution of X , with the </a:t>
                </a:r>
                <a:r>
                  <a:rPr lang="en-GB" sz="3000" dirty="0">
                    <a:latin typeface="Times New Roman" pitchFamily="18" charset="0"/>
                    <a:cs typeface="Times New Roman" pitchFamily="18" charset="0"/>
                  </a:rPr>
                  <a:t>probability mass function</a:t>
                </a:r>
              </a:p>
              <a:p>
                <a:pPr marL="0" indent="0" algn="just">
                  <a:buNone/>
                </a:pPr>
                <a14:m>
                  <m:oMath xmlns:m="http://schemas.openxmlformats.org/officeDocument/2006/math">
                    <m:r>
                      <a:rPr lang="en-GB" sz="3000" i="1">
                        <a:solidFill>
                          <a:srgbClr val="002060"/>
                        </a:solidFill>
                        <a:latin typeface="Cambria Math"/>
                        <a:cs typeface="Times New Roman" pitchFamily="18" charset="0"/>
                      </a:rPr>
                      <m:t>𝑃</m:t>
                    </m:r>
                    <m:d>
                      <m:dPr>
                        <m:ctrlPr>
                          <a:rPr lang="en-GB" sz="3000" i="1">
                            <a:solidFill>
                              <a:srgbClr val="002060"/>
                            </a:solidFill>
                            <a:latin typeface="Cambria Math" panose="02040503050406030204" pitchFamily="18" charset="0"/>
                            <a:cs typeface="Times New Roman" pitchFamily="18" charset="0"/>
                          </a:rPr>
                        </m:ctrlPr>
                      </m:dPr>
                      <m:e>
                        <m:r>
                          <a:rPr lang="en-GB" sz="3000" i="1">
                            <a:solidFill>
                              <a:srgbClr val="002060"/>
                            </a:solidFill>
                            <a:latin typeface="Cambria Math"/>
                            <a:cs typeface="Times New Roman" pitchFamily="18" charset="0"/>
                          </a:rPr>
                          <m:t>𝑋</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e>
                    </m:d>
                    <m:r>
                      <a:rPr lang="en-GB" sz="3000" i="1">
                        <a:solidFill>
                          <a:srgbClr val="002060"/>
                        </a:solidFill>
                        <a:latin typeface="Cambria Math"/>
                        <a:cs typeface="Times New Roman" pitchFamily="18" charset="0"/>
                      </a:rPr>
                      <m:t>=</m:t>
                    </m:r>
                    <m:r>
                      <a:rPr lang="en-GB" sz="3000" i="1" baseline="-25000">
                        <a:solidFill>
                          <a:srgbClr val="002060"/>
                        </a:solidFill>
                        <a:latin typeface="Cambria Math"/>
                      </a:rPr>
                      <m:t>𝑛</m:t>
                    </m:r>
                    <m:r>
                      <a:rPr lang="en-GB" sz="3000" i="1">
                        <a:solidFill>
                          <a:srgbClr val="002060"/>
                        </a:solidFill>
                        <a:latin typeface="Cambria Math"/>
                      </a:rPr>
                      <m:t>𝐶</m:t>
                    </m:r>
                    <m:r>
                      <a:rPr lang="en-GB" sz="3000" i="1" baseline="-25000">
                        <a:solidFill>
                          <a:srgbClr val="002060"/>
                        </a:solidFill>
                        <a:latin typeface="Cambria Math"/>
                      </a:rPr>
                      <m:t>𝑥</m:t>
                    </m:r>
                    <m:r>
                      <a:rPr lang="en-GB" sz="3000" i="1" baseline="-25000">
                        <a:solidFill>
                          <a:srgbClr val="002060"/>
                        </a:solidFill>
                        <a:latin typeface="Cambria Math"/>
                      </a:rPr>
                      <m:t>  </m:t>
                    </m:r>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𝑝</m:t>
                        </m:r>
                      </m:e>
                      <m:sup>
                        <m:r>
                          <a:rPr lang="en-GB" sz="3000" i="1">
                            <a:solidFill>
                              <a:srgbClr val="002060"/>
                            </a:solidFill>
                            <a:latin typeface="Cambria Math"/>
                            <a:cs typeface="Times New Roman" pitchFamily="18" charset="0"/>
                          </a:rPr>
                          <m:t>𝑥</m:t>
                        </m:r>
                      </m:sup>
                    </m:sSup>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(1−</m:t>
                        </m:r>
                        <m:r>
                          <a:rPr lang="en-GB" sz="3000" i="1">
                            <a:solidFill>
                              <a:srgbClr val="002060"/>
                            </a:solidFill>
                            <a:latin typeface="Cambria Math"/>
                            <a:cs typeface="Times New Roman" pitchFamily="18" charset="0"/>
                          </a:rPr>
                          <m:t>𝑝</m:t>
                        </m:r>
                        <m:r>
                          <a:rPr lang="en-GB" sz="3000" i="1">
                            <a:solidFill>
                              <a:srgbClr val="002060"/>
                            </a:solidFill>
                            <a:latin typeface="Cambria Math"/>
                            <a:cs typeface="Times New Roman" pitchFamily="18" charset="0"/>
                          </a:rPr>
                          <m:t>)</m:t>
                        </m:r>
                      </m:e>
                      <m:sup>
                        <m:r>
                          <a:rPr lang="en-GB" sz="3000" i="1">
                            <a:solidFill>
                              <a:srgbClr val="002060"/>
                            </a:solidFill>
                            <a:latin typeface="Cambria Math"/>
                            <a:cs typeface="Times New Roman" pitchFamily="18" charset="0"/>
                          </a:rPr>
                          <m:t>𝑛</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sup>
                    </m:sSup>
                  </m:oMath>
                </a14:m>
                <a:r>
                  <a:rPr lang="en-GB" sz="3000" dirty="0">
                    <a:solidFill>
                      <a:srgbClr val="002060"/>
                    </a:solidFill>
                    <a:latin typeface="Times New Roman" pitchFamily="18" charset="0"/>
                    <a:cs typeface="Times New Roman" pitchFamily="18" charset="0"/>
                  </a:rPr>
                  <a:t>   </a:t>
                </a:r>
                <a:endParaRPr lang="en-GB" sz="3000" i="1" dirty="0">
                  <a:solidFill>
                    <a:srgbClr val="002060"/>
                  </a:solidFill>
                  <a:latin typeface="Cambria Math"/>
                  <a:cs typeface="Times New Roman"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3000" i="1" dirty="0">
                          <a:solidFill>
                            <a:srgbClr val="002060"/>
                          </a:solidFill>
                          <a:latin typeface="Cambria Math"/>
                          <a:cs typeface="Times New Roman" pitchFamily="18" charset="0"/>
                        </a:rPr>
                        <m:t>                                                      </m:t>
                      </m:r>
                      <m:r>
                        <a:rPr lang="en-GB" sz="3000" i="1" dirty="0">
                          <a:solidFill>
                            <a:srgbClr val="002060"/>
                          </a:solidFill>
                          <a:latin typeface="Cambria Math"/>
                          <a:cs typeface="Times New Roman" pitchFamily="18" charset="0"/>
                        </a:rPr>
                        <m:t>𝑥</m:t>
                      </m:r>
                      <m:r>
                        <a:rPr lang="en-GB" sz="3000" i="1" dirty="0">
                          <a:solidFill>
                            <a:srgbClr val="002060"/>
                          </a:solidFill>
                          <a:latin typeface="Cambria Math"/>
                          <a:cs typeface="Times New Roman" pitchFamily="18" charset="0"/>
                        </a:rPr>
                        <m:t>=0,1,2,…….</m:t>
                      </m:r>
                      <m:r>
                        <a:rPr lang="en-GB" sz="3000" i="1" dirty="0">
                          <a:solidFill>
                            <a:srgbClr val="002060"/>
                          </a:solidFill>
                          <a:latin typeface="Cambria Math"/>
                          <a:cs typeface="Times New Roman" pitchFamily="18" charset="0"/>
                        </a:rPr>
                        <m:t>𝑛</m:t>
                      </m:r>
                    </m:oMath>
                  </m:oMathPara>
                </a14:m>
                <a:endParaRPr lang="en-GB" sz="3000" dirty="0">
                  <a:solidFill>
                    <a:srgbClr val="002060"/>
                  </a:solidFill>
                  <a:latin typeface="Times New Roman" pitchFamily="18" charset="0"/>
                  <a:cs typeface="Times New Roman" pitchFamily="18" charset="0"/>
                </a:endParaRPr>
              </a:p>
              <a:p>
                <a:pPr marL="0" indent="0" algn="just">
                  <a:buNone/>
                </a:pPr>
                <a:r>
                  <a:rPr lang="en-IN" sz="3000" dirty="0">
                    <a:latin typeface="Times New Roman" pitchFamily="18" charset="0"/>
                    <a:cs typeface="Times New Roman" pitchFamily="18" charset="0"/>
                  </a:rPr>
                  <a:t>is known as the </a:t>
                </a:r>
                <a:r>
                  <a:rPr lang="en-IN" sz="3000" dirty="0">
                    <a:solidFill>
                      <a:srgbClr val="FF0000"/>
                    </a:solidFill>
                    <a:latin typeface="Times New Roman" pitchFamily="18" charset="0"/>
                    <a:cs typeface="Times New Roman" pitchFamily="18" charset="0"/>
                  </a:rPr>
                  <a:t>Binomial probability distribution</a:t>
                </a:r>
                <a:r>
                  <a:rPr lang="en-IN" sz="3000" dirty="0">
                    <a:latin typeface="Times New Roman" pitchFamily="18" charset="0"/>
                    <a:cs typeface="Times New Roman" pitchFamily="18" charset="0"/>
                  </a:rPr>
                  <a:t>. X is called a binomial random </a:t>
                </a:r>
                <a:r>
                  <a:rPr lang="en-GB" sz="3000" dirty="0">
                    <a:latin typeface="Times New Roman" pitchFamily="18" charset="0"/>
                    <a:cs typeface="Times New Roman" pitchFamily="18" charset="0"/>
                  </a:rPr>
                  <a:t>variable.</a:t>
                </a:r>
                <a:endParaRPr lang="en-GB" sz="3000" dirty="0">
                  <a:solidFill>
                    <a:srgbClr val="00206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600" cy="4114800"/>
              </a:xfrm>
              <a:blipFill>
                <a:blip r:embed="rId2"/>
                <a:stretch>
                  <a:fillRect l="-1865" t="-1926" r="-1787" b="-11111"/>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a:extLst>
              <a:ext uri="{FF2B5EF4-FFF2-40B4-BE49-F238E27FC236}">
                <a16:creationId xmlns:a16="http://schemas.microsoft.com/office/drawing/2014/main" id="{B0DD169F-74B1-4B74-974E-28814AFDB3C3}"/>
              </a:ext>
            </a:extLst>
          </p:cNvPr>
          <p:cNvSpPr>
            <a:spLocks noGrp="1"/>
          </p:cNvSpPr>
          <p:nvPr>
            <p:ph type="dt" sz="half" idx="10"/>
          </p:nvPr>
        </p:nvSpPr>
        <p:spPr/>
        <p:txBody>
          <a:bodyPr/>
          <a:lstStyle/>
          <a:p>
            <a:pPr>
              <a:defRPr/>
            </a:pPr>
            <a:fld id="{39FACAE6-9AE1-4F0B-B5CC-4BF41824B418}" type="datetime3">
              <a:rPr lang="en-US" smtClean="0"/>
              <a:t>4 April 2023</a:t>
            </a:fld>
            <a:endParaRPr lang="en-US"/>
          </a:p>
        </p:txBody>
      </p:sp>
      <p:sp>
        <p:nvSpPr>
          <p:cNvPr id="5" name="Footer Placeholder 4">
            <a:extLst>
              <a:ext uri="{FF2B5EF4-FFF2-40B4-BE49-F238E27FC236}">
                <a16:creationId xmlns:a16="http://schemas.microsoft.com/office/drawing/2014/main" id="{A7C81025-7B57-44C7-832F-F9F612E7E66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6819770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770732" y="1676400"/>
            <a:ext cx="7772400" cy="4375152"/>
          </a:xfrm>
          <a:prstGeom prst="rect">
            <a:avLst/>
          </a:prstGeom>
          <a:noFill/>
          <a:ln w="9525">
            <a:noFill/>
            <a:miter lim="800000"/>
            <a:headEnd/>
            <a:tailEnd/>
          </a:ln>
        </p:spPr>
        <p:txBody>
          <a:bodyPr lIns="85342" tIns="42672" rIns="85342" bIns="42672"/>
          <a:lstStyle/>
          <a:p>
            <a:pPr>
              <a:lnSpc>
                <a:spcPct val="90000"/>
              </a:lnSpc>
              <a:spcBef>
                <a:spcPct val="20000"/>
              </a:spcBef>
              <a:buClr>
                <a:srgbClr val="008000"/>
              </a:buClr>
              <a:buSzPct val="130000"/>
            </a:pPr>
            <a:r>
              <a:rPr lang="en-US" sz="2800" dirty="0">
                <a:solidFill>
                  <a:srgbClr val="111111"/>
                </a:solidFill>
                <a:latin typeface="Times New Roman" panose="02020603050405020304" pitchFamily="18" charset="0"/>
                <a:cs typeface="Times New Roman" panose="02020603050405020304" pitchFamily="18" charset="0"/>
              </a:rPr>
              <a:t>Criteria (BINS):</a:t>
            </a:r>
          </a:p>
          <a:p>
            <a:pPr marL="457200" indent="-457200" algn="just">
              <a:lnSpc>
                <a:spcPct val="110000"/>
              </a:lnSpc>
              <a:spcBef>
                <a:spcPct val="20000"/>
              </a:spcBef>
              <a:buSzPct val="120000"/>
              <a:buFont typeface="+mj-lt"/>
              <a:buAutoNum type="alphaUcPeriod" startAt="2"/>
            </a:pPr>
            <a:r>
              <a:rPr lang="en-US" sz="2400" dirty="0">
                <a:solidFill>
                  <a:srgbClr val="111111"/>
                </a:solidFill>
                <a:latin typeface="Times New Roman" panose="02020603050405020304" pitchFamily="18" charset="0"/>
                <a:cs typeface="Times New Roman" panose="02020603050405020304" pitchFamily="18" charset="0"/>
              </a:rPr>
              <a:t>(</a:t>
            </a:r>
            <a:r>
              <a:rPr lang="en-US" sz="2400" u="sng" dirty="0">
                <a:solidFill>
                  <a:srgbClr val="111111"/>
                </a:solidFill>
                <a:latin typeface="Times New Roman" panose="02020603050405020304" pitchFamily="18" charset="0"/>
                <a:cs typeface="Times New Roman" panose="02020603050405020304" pitchFamily="18" charset="0"/>
              </a:rPr>
              <a:t>B</a:t>
            </a:r>
            <a:r>
              <a:rPr lang="en-US" sz="2400" dirty="0">
                <a:solidFill>
                  <a:srgbClr val="111111"/>
                </a:solidFill>
                <a:latin typeface="Times New Roman" panose="02020603050405020304" pitchFamily="18" charset="0"/>
                <a:cs typeface="Times New Roman" panose="02020603050405020304" pitchFamily="18" charset="0"/>
              </a:rPr>
              <a:t>ivariate) Two mutually exclusive and collectively exhaustive categories</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Generally called ‘success’ and ‘failure’</a:t>
            </a:r>
          </a:p>
          <a:p>
            <a:pPr marL="457200" indent="-457200" algn="just">
              <a:lnSpc>
                <a:spcPct val="90000"/>
              </a:lnSpc>
              <a:spcBef>
                <a:spcPct val="20000"/>
              </a:spcBef>
              <a:buSzPct val="120000"/>
              <a:buFont typeface="+mj-lt"/>
              <a:buAutoNum type="alphaUcPeriod" startAt="9"/>
            </a:pPr>
            <a:r>
              <a:rPr lang="en-US" sz="2400" dirty="0">
                <a:solidFill>
                  <a:srgbClr val="111111"/>
                </a:solidFill>
                <a:latin typeface="Times New Roman" panose="02020603050405020304" pitchFamily="18" charset="0"/>
                <a:cs typeface="Times New Roman" panose="02020603050405020304" pitchFamily="18" charset="0"/>
              </a:rPr>
              <a:t>Observations are </a:t>
            </a:r>
            <a:r>
              <a:rPr lang="en-US" sz="2400" u="sng" dirty="0">
                <a:solidFill>
                  <a:srgbClr val="111111"/>
                </a:solidFill>
                <a:latin typeface="Times New Roman" panose="02020603050405020304" pitchFamily="18" charset="0"/>
                <a:cs typeface="Times New Roman" panose="02020603050405020304" pitchFamily="18" charset="0"/>
              </a:rPr>
              <a:t>I</a:t>
            </a:r>
            <a:r>
              <a:rPr lang="en-US" sz="2400" dirty="0">
                <a:solidFill>
                  <a:srgbClr val="111111"/>
                </a:solidFill>
                <a:latin typeface="Times New Roman" panose="02020603050405020304" pitchFamily="18" charset="0"/>
                <a:cs typeface="Times New Roman" panose="02020603050405020304" pitchFamily="18" charset="0"/>
              </a:rPr>
              <a:t>ndependent</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The outcome of one observation does not affect the outcome of the other</a:t>
            </a:r>
          </a:p>
          <a:p>
            <a:pPr marL="457200" indent="-457200" algn="just">
              <a:lnSpc>
                <a:spcPct val="90000"/>
              </a:lnSpc>
              <a:spcBef>
                <a:spcPct val="20000"/>
              </a:spcBef>
              <a:buSzPct val="120000"/>
              <a:buFont typeface="+mj-lt"/>
              <a:buAutoNum type="alphaUcPeriod" startAt="14"/>
            </a:pPr>
            <a:r>
              <a:rPr lang="en-US" sz="2400" dirty="0">
                <a:solidFill>
                  <a:srgbClr val="111111"/>
                </a:solidFill>
                <a:latin typeface="Times New Roman" panose="02020603050405020304" pitchFamily="18" charset="0"/>
                <a:cs typeface="Times New Roman" panose="02020603050405020304" pitchFamily="18" charset="0"/>
              </a:rPr>
              <a:t>A fixed </a:t>
            </a:r>
            <a:r>
              <a:rPr lang="en-US" sz="2400" u="sng" dirty="0">
                <a:solidFill>
                  <a:srgbClr val="111111"/>
                </a:solidFill>
                <a:latin typeface="Times New Roman" panose="02020603050405020304" pitchFamily="18" charset="0"/>
                <a:cs typeface="Times New Roman" panose="02020603050405020304" pitchFamily="18" charset="0"/>
              </a:rPr>
              <a:t>N</a:t>
            </a:r>
            <a:r>
              <a:rPr lang="en-US" sz="2400" dirty="0">
                <a:solidFill>
                  <a:srgbClr val="111111"/>
                </a:solidFill>
                <a:latin typeface="Times New Roman" panose="02020603050405020304" pitchFamily="18" charset="0"/>
                <a:cs typeface="Times New Roman" panose="02020603050405020304" pitchFamily="18" charset="0"/>
              </a:rPr>
              <a:t>umber of observations, or</a:t>
            </a:r>
            <a:r>
              <a:rPr lang="en-US" sz="2400" i="1" dirty="0">
                <a:solidFill>
                  <a:srgbClr val="111111"/>
                </a:solidFill>
                <a:latin typeface="Times New Roman" panose="02020603050405020304" pitchFamily="18" charset="0"/>
                <a:cs typeface="Times New Roman" panose="02020603050405020304" pitchFamily="18" charset="0"/>
              </a:rPr>
              <a:t> trials</a:t>
            </a:r>
            <a:r>
              <a:rPr lang="en-US" sz="2400" dirty="0">
                <a:solidFill>
                  <a:srgbClr val="111111"/>
                </a:solidFill>
                <a:latin typeface="Times New Roman" panose="02020603050405020304" pitchFamily="18" charset="0"/>
                <a:cs typeface="Times New Roman" panose="02020603050405020304" pitchFamily="18" charset="0"/>
              </a:rPr>
              <a:t>, n</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15 tosses of a coin; ten light bulbs taken from a warehouse</a:t>
            </a:r>
          </a:p>
          <a:p>
            <a:pPr marL="457200" indent="-457200" algn="just">
              <a:lnSpc>
                <a:spcPct val="110000"/>
              </a:lnSpc>
              <a:spcBef>
                <a:spcPct val="20000"/>
              </a:spcBef>
              <a:buSzPct val="120000"/>
              <a:buFont typeface="+mj-lt"/>
              <a:buAutoNum type="alphaUcPeriod" startAt="19"/>
            </a:pPr>
            <a:r>
              <a:rPr lang="en-US" sz="2400" dirty="0">
                <a:solidFill>
                  <a:srgbClr val="111111"/>
                </a:solidFill>
                <a:latin typeface="Times New Roman" panose="02020603050405020304" pitchFamily="18" charset="0"/>
                <a:cs typeface="Times New Roman" panose="02020603050405020304" pitchFamily="18" charset="0"/>
              </a:rPr>
              <a:t>Constant probability of </a:t>
            </a:r>
            <a:r>
              <a:rPr lang="en-US" sz="2400" u="sng" dirty="0">
                <a:solidFill>
                  <a:srgbClr val="111111"/>
                </a:solidFill>
                <a:latin typeface="Times New Roman" panose="02020603050405020304" pitchFamily="18" charset="0"/>
                <a:cs typeface="Times New Roman" panose="02020603050405020304" pitchFamily="18" charset="0"/>
              </a:rPr>
              <a:t>S</a:t>
            </a:r>
            <a:r>
              <a:rPr lang="en-US" sz="2400" dirty="0">
                <a:solidFill>
                  <a:srgbClr val="111111"/>
                </a:solidFill>
                <a:latin typeface="Times New Roman" panose="02020603050405020304" pitchFamily="18" charset="0"/>
                <a:cs typeface="Times New Roman" panose="02020603050405020304" pitchFamily="18" charset="0"/>
              </a:rPr>
              <a:t>uccess, p, for each observation</a:t>
            </a:r>
          </a:p>
          <a:p>
            <a:pPr marL="742950" lvl="1" indent="-285750" algn="just">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Probability of getting a tail is the same each time we toss the coin</a:t>
            </a:r>
          </a:p>
          <a:p>
            <a:pPr marL="285750" indent="-285750">
              <a:spcBef>
                <a:spcPct val="20000"/>
              </a:spcBef>
              <a:buClr>
                <a:srgbClr val="99CC00"/>
              </a:buClr>
              <a:buSzPct val="120000"/>
              <a:buFont typeface="Wingdings" pitchFamily="2" charset="2"/>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rgbClr val="99CC00"/>
              </a:buClr>
              <a:buSzPct val="120000"/>
            </a:pPr>
            <a:endParaRPr lang="en-US" sz="2000" dirty="0">
              <a:solidFill>
                <a:srgbClr val="11111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84C2585-5410-4705-A834-249C71285863}"/>
              </a:ext>
            </a:extLst>
          </p:cNvPr>
          <p:cNvSpPr>
            <a:spLocks noGrp="1"/>
          </p:cNvSpPr>
          <p:nvPr>
            <p:ph type="title"/>
          </p:nvPr>
        </p:nvSpPr>
        <p:spPr>
          <a:xfrm>
            <a:off x="931864" y="96842"/>
            <a:ext cx="7450136" cy="1412875"/>
          </a:xfrm>
        </p:spPr>
        <p:txBody>
          <a:bodyPr/>
          <a:lstStyle/>
          <a:p>
            <a:r>
              <a:rPr 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The acronym BINS can be used to help remember </a:t>
            </a:r>
            <a:r>
              <a:rPr lang="en-GB"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p:spTree>
    <p:extLst>
      <p:ext uri="{BB962C8B-B14F-4D97-AF65-F5344CB8AC3E}">
        <p14:creationId xmlns:p14="http://schemas.microsoft.com/office/powerpoint/2010/main" val="13422223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80394" y="321177"/>
            <a:ext cx="8196263" cy="990600"/>
          </a:xfrm>
        </p:spPr>
        <p:txBody>
          <a:bodyPr/>
          <a:lstStyle/>
          <a:p>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Question</a:t>
            </a:r>
          </a:p>
        </p:txBody>
      </p:sp>
      <p:sp>
        <p:nvSpPr>
          <p:cNvPr id="30723" name="Rectangle 3"/>
          <p:cNvSpPr>
            <a:spLocks noGrp="1" noChangeArrowheads="1"/>
          </p:cNvSpPr>
          <p:nvPr>
            <p:ph type="body" idx="1"/>
          </p:nvPr>
        </p:nvSpPr>
        <p:spPr>
          <a:xfrm>
            <a:off x="468313" y="1828800"/>
            <a:ext cx="8330454" cy="4343400"/>
          </a:xfrm>
          <a:noFill/>
        </p:spPr>
        <p:txBody>
          <a:bodyPr/>
          <a:lstStyle/>
          <a:p>
            <a:pPr marL="0" indent="0">
              <a:spcBef>
                <a:spcPct val="40000"/>
              </a:spcBef>
              <a:buNone/>
            </a:pPr>
            <a:r>
              <a:rPr lang="en-US" dirty="0">
                <a:latin typeface="Times New Roman" panose="02020603050405020304" pitchFamily="18" charset="0"/>
                <a:cs typeface="Times New Roman" panose="02020603050405020304" pitchFamily="18" charset="0"/>
              </a:rPr>
              <a:t>Which of the following could be binomially distributed?</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The number of cows in a herd with tuberculosis.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seed from a given packet of n seeds germinates or not.</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Number of boars in piglet litters of size n.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tree within a forest of n trees is infected with a disease or not.</a:t>
            </a:r>
          </a:p>
        </p:txBody>
      </p:sp>
      <p:pic>
        <p:nvPicPr>
          <p:cNvPr id="4" name="Picture 1" descr="C:\Users\dleader\AppData\Local\Microsoft\Windows\Temporary Internet Files\Content.IE5\DK3BMDA1\question-mark-in-blue-round-button-6154-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236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sp>
        <p:nvSpPr>
          <p:cNvPr id="27651" name="Rectangle 3"/>
          <p:cNvSpPr>
            <a:spLocks noGrp="1" noChangeArrowheads="1"/>
          </p:cNvSpPr>
          <p:nvPr>
            <p:ph type="body" sz="half" idx="1"/>
          </p:nvPr>
        </p:nvSpPr>
        <p:spPr>
          <a:xfrm>
            <a:off x="457200" y="2359572"/>
            <a:ext cx="4305300" cy="3050628"/>
          </a:xfrm>
        </p:spPr>
        <p:txBody>
          <a:bodyPr/>
          <a:lstStyle/>
          <a:p>
            <a:pPr marL="0" indent="0" eaLnBrk="1" hangingPunct="1">
              <a:buNone/>
            </a:pPr>
            <a:r>
              <a:rPr lang="en-US" sz="2400" dirty="0">
                <a:latin typeface="Times New Roman" pitchFamily="18" charset="0"/>
                <a:cs typeface="Times New Roman" pitchFamily="18" charset="0"/>
              </a:rPr>
              <a:t>A Binomial Random Variable</a:t>
            </a:r>
          </a:p>
          <a:p>
            <a:pPr lvl="1" eaLnBrk="1" hangingPunct="1"/>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identical trials</a:t>
            </a:r>
          </a:p>
          <a:p>
            <a:pPr lvl="1" eaLnBrk="1" hangingPunct="1"/>
            <a:r>
              <a:rPr lang="en-US" dirty="0">
                <a:latin typeface="Times New Roman" pitchFamily="18" charset="0"/>
                <a:cs typeface="Times New Roman" pitchFamily="18" charset="0"/>
              </a:rPr>
              <a:t>Two outcomes: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uccess or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ailure</a:t>
            </a:r>
          </a:p>
          <a:p>
            <a:pPr lvl="1" eaLnBrk="1" hangingPunct="1"/>
            <a:r>
              <a:rPr lang="en-US" dirty="0">
                <a:latin typeface="Times New Roman" pitchFamily="18" charset="0"/>
                <a:cs typeface="Times New Roman" pitchFamily="18" charset="0"/>
              </a:rPr>
              <a:t>P(</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P(</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 1 – </a:t>
            </a:r>
            <a:r>
              <a:rPr lang="en-US" i="1" dirty="0">
                <a:latin typeface="Times New Roman" pitchFamily="18" charset="0"/>
                <a:cs typeface="Times New Roman" pitchFamily="18" charset="0"/>
              </a:rPr>
              <a:t>p</a:t>
            </a:r>
            <a:endParaRPr lang="en-US" dirty="0">
              <a:latin typeface="Times New Roman" pitchFamily="18" charset="0"/>
              <a:cs typeface="Times New Roman" pitchFamily="18" charset="0"/>
            </a:endParaRPr>
          </a:p>
          <a:p>
            <a:pPr lvl="1" eaLnBrk="1" hangingPunct="1"/>
            <a:r>
              <a:rPr lang="en-US" dirty="0">
                <a:latin typeface="Times New Roman" pitchFamily="18" charset="0"/>
                <a:cs typeface="Times New Roman" pitchFamily="18" charset="0"/>
              </a:rPr>
              <a:t>Trials are independent</a:t>
            </a:r>
            <a:endParaRPr lang="en-US" i="1" dirty="0">
              <a:latin typeface="Times New Roman" pitchFamily="18" charset="0"/>
              <a:cs typeface="Times New Roman" pitchFamily="18" charset="0"/>
            </a:endParaRPr>
          </a:p>
          <a:p>
            <a:pPr lvl="1" eaLnBrk="1" hangingPunct="1"/>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is the number of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’s in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trials </a:t>
            </a:r>
            <a:endParaRPr lang="en-US" i="1" dirty="0">
              <a:latin typeface="Times New Roman" pitchFamily="18" charset="0"/>
              <a:cs typeface="Times New Roman" pitchFamily="18" charset="0"/>
            </a:endParaRPr>
          </a:p>
        </p:txBody>
      </p:sp>
      <p:sp>
        <p:nvSpPr>
          <p:cNvPr id="27652" name="Rectangle 4"/>
          <p:cNvSpPr>
            <a:spLocks noGrp="1" noChangeArrowheads="1"/>
          </p:cNvSpPr>
          <p:nvPr>
            <p:ph type="body" sz="half" idx="2"/>
          </p:nvPr>
        </p:nvSpPr>
        <p:spPr>
          <a:xfrm>
            <a:off x="5372100" y="2819400"/>
            <a:ext cx="3848100" cy="2743200"/>
          </a:xfrm>
        </p:spPr>
        <p:txBody>
          <a:bodyPr/>
          <a:lstStyle/>
          <a:p>
            <a:pPr marL="0" lvl="1" indent="0" eaLnBrk="1" hangingPunct="1">
              <a:buNone/>
            </a:pPr>
            <a:r>
              <a:rPr lang="en-US" sz="2200" dirty="0">
                <a:solidFill>
                  <a:srgbClr val="003399"/>
                </a:solidFill>
                <a:latin typeface="Times New Roman" pitchFamily="18" charset="0"/>
                <a:cs typeface="Times New Roman" pitchFamily="18" charset="0"/>
              </a:rPr>
              <a:t>Flip a coin 3 times</a:t>
            </a:r>
          </a:p>
          <a:p>
            <a:pPr marL="0" lvl="1" indent="0" eaLnBrk="1" hangingPunct="1">
              <a:buNone/>
            </a:pPr>
            <a:r>
              <a:rPr lang="en-US" sz="2200" dirty="0">
                <a:solidFill>
                  <a:srgbClr val="003399"/>
                </a:solidFill>
                <a:latin typeface="Times New Roman" pitchFamily="18" charset="0"/>
                <a:cs typeface="Times New Roman" pitchFamily="18" charset="0"/>
              </a:rPr>
              <a:t>Outcomes are Heads or Tails</a:t>
            </a:r>
          </a:p>
          <a:p>
            <a:pPr marL="0" lvl="1" indent="0" eaLnBrk="1" hangingPunct="1">
              <a:buNone/>
            </a:pPr>
            <a:endParaRPr lang="en-US" sz="2200" dirty="0">
              <a:solidFill>
                <a:srgbClr val="003399"/>
              </a:solidFill>
              <a:latin typeface="Times New Roman" pitchFamily="18" charset="0"/>
              <a:cs typeface="Times New Roman" pitchFamily="18" charset="0"/>
            </a:endParaRPr>
          </a:p>
          <a:p>
            <a:pPr marL="0" lvl="1" indent="0" eaLnBrk="1" hangingPunct="1">
              <a:buNone/>
            </a:pPr>
            <a:r>
              <a:rPr lang="en-US" sz="2200" dirty="0">
                <a:solidFill>
                  <a:srgbClr val="003399"/>
                </a:solidFill>
                <a:latin typeface="Times New Roman" pitchFamily="18" charset="0"/>
                <a:cs typeface="Times New Roman" pitchFamily="18" charset="0"/>
              </a:rPr>
              <a:t>P(H) = 0.5; P(T) = 1-0.5 = .5</a:t>
            </a:r>
          </a:p>
          <a:p>
            <a:pPr marL="0" lvl="1" indent="0" eaLnBrk="1" hangingPunct="1">
              <a:buNone/>
            </a:pPr>
            <a:r>
              <a:rPr lang="en-US" sz="2200" dirty="0">
                <a:solidFill>
                  <a:srgbClr val="003399"/>
                </a:solidFill>
                <a:latin typeface="Times New Roman" pitchFamily="18" charset="0"/>
                <a:cs typeface="Times New Roman" pitchFamily="18" charset="0"/>
              </a:rPr>
              <a:t>A head on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doesn’t change P(H) of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+ 1</a:t>
            </a:r>
          </a:p>
          <a:p>
            <a:pPr eaLnBrk="1" hangingPunct="1"/>
            <a:endParaRPr lang="en-US" sz="2200" dirty="0">
              <a:solidFill>
                <a:srgbClr val="003399"/>
              </a:solidFill>
              <a:latin typeface="Times New Roman" pitchFamily="18" charset="0"/>
              <a:cs typeface="Times New Roman" pitchFamily="18" charset="0"/>
            </a:endParaRPr>
          </a:p>
          <a:p>
            <a:pPr eaLnBrk="1" hangingPunct="1"/>
            <a:endParaRPr lang="en-US" sz="2200" dirty="0">
              <a:solidFill>
                <a:srgbClr val="003399"/>
              </a:solidFill>
              <a:latin typeface="Times New Roman" pitchFamily="18" charset="0"/>
              <a:cs typeface="Times New Roman" pitchFamily="18" charset="0"/>
            </a:endParaRPr>
          </a:p>
        </p:txBody>
      </p:sp>
      <p:cxnSp>
        <p:nvCxnSpPr>
          <p:cNvPr id="27655" name="Straight Arrow Connector 7"/>
          <p:cNvCxnSpPr>
            <a:cxnSpLocks noChangeShapeType="1"/>
          </p:cNvCxnSpPr>
          <p:nvPr/>
        </p:nvCxnSpPr>
        <p:spPr bwMode="auto">
          <a:xfrm>
            <a:off x="3505200" y="2971800"/>
            <a:ext cx="1828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6" name="Straight Arrow Connector 9"/>
          <p:cNvCxnSpPr>
            <a:cxnSpLocks noChangeShapeType="1"/>
          </p:cNvCxnSpPr>
          <p:nvPr/>
        </p:nvCxnSpPr>
        <p:spPr bwMode="auto">
          <a:xfrm>
            <a:off x="4495800" y="3427412"/>
            <a:ext cx="8382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7" name="Straight Arrow Connector 12"/>
          <p:cNvCxnSpPr>
            <a:cxnSpLocks noChangeShapeType="1"/>
          </p:cNvCxnSpPr>
          <p:nvPr/>
        </p:nvCxnSpPr>
        <p:spPr bwMode="auto">
          <a:xfrm>
            <a:off x="4648200" y="4265612"/>
            <a:ext cx="685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8" name="Straight Arrow Connector 14"/>
          <p:cNvCxnSpPr>
            <a:cxnSpLocks noChangeShapeType="1"/>
          </p:cNvCxnSpPr>
          <p:nvPr/>
        </p:nvCxnSpPr>
        <p:spPr bwMode="auto">
          <a:xfrm>
            <a:off x="4343400" y="4722812"/>
            <a:ext cx="9906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pic>
        <p:nvPicPr>
          <p:cNvPr id="276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76400"/>
            <a:ext cx="8715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19</a:t>
            </a:fld>
            <a:endParaRPr lang="en-US"/>
          </a:p>
        </p:txBody>
      </p:sp>
      <p:sp>
        <p:nvSpPr>
          <p:cNvPr id="2" name="Date Placeholder 1">
            <a:extLst>
              <a:ext uri="{FF2B5EF4-FFF2-40B4-BE49-F238E27FC236}">
                <a16:creationId xmlns:a16="http://schemas.microsoft.com/office/drawing/2014/main" id="{5A40BD1B-B8CE-4BD6-A3C5-D164E83FF8EB}"/>
              </a:ext>
            </a:extLst>
          </p:cNvPr>
          <p:cNvSpPr>
            <a:spLocks noGrp="1"/>
          </p:cNvSpPr>
          <p:nvPr>
            <p:ph type="dt" sz="half" idx="10"/>
          </p:nvPr>
        </p:nvSpPr>
        <p:spPr/>
        <p:txBody>
          <a:bodyPr/>
          <a:lstStyle/>
          <a:p>
            <a:pPr>
              <a:defRPr/>
            </a:pPr>
            <a:fld id="{ADB65D6C-4348-4AC0-9BFF-00B252066DF6}" type="datetime3">
              <a:rPr lang="en-US" smtClean="0"/>
              <a:t>4 April 2023</a:t>
            </a:fld>
            <a:endParaRPr lang="en-US"/>
          </a:p>
        </p:txBody>
      </p:sp>
      <p:sp>
        <p:nvSpPr>
          <p:cNvPr id="4" name="Footer Placeholder 3">
            <a:extLst>
              <a:ext uri="{FF2B5EF4-FFF2-40B4-BE49-F238E27FC236}">
                <a16:creationId xmlns:a16="http://schemas.microsoft.com/office/drawing/2014/main" id="{F0F05204-F9CC-410D-8784-614E49F39B6A}"/>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451598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41275"/>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p>
        </p:txBody>
      </p:sp>
      <p:sp>
        <p:nvSpPr>
          <p:cNvPr id="3" name="Content Placeholder 2"/>
          <p:cNvSpPr>
            <a:spLocks noGrp="1"/>
          </p:cNvSpPr>
          <p:nvPr>
            <p:ph idx="1"/>
          </p:nvPr>
        </p:nvSpPr>
        <p:spPr/>
        <p:txBody>
          <a:bodyPr/>
          <a:lstStyle/>
          <a:p>
            <a:r>
              <a:rPr lang="en-GB" sz="3500" dirty="0">
                <a:latin typeface="Times New Roman" pitchFamily="18" charset="0"/>
                <a:cs typeface="Times New Roman" pitchFamily="18" charset="0"/>
              </a:rPr>
              <a:t>Definitions</a:t>
            </a:r>
          </a:p>
          <a:p>
            <a:r>
              <a:rPr lang="en-GB" sz="3500" dirty="0">
                <a:latin typeface="Times New Roman" pitchFamily="18" charset="0"/>
                <a:cs typeface="Times New Roman" pitchFamily="18" charset="0"/>
              </a:rPr>
              <a:t>Discrete Probability Distributions</a:t>
            </a:r>
          </a:p>
          <a:p>
            <a:r>
              <a:rPr lang="en-IN" sz="3500" dirty="0">
                <a:latin typeface="Times New Roman" pitchFamily="18" charset="0"/>
                <a:cs typeface="Times New Roman" pitchFamily="18" charset="0"/>
              </a:rPr>
              <a:t>Mean or Expected Value of a Discrete </a:t>
            </a:r>
            <a:r>
              <a:rPr lang="en-GB" sz="3500" dirty="0">
                <a:latin typeface="Times New Roman" pitchFamily="18" charset="0"/>
                <a:cs typeface="Times New Roman" pitchFamily="18" charset="0"/>
              </a:rPr>
              <a:t>Random Variable</a:t>
            </a:r>
          </a:p>
          <a:p>
            <a:r>
              <a:rPr lang="en-GB" sz="3500" dirty="0">
                <a:latin typeface="Times New Roman" pitchFamily="18" charset="0"/>
                <a:cs typeface="Times New Roman" pitchFamily="18" charset="0"/>
              </a:rPr>
              <a:t>Variance and Standard Deviation</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a:extLst>
              <a:ext uri="{FF2B5EF4-FFF2-40B4-BE49-F238E27FC236}">
                <a16:creationId xmlns:a16="http://schemas.microsoft.com/office/drawing/2014/main" id="{47AD59D6-1D92-4870-A39D-33F8D292406F}"/>
              </a:ext>
            </a:extLst>
          </p:cNvPr>
          <p:cNvSpPr>
            <a:spLocks noGrp="1"/>
          </p:cNvSpPr>
          <p:nvPr>
            <p:ph type="dt" sz="half" idx="10"/>
          </p:nvPr>
        </p:nvSpPr>
        <p:spPr/>
        <p:txBody>
          <a:bodyPr/>
          <a:lstStyle/>
          <a:p>
            <a:pPr>
              <a:defRPr/>
            </a:pPr>
            <a:fld id="{EE124259-3191-46DA-AA9A-852595855449}" type="datetime3">
              <a:rPr lang="en-US" smtClean="0"/>
              <a:t>4 April 2023</a:t>
            </a:fld>
            <a:endParaRPr lang="en-US"/>
          </a:p>
        </p:txBody>
      </p:sp>
      <p:sp>
        <p:nvSpPr>
          <p:cNvPr id="5" name="Footer Placeholder 4">
            <a:extLst>
              <a:ext uri="{FF2B5EF4-FFF2-40B4-BE49-F238E27FC236}">
                <a16:creationId xmlns:a16="http://schemas.microsoft.com/office/drawing/2014/main" id="{A83C9644-EDAD-44B2-B046-A37FD043254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82596235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931867" y="76204"/>
            <a:ext cx="7158037" cy="1412875"/>
          </a:xfrm>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graphicFrame>
        <p:nvGraphicFramePr>
          <p:cNvPr id="6146" name="Object 2"/>
          <p:cNvGraphicFramePr>
            <a:graphicFrameLocks noGrp="1" noChangeAspect="1"/>
          </p:cNvGraphicFramePr>
          <p:nvPr>
            <p:ph sz="half" idx="2"/>
            <p:extLst>
              <p:ext uri="{D42A27DB-BD31-4B8C-83A1-F6EECF244321}">
                <p14:modId xmlns:p14="http://schemas.microsoft.com/office/powerpoint/2010/main" val="3657093089"/>
              </p:ext>
            </p:extLst>
          </p:nvPr>
        </p:nvGraphicFramePr>
        <p:xfrm>
          <a:off x="685800" y="3962400"/>
          <a:ext cx="6434138" cy="1447800"/>
        </p:xfrm>
        <a:graphic>
          <a:graphicData uri="http://schemas.openxmlformats.org/presentationml/2006/ole">
            <mc:AlternateContent xmlns:mc="http://schemas.openxmlformats.org/markup-compatibility/2006">
              <mc:Choice xmlns:v="urn:schemas-microsoft-com:vml" Requires="v">
                <p:oleObj name="Equation" r:id="rId3" imgW="1015920" imgH="228600" progId="Equation.3">
                  <p:embed/>
                </p:oleObj>
              </mc:Choice>
              <mc:Fallback>
                <p:oleObj name="Equation" r:id="rId3" imgW="1015920" imgH="228600" progId="Equation.3">
                  <p:embed/>
                  <p:pic>
                    <p:nvPicPr>
                      <p:cNvPr id="6146" name="Object 2"/>
                      <p:cNvPicPr>
                        <a:picLocks noChangeAspect="1" noChangeArrowheads="1"/>
                      </p:cNvPicPr>
                      <p:nvPr/>
                    </p:nvPicPr>
                    <p:blipFill>
                      <a:blip r:embed="rId4"/>
                      <a:srcRect/>
                      <a:stretch>
                        <a:fillRect/>
                      </a:stretch>
                    </p:blipFill>
                    <p:spPr bwMode="auto">
                      <a:xfrm>
                        <a:off x="685800" y="3962400"/>
                        <a:ext cx="6434138" cy="1447800"/>
                      </a:xfrm>
                      <a:prstGeom prst="rect">
                        <a:avLst/>
                      </a:prstGeom>
                    </p:spPr>
                  </p:pic>
                </p:oleObj>
              </mc:Fallback>
            </mc:AlternateContent>
          </a:graphicData>
        </a:graphic>
      </p:graphicFrame>
      <p:sp>
        <p:nvSpPr>
          <p:cNvPr id="8" name="Oval Callout 7"/>
          <p:cNvSpPr/>
          <p:nvPr/>
        </p:nvSpPr>
        <p:spPr bwMode="auto">
          <a:xfrm>
            <a:off x="304800" y="1981200"/>
            <a:ext cx="2590800" cy="1600200"/>
          </a:xfrm>
          <a:prstGeom prst="wedgeEllipseCallout">
            <a:avLst>
              <a:gd name="adj1" fmla="val 91802"/>
              <a:gd name="adj2" fmla="val 90503"/>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number of ways of getting the desired results</a:t>
            </a:r>
          </a:p>
        </p:txBody>
      </p:sp>
      <p:sp>
        <p:nvSpPr>
          <p:cNvPr id="10" name="Oval Callout 9"/>
          <p:cNvSpPr/>
          <p:nvPr/>
        </p:nvSpPr>
        <p:spPr bwMode="auto">
          <a:xfrm>
            <a:off x="3471041" y="1848507"/>
            <a:ext cx="2590800" cy="1447800"/>
          </a:xfrm>
          <a:prstGeom prst="wedgeEllipseCallout">
            <a:avLst>
              <a:gd name="adj1" fmla="val 23839"/>
              <a:gd name="adj2" fmla="val 115056"/>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successes</a:t>
            </a:r>
          </a:p>
        </p:txBody>
      </p:sp>
      <p:sp>
        <p:nvSpPr>
          <p:cNvPr id="11" name="Oval Callout 10"/>
          <p:cNvSpPr/>
          <p:nvPr/>
        </p:nvSpPr>
        <p:spPr bwMode="auto">
          <a:xfrm>
            <a:off x="6400800" y="2057400"/>
            <a:ext cx="2590800" cy="1447800"/>
          </a:xfrm>
          <a:prstGeom prst="wedgeEllipseCallout">
            <a:avLst>
              <a:gd name="adj1" fmla="val -53052"/>
              <a:gd name="adj2" fmla="val 97189"/>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failures</a:t>
            </a:r>
          </a:p>
        </p:txBody>
      </p:sp>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20</a:t>
            </a:fld>
            <a:endParaRPr lang="en-US"/>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4876800" y="1981200"/>
            <a:ext cx="4114800" cy="3505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a:p>
        </p:txBody>
      </p:sp>
      <p:sp>
        <p:nvSpPr>
          <p:cNvPr id="7172" name="Text Placeholder 2"/>
          <p:cNvSpPr>
            <a:spLocks noGrp="1"/>
          </p:cNvSpPr>
          <p:nvPr>
            <p:ph type="body" sz="half" idx="1"/>
          </p:nvPr>
        </p:nvSpPr>
        <p:spPr>
          <a:solidFill>
            <a:schemeClr val="accent5">
              <a:lumMod val="40000"/>
              <a:lumOff val="60000"/>
            </a:schemeClr>
          </a:solidFill>
        </p:spPr>
        <p:txBody>
          <a:bodyPr/>
          <a:lstStyle/>
          <a:p>
            <a:pPr eaLnBrk="1" hangingPunct="1"/>
            <a:r>
              <a:rPr lang="en-US" dirty="0">
                <a:latin typeface="Times New Roman" pitchFamily="18" charset="0"/>
                <a:cs typeface="Times New Roman" pitchFamily="18" charset="0"/>
              </a:rPr>
              <a:t>Say 40% of the class is female.</a:t>
            </a:r>
          </a:p>
          <a:p>
            <a:pPr eaLnBrk="1" hangingPunct="1"/>
            <a:r>
              <a:rPr lang="en-US" dirty="0">
                <a:latin typeface="Times New Roman" pitchFamily="18" charset="0"/>
                <a:cs typeface="Times New Roman" pitchFamily="18" charset="0"/>
              </a:rPr>
              <a:t>What is the probability that 6 of the first 10 students walking in will be female?</a:t>
            </a:r>
          </a:p>
        </p:txBody>
      </p:sp>
      <p:sp>
        <p:nvSpPr>
          <p:cNvPr id="7173" name="Rectangle 2"/>
          <p:cNvSpPr>
            <a:spLocks noGrp="1" noChangeArrowheads="1"/>
          </p:cNvSpPr>
          <p:nvPr>
            <p:ph type="title"/>
          </p:nvPr>
        </p:nvSpPr>
        <p:spPr/>
        <p:txBody>
          <a:bodyPr/>
          <a:lstStyle/>
          <a:p>
            <a:pPr eaLnBrk="1" hangingPunct="1"/>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graphicFrame>
        <p:nvGraphicFramePr>
          <p:cNvPr id="7170" name="Object 2"/>
          <p:cNvGraphicFramePr>
            <a:graphicFrameLocks noChangeAspect="1"/>
          </p:cNvGraphicFramePr>
          <p:nvPr>
            <p:extLst>
              <p:ext uri="{D42A27DB-BD31-4B8C-83A1-F6EECF244321}">
                <p14:modId xmlns:p14="http://schemas.microsoft.com/office/powerpoint/2010/main" val="827393495"/>
              </p:ext>
            </p:extLst>
          </p:nvPr>
        </p:nvGraphicFramePr>
        <p:xfrm>
          <a:off x="4991100" y="2628900"/>
          <a:ext cx="3968750" cy="2286000"/>
        </p:xfrm>
        <a:graphic>
          <a:graphicData uri="http://schemas.openxmlformats.org/presentationml/2006/ole">
            <mc:AlternateContent xmlns:mc="http://schemas.openxmlformats.org/markup-compatibility/2006">
              <mc:Choice xmlns:v="urn:schemas-microsoft-com:vml" Requires="v">
                <p:oleObj name="Equation" r:id="rId2" imgW="1587240" imgH="914400" progId="Equation.3">
                  <p:embed/>
                </p:oleObj>
              </mc:Choice>
              <mc:Fallback>
                <p:oleObj name="Equation" r:id="rId2" imgW="1587240" imgH="914400" progId="Equation.3">
                  <p:embed/>
                  <p:pic>
                    <p:nvPicPr>
                      <p:cNvPr id="7170" name="Object 2"/>
                      <p:cNvPicPr>
                        <a:picLocks noChangeAspect="1" noChangeArrowheads="1"/>
                      </p:cNvPicPr>
                      <p:nvPr/>
                    </p:nvPicPr>
                    <p:blipFill>
                      <a:blip r:embed="rId3"/>
                      <a:srcRect/>
                      <a:stretch>
                        <a:fillRect/>
                      </a:stretch>
                    </p:blipFill>
                    <p:spPr bwMode="auto">
                      <a:xfrm>
                        <a:off x="4991100" y="2628900"/>
                        <a:ext cx="396875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a:t>
            </a: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In the manufacture of no deposit- no-return bottles, 5 percent of the bottles are defective. What is the probability in a sample of 7 bottles that there are,</a:t>
            </a:r>
          </a:p>
          <a:p>
            <a:pPr marL="514350" indent="-514350" algn="just">
              <a:buClrTx/>
              <a:buFont typeface="+mj-lt"/>
              <a:buAutoNum type="alphaLcParenR"/>
            </a:pPr>
            <a:r>
              <a:rPr lang="en-GB" dirty="0">
                <a:latin typeface="Times New Roman" pitchFamily="18" charset="0"/>
                <a:cs typeface="Times New Roman" pitchFamily="18" charset="0"/>
              </a:rPr>
              <a:t>No defectives.</a:t>
            </a:r>
          </a:p>
          <a:p>
            <a:pPr marL="514350" indent="-514350" algn="just">
              <a:buClrTx/>
              <a:buFont typeface="+mj-lt"/>
              <a:buAutoNum type="alphaLcParenR"/>
            </a:pPr>
            <a:r>
              <a:rPr lang="en-GB" dirty="0">
                <a:latin typeface="Times New Roman" pitchFamily="18" charset="0"/>
                <a:cs typeface="Times New Roman" pitchFamily="18" charset="0"/>
              </a:rPr>
              <a:t>3 defectives.</a:t>
            </a:r>
          </a:p>
          <a:p>
            <a:pPr marL="514350" indent="-514350" algn="just">
              <a:buClrTx/>
              <a:buFont typeface="+mj-lt"/>
              <a:buAutoNum type="alphaLcParenR"/>
            </a:pPr>
            <a:r>
              <a:rPr lang="en-GB" dirty="0">
                <a:latin typeface="Times New Roman" pitchFamily="18" charset="0"/>
                <a:cs typeface="Times New Roman" pitchFamily="18" charset="0"/>
              </a:rPr>
              <a:t>More than 3 defectives.</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p:sp>
        <p:nvSpPr>
          <p:cNvPr id="4" name="Date Placeholder 3">
            <a:extLst>
              <a:ext uri="{FF2B5EF4-FFF2-40B4-BE49-F238E27FC236}">
                <a16:creationId xmlns:a16="http://schemas.microsoft.com/office/drawing/2014/main" id="{31ED6107-2DC9-4992-B767-637D13AA6BB6}"/>
              </a:ext>
            </a:extLst>
          </p:cNvPr>
          <p:cNvSpPr>
            <a:spLocks noGrp="1"/>
          </p:cNvSpPr>
          <p:nvPr>
            <p:ph type="dt" sz="half" idx="10"/>
          </p:nvPr>
        </p:nvSpPr>
        <p:spPr/>
        <p:txBody>
          <a:bodyPr/>
          <a:lstStyle/>
          <a:p>
            <a:pPr>
              <a:defRPr/>
            </a:pPr>
            <a:fld id="{B6F2AD38-D8BE-4BB7-BB5D-2984C81D5B9C}" type="datetime3">
              <a:rPr lang="en-US" smtClean="0"/>
              <a:t>4 April 2023</a:t>
            </a:fld>
            <a:endParaRPr lang="en-US"/>
          </a:p>
        </p:txBody>
      </p:sp>
      <p:sp>
        <p:nvSpPr>
          <p:cNvPr id="5" name="Footer Placeholder 4">
            <a:extLst>
              <a:ext uri="{FF2B5EF4-FFF2-40B4-BE49-F238E27FC236}">
                <a16:creationId xmlns:a16="http://schemas.microsoft.com/office/drawing/2014/main" id="{C51AA445-65DA-4696-9A79-E79F6FF1AB5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63562924"/>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 4:</a:t>
            </a:r>
            <a:endParaRPr lang="en-GB" dirty="0"/>
          </a:p>
        </p:txBody>
      </p:sp>
      <p:sp>
        <p:nvSpPr>
          <p:cNvPr id="6" name="Content Placeholder 2"/>
          <p:cNvSpPr>
            <a:spLocks noGrp="1"/>
          </p:cNvSpPr>
          <p:nvPr>
            <p:ph idx="1"/>
          </p:nvPr>
        </p:nvSpPr>
        <p:spPr>
          <a:xfrm>
            <a:off x="838204" y="1676400"/>
            <a:ext cx="7661275" cy="4114800"/>
          </a:xfrm>
        </p:spPr>
        <p:txBody>
          <a:bodyPr/>
          <a:lstStyle/>
          <a:p>
            <a:pPr marL="0" indent="0" algn="just">
              <a:lnSpc>
                <a:spcPct val="90000"/>
              </a:lnSpc>
              <a:buNone/>
            </a:pPr>
            <a:r>
              <a:rPr lang="en-US" sz="2800" dirty="0">
                <a:latin typeface="Times New Roman" pitchFamily="18" charset="0"/>
              </a:rPr>
              <a:t>You are conducting a case-control study of smoking and lung cancer. If the probability of being a smoker among lung cancer cases is 0.6, what’s the probability that in a group of 8 cases you have:</a:t>
            </a:r>
          </a:p>
          <a:p>
            <a:pPr marL="357188" indent="-357188">
              <a:lnSpc>
                <a:spcPct val="90000"/>
              </a:lnSpc>
              <a:buClrTx/>
              <a:buFont typeface="+mj-lt"/>
              <a:buAutoNum type="alphaLcParenR"/>
            </a:pPr>
            <a:r>
              <a:rPr lang="en-US" sz="2800" dirty="0">
                <a:latin typeface="Times New Roman" pitchFamily="18" charset="0"/>
              </a:rPr>
              <a:t>Less than 2 smokers?  </a:t>
            </a:r>
          </a:p>
          <a:p>
            <a:pPr marL="0" indent="0">
              <a:lnSpc>
                <a:spcPct val="90000"/>
              </a:lnSpc>
              <a:buClrTx/>
              <a:buNone/>
            </a:pPr>
            <a:endParaRPr lang="en-US" sz="2800" dirty="0">
              <a:latin typeface="Times New Roman" pitchFamily="18" charset="0"/>
            </a:endParaRPr>
          </a:p>
          <a:p>
            <a:pPr marL="357188" indent="-357188">
              <a:lnSpc>
                <a:spcPct val="90000"/>
              </a:lnSpc>
              <a:buClrTx/>
              <a:buFont typeface="+mj-lt"/>
              <a:buAutoNum type="alphaLcParenR"/>
            </a:pPr>
            <a:r>
              <a:rPr lang="en-US" sz="2800" dirty="0">
                <a:latin typeface="Times New Roman" pitchFamily="18" charset="0"/>
              </a:rPr>
              <a:t>More than 5?</a:t>
            </a:r>
          </a:p>
          <a:p>
            <a:pPr marL="0" indent="0">
              <a:buNone/>
            </a:pPr>
            <a:endParaRPr lang="en-GB" sz="2800"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23</a:t>
            </a:fld>
            <a:endParaRPr lang="en-US"/>
          </a:p>
        </p:txBody>
      </p:sp>
      <p:sp>
        <p:nvSpPr>
          <p:cNvPr id="3" name="Date Placeholder 2">
            <a:extLst>
              <a:ext uri="{FF2B5EF4-FFF2-40B4-BE49-F238E27FC236}">
                <a16:creationId xmlns:a16="http://schemas.microsoft.com/office/drawing/2014/main" id="{73CFD2C4-671D-49E2-B270-CB7FED7E85A8}"/>
              </a:ext>
            </a:extLst>
          </p:cNvPr>
          <p:cNvSpPr>
            <a:spLocks noGrp="1"/>
          </p:cNvSpPr>
          <p:nvPr>
            <p:ph type="dt" sz="half" idx="10"/>
          </p:nvPr>
        </p:nvSpPr>
        <p:spPr/>
        <p:txBody>
          <a:bodyPr/>
          <a:lstStyle/>
          <a:p>
            <a:pPr>
              <a:defRPr/>
            </a:pPr>
            <a:fld id="{0EB6E69A-E8EE-4A35-B1E2-0DA7D146084C}" type="datetime3">
              <a:rPr lang="en-US" smtClean="0"/>
              <a:t>4 April 2023</a:t>
            </a:fld>
            <a:endParaRPr lang="en-US"/>
          </a:p>
        </p:txBody>
      </p:sp>
      <p:sp>
        <p:nvSpPr>
          <p:cNvPr id="5" name="Footer Placeholder 4">
            <a:extLst>
              <a:ext uri="{FF2B5EF4-FFF2-40B4-BE49-F238E27FC236}">
                <a16:creationId xmlns:a16="http://schemas.microsoft.com/office/drawing/2014/main" id="{DD2F9325-FFCA-400E-9DD7-89C196E5AA83}"/>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1275128"/>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05</a:t>
            </a:r>
          </a:p>
          <a:p>
            <a:pPr>
              <a:buClrTx/>
              <a:buFont typeface="Wingdings" pitchFamily="2" charset="2"/>
              <a:buChar char="q"/>
            </a:pPr>
            <a:r>
              <a:rPr lang="en-GB" sz="3500" dirty="0">
                <a:latin typeface="Times New Roman" pitchFamily="18" charset="0"/>
                <a:cs typeface="Times New Roman" pitchFamily="18" charset="0"/>
              </a:rPr>
              <a:t>Question no. 06</a:t>
            </a:r>
          </a:p>
          <a:p>
            <a:pPr>
              <a:buClrTx/>
              <a:buFont typeface="Wingdings" pitchFamily="2" charset="2"/>
              <a:buChar char="q"/>
            </a:pPr>
            <a:r>
              <a:rPr lang="en-GB" sz="3500" dirty="0">
                <a:latin typeface="Times New Roman" pitchFamily="18" charset="0"/>
                <a:cs typeface="Times New Roman" pitchFamily="18" charset="0"/>
              </a:rPr>
              <a:t>Question no. 07</a:t>
            </a:r>
          </a:p>
          <a:p>
            <a:pPr>
              <a:buClrTx/>
              <a:buFont typeface="Wingdings" pitchFamily="2" charset="2"/>
              <a:buChar char="q"/>
            </a:pPr>
            <a:r>
              <a:rPr lang="en-GB" sz="3500" dirty="0">
                <a:latin typeface="Times New Roman" pitchFamily="18" charset="0"/>
                <a:cs typeface="Times New Roman" pitchFamily="18" charset="0"/>
              </a:rPr>
              <a:t>Question no. 16</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p:sp>
        <p:nvSpPr>
          <p:cNvPr id="3" name="Date Placeholder 2">
            <a:extLst>
              <a:ext uri="{FF2B5EF4-FFF2-40B4-BE49-F238E27FC236}">
                <a16:creationId xmlns:a16="http://schemas.microsoft.com/office/drawing/2014/main" id="{E654F5EA-7947-4496-80C2-2AEB4DE06E1E}"/>
              </a:ext>
            </a:extLst>
          </p:cNvPr>
          <p:cNvSpPr>
            <a:spLocks noGrp="1"/>
          </p:cNvSpPr>
          <p:nvPr>
            <p:ph type="dt" sz="half" idx="10"/>
          </p:nvPr>
        </p:nvSpPr>
        <p:spPr/>
        <p:txBody>
          <a:bodyPr/>
          <a:lstStyle/>
          <a:p>
            <a:pPr>
              <a:defRPr/>
            </a:pPr>
            <a:fld id="{E9EF4D00-61EE-4569-A1E2-EA8BC7728858}" type="datetime3">
              <a:rPr lang="en-US" smtClean="0"/>
              <a:t>4 April 2023</a:t>
            </a:fld>
            <a:endParaRPr lang="en-US"/>
          </a:p>
        </p:txBody>
      </p:sp>
      <p:sp>
        <p:nvSpPr>
          <p:cNvPr id="5" name="Footer Placeholder 4">
            <a:extLst>
              <a:ext uri="{FF2B5EF4-FFF2-40B4-BE49-F238E27FC236}">
                <a16:creationId xmlns:a16="http://schemas.microsoft.com/office/drawing/2014/main" id="{67CFE842-971F-4595-97B4-080D7C45F16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03123813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4 April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Poisson Distribution</a:t>
            </a:r>
          </a:p>
        </p:txBody>
      </p:sp>
    </p:spTree>
    <p:extLst>
      <p:ext uri="{BB962C8B-B14F-4D97-AF65-F5344CB8AC3E}">
        <p14:creationId xmlns:p14="http://schemas.microsoft.com/office/powerpoint/2010/main" val="115476761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524000"/>
                <a:ext cx="7661275" cy="2133600"/>
              </a:xfrm>
            </p:spPr>
            <p:txBody>
              <a:bodyPr/>
              <a:lstStyle/>
              <a:p>
                <a:pPr marL="0" indent="0" algn="just">
                  <a:buNone/>
                </a:pP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is the </a:t>
                </a:r>
                <a:r>
                  <a:rPr lang="en-IN" dirty="0">
                    <a:solidFill>
                      <a:srgbClr val="003399"/>
                    </a:solidFill>
                    <a:latin typeface="Times New Roman" pitchFamily="18" charset="0"/>
                    <a:cs typeface="Times New Roman" pitchFamily="18" charset="0"/>
                  </a:rPr>
                  <a:t>number of occurrences in a unit interval or space when the rate of occurrence is a fixed value </a:t>
                </a:r>
                <a14:m>
                  <m:oMath xmlns:m="http://schemas.openxmlformats.org/officeDocument/2006/math">
                    <m:r>
                      <a:rPr lang="en-IN" i="1" smtClean="0">
                        <a:solidFill>
                          <a:srgbClr val="003399"/>
                        </a:solidFill>
                        <a:latin typeface="Cambria Math"/>
                        <a:ea typeface="Cambria Math"/>
                        <a:cs typeface="Times New Roman" pitchFamily="18" charset="0"/>
                      </a:rPr>
                      <m:t>𝜆</m:t>
                    </m:r>
                    <m:r>
                      <a:rPr lang="en-IN" i="1" smtClean="0">
                        <a:solidFill>
                          <a:srgbClr val="003399"/>
                        </a:solidFill>
                        <a:latin typeface="Cambria Math"/>
                        <a:ea typeface="Cambria Math"/>
                        <a:cs typeface="Times New Roman" pitchFamily="18" charset="0"/>
                      </a:rPr>
                      <m:t>≥0</m:t>
                    </m:r>
                  </m:oMath>
                </a14:m>
                <a:r>
                  <a:rPr lang="en-IN" dirty="0">
                    <a:latin typeface="Times New Roman" pitchFamily="18" charset="0"/>
                    <a:cs typeface="Times New Roman" pitchFamily="18" charset="0"/>
                  </a:rPr>
                  <a:t> . Then the distribution of </a:t>
                </a: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with the probability mass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524000"/>
                <a:ext cx="7661275" cy="2133600"/>
              </a:xfrm>
              <a:blipFill>
                <a:blip r:embed="rId4"/>
                <a:stretch>
                  <a:fillRect l="-2070" t="-4000" r="-2070" b="-4857"/>
                </a:stretch>
              </a:blipFill>
            </p:spPr>
            <p:txBody>
              <a:bodyPr/>
              <a:lstStyle/>
              <a:p>
                <a:r>
                  <a:rPr lang="en-NZ">
                    <a:noFill/>
                  </a:rPr>
                  <a:t> </a:t>
                </a:r>
              </a:p>
            </p:txBody>
          </p:sp>
        </mc:Fallback>
      </mc:AlternateContent>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
        <p:nvSpPr>
          <p:cNvPr id="6" name="TextBox 5"/>
          <p:cNvSpPr txBox="1"/>
          <p:nvPr/>
        </p:nvSpPr>
        <p:spPr>
          <a:xfrm>
            <a:off x="685800" y="4724400"/>
            <a:ext cx="7772400" cy="1569660"/>
          </a:xfrm>
          <a:prstGeom prst="rect">
            <a:avLst/>
          </a:prstGeom>
          <a:noFill/>
        </p:spPr>
        <p:txBody>
          <a:bodyPr wrap="square" rtlCol="0">
            <a:spAutoFit/>
          </a:bodyPr>
          <a:lstStyle/>
          <a:p>
            <a:pPr algn="just"/>
            <a:r>
              <a:rPr lang="en-IN" sz="3200" dirty="0">
                <a:latin typeface="Times New Roman" pitchFamily="18" charset="0"/>
                <a:cs typeface="Times New Roman" pitchFamily="18" charset="0"/>
              </a:rPr>
              <a:t>is known as the </a:t>
            </a:r>
            <a:r>
              <a:rPr lang="en-IN" sz="3200" dirty="0">
                <a:solidFill>
                  <a:srgbClr val="FF0000"/>
                </a:solidFill>
                <a:latin typeface="Times New Roman" pitchFamily="18" charset="0"/>
                <a:cs typeface="Times New Roman" pitchFamily="18" charset="0"/>
              </a:rPr>
              <a:t>Poisson probability distribution</a:t>
            </a:r>
            <a:r>
              <a:rPr lang="en-IN" sz="3200" dirty="0">
                <a:latin typeface="Times New Roman" pitchFamily="18" charset="0"/>
                <a:cs typeface="Times New Roman" pitchFamily="18" charset="0"/>
              </a:rPr>
              <a:t>. X is called a </a:t>
            </a:r>
            <a:r>
              <a:rPr lang="en-IN" sz="3200" dirty="0">
                <a:solidFill>
                  <a:srgbClr val="FF0000"/>
                </a:solidFill>
                <a:latin typeface="Times New Roman" pitchFamily="18" charset="0"/>
                <a:cs typeface="Times New Roman" pitchFamily="18" charset="0"/>
              </a:rPr>
              <a:t>Poisson random variable</a:t>
            </a:r>
            <a:r>
              <a:rPr lang="en-IN" sz="3200" dirty="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Object 7"/>
              <p:cNvSpPr txBox="1"/>
              <p:nvPr/>
            </p:nvSpPr>
            <p:spPr>
              <a:xfrm>
                <a:off x="1527175" y="3657600"/>
                <a:ext cx="6089650" cy="10302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sz="2800" i="1">
                          <a:solidFill>
                            <a:srgbClr val="000000"/>
                          </a:solidFill>
                          <a:latin typeface="Cambria Math" panose="02040503050406030204" pitchFamily="18" charset="0"/>
                        </a:rPr>
                        <m:t>𝑃</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𝑋</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f>
                        <m:fPr>
                          <m:ctrlPr>
                            <a:rPr lang="en-NZ" sz="2800" i="1">
                              <a:solidFill>
                                <a:srgbClr val="000000"/>
                              </a:solidFill>
                              <a:latin typeface="Cambria Math" panose="02040503050406030204" pitchFamily="18" charset="0"/>
                            </a:rPr>
                          </m:ctrlPr>
                        </m:fPr>
                        <m:num>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𝑒</m:t>
                              </m:r>
                            </m:e>
                            <m:sup>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𝜆</m:t>
                              </m:r>
                            </m:sup>
                          </m:sSup>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𝜆</m:t>
                              </m:r>
                            </m:e>
                            <m:sup>
                              <m:r>
                                <a:rPr lang="en-NZ" sz="2800" i="1">
                                  <a:solidFill>
                                    <a:srgbClr val="000000"/>
                                  </a:solidFill>
                                  <a:latin typeface="Cambria Math" panose="02040503050406030204" pitchFamily="18" charset="0"/>
                                </a:rPr>
                                <m:t>𝑥</m:t>
                              </m:r>
                            </m:sup>
                          </m:sSup>
                        </m:num>
                        <m:den>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den>
                      </m:f>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=0,1,2,3,.....</m:t>
                      </m:r>
                    </m:oMath>
                  </m:oMathPara>
                </a14:m>
                <a:endParaRPr lang="en-NZ" sz="2800" dirty="0"/>
              </a:p>
            </p:txBody>
          </p:sp>
        </mc:Choice>
        <mc:Fallback xmlns="">
          <p:sp>
            <p:nvSpPr>
              <p:cNvPr id="8" name="Object 7"/>
              <p:cNvSpPr txBox="1">
                <a:spLocks noRot="1" noChangeAspect="1" noMove="1" noResize="1" noEditPoints="1" noAdjustHandles="1" noChangeArrowheads="1" noChangeShapeType="1" noTextEdit="1"/>
              </p:cNvSpPr>
              <p:nvPr/>
            </p:nvSpPr>
            <p:spPr>
              <a:xfrm>
                <a:off x="1527175" y="3657600"/>
                <a:ext cx="6089650" cy="1030288"/>
              </a:xfrm>
              <a:prstGeom prst="rect">
                <a:avLst/>
              </a:prstGeom>
              <a:blipFill>
                <a:blip r:embed="rId5"/>
                <a:stretch>
                  <a:fillRect/>
                </a:stretch>
              </a:blipFill>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4" name="Date Placeholder 3">
            <a:extLst>
              <a:ext uri="{FF2B5EF4-FFF2-40B4-BE49-F238E27FC236}">
                <a16:creationId xmlns:a16="http://schemas.microsoft.com/office/drawing/2014/main" id="{1944D356-B035-42A2-AB90-E9D919A00033}"/>
              </a:ext>
            </a:extLst>
          </p:cNvPr>
          <p:cNvSpPr>
            <a:spLocks noGrp="1"/>
          </p:cNvSpPr>
          <p:nvPr>
            <p:ph type="dt" sz="half" idx="10"/>
          </p:nvPr>
        </p:nvSpPr>
        <p:spPr/>
        <p:txBody>
          <a:bodyPr/>
          <a:lstStyle/>
          <a:p>
            <a:pPr>
              <a:defRPr/>
            </a:pPr>
            <a:fld id="{88CA511A-0CB3-4831-BDF9-10D3D1622EF6}" type="datetime3">
              <a:rPr lang="en-US" smtClean="0"/>
              <a:t>4 April 2023</a:t>
            </a:fld>
            <a:endParaRPr lang="en-US"/>
          </a:p>
        </p:txBody>
      </p:sp>
      <p:sp>
        <p:nvSpPr>
          <p:cNvPr id="5" name="Footer Placeholder 4">
            <a:extLst>
              <a:ext uri="{FF2B5EF4-FFF2-40B4-BE49-F238E27FC236}">
                <a16:creationId xmlns:a16="http://schemas.microsoft.com/office/drawing/2014/main" id="{7E8FA4DE-1BD9-44A2-8FD6-1BA5FB5AA90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253274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845" y="1590262"/>
            <a:ext cx="8666921" cy="5049078"/>
          </a:xfrm>
        </p:spPr>
        <p:txBody>
          <a:bodyPr/>
          <a:lstStyle/>
          <a:p>
            <a:pPr marL="0" indent="0">
              <a:buNone/>
            </a:pPr>
            <a:r>
              <a:rPr lang="en-NZ" dirty="0">
                <a:latin typeface="Times New Roman" pitchFamily="18" charset="0"/>
                <a:cs typeface="Times New Roman" pitchFamily="18" charset="0"/>
              </a:rPr>
              <a:t>Criteria:</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variable is the number of events that occur in an interval of a given size.</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average number of events per unit is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where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is fixed.</a:t>
            </a:r>
            <a:endParaRPr lang="en-GB" sz="3200" dirty="0">
              <a:latin typeface="Times New Roman" pitchFamily="18" charset="0"/>
              <a:ea typeface="+mn-ea"/>
              <a:cs typeface="Times New Roman" pitchFamily="18" charset="0"/>
            </a:endParaRP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at random in continuous space or time</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singly.</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independently.</a:t>
            </a:r>
          </a:p>
        </p:txBody>
      </p:sp>
      <p:sp>
        <p:nvSpPr>
          <p:cNvPr id="4" name="Title 1">
            <a:extLst>
              <a:ext uri="{FF2B5EF4-FFF2-40B4-BE49-F238E27FC236}">
                <a16:creationId xmlns:a16="http://schemas.microsoft.com/office/drawing/2014/main" id="{A3BB93A7-74D1-4585-AF23-5BCCA75BDEB3}"/>
              </a:ext>
            </a:extLst>
          </p:cNvPr>
          <p:cNvSpPr txBox="1">
            <a:spLocks/>
          </p:cNvSpPr>
          <p:nvPr/>
        </p:nvSpPr>
        <p:spPr bwMode="auto">
          <a:xfrm>
            <a:off x="943286" y="5864"/>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en-GB" sz="4500" kern="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Tree>
    <p:extLst>
      <p:ext uri="{BB962C8B-B14F-4D97-AF65-F5344CB8AC3E}">
        <p14:creationId xmlns:p14="http://schemas.microsoft.com/office/powerpoint/2010/main" val="84862217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Note:</a:t>
            </a:r>
          </a:p>
        </p:txBody>
      </p:sp>
      <p:sp>
        <p:nvSpPr>
          <p:cNvPr id="6" name="Text Box 6"/>
          <p:cNvSpPr txBox="1">
            <a:spLocks noGrp="1" noChangeArrowheads="1"/>
          </p:cNvSpPr>
          <p:nvPr>
            <p:ph idx="1"/>
          </p:nvPr>
        </p:nvSpPr>
        <p:spPr bwMode="auto">
          <a:xfrm>
            <a:off x="949329" y="1447804"/>
            <a:ext cx="76612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3200" kern="1200">
                <a:solidFill>
                  <a:schemeClr val="tx1"/>
                </a:solidFill>
                <a:latin typeface="Comic Sans MS" pitchFamily="66" charset="0"/>
                <a:ea typeface="+mn-ea"/>
                <a:cs typeface="+mn-cs"/>
              </a:defRPr>
            </a:lvl1pPr>
            <a:lvl2pPr marL="457200" algn="l" rtl="0" fontAlgn="base">
              <a:spcBef>
                <a:spcPct val="0"/>
              </a:spcBef>
              <a:spcAft>
                <a:spcPct val="0"/>
              </a:spcAft>
              <a:defRPr sz="3200" kern="1200">
                <a:solidFill>
                  <a:schemeClr val="tx1"/>
                </a:solidFill>
                <a:latin typeface="Comic Sans MS" pitchFamily="66" charset="0"/>
                <a:ea typeface="+mn-ea"/>
                <a:cs typeface="+mn-cs"/>
              </a:defRPr>
            </a:lvl2pPr>
            <a:lvl3pPr marL="914400" algn="l" rtl="0" fontAlgn="base">
              <a:spcBef>
                <a:spcPct val="0"/>
              </a:spcBef>
              <a:spcAft>
                <a:spcPct val="0"/>
              </a:spcAft>
              <a:defRPr sz="3200" kern="1200">
                <a:solidFill>
                  <a:schemeClr val="tx1"/>
                </a:solidFill>
                <a:latin typeface="Comic Sans MS" pitchFamily="66" charset="0"/>
                <a:ea typeface="+mn-ea"/>
                <a:cs typeface="+mn-cs"/>
              </a:defRPr>
            </a:lvl3pPr>
            <a:lvl4pPr marL="1371600" algn="l" rtl="0" fontAlgn="base">
              <a:spcBef>
                <a:spcPct val="0"/>
              </a:spcBef>
              <a:spcAft>
                <a:spcPct val="0"/>
              </a:spcAft>
              <a:defRPr sz="3200" kern="1200">
                <a:solidFill>
                  <a:schemeClr val="tx1"/>
                </a:solidFill>
                <a:latin typeface="Comic Sans MS" pitchFamily="66" charset="0"/>
                <a:ea typeface="+mn-ea"/>
                <a:cs typeface="+mn-cs"/>
              </a:defRPr>
            </a:lvl4pPr>
            <a:lvl5pPr marL="1828800" algn="l" rtl="0" fontAlgn="base">
              <a:spcBef>
                <a:spcPct val="0"/>
              </a:spcBef>
              <a:spcAft>
                <a:spcPct val="0"/>
              </a:spcAft>
              <a:defRPr sz="3200" kern="1200">
                <a:solidFill>
                  <a:schemeClr val="tx1"/>
                </a:solidFill>
                <a:latin typeface="Comic Sans MS" pitchFamily="66" charset="0"/>
                <a:ea typeface="+mn-ea"/>
                <a:cs typeface="+mn-cs"/>
              </a:defRPr>
            </a:lvl5pPr>
            <a:lvl6pPr marL="2286000" algn="l" defTabSz="914400" rtl="0" eaLnBrk="1" latinLnBrk="0" hangingPunct="1">
              <a:defRPr sz="3200" kern="1200">
                <a:solidFill>
                  <a:schemeClr val="tx1"/>
                </a:solidFill>
                <a:latin typeface="Comic Sans MS" pitchFamily="66" charset="0"/>
                <a:ea typeface="+mn-ea"/>
                <a:cs typeface="+mn-cs"/>
              </a:defRPr>
            </a:lvl6pPr>
            <a:lvl7pPr marL="2743200" algn="l" defTabSz="914400" rtl="0" eaLnBrk="1" latinLnBrk="0" hangingPunct="1">
              <a:defRPr sz="3200" kern="1200">
                <a:solidFill>
                  <a:schemeClr val="tx1"/>
                </a:solidFill>
                <a:latin typeface="Comic Sans MS" pitchFamily="66" charset="0"/>
                <a:ea typeface="+mn-ea"/>
                <a:cs typeface="+mn-cs"/>
              </a:defRPr>
            </a:lvl7pPr>
            <a:lvl8pPr marL="3200400" algn="l" defTabSz="914400" rtl="0" eaLnBrk="1" latinLnBrk="0" hangingPunct="1">
              <a:defRPr sz="3200" kern="1200">
                <a:solidFill>
                  <a:schemeClr val="tx1"/>
                </a:solidFill>
                <a:latin typeface="Comic Sans MS" pitchFamily="66" charset="0"/>
                <a:ea typeface="+mn-ea"/>
                <a:cs typeface="+mn-cs"/>
              </a:defRPr>
            </a:lvl8pPr>
            <a:lvl9pPr marL="3657600" algn="l" defTabSz="914400" rtl="0" eaLnBrk="1" latinLnBrk="0" hangingPunct="1">
              <a:defRPr sz="3200" kern="1200">
                <a:solidFill>
                  <a:schemeClr val="tx1"/>
                </a:solidFill>
                <a:latin typeface="Comic Sans MS" pitchFamily="66" charset="0"/>
                <a:ea typeface="+mn-ea"/>
                <a:cs typeface="+mn-cs"/>
              </a:defRPr>
            </a:lvl9pPr>
          </a:lstStyle>
          <a:p>
            <a:pPr marL="0" indent="0" algn="just">
              <a:buNone/>
            </a:pP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Number of occurrences of event in a given time period</a:t>
            </a:r>
          </a:p>
          <a:p>
            <a:pPr algn="just">
              <a:buFontTx/>
              <a:buAutoNum type="arabicPeriod"/>
            </a:pPr>
            <a:r>
              <a:rPr lang="en-US" dirty="0">
                <a:solidFill>
                  <a:srgbClr val="0070C0"/>
                </a:solidFill>
                <a:latin typeface="Times New Roman" pitchFamily="18" charset="0"/>
                <a:cs typeface="Times New Roman" pitchFamily="18" charset="0"/>
              </a:rPr>
              <a:t>The probability an event occurs in the interval is proportional to the length of the interval.</a:t>
            </a:r>
          </a:p>
          <a:p>
            <a:pPr algn="just">
              <a:buFontTx/>
              <a:buAutoNum type="arabicPeriod"/>
            </a:pPr>
            <a:r>
              <a:rPr lang="en-US" dirty="0">
                <a:solidFill>
                  <a:srgbClr val="0070C0"/>
                </a:solidFill>
                <a:latin typeface="Times New Roman" pitchFamily="18" charset="0"/>
                <a:cs typeface="Times New Roman" pitchFamily="18" charset="0"/>
              </a:rPr>
              <a:t>An infinite number of occurrences are possible.</a:t>
            </a:r>
          </a:p>
          <a:p>
            <a:pPr algn="just">
              <a:buFontTx/>
              <a:buAutoNum type="arabicPeriod"/>
            </a:pPr>
            <a:r>
              <a:rPr lang="en-US" dirty="0">
                <a:solidFill>
                  <a:srgbClr val="0070C0"/>
                </a:solidFill>
                <a:latin typeface="Times New Roman" pitchFamily="18" charset="0"/>
                <a:cs typeface="Times New Roman" pitchFamily="18" charset="0"/>
              </a:rPr>
              <a:t>Events occur independently at a </a:t>
            </a:r>
            <a:r>
              <a:rPr lang="en-US" b="1" u="sng" dirty="0">
                <a:solidFill>
                  <a:srgbClr val="0070C0"/>
                </a:solidFill>
                <a:latin typeface="Times New Roman" pitchFamily="18" charset="0"/>
                <a:cs typeface="Times New Roman" pitchFamily="18" charset="0"/>
              </a:rPr>
              <a:t>rate </a:t>
            </a:r>
            <a:r>
              <a:rPr lang="el-GR" b="1" u="sng" dirty="0">
                <a:solidFill>
                  <a:srgbClr val="0070C0"/>
                </a:solidFill>
                <a:latin typeface="Times New Roman" pitchFamily="18" charset="0"/>
                <a:cs typeface="Times New Roman" pitchFamily="18" charset="0"/>
              </a:rPr>
              <a:t>λ</a:t>
            </a:r>
            <a:r>
              <a:rPr lang="en-US" b="1" u="sng" dirty="0">
                <a:solidFill>
                  <a:srgbClr val="0070C0"/>
                </a:solidFill>
                <a:latin typeface="Times New Roman" pitchFamily="18" charset="0"/>
                <a:cs typeface="Times New Roman" pitchFamily="18" charset="0"/>
                <a:sym typeface="Euclid Symbol" pitchFamily="18" charset="2"/>
              </a:rPr>
              <a:t>.</a:t>
            </a:r>
            <a:endParaRPr lang="en-US" b="1" u="sng" dirty="0">
              <a:solidFill>
                <a:srgbClr val="0070C0"/>
              </a:solidFill>
              <a:latin typeface="Times New Roman" pitchFamily="18" charset="0"/>
              <a:cs typeface="Times New Roman" pitchFamily="18" charset="0"/>
            </a:endParaRPr>
          </a:p>
          <a:p>
            <a:pPr marL="0" indent="0">
              <a:buNone/>
            </a:pPr>
            <a:endParaRPr lang="en-US"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28</a:t>
            </a:fld>
            <a:endParaRPr lang="en-US"/>
          </a:p>
        </p:txBody>
      </p:sp>
      <p:sp>
        <p:nvSpPr>
          <p:cNvPr id="3" name="Date Placeholder 2">
            <a:extLst>
              <a:ext uri="{FF2B5EF4-FFF2-40B4-BE49-F238E27FC236}">
                <a16:creationId xmlns:a16="http://schemas.microsoft.com/office/drawing/2014/main" id="{C16B54F9-3814-4CF2-B6B9-0089F2795413}"/>
              </a:ext>
            </a:extLst>
          </p:cNvPr>
          <p:cNvSpPr>
            <a:spLocks noGrp="1"/>
          </p:cNvSpPr>
          <p:nvPr>
            <p:ph type="dt" sz="half" idx="10"/>
          </p:nvPr>
        </p:nvSpPr>
        <p:spPr/>
        <p:txBody>
          <a:bodyPr/>
          <a:lstStyle/>
          <a:p>
            <a:pPr>
              <a:defRPr/>
            </a:pPr>
            <a:fld id="{3E1AA7E2-38AE-438C-8949-ABBD868B8326}" type="datetime3">
              <a:rPr lang="en-US" smtClean="0"/>
              <a:t>4 April 2023</a:t>
            </a:fld>
            <a:endParaRPr lang="en-US"/>
          </a:p>
        </p:txBody>
      </p:sp>
      <p:sp>
        <p:nvSpPr>
          <p:cNvPr id="5" name="Footer Placeholder 4">
            <a:extLst>
              <a:ext uri="{FF2B5EF4-FFF2-40B4-BE49-F238E27FC236}">
                <a16:creationId xmlns:a16="http://schemas.microsoft.com/office/drawing/2014/main" id="{24EC0102-6D94-4209-A53B-72E8BBFC8C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016601"/>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a:t>
            </a:r>
            <a:r>
              <a:rPr lang="en-NZ" dirty="0"/>
              <a:t> </a:t>
            </a:r>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Distribution: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Which of the following could be Poisson distributed?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a:t>
            </a:r>
            <a:r>
              <a:rPr lang="en-NZ" sz="3200" dirty="0">
                <a:latin typeface="Times New Roman" panose="02020603050405020304" pitchFamily="18" charset="0"/>
                <a:cs typeface="Times New Roman" panose="02020603050405020304" pitchFamily="18" charset="0"/>
                <a:hlinkClick r:id="rId3"/>
              </a:rPr>
              <a:t>Takahe</a:t>
            </a:r>
            <a:r>
              <a:rPr lang="en-NZ" sz="3200" dirty="0">
                <a:latin typeface="Times New Roman" panose="02020603050405020304" pitchFamily="18" charset="0"/>
                <a:cs typeface="Times New Roman" panose="02020603050405020304" pitchFamily="18" charset="0"/>
              </a:rPr>
              <a:t> nests per hectare in regions where the bird is found.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wet days in a year</a:t>
            </a:r>
            <a:r>
              <a:rPr lang="en-GB" sz="3200" dirty="0">
                <a:latin typeface="Times New Roman" panose="02020603050405020304" pitchFamily="18" charset="0"/>
                <a:cs typeface="Times New Roman" panose="02020603050405020304" pitchFamily="18" charset="0"/>
              </a:rPr>
              <a:t>.</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rabbit burrows per acre.</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weeds per 5m</a:t>
            </a:r>
            <a:r>
              <a:rPr lang="en-NZ" sz="3200" baseline="30000" dirty="0">
                <a:latin typeface="Times New Roman" panose="02020603050405020304" pitchFamily="18" charset="0"/>
                <a:cs typeface="Times New Roman" panose="02020603050405020304" pitchFamily="18" charset="0"/>
              </a:rPr>
              <a:t>2</a:t>
            </a:r>
            <a:r>
              <a:rPr lang="en-NZ" sz="3200" dirty="0">
                <a:latin typeface="Times New Roman" panose="02020603050405020304" pitchFamily="18" charset="0"/>
                <a:cs typeface="Times New Roman" panose="02020603050405020304" pitchFamily="18" charset="0"/>
              </a:rPr>
              <a:t> of lawn.</a:t>
            </a:r>
          </a:p>
        </p:txBody>
      </p:sp>
      <p:pic>
        <p:nvPicPr>
          <p:cNvPr id="4" name="Picture 1" descr="C:\Users\dleader\AppData\Local\Microsoft\Windows\Temporary Internet Files\Content.IE5\DK3BMDA1\question-mark-in-blue-round-button-6154-large[1].png">
            <a:extLst>
              <a:ext uri="{FF2B5EF4-FFF2-40B4-BE49-F238E27FC236}">
                <a16:creationId xmlns:a16="http://schemas.microsoft.com/office/drawing/2014/main" id="{DAC12931-F87F-42C1-B094-6BFA319D95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6335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p>
        </p:txBody>
      </p:sp>
      <p:sp>
        <p:nvSpPr>
          <p:cNvPr id="3" name="Content Placeholder 2"/>
          <p:cNvSpPr>
            <a:spLocks noGrp="1"/>
          </p:cNvSpPr>
          <p:nvPr>
            <p:ph idx="1"/>
          </p:nvPr>
        </p:nvSpPr>
        <p:spPr>
          <a:xfrm>
            <a:off x="685804" y="1676400"/>
            <a:ext cx="7661275" cy="2362200"/>
          </a:xfrm>
        </p:spPr>
        <p:txBody>
          <a:bodyPr/>
          <a:lstStyle/>
          <a:p>
            <a:pPr marL="0" indent="0" algn="just">
              <a:buNone/>
            </a:pPr>
            <a:r>
              <a:rPr lang="en-IN" sz="3500" dirty="0">
                <a:solidFill>
                  <a:srgbClr val="FF0000"/>
                </a:solidFill>
                <a:latin typeface="Times New Roman" pitchFamily="18" charset="0"/>
                <a:cs typeface="Times New Roman" pitchFamily="18" charset="0"/>
              </a:rPr>
              <a:t>Random Variable: </a:t>
            </a:r>
          </a:p>
          <a:p>
            <a:pPr marL="0" indent="0" algn="just">
              <a:buNone/>
            </a:pPr>
            <a:r>
              <a:rPr lang="en-IN" sz="3500" dirty="0">
                <a:latin typeface="Times New Roman" pitchFamily="18" charset="0"/>
                <a:cs typeface="Times New Roman" pitchFamily="18" charset="0"/>
              </a:rPr>
              <a:t>A random variable is a quantitative variable whose values are </a:t>
            </a:r>
            <a:r>
              <a:rPr lang="en-GB" sz="3500" dirty="0">
                <a:latin typeface="Times New Roman" pitchFamily="18" charset="0"/>
                <a:cs typeface="Times New Roman" pitchFamily="18" charset="0"/>
              </a:rPr>
              <a:t>determined by chance.</a:t>
            </a:r>
          </a:p>
          <a:p>
            <a:pPr marL="0" indent="0" algn="just">
              <a:buNone/>
            </a:pPr>
            <a:endParaRPr lang="en-GB" sz="3500" dirty="0">
              <a:latin typeface="Times New Roman" pitchFamily="18" charset="0"/>
              <a:cs typeface="Times New Roman" pitchFamily="18" charset="0"/>
            </a:endParaRPr>
          </a:p>
        </p:txBody>
      </p:sp>
      <p:sp>
        <p:nvSpPr>
          <p:cNvPr id="6" name="TextBox 5"/>
          <p:cNvSpPr txBox="1"/>
          <p:nvPr/>
        </p:nvSpPr>
        <p:spPr>
          <a:xfrm>
            <a:off x="762000" y="4001635"/>
            <a:ext cx="7696200" cy="2246769"/>
          </a:xfrm>
          <a:prstGeom prst="rect">
            <a:avLst/>
          </a:prstGeom>
          <a:noFill/>
        </p:spPr>
        <p:txBody>
          <a:bodyPr wrap="square" rtlCol="0">
            <a:spAutoFit/>
          </a:bodyPr>
          <a:lstStyle/>
          <a:p>
            <a:pPr algn="just"/>
            <a:r>
              <a:rPr lang="en-US" sz="3500" dirty="0">
                <a:latin typeface="Times New Roman" pitchFamily="18" charset="0"/>
                <a:cs typeface="Times New Roman" pitchFamily="18" charset="0"/>
              </a:rPr>
              <a:t>We use capital letter , like X, to denote the random variable and use small letter to list the possible values of the random variable.</a:t>
            </a:r>
          </a:p>
        </p:txBody>
      </p:sp>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4" name="Date Placeholder 3">
            <a:extLst>
              <a:ext uri="{FF2B5EF4-FFF2-40B4-BE49-F238E27FC236}">
                <a16:creationId xmlns:a16="http://schemas.microsoft.com/office/drawing/2014/main" id="{20F135C3-476A-4DA0-9E5D-343A300E9C7B}"/>
              </a:ext>
            </a:extLst>
          </p:cNvPr>
          <p:cNvSpPr>
            <a:spLocks noGrp="1"/>
          </p:cNvSpPr>
          <p:nvPr>
            <p:ph type="dt" sz="half" idx="10"/>
          </p:nvPr>
        </p:nvSpPr>
        <p:spPr/>
        <p:txBody>
          <a:bodyPr/>
          <a:lstStyle/>
          <a:p>
            <a:pPr>
              <a:defRPr/>
            </a:pPr>
            <a:fld id="{6A1592CA-4315-4238-AD66-2149C2A8E6FC}" type="datetime3">
              <a:rPr lang="en-US" smtClean="0"/>
              <a:t>4 April 2023</a:t>
            </a:fld>
            <a:endParaRPr lang="en-US"/>
          </a:p>
        </p:txBody>
      </p:sp>
      <p:sp>
        <p:nvSpPr>
          <p:cNvPr id="5" name="Footer Placeholder 4">
            <a:extLst>
              <a:ext uri="{FF2B5EF4-FFF2-40B4-BE49-F238E27FC236}">
                <a16:creationId xmlns:a16="http://schemas.microsoft.com/office/drawing/2014/main" id="{7A18848A-FD2B-4882-8882-772F950335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794901907"/>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5 :</a:t>
            </a:r>
            <a:endParaRPr lang="en-GB"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Some examples of Poisson random</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variables are:</a:t>
            </a:r>
            <a:endParaRPr lang="en-GB" dirty="0">
              <a:latin typeface="Times New Roman" pitchFamily="18" charset="0"/>
              <a:cs typeface="Times New Roman" pitchFamily="18" charset="0"/>
            </a:endParaRPr>
          </a:p>
          <a:p>
            <a:pPr marL="571500" indent="-571500" algn="just">
              <a:buClrTx/>
              <a:buFont typeface="+mj-lt"/>
              <a:buAutoNum type="romanLcPeriod"/>
            </a:pPr>
            <a:r>
              <a:rPr lang="en-IN" dirty="0">
                <a:latin typeface="Times New Roman" pitchFamily="18" charset="0"/>
                <a:cs typeface="Times New Roman" pitchFamily="18" charset="0"/>
              </a:rPr>
              <a:t>The number of people arriving at bus stop </a:t>
            </a:r>
            <a:r>
              <a:rPr lang="en-GB" dirty="0">
                <a:latin typeface="Times New Roman" pitchFamily="18" charset="0"/>
                <a:cs typeface="Times New Roman" pitchFamily="18" charset="0"/>
              </a:rPr>
              <a:t>within an hour. </a:t>
            </a:r>
          </a:p>
          <a:p>
            <a:pPr marL="571500" indent="-571500" algn="just">
              <a:buClrTx/>
              <a:buFont typeface="+mj-lt"/>
              <a:buAutoNum type="romanLcPeriod"/>
            </a:pPr>
            <a:r>
              <a:rPr lang="en-IN" dirty="0">
                <a:latin typeface="Times New Roman" pitchFamily="18" charset="0"/>
                <a:cs typeface="Times New Roman" pitchFamily="18" charset="0"/>
              </a:rPr>
              <a:t>The number of patients visiting a clinic on a </a:t>
            </a:r>
            <a:r>
              <a:rPr lang="en-GB" dirty="0">
                <a:latin typeface="Times New Roman" pitchFamily="18" charset="0"/>
                <a:cs typeface="Times New Roman" pitchFamily="18" charset="0"/>
              </a:rPr>
              <a:t>given day. </a:t>
            </a:r>
          </a:p>
          <a:p>
            <a:pPr marL="571500" indent="-571500" algn="just">
              <a:buClrTx/>
              <a:buFont typeface="+mj-lt"/>
              <a:buAutoNum type="romanLcPeriod"/>
            </a:pPr>
            <a:r>
              <a:rPr lang="en-IN" dirty="0">
                <a:latin typeface="Times New Roman" pitchFamily="18" charset="0"/>
                <a:cs typeface="Times New Roman" pitchFamily="18" charset="0"/>
              </a:rPr>
              <a:t>The number of meteorites hitting a specific </a:t>
            </a:r>
            <a:r>
              <a:rPr lang="en-GB" dirty="0">
                <a:latin typeface="Times New Roman" pitchFamily="18" charset="0"/>
                <a:cs typeface="Times New Roman" pitchFamily="18" charset="0"/>
              </a:rPr>
              <a:t>area per year.</a:t>
            </a:r>
          </a:p>
        </p:txBody>
      </p:sp>
      <p:pic>
        <p:nvPicPr>
          <p:cNvPr id="9218" name="Picture 2" descr="http://lrsus.com/wp-content/uploads/2015/09/Waiting-in-line-L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228604"/>
            <a:ext cx="2057400" cy="93002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30</a:t>
            </a:fld>
            <a:endParaRPr lang="en-US"/>
          </a:p>
        </p:txBody>
      </p:sp>
      <p:sp>
        <p:nvSpPr>
          <p:cNvPr id="4" name="Date Placeholder 3">
            <a:extLst>
              <a:ext uri="{FF2B5EF4-FFF2-40B4-BE49-F238E27FC236}">
                <a16:creationId xmlns:a16="http://schemas.microsoft.com/office/drawing/2014/main" id="{716E1401-FD12-47E8-AB71-2C7C89612EA3}"/>
              </a:ext>
            </a:extLst>
          </p:cNvPr>
          <p:cNvSpPr>
            <a:spLocks noGrp="1"/>
          </p:cNvSpPr>
          <p:nvPr>
            <p:ph type="dt" sz="half" idx="10"/>
          </p:nvPr>
        </p:nvSpPr>
        <p:spPr/>
        <p:txBody>
          <a:bodyPr/>
          <a:lstStyle/>
          <a:p>
            <a:pPr>
              <a:defRPr/>
            </a:pPr>
            <a:fld id="{1CF7A16D-5561-4894-B820-D1114137ADA5}" type="datetime3">
              <a:rPr lang="en-US" smtClean="0"/>
              <a:t>4 April 2023</a:t>
            </a:fld>
            <a:endParaRPr lang="en-US"/>
          </a:p>
        </p:txBody>
      </p:sp>
      <p:sp>
        <p:nvSpPr>
          <p:cNvPr id="5" name="Footer Placeholder 4">
            <a:extLst>
              <a:ext uri="{FF2B5EF4-FFF2-40B4-BE49-F238E27FC236}">
                <a16:creationId xmlns:a16="http://schemas.microsoft.com/office/drawing/2014/main" id="{13E7FE58-F6BF-405B-972A-F37B0A0FEC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583352528"/>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4114800"/>
          </a:xfrm>
        </p:spPr>
        <p:txBody>
          <a:bodyPr/>
          <a:lstStyle/>
          <a:p>
            <a:pPr marL="0" indent="0" algn="just">
              <a:buNone/>
            </a:pPr>
            <a:r>
              <a:rPr lang="en-US" dirty="0">
                <a:latin typeface="Times New Roman" panose="02020603050405020304" pitchFamily="18" charset="0"/>
                <a:cs typeface="Times New Roman" panose="02020603050405020304" pitchFamily="18" charset="0"/>
              </a:rPr>
              <a:t>Births in a hospital occur randomly at an average rate of 1.8 births per hour. What is the probability of observing 4 births in a given hour at the hospital?(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What is the probability of observing at least 2 births in a given hour at the hospital?</a:t>
            </a:r>
          </a:p>
          <a:p>
            <a:pPr algn="just"/>
            <a:r>
              <a:rPr lang="en-US" sz="2400" dirty="0">
                <a:latin typeface="Times New Roman" panose="02020603050405020304" pitchFamily="18" charset="0"/>
                <a:cs typeface="Times New Roman" panose="02020603050405020304" pitchFamily="18" charset="0"/>
              </a:rPr>
              <a:t>What is the probability of observing 2 births in a given day at the hospital?</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226171" y="3124204"/>
            <a:ext cx="2089033" cy="584775"/>
          </a:xfrm>
          <a:prstGeom prst="rect">
            <a:avLst/>
          </a:prstGeom>
        </p:spPr>
        <p:txBody>
          <a:bodyPr wrap="none">
            <a:spAutoFit/>
          </a:bodyPr>
          <a:lstStyle/>
          <a:p>
            <a:r>
              <a:rPr lang="en-US" sz="3200" dirty="0">
                <a:solidFill>
                  <a:srgbClr val="FF0000"/>
                </a:solidFill>
                <a:latin typeface="Times New Roman" panose="02020603050405020304" pitchFamily="18" charset="0"/>
                <a:cs typeface="Times New Roman" panose="02020603050405020304" pitchFamily="18" charset="0"/>
              </a:rPr>
              <a:t>Ans:0.0723</a:t>
            </a:r>
            <a:endParaRPr lang="en-US" sz="3200" dirty="0"/>
          </a:p>
        </p:txBody>
      </p:sp>
      <p:sp>
        <p:nvSpPr>
          <p:cNvPr id="7"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6 :</a:t>
            </a:r>
            <a:endParaRPr lang="en-GB" sz="4500" dirty="0"/>
          </a:p>
        </p:txBody>
      </p:sp>
      <p:pic>
        <p:nvPicPr>
          <p:cNvPr id="19458" name="Picture 2" descr="Image result for hospi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843" y="62888"/>
            <a:ext cx="2498726" cy="17605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31</a:t>
            </a:fld>
            <a:endParaRPr lang="en-US"/>
          </a:p>
        </p:txBody>
      </p:sp>
      <p:sp>
        <p:nvSpPr>
          <p:cNvPr id="2" name="Date Placeholder 1">
            <a:extLst>
              <a:ext uri="{FF2B5EF4-FFF2-40B4-BE49-F238E27FC236}">
                <a16:creationId xmlns:a16="http://schemas.microsoft.com/office/drawing/2014/main" id="{290C2BBC-79C7-4CF8-8539-A2370190909A}"/>
              </a:ext>
            </a:extLst>
          </p:cNvPr>
          <p:cNvSpPr>
            <a:spLocks noGrp="1"/>
          </p:cNvSpPr>
          <p:nvPr>
            <p:ph type="dt" sz="half" idx="10"/>
          </p:nvPr>
        </p:nvSpPr>
        <p:spPr/>
        <p:txBody>
          <a:bodyPr/>
          <a:lstStyle/>
          <a:p>
            <a:pPr>
              <a:defRPr/>
            </a:pPr>
            <a:fld id="{E3388B9F-6703-4857-BB71-2C0F330A4C22}" type="datetime3">
              <a:rPr lang="en-US" smtClean="0"/>
              <a:t>4 April 2023</a:t>
            </a:fld>
            <a:endParaRPr lang="en-US"/>
          </a:p>
        </p:txBody>
      </p:sp>
      <p:sp>
        <p:nvSpPr>
          <p:cNvPr id="5" name="Footer Placeholder 4">
            <a:extLst>
              <a:ext uri="{FF2B5EF4-FFF2-40B4-BE49-F238E27FC236}">
                <a16:creationId xmlns:a16="http://schemas.microsoft.com/office/drawing/2014/main" id="{3C6CA5F3-EDE4-443D-BDB8-12D8F75E78D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068777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7 :</a:t>
            </a:r>
            <a:endParaRPr lang="en-GB" sz="4500" dirty="0"/>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The transportation system at a new large airport is designed so that it will have one failure every ten days. What is the probability that it will not fail on the “Grand Opening Day”?</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Date Placeholder 3">
            <a:extLst>
              <a:ext uri="{FF2B5EF4-FFF2-40B4-BE49-F238E27FC236}">
                <a16:creationId xmlns:a16="http://schemas.microsoft.com/office/drawing/2014/main" id="{B50DC0D9-A5FC-4F4F-90CA-CD9A99D5F507}"/>
              </a:ext>
            </a:extLst>
          </p:cNvPr>
          <p:cNvSpPr>
            <a:spLocks noGrp="1"/>
          </p:cNvSpPr>
          <p:nvPr>
            <p:ph type="dt" sz="half" idx="10"/>
          </p:nvPr>
        </p:nvSpPr>
        <p:spPr/>
        <p:txBody>
          <a:bodyPr/>
          <a:lstStyle/>
          <a:p>
            <a:pPr>
              <a:defRPr/>
            </a:pPr>
            <a:fld id="{1B167F89-51DE-4E5A-9643-6D09BE10EC3C}" type="datetime3">
              <a:rPr lang="en-US" smtClean="0"/>
              <a:t>4 April 2023</a:t>
            </a:fld>
            <a:endParaRPr lang="en-US"/>
          </a:p>
        </p:txBody>
      </p:sp>
      <p:sp>
        <p:nvSpPr>
          <p:cNvPr id="5" name="Footer Placeholder 4">
            <a:extLst>
              <a:ext uri="{FF2B5EF4-FFF2-40B4-BE49-F238E27FC236}">
                <a16:creationId xmlns:a16="http://schemas.microsoft.com/office/drawing/2014/main" id="{B18C5BC7-B53A-448C-AA9F-5D04B0C2C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925754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 :</a:t>
            </a:r>
            <a:endParaRPr lang="en-GB" dirty="0"/>
          </a:p>
        </p:txBody>
      </p:sp>
      <p:sp>
        <p:nvSpPr>
          <p:cNvPr id="3" name="Content Placeholder 2"/>
          <p:cNvSpPr>
            <a:spLocks noGrp="1"/>
          </p:cNvSpPr>
          <p:nvPr>
            <p:ph idx="1"/>
          </p:nvPr>
        </p:nvSpPr>
        <p:spPr>
          <a:xfrm>
            <a:off x="685804" y="1676400"/>
            <a:ext cx="7661275" cy="4114800"/>
          </a:xfrm>
        </p:spPr>
        <p:txBody>
          <a:bodyPr/>
          <a:lstStyle/>
          <a:p>
            <a:pPr marL="0" indent="0" algn="just">
              <a:buNone/>
            </a:pPr>
            <a:r>
              <a:rPr lang="en-US" dirty="0">
                <a:latin typeface="Times New Roman" pitchFamily="18" charset="0"/>
                <a:cs typeface="Times New Roman" pitchFamily="18" charset="0"/>
              </a:rPr>
              <a:t>Airline passengers arrive randomly and independently at the passenger-screening facility at a major international airport. The mean arrival rate is 10 passengers per minute. What is the probability that three or fewer passengers will arrive in a 30 second period? </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p:sp>
        <p:nvSpPr>
          <p:cNvPr id="4" name="Date Placeholder 3">
            <a:extLst>
              <a:ext uri="{FF2B5EF4-FFF2-40B4-BE49-F238E27FC236}">
                <a16:creationId xmlns:a16="http://schemas.microsoft.com/office/drawing/2014/main" id="{BA0029A6-6041-4DDA-B903-BF806128F04E}"/>
              </a:ext>
            </a:extLst>
          </p:cNvPr>
          <p:cNvSpPr>
            <a:spLocks noGrp="1"/>
          </p:cNvSpPr>
          <p:nvPr>
            <p:ph type="dt" sz="half" idx="10"/>
          </p:nvPr>
        </p:nvSpPr>
        <p:spPr/>
        <p:txBody>
          <a:bodyPr/>
          <a:lstStyle/>
          <a:p>
            <a:pPr>
              <a:defRPr/>
            </a:pPr>
            <a:fld id="{1E7A21E6-A7EE-4EAE-B102-2A5E242977C6}" type="datetime3">
              <a:rPr lang="en-US" smtClean="0"/>
              <a:t>4 April 2023</a:t>
            </a:fld>
            <a:endParaRPr lang="en-US"/>
          </a:p>
        </p:txBody>
      </p:sp>
      <p:sp>
        <p:nvSpPr>
          <p:cNvPr id="5" name="Footer Placeholder 4">
            <a:extLst>
              <a:ext uri="{FF2B5EF4-FFF2-40B4-BE49-F238E27FC236}">
                <a16:creationId xmlns:a16="http://schemas.microsoft.com/office/drawing/2014/main" id="{6B03D425-2FBD-4155-9D50-A88EA0F433C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22759128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08</a:t>
            </a:r>
          </a:p>
          <a:p>
            <a:pPr>
              <a:buClrTx/>
              <a:buFont typeface="Wingdings" pitchFamily="2" charset="2"/>
              <a:buChar char="q"/>
            </a:pPr>
            <a:r>
              <a:rPr lang="en-GB" sz="3500" dirty="0">
                <a:latin typeface="Times New Roman" pitchFamily="18" charset="0"/>
                <a:cs typeface="Times New Roman" pitchFamily="18" charset="0"/>
              </a:rPr>
              <a:t>Question no. 09</a:t>
            </a:r>
          </a:p>
          <a:p>
            <a:pPr>
              <a:buClrTx/>
              <a:buFont typeface="Wingdings" pitchFamily="2" charset="2"/>
              <a:buChar char="q"/>
            </a:pPr>
            <a:r>
              <a:rPr lang="en-GB" sz="3500" dirty="0">
                <a:latin typeface="Times New Roman" pitchFamily="18" charset="0"/>
                <a:cs typeface="Times New Roman" pitchFamily="18" charset="0"/>
              </a:rPr>
              <a:t>Question no. 17</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3" name="Date Placeholder 2">
            <a:extLst>
              <a:ext uri="{FF2B5EF4-FFF2-40B4-BE49-F238E27FC236}">
                <a16:creationId xmlns:a16="http://schemas.microsoft.com/office/drawing/2014/main" id="{DE4FEBEE-36CD-44C5-A16A-8CE0F814A728}"/>
              </a:ext>
            </a:extLst>
          </p:cNvPr>
          <p:cNvSpPr>
            <a:spLocks noGrp="1"/>
          </p:cNvSpPr>
          <p:nvPr>
            <p:ph type="dt" sz="half" idx="10"/>
          </p:nvPr>
        </p:nvSpPr>
        <p:spPr/>
        <p:txBody>
          <a:bodyPr/>
          <a:lstStyle/>
          <a:p>
            <a:pPr>
              <a:defRPr/>
            </a:pPr>
            <a:fld id="{B426EADD-E9EA-4B10-9F1D-599BEBF165AA}" type="datetime3">
              <a:rPr lang="en-US" smtClean="0"/>
              <a:t>4 April 2023</a:t>
            </a:fld>
            <a:endParaRPr lang="en-US"/>
          </a:p>
        </p:txBody>
      </p:sp>
      <p:sp>
        <p:nvSpPr>
          <p:cNvPr id="5" name="Footer Placeholder 4">
            <a:extLst>
              <a:ext uri="{FF2B5EF4-FFF2-40B4-BE49-F238E27FC236}">
                <a16:creationId xmlns:a16="http://schemas.microsoft.com/office/drawing/2014/main" id="{04C582E0-1066-4563-AB20-F8B291AB03D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730032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4" y="2048456"/>
            <a:ext cx="8301037"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p:sp>
        <p:nvSpPr>
          <p:cNvPr id="3" name="Date Placeholder 2">
            <a:extLst>
              <a:ext uri="{FF2B5EF4-FFF2-40B4-BE49-F238E27FC236}">
                <a16:creationId xmlns:a16="http://schemas.microsoft.com/office/drawing/2014/main" id="{3FD87C7A-A04D-45D3-A6B3-89478BB02D0A}"/>
              </a:ext>
            </a:extLst>
          </p:cNvPr>
          <p:cNvSpPr>
            <a:spLocks noGrp="1"/>
          </p:cNvSpPr>
          <p:nvPr>
            <p:ph type="dt" sz="half" idx="10"/>
          </p:nvPr>
        </p:nvSpPr>
        <p:spPr/>
        <p:txBody>
          <a:bodyPr/>
          <a:lstStyle/>
          <a:p>
            <a:pPr>
              <a:defRPr/>
            </a:pPr>
            <a:fld id="{E5976918-E21D-4366-A99A-8F0C4B673D1F}" type="datetime3">
              <a:rPr lang="en-US" smtClean="0"/>
              <a:t>4 April 2023</a:t>
            </a:fld>
            <a:endParaRPr lang="en-US"/>
          </a:p>
        </p:txBody>
      </p:sp>
      <p:sp>
        <p:nvSpPr>
          <p:cNvPr id="5" name="Footer Placeholder 4">
            <a:extLst>
              <a:ext uri="{FF2B5EF4-FFF2-40B4-BE49-F238E27FC236}">
                <a16:creationId xmlns:a16="http://schemas.microsoft.com/office/drawing/2014/main" id="{46E9D83D-138E-4239-B26D-C3372DE653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42699043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31749" name="Content Placeholder 5"/>
          <p:cNvSpPr>
            <a:spLocks noGrp="1"/>
          </p:cNvSpPr>
          <p:nvPr>
            <p:ph idx="1"/>
          </p:nvPr>
        </p:nvSpPr>
        <p:spPr>
          <a:xfrm>
            <a:off x="838204" y="1676400"/>
            <a:ext cx="7661275" cy="4114800"/>
          </a:xfrm>
        </p:spPr>
        <p:txBody>
          <a:bodyPr/>
          <a:lstStyle/>
          <a:p>
            <a:pPr algn="just" eaLnBrk="1" hangingPunct="1">
              <a:buClrTx/>
            </a:pPr>
            <a:r>
              <a:rPr lang="en-US" altLang="en-US" dirty="0">
                <a:latin typeface="Times New Roman" panose="02020603050405020304" pitchFamily="18" charset="0"/>
                <a:cs typeface="Times New Roman" panose="02020603050405020304" pitchFamily="18" charset="0"/>
              </a:rPr>
              <a:t>Randomly draw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from a set of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without replacement.  Assume there are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successes and </a:t>
            </a:r>
            <a:r>
              <a:rPr lang="en-US" altLang="en-US" i="1" dirty="0">
                <a:solidFill>
                  <a:srgbClr val="0070C0"/>
                </a:solidFill>
                <a:latin typeface="Times New Roman" panose="02020603050405020304" pitchFamily="18" charset="0"/>
                <a:cs typeface="Times New Roman" panose="02020603050405020304" pitchFamily="18" charset="0"/>
              </a:rPr>
              <a:t>N-r</a:t>
            </a:r>
            <a:r>
              <a:rPr lang="en-US" altLang="en-US" dirty="0">
                <a:latin typeface="Times New Roman" panose="02020603050405020304" pitchFamily="18" charset="0"/>
                <a:cs typeface="Times New Roman" panose="02020603050405020304" pitchFamily="18" charset="0"/>
              </a:rPr>
              <a:t> failures in the </a:t>
            </a:r>
            <a:r>
              <a:rPr lang="en-US" altLang="en-US" i="1" dirty="0">
                <a:solidFill>
                  <a:srgbClr val="0070C0"/>
                </a:solidFill>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elements.</a:t>
            </a:r>
          </a:p>
          <a:p>
            <a:pPr algn="just" eaLnBrk="1" hangingPunct="1">
              <a:buClrTx/>
            </a:pPr>
            <a:r>
              <a:rPr lang="en-US" altLang="en-US" dirty="0">
                <a:latin typeface="Times New Roman" panose="02020603050405020304" pitchFamily="18" charset="0"/>
                <a:cs typeface="Times New Roman" panose="02020603050405020304" pitchFamily="18" charset="0"/>
              </a:rPr>
              <a:t>The hypergeometric random variable is the number of successes, </a:t>
            </a:r>
            <a:r>
              <a:rPr lang="en-US" altLang="en-US" i="1" dirty="0">
                <a:solidFill>
                  <a:srgbClr val="0070C0"/>
                </a:solidFill>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drawn from the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available in the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selections.</a:t>
            </a: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2" name="Date Placeholder 1">
            <a:extLst>
              <a:ext uri="{FF2B5EF4-FFF2-40B4-BE49-F238E27FC236}">
                <a16:creationId xmlns:a16="http://schemas.microsoft.com/office/drawing/2014/main" id="{4CD866BF-0AC1-46D0-87FE-C7EEAC3421CC}"/>
              </a:ext>
            </a:extLst>
          </p:cNvPr>
          <p:cNvSpPr>
            <a:spLocks noGrp="1"/>
          </p:cNvSpPr>
          <p:nvPr>
            <p:ph type="dt" sz="half" idx="10"/>
          </p:nvPr>
        </p:nvSpPr>
        <p:spPr/>
        <p:txBody>
          <a:bodyPr/>
          <a:lstStyle/>
          <a:p>
            <a:pPr>
              <a:defRPr/>
            </a:pPr>
            <a:fld id="{EEB8F818-3AE2-49EE-A2AD-A9C1FD59581A}" type="datetime3">
              <a:rPr lang="en-US" smtClean="0"/>
              <a:t>4 April 2023</a:t>
            </a:fld>
            <a:endParaRPr lang="en-US"/>
          </a:p>
        </p:txBody>
      </p:sp>
      <p:sp>
        <p:nvSpPr>
          <p:cNvPr id="4" name="Footer Placeholder 3">
            <a:extLst>
              <a:ext uri="{FF2B5EF4-FFF2-40B4-BE49-F238E27FC236}">
                <a16:creationId xmlns:a16="http://schemas.microsoft.com/office/drawing/2014/main" id="{9E1E3B85-A61C-4FC2-8974-018FFEFF62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37391541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graphicFrame>
        <p:nvGraphicFramePr>
          <p:cNvPr id="13314" name="Content Placeholder 9"/>
          <p:cNvGraphicFramePr>
            <a:graphicFrameLocks noGrp="1" noChangeAspect="1"/>
          </p:cNvGraphicFramePr>
          <p:nvPr>
            <p:ph idx="1"/>
            <p:extLst>
              <p:ext uri="{D42A27DB-BD31-4B8C-83A1-F6EECF244321}">
                <p14:modId xmlns:p14="http://schemas.microsoft.com/office/powerpoint/2010/main" val="2084056287"/>
              </p:ext>
            </p:extLst>
          </p:nvPr>
        </p:nvGraphicFramePr>
        <p:xfrm>
          <a:off x="1371600" y="1893888"/>
          <a:ext cx="4992688" cy="1238250"/>
        </p:xfrm>
        <a:graphic>
          <a:graphicData uri="http://schemas.openxmlformats.org/presentationml/2006/ole">
            <mc:AlternateContent xmlns:mc="http://schemas.openxmlformats.org/markup-compatibility/2006">
              <mc:Choice xmlns:v="urn:schemas-microsoft-com:vml" Requires="v">
                <p:oleObj name="Equation" r:id="rId2" imgW="1587240" imgH="393480" progId="Equation.3">
                  <p:embed/>
                </p:oleObj>
              </mc:Choice>
              <mc:Fallback>
                <p:oleObj name="Equation" r:id="rId2" imgW="1587240" imgH="393480" progId="Equation.3">
                  <p:embed/>
                  <p:pic>
                    <p:nvPicPr>
                      <p:cNvPr id="13314" name="Content Placeholder 9"/>
                      <p:cNvPicPr>
                        <a:picLocks noChangeAspect="1" noChangeArrowheads="1"/>
                      </p:cNvPicPr>
                      <p:nvPr/>
                    </p:nvPicPr>
                    <p:blipFill>
                      <a:blip r:embed="rId3"/>
                      <a:srcRect/>
                      <a:stretch>
                        <a:fillRect/>
                      </a:stretch>
                    </p:blipFill>
                    <p:spPr bwMode="auto">
                      <a:xfrm>
                        <a:off x="1371600" y="1893888"/>
                        <a:ext cx="4992688" cy="1238250"/>
                      </a:xfrm>
                      <a:prstGeom prst="rect">
                        <a:avLst/>
                      </a:prstGeom>
                    </p:spPr>
                  </p:pic>
                </p:oleObj>
              </mc:Fallback>
            </mc:AlternateContent>
          </a:graphicData>
        </a:graphic>
      </p:graphicFrame>
      <p:sp>
        <p:nvSpPr>
          <p:cNvPr id="13318" name="TextBox 10"/>
          <p:cNvSpPr txBox="1">
            <a:spLocks noChangeArrowheads="1"/>
          </p:cNvSpPr>
          <p:nvPr/>
        </p:nvSpPr>
        <p:spPr bwMode="auto">
          <a:xfrm>
            <a:off x="762004" y="3516317"/>
            <a:ext cx="77492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latin typeface="Times New Roman" panose="02020603050405020304" pitchFamily="18" charset="0"/>
                <a:cs typeface="Times New Roman" panose="02020603050405020304" pitchFamily="18" charset="0"/>
              </a:rPr>
              <a:t>where </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the total number of elements</a:t>
            </a:r>
          </a:p>
          <a:p>
            <a:r>
              <a:rPr lang="en-US" altLang="en-US" sz="3200" i="1" dirty="0">
                <a:latin typeface="Times New Roman" panose="02020603050405020304" pitchFamily="18" charset="0"/>
                <a:cs typeface="Times New Roman" panose="02020603050405020304" pitchFamily="18" charset="0"/>
              </a:rPr>
              <a:t>r  = </a:t>
            </a:r>
            <a:r>
              <a:rPr lang="en-US" altLang="en-US" sz="3200" dirty="0">
                <a:latin typeface="Times New Roman" panose="02020603050405020304" pitchFamily="18" charset="0"/>
                <a:cs typeface="Times New Roman" panose="02020603050405020304" pitchFamily="18" charset="0"/>
              </a:rPr>
              <a:t>number of successes in the </a:t>
            </a:r>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elements</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number of elements drawn</a:t>
            </a:r>
          </a:p>
          <a:p>
            <a:r>
              <a:rPr lang="en-US" altLang="en-US" sz="3200" i="1" dirty="0">
                <a:latin typeface="Times New Roman" panose="02020603050405020304" pitchFamily="18" charset="0"/>
                <a:cs typeface="Times New Roman" panose="02020603050405020304" pitchFamily="18" charset="0"/>
              </a:rPr>
              <a:t>x</a:t>
            </a:r>
            <a:r>
              <a:rPr lang="en-US" altLang="en-US" sz="3200" dirty="0">
                <a:latin typeface="Times New Roman" panose="02020603050405020304" pitchFamily="18" charset="0"/>
                <a:cs typeface="Times New Roman" panose="02020603050405020304" pitchFamily="18" charset="0"/>
              </a:rPr>
              <a:t> = the number of successes in the </a:t>
            </a:r>
            <a:r>
              <a:rPr lang="en-US" altLang="en-US" sz="3200" i="1" dirty="0">
                <a:latin typeface="Times New Roman" panose="02020603050405020304" pitchFamily="18" charset="0"/>
                <a:cs typeface="Times New Roman" panose="02020603050405020304" pitchFamily="18" charset="0"/>
              </a:rPr>
              <a:t>n </a:t>
            </a:r>
            <a:r>
              <a:rPr lang="en-US" altLang="en-US" sz="3200" dirty="0">
                <a:latin typeface="Times New Roman" panose="02020603050405020304" pitchFamily="18" charset="0"/>
                <a:cs typeface="Times New Roman" panose="02020603050405020304" pitchFamily="18" charset="0"/>
              </a:rPr>
              <a:t>elements</a:t>
            </a:r>
            <a:endParaRPr lang="en-US" altLang="en-US" sz="3200"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2" name="Date Placeholder 1">
            <a:extLst>
              <a:ext uri="{FF2B5EF4-FFF2-40B4-BE49-F238E27FC236}">
                <a16:creationId xmlns:a16="http://schemas.microsoft.com/office/drawing/2014/main" id="{BE05688D-A773-4D25-B35E-324019D20D6E}"/>
              </a:ext>
            </a:extLst>
          </p:cNvPr>
          <p:cNvSpPr>
            <a:spLocks noGrp="1"/>
          </p:cNvSpPr>
          <p:nvPr>
            <p:ph type="dt" sz="half" idx="10"/>
          </p:nvPr>
        </p:nvSpPr>
        <p:spPr/>
        <p:txBody>
          <a:bodyPr/>
          <a:lstStyle/>
          <a:p>
            <a:pPr>
              <a:defRPr/>
            </a:pPr>
            <a:fld id="{98CA9101-7B80-438D-B9F9-D90458832093}" type="datetime3">
              <a:rPr lang="en-US" smtClean="0"/>
              <a:t>4 April 2023</a:t>
            </a:fld>
            <a:endParaRPr lang="en-US"/>
          </a:p>
        </p:txBody>
      </p:sp>
      <p:sp>
        <p:nvSpPr>
          <p:cNvPr id="4" name="Footer Placeholder 3">
            <a:extLst>
              <a:ext uri="{FF2B5EF4-FFF2-40B4-BE49-F238E27FC236}">
                <a16:creationId xmlns:a16="http://schemas.microsoft.com/office/drawing/2014/main" id="{48A70DC1-FD07-4DB8-B761-DE886A2056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59227437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hypergeometric distribution has the following characteristics:</a:t>
            </a:r>
          </a:p>
          <a:p>
            <a:pPr algn="just">
              <a:buClrTx/>
            </a:pPr>
            <a:r>
              <a:rPr lang="en-IN" dirty="0">
                <a:latin typeface="Times New Roman" panose="02020603050405020304" pitchFamily="18" charset="0"/>
                <a:cs typeface="Times New Roman" panose="02020603050405020304" pitchFamily="18" charset="0"/>
              </a:rPr>
              <a:t>There are only </a:t>
            </a:r>
            <a:r>
              <a:rPr lang="en-IN" dirty="0">
                <a:solidFill>
                  <a:srgbClr val="0070C0"/>
                </a:solidFill>
                <a:latin typeface="Times New Roman" panose="02020603050405020304" pitchFamily="18" charset="0"/>
                <a:cs typeface="Times New Roman" panose="02020603050405020304" pitchFamily="18" charset="0"/>
              </a:rPr>
              <a:t>two possible outcomes</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The probability of a success is </a:t>
            </a:r>
            <a:r>
              <a:rPr lang="en-IN" dirty="0">
                <a:solidFill>
                  <a:srgbClr val="0070C0"/>
                </a:solidFill>
                <a:latin typeface="Times New Roman" panose="02020603050405020304" pitchFamily="18" charset="0"/>
                <a:cs typeface="Times New Roman" panose="02020603050405020304" pitchFamily="18" charset="0"/>
              </a:rPr>
              <a:t>not the same on each trial</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It results from a count of the number of successes in a fixed number of trials.</a:t>
            </a:r>
          </a:p>
          <a:p>
            <a:pPr marL="0" indent="0">
              <a:buNone/>
            </a:pPr>
            <a:endParaRPr lang="en-GB" dirty="0">
              <a:latin typeface="Times New Roman" panose="02020603050405020304" pitchFamily="18" charset="0"/>
              <a:cs typeface="Times New Roman" panose="02020603050405020304" pitchFamily="18" charset="0"/>
            </a:endParaRPr>
          </a:p>
        </p:txBody>
      </p:sp>
      <p:sp>
        <p:nvSpPr>
          <p:cNvPr id="6" name="Rectangle 2"/>
          <p:cNvSpPr>
            <a:spLocks noGrp="1" noChangeArrowheads="1"/>
          </p:cNvSpPr>
          <p:nvPr>
            <p:ph type="title"/>
          </p:nvPr>
        </p:nvSpPr>
        <p:spPr>
          <a:xfrm>
            <a:off x="931867" y="96842"/>
            <a:ext cx="7158037" cy="1412875"/>
          </a:xfrm>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38</a:t>
            </a:fld>
            <a:endParaRPr lang="en-US"/>
          </a:p>
        </p:txBody>
      </p:sp>
      <p:sp>
        <p:nvSpPr>
          <p:cNvPr id="2" name="Date Placeholder 1">
            <a:extLst>
              <a:ext uri="{FF2B5EF4-FFF2-40B4-BE49-F238E27FC236}">
                <a16:creationId xmlns:a16="http://schemas.microsoft.com/office/drawing/2014/main" id="{66908532-FDD3-4C71-A283-24F97643C065}"/>
              </a:ext>
            </a:extLst>
          </p:cNvPr>
          <p:cNvSpPr>
            <a:spLocks noGrp="1"/>
          </p:cNvSpPr>
          <p:nvPr>
            <p:ph type="dt" sz="half" idx="10"/>
          </p:nvPr>
        </p:nvSpPr>
        <p:spPr/>
        <p:txBody>
          <a:bodyPr/>
          <a:lstStyle/>
          <a:p>
            <a:pPr>
              <a:defRPr/>
            </a:pPr>
            <a:fld id="{A353ED53-EFF6-4FE4-85A5-FAC6FA6431BF}" type="datetime3">
              <a:rPr lang="en-US" smtClean="0"/>
              <a:t>4 April 2023</a:t>
            </a:fld>
            <a:endParaRPr lang="en-US"/>
          </a:p>
        </p:txBody>
      </p:sp>
      <p:sp>
        <p:nvSpPr>
          <p:cNvPr id="5" name="Footer Placeholder 4">
            <a:extLst>
              <a:ext uri="{FF2B5EF4-FFF2-40B4-BE49-F238E27FC236}">
                <a16:creationId xmlns:a16="http://schemas.microsoft.com/office/drawing/2014/main" id="{A7C44EE6-D214-4B3F-9E23-29C7B9D1FC5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666651940"/>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US" altLang="en-US" dirty="0">
                <a:latin typeface="Times New Roman" panose="02020603050405020304" pitchFamily="18" charset="0"/>
                <a:cs typeface="Times New Roman" panose="02020603050405020304" pitchFamily="18" charset="0"/>
              </a:rPr>
              <a:t>Different computers are checked from 10 in the department. 4 of the 10 computers have illegal software loaded.  What is the probability that 2 of the 3 selected computers have illegal software loaded?</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9 :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791200" y="3581404"/>
            <a:ext cx="1828800"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Ans : 0.3</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2" name="Date Placeholder 1">
            <a:extLst>
              <a:ext uri="{FF2B5EF4-FFF2-40B4-BE49-F238E27FC236}">
                <a16:creationId xmlns:a16="http://schemas.microsoft.com/office/drawing/2014/main" id="{8666653C-B612-4269-A0F3-53987D9EB07E}"/>
              </a:ext>
            </a:extLst>
          </p:cNvPr>
          <p:cNvSpPr>
            <a:spLocks noGrp="1"/>
          </p:cNvSpPr>
          <p:nvPr>
            <p:ph type="dt" sz="half" idx="10"/>
          </p:nvPr>
        </p:nvSpPr>
        <p:spPr/>
        <p:txBody>
          <a:bodyPr/>
          <a:lstStyle/>
          <a:p>
            <a:pPr>
              <a:defRPr/>
            </a:pPr>
            <a:fld id="{5AB3E753-C921-4F16-BBD6-D8C2B0D6C0FA}" type="datetime3">
              <a:rPr lang="en-US" smtClean="0"/>
              <a:t>4 April 2023</a:t>
            </a:fld>
            <a:endParaRPr lang="en-US"/>
          </a:p>
        </p:txBody>
      </p:sp>
      <p:sp>
        <p:nvSpPr>
          <p:cNvPr id="4" name="Footer Placeholder 3">
            <a:extLst>
              <a:ext uri="{FF2B5EF4-FFF2-40B4-BE49-F238E27FC236}">
                <a16:creationId xmlns:a16="http://schemas.microsoft.com/office/drawing/2014/main" id="{77A8DD79-8AA2-405D-8C50-E4ECB8CA8E4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02308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sp>
        <p:nvSpPr>
          <p:cNvPr id="3" name="Content Placeholder 2"/>
          <p:cNvSpPr>
            <a:spLocks noGrp="1"/>
          </p:cNvSpPr>
          <p:nvPr>
            <p:ph idx="1"/>
          </p:nvPr>
        </p:nvSpPr>
        <p:spPr>
          <a:xfrm>
            <a:off x="762004" y="1600200"/>
            <a:ext cx="7661275" cy="1143000"/>
          </a:xfrm>
        </p:spPr>
        <p:txBody>
          <a:bodyPr/>
          <a:lstStyle/>
          <a:p>
            <a:pPr marL="0" indent="0" algn="just">
              <a:buNone/>
            </a:pPr>
            <a:r>
              <a:rPr lang="en-AU" dirty="0">
                <a:latin typeface="Times New Roman" pitchFamily="18" charset="0"/>
                <a:cs typeface="Times New Roman" pitchFamily="18" charset="0"/>
                <a:sym typeface="Wingdings" pitchFamily="2" charset="2"/>
              </a:rPr>
              <a:t>Suppose we toss a coin twice. </a:t>
            </a:r>
            <a:r>
              <a:rPr lang="en-AU" b="1" dirty="0">
                <a:latin typeface="Times New Roman" pitchFamily="18" charset="0"/>
                <a:cs typeface="Times New Roman" pitchFamily="18" charset="0"/>
                <a:sym typeface="Wingdings" pitchFamily="2" charset="2"/>
              </a:rPr>
              <a:t>Let X be the </a:t>
            </a:r>
            <a:r>
              <a:rPr lang="en-AU" dirty="0">
                <a:latin typeface="Times New Roman" pitchFamily="18" charset="0"/>
                <a:cs typeface="Times New Roman" pitchFamily="18" charset="0"/>
                <a:sym typeface="Wingdings" pitchFamily="2" charset="2"/>
              </a:rPr>
              <a:t>(random variable) </a:t>
            </a:r>
            <a:r>
              <a:rPr lang="en-AU" b="1" dirty="0">
                <a:latin typeface="Times New Roman" pitchFamily="18" charset="0"/>
                <a:cs typeface="Times New Roman" pitchFamily="18" charset="0"/>
                <a:sym typeface="Wingdings" pitchFamily="2" charset="2"/>
              </a:rPr>
              <a:t>number of heads</a:t>
            </a:r>
          </a:p>
        </p:txBody>
      </p:sp>
      <p:graphicFrame>
        <p:nvGraphicFramePr>
          <p:cNvPr id="6" name="Group 27"/>
          <p:cNvGraphicFramePr>
            <a:graphicFrameLocks/>
          </p:cNvGraphicFramePr>
          <p:nvPr>
            <p:extLst>
              <p:ext uri="{D42A27DB-BD31-4B8C-83A1-F6EECF244321}">
                <p14:modId xmlns:p14="http://schemas.microsoft.com/office/powerpoint/2010/main" val="1007632632"/>
              </p:ext>
            </p:extLst>
          </p:nvPr>
        </p:nvGraphicFramePr>
        <p:xfrm>
          <a:off x="5610218" y="2743201"/>
          <a:ext cx="2085982" cy="2743200"/>
        </p:xfrm>
        <a:graphic>
          <a:graphicData uri="http://schemas.openxmlformats.org/drawingml/2006/table">
            <a:tbl>
              <a:tblPr/>
              <a:tblGrid>
                <a:gridCol w="1043564">
                  <a:extLst>
                    <a:ext uri="{9D8B030D-6E8A-4147-A177-3AD203B41FA5}">
                      <a16:colId xmlns:a16="http://schemas.microsoft.com/office/drawing/2014/main" val="20000"/>
                    </a:ext>
                  </a:extLst>
                </a:gridCol>
                <a:gridCol w="1042418">
                  <a:extLst>
                    <a:ext uri="{9D8B030D-6E8A-4147-A177-3AD203B41FA5}">
                      <a16:colId xmlns:a16="http://schemas.microsoft.com/office/drawing/2014/main" val="20001"/>
                    </a:ext>
                  </a:extLst>
                </a:gridCol>
              </a:tblGrid>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p:cNvSpPr/>
          <p:nvPr/>
        </p:nvSpPr>
        <p:spPr>
          <a:xfrm>
            <a:off x="762000" y="2743204"/>
            <a:ext cx="4572000" cy="1015663"/>
          </a:xfrm>
          <a:prstGeom prst="rect">
            <a:avLst/>
          </a:prstGeom>
        </p:spPr>
        <p:txBody>
          <a:bodyPr>
            <a:spAutoFit/>
          </a:bodyPr>
          <a:lstStyle/>
          <a:p>
            <a:pPr marL="457200" indent="-457200" algn="just">
              <a:buFont typeface="Wingdings" pitchFamily="2" charset="2"/>
              <a:buChar char="q"/>
            </a:pPr>
            <a:r>
              <a:rPr lang="en-IN" sz="3000" dirty="0">
                <a:latin typeface="Times New Roman" pitchFamily="18" charset="0"/>
                <a:cs typeface="Times New Roman" pitchFamily="18" charset="0"/>
              </a:rPr>
              <a:t>Sample space </a:t>
            </a:r>
          </a:p>
          <a:p>
            <a:pPr algn="ctr"/>
            <a:r>
              <a:rPr lang="en-IN" sz="3000" dirty="0">
                <a:latin typeface="Times New Roman" pitchFamily="18" charset="0"/>
                <a:cs typeface="Times New Roman" pitchFamily="18" charset="0"/>
              </a:rPr>
              <a:t>S={TT, TH, HT, HH}.</a:t>
            </a:r>
            <a:endParaRPr lang="en-US" sz="3000" dirty="0">
              <a:latin typeface="Times New Roman" pitchFamily="18" charset="0"/>
              <a:cs typeface="Times New Roman" pitchFamily="18" charset="0"/>
            </a:endParaRPr>
          </a:p>
        </p:txBody>
      </p:sp>
      <p:sp>
        <p:nvSpPr>
          <p:cNvPr id="8" name="Text Box 28"/>
          <p:cNvSpPr txBox="1">
            <a:spLocks noChangeArrowheads="1"/>
          </p:cNvSpPr>
          <p:nvPr/>
        </p:nvSpPr>
        <p:spPr bwMode="auto">
          <a:xfrm>
            <a:off x="762000" y="5385141"/>
            <a:ext cx="7772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AU" sz="3000" dirty="0">
                <a:latin typeface="Times New Roman" pitchFamily="18" charset="0"/>
                <a:cs typeface="Times New Roman" pitchFamily="18" charset="0"/>
              </a:rPr>
              <a:t>We also associate a probability with X attaining that value.</a:t>
            </a:r>
          </a:p>
        </p:txBody>
      </p:sp>
      <p:sp>
        <p:nvSpPr>
          <p:cNvPr id="9" name="Slide Number Placeholder 8"/>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4" name="Date Placeholder 3">
            <a:extLst>
              <a:ext uri="{FF2B5EF4-FFF2-40B4-BE49-F238E27FC236}">
                <a16:creationId xmlns:a16="http://schemas.microsoft.com/office/drawing/2014/main" id="{F5159ACE-C30E-4C50-B37F-BB9EE387A757}"/>
              </a:ext>
            </a:extLst>
          </p:cNvPr>
          <p:cNvSpPr>
            <a:spLocks noGrp="1"/>
          </p:cNvSpPr>
          <p:nvPr>
            <p:ph type="dt" sz="half" idx="10"/>
          </p:nvPr>
        </p:nvSpPr>
        <p:spPr/>
        <p:txBody>
          <a:bodyPr/>
          <a:lstStyle/>
          <a:p>
            <a:pPr>
              <a:defRPr/>
            </a:pPr>
            <a:fld id="{B8962B9F-E6B6-432A-AA4C-8551F038804E}" type="datetime3">
              <a:rPr lang="en-US" smtClean="0"/>
              <a:t>4 April 2023</a:t>
            </a:fld>
            <a:endParaRPr lang="en-US"/>
          </a:p>
        </p:txBody>
      </p:sp>
      <p:sp>
        <p:nvSpPr>
          <p:cNvPr id="5" name="Footer Placeholder 4">
            <a:extLst>
              <a:ext uri="{FF2B5EF4-FFF2-40B4-BE49-F238E27FC236}">
                <a16:creationId xmlns:a16="http://schemas.microsoft.com/office/drawing/2014/main" id="{F1AAAACD-237D-47BD-AFFE-C334D839A76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68042639"/>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10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5362" name="Content Placeholder 9"/>
          <p:cNvGraphicFramePr>
            <a:graphicFrameLocks noGrp="1" noChangeAspect="1"/>
          </p:cNvGraphicFramePr>
          <p:nvPr>
            <p:ph sz="half" idx="1"/>
            <p:extLst>
              <p:ext uri="{D42A27DB-BD31-4B8C-83A1-F6EECF244321}">
                <p14:modId xmlns:p14="http://schemas.microsoft.com/office/powerpoint/2010/main" val="1649437077"/>
              </p:ext>
            </p:extLst>
          </p:nvPr>
        </p:nvGraphicFramePr>
        <p:xfrm>
          <a:off x="2640017" y="4719642"/>
          <a:ext cx="6122987" cy="1081087"/>
        </p:xfrm>
        <a:graphic>
          <a:graphicData uri="http://schemas.openxmlformats.org/presentationml/2006/ole">
            <mc:AlternateContent xmlns:mc="http://schemas.openxmlformats.org/markup-compatibility/2006">
              <mc:Choice xmlns:v="urn:schemas-microsoft-com:vml" Requires="v">
                <p:oleObj name="Equation" r:id="rId2" imgW="3593880" imgH="634680" progId="Equation.3">
                  <p:embed/>
                </p:oleObj>
              </mc:Choice>
              <mc:Fallback>
                <p:oleObj name="Equation" r:id="rId2" imgW="3593880" imgH="634680" progId="Equation.3">
                  <p:embed/>
                  <p:pic>
                    <p:nvPicPr>
                      <p:cNvPr id="15362" name="Content Placeholder 9"/>
                      <p:cNvPicPr>
                        <a:picLocks noChangeAspect="1" noChangeArrowheads="1"/>
                      </p:cNvPicPr>
                      <p:nvPr/>
                    </p:nvPicPr>
                    <p:blipFill>
                      <a:blip r:embed="rId3"/>
                      <a:srcRect/>
                      <a:stretch>
                        <a:fillRect/>
                      </a:stretch>
                    </p:blipFill>
                    <p:spPr bwMode="auto">
                      <a:xfrm>
                        <a:off x="2640017" y="4719642"/>
                        <a:ext cx="6122987" cy="1081087"/>
                      </a:xfrm>
                      <a:prstGeom prst="rect">
                        <a:avLst/>
                      </a:prstGeom>
                    </p:spPr>
                  </p:pic>
                </p:oleObj>
              </mc:Fallback>
            </mc:AlternateContent>
          </a:graphicData>
        </a:graphic>
      </p:graphicFrame>
      <p:sp>
        <p:nvSpPr>
          <p:cNvPr id="15364" name="Content Placeholder 11"/>
          <p:cNvSpPr>
            <a:spLocks noGrp="1"/>
          </p:cNvSpPr>
          <p:nvPr>
            <p:ph sz="half" idx="2"/>
          </p:nvPr>
        </p:nvSpPr>
        <p:spPr>
          <a:xfrm>
            <a:off x="838200" y="1600200"/>
            <a:ext cx="7772400" cy="1828800"/>
          </a:xfrm>
        </p:spPr>
        <p:txBody>
          <a:bodyPr/>
          <a:lstStyle/>
          <a:p>
            <a:pPr algn="just" eaLnBrk="1" hangingPunct="1">
              <a:buClrTx/>
            </a:pPr>
            <a:r>
              <a:rPr lang="en-US" altLang="en-US" sz="2400" dirty="0">
                <a:latin typeface="Times New Roman" panose="02020603050405020304" pitchFamily="18" charset="0"/>
                <a:cs typeface="Times New Roman" panose="02020603050405020304" pitchFamily="18" charset="0"/>
              </a:rPr>
              <a:t>Suppose a customer at a pet store wants to buy two hamsters for his daughter, but he wants two males or two females (i.e., he wants only two hamsters in a few months)</a:t>
            </a:r>
          </a:p>
          <a:p>
            <a:pPr algn="just" eaLnBrk="1" hangingPunct="1">
              <a:buClrTx/>
            </a:pPr>
            <a:r>
              <a:rPr lang="en-US" altLang="en-US" sz="2400" dirty="0">
                <a:latin typeface="Times New Roman" panose="02020603050405020304" pitchFamily="18" charset="0"/>
                <a:cs typeface="Times New Roman" panose="02020603050405020304" pitchFamily="18" charset="0"/>
              </a:rPr>
              <a:t>If there are ten hamsters, five male and five female, what is the probability of drawing two of the same sex? (With hamsters, it’s virtually a random selection.)</a:t>
            </a:r>
          </a:p>
        </p:txBody>
      </p:sp>
      <p:pic>
        <p:nvPicPr>
          <p:cNvPr id="10250" name="Picture 10" descr="http://www.animalpicturesociety.com/modules/uploads/ha/hamsters.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574" y="4343400"/>
            <a:ext cx="2095226" cy="1981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40</a:t>
            </a:fld>
            <a:endParaRPr lang="en-US"/>
          </a:p>
        </p:txBody>
      </p:sp>
      <p:sp>
        <p:nvSpPr>
          <p:cNvPr id="2" name="Date Placeholder 1">
            <a:extLst>
              <a:ext uri="{FF2B5EF4-FFF2-40B4-BE49-F238E27FC236}">
                <a16:creationId xmlns:a16="http://schemas.microsoft.com/office/drawing/2014/main" id="{D644F0C5-7A7D-471C-BAB2-8D75B3F4F401}"/>
              </a:ext>
            </a:extLst>
          </p:cNvPr>
          <p:cNvSpPr>
            <a:spLocks noGrp="1"/>
          </p:cNvSpPr>
          <p:nvPr>
            <p:ph type="dt" sz="half" idx="10"/>
          </p:nvPr>
        </p:nvSpPr>
        <p:spPr/>
        <p:txBody>
          <a:bodyPr/>
          <a:lstStyle/>
          <a:p>
            <a:pPr>
              <a:defRPr/>
            </a:pPr>
            <a:fld id="{E6BFBD91-ED7F-45FC-B809-AC0E7C9C9CF3}" type="datetime3">
              <a:rPr lang="en-US" smtClean="0"/>
              <a:t>4 April 2023</a:t>
            </a:fld>
            <a:endParaRPr lang="en-US"/>
          </a:p>
        </p:txBody>
      </p:sp>
      <p:sp>
        <p:nvSpPr>
          <p:cNvPr id="4" name="Footer Placeholder 3">
            <a:extLst>
              <a:ext uri="{FF2B5EF4-FFF2-40B4-BE49-F238E27FC236}">
                <a16:creationId xmlns:a16="http://schemas.microsoft.com/office/drawing/2014/main" id="{354DA556-60DA-485A-9659-EB14715D4F2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4458840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 :</a:t>
            </a:r>
          </a:p>
        </p:txBody>
      </p:sp>
      <p:sp>
        <p:nvSpPr>
          <p:cNvPr id="3" name="Content Placeholder 2"/>
          <p:cNvSpPr>
            <a:spLocks noGrp="1"/>
          </p:cNvSpPr>
          <p:nvPr>
            <p:ph idx="1"/>
          </p:nvPr>
        </p:nvSpPr>
        <p:spPr>
          <a:xfrm>
            <a:off x="838204"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 box contains 100 marbles. Five </a:t>
            </a:r>
            <a:r>
              <a:rPr lang="en-IN" dirty="0">
                <a:latin typeface="Times New Roman" panose="02020603050405020304" pitchFamily="18" charset="0"/>
                <a:cs typeface="Times New Roman" panose="02020603050405020304" pitchFamily="18" charset="0"/>
              </a:rPr>
              <a:t>of the marbles are purple, and the rest are green. If 8 marbles are drawn without replacement, what is the probability of obtaining </a:t>
            </a:r>
            <a:r>
              <a:rPr lang="en-GB" dirty="0">
                <a:latin typeface="Times New Roman" panose="02020603050405020304" pitchFamily="18" charset="0"/>
                <a:cs typeface="Times New Roman" panose="02020603050405020304" pitchFamily="18" charset="0"/>
              </a:rPr>
              <a:t>exactly 2 purple marbles?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Since the drawings are without replacement, the composition of the box changes after each draw, so it is not a binomial experiment. </a:t>
            </a: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00800" y="50007"/>
            <a:ext cx="1524000" cy="1543050"/>
          </a:xfrm>
          <a:prstGeom prst="rect">
            <a:avLst/>
          </a:prstGeom>
        </p:spPr>
      </p:pic>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4" name="Date Placeholder 3">
            <a:extLst>
              <a:ext uri="{FF2B5EF4-FFF2-40B4-BE49-F238E27FC236}">
                <a16:creationId xmlns:a16="http://schemas.microsoft.com/office/drawing/2014/main" id="{AABB134B-8A2F-4EA7-A987-B2691F9B668D}"/>
              </a:ext>
            </a:extLst>
          </p:cNvPr>
          <p:cNvSpPr>
            <a:spLocks noGrp="1"/>
          </p:cNvSpPr>
          <p:nvPr>
            <p:ph type="dt" sz="half" idx="10"/>
          </p:nvPr>
        </p:nvSpPr>
        <p:spPr/>
        <p:txBody>
          <a:bodyPr/>
          <a:lstStyle/>
          <a:p>
            <a:pPr>
              <a:defRPr/>
            </a:pPr>
            <a:fld id="{70A7DE80-08CF-4BC0-B5E4-33AAC1BEC369}" type="datetime3">
              <a:rPr lang="en-US" smtClean="0"/>
              <a:t>4 April 2023</a:t>
            </a:fld>
            <a:endParaRPr lang="en-US"/>
          </a:p>
        </p:txBody>
      </p:sp>
      <p:sp>
        <p:nvSpPr>
          <p:cNvPr id="5" name="Footer Placeholder 4">
            <a:extLst>
              <a:ext uri="{FF2B5EF4-FFF2-40B4-BE49-F238E27FC236}">
                <a16:creationId xmlns:a16="http://schemas.microsoft.com/office/drawing/2014/main" id="{30CD7DAF-0099-47F5-9CB8-10F364CB5462}"/>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295320310"/>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IN" sz="3000" dirty="0">
                <a:latin typeface="Times New Roman" panose="02020603050405020304" pitchFamily="18" charset="0"/>
                <a:cs typeface="Times New Roman" panose="02020603050405020304" pitchFamily="18" charset="0"/>
              </a:rPr>
              <a:t>Let be the number of </a:t>
            </a:r>
            <a:r>
              <a:rPr lang="en-GB" sz="2800" dirty="0">
                <a:latin typeface="Times New Roman" panose="02020603050405020304" pitchFamily="18" charset="0"/>
                <a:cs typeface="Times New Roman" panose="02020603050405020304" pitchFamily="18" charset="0"/>
              </a:rPr>
              <a:t>purple marbles</a:t>
            </a:r>
            <a:r>
              <a:rPr lang="en-IN" sz="3000" dirty="0">
                <a:latin typeface="Times New Roman" panose="02020603050405020304" pitchFamily="18" charset="0"/>
                <a:cs typeface="Times New Roman" panose="02020603050405020304" pitchFamily="18" charset="0"/>
              </a:rPr>
              <a:t> in a sample of 8 items. The probability can be computed as</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r>
              <a:rPr lang="en-IN" sz="3000" dirty="0">
                <a:latin typeface="Times New Roman" panose="02020603050405020304" pitchFamily="18" charset="0"/>
                <a:cs typeface="Times New Roman" panose="02020603050405020304" pitchFamily="18" charset="0"/>
              </a:rPr>
              <a:t>This computation also could be done using the combination formula given in Chapter 3. </a:t>
            </a:r>
            <a:r>
              <a:rPr lang="en-IN" sz="30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31267488"/>
              </p:ext>
            </p:extLst>
          </p:nvPr>
        </p:nvGraphicFramePr>
        <p:xfrm>
          <a:off x="993775" y="2590800"/>
          <a:ext cx="4285318" cy="1196800"/>
        </p:xfrm>
        <a:graphic>
          <a:graphicData uri="http://schemas.openxmlformats.org/presentationml/2006/ole">
            <mc:AlternateContent xmlns:mc="http://schemas.openxmlformats.org/markup-compatibility/2006">
              <mc:Choice xmlns:v="urn:schemas-microsoft-com:vml" Requires="v">
                <p:oleObj name="Equation" r:id="rId2" imgW="1409400" imgH="393480" progId="Equation.3">
                  <p:embed/>
                </p:oleObj>
              </mc:Choice>
              <mc:Fallback>
                <p:oleObj name="Equation" r:id="rId2" imgW="1409400" imgH="393480" progId="Equation.3">
                  <p:embed/>
                  <p:pic>
                    <p:nvPicPr>
                      <p:cNvPr id="6" name="Object 5"/>
                      <p:cNvPicPr/>
                      <p:nvPr/>
                    </p:nvPicPr>
                    <p:blipFill>
                      <a:blip r:embed="rId3"/>
                      <a:stretch>
                        <a:fillRect/>
                      </a:stretch>
                    </p:blipFill>
                    <p:spPr>
                      <a:xfrm>
                        <a:off x="993775" y="2590800"/>
                        <a:ext cx="4285318" cy="1196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86922019"/>
              </p:ext>
            </p:extLst>
          </p:nvPr>
        </p:nvGraphicFramePr>
        <p:xfrm>
          <a:off x="1004661" y="3744686"/>
          <a:ext cx="5347262" cy="1055914"/>
        </p:xfrm>
        <a:graphic>
          <a:graphicData uri="http://schemas.openxmlformats.org/presentationml/2006/ole">
            <mc:AlternateContent xmlns:mc="http://schemas.openxmlformats.org/markup-compatibility/2006">
              <mc:Choice xmlns:v="urn:schemas-microsoft-com:vml" Requires="v">
                <p:oleObj name="Equation" r:id="rId4" imgW="1993680" imgH="393480" progId="Equation.3">
                  <p:embed/>
                </p:oleObj>
              </mc:Choice>
              <mc:Fallback>
                <p:oleObj name="Equation" r:id="rId4" imgW="1993680" imgH="393480" progId="Equation.3">
                  <p:embed/>
                  <p:pic>
                    <p:nvPicPr>
                      <p:cNvPr id="7" name="Object 6"/>
                      <p:cNvPicPr/>
                      <p:nvPr/>
                    </p:nvPicPr>
                    <p:blipFill>
                      <a:blip r:embed="rId5"/>
                      <a:stretch>
                        <a:fillRect/>
                      </a:stretch>
                    </p:blipFill>
                    <p:spPr>
                      <a:xfrm>
                        <a:off x="1004661" y="3744686"/>
                        <a:ext cx="5347262" cy="1055914"/>
                      </a:xfrm>
                      <a:prstGeom prst="rect">
                        <a:avLst/>
                      </a:prstGeom>
                    </p:spPr>
                  </p:pic>
                </p:oleObj>
              </mc:Fallback>
            </mc:AlternateContent>
          </a:graphicData>
        </a:graphic>
      </p:graphicFrame>
      <p:pic>
        <p:nvPicPr>
          <p:cNvPr id="10" name="Picture 9"/>
          <p:cNvPicPr>
            <a:picLocks noChangeAspect="1"/>
          </p:cNvPicPr>
          <p:nvPr/>
        </p:nvPicPr>
        <p:blipFill>
          <a:blip r:embed="rId6"/>
          <a:stretch>
            <a:fillRect/>
          </a:stretch>
        </p:blipFill>
        <p:spPr>
          <a:xfrm>
            <a:off x="6400800" y="50007"/>
            <a:ext cx="1524000" cy="154305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2" name="Date Placeholder 1">
            <a:extLst>
              <a:ext uri="{FF2B5EF4-FFF2-40B4-BE49-F238E27FC236}">
                <a16:creationId xmlns:a16="http://schemas.microsoft.com/office/drawing/2014/main" id="{50A02175-C10C-42F1-B8B1-F41DCB762D82}"/>
              </a:ext>
            </a:extLst>
          </p:cNvPr>
          <p:cNvSpPr>
            <a:spLocks noGrp="1"/>
          </p:cNvSpPr>
          <p:nvPr>
            <p:ph type="dt" sz="half" idx="10"/>
          </p:nvPr>
        </p:nvSpPr>
        <p:spPr/>
        <p:txBody>
          <a:bodyPr/>
          <a:lstStyle/>
          <a:p>
            <a:pPr>
              <a:defRPr/>
            </a:pPr>
            <a:fld id="{C755EF04-B0E8-45CA-91C9-E01B1BAF11A0}" type="datetime3">
              <a:rPr lang="en-US" smtClean="0"/>
              <a:t>4 April 2023</a:t>
            </a:fld>
            <a:endParaRPr lang="en-US"/>
          </a:p>
        </p:txBody>
      </p:sp>
      <p:sp>
        <p:nvSpPr>
          <p:cNvPr id="5" name="Footer Placeholder 4">
            <a:extLst>
              <a:ext uri="{FF2B5EF4-FFF2-40B4-BE49-F238E27FC236}">
                <a16:creationId xmlns:a16="http://schemas.microsoft.com/office/drawing/2014/main" id="{FB6B44E6-AE85-468F-89AD-CD079CE83BC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24559835"/>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40" y="1524000"/>
            <a:ext cx="7661275" cy="4114800"/>
          </a:xfrm>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P stands for purple and G stands for green, one choice is PPGGGGGG and this choice can happen in different ways. And</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43640502"/>
              </p:ext>
            </p:extLst>
          </p:nvPr>
        </p:nvGraphicFramePr>
        <p:xfrm>
          <a:off x="589936" y="5257800"/>
          <a:ext cx="8020664" cy="990600"/>
        </p:xfrm>
        <a:graphic>
          <a:graphicData uri="http://schemas.openxmlformats.org/presentationml/2006/ole">
            <mc:AlternateContent xmlns:mc="http://schemas.openxmlformats.org/markup-compatibility/2006">
              <mc:Choice xmlns:v="urn:schemas-microsoft-com:vml" Requires="v">
                <p:oleObj name="Equation" r:id="rId2" imgW="3187440" imgH="393480" progId="Equation.3">
                  <p:embed/>
                </p:oleObj>
              </mc:Choice>
              <mc:Fallback>
                <p:oleObj name="Equation" r:id="rId2" imgW="3187440" imgH="393480" progId="Equation.3">
                  <p:embed/>
                  <p:pic>
                    <p:nvPicPr>
                      <p:cNvPr id="6" name="Object 5"/>
                      <p:cNvPicPr/>
                      <p:nvPr/>
                    </p:nvPicPr>
                    <p:blipFill>
                      <a:blip r:embed="rId3"/>
                      <a:stretch>
                        <a:fillRect/>
                      </a:stretch>
                    </p:blipFill>
                    <p:spPr>
                      <a:xfrm>
                        <a:off x="589936" y="5257800"/>
                        <a:ext cx="8020664" cy="990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5647487"/>
              </p:ext>
            </p:extLst>
          </p:nvPr>
        </p:nvGraphicFramePr>
        <p:xfrm>
          <a:off x="589940" y="1905004"/>
          <a:ext cx="7370233" cy="537143"/>
        </p:xfrm>
        <a:graphic>
          <a:graphicData uri="http://schemas.openxmlformats.org/presentationml/2006/ole">
            <mc:AlternateContent xmlns:mc="http://schemas.openxmlformats.org/markup-compatibility/2006">
              <mc:Choice xmlns:v="urn:schemas-microsoft-com:vml" Requires="v">
                <p:oleObj name="Equation" r:id="rId4" imgW="2781000" imgH="203040" progId="Equation.3">
                  <p:embed/>
                </p:oleObj>
              </mc:Choice>
              <mc:Fallback>
                <p:oleObj name="Equation" r:id="rId4" imgW="2781000" imgH="203040" progId="Equation.3">
                  <p:embed/>
                  <p:pic>
                    <p:nvPicPr>
                      <p:cNvPr id="7" name="Object 6"/>
                      <p:cNvPicPr/>
                      <p:nvPr/>
                    </p:nvPicPr>
                    <p:blipFill>
                      <a:blip r:embed="rId5"/>
                      <a:stretch>
                        <a:fillRect/>
                      </a:stretch>
                    </p:blipFill>
                    <p:spPr>
                      <a:xfrm>
                        <a:off x="589940" y="1905004"/>
                        <a:ext cx="7370233" cy="537143"/>
                      </a:xfrm>
                      <a:prstGeom prst="rect">
                        <a:avLst/>
                      </a:prstGeom>
                    </p:spPr>
                  </p:pic>
                </p:oleObj>
              </mc:Fallback>
            </mc:AlternateContent>
          </a:graphicData>
        </a:graphic>
      </p:graphicFrame>
      <p:pic>
        <p:nvPicPr>
          <p:cNvPr id="8" name="Picture 7"/>
          <p:cNvPicPr>
            <a:picLocks noChangeAspect="1"/>
          </p:cNvPicPr>
          <p:nvPr/>
        </p:nvPicPr>
        <p:blipFill>
          <a:blip r:embed="rId6"/>
          <a:stretch>
            <a:fillRect/>
          </a:stretch>
        </p:blipFill>
        <p:spPr>
          <a:xfrm>
            <a:off x="6400800" y="50007"/>
            <a:ext cx="1524000" cy="154305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496995635"/>
              </p:ext>
            </p:extLst>
          </p:nvPr>
        </p:nvGraphicFramePr>
        <p:xfrm>
          <a:off x="589940" y="4493933"/>
          <a:ext cx="7370233" cy="537143"/>
        </p:xfrm>
        <a:graphic>
          <a:graphicData uri="http://schemas.openxmlformats.org/presentationml/2006/ole">
            <mc:AlternateContent xmlns:mc="http://schemas.openxmlformats.org/markup-compatibility/2006">
              <mc:Choice xmlns:v="urn:schemas-microsoft-com:vml" Requires="v">
                <p:oleObj name="Equation" r:id="rId7" imgW="2781000" imgH="203040" progId="Equation.3">
                  <p:embed/>
                </p:oleObj>
              </mc:Choice>
              <mc:Fallback>
                <p:oleObj name="Equation" r:id="rId7" imgW="2781000" imgH="203040" progId="Equation.3">
                  <p:embed/>
                  <p:pic>
                    <p:nvPicPr>
                      <p:cNvPr id="10" name="Object 9"/>
                      <p:cNvPicPr/>
                      <p:nvPr/>
                    </p:nvPicPr>
                    <p:blipFill>
                      <a:blip r:embed="rId5"/>
                      <a:stretch>
                        <a:fillRect/>
                      </a:stretch>
                    </p:blipFill>
                    <p:spPr>
                      <a:xfrm>
                        <a:off x="589940" y="4493933"/>
                        <a:ext cx="7370233" cy="53714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sp>
        <p:nvSpPr>
          <p:cNvPr id="2" name="Date Placeholder 1">
            <a:extLst>
              <a:ext uri="{FF2B5EF4-FFF2-40B4-BE49-F238E27FC236}">
                <a16:creationId xmlns:a16="http://schemas.microsoft.com/office/drawing/2014/main" id="{480AB37C-70C9-4307-AB64-191F20DD99F2}"/>
              </a:ext>
            </a:extLst>
          </p:cNvPr>
          <p:cNvSpPr>
            <a:spLocks noGrp="1"/>
          </p:cNvSpPr>
          <p:nvPr>
            <p:ph type="dt" sz="half" idx="10"/>
          </p:nvPr>
        </p:nvSpPr>
        <p:spPr/>
        <p:txBody>
          <a:bodyPr/>
          <a:lstStyle/>
          <a:p>
            <a:pPr>
              <a:defRPr/>
            </a:pPr>
            <a:fld id="{4967952A-FAC5-4532-A65B-61C08D7A309F}" type="datetime3">
              <a:rPr lang="en-US" smtClean="0"/>
              <a:t>4 April 2023</a:t>
            </a:fld>
            <a:endParaRPr lang="en-US"/>
          </a:p>
        </p:txBody>
      </p:sp>
      <p:sp>
        <p:nvSpPr>
          <p:cNvPr id="5" name="Footer Placeholder 4">
            <a:extLst>
              <a:ext uri="{FF2B5EF4-FFF2-40B4-BE49-F238E27FC236}">
                <a16:creationId xmlns:a16="http://schemas.microsoft.com/office/drawing/2014/main" id="{97D6CBE0-FB80-4D71-B8BF-C1933996075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89842775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 :</a:t>
            </a:r>
          </a:p>
        </p:txBody>
      </p:sp>
      <p:sp>
        <p:nvSpPr>
          <p:cNvPr id="3" name="Content Placeholder 2"/>
          <p:cNvSpPr>
            <a:spLocks noGrp="1"/>
          </p:cNvSpPr>
          <p:nvPr>
            <p:ph idx="1"/>
          </p:nvPr>
        </p:nvSpPr>
        <p:spPr>
          <a:xfrm>
            <a:off x="644529" y="15240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A machine produces output with a fraction defective of 0.06. If a lot consists of 100 items, what is the probability that a sample of 5 items will contain one or fewer defective?</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Let X be the number of defectives in a sample of 5 items. Among 100 items, there are 6 defective items. Then</a:t>
            </a:r>
            <a:endParaRPr lang="en-GB" dirty="0">
              <a:latin typeface="Times New Roman" panose="02020603050405020304" pitchFamily="18" charset="0"/>
              <a:cs typeface="Times New Roman" panose="02020603050405020304" pitchFamily="18" charset="0"/>
            </a:endParaRPr>
          </a:p>
        </p:txBody>
      </p:sp>
      <p:pic>
        <p:nvPicPr>
          <p:cNvPr id="13314"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7865" y="296983"/>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3296173604"/>
              </p:ext>
            </p:extLst>
          </p:nvPr>
        </p:nvGraphicFramePr>
        <p:xfrm>
          <a:off x="1371600" y="5181600"/>
          <a:ext cx="4285318" cy="1196800"/>
        </p:xfrm>
        <a:graphic>
          <a:graphicData uri="http://schemas.openxmlformats.org/presentationml/2006/ole">
            <mc:AlternateContent xmlns:mc="http://schemas.openxmlformats.org/markup-compatibility/2006">
              <mc:Choice xmlns:v="urn:schemas-microsoft-com:vml" Requires="v">
                <p:oleObj name="Equation" r:id="rId3" imgW="1409400" imgH="393480" progId="Equation.3">
                  <p:embed/>
                </p:oleObj>
              </mc:Choice>
              <mc:Fallback>
                <p:oleObj name="Equation" r:id="rId3" imgW="1409400" imgH="393480" progId="Equation.3">
                  <p:embed/>
                  <p:pic>
                    <p:nvPicPr>
                      <p:cNvPr id="7" name="Object 6"/>
                      <p:cNvPicPr/>
                      <p:nvPr/>
                    </p:nvPicPr>
                    <p:blipFill>
                      <a:blip r:embed="rId4"/>
                      <a:stretch>
                        <a:fillRect/>
                      </a:stretch>
                    </p:blipFill>
                    <p:spPr>
                      <a:xfrm>
                        <a:off x="1371600" y="5181600"/>
                        <a:ext cx="4285318" cy="119680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p:sp>
        <p:nvSpPr>
          <p:cNvPr id="4" name="Date Placeholder 3">
            <a:extLst>
              <a:ext uri="{FF2B5EF4-FFF2-40B4-BE49-F238E27FC236}">
                <a16:creationId xmlns:a16="http://schemas.microsoft.com/office/drawing/2014/main" id="{FF2B0CB3-EA8C-4CE1-96A6-2BFFA285A31B}"/>
              </a:ext>
            </a:extLst>
          </p:cNvPr>
          <p:cNvSpPr>
            <a:spLocks noGrp="1"/>
          </p:cNvSpPr>
          <p:nvPr>
            <p:ph type="dt" sz="half" idx="10"/>
          </p:nvPr>
        </p:nvSpPr>
        <p:spPr/>
        <p:txBody>
          <a:bodyPr/>
          <a:lstStyle/>
          <a:p>
            <a:pPr>
              <a:defRPr/>
            </a:pPr>
            <a:fld id="{B8111191-3A4D-4B9C-A42F-94960EF056CE}" type="datetime3">
              <a:rPr lang="en-US" smtClean="0"/>
              <a:t>4 April 2023</a:t>
            </a:fld>
            <a:endParaRPr lang="en-US"/>
          </a:p>
        </p:txBody>
      </p:sp>
      <p:sp>
        <p:nvSpPr>
          <p:cNvPr id="5" name="Footer Placeholder 4">
            <a:extLst>
              <a:ext uri="{FF2B5EF4-FFF2-40B4-BE49-F238E27FC236}">
                <a16:creationId xmlns:a16="http://schemas.microsoft.com/office/drawing/2014/main" id="{C13F0FF9-E63F-4601-8E1A-4E24AC1798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741334683"/>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441" y="3122159"/>
            <a:ext cx="7661275" cy="4114800"/>
          </a:xfrm>
        </p:spPr>
        <p:txBody>
          <a:bodyPr/>
          <a:lstStyle/>
          <a:p>
            <a:pPr marL="0" indent="0">
              <a:buNone/>
            </a:pPr>
            <a:r>
              <a:rPr lang="en-GB" sz="24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 G stands for good and D stands for defective,          and           and ways GGGGG and GGGGD can be arranged, respectively. Then</a:t>
            </a:r>
            <a:endParaRPr lang="en-GB" sz="2400" dirty="0">
              <a:latin typeface="Times New Roman" panose="02020603050405020304" pitchFamily="18" charset="0"/>
              <a:cs typeface="Times New Roman" panose="02020603050405020304" pitchFamily="18" charset="0"/>
            </a:endParaRPr>
          </a:p>
        </p:txBody>
      </p:sp>
      <p:pic>
        <p:nvPicPr>
          <p:cNvPr id="6"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4" y="304800"/>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4136706759"/>
              </p:ext>
            </p:extLst>
          </p:nvPr>
        </p:nvGraphicFramePr>
        <p:xfrm>
          <a:off x="990604" y="1830835"/>
          <a:ext cx="3777497" cy="1140966"/>
        </p:xfrm>
        <a:graphic>
          <a:graphicData uri="http://schemas.openxmlformats.org/presentationml/2006/ole">
            <mc:AlternateContent xmlns:mc="http://schemas.openxmlformats.org/markup-compatibility/2006">
              <mc:Choice xmlns:v="urn:schemas-microsoft-com:vml" Requires="v">
                <p:oleObj name="Equation" r:id="rId3" imgW="2019240" imgH="609480" progId="Equation.3">
                  <p:embed/>
                </p:oleObj>
              </mc:Choice>
              <mc:Fallback>
                <p:oleObj name="Equation" r:id="rId3" imgW="2019240" imgH="609480" progId="Equation.3">
                  <p:embed/>
                  <p:pic>
                    <p:nvPicPr>
                      <p:cNvPr id="7" name="Object 6"/>
                      <p:cNvPicPr/>
                      <p:nvPr/>
                    </p:nvPicPr>
                    <p:blipFill>
                      <a:blip r:embed="rId4"/>
                      <a:stretch>
                        <a:fillRect/>
                      </a:stretch>
                    </p:blipFill>
                    <p:spPr>
                      <a:xfrm>
                        <a:off x="990604" y="1830835"/>
                        <a:ext cx="3777497" cy="114096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8513326"/>
              </p:ext>
            </p:extLst>
          </p:nvPr>
        </p:nvGraphicFramePr>
        <p:xfrm>
          <a:off x="2362200" y="3312502"/>
          <a:ext cx="3352800" cy="690946"/>
        </p:xfrm>
        <a:graphic>
          <a:graphicData uri="http://schemas.openxmlformats.org/presentationml/2006/ole">
            <mc:AlternateContent xmlns:mc="http://schemas.openxmlformats.org/markup-compatibility/2006">
              <mc:Choice xmlns:v="urn:schemas-microsoft-com:vml" Requires="v">
                <p:oleObj name="Equation" r:id="rId5" imgW="2095200" imgH="431640" progId="Equation.3">
                  <p:embed/>
                </p:oleObj>
              </mc:Choice>
              <mc:Fallback>
                <p:oleObj name="Equation" r:id="rId5" imgW="2095200" imgH="431640" progId="Equation.3">
                  <p:embed/>
                  <p:pic>
                    <p:nvPicPr>
                      <p:cNvPr id="8" name="Object 7"/>
                      <p:cNvPicPr/>
                      <p:nvPr/>
                    </p:nvPicPr>
                    <p:blipFill>
                      <a:blip r:embed="rId6"/>
                      <a:stretch>
                        <a:fillRect/>
                      </a:stretch>
                    </p:blipFill>
                    <p:spPr>
                      <a:xfrm>
                        <a:off x="2362200" y="3312502"/>
                        <a:ext cx="3352800" cy="6909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96850574"/>
              </p:ext>
            </p:extLst>
          </p:nvPr>
        </p:nvGraphicFramePr>
        <p:xfrm>
          <a:off x="1124380" y="4419600"/>
          <a:ext cx="780620" cy="311150"/>
        </p:xfrm>
        <a:graphic>
          <a:graphicData uri="http://schemas.openxmlformats.org/presentationml/2006/ole">
            <mc:AlternateContent xmlns:mc="http://schemas.openxmlformats.org/markup-compatibility/2006">
              <mc:Choice xmlns:v="urn:schemas-microsoft-com:vml" Requires="v">
                <p:oleObj name="Equation" r:id="rId7" imgW="444240" imgH="177480" progId="Equation.3">
                  <p:embed/>
                </p:oleObj>
              </mc:Choice>
              <mc:Fallback>
                <p:oleObj name="Equation" r:id="rId7" imgW="444240" imgH="177480" progId="Equation.3">
                  <p:embed/>
                  <p:pic>
                    <p:nvPicPr>
                      <p:cNvPr id="9" name="Object 8"/>
                      <p:cNvPicPr/>
                      <p:nvPr/>
                    </p:nvPicPr>
                    <p:blipFill>
                      <a:blip r:embed="rId8"/>
                      <a:stretch>
                        <a:fillRect/>
                      </a:stretch>
                    </p:blipFill>
                    <p:spPr>
                      <a:xfrm>
                        <a:off x="1124380" y="4419600"/>
                        <a:ext cx="780620" cy="3111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19088639"/>
              </p:ext>
            </p:extLst>
          </p:nvPr>
        </p:nvGraphicFramePr>
        <p:xfrm>
          <a:off x="7066394" y="4039772"/>
          <a:ext cx="758825" cy="311150"/>
        </p:xfrm>
        <a:graphic>
          <a:graphicData uri="http://schemas.openxmlformats.org/presentationml/2006/ole">
            <mc:AlternateContent xmlns:mc="http://schemas.openxmlformats.org/markup-compatibility/2006">
              <mc:Choice xmlns:v="urn:schemas-microsoft-com:vml" Requires="v">
                <p:oleObj name="Equation" r:id="rId9" imgW="431640" imgH="177480" progId="Equation.3">
                  <p:embed/>
                </p:oleObj>
              </mc:Choice>
              <mc:Fallback>
                <p:oleObj name="Equation" r:id="rId9" imgW="431640" imgH="177480" progId="Equation.3">
                  <p:embed/>
                  <p:pic>
                    <p:nvPicPr>
                      <p:cNvPr id="10" name="Object 9"/>
                      <p:cNvPicPr/>
                      <p:nvPr/>
                    </p:nvPicPr>
                    <p:blipFill>
                      <a:blip r:embed="rId10"/>
                      <a:stretch>
                        <a:fillRect/>
                      </a:stretch>
                    </p:blipFill>
                    <p:spPr>
                      <a:xfrm>
                        <a:off x="7066394" y="4039772"/>
                        <a:ext cx="758825" cy="3111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3037533"/>
              </p:ext>
            </p:extLst>
          </p:nvPr>
        </p:nvGraphicFramePr>
        <p:xfrm>
          <a:off x="1752600" y="5290003"/>
          <a:ext cx="4831644" cy="1208466"/>
        </p:xfrm>
        <a:graphic>
          <a:graphicData uri="http://schemas.openxmlformats.org/presentationml/2006/ole">
            <mc:AlternateContent xmlns:mc="http://schemas.openxmlformats.org/markup-compatibility/2006">
              <mc:Choice xmlns:v="urn:schemas-microsoft-com:vml" Requires="v">
                <p:oleObj name="Equation" r:id="rId11" imgW="3200400" imgH="799920" progId="Equation.3">
                  <p:embed/>
                </p:oleObj>
              </mc:Choice>
              <mc:Fallback>
                <p:oleObj name="Equation" r:id="rId11" imgW="3200400" imgH="799920" progId="Equation.3">
                  <p:embed/>
                  <p:pic>
                    <p:nvPicPr>
                      <p:cNvPr id="11" name="Object 10"/>
                      <p:cNvPicPr/>
                      <p:nvPr/>
                    </p:nvPicPr>
                    <p:blipFill>
                      <a:blip r:embed="rId12"/>
                      <a:stretch>
                        <a:fillRect/>
                      </a:stretch>
                    </p:blipFill>
                    <p:spPr>
                      <a:xfrm>
                        <a:off x="1752600" y="5290003"/>
                        <a:ext cx="4831644" cy="12084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
        <p:nvSpPr>
          <p:cNvPr id="2" name="Date Placeholder 1">
            <a:extLst>
              <a:ext uri="{FF2B5EF4-FFF2-40B4-BE49-F238E27FC236}">
                <a16:creationId xmlns:a16="http://schemas.microsoft.com/office/drawing/2014/main" id="{3B52EA5F-6A80-4B58-9728-2E756BAFEFCD}"/>
              </a:ext>
            </a:extLst>
          </p:cNvPr>
          <p:cNvSpPr>
            <a:spLocks noGrp="1"/>
          </p:cNvSpPr>
          <p:nvPr>
            <p:ph type="dt" sz="half" idx="10"/>
          </p:nvPr>
        </p:nvSpPr>
        <p:spPr/>
        <p:txBody>
          <a:bodyPr/>
          <a:lstStyle/>
          <a:p>
            <a:pPr>
              <a:defRPr/>
            </a:pPr>
            <a:fld id="{5D897CCF-6D2F-4795-9715-E8C554639C8B}" type="datetime3">
              <a:rPr lang="en-US" smtClean="0"/>
              <a:t>4 April 2023</a:t>
            </a:fld>
            <a:endParaRPr lang="en-US"/>
          </a:p>
        </p:txBody>
      </p:sp>
      <p:sp>
        <p:nvSpPr>
          <p:cNvPr id="5" name="Footer Placeholder 4">
            <a:extLst>
              <a:ext uri="{FF2B5EF4-FFF2-40B4-BE49-F238E27FC236}">
                <a16:creationId xmlns:a16="http://schemas.microsoft.com/office/drawing/2014/main" id="{C03ED517-D7CF-47F9-B758-57C35E6DEB7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0265209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10</a:t>
            </a:r>
          </a:p>
          <a:p>
            <a:pPr>
              <a:buClrTx/>
              <a:buFont typeface="Wingdings" pitchFamily="2" charset="2"/>
              <a:buChar char="q"/>
            </a:pPr>
            <a:r>
              <a:rPr lang="en-GB" sz="3500" dirty="0">
                <a:latin typeface="Times New Roman" pitchFamily="18" charset="0"/>
                <a:cs typeface="Times New Roman" pitchFamily="18" charset="0"/>
              </a:rPr>
              <a:t>Question no. 11</a:t>
            </a:r>
          </a:p>
          <a:p>
            <a:pPr>
              <a:buClrTx/>
              <a:buFont typeface="Wingdings" pitchFamily="2" charset="2"/>
              <a:buChar char="q"/>
            </a:pPr>
            <a:r>
              <a:rPr lang="en-GB" sz="3500" dirty="0">
                <a:latin typeface="Times New Roman" pitchFamily="18" charset="0"/>
                <a:cs typeface="Times New Roman" pitchFamily="18" charset="0"/>
              </a:rPr>
              <a:t>Question no. 15</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46</a:t>
            </a:fld>
            <a:endParaRPr lang="en-US"/>
          </a:p>
        </p:txBody>
      </p:sp>
      <p:sp>
        <p:nvSpPr>
          <p:cNvPr id="3" name="Date Placeholder 2">
            <a:extLst>
              <a:ext uri="{FF2B5EF4-FFF2-40B4-BE49-F238E27FC236}">
                <a16:creationId xmlns:a16="http://schemas.microsoft.com/office/drawing/2014/main" id="{D31C2295-F879-487F-8A52-9E2C07404103}"/>
              </a:ext>
            </a:extLst>
          </p:cNvPr>
          <p:cNvSpPr>
            <a:spLocks noGrp="1"/>
          </p:cNvSpPr>
          <p:nvPr>
            <p:ph type="dt" sz="half" idx="10"/>
          </p:nvPr>
        </p:nvSpPr>
        <p:spPr/>
        <p:txBody>
          <a:bodyPr/>
          <a:lstStyle/>
          <a:p>
            <a:pPr>
              <a:defRPr/>
            </a:pPr>
            <a:fld id="{D0FA1C7F-455E-44F1-9B60-4F35947B313F}" type="datetime3">
              <a:rPr lang="en-US" smtClean="0"/>
              <a:t>4 April 2023</a:t>
            </a:fld>
            <a:endParaRPr lang="en-US"/>
          </a:p>
        </p:txBody>
      </p:sp>
      <p:sp>
        <p:nvSpPr>
          <p:cNvPr id="5" name="Footer Placeholder 4">
            <a:extLst>
              <a:ext uri="{FF2B5EF4-FFF2-40B4-BE49-F238E27FC236}">
                <a16:creationId xmlns:a16="http://schemas.microsoft.com/office/drawing/2014/main" id="{C88539EA-3407-426B-83B5-1457FA77197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18450939"/>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4" y="2362204"/>
            <a:ext cx="7158037" cy="1412875"/>
          </a:xfrm>
        </p:spPr>
        <p:txBody>
          <a:bodyPr/>
          <a:lstStyle/>
          <a:p>
            <a:r>
              <a:rPr lang="en-GB" sz="5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endParaRPr lang="en-GB" sz="5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47</a:t>
            </a:fld>
            <a:endParaRPr lang="en-US"/>
          </a:p>
        </p:txBody>
      </p:sp>
      <p:sp>
        <p:nvSpPr>
          <p:cNvPr id="3" name="Date Placeholder 2">
            <a:extLst>
              <a:ext uri="{FF2B5EF4-FFF2-40B4-BE49-F238E27FC236}">
                <a16:creationId xmlns:a16="http://schemas.microsoft.com/office/drawing/2014/main" id="{2B1AE8FD-479E-447E-88AA-FA542585682E}"/>
              </a:ext>
            </a:extLst>
          </p:cNvPr>
          <p:cNvSpPr>
            <a:spLocks noGrp="1"/>
          </p:cNvSpPr>
          <p:nvPr>
            <p:ph type="dt" sz="half" idx="10"/>
          </p:nvPr>
        </p:nvSpPr>
        <p:spPr/>
        <p:txBody>
          <a:bodyPr/>
          <a:lstStyle/>
          <a:p>
            <a:pPr>
              <a:defRPr/>
            </a:pPr>
            <a:fld id="{7C5C2DBB-6B56-42CD-916A-3425A3F1F19D}" type="datetime3">
              <a:rPr lang="en-US" smtClean="0"/>
              <a:t>4 April 2023</a:t>
            </a:fld>
            <a:endParaRPr lang="en-US"/>
          </a:p>
        </p:txBody>
      </p:sp>
      <p:sp>
        <p:nvSpPr>
          <p:cNvPr id="5" name="Footer Placeholder 4">
            <a:extLst>
              <a:ext uri="{FF2B5EF4-FFF2-40B4-BE49-F238E27FC236}">
                <a16:creationId xmlns:a16="http://schemas.microsoft.com/office/drawing/2014/main" id="{EE0C2DEA-CBEC-4337-8633-77567065563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01664080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4" y="1600200"/>
            <a:ext cx="8118475" cy="43434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mean or the expected value for a discrete random variable can be computed as: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The population mean of the grade distribution in Example 1 is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931867" y="96842"/>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8" name="Object 7"/>
              <p:cNvSpPr txBox="1"/>
              <p:nvPr/>
            </p:nvSpPr>
            <p:spPr>
              <a:xfrm>
                <a:off x="3276600" y="2778125"/>
                <a:ext cx="3200400" cy="787400"/>
              </a:xfrm>
              <a:prstGeom prst="rect">
                <a:avLst/>
              </a:prstGeom>
              <a:solidFill>
                <a:schemeClr val="accent1">
                  <a:lumMod val="20000"/>
                  <a:lumOff val="80000"/>
                </a:schemeClr>
              </a:solidFill>
              <a:ln>
                <a:solidFill>
                  <a:schemeClr val="tx2"/>
                </a:solidFill>
              </a:ln>
            </p:spPr>
            <p:txBody>
              <a:bodyPr>
                <a:normAutofit fontScale="92500"/>
              </a:bodyPr>
              <a:lstStyle/>
              <a:p>
                <a:pPr/>
                <a14:m>
                  <m:oMathPara xmlns:m="http://schemas.openxmlformats.org/officeDocument/2006/math">
                    <m:oMathParaPr>
                      <m:jc m:val="left"/>
                    </m:oMathParaPr>
                    <m:oMath xmlns:m="http://schemas.openxmlformats.org/officeDocument/2006/math">
                      <m:r>
                        <a:rPr lang="en-NZ" i="1">
                          <a:solidFill>
                            <a:srgbClr val="000000"/>
                          </a:solidFill>
                          <a:latin typeface="Cambria Math" panose="02040503050406030204" pitchFamily="18" charset="0"/>
                        </a:rPr>
                        <m:t>𝜇</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𝐸</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a:rPr lang="en-NZ" i="1">
                              <a:solidFill>
                                <a:srgbClr val="000000"/>
                              </a:solidFill>
                              <a:latin typeface="Cambria Math" panose="02040503050406030204" pitchFamily="18" charset="0"/>
                            </a:rPr>
                            <m:t>𝑓</m:t>
                          </m:r>
                          <m:r>
                            <m:rPr>
                              <m:nor/>
                            </m:rPr>
                            <a:rPr lang="en-NZ" i="0">
                              <a:solidFill>
                                <a:srgbClr val="000000"/>
                              </a:solidFill>
                              <a:latin typeface="Cambria Math" panose="02040503050406030204" pitchFamily="18" charset="0"/>
                            </a:rPr>
                            <m:t>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Para>
                </a14:m>
                <a:endParaRPr lang="en-NZ" dirty="0"/>
              </a:p>
            </p:txBody>
          </p:sp>
        </mc:Choice>
        <mc:Fallback xmlns="">
          <p:sp>
            <p:nvSpPr>
              <p:cNvPr id="8" name="Object 7"/>
              <p:cNvSpPr txBox="1">
                <a:spLocks noRot="1" noChangeAspect="1" noMove="1" noResize="1" noEditPoints="1" noAdjustHandles="1" noChangeArrowheads="1" noChangeShapeType="1" noTextEdit="1"/>
              </p:cNvSpPr>
              <p:nvPr/>
            </p:nvSpPr>
            <p:spPr>
              <a:xfrm>
                <a:off x="3276600" y="2778125"/>
                <a:ext cx="3200400" cy="787400"/>
              </a:xfrm>
              <a:prstGeom prst="rect">
                <a:avLst/>
              </a:prstGeom>
              <a:blipFill>
                <a:blip r:embed="rId2"/>
                <a:stretch>
                  <a:fillRect/>
                </a:stretch>
              </a:blipFill>
              <a:ln>
                <a:solidFill>
                  <a:schemeClr val="tx2"/>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9" name="Object 8"/>
              <p:cNvSpPr txBox="1"/>
              <p:nvPr/>
            </p:nvSpPr>
            <p:spPr>
              <a:xfrm>
                <a:off x="958850" y="4743450"/>
                <a:ext cx="7104063" cy="15049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i="1" smtClean="0">
                          <a:solidFill>
                            <a:srgbClr val="000000"/>
                          </a:solidFill>
                          <a:latin typeface="Cambria Math" panose="02040503050406030204" pitchFamily="18" charset="0"/>
                        </a:rPr>
                        <m:t>𝐸</m:t>
                      </m:r>
                      <m:r>
                        <a:rPr lang="en-NZ" i="1" smtClean="0">
                          <a:solidFill>
                            <a:srgbClr val="000000"/>
                          </a:solidFill>
                          <a:latin typeface="Cambria Math" panose="02040503050406030204" pitchFamily="18" charset="0"/>
                        </a:rPr>
                        <m:t>(</m:t>
                      </m:r>
                      <m:r>
                        <a:rPr lang="en-NZ" i="1" smtClean="0">
                          <a:solidFill>
                            <a:srgbClr val="000000"/>
                          </a:solidFill>
                          <a:latin typeface="Cambria Math" panose="02040503050406030204" pitchFamily="18" charset="0"/>
                        </a:rPr>
                        <m:t>𝑋</m:t>
                      </m:r>
                      <m:r>
                        <a:rPr lang="en-NZ" i="1" smtClean="0">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m:rPr>
                              <m:nor/>
                            </m:rPr>
                            <a:rPr lang="en-NZ" i="0">
                              <a:solidFill>
                                <a:srgbClr val="000000"/>
                              </a:solidFill>
                              <a:latin typeface="Cambria Math" panose="02040503050406030204" pitchFamily="18" charset="0"/>
                            </a:rPr>
                            <m:t>for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 xmlns:m="http://schemas.openxmlformats.org/officeDocument/2006/math">
                      <m:r>
                        <a:rPr lang="en-NZ" i="1">
                          <a:solidFill>
                            <a:srgbClr val="000000"/>
                          </a:solidFill>
                          <a:latin typeface="Cambria Math" panose="02040503050406030204" pitchFamily="18" charset="0"/>
                        </a:rPr>
                        <m:t>=4(0.1253)+3(0.3419)+2(0.4218)+1(0.0812)+0(0.0298)</m:t>
                      </m:r>
                    </m:oMath>
                    <m:oMath xmlns:m="http://schemas.openxmlformats.org/officeDocument/2006/math">
                      <m:r>
                        <a:rPr lang="en-NZ" i="1">
                          <a:solidFill>
                            <a:srgbClr val="000000"/>
                          </a:solidFill>
                          <a:latin typeface="Cambria Math" panose="02040503050406030204" pitchFamily="18" charset="0"/>
                        </a:rPr>
                        <m:t>=2.4517</m:t>
                      </m:r>
                    </m:oMath>
                  </m:oMathPara>
                </a14:m>
                <a:endParaRPr lang="en-NZ" dirty="0"/>
              </a:p>
            </p:txBody>
          </p:sp>
        </mc:Choice>
        <mc:Fallback xmlns="">
          <p:sp>
            <p:nvSpPr>
              <p:cNvPr id="9" name="Object 8"/>
              <p:cNvSpPr txBox="1">
                <a:spLocks noRot="1" noChangeAspect="1" noMove="1" noResize="1" noEditPoints="1" noAdjustHandles="1" noChangeArrowheads="1" noChangeShapeType="1" noTextEdit="1"/>
              </p:cNvSpPr>
              <p:nvPr/>
            </p:nvSpPr>
            <p:spPr>
              <a:xfrm>
                <a:off x="958850" y="4743450"/>
                <a:ext cx="7104063" cy="1504950"/>
              </a:xfrm>
              <a:prstGeom prst="rect">
                <a:avLst/>
              </a:prstGeom>
              <a:blipFill>
                <a:blip r:embed="rId3"/>
                <a:stretch>
                  <a:fillRect/>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48</a:t>
            </a:fld>
            <a:endParaRPr lang="en-US"/>
          </a:p>
        </p:txBody>
      </p:sp>
      <p:sp>
        <p:nvSpPr>
          <p:cNvPr id="2" name="Date Placeholder 1">
            <a:extLst>
              <a:ext uri="{FF2B5EF4-FFF2-40B4-BE49-F238E27FC236}">
                <a16:creationId xmlns:a16="http://schemas.microsoft.com/office/drawing/2014/main" id="{C698A3EF-C5B8-4664-A0B4-B3E4E1C80314}"/>
              </a:ext>
            </a:extLst>
          </p:cNvPr>
          <p:cNvSpPr>
            <a:spLocks noGrp="1"/>
          </p:cNvSpPr>
          <p:nvPr>
            <p:ph type="dt" sz="half" idx="10"/>
          </p:nvPr>
        </p:nvSpPr>
        <p:spPr/>
        <p:txBody>
          <a:bodyPr/>
          <a:lstStyle/>
          <a:p>
            <a:pPr>
              <a:defRPr/>
            </a:pPr>
            <a:fld id="{BF23377F-D136-4709-9F5F-D22F5476FF57}" type="datetime3">
              <a:rPr lang="en-US" smtClean="0"/>
              <a:t>4 April 2023</a:t>
            </a:fld>
            <a:endParaRPr lang="en-US"/>
          </a:p>
        </p:txBody>
      </p:sp>
      <p:sp>
        <p:nvSpPr>
          <p:cNvPr id="5" name="Footer Placeholder 4">
            <a:extLst>
              <a:ext uri="{FF2B5EF4-FFF2-40B4-BE49-F238E27FC236}">
                <a16:creationId xmlns:a16="http://schemas.microsoft.com/office/drawing/2014/main" id="{D1AA0F59-1C85-4382-8DF0-18F18E76B9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29733395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2133600"/>
                <a:ext cx="7661275" cy="4114800"/>
              </a:xfrm>
            </p:spPr>
            <p:txBody>
              <a:bodyPr/>
              <a:lstStyle/>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of the </a:t>
                </a:r>
                <a:r>
                  <a:rPr lang="en-IN" dirty="0">
                    <a:solidFill>
                      <a:srgbClr val="FF0000"/>
                    </a:solidFill>
                    <a:latin typeface="Times New Roman" panose="02020603050405020304" pitchFamily="18" charset="0"/>
                    <a:cs typeface="Times New Roman" panose="02020603050405020304" pitchFamily="18" charset="0"/>
                  </a:rPr>
                  <a:t>Bernoulli</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𝑝</m:t>
                    </m:r>
                  </m:oMath>
                </a14:m>
                <a:r>
                  <a:rPr lang="en-IN" dirty="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Binomial</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𝑛𝑝</m:t>
                    </m:r>
                  </m:oMath>
                </a14:m>
                <a:r>
                  <a:rPr lang="en-IN" dirty="0">
                    <a:latin typeface="Times New Roman" panose="02020603050405020304" pitchFamily="18" charset="0"/>
                    <a:cs typeface="Times New Roman" panose="02020603050405020304" pitchFamily="18" charset="0"/>
                  </a:rPr>
                  <a:t> </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Poisson</a:t>
                </a:r>
                <a:r>
                  <a:rPr lang="en-IN" dirty="0">
                    <a:latin typeface="Times New Roman" panose="02020603050405020304" pitchFamily="18" charset="0"/>
                    <a:cs typeface="Times New Roman" panose="02020603050405020304" pitchFamily="18" charset="0"/>
                  </a:rPr>
                  <a:t> distribution is</a:t>
                </a:r>
                <a14:m>
                  <m:oMath xmlns:m="http://schemas.openxmlformats.org/officeDocument/2006/math">
                    <m:r>
                      <a:rPr lang="en-GB" b="0" i="0" smtClean="0">
                        <a:latin typeface="Cambria Math" panose="02040503050406030204" pitchFamily="18" charset="0"/>
                        <a:ea typeface="Cambria Math" panose="02040503050406030204" pitchFamily="18" charset="0"/>
                        <a:cs typeface="Times New Roman" panose="02020603050405020304" pitchFamily="18" charset="0"/>
                      </a:rPr>
                      <m:t> </m:t>
                    </m:r>
                    <m:r>
                      <a:rPr lang="en-I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oMath>
                </a14:m>
                <a:endParaRPr lang="en-GB"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2133600"/>
                <a:ext cx="7661275" cy="4114800"/>
              </a:xfrm>
              <a:blipFill>
                <a:blip r:embed="rId2"/>
                <a:stretch>
                  <a:fillRect l="-875" t="-2074" r="-1989"/>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49</a:t>
            </a:fld>
            <a:endParaRPr lang="en-US"/>
          </a:p>
        </p:txBody>
      </p:sp>
      <p:sp>
        <p:nvSpPr>
          <p:cNvPr id="4" name="Date Placeholder 3">
            <a:extLst>
              <a:ext uri="{FF2B5EF4-FFF2-40B4-BE49-F238E27FC236}">
                <a16:creationId xmlns:a16="http://schemas.microsoft.com/office/drawing/2014/main" id="{AF17A51A-E182-45B3-99D6-1223D5731363}"/>
              </a:ext>
            </a:extLst>
          </p:cNvPr>
          <p:cNvSpPr>
            <a:spLocks noGrp="1"/>
          </p:cNvSpPr>
          <p:nvPr>
            <p:ph type="dt" sz="half" idx="10"/>
          </p:nvPr>
        </p:nvSpPr>
        <p:spPr/>
        <p:txBody>
          <a:bodyPr/>
          <a:lstStyle/>
          <a:p>
            <a:pPr>
              <a:defRPr/>
            </a:pPr>
            <a:fld id="{1DB100C2-340C-49A5-BBEB-11104182BC52}" type="datetime3">
              <a:rPr lang="en-US" smtClean="0"/>
              <a:t>4 April 2023</a:t>
            </a:fld>
            <a:endParaRPr lang="en-US"/>
          </a:p>
        </p:txBody>
      </p:sp>
      <p:sp>
        <p:nvSpPr>
          <p:cNvPr id="5" name="Footer Placeholder 4">
            <a:extLst>
              <a:ext uri="{FF2B5EF4-FFF2-40B4-BE49-F238E27FC236}">
                <a16:creationId xmlns:a16="http://schemas.microsoft.com/office/drawing/2014/main" id="{721C4A7D-4072-4F20-933B-A07723D005D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9603771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18" name="Group 34"/>
          <p:cNvGraphicFramePr>
            <a:graphicFrameLocks noGrp="1"/>
          </p:cNvGraphicFramePr>
          <p:nvPr>
            <p:ph sz="half" idx="1"/>
            <p:extLst>
              <p:ext uri="{D42A27DB-BD31-4B8C-83A1-F6EECF244321}">
                <p14:modId xmlns:p14="http://schemas.microsoft.com/office/powerpoint/2010/main" val="1745202869"/>
              </p:ext>
            </p:extLst>
          </p:nvPr>
        </p:nvGraphicFramePr>
        <p:xfrm>
          <a:off x="1143000" y="2209804"/>
          <a:ext cx="2667000" cy="3336927"/>
        </p:xfrm>
        <a:graphic>
          <a:graphicData uri="http://schemas.openxmlformats.org/drawingml/2006/table">
            <a:tbl>
              <a:tblPr/>
              <a:tblGrid>
                <a:gridCol w="8890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a:ln>
                            <a:noFill/>
                          </a:ln>
                          <a:solidFill>
                            <a:schemeClr val="tx1"/>
                          </a:solidFill>
                          <a:effectLst/>
                          <a:latin typeface="Times New Roman" pitchFamily="18" charset="0"/>
                          <a:cs typeface="Times New Roman" pitchFamily="18" charset="0"/>
                        </a:rPr>
                        <a:t>Prob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7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439" name="Group 55"/>
          <p:cNvGraphicFramePr>
            <a:graphicFrameLocks noGrp="1"/>
          </p:cNvGraphicFramePr>
          <p:nvPr>
            <p:ph sz="half" idx="2"/>
            <p:extLst>
              <p:ext uri="{D42A27DB-BD31-4B8C-83A1-F6EECF244321}">
                <p14:modId xmlns:p14="http://schemas.microsoft.com/office/powerpoint/2010/main" val="719549710"/>
              </p:ext>
            </p:extLst>
          </p:nvPr>
        </p:nvGraphicFramePr>
        <p:xfrm>
          <a:off x="5410204" y="2258221"/>
          <a:ext cx="2720975" cy="3380583"/>
        </p:xfrm>
        <a:graphic>
          <a:graphicData uri="http://schemas.openxmlformats.org/drawingml/2006/table">
            <a:tbl>
              <a:tblPr/>
              <a:tblGrid>
                <a:gridCol w="1361321">
                  <a:extLst>
                    <a:ext uri="{9D8B030D-6E8A-4147-A177-3AD203B41FA5}">
                      <a16:colId xmlns:a16="http://schemas.microsoft.com/office/drawing/2014/main" val="20000"/>
                    </a:ext>
                  </a:extLst>
                </a:gridCol>
                <a:gridCol w="1359654">
                  <a:extLst>
                    <a:ext uri="{9D8B030D-6E8A-4147-A177-3AD203B41FA5}">
                      <a16:colId xmlns:a16="http://schemas.microsoft.com/office/drawing/2014/main" val="20001"/>
                    </a:ext>
                  </a:extLst>
                </a:gridCol>
              </a:tblGrid>
              <a:tr h="934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P(X=x)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95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0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7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40" name="AutoShape 56"/>
          <p:cNvSpPr>
            <a:spLocks noChangeArrowheads="1"/>
          </p:cNvSpPr>
          <p:nvPr/>
        </p:nvSpPr>
        <p:spPr bwMode="auto">
          <a:xfrm>
            <a:off x="4267204" y="3644903"/>
            <a:ext cx="720725" cy="576263"/>
          </a:xfrm>
          <a:prstGeom prst="rightArrow">
            <a:avLst>
              <a:gd name="adj1" fmla="val 50000"/>
              <a:gd name="adj2" fmla="val 31267"/>
            </a:avLst>
          </a:prstGeom>
          <a:solidFill>
            <a:srgbClr val="003399"/>
          </a:solidFill>
          <a:ln w="9525">
            <a:solidFill>
              <a:schemeClr val="tx1"/>
            </a:solidFill>
            <a:miter lim="800000"/>
            <a:headEnd/>
            <a:tailEnd/>
          </a:ln>
          <a:effectLst/>
        </p:spPr>
        <p:txBody>
          <a:bodyPr wrap="none" anchor="ctr"/>
          <a:lstStyle/>
          <a:p>
            <a:endParaRPr lang="en-GB"/>
          </a:p>
        </p:txBody>
      </p:sp>
      <p:sp>
        <p:nvSpPr>
          <p:cNvPr id="7"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continue….</a:t>
            </a:r>
          </a:p>
        </p:txBody>
      </p:sp>
      <p:sp>
        <p:nvSpPr>
          <p:cNvPr id="4" name="Slide Number Placeholder 3"/>
          <p:cNvSpPr>
            <a:spLocks noGrp="1"/>
          </p:cNvSpPr>
          <p:nvPr>
            <p:ph type="sldNum" sz="quarter" idx="12"/>
          </p:nvPr>
        </p:nvSpPr>
        <p:spPr/>
        <p:txBody>
          <a:bodyPr/>
          <a:lstStyle/>
          <a:p>
            <a:pPr>
              <a:defRPr/>
            </a:pPr>
            <a:fld id="{605A68BB-D301-4C84-8D5A-68B072225578}" type="slidenum">
              <a:rPr lang="en-US" smtClean="0"/>
              <a:pPr>
                <a:defRPr/>
              </a:pPr>
              <a:t>5</a:t>
            </a:fld>
            <a:endParaRPr lang="en-US"/>
          </a:p>
        </p:txBody>
      </p:sp>
      <p:sp>
        <p:nvSpPr>
          <p:cNvPr id="2" name="Date Placeholder 1">
            <a:extLst>
              <a:ext uri="{FF2B5EF4-FFF2-40B4-BE49-F238E27FC236}">
                <a16:creationId xmlns:a16="http://schemas.microsoft.com/office/drawing/2014/main" id="{F3197730-16B4-4EA3-9BC0-32F5183845A5}"/>
              </a:ext>
            </a:extLst>
          </p:cNvPr>
          <p:cNvSpPr>
            <a:spLocks noGrp="1"/>
          </p:cNvSpPr>
          <p:nvPr>
            <p:ph type="dt" sz="half" idx="10"/>
          </p:nvPr>
        </p:nvSpPr>
        <p:spPr/>
        <p:txBody>
          <a:bodyPr/>
          <a:lstStyle/>
          <a:p>
            <a:pPr>
              <a:defRPr/>
            </a:pPr>
            <a:fld id="{681C6843-FF4B-4CC3-9D83-019110DBFF94}" type="datetime3">
              <a:rPr lang="en-US" smtClean="0"/>
              <a:t>4 April 2023</a:t>
            </a:fld>
            <a:endParaRPr lang="en-US"/>
          </a:p>
        </p:txBody>
      </p:sp>
      <p:sp>
        <p:nvSpPr>
          <p:cNvPr id="3" name="Footer Placeholder 2">
            <a:extLst>
              <a:ext uri="{FF2B5EF4-FFF2-40B4-BE49-F238E27FC236}">
                <a16:creationId xmlns:a16="http://schemas.microsoft.com/office/drawing/2014/main" id="{BD3345F1-5DED-4762-A43D-3713065A4E3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6497923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4"/>
            <a:ext cx="7924800" cy="1412875"/>
          </a:xfrm>
        </p:spPr>
        <p:txBody>
          <a:bodyPr/>
          <a:lstStyle/>
          <a:p>
            <a:pPr algn="ctr"/>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and Standard Deviation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50</a:t>
            </a:fld>
            <a:endParaRPr lang="en-US"/>
          </a:p>
        </p:txBody>
      </p:sp>
      <p:sp>
        <p:nvSpPr>
          <p:cNvPr id="3" name="Date Placeholder 2">
            <a:extLst>
              <a:ext uri="{FF2B5EF4-FFF2-40B4-BE49-F238E27FC236}">
                <a16:creationId xmlns:a16="http://schemas.microsoft.com/office/drawing/2014/main" id="{7D59DB3D-F206-4890-A8AE-1BBA6C4C8264}"/>
              </a:ext>
            </a:extLst>
          </p:cNvPr>
          <p:cNvSpPr>
            <a:spLocks noGrp="1"/>
          </p:cNvSpPr>
          <p:nvPr>
            <p:ph type="dt" sz="half" idx="10"/>
          </p:nvPr>
        </p:nvSpPr>
        <p:spPr/>
        <p:txBody>
          <a:bodyPr/>
          <a:lstStyle/>
          <a:p>
            <a:pPr>
              <a:defRPr/>
            </a:pPr>
            <a:fld id="{5859AEBA-F6AB-49EE-8780-913E8CDDEBD0}" type="datetime3">
              <a:rPr lang="en-US" smtClean="0"/>
              <a:t>4 April 2023</a:t>
            </a:fld>
            <a:endParaRPr lang="en-US"/>
          </a:p>
        </p:txBody>
      </p:sp>
      <p:sp>
        <p:nvSpPr>
          <p:cNvPr id="5" name="Footer Placeholder 4">
            <a:extLst>
              <a:ext uri="{FF2B5EF4-FFF2-40B4-BE49-F238E27FC236}">
                <a16:creationId xmlns:a16="http://schemas.microsoft.com/office/drawing/2014/main" id="{ECCB14A3-0A60-40B4-AF65-F529715C15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50980874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a:t>
            </a:r>
            <a:endParaRPr lang="en-GB" dirty="0"/>
          </a:p>
        </p:txBody>
      </p:sp>
      <p:sp>
        <p:nvSpPr>
          <p:cNvPr id="3" name="Content Placeholder 2"/>
          <p:cNvSpPr>
            <a:spLocks noGrp="1"/>
          </p:cNvSpPr>
          <p:nvPr>
            <p:ph idx="1"/>
          </p:nvPr>
        </p:nvSpPr>
        <p:spPr>
          <a:xfrm>
            <a:off x="838204" y="17526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variance for a discrete Random variable is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Object 5"/>
              <p:cNvSpPr txBox="1"/>
              <p:nvPr/>
            </p:nvSpPr>
            <p:spPr>
              <a:xfrm>
                <a:off x="1074742" y="2757488"/>
                <a:ext cx="7189787" cy="3352800"/>
              </a:xfrm>
              <a:prstGeom prst="rect">
                <a:avLst/>
              </a:prstGeom>
              <a:solidFill>
                <a:schemeClr val="accent1">
                  <a:lumMod val="20000"/>
                  <a:lumOff val="80000"/>
                </a:schemeClr>
              </a:solidFill>
              <a:ln>
                <a:solidFill>
                  <a:schemeClr val="tx2"/>
                </a:solidFill>
              </a:ln>
            </p:spPr>
            <p:txBody>
              <a:bodyPr>
                <a:normAutofit/>
              </a:bodyPr>
              <a:lstStyle/>
              <a:p>
                <a:pPr/>
                <a14:m>
                  <m:oMathPara xmlns:m="http://schemas.openxmlformats.org/officeDocument/2006/math">
                    <m:oMathParaPr>
                      <m:jc m:val="left"/>
                    </m:oMathParaPr>
                    <m:oMath xmlns:m="http://schemas.openxmlformats.org/officeDocument/2006/math">
                      <m:r>
                        <a:rPr lang="en-NZ" sz="2200" i="1" smtClean="0">
                          <a:solidFill>
                            <a:srgbClr val="000000"/>
                          </a:solidFill>
                          <a:latin typeface="Cambria Math" panose="02040503050406030204" pitchFamily="18" charset="0"/>
                        </a:rPr>
                        <m:t>𝑉𝑎𝑟</m:t>
                      </m:r>
                      <m:r>
                        <a:rPr lang="en-NZ" sz="2200" i="1" smtClean="0">
                          <a:solidFill>
                            <a:srgbClr val="000000"/>
                          </a:solidFill>
                          <a:latin typeface="Cambria Math" panose="02040503050406030204" pitchFamily="18" charset="0"/>
                        </a:rPr>
                        <m:t>(</m:t>
                      </m:r>
                      <m:r>
                        <a:rPr lang="en-NZ" sz="2200" i="1" smtClean="0">
                          <a:solidFill>
                            <a:srgbClr val="000000"/>
                          </a:solidFill>
                          <a:latin typeface="Cambria Math" panose="02040503050406030204" pitchFamily="18" charset="0"/>
                        </a:rPr>
                        <m:t>𝑋</m:t>
                      </m:r>
                      <m:r>
                        <a:rPr lang="en-NZ" sz="2200" i="1" smtClean="0">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𝑋</m:t>
                          </m:r>
                          <m:r>
                            <a:rPr lang="en-US" sz="2200" b="0" i="1" smtClean="0">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oMath>
                  </m:oMathPara>
                </a14:m>
                <a:br>
                  <a:rPr lang="en-NZ" sz="2200" i="1" dirty="0">
                    <a:solidFill>
                      <a:srgbClr val="000000"/>
                    </a:solidFill>
                    <a:latin typeface="Cambria Math" panose="02040503050406030204" pitchFamily="18" charset="0"/>
                  </a:rPr>
                </a:br>
                <a:endParaRPr lang="en-NZ" sz="2200" i="1" dirty="0">
                  <a:solidFill>
                    <a:srgbClr val="000000"/>
                  </a:solidFill>
                  <a:latin typeface="Cambria Math" panose="02040503050406030204" pitchFamily="18" charset="0"/>
                </a:endParaRPr>
              </a:p>
              <a:p>
                <a:endParaRPr lang="en-NZ" sz="2200" b="1"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b="1" i="0" smtClean="0">
                          <a:solidFill>
                            <a:srgbClr val="000000"/>
                          </a:solidFill>
                          <a:latin typeface="Cambria Math" panose="02040503050406030204" pitchFamily="18" charset="0"/>
                        </a:rPr>
                        <m:t>                                  </m:t>
                      </m:r>
                      <m:r>
                        <a:rPr lang="en-NZ" sz="2200" b="1" i="0">
                          <a:solidFill>
                            <a:srgbClr val="000000"/>
                          </a:solidFill>
                          <a:latin typeface="Cambria Math" panose="02040503050406030204" pitchFamily="18" charset="0"/>
                        </a:rPr>
                        <m:t>𝐨𝐫</m:t>
                      </m:r>
                    </m:oMath>
                  </m:oMathPara>
                </a14:m>
                <a:endParaRPr lang="en-NZ" sz="2200" i="1" dirty="0">
                  <a:solidFill>
                    <a:srgbClr val="000000"/>
                  </a:solidFill>
                  <a:latin typeface="Cambria Math" panose="02040503050406030204" pitchFamily="18" charset="0"/>
                </a:endParaRPr>
              </a:p>
              <a:p>
                <a:pPr/>
                <a:br>
                  <a:rPr lang="en-NZ" sz="22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NZ" sz="2200" i="1">
                          <a:solidFill>
                            <a:srgbClr val="000000"/>
                          </a:solidFill>
                          <a:latin typeface="Cambria Math" panose="02040503050406030204" pitchFamily="18" charset="0"/>
                        </a:rPr>
                        <m:t>𝑉𝑎𝑟</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𝑋</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oMath>
                    <m:oMath xmlns:m="http://schemas.openxmlformats.org/officeDocument/2006/math">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𝑥</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d>
                            <m:dPr>
                              <m:ctrlPr>
                                <a:rPr lang="en-NZ" sz="2200" i="1">
                                  <a:solidFill>
                                    <a:srgbClr val="000000"/>
                                  </a:solidFill>
                                  <a:latin typeface="Cambria Math" panose="02040503050406030204" pitchFamily="18" charset="0"/>
                                </a:rPr>
                              </m:ctrlPr>
                            </m:dPr>
                            <m:e>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e>
                          </m:d>
                        </m:e>
                        <m:sup>
                          <m:r>
                            <a:rPr lang="en-NZ" sz="2200" i="1">
                              <a:solidFill>
                                <a:srgbClr val="000000"/>
                              </a:solidFill>
                              <a:latin typeface="Cambria Math" panose="02040503050406030204" pitchFamily="18" charset="0"/>
                            </a:rPr>
                            <m:t>2</m:t>
                          </m:r>
                        </m:sup>
                      </m:sSup>
                    </m:oMath>
                  </m:oMathPara>
                </a14:m>
                <a:endParaRPr lang="en-NZ" sz="2200" dirty="0"/>
              </a:p>
            </p:txBody>
          </p:sp>
        </mc:Choice>
        <mc:Fallback xmlns="">
          <p:sp>
            <p:nvSpPr>
              <p:cNvPr id="6" name="Object 5"/>
              <p:cNvSpPr txBox="1">
                <a:spLocks noRot="1" noChangeAspect="1" noMove="1" noResize="1" noEditPoints="1" noAdjustHandles="1" noChangeArrowheads="1" noChangeShapeType="1" noTextEdit="1"/>
              </p:cNvSpPr>
              <p:nvPr/>
            </p:nvSpPr>
            <p:spPr>
              <a:xfrm>
                <a:off x="1074742" y="2757488"/>
                <a:ext cx="7189787" cy="3352800"/>
              </a:xfrm>
              <a:prstGeom prst="rect">
                <a:avLst/>
              </a:prstGeom>
              <a:blipFill>
                <a:blip r:embed="rId2"/>
                <a:stretch>
                  <a:fillRect/>
                </a:stretch>
              </a:blipFill>
              <a:ln>
                <a:solidFill>
                  <a:schemeClr val="tx2"/>
                </a:solidFill>
              </a:ln>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51</a:t>
            </a:fld>
            <a:endParaRPr lang="en-US"/>
          </a:p>
        </p:txBody>
      </p:sp>
      <p:sp>
        <p:nvSpPr>
          <p:cNvPr id="4" name="Date Placeholder 3">
            <a:extLst>
              <a:ext uri="{FF2B5EF4-FFF2-40B4-BE49-F238E27FC236}">
                <a16:creationId xmlns:a16="http://schemas.microsoft.com/office/drawing/2014/main" id="{5DF097D0-7AB7-4F65-B668-57A2BB420E31}"/>
              </a:ext>
            </a:extLst>
          </p:cNvPr>
          <p:cNvSpPr>
            <a:spLocks noGrp="1"/>
          </p:cNvSpPr>
          <p:nvPr>
            <p:ph type="dt" sz="half" idx="10"/>
          </p:nvPr>
        </p:nvSpPr>
        <p:spPr/>
        <p:txBody>
          <a:bodyPr/>
          <a:lstStyle/>
          <a:p>
            <a:pPr>
              <a:defRPr/>
            </a:pPr>
            <a:fld id="{6C663D29-D2DE-4479-9FDF-4B368715B6AE}" type="datetime3">
              <a:rPr lang="en-US" smtClean="0"/>
              <a:t>4 April 2023</a:t>
            </a:fld>
            <a:endParaRPr lang="en-US"/>
          </a:p>
        </p:txBody>
      </p:sp>
      <p:sp>
        <p:nvSpPr>
          <p:cNvPr id="5" name="Footer Placeholder 4">
            <a:extLst>
              <a:ext uri="{FF2B5EF4-FFF2-40B4-BE49-F238E27FC236}">
                <a16:creationId xmlns:a16="http://schemas.microsoft.com/office/drawing/2014/main" id="{45789F9D-0638-4F68-8EC2-50D469D0E17E}"/>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23853899"/>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standard deviation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dirty="0">
                    <a:latin typeface="Times New Roman" panose="02020603050405020304" pitchFamily="18" charset="0"/>
                    <a:cs typeface="Times New Roman" panose="02020603050405020304" pitchFamily="18" charset="0"/>
                  </a:rPr>
                  <a:t> is given by,</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 </a:t>
                </a:r>
                <a:r>
                  <a:rPr lang="en-IN" dirty="0">
                    <a:latin typeface="Times New Roman" panose="02020603050405020304" pitchFamily="18" charset="0"/>
                    <a:cs typeface="Times New Roman" panose="02020603050405020304" pitchFamily="18" charset="0"/>
                  </a:rPr>
                  <a:t>The population variance of the grade distribution in Example 1 is,</a:t>
                </a: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1600200"/>
                <a:ext cx="7661275" cy="4114800"/>
              </a:xfrm>
              <a:blipFill>
                <a:blip r:embed="rId3"/>
                <a:stretch>
                  <a:fillRect l="-1989" t="-2074" r="-1989"/>
                </a:stretch>
              </a:blipFill>
            </p:spPr>
            <p:txBody>
              <a:bodyPr/>
              <a:lstStyle/>
              <a:p>
                <a:r>
                  <a:rPr lang="en-NZ">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1881954021"/>
              </p:ext>
            </p:extLst>
          </p:nvPr>
        </p:nvGraphicFramePr>
        <p:xfrm>
          <a:off x="1752600" y="2209800"/>
          <a:ext cx="4383088" cy="927100"/>
        </p:xfrm>
        <a:graphic>
          <a:graphicData uri="http://schemas.openxmlformats.org/presentationml/2006/ole">
            <mc:AlternateContent xmlns:mc="http://schemas.openxmlformats.org/markup-compatibility/2006">
              <mc:Choice xmlns:v="urn:schemas-microsoft-com:vml" Requires="v">
                <p:oleObj name="Equation" r:id="rId4" imgW="1320480" imgH="279360" progId="Equation.3">
                  <p:embed/>
                </p:oleObj>
              </mc:Choice>
              <mc:Fallback>
                <p:oleObj name="Equation" r:id="rId4" imgW="1320480" imgH="279360" progId="Equation.3">
                  <p:embed/>
                  <p:pic>
                    <p:nvPicPr>
                      <p:cNvPr id="6" name="Object 5"/>
                      <p:cNvPicPr/>
                      <p:nvPr/>
                    </p:nvPicPr>
                    <p:blipFill>
                      <a:blip r:embed="rId5"/>
                      <a:stretch>
                        <a:fillRect/>
                      </a:stretch>
                    </p:blipFill>
                    <p:spPr>
                      <a:xfrm>
                        <a:off x="1752600" y="2209800"/>
                        <a:ext cx="4383088" cy="927100"/>
                      </a:xfrm>
                      <a:prstGeom prst="rect">
                        <a:avLst/>
                      </a:prstGeom>
                      <a:solidFill>
                        <a:schemeClr val="accent1">
                          <a:lumMod val="20000"/>
                          <a:lumOff val="80000"/>
                        </a:schemeClr>
                      </a:solidFill>
                      <a:ln>
                        <a:solidFill>
                          <a:schemeClr val="tx2"/>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62475677"/>
              </p:ext>
            </p:extLst>
          </p:nvPr>
        </p:nvGraphicFramePr>
        <p:xfrm>
          <a:off x="992678" y="4191000"/>
          <a:ext cx="7335839" cy="1988398"/>
        </p:xfrm>
        <a:graphic>
          <a:graphicData uri="http://schemas.openxmlformats.org/presentationml/2006/ole">
            <mc:AlternateContent xmlns:mc="http://schemas.openxmlformats.org/markup-compatibility/2006">
              <mc:Choice xmlns:v="urn:schemas-microsoft-com:vml" Requires="v">
                <p:oleObj name="Equation" r:id="rId6" imgW="3746160" imgH="1015920" progId="Equation.3">
                  <p:embed/>
                </p:oleObj>
              </mc:Choice>
              <mc:Fallback>
                <p:oleObj name="Equation" r:id="rId6" imgW="3746160" imgH="1015920" progId="Equation.3">
                  <p:embed/>
                  <p:pic>
                    <p:nvPicPr>
                      <p:cNvPr id="7" name="Object 6"/>
                      <p:cNvPicPr/>
                      <p:nvPr/>
                    </p:nvPicPr>
                    <p:blipFill>
                      <a:blip r:embed="rId7"/>
                      <a:stretch>
                        <a:fillRect/>
                      </a:stretch>
                    </p:blipFill>
                    <p:spPr>
                      <a:xfrm>
                        <a:off x="992678" y="4191000"/>
                        <a:ext cx="7335839" cy="1988398"/>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52</a:t>
            </a:fld>
            <a:endParaRPr lang="en-US"/>
          </a:p>
        </p:txBody>
      </p:sp>
      <p:sp>
        <p:nvSpPr>
          <p:cNvPr id="4" name="Date Placeholder 3">
            <a:extLst>
              <a:ext uri="{FF2B5EF4-FFF2-40B4-BE49-F238E27FC236}">
                <a16:creationId xmlns:a16="http://schemas.microsoft.com/office/drawing/2014/main" id="{C728CA85-08E5-49D0-838C-369370A2BA34}"/>
              </a:ext>
            </a:extLst>
          </p:cNvPr>
          <p:cNvSpPr>
            <a:spLocks noGrp="1"/>
          </p:cNvSpPr>
          <p:nvPr>
            <p:ph type="dt" sz="half" idx="10"/>
          </p:nvPr>
        </p:nvSpPr>
        <p:spPr/>
        <p:txBody>
          <a:bodyPr/>
          <a:lstStyle/>
          <a:p>
            <a:pPr>
              <a:defRPr/>
            </a:pPr>
            <a:fld id="{B0E3FDB2-5DD5-4821-98FB-ECA873B556B4}" type="datetime3">
              <a:rPr lang="en-US" smtClean="0"/>
              <a:t>4 April 2023</a:t>
            </a:fld>
            <a:endParaRPr lang="en-US"/>
          </a:p>
        </p:txBody>
      </p:sp>
      <p:sp>
        <p:nvSpPr>
          <p:cNvPr id="5" name="Footer Placeholder 4">
            <a:extLst>
              <a:ext uri="{FF2B5EF4-FFF2-40B4-BE49-F238E27FC236}">
                <a16:creationId xmlns:a16="http://schemas.microsoft.com/office/drawing/2014/main" id="{E67E67B2-6C08-4BF8-AE99-895820B8FC9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853376481"/>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467600" cy="4343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Bernoulli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𝑝</m:t>
                    </m:r>
                    <m:d>
                      <m:dPr>
                        <m:ctrlPr>
                          <a:rPr lang="en-GB" sz="2800" i="1">
                            <a:solidFill>
                              <a:srgbClr val="FF0000"/>
                            </a:solidFill>
                            <a:latin typeface="Cambria Math" panose="02040503050406030204" pitchFamily="18" charset="0"/>
                            <a:cs typeface="Times New Roman" panose="02020603050405020304" pitchFamily="18" charset="0"/>
                          </a:rPr>
                        </m:ctrlPr>
                      </m:dPr>
                      <m:e>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e>
                    </m:d>
                    <m:r>
                      <a:rPr lang="en-GB" sz="2800" i="1">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𝑝</m:t>
                        </m:r>
                        <m:d>
                          <m:dPr>
                            <m:ctrlPr>
                              <a:rPr lang="en-GB" sz="2800" i="1">
                                <a:latin typeface="Cambria Math" panose="02040503050406030204" pitchFamily="18" charset="0"/>
                                <a:cs typeface="Times New Roman" panose="02020603050405020304" pitchFamily="18" charset="0"/>
                              </a:rPr>
                            </m:ctrlPr>
                          </m:dPr>
                          <m:e>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e>
                        </m:d>
                      </m:e>
                    </m:rad>
                  </m:oMath>
                </a14:m>
                <a:r>
                  <a:rPr lang="en-IN" sz="2800" dirty="0">
                    <a:latin typeface="Times New Roman" panose="02020603050405020304" pitchFamily="18" charset="0"/>
                    <a:cs typeface="Times New Roman" panose="02020603050405020304" pitchFamily="18" charset="0"/>
                  </a:rPr>
                  <a:t>.</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Binomial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𝑛𝑝</m:t>
                    </m:r>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r>
                      <a:rPr lang="en-GB" sz="2800" i="1">
                        <a:solidFill>
                          <a:srgbClr val="FF0000"/>
                        </a:solidFill>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𝑛𝑝</m:t>
                        </m:r>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r>
                          <a:rPr lang="en-GB" sz="2800" i="1">
                            <a:latin typeface="Cambria Math" panose="02040503050406030204" pitchFamily="18" charset="0"/>
                            <a:cs typeface="Times New Roman" panose="02020603050405020304" pitchFamily="18" charset="0"/>
                          </a:rPr>
                          <m:t>)</m:t>
                        </m:r>
                      </m:e>
                    </m:rad>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Poisson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r>
                      <a:rPr lang="en-GB"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e>
                    </m:rad>
                  </m:oMath>
                </a14:m>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467600" cy="4343400"/>
              </a:xfrm>
              <a:blipFill>
                <a:blip r:embed="rId2"/>
                <a:stretch>
                  <a:fillRect l="-1714" t="-1545" r="-1633" b="-7444"/>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53</a:t>
            </a:fld>
            <a:endParaRPr lang="en-US"/>
          </a:p>
        </p:txBody>
      </p:sp>
      <p:sp>
        <p:nvSpPr>
          <p:cNvPr id="2" name="Date Placeholder 1">
            <a:extLst>
              <a:ext uri="{FF2B5EF4-FFF2-40B4-BE49-F238E27FC236}">
                <a16:creationId xmlns:a16="http://schemas.microsoft.com/office/drawing/2014/main" id="{6B8A42CF-4832-44CA-BFED-C7D46B81C158}"/>
              </a:ext>
            </a:extLst>
          </p:cNvPr>
          <p:cNvSpPr>
            <a:spLocks noGrp="1"/>
          </p:cNvSpPr>
          <p:nvPr>
            <p:ph type="dt" sz="half" idx="10"/>
          </p:nvPr>
        </p:nvSpPr>
        <p:spPr/>
        <p:txBody>
          <a:bodyPr/>
          <a:lstStyle/>
          <a:p>
            <a:pPr>
              <a:defRPr/>
            </a:pPr>
            <a:fld id="{16B337EE-166F-461B-A566-D134E32B6B92}" type="datetime3">
              <a:rPr lang="en-US" smtClean="0"/>
              <a:t>4 April 2023</a:t>
            </a:fld>
            <a:endParaRPr lang="en-US"/>
          </a:p>
        </p:txBody>
      </p:sp>
      <p:sp>
        <p:nvSpPr>
          <p:cNvPr id="5" name="Footer Placeholder 4">
            <a:extLst>
              <a:ext uri="{FF2B5EF4-FFF2-40B4-BE49-F238E27FC236}">
                <a16:creationId xmlns:a16="http://schemas.microsoft.com/office/drawing/2014/main" id="{99E60F31-D963-470E-B3C4-4AA8BE5708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3412843"/>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 : </a:t>
            </a:r>
          </a:p>
        </p:txBody>
      </p:sp>
      <p:sp>
        <p:nvSpPr>
          <p:cNvPr id="3" name="Content Placeholder 2"/>
          <p:cNvSpPr>
            <a:spLocks noGrp="1"/>
          </p:cNvSpPr>
          <p:nvPr>
            <p:ph idx="1"/>
          </p:nvPr>
        </p:nvSpPr>
        <p:spPr>
          <a:xfrm>
            <a:off x="680247"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There are six people in an office. Each shows independently for a picture with probability 0.9. Let X be the number of people that show up. What is the expected number of people that show up? What is the standard deviation of the number of people that show up?</a:t>
            </a:r>
            <a:endParaRPr lang="en-GB" dirty="0">
              <a:latin typeface="Times New Roman" panose="02020603050405020304" pitchFamily="18" charset="0"/>
              <a:cs typeface="Times New Roman" panose="02020603050405020304" pitchFamily="18" charset="0"/>
            </a:endParaRPr>
          </a:p>
        </p:txBody>
      </p:sp>
      <p:pic>
        <p:nvPicPr>
          <p:cNvPr id="20482" name="Picture 2" descr="http://images.clipartpanda.com/clipart-people-9czbnybc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3300" y="282133"/>
            <a:ext cx="2006600" cy="10422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54</a:t>
            </a:fld>
            <a:endParaRPr lang="en-US"/>
          </a:p>
        </p:txBody>
      </p:sp>
      <p:sp>
        <p:nvSpPr>
          <p:cNvPr id="4" name="Date Placeholder 3">
            <a:extLst>
              <a:ext uri="{FF2B5EF4-FFF2-40B4-BE49-F238E27FC236}">
                <a16:creationId xmlns:a16="http://schemas.microsoft.com/office/drawing/2014/main" id="{1A5A6C29-92B0-4CDB-B4E4-F50DB4A04B70}"/>
              </a:ext>
            </a:extLst>
          </p:cNvPr>
          <p:cNvSpPr>
            <a:spLocks noGrp="1"/>
          </p:cNvSpPr>
          <p:nvPr>
            <p:ph type="dt" sz="half" idx="10"/>
          </p:nvPr>
        </p:nvSpPr>
        <p:spPr/>
        <p:txBody>
          <a:bodyPr/>
          <a:lstStyle/>
          <a:p>
            <a:pPr>
              <a:defRPr/>
            </a:pPr>
            <a:fld id="{545D380C-110E-4655-8835-703B86B52DC9}" type="datetime3">
              <a:rPr lang="en-US" smtClean="0"/>
              <a:t>4 April 2023</a:t>
            </a:fld>
            <a:endParaRPr lang="en-US"/>
          </a:p>
        </p:txBody>
      </p:sp>
      <p:sp>
        <p:nvSpPr>
          <p:cNvPr id="5" name="Footer Placeholder 4">
            <a:extLst>
              <a:ext uri="{FF2B5EF4-FFF2-40B4-BE49-F238E27FC236}">
                <a16:creationId xmlns:a16="http://schemas.microsoft.com/office/drawing/2014/main" id="{348BFCD5-0F51-4E3A-A483-FBF741A609E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1449143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idx="1"/>
          </p:nvPr>
        </p:nvSpPr>
        <p:spPr>
          <a:xfrm>
            <a:off x="796929"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expected number of people that show up is,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and the standard deviation of the number of people that show up is,</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61673345"/>
              </p:ext>
            </p:extLst>
          </p:nvPr>
        </p:nvGraphicFramePr>
        <p:xfrm>
          <a:off x="1828800" y="2514604"/>
          <a:ext cx="2667000" cy="484909"/>
        </p:xfrm>
        <a:graphic>
          <a:graphicData uri="http://schemas.openxmlformats.org/presentationml/2006/ole">
            <mc:AlternateContent xmlns:mc="http://schemas.openxmlformats.org/markup-compatibility/2006">
              <mc:Choice xmlns:v="urn:schemas-microsoft-com:vml" Requires="v">
                <p:oleObj name="Equation" r:id="rId2" imgW="1117440" imgH="203040" progId="Equation.3">
                  <p:embed/>
                </p:oleObj>
              </mc:Choice>
              <mc:Fallback>
                <p:oleObj name="Equation" r:id="rId2" imgW="1117440" imgH="203040" progId="Equation.3">
                  <p:embed/>
                  <p:pic>
                    <p:nvPicPr>
                      <p:cNvPr id="6" name="Object 5"/>
                      <p:cNvPicPr/>
                      <p:nvPr/>
                    </p:nvPicPr>
                    <p:blipFill>
                      <a:blip r:embed="rId3"/>
                      <a:stretch>
                        <a:fillRect/>
                      </a:stretch>
                    </p:blipFill>
                    <p:spPr>
                      <a:xfrm>
                        <a:off x="1828800" y="2514604"/>
                        <a:ext cx="2667000" cy="48490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0684854"/>
              </p:ext>
            </p:extLst>
          </p:nvPr>
        </p:nvGraphicFramePr>
        <p:xfrm>
          <a:off x="1600204" y="4648204"/>
          <a:ext cx="5595257" cy="614863"/>
        </p:xfrm>
        <a:graphic>
          <a:graphicData uri="http://schemas.openxmlformats.org/presentationml/2006/ole">
            <mc:AlternateContent xmlns:mc="http://schemas.openxmlformats.org/markup-compatibility/2006">
              <mc:Choice xmlns:v="urn:schemas-microsoft-com:vml" Requires="v">
                <p:oleObj name="Equation" r:id="rId4" imgW="2311200" imgH="253800" progId="Equation.3">
                  <p:embed/>
                </p:oleObj>
              </mc:Choice>
              <mc:Fallback>
                <p:oleObj name="Equation" r:id="rId4" imgW="2311200" imgH="253800" progId="Equation.3">
                  <p:embed/>
                  <p:pic>
                    <p:nvPicPr>
                      <p:cNvPr id="7" name="Object 6"/>
                      <p:cNvPicPr/>
                      <p:nvPr/>
                    </p:nvPicPr>
                    <p:blipFill>
                      <a:blip r:embed="rId5"/>
                      <a:stretch>
                        <a:fillRect/>
                      </a:stretch>
                    </p:blipFill>
                    <p:spPr>
                      <a:xfrm>
                        <a:off x="1600204" y="4648204"/>
                        <a:ext cx="5595257" cy="614863"/>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55</a:t>
            </a:fld>
            <a:endParaRPr lang="en-US"/>
          </a:p>
        </p:txBody>
      </p:sp>
      <p:sp>
        <p:nvSpPr>
          <p:cNvPr id="4" name="Date Placeholder 3">
            <a:extLst>
              <a:ext uri="{FF2B5EF4-FFF2-40B4-BE49-F238E27FC236}">
                <a16:creationId xmlns:a16="http://schemas.microsoft.com/office/drawing/2014/main" id="{44D6D92B-127B-44FD-BF58-637E417F6E85}"/>
              </a:ext>
            </a:extLst>
          </p:cNvPr>
          <p:cNvSpPr>
            <a:spLocks noGrp="1"/>
          </p:cNvSpPr>
          <p:nvPr>
            <p:ph type="dt" sz="half" idx="10"/>
          </p:nvPr>
        </p:nvSpPr>
        <p:spPr/>
        <p:txBody>
          <a:bodyPr/>
          <a:lstStyle/>
          <a:p>
            <a:pPr>
              <a:defRPr/>
            </a:pPr>
            <a:fld id="{C76C4506-18BB-4DC3-9963-5B6B5D2C312A}" type="datetime3">
              <a:rPr lang="en-US" smtClean="0"/>
              <a:t>4 April 2023</a:t>
            </a:fld>
            <a:endParaRPr lang="en-US"/>
          </a:p>
        </p:txBody>
      </p:sp>
      <p:sp>
        <p:nvSpPr>
          <p:cNvPr id="5" name="Footer Placeholder 4">
            <a:extLst>
              <a:ext uri="{FF2B5EF4-FFF2-40B4-BE49-F238E27FC236}">
                <a16:creationId xmlns:a16="http://schemas.microsoft.com/office/drawing/2014/main" id="{C93D5B86-B955-4199-8FFA-8B3763515B1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977292866"/>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609604"/>
            <a:ext cx="7158037" cy="900113"/>
          </a:xfrm>
        </p:spPr>
        <p:txBody>
          <a:bodyPr/>
          <a:lstStyle/>
          <a:p>
            <a:r>
              <a:rPr lang="en-IN"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14 :</a:t>
            </a:r>
            <a:endParaRPr lang="en-GB"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4" y="1600200"/>
            <a:ext cx="7661275" cy="4114800"/>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On an average in 2010, there were 842 traffic crashes occurred on Jaffna roadways (</a:t>
            </a:r>
            <a:r>
              <a:rPr lang="en-US" sz="2400" dirty="0">
                <a:latin typeface="Times New Roman" panose="02020603050405020304" pitchFamily="18" charset="0"/>
                <a:cs typeface="Times New Roman" panose="02020603050405020304" pitchFamily="18" charset="0"/>
              </a:rPr>
              <a:t>Road Accident Data by Vehicle type – 2010, http://www.data.gov.lk</a:t>
            </a:r>
            <a:r>
              <a:rPr lang="en-IN" sz="2400" dirty="0">
                <a:latin typeface="Times New Roman" panose="02020603050405020304" pitchFamily="18" charset="0"/>
                <a:cs typeface="Times New Roman" panose="02020603050405020304" pitchFamily="18" charset="0"/>
              </a:rPr>
              <a:t>). </a:t>
            </a:r>
            <a:r>
              <a:rPr lang="en-US" sz="1400" dirty="0">
                <a:solidFill>
                  <a:srgbClr val="003399"/>
                </a:solidFill>
              </a:rPr>
              <a:t>(</a:t>
            </a:r>
            <a:r>
              <a:rPr lang="en-US" sz="2400" dirty="0">
                <a:solidFill>
                  <a:srgbClr val="003399"/>
                </a:solidFill>
                <a:latin typeface="Times New Roman" panose="02020603050405020304" pitchFamily="18" charset="0"/>
                <a:cs typeface="Times New Roman" panose="02020603050405020304" pitchFamily="18" charset="0"/>
              </a:rPr>
              <a:t>there are 365 days in 2010)</a:t>
            </a:r>
            <a:endParaRPr lang="en-IN" sz="2400" dirty="0">
              <a:latin typeface="Times New Roman" panose="02020603050405020304" pitchFamily="18" charset="0"/>
              <a:cs typeface="Times New Roman" panose="02020603050405020304" pitchFamily="18" charset="0"/>
            </a:endParaRP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expected number of traffic crashes on any given day of 2010? </a:t>
            </a: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standard deviation of the number of the traffic crashes occurred on Jaffna roadways on any given day of 2010?</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What is the probability that there were exactly 200 traffic crashes on </a:t>
            </a:r>
            <a:r>
              <a:rPr lang="en-IN" sz="2400" dirty="0">
                <a:latin typeface="Times New Roman" panose="02020603050405020304" pitchFamily="18" charset="0"/>
                <a:cs typeface="Times New Roman" panose="02020603050405020304" pitchFamily="18" charset="0"/>
              </a:rPr>
              <a:t>Jaffna</a:t>
            </a:r>
            <a:r>
              <a:rPr lang="en-US" sz="2400" dirty="0">
                <a:latin typeface="Times New Roman" panose="02020603050405020304" pitchFamily="18" charset="0"/>
                <a:cs typeface="Times New Roman" panose="02020603050405020304" pitchFamily="18" charset="0"/>
              </a:rPr>
              <a:t> roadways in any given day of 2010?</a:t>
            </a:r>
          </a:p>
        </p:txBody>
      </p:sp>
      <p:pic>
        <p:nvPicPr>
          <p:cNvPr id="7" name="Picture 6"/>
          <p:cNvPicPr>
            <a:picLocks noChangeAspect="1"/>
          </p:cNvPicPr>
          <p:nvPr/>
        </p:nvPicPr>
        <p:blipFill rotWithShape="1">
          <a:blip r:embed="rId2"/>
          <a:srcRect b="10350"/>
          <a:stretch/>
        </p:blipFill>
        <p:spPr>
          <a:xfrm>
            <a:off x="5867400" y="145007"/>
            <a:ext cx="1981200" cy="1353820"/>
          </a:xfrm>
          <a:prstGeom prst="rect">
            <a:avLst/>
          </a:prstGeom>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56</a:t>
            </a:fld>
            <a:endParaRPr lang="en-US"/>
          </a:p>
        </p:txBody>
      </p:sp>
      <p:sp>
        <p:nvSpPr>
          <p:cNvPr id="4" name="Date Placeholder 3">
            <a:extLst>
              <a:ext uri="{FF2B5EF4-FFF2-40B4-BE49-F238E27FC236}">
                <a16:creationId xmlns:a16="http://schemas.microsoft.com/office/drawing/2014/main" id="{FE80F0CF-3509-4B46-8C04-E3AE0B2298F3}"/>
              </a:ext>
            </a:extLst>
          </p:cNvPr>
          <p:cNvSpPr>
            <a:spLocks noGrp="1"/>
          </p:cNvSpPr>
          <p:nvPr>
            <p:ph type="dt" sz="half" idx="10"/>
          </p:nvPr>
        </p:nvSpPr>
        <p:spPr/>
        <p:txBody>
          <a:bodyPr/>
          <a:lstStyle/>
          <a:p>
            <a:pPr>
              <a:defRPr/>
            </a:pPr>
            <a:fld id="{7AF4293D-23FF-4BF9-B63D-5A2BD8C98BA0}" type="datetime3">
              <a:rPr lang="en-US" smtClean="0"/>
              <a:t>4 April 2023</a:t>
            </a:fld>
            <a:endParaRPr lang="en-US"/>
          </a:p>
        </p:txBody>
      </p:sp>
      <p:sp>
        <p:nvSpPr>
          <p:cNvPr id="5" name="Footer Placeholder 4">
            <a:extLst>
              <a:ext uri="{FF2B5EF4-FFF2-40B4-BE49-F238E27FC236}">
                <a16:creationId xmlns:a16="http://schemas.microsoft.com/office/drawing/2014/main" id="{B5971E0A-A649-4760-A855-21C60D63CE14}"/>
              </a:ext>
            </a:extLst>
          </p:cNvPr>
          <p:cNvSpPr>
            <a:spLocks noGrp="1"/>
          </p:cNvSpPr>
          <p:nvPr>
            <p:ph type="ftr" sz="quarter" idx="11"/>
          </p:nvPr>
        </p:nvSpPr>
        <p:spPr/>
        <p:txBody>
          <a:bodyPr/>
          <a:lstStyle/>
          <a:p>
            <a:pPr>
              <a:defRPr/>
            </a:pPr>
            <a:r>
              <a:rPr lang="en-US" dirty="0"/>
              <a:t>T. Mayooran</a:t>
            </a:r>
          </a:p>
        </p:txBody>
      </p:sp>
    </p:spTree>
    <p:extLst>
      <p:ext uri="{BB962C8B-B14F-4D97-AF65-F5344CB8AC3E}">
        <p14:creationId xmlns:p14="http://schemas.microsoft.com/office/powerpoint/2010/main" val="412861923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57</a:t>
            </a:fld>
            <a:endParaRPr lang="en-US"/>
          </a:p>
        </p:txBody>
      </p:sp>
      <p:sp>
        <p:nvSpPr>
          <p:cNvPr id="4" name="Date Placeholder 3">
            <a:extLst>
              <a:ext uri="{FF2B5EF4-FFF2-40B4-BE49-F238E27FC236}">
                <a16:creationId xmlns:a16="http://schemas.microsoft.com/office/drawing/2014/main" id="{4048EB17-3854-47F1-B5D0-4DA9C36EA68F}"/>
              </a:ext>
            </a:extLst>
          </p:cNvPr>
          <p:cNvSpPr>
            <a:spLocks noGrp="1"/>
          </p:cNvSpPr>
          <p:nvPr>
            <p:ph type="dt" sz="half" idx="10"/>
          </p:nvPr>
        </p:nvSpPr>
        <p:spPr/>
        <p:txBody>
          <a:bodyPr/>
          <a:lstStyle/>
          <a:p>
            <a:pPr>
              <a:defRPr/>
            </a:pPr>
            <a:fld id="{0398B356-ECFE-46C8-901E-91268CB8326A}" type="datetime3">
              <a:rPr lang="en-US" smtClean="0"/>
              <a:t>4 April 2023</a:t>
            </a:fld>
            <a:endParaRPr lang="en-US"/>
          </a:p>
        </p:txBody>
      </p:sp>
      <p:sp>
        <p:nvSpPr>
          <p:cNvPr id="5" name="Footer Placeholder 4">
            <a:extLst>
              <a:ext uri="{FF2B5EF4-FFF2-40B4-BE49-F238E27FC236}">
                <a16:creationId xmlns:a16="http://schemas.microsoft.com/office/drawing/2014/main" id="{377E4ADE-2604-4C3A-A54C-0993DC660A8C}"/>
              </a:ext>
            </a:extLst>
          </p:cNvPr>
          <p:cNvSpPr>
            <a:spLocks noGrp="1"/>
          </p:cNvSpPr>
          <p:nvPr>
            <p:ph type="ftr" sz="quarter" idx="11"/>
          </p:nvPr>
        </p:nvSpPr>
        <p:spPr/>
        <p:txBody>
          <a:bodyPr/>
          <a:lstStyle/>
          <a:p>
            <a:pPr>
              <a:defRPr/>
            </a:pPr>
            <a:r>
              <a:rPr lang="en-US"/>
              <a:t>T. Mayooran</a:t>
            </a:r>
          </a:p>
        </p:txBody>
      </p:sp>
      <p:pic>
        <p:nvPicPr>
          <p:cNvPr id="7" name="Picture 6" descr="A picture containing icon&#10;&#10;Description automatically generated">
            <a:extLst>
              <a:ext uri="{FF2B5EF4-FFF2-40B4-BE49-F238E27FC236}">
                <a16:creationId xmlns:a16="http://schemas.microsoft.com/office/drawing/2014/main" id="{C56F5D75-0B20-4D57-A0BB-5C53C5FE26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2057400"/>
            <a:ext cx="2212820" cy="3581400"/>
          </a:xfrm>
          <a:prstGeom prst="rect">
            <a:avLst/>
          </a:prstGeom>
        </p:spPr>
      </p:pic>
    </p:spTree>
    <p:extLst>
      <p:ext uri="{BB962C8B-B14F-4D97-AF65-F5344CB8AC3E}">
        <p14:creationId xmlns:p14="http://schemas.microsoft.com/office/powerpoint/2010/main" val="3354560815"/>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 examples:</a:t>
            </a:r>
          </a:p>
        </p:txBody>
      </p:sp>
      <p:sp>
        <p:nvSpPr>
          <p:cNvPr id="3" name="Content Placeholder 2"/>
          <p:cNvSpPr>
            <a:spLocks noGrp="1"/>
          </p:cNvSpPr>
          <p:nvPr>
            <p:ph idx="1"/>
          </p:nvPr>
        </p:nvSpPr>
        <p:spPr>
          <a:xfrm>
            <a:off x="838204" y="1600200"/>
            <a:ext cx="7661275" cy="4343400"/>
          </a:xfrm>
        </p:spPr>
        <p:txBody>
          <a:bodyPr/>
          <a:lstStyle/>
          <a:p>
            <a:pPr marL="0" indent="0" algn="just">
              <a:buNone/>
            </a:pPr>
            <a:r>
              <a:rPr lang="en-IN" sz="2000" dirty="0">
                <a:latin typeface="Times New Roman" panose="02020603050405020304" pitchFamily="18" charset="0"/>
                <a:cs typeface="Times New Roman" panose="02020603050405020304" pitchFamily="18" charset="0"/>
              </a:rPr>
              <a:t>In the following probability distribution, the random variable   represents the number of activities the mother of a 5th grade student is involved in:</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Determine the value of C?</a:t>
            </a: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Compute the mean and standard deviation of the random variable  X?</a:t>
            </a:r>
          </a:p>
          <a:p>
            <a:pPr marL="457200" indent="-457200" algn="just">
              <a:buClrTx/>
              <a:buFont typeface="+mj-lt"/>
              <a:buAutoNum type="alphaLcParenR"/>
            </a:pPr>
            <a:r>
              <a:rPr lang="en-US" sz="2000" dirty="0">
                <a:latin typeface="Times New Roman" panose="02020603050405020304" pitchFamily="18" charset="0"/>
                <a:cs typeface="Times New Roman" panose="02020603050405020304" pitchFamily="18" charset="0"/>
              </a:rPr>
              <a:t>What is the probability that a randomly selected mother is involved in at least two activities? </a:t>
            </a:r>
            <a:endParaRPr lang="en-GB"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1524000" y="2362200"/>
            <a:ext cx="2133600" cy="1754326"/>
          </a:xfrm>
          <a:prstGeom prst="rect">
            <a:avLst/>
          </a:prstGeom>
        </p:spPr>
        <p:txBody>
          <a:bodyPr wrap="square">
            <a:spAutoFit/>
          </a:bodyPr>
          <a:lstStyle/>
          <a:p>
            <a:r>
              <a:rPr lang="en-GB" u="sng" dirty="0">
                <a:latin typeface="Times New Roman" panose="02020603050405020304" pitchFamily="18" charset="0"/>
                <a:cs typeface="Times New Roman" panose="02020603050405020304" pitchFamily="18" charset="0"/>
              </a:rPr>
              <a:t>x             P(X=x)</a:t>
            </a:r>
          </a:p>
          <a:p>
            <a:r>
              <a:rPr lang="en-GB" dirty="0">
                <a:latin typeface="Times New Roman" panose="02020603050405020304" pitchFamily="18" charset="0"/>
                <a:cs typeface="Times New Roman" panose="02020603050405020304" pitchFamily="18" charset="0"/>
              </a:rPr>
              <a:t>0	C</a:t>
            </a:r>
          </a:p>
          <a:p>
            <a:r>
              <a:rPr lang="en-GB" dirty="0">
                <a:latin typeface="Times New Roman" panose="02020603050405020304" pitchFamily="18" charset="0"/>
                <a:cs typeface="Times New Roman" panose="02020603050405020304" pitchFamily="18" charset="0"/>
              </a:rPr>
              <a:t>1	0.083</a:t>
            </a:r>
          </a:p>
          <a:p>
            <a:r>
              <a:rPr lang="en-GB" dirty="0">
                <a:latin typeface="Times New Roman" panose="02020603050405020304" pitchFamily="18" charset="0"/>
                <a:cs typeface="Times New Roman" panose="02020603050405020304" pitchFamily="18" charset="0"/>
              </a:rPr>
              <a:t>2	0.210</a:t>
            </a:r>
          </a:p>
          <a:p>
            <a:r>
              <a:rPr lang="en-GB" dirty="0">
                <a:latin typeface="Times New Roman" panose="02020603050405020304" pitchFamily="18" charset="0"/>
                <a:cs typeface="Times New Roman" panose="02020603050405020304" pitchFamily="18" charset="0"/>
              </a:rPr>
              <a:t>3	0.325</a:t>
            </a:r>
          </a:p>
          <a:p>
            <a:r>
              <a:rPr lang="en-GB" dirty="0">
                <a:latin typeface="Times New Roman" panose="02020603050405020304" pitchFamily="18" charset="0"/>
                <a:cs typeface="Times New Roman" panose="02020603050405020304" pitchFamily="18" charset="0"/>
              </a:rPr>
              <a:t>4	0.332</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58</a:t>
            </a:fld>
            <a:endParaRPr lang="en-US"/>
          </a:p>
        </p:txBody>
      </p:sp>
      <p:sp>
        <p:nvSpPr>
          <p:cNvPr id="4" name="Date Placeholder 3">
            <a:extLst>
              <a:ext uri="{FF2B5EF4-FFF2-40B4-BE49-F238E27FC236}">
                <a16:creationId xmlns:a16="http://schemas.microsoft.com/office/drawing/2014/main" id="{DE647005-4F15-4E40-A139-D937E290E5ED}"/>
              </a:ext>
            </a:extLst>
          </p:cNvPr>
          <p:cNvSpPr>
            <a:spLocks noGrp="1"/>
          </p:cNvSpPr>
          <p:nvPr>
            <p:ph type="dt" sz="half" idx="10"/>
          </p:nvPr>
        </p:nvSpPr>
        <p:spPr/>
        <p:txBody>
          <a:bodyPr/>
          <a:lstStyle/>
          <a:p>
            <a:pPr>
              <a:defRPr/>
            </a:pPr>
            <a:fld id="{A135E72B-EC67-440E-B701-D870B3AE9BEA}" type="datetime3">
              <a:rPr lang="en-US" smtClean="0"/>
              <a:t>4 April 2023</a:t>
            </a:fld>
            <a:endParaRPr lang="en-US"/>
          </a:p>
        </p:txBody>
      </p:sp>
      <p:sp>
        <p:nvSpPr>
          <p:cNvPr id="5" name="Footer Placeholder 4">
            <a:extLst>
              <a:ext uri="{FF2B5EF4-FFF2-40B4-BE49-F238E27FC236}">
                <a16:creationId xmlns:a16="http://schemas.microsoft.com/office/drawing/2014/main" id="{7CB57709-CDDF-4B2D-8A90-79930343A5C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959245720"/>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01</a:t>
            </a:r>
          </a:p>
          <a:p>
            <a:pPr>
              <a:buClrTx/>
              <a:buFont typeface="Wingdings" pitchFamily="2" charset="2"/>
              <a:buChar char="q"/>
            </a:pPr>
            <a:r>
              <a:rPr lang="en-GB" sz="3500" dirty="0">
                <a:latin typeface="Times New Roman" pitchFamily="18" charset="0"/>
                <a:cs typeface="Times New Roman" pitchFamily="18" charset="0"/>
              </a:rPr>
              <a:t>Question no. 03</a:t>
            </a:r>
          </a:p>
          <a:p>
            <a:pPr>
              <a:buClrTx/>
              <a:buFont typeface="Wingdings" pitchFamily="2" charset="2"/>
              <a:buChar char="q"/>
            </a:pPr>
            <a:r>
              <a:rPr lang="en-GB" sz="3500" dirty="0">
                <a:latin typeface="Times New Roman" pitchFamily="18" charset="0"/>
                <a:cs typeface="Times New Roman" pitchFamily="18" charset="0"/>
              </a:rPr>
              <a:t>Question no. 12</a:t>
            </a:r>
          </a:p>
          <a:p>
            <a:pPr>
              <a:buClrTx/>
              <a:buFont typeface="Wingdings" pitchFamily="2" charset="2"/>
              <a:buChar char="q"/>
            </a:pPr>
            <a:r>
              <a:rPr lang="en-GB" sz="3500" dirty="0">
                <a:latin typeface="Times New Roman" pitchFamily="18" charset="0"/>
                <a:cs typeface="Times New Roman" pitchFamily="18" charset="0"/>
              </a:rPr>
              <a:t>Question no. 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59</a:t>
            </a:fld>
            <a:endParaRPr lang="en-US"/>
          </a:p>
        </p:txBody>
      </p:sp>
      <p:sp>
        <p:nvSpPr>
          <p:cNvPr id="3" name="Date Placeholder 2">
            <a:extLst>
              <a:ext uri="{FF2B5EF4-FFF2-40B4-BE49-F238E27FC236}">
                <a16:creationId xmlns:a16="http://schemas.microsoft.com/office/drawing/2014/main" id="{3B0D652A-A07B-48C4-ACF3-975E58EC8B2F}"/>
              </a:ext>
            </a:extLst>
          </p:cNvPr>
          <p:cNvSpPr>
            <a:spLocks noGrp="1"/>
          </p:cNvSpPr>
          <p:nvPr>
            <p:ph type="dt" sz="half" idx="10"/>
          </p:nvPr>
        </p:nvSpPr>
        <p:spPr/>
        <p:txBody>
          <a:bodyPr/>
          <a:lstStyle/>
          <a:p>
            <a:pPr>
              <a:defRPr/>
            </a:pPr>
            <a:fld id="{F6931E58-3720-4433-BCC0-93EF419A61F9}" type="datetime3">
              <a:rPr lang="en-US" smtClean="0"/>
              <a:t>4 April 2023</a:t>
            </a:fld>
            <a:endParaRPr lang="en-US"/>
          </a:p>
        </p:txBody>
      </p:sp>
      <p:sp>
        <p:nvSpPr>
          <p:cNvPr id="5" name="Footer Placeholder 4">
            <a:extLst>
              <a:ext uri="{FF2B5EF4-FFF2-40B4-BE49-F238E27FC236}">
                <a16:creationId xmlns:a16="http://schemas.microsoft.com/office/drawing/2014/main" id="{FB963F53-B588-469B-8D51-07E13057D2E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97271014"/>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31867" y="34929"/>
            <a:ext cx="7526337" cy="1412875"/>
          </a:xfrm>
        </p:spPr>
        <p:txBody>
          <a:bodyPr/>
          <a:lstStyle/>
          <a:p>
            <a:pPr eaLnBrk="1" hangingPunct="1"/>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Types of Random Variables Examples:</a:t>
            </a:r>
          </a:p>
        </p:txBody>
      </p:sp>
      <p:sp>
        <p:nvSpPr>
          <p:cNvPr id="23555" name="Rectangle 3"/>
          <p:cNvSpPr>
            <a:spLocks noGrp="1" noChangeArrowheads="1"/>
          </p:cNvSpPr>
          <p:nvPr>
            <p:ph type="body" sz="half" idx="1"/>
          </p:nvPr>
        </p:nvSpPr>
        <p:spPr>
          <a:xfrm>
            <a:off x="949329" y="1752600"/>
            <a:ext cx="7204075" cy="1752600"/>
          </a:xfrm>
        </p:spPr>
        <p:txBody>
          <a:bodyPr/>
          <a:lstStyle/>
          <a:p>
            <a:pPr marL="0" indent="0" eaLnBrk="1" hangingPunct="1">
              <a:lnSpc>
                <a:spcPct val="80000"/>
              </a:lnSpc>
              <a:buNone/>
            </a:pPr>
            <a:r>
              <a:rPr lang="en-US" sz="2400" dirty="0">
                <a:latin typeface="Times New Roman" pitchFamily="18" charset="0"/>
                <a:cs typeface="Times New Roman" pitchFamily="18" charset="0"/>
              </a:rPr>
              <a:t>D</a:t>
            </a:r>
            <a:r>
              <a:rPr lang="en-US" sz="2400" b="1" dirty="0">
                <a:latin typeface="Times New Roman" pitchFamily="18" charset="0"/>
                <a:cs typeface="Times New Roman" pitchFamily="18" charset="0"/>
              </a:rPr>
              <a:t>iscrete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Number of sales</a:t>
            </a:r>
          </a:p>
          <a:p>
            <a:pPr lvl="1" eaLnBrk="1" hangingPunct="1">
              <a:lnSpc>
                <a:spcPct val="80000"/>
              </a:lnSpc>
            </a:pPr>
            <a:r>
              <a:rPr lang="en-US" dirty="0">
                <a:latin typeface="Times New Roman" pitchFamily="18" charset="0"/>
                <a:cs typeface="Times New Roman" pitchFamily="18" charset="0"/>
              </a:rPr>
              <a:t>Number of calls</a:t>
            </a:r>
          </a:p>
          <a:p>
            <a:pPr lvl="1" eaLnBrk="1" hangingPunct="1">
              <a:lnSpc>
                <a:spcPct val="80000"/>
              </a:lnSpc>
            </a:pPr>
            <a:r>
              <a:rPr lang="en-US" dirty="0">
                <a:latin typeface="Times New Roman" pitchFamily="18" charset="0"/>
                <a:cs typeface="Times New Roman" pitchFamily="18" charset="0"/>
              </a:rPr>
              <a:t>Shares of stock</a:t>
            </a:r>
          </a:p>
          <a:p>
            <a:pPr lvl="1" eaLnBrk="1" hangingPunct="1">
              <a:lnSpc>
                <a:spcPct val="80000"/>
              </a:lnSpc>
            </a:pPr>
            <a:r>
              <a:rPr lang="en-US" dirty="0">
                <a:latin typeface="Times New Roman" pitchFamily="18" charset="0"/>
                <a:cs typeface="Times New Roman" pitchFamily="18" charset="0"/>
              </a:rPr>
              <a:t>People in line</a:t>
            </a:r>
          </a:p>
          <a:p>
            <a:pPr lvl="1" eaLnBrk="1" hangingPunct="1">
              <a:lnSpc>
                <a:spcPct val="80000"/>
              </a:lnSpc>
            </a:pPr>
            <a:r>
              <a:rPr lang="en-US" dirty="0">
                <a:latin typeface="Times New Roman" pitchFamily="18" charset="0"/>
                <a:cs typeface="Times New Roman" pitchFamily="18" charset="0"/>
              </a:rPr>
              <a:t>Mistakes per page</a:t>
            </a:r>
          </a:p>
          <a:p>
            <a:pPr lvl="1" eaLnBrk="1" hangingPunct="1">
              <a:lnSpc>
                <a:spcPct val="80000"/>
              </a:lnSpc>
            </a:pPr>
            <a:endParaRPr lang="en-US" dirty="0">
              <a:latin typeface="Times New Roman" pitchFamily="18" charset="0"/>
              <a:cs typeface="Times New Roman" pitchFamily="18" charset="0"/>
            </a:endParaRPr>
          </a:p>
        </p:txBody>
      </p:sp>
      <p:sp>
        <p:nvSpPr>
          <p:cNvPr id="23556" name="Rectangle 5"/>
          <p:cNvSpPr>
            <a:spLocks noGrp="1" noChangeArrowheads="1"/>
          </p:cNvSpPr>
          <p:nvPr>
            <p:ph type="body" sz="half" idx="2"/>
          </p:nvPr>
        </p:nvSpPr>
        <p:spPr>
          <a:xfrm>
            <a:off x="4191000" y="3962400"/>
            <a:ext cx="4572000" cy="2133600"/>
          </a:xfrm>
        </p:spPr>
        <p:txBody>
          <a:bodyPr/>
          <a:lstStyle/>
          <a:p>
            <a:pPr eaLnBrk="1" hangingPunct="1">
              <a:lnSpc>
                <a:spcPct val="80000"/>
              </a:lnSpc>
              <a:buFont typeface="Wingdings" pitchFamily="2" charset="2"/>
              <a:buChar char="q"/>
            </a:pPr>
            <a:r>
              <a:rPr lang="en-US" sz="2400" b="1" dirty="0">
                <a:latin typeface="Times New Roman" pitchFamily="18" charset="0"/>
                <a:cs typeface="Times New Roman" pitchFamily="18" charset="0"/>
              </a:rPr>
              <a:t>Continuous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Length</a:t>
            </a:r>
          </a:p>
          <a:p>
            <a:pPr lvl="1" eaLnBrk="1" hangingPunct="1">
              <a:lnSpc>
                <a:spcPct val="80000"/>
              </a:lnSpc>
            </a:pPr>
            <a:r>
              <a:rPr lang="en-US" dirty="0">
                <a:latin typeface="Times New Roman" pitchFamily="18" charset="0"/>
                <a:cs typeface="Times New Roman" pitchFamily="18" charset="0"/>
              </a:rPr>
              <a:t>Depth</a:t>
            </a:r>
          </a:p>
          <a:p>
            <a:pPr lvl="1" eaLnBrk="1" hangingPunct="1">
              <a:lnSpc>
                <a:spcPct val="80000"/>
              </a:lnSpc>
            </a:pPr>
            <a:r>
              <a:rPr lang="en-US" dirty="0">
                <a:latin typeface="Times New Roman" pitchFamily="18" charset="0"/>
                <a:cs typeface="Times New Roman" pitchFamily="18" charset="0"/>
              </a:rPr>
              <a:t>Volume</a:t>
            </a:r>
          </a:p>
          <a:p>
            <a:pPr lvl="1" eaLnBrk="1" hangingPunct="1">
              <a:lnSpc>
                <a:spcPct val="80000"/>
              </a:lnSpc>
            </a:pPr>
            <a:r>
              <a:rPr lang="en-US" dirty="0">
                <a:latin typeface="Times New Roman" pitchFamily="18" charset="0"/>
                <a:cs typeface="Times New Roman" pitchFamily="18" charset="0"/>
              </a:rPr>
              <a:t>Time</a:t>
            </a:r>
          </a:p>
          <a:p>
            <a:pPr lvl="1" eaLnBrk="1" hangingPunct="1">
              <a:lnSpc>
                <a:spcPct val="80000"/>
              </a:lnSpc>
            </a:pPr>
            <a:r>
              <a:rPr lang="en-US" dirty="0">
                <a:latin typeface="Times New Roman" pitchFamily="18" charset="0"/>
                <a:cs typeface="Times New Roman" pitchFamily="18" charset="0"/>
              </a:rPr>
              <a:t>Weight</a:t>
            </a:r>
          </a:p>
        </p:txBody>
      </p:sp>
      <p:pic>
        <p:nvPicPr>
          <p:cNvPr id="23557" name="Picture 9" descr="C:\WINNT\Temporary Internet Files\Content.IE5\0SG27ZK7\MPj0411730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4" y="1600200"/>
            <a:ext cx="2613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WINNT\Temporary Internet Files\Content.IE5\4NUK43N9\MPj0405434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386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6</a:t>
            </a:fld>
            <a:endParaRPr lang="en-US"/>
          </a:p>
        </p:txBody>
      </p:sp>
      <p:sp>
        <p:nvSpPr>
          <p:cNvPr id="2" name="Date Placeholder 1">
            <a:extLst>
              <a:ext uri="{FF2B5EF4-FFF2-40B4-BE49-F238E27FC236}">
                <a16:creationId xmlns:a16="http://schemas.microsoft.com/office/drawing/2014/main" id="{E9CE3E0D-E8DD-409A-A434-2A177706C019}"/>
              </a:ext>
            </a:extLst>
          </p:cNvPr>
          <p:cNvSpPr>
            <a:spLocks noGrp="1"/>
          </p:cNvSpPr>
          <p:nvPr>
            <p:ph type="dt" sz="half" idx="10"/>
          </p:nvPr>
        </p:nvSpPr>
        <p:spPr/>
        <p:txBody>
          <a:bodyPr/>
          <a:lstStyle/>
          <a:p>
            <a:pPr>
              <a:defRPr/>
            </a:pPr>
            <a:fld id="{754A58C3-D815-42FE-8A0E-BF28211EFBE3}" type="datetime3">
              <a:rPr lang="en-US" smtClean="0"/>
              <a:t>4 April 2023</a:t>
            </a:fld>
            <a:endParaRPr lang="en-US"/>
          </a:p>
        </p:txBody>
      </p:sp>
      <p:sp>
        <p:nvSpPr>
          <p:cNvPr id="4" name="Footer Placeholder 3">
            <a:extLst>
              <a:ext uri="{FF2B5EF4-FFF2-40B4-BE49-F238E27FC236}">
                <a16:creationId xmlns:a16="http://schemas.microsoft.com/office/drawing/2014/main" id="{1E596E3B-736F-4468-B239-5DBA9AC5F3A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3478860"/>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2209800"/>
            <a:ext cx="375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D04035A3-F0E6-4F56-B6BB-121338858F57}" type="slidenum">
              <a:rPr lang="en-US" smtClean="0"/>
              <a:pPr>
                <a:defRPr/>
              </a:pPr>
              <a:t>60</a:t>
            </a:fld>
            <a:endParaRPr lang="en-US"/>
          </a:p>
        </p:txBody>
      </p:sp>
      <p:sp>
        <p:nvSpPr>
          <p:cNvPr id="2" name="Date Placeholder 1">
            <a:extLst>
              <a:ext uri="{FF2B5EF4-FFF2-40B4-BE49-F238E27FC236}">
                <a16:creationId xmlns:a16="http://schemas.microsoft.com/office/drawing/2014/main" id="{47E5F1A7-8A71-44D2-876A-82320295499E}"/>
              </a:ext>
            </a:extLst>
          </p:cNvPr>
          <p:cNvSpPr>
            <a:spLocks noGrp="1"/>
          </p:cNvSpPr>
          <p:nvPr>
            <p:ph type="dt" sz="half" idx="10"/>
          </p:nvPr>
        </p:nvSpPr>
        <p:spPr/>
        <p:txBody>
          <a:bodyPr/>
          <a:lstStyle/>
          <a:p>
            <a:pPr>
              <a:defRPr/>
            </a:pPr>
            <a:fld id="{D0B71D26-ADEB-49D1-B3B7-7EAB7DD13358}" type="datetime3">
              <a:rPr lang="en-US" smtClean="0"/>
              <a:t>4 April 2023</a:t>
            </a:fld>
            <a:endParaRPr lang="en-US"/>
          </a:p>
        </p:txBody>
      </p:sp>
      <p:sp>
        <p:nvSpPr>
          <p:cNvPr id="3" name="Footer Placeholder 2">
            <a:extLst>
              <a:ext uri="{FF2B5EF4-FFF2-40B4-BE49-F238E27FC236}">
                <a16:creationId xmlns:a16="http://schemas.microsoft.com/office/drawing/2014/main" id="{1F382571-90F0-4BA9-A969-CD3ECF85ECEC}"/>
              </a:ext>
            </a:extLst>
          </p:cNvPr>
          <p:cNvSpPr>
            <a:spLocks noGrp="1"/>
          </p:cNvSpPr>
          <p:nvPr>
            <p:ph type="ftr" sz="quarter" idx="11"/>
          </p:nvPr>
        </p:nvSpPr>
        <p:spPr/>
        <p:txBody>
          <a:bodyPr/>
          <a:lstStyle/>
          <a:p>
            <a:pPr>
              <a:defRPr/>
            </a:pPr>
            <a:r>
              <a:rPr lang="en-US"/>
              <a:t>T. Mayooran</a:t>
            </a:r>
          </a:p>
        </p:txBody>
      </p:sp>
      <p:sp>
        <p:nvSpPr>
          <p:cNvPr id="5" name="Rectangle 4">
            <a:extLst>
              <a:ext uri="{FF2B5EF4-FFF2-40B4-BE49-F238E27FC236}">
                <a16:creationId xmlns:a16="http://schemas.microsoft.com/office/drawing/2014/main" id="{7DBC97B0-2CBC-4B82-81D5-8855BE2FAF27}"/>
              </a:ext>
            </a:extLst>
          </p:cNvPr>
          <p:cNvSpPr/>
          <p:nvPr/>
        </p:nvSpPr>
        <p:spPr>
          <a:xfrm>
            <a:off x="1981200" y="2690336"/>
            <a:ext cx="3142206" cy="1060547"/>
          </a:xfrm>
          <a:prstGeom prst="rect">
            <a:avLst/>
          </a:prstGeom>
        </p:spPr>
        <p:txBody>
          <a:bodyPr wrap="none">
            <a:spAutoFit/>
          </a:bodyPr>
          <a:lstStyle/>
          <a:p>
            <a:pPr algn="ctr" eaLnBrk="1" hangingPunct="1">
              <a:lnSpc>
                <a:spcPct val="120000"/>
              </a:lnSpc>
            </a:pPr>
            <a:r>
              <a:rPr lang="en-US" dirty="0">
                <a:solidFill>
                  <a:srgbClr val="7030A0"/>
                </a:solidFill>
                <a:latin typeface="Times New Roman" panose="02020603050405020304" pitchFamily="18" charset="0"/>
                <a:cs typeface="Times New Roman" panose="02020603050405020304" pitchFamily="18" charset="0"/>
              </a:rPr>
              <a:t>Email: </a:t>
            </a:r>
            <a:r>
              <a:rPr lang="en-US" dirty="0">
                <a:solidFill>
                  <a:srgbClr val="00339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mayooran@eng.jfn.ac.lk</a:t>
            </a:r>
            <a:endParaRPr lang="en-US" dirty="0">
              <a:solidFill>
                <a:srgbClr val="003399"/>
              </a:solidFill>
              <a:latin typeface="Times New Roman" panose="02020603050405020304" pitchFamily="18" charset="0"/>
              <a:cs typeface="Times New Roman" panose="02020603050405020304" pitchFamily="18" charset="0"/>
            </a:endParaRPr>
          </a:p>
          <a:p>
            <a:pPr algn="ctr" eaLnBrk="1" hangingPunct="1">
              <a:lnSpc>
                <a:spcPct val="120000"/>
              </a:lnSpc>
            </a:pPr>
            <a:r>
              <a:rPr lang="en-US" dirty="0">
                <a:solidFill>
                  <a:srgbClr val="C00000"/>
                </a:solidFill>
                <a:latin typeface="Times New Roman" panose="02020603050405020304" pitchFamily="18" charset="0"/>
                <a:cs typeface="Times New Roman" panose="02020603050405020304" pitchFamily="18" charset="0"/>
              </a:rPr>
              <a:t>Or</a:t>
            </a:r>
          </a:p>
          <a:p>
            <a:pPr algn="ctr" eaLnBrk="1" hangingPunct="1">
              <a:lnSpc>
                <a:spcPct val="120000"/>
              </a:lnSpc>
            </a:pPr>
            <a:r>
              <a:rPr lang="en-US" dirty="0">
                <a:solidFill>
                  <a:srgbClr val="7030A0"/>
                </a:solidFill>
                <a:latin typeface="Times New Roman" panose="02020603050405020304" pitchFamily="18" charset="0"/>
                <a:cs typeface="Times New Roman" panose="02020603050405020304" pitchFamily="18" charset="0"/>
              </a:rPr>
              <a:t>Contact with your Tutors</a:t>
            </a:r>
          </a:p>
        </p:txBody>
      </p:sp>
    </p:spTree>
    <p:extLst>
      <p:ext uri="{BB962C8B-B14F-4D97-AF65-F5344CB8AC3E}">
        <p14:creationId xmlns:p14="http://schemas.microsoft.com/office/powerpoint/2010/main" val="382630056"/>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71500" y="2667000"/>
            <a:ext cx="8191500" cy="1981200"/>
          </a:xfrm>
        </p:spPr>
        <p:txBody>
          <a:bodyPr/>
          <a:lstStyle/>
          <a:p>
            <a:pPr eaLnBrk="1" hangingPunct="1"/>
            <a:r>
              <a:rPr lang="en-GB" sz="3200" dirty="0">
                <a:solidFill>
                  <a:srgbClr val="C00000"/>
                </a:solidFill>
                <a:latin typeface="Algerian" panose="04020705040A02060702" pitchFamily="82" charset="0"/>
              </a:rPr>
              <a:t>Continuous Probability Distributions</a:t>
            </a:r>
            <a:br>
              <a:rPr lang="en-GB" sz="3200" dirty="0">
                <a:solidFill>
                  <a:srgbClr val="C00000"/>
                </a:solidFill>
                <a:latin typeface="Algerian" panose="04020705040A02060702" pitchFamily="82" charset="0"/>
              </a:rPr>
            </a:br>
            <a:endParaRPr lang="en-US" altLang="en-US" sz="3200" dirty="0">
              <a:solidFill>
                <a:srgbClr val="C00000"/>
              </a:solidFill>
            </a:endParaRPr>
          </a:p>
        </p:txBody>
      </p:sp>
      <p:pic>
        <p:nvPicPr>
          <p:cNvPr id="4" name="Picture 3"/>
          <p:cNvPicPr>
            <a:picLocks noChangeAspect="1"/>
          </p:cNvPicPr>
          <p:nvPr/>
        </p:nvPicPr>
        <p:blipFill rotWithShape="1">
          <a:blip r:embed="rId2"/>
          <a:srcRect l="2961" t="3226" r="2426" b="-1"/>
          <a:stretch/>
        </p:blipFill>
        <p:spPr>
          <a:xfrm>
            <a:off x="5181600" y="4114800"/>
            <a:ext cx="2971800" cy="2286000"/>
          </a:xfrm>
          <a:prstGeom prst="rect">
            <a:avLst/>
          </a:prstGeom>
        </p:spPr>
      </p:pic>
      <p:sp>
        <p:nvSpPr>
          <p:cNvPr id="6" name="Rectangle 2">
            <a:extLst>
              <a:ext uri="{FF2B5EF4-FFF2-40B4-BE49-F238E27FC236}">
                <a16:creationId xmlns:a16="http://schemas.microsoft.com/office/drawing/2014/main" id="{AA76C75A-5791-4A3C-B903-0CEABC5E41B9}"/>
              </a:ext>
            </a:extLst>
          </p:cNvPr>
          <p:cNvSpPr txBox="1">
            <a:spLocks noChangeArrowheads="1"/>
          </p:cNvSpPr>
          <p:nvPr/>
        </p:nvSpPr>
        <p:spPr bwMode="auto">
          <a:xfrm>
            <a:off x="594591" y="1362074"/>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GB" sz="4800" kern="0" dirty="0">
                <a:solidFill>
                  <a:srgbClr val="C00000"/>
                </a:solidFill>
                <a:latin typeface="Algerian" panose="04020705040A02060702" pitchFamily="82" charset="0"/>
              </a:rPr>
              <a:t>Next Section:</a:t>
            </a:r>
            <a:endParaRPr lang="en-US" altLang="en-US" sz="3600" kern="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1225" y="228600"/>
            <a:ext cx="8388350" cy="1143000"/>
          </a:xfrm>
        </p:spPr>
        <p:txBody>
          <a:bodyPr/>
          <a:lstStyle/>
          <a:p>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Probability Distributions</a:t>
            </a:r>
          </a:p>
        </p:txBody>
      </p:sp>
      <p:sp>
        <p:nvSpPr>
          <p:cNvPr id="23556" name="Rectangle 4"/>
          <p:cNvSpPr>
            <a:spLocks noChangeArrowheads="1"/>
          </p:cNvSpPr>
          <p:nvPr/>
        </p:nvSpPr>
        <p:spPr bwMode="auto">
          <a:xfrm>
            <a:off x="3648364" y="1815524"/>
            <a:ext cx="2332038" cy="874712"/>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Random </a:t>
            </a:r>
          </a:p>
          <a:p>
            <a:pPr algn="ctr" eaLnBrk="0" fontAlgn="base" hangingPunct="0">
              <a:lnSpc>
                <a:spcPct val="60000"/>
              </a:lnSpc>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Variables</a:t>
            </a:r>
          </a:p>
        </p:txBody>
      </p:sp>
      <p:sp>
        <p:nvSpPr>
          <p:cNvPr id="23557" name="Rectangle 5"/>
          <p:cNvSpPr>
            <a:spLocks noChangeArrowheads="1"/>
          </p:cNvSpPr>
          <p:nvPr/>
        </p:nvSpPr>
        <p:spPr bwMode="auto">
          <a:xfrm>
            <a:off x="1600200" y="4171157"/>
            <a:ext cx="25146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Discrete </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sp>
        <p:nvSpPr>
          <p:cNvPr id="23558" name="Rectangle 6"/>
          <p:cNvSpPr>
            <a:spLocks noChangeArrowheads="1"/>
          </p:cNvSpPr>
          <p:nvPr/>
        </p:nvSpPr>
        <p:spPr bwMode="auto">
          <a:xfrm>
            <a:off x="5462732" y="4164446"/>
            <a:ext cx="23749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Continuous</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cxnSp>
        <p:nvCxnSpPr>
          <p:cNvPr id="23559" name="AutoShape 7"/>
          <p:cNvCxnSpPr>
            <a:cxnSpLocks noChangeShapeType="1"/>
            <a:stCxn id="23556" idx="2"/>
            <a:endCxn id="23557" idx="0"/>
          </p:cNvCxnSpPr>
          <p:nvPr/>
        </p:nvCxnSpPr>
        <p:spPr bwMode="auto">
          <a:xfrm rot="5400000">
            <a:off x="3095484" y="2452257"/>
            <a:ext cx="1480921" cy="1956883"/>
          </a:xfrm>
          <a:prstGeom prst="bentConnector3">
            <a:avLst>
              <a:gd name="adj1" fmla="val 50000"/>
            </a:avLst>
          </a:prstGeom>
          <a:noFill/>
          <a:ln w="19050">
            <a:solidFill>
              <a:schemeClr val="tx1"/>
            </a:solidFill>
            <a:miter lim="800000"/>
            <a:headEnd/>
            <a:tailEnd/>
          </a:ln>
        </p:spPr>
      </p:cxnSp>
      <p:cxnSp>
        <p:nvCxnSpPr>
          <p:cNvPr id="23560" name="AutoShape 8"/>
          <p:cNvCxnSpPr>
            <a:cxnSpLocks noChangeShapeType="1"/>
            <a:stCxn id="23556" idx="2"/>
            <a:endCxn id="23558" idx="0"/>
          </p:cNvCxnSpPr>
          <p:nvPr/>
        </p:nvCxnSpPr>
        <p:spPr bwMode="auto">
          <a:xfrm rot="16200000" flipH="1">
            <a:off x="4995177" y="2509443"/>
            <a:ext cx="1474210" cy="1835799"/>
          </a:xfrm>
          <a:prstGeom prst="bentConnector3">
            <a:avLst>
              <a:gd name="adj1" fmla="val 50000"/>
            </a:avLst>
          </a:prstGeom>
          <a:noFill/>
          <a:ln w="19050">
            <a:solidFill>
              <a:schemeClr val="tx1"/>
            </a:solidFill>
            <a:miter lim="800000"/>
            <a:headEnd/>
            <a:tailEnd/>
          </a:ln>
        </p:spPr>
      </p:cxnSp>
      <p:sp>
        <p:nvSpPr>
          <p:cNvPr id="23561" name="Line 9"/>
          <p:cNvSpPr>
            <a:spLocks noChangeShapeType="1"/>
          </p:cNvSpPr>
          <p:nvPr/>
        </p:nvSpPr>
        <p:spPr bwMode="auto">
          <a:xfrm>
            <a:off x="3870325" y="4349750"/>
            <a:ext cx="1588" cy="1588"/>
          </a:xfrm>
          <a:prstGeom prst="line">
            <a:avLst/>
          </a:prstGeom>
          <a:noFill/>
          <a:ln w="25400">
            <a:solidFill>
              <a:srgbClr val="CDCDCD"/>
            </a:solidFill>
            <a:round/>
            <a:headEnd/>
            <a:tailEnd/>
          </a:ln>
        </p:spPr>
        <p:txBody>
          <a:bodyPr wrap="none" anchor="ctr"/>
          <a:lstStyle/>
          <a:p>
            <a:pPr fontAlgn="base">
              <a:spcBef>
                <a:spcPct val="0"/>
              </a:spcBef>
              <a:spcAft>
                <a:spcPct val="0"/>
              </a:spcAft>
            </a:pPr>
            <a:endParaRPr lang="en-NZ">
              <a:solidFill>
                <a:srgbClr val="336699"/>
              </a:solidFill>
            </a:endParaRPr>
          </a:p>
        </p:txBody>
      </p:sp>
      <p:sp>
        <p:nvSpPr>
          <p:cNvPr id="23562" name="Line 10"/>
          <p:cNvSpPr>
            <a:spLocks noChangeShapeType="1"/>
          </p:cNvSpPr>
          <p:nvPr/>
        </p:nvSpPr>
        <p:spPr bwMode="auto">
          <a:xfrm>
            <a:off x="50292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3" name="Freeform 11"/>
          <p:cNvSpPr>
            <a:spLocks/>
          </p:cNvSpPr>
          <p:nvPr/>
        </p:nvSpPr>
        <p:spPr bwMode="auto">
          <a:xfrm>
            <a:off x="6477000" y="5408613"/>
            <a:ext cx="1390650" cy="766762"/>
          </a:xfrm>
          <a:custGeom>
            <a:avLst/>
            <a:gdLst>
              <a:gd name="T0" fmla="*/ 1875757111 w 1030"/>
              <a:gd name="T1" fmla="*/ 592664519 h 991"/>
              <a:gd name="T2" fmla="*/ 1678884369 w 1030"/>
              <a:gd name="T3" fmla="*/ 586678206 h 991"/>
              <a:gd name="T4" fmla="*/ 1578625302 w 1030"/>
              <a:gd name="T5" fmla="*/ 578896076 h 991"/>
              <a:gd name="T6" fmla="*/ 1482011627 w 1030"/>
              <a:gd name="T7" fmla="*/ 569916220 h 991"/>
              <a:gd name="T8" fmla="*/ 1381752223 w 1030"/>
              <a:gd name="T9" fmla="*/ 556147004 h 991"/>
              <a:gd name="T10" fmla="*/ 1281493156 w 1030"/>
              <a:gd name="T11" fmla="*/ 536990338 h 991"/>
              <a:gd name="T12" fmla="*/ 1186703527 w 1030"/>
              <a:gd name="T13" fmla="*/ 513044312 h 991"/>
              <a:gd name="T14" fmla="*/ 986185393 w 1030"/>
              <a:gd name="T15" fmla="*/ 444797869 h 991"/>
              <a:gd name="T16" fmla="*/ 789312651 w 1030"/>
              <a:gd name="T17" fmla="*/ 347816717 h 991"/>
              <a:gd name="T18" fmla="*/ 592439740 w 1030"/>
              <a:gd name="T19" fmla="*/ 231079359 h 991"/>
              <a:gd name="T20" fmla="*/ 492180674 w 1030"/>
              <a:gd name="T21" fmla="*/ 171812723 h 991"/>
              <a:gd name="T22" fmla="*/ 391921607 w 1030"/>
              <a:gd name="T23" fmla="*/ 117335496 h 991"/>
              <a:gd name="T24" fmla="*/ 297131893 w 1030"/>
              <a:gd name="T25" fmla="*/ 69443421 h 991"/>
              <a:gd name="T26" fmla="*/ 196872826 w 1030"/>
              <a:gd name="T27" fmla="*/ 31728167 h 991"/>
              <a:gd name="T28" fmla="*/ 96613717 w 1030"/>
              <a:gd name="T29" fmla="*/ 7782132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4" name="Freeform 12"/>
          <p:cNvSpPr>
            <a:spLocks/>
          </p:cNvSpPr>
          <p:nvPr/>
        </p:nvSpPr>
        <p:spPr bwMode="auto">
          <a:xfrm>
            <a:off x="5105402" y="5408613"/>
            <a:ext cx="1393825" cy="766762"/>
          </a:xfrm>
          <a:custGeom>
            <a:avLst/>
            <a:gdLst>
              <a:gd name="T0" fmla="*/ 0 w 1032"/>
              <a:gd name="T1" fmla="*/ 592664519 h 991"/>
              <a:gd name="T2" fmla="*/ 197006080 w 1032"/>
              <a:gd name="T3" fmla="*/ 586678206 h 991"/>
              <a:gd name="T4" fmla="*/ 297334420 w 1032"/>
              <a:gd name="T5" fmla="*/ 578896076 h 991"/>
              <a:gd name="T6" fmla="*/ 397661495 w 1032"/>
              <a:gd name="T7" fmla="*/ 569916220 h 991"/>
              <a:gd name="T8" fmla="*/ 494340500 w 1032"/>
              <a:gd name="T9" fmla="*/ 556147004 h 991"/>
              <a:gd name="T10" fmla="*/ 594667490 w 1032"/>
              <a:gd name="T11" fmla="*/ 536990338 h 991"/>
              <a:gd name="T12" fmla="*/ 694995831 w 1032"/>
              <a:gd name="T13" fmla="*/ 513044312 h 991"/>
              <a:gd name="T14" fmla="*/ 890177328 w 1032"/>
              <a:gd name="T15" fmla="*/ 444797869 h 991"/>
              <a:gd name="T16" fmla="*/ 1087184674 w 1032"/>
              <a:gd name="T17" fmla="*/ 347816717 h 991"/>
              <a:gd name="T18" fmla="*/ 1287838653 w 1032"/>
              <a:gd name="T19" fmla="*/ 231079359 h 991"/>
              <a:gd name="T20" fmla="*/ 1384519010 w 1032"/>
              <a:gd name="T21" fmla="*/ 171812723 h 991"/>
              <a:gd name="T22" fmla="*/ 1484846337 w 1032"/>
              <a:gd name="T23" fmla="*/ 117335496 h 991"/>
              <a:gd name="T24" fmla="*/ 1583348660 w 1032"/>
              <a:gd name="T25" fmla="*/ 69443421 h 991"/>
              <a:gd name="T26" fmla="*/ 1680029016 w 1032"/>
              <a:gd name="T27" fmla="*/ 31728167 h 991"/>
              <a:gd name="T28" fmla="*/ 1780356006 w 1032"/>
              <a:gd name="T29" fmla="*/ 7782132 h 991"/>
              <a:gd name="T30" fmla="*/ 188068299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5" name="Line 13"/>
          <p:cNvSpPr>
            <a:spLocks noChangeShapeType="1"/>
          </p:cNvSpPr>
          <p:nvPr/>
        </p:nvSpPr>
        <p:spPr bwMode="auto">
          <a:xfrm>
            <a:off x="12954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6" name="Line 14"/>
          <p:cNvSpPr>
            <a:spLocks noChangeShapeType="1"/>
          </p:cNvSpPr>
          <p:nvPr/>
        </p:nvSpPr>
        <p:spPr bwMode="auto">
          <a:xfrm>
            <a:off x="1600200" y="5942013"/>
            <a:ext cx="0" cy="304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7" name="Line 15"/>
          <p:cNvSpPr>
            <a:spLocks noChangeShapeType="1"/>
          </p:cNvSpPr>
          <p:nvPr/>
        </p:nvSpPr>
        <p:spPr bwMode="auto">
          <a:xfrm>
            <a:off x="1752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8" name="Line 16"/>
          <p:cNvSpPr>
            <a:spLocks noChangeShapeType="1"/>
          </p:cNvSpPr>
          <p:nvPr/>
        </p:nvSpPr>
        <p:spPr bwMode="auto">
          <a:xfrm>
            <a:off x="1905000" y="5332413"/>
            <a:ext cx="0" cy="914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9" name="Line 17"/>
          <p:cNvSpPr>
            <a:spLocks noChangeShapeType="1"/>
          </p:cNvSpPr>
          <p:nvPr/>
        </p:nvSpPr>
        <p:spPr bwMode="auto">
          <a:xfrm>
            <a:off x="2057400" y="5561013"/>
            <a:ext cx="0" cy="685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0" name="Line 18"/>
          <p:cNvSpPr>
            <a:spLocks noChangeShapeType="1"/>
          </p:cNvSpPr>
          <p:nvPr/>
        </p:nvSpPr>
        <p:spPr bwMode="auto">
          <a:xfrm>
            <a:off x="2209800" y="5408613"/>
            <a:ext cx="0" cy="838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1" name="Line 19"/>
          <p:cNvSpPr>
            <a:spLocks noChangeShapeType="1"/>
          </p:cNvSpPr>
          <p:nvPr/>
        </p:nvSpPr>
        <p:spPr bwMode="auto">
          <a:xfrm>
            <a:off x="2362200" y="5637213"/>
            <a:ext cx="0" cy="609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2" name="Line 20"/>
          <p:cNvSpPr>
            <a:spLocks noChangeShapeType="1"/>
          </p:cNvSpPr>
          <p:nvPr/>
        </p:nvSpPr>
        <p:spPr bwMode="auto">
          <a:xfrm>
            <a:off x="2514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3" name="Line 21"/>
          <p:cNvSpPr>
            <a:spLocks noChangeShapeType="1"/>
          </p:cNvSpPr>
          <p:nvPr/>
        </p:nvSpPr>
        <p:spPr bwMode="auto">
          <a:xfrm>
            <a:off x="26670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4" name="Line 22"/>
          <p:cNvSpPr>
            <a:spLocks noChangeShapeType="1"/>
          </p:cNvSpPr>
          <p:nvPr/>
        </p:nvSpPr>
        <p:spPr bwMode="auto">
          <a:xfrm>
            <a:off x="34290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5" name="Line 23"/>
          <p:cNvSpPr>
            <a:spLocks noChangeShapeType="1"/>
          </p:cNvSpPr>
          <p:nvPr/>
        </p:nvSpPr>
        <p:spPr bwMode="auto">
          <a:xfrm>
            <a:off x="3657600" y="6094413"/>
            <a:ext cx="0" cy="152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6" name="Line 24"/>
          <p:cNvSpPr>
            <a:spLocks noChangeShapeType="1"/>
          </p:cNvSpPr>
          <p:nvPr/>
        </p:nvSpPr>
        <p:spPr bwMode="auto">
          <a:xfrm>
            <a:off x="31242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7" name="Line 25"/>
          <p:cNvSpPr>
            <a:spLocks noChangeShapeType="1"/>
          </p:cNvSpPr>
          <p:nvPr/>
        </p:nvSpPr>
        <p:spPr bwMode="auto">
          <a:xfrm>
            <a:off x="28194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Tree>
    <p:extLst>
      <p:ext uri="{BB962C8B-B14F-4D97-AF65-F5344CB8AC3E}">
        <p14:creationId xmlns:p14="http://schemas.microsoft.com/office/powerpoint/2010/main" val="87061037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34929"/>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9" y="1600200"/>
                <a:ext cx="7661275" cy="4114800"/>
              </a:xfrm>
            </p:spPr>
            <p:txBody>
              <a:bodyPr/>
              <a:lstStyle/>
              <a:p>
                <a:pPr marL="0" indent="0" algn="just">
                  <a:buNone/>
                </a:pPr>
                <a:r>
                  <a:rPr lang="en-GB" sz="3000" dirty="0">
                    <a:latin typeface="Times New Roman" pitchFamily="18" charset="0"/>
                    <a:cs typeface="Times New Roman" pitchFamily="18" charset="0"/>
                  </a:rPr>
                  <a:t>A discrete probability distribution satisfies three conditions:</a:t>
                </a:r>
              </a:p>
              <a:p>
                <a:pPr marL="357188" indent="-357188" algn="just">
                  <a:buClrTx/>
                  <a:buFont typeface="+mj-lt"/>
                  <a:buAutoNum type="arabicPeriod"/>
                </a:pPr>
                <a:r>
                  <a:rPr lang="en-IN" sz="3000" dirty="0">
                    <a:latin typeface="Times New Roman" pitchFamily="18" charset="0"/>
                    <a:cs typeface="Times New Roman" pitchFamily="18" charset="0"/>
                  </a:rPr>
                  <a:t>The random variable is discrete which can have only </a:t>
                </a:r>
                <a:r>
                  <a:rPr lang="en-GB" sz="3000" dirty="0">
                    <a:latin typeface="Times New Roman" pitchFamily="18" charset="0"/>
                    <a:cs typeface="Times New Roman" pitchFamily="18" charset="0"/>
                  </a:rPr>
                  <a:t>distinct or discrete values.</a:t>
                </a:r>
              </a:p>
              <a:p>
                <a:pPr marL="357188" indent="-357188" algn="just">
                  <a:buClrTx/>
                  <a:buFont typeface="+mj-lt"/>
                  <a:buAutoNum type="arabicPeriod"/>
                </a:pPr>
                <a:r>
                  <a:rPr lang="en-GB" sz="3000" dirty="0">
                    <a:latin typeface="Times New Roman" pitchFamily="18" charset="0"/>
                    <a:cs typeface="Times New Roman" pitchFamily="18" charset="0"/>
                  </a:rPr>
                  <a:t>The probability mass function (</a:t>
                </a:r>
                <a:r>
                  <a:rPr lang="en-GB" sz="3000" dirty="0" err="1">
                    <a:latin typeface="Times New Roman" pitchFamily="18" charset="0"/>
                    <a:cs typeface="Times New Roman" pitchFamily="18" charset="0"/>
                  </a:rPr>
                  <a:t>pmf</a:t>
                </a:r>
                <a:r>
                  <a:rPr lang="en-GB" sz="3000" dirty="0">
                    <a:latin typeface="Times New Roman" pitchFamily="18" charset="0"/>
                    <a:cs typeface="Times New Roman" pitchFamily="18" charset="0"/>
                  </a:rPr>
                  <a:t>) </a:t>
                </a:r>
                <a14:m>
                  <m:oMath xmlns:m="http://schemas.openxmlformats.org/officeDocument/2006/math">
                    <m:r>
                      <a:rPr lang="en-GB" sz="3000" i="1">
                        <a:latin typeface="Cambria Math"/>
                        <a:cs typeface="Times New Roman" pitchFamily="18" charset="0"/>
                      </a:rPr>
                      <m:t>0 </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≤1</m:t>
                    </m:r>
                  </m:oMath>
                </a14:m>
                <a:endParaRPr lang="en-GB" sz="3000" i="1" dirty="0">
                  <a:latin typeface="Cambria Math"/>
                  <a:ea typeface="Cambria Math"/>
                  <a:cs typeface="Times New Roman" pitchFamily="18" charset="0"/>
                </a:endParaRPr>
              </a:p>
              <a:p>
                <a:pPr marL="357188" indent="-357188" algn="just">
                  <a:buClrTx/>
                  <a:buFont typeface="+mj-lt"/>
                  <a:buAutoNum type="arabicPeriod"/>
                </a:pPr>
                <a14:m>
                  <m:oMath xmlns:m="http://schemas.openxmlformats.org/officeDocument/2006/math">
                    <m:nary>
                      <m:naryPr>
                        <m:chr m:val="∑"/>
                        <m:supHide m:val="on"/>
                        <m:ctrlPr>
                          <a:rPr lang="en-IN" sz="3000" i="1">
                            <a:latin typeface="Cambria Math" panose="02040503050406030204" pitchFamily="18" charset="0"/>
                            <a:cs typeface="Times New Roman" pitchFamily="18" charset="0"/>
                          </a:rPr>
                        </m:ctrlPr>
                      </m:naryPr>
                      <m:sub>
                        <m:r>
                          <m:rPr>
                            <m:sty m:val="p"/>
                            <m:brk m:alnAt="7"/>
                          </m:rPr>
                          <a:rPr lang="en-GB" sz="3000">
                            <a:latin typeface="Cambria Math"/>
                            <a:cs typeface="Times New Roman" pitchFamily="18" charset="0"/>
                          </a:rPr>
                          <m:t>f</m:t>
                        </m:r>
                        <m:r>
                          <m:rPr>
                            <m:sty m:val="p"/>
                          </m:rPr>
                          <a:rPr lang="en-GB" sz="3000">
                            <a:latin typeface="Cambria Math"/>
                            <a:cs typeface="Times New Roman" pitchFamily="18" charset="0"/>
                          </a:rPr>
                          <m:t>or</m:t>
                        </m:r>
                        <m:r>
                          <a:rPr lang="en-GB" sz="3000">
                            <a:latin typeface="Cambria Math"/>
                            <a:cs typeface="Times New Roman" pitchFamily="18" charset="0"/>
                          </a:rPr>
                          <m:t> </m:t>
                        </m:r>
                        <m:r>
                          <m:rPr>
                            <m:sty m:val="p"/>
                          </m:rPr>
                          <a:rPr lang="en-GB" sz="3000">
                            <a:latin typeface="Cambria Math"/>
                            <a:cs typeface="Times New Roman" pitchFamily="18" charset="0"/>
                          </a:rPr>
                          <m:t>all</m:t>
                        </m:r>
                        <m:r>
                          <a:rPr lang="en-GB" sz="3000">
                            <a:latin typeface="Cambria Math"/>
                            <a:cs typeface="Times New Roman" pitchFamily="18" charset="0"/>
                          </a:rPr>
                          <m:t> </m:t>
                        </m:r>
                        <m:r>
                          <m:rPr>
                            <m:sty m:val="p"/>
                          </m:rPr>
                          <a:rPr lang="en-GB" sz="3000">
                            <a:latin typeface="Cambria Math"/>
                            <a:cs typeface="Times New Roman" pitchFamily="18" charset="0"/>
                          </a:rPr>
                          <m:t>x</m:t>
                        </m:r>
                      </m:sub>
                      <m:sup/>
                      <m:e>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cs typeface="Times New Roman" pitchFamily="18" charset="0"/>
                          </a:rPr>
                          <m:t>=1</m:t>
                        </m:r>
                      </m:e>
                    </m:nary>
                  </m:oMath>
                </a14:m>
                <a:r>
                  <a:rPr lang="en-IN" sz="3000" dirty="0">
                    <a:latin typeface="Times New Roman" pitchFamily="18" charset="0"/>
                    <a:cs typeface="Times New Roman" pitchFamily="18" charset="0"/>
                  </a:rPr>
                  <a:t>sum of all individual probabilities is one.</a:t>
                </a:r>
                <a:endParaRPr lang="en-GB" sz="3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9" y="1600200"/>
                <a:ext cx="7661275" cy="4114800"/>
              </a:xfrm>
              <a:blipFill>
                <a:blip r:embed="rId2"/>
                <a:stretch>
                  <a:fillRect l="-1909" t="-1926" r="-1830" b="-2370"/>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sp>
        <p:nvSpPr>
          <p:cNvPr id="4" name="Date Placeholder 3">
            <a:extLst>
              <a:ext uri="{FF2B5EF4-FFF2-40B4-BE49-F238E27FC236}">
                <a16:creationId xmlns:a16="http://schemas.microsoft.com/office/drawing/2014/main" id="{C25C1336-739A-437A-9405-B7A3A1A7623E}"/>
              </a:ext>
            </a:extLst>
          </p:cNvPr>
          <p:cNvSpPr>
            <a:spLocks noGrp="1"/>
          </p:cNvSpPr>
          <p:nvPr>
            <p:ph type="dt" sz="half" idx="10"/>
          </p:nvPr>
        </p:nvSpPr>
        <p:spPr/>
        <p:txBody>
          <a:bodyPr/>
          <a:lstStyle/>
          <a:p>
            <a:pPr>
              <a:defRPr/>
            </a:pPr>
            <a:fld id="{C93ED6A8-3DFA-4452-A8D0-7232426E2736}" type="datetime3">
              <a:rPr lang="en-US" smtClean="0"/>
              <a:t>4 April 2023</a:t>
            </a:fld>
            <a:endParaRPr lang="en-US"/>
          </a:p>
        </p:txBody>
      </p:sp>
      <p:sp>
        <p:nvSpPr>
          <p:cNvPr id="5" name="Footer Placeholder 4">
            <a:extLst>
              <a:ext uri="{FF2B5EF4-FFF2-40B4-BE49-F238E27FC236}">
                <a16:creationId xmlns:a16="http://schemas.microsoft.com/office/drawing/2014/main" id="{59684570-2A9F-4896-BD3B-7A06596A25F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p>
        </p:txBody>
      </p:sp>
      <p:sp>
        <p:nvSpPr>
          <p:cNvPr id="3" name="Content Placeholder 2"/>
          <p:cNvSpPr>
            <a:spLocks noGrp="1"/>
          </p:cNvSpPr>
          <p:nvPr>
            <p:ph idx="1"/>
          </p:nvPr>
        </p:nvSpPr>
        <p:spPr>
          <a:xfrm>
            <a:off x="720729" y="1600200"/>
            <a:ext cx="7661275" cy="4114800"/>
          </a:xfrm>
        </p:spPr>
        <p:txBody>
          <a:bodyPr/>
          <a:lstStyle/>
          <a:p>
            <a:pPr marL="0" indent="0" algn="just">
              <a:buNone/>
            </a:pPr>
            <a:r>
              <a:rPr lang="en-IN" dirty="0">
                <a:latin typeface="Times New Roman" pitchFamily="18" charset="0"/>
                <a:cs typeface="Times New Roman" pitchFamily="18" charset="0"/>
              </a:rPr>
              <a:t>In a typical elementary statistics course the </a:t>
            </a:r>
            <a:r>
              <a:rPr lang="en-IN" dirty="0">
                <a:solidFill>
                  <a:srgbClr val="FF0000"/>
                </a:solidFill>
                <a:latin typeface="Times New Roman" pitchFamily="18" charset="0"/>
                <a:cs typeface="Times New Roman" pitchFamily="18" charset="0"/>
              </a:rPr>
              <a:t>grade distribution</a:t>
            </a:r>
            <a:r>
              <a:rPr lang="en-IN" dirty="0">
                <a:latin typeface="Times New Roman" pitchFamily="18" charset="0"/>
                <a:cs typeface="Times New Roman" pitchFamily="18" charset="0"/>
              </a:rPr>
              <a:t> (after drops and </a:t>
            </a:r>
            <a:r>
              <a:rPr lang="en-GB" dirty="0">
                <a:latin typeface="Times New Roman" pitchFamily="18" charset="0"/>
                <a:cs typeface="Times New Roman" pitchFamily="18" charset="0"/>
              </a:rPr>
              <a:t>withdrawals) is as follows: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m:rPr>
                                    <m:sty m:val="p"/>
                                  </m:rPr>
                                  <a:rPr lang="en-GB" sz="2400" b="0" i="0" u="none" strike="noStrike" kern="1200" baseline="0" dirty="0" smtClean="0">
                                    <a:solidFill>
                                      <a:schemeClr val="lt1"/>
                                    </a:solidFill>
                                    <a:latin typeface="Cambria Math"/>
                                    <a:ea typeface="+mn-ea"/>
                                    <a:cs typeface="+mn-cs"/>
                                  </a:rPr>
                                  <m:t>grade</m:t>
                                </m:r>
                                <m:r>
                                  <a:rPr lang="en-US" sz="2400" b="0" i="1" u="none" strike="noStrike" kern="1200" baseline="0" dirty="0" smtClean="0">
                                    <a:solidFill>
                                      <a:schemeClr val="lt1"/>
                                    </a:solidFill>
                                    <a:latin typeface="Cambria Math" panose="02040503050406030204" pitchFamily="18" charset="0"/>
                                    <a:ea typeface="+mn-ea"/>
                                    <a:cs typeface="+mn-cs"/>
                                  </a:rPr>
                                  <m:t>,</m:t>
                                </m:r>
                                <m:r>
                                  <a:rPr lang="en-GB" sz="2400" b="0" i="1" u="none" strike="noStrike" kern="1200" baseline="0" dirty="0" smtClean="0">
                                    <a:solidFill>
                                      <a:schemeClr val="lt1"/>
                                    </a:solidFill>
                                    <a:latin typeface="Cambria Math"/>
                                    <a:ea typeface="+mn-ea"/>
                                    <a:cs typeface="+mn-cs"/>
                                  </a:rPr>
                                  <m:t>𝑥</m:t>
                                </m:r>
                                <m:r>
                                  <a:rPr lang="en-GB" sz="2400" b="0" i="1" u="none" strike="noStrike" kern="1200" baseline="0" dirty="0" smtClean="0">
                                    <a:solidFill>
                                      <a:schemeClr val="lt1"/>
                                    </a:solidFill>
                                    <a:latin typeface="Cambria Math"/>
                                    <a:ea typeface="+mn-ea"/>
                                    <a:cs typeface="+mn-cs"/>
                                  </a:rPr>
                                  <m:t> </m:t>
                                </m:r>
                              </m:oMath>
                            </m:oMathPara>
                          </a14:m>
                          <a:endParaRPr lang="en-GB" sz="2400" i="0" dirty="0"/>
                        </a:p>
                      </a:txBody>
                      <a:tcPr/>
                    </a:tc>
                    <a:tc>
                      <a:txBody>
                        <a:bodyPr/>
                        <a:lstStyle/>
                        <a:p>
                          <a:pPr/>
                          <a14:m>
                            <m:oMathPara xmlns:m="http://schemas.openxmlformats.org/officeDocument/2006/math">
                              <m:oMathParaPr>
                                <m:jc m:val="centerGroup"/>
                              </m:oMathParaPr>
                              <m:oMath xmlns:m="http://schemas.openxmlformats.org/officeDocument/2006/math">
                                <m:r>
                                  <a:rPr lang="en-GB" sz="2400" b="0" i="1" smtClean="0">
                                    <a:latin typeface="Cambria Math"/>
                                    <a:ea typeface="Cambria Math"/>
                                    <a:cs typeface="Times New Roman" pitchFamily="18" charset="0"/>
                                  </a:rPr>
                                  <m:t>𝑃</m:t>
                                </m:r>
                                <m:d>
                                  <m:dPr>
                                    <m:ctrlPr>
                                      <a:rPr lang="en-GB" sz="2400" b="0" i="1" smtClean="0">
                                        <a:latin typeface="Cambria Math" panose="02040503050406030204" pitchFamily="18" charset="0"/>
                                        <a:ea typeface="Cambria Math"/>
                                        <a:cs typeface="Times New Roman" pitchFamily="18" charset="0"/>
                                      </a:rPr>
                                    </m:ctrlPr>
                                  </m:dPr>
                                  <m:e>
                                    <m:r>
                                      <a:rPr lang="en-GB" sz="2400" b="0" i="1" smtClean="0">
                                        <a:latin typeface="Cambria Math"/>
                                        <a:ea typeface="Cambria Math"/>
                                        <a:cs typeface="Times New Roman" pitchFamily="18" charset="0"/>
                                      </a:rPr>
                                      <m:t>𝑋</m:t>
                                    </m:r>
                                    <m:r>
                                      <a:rPr lang="en-GB" sz="2400" b="0" i="1" smtClean="0">
                                        <a:latin typeface="Cambria Math"/>
                                        <a:ea typeface="Cambria Math"/>
                                        <a:cs typeface="Times New Roman" pitchFamily="18" charset="0"/>
                                      </a:rPr>
                                      <m:t>=</m:t>
                                    </m:r>
                                    <m:r>
                                      <a:rPr lang="en-GB" sz="2400" b="0" i="1" smtClean="0">
                                        <a:latin typeface="Cambria Math"/>
                                        <a:ea typeface="Cambria Math"/>
                                        <a:cs typeface="Times New Roman" pitchFamily="18" charset="0"/>
                                      </a:rPr>
                                      <m:t>𝑥</m:t>
                                    </m:r>
                                  </m:e>
                                </m:d>
                                <m:r>
                                  <a:rPr lang="en-GB" sz="2400" b="0" i="1" u="none" strike="noStrike" kern="1200" baseline="0" dirty="0" smtClean="0">
                                    <a:solidFill>
                                      <a:schemeClr val="lt1"/>
                                    </a:solidFill>
                                    <a:latin typeface="Cambria Math"/>
                                    <a:ea typeface="+mn-ea"/>
                                    <a:cs typeface="+mn-cs"/>
                                  </a:rPr>
                                  <m:t>, </m:t>
                                </m:r>
                                <m:r>
                                  <m:rPr>
                                    <m:sty m:val="p"/>
                                  </m:rPr>
                                  <a:rPr lang="en-GB" sz="2400" b="0" i="0" u="none" strike="noStrike" kern="1200" baseline="0" dirty="0" smtClean="0">
                                    <a:solidFill>
                                      <a:schemeClr val="lt1"/>
                                    </a:solidFill>
                                    <a:latin typeface="Cambria Math"/>
                                    <a:ea typeface="+mn-ea"/>
                                    <a:cs typeface="+mn-cs"/>
                                  </a:rPr>
                                  <m:t>probability</m:t>
                                </m:r>
                              </m:oMath>
                            </m:oMathPara>
                          </a14:m>
                          <a:endParaRPr lang="en-GB" sz="2400" i="0" dirty="0"/>
                        </a:p>
                      </a:txBody>
                      <a:tcPr/>
                    </a:tc>
                    <a:extLst>
                      <a:ext uri="{0D108BD9-81ED-4DB2-BD59-A6C34878D82A}">
                        <a16:rowId xmlns:a16="http://schemas.microsoft.com/office/drawing/2014/main" val="10000"/>
                      </a:ext>
                    </a:extLst>
                  </a:tr>
                  <a:tr h="37084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37084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37084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37084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37084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57200">
                    <a:tc>
                      <a:txBody>
                        <a:bodyPr/>
                        <a:lstStyle/>
                        <a:p>
                          <a:endParaRPr lang="en-US"/>
                        </a:p>
                      </a:txBody>
                      <a:tcPr>
                        <a:blipFill>
                          <a:blip r:embed="rId2"/>
                          <a:stretch>
                            <a:fillRect l="-800" t="-2667" r="-242000" b="-530667"/>
                          </a:stretch>
                        </a:blipFill>
                      </a:tcPr>
                    </a:tc>
                    <a:tc>
                      <a:txBody>
                        <a:bodyPr/>
                        <a:lstStyle/>
                        <a:p>
                          <a:endParaRPr lang="en-US"/>
                        </a:p>
                      </a:txBody>
                      <a:tcPr>
                        <a:blipFill>
                          <a:blip r:embed="rId2"/>
                          <a:stretch>
                            <a:fillRect l="-42000" t="-2667" r="-833" b="-530667"/>
                          </a:stretch>
                        </a:blipFill>
                      </a:tcPr>
                    </a:tc>
                    <a:extLst>
                      <a:ext uri="{0D108BD9-81ED-4DB2-BD59-A6C34878D82A}">
                        <a16:rowId xmlns:a16="http://schemas.microsoft.com/office/drawing/2014/main" val="10000"/>
                      </a:ext>
                    </a:extLst>
                  </a:tr>
                  <a:tr h="45720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45720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45720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45720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45720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p:sp>
        <p:nvSpPr>
          <p:cNvPr id="5" name="Date Placeholder 4">
            <a:extLst>
              <a:ext uri="{FF2B5EF4-FFF2-40B4-BE49-F238E27FC236}">
                <a16:creationId xmlns:a16="http://schemas.microsoft.com/office/drawing/2014/main" id="{ECDA00AE-5170-4BC0-AAE7-9050B88B82FE}"/>
              </a:ext>
            </a:extLst>
          </p:cNvPr>
          <p:cNvSpPr>
            <a:spLocks noGrp="1"/>
          </p:cNvSpPr>
          <p:nvPr>
            <p:ph type="dt" sz="half" idx="10"/>
          </p:nvPr>
        </p:nvSpPr>
        <p:spPr/>
        <p:txBody>
          <a:bodyPr/>
          <a:lstStyle/>
          <a:p>
            <a:pPr>
              <a:defRPr/>
            </a:pPr>
            <a:fld id="{5DC17382-FDB2-4AB7-9274-D58CD3D00F77}" type="datetime3">
              <a:rPr lang="en-US" smtClean="0"/>
              <a:t>4 April 2023</a:t>
            </a:fld>
            <a:endParaRPr lang="en-US"/>
          </a:p>
        </p:txBody>
      </p:sp>
      <p:sp>
        <p:nvSpPr>
          <p:cNvPr id="6" name="Footer Placeholder 5">
            <a:extLst>
              <a:ext uri="{FF2B5EF4-FFF2-40B4-BE49-F238E27FC236}">
                <a16:creationId xmlns:a16="http://schemas.microsoft.com/office/drawing/2014/main" id="{58018D7D-4218-4EE6-A950-3D0E5EFF76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3619</TotalTime>
  <Words>3181</Words>
  <Application>Microsoft Office PowerPoint</Application>
  <PresentationFormat>On-screen Show (4:3)</PresentationFormat>
  <Paragraphs>521</Paragraphs>
  <Slides>61</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0" baseType="lpstr">
      <vt:lpstr>Algerian</vt:lpstr>
      <vt:lpstr>Arial</vt:lpstr>
      <vt:lpstr>Bookman Old Style</vt:lpstr>
      <vt:lpstr>Calibri</vt:lpstr>
      <vt:lpstr>Cambria Math</vt:lpstr>
      <vt:lpstr>Times New Roman</vt:lpstr>
      <vt:lpstr>Wingdings</vt:lpstr>
      <vt:lpstr>Axis</vt:lpstr>
      <vt:lpstr>Equation</vt:lpstr>
      <vt:lpstr>Mc3020: Discrete Probability Distributions</vt:lpstr>
      <vt:lpstr>Discrete Probability Distributions</vt:lpstr>
      <vt:lpstr>Definitions</vt:lpstr>
      <vt:lpstr>Example:</vt:lpstr>
      <vt:lpstr>Example continue….</vt:lpstr>
      <vt:lpstr>Types of Random Variables Examples:</vt:lpstr>
      <vt:lpstr>Introduction to Probability Distributions</vt:lpstr>
      <vt:lpstr>Discrete Probability Distribution:</vt:lpstr>
      <vt:lpstr>Example 1:</vt:lpstr>
      <vt:lpstr>PowerPoint Presentation</vt:lpstr>
      <vt:lpstr>Bernoulli Distribution</vt:lpstr>
      <vt:lpstr>Bernoulli Distribution:</vt:lpstr>
      <vt:lpstr>Bernoulli Distribution continue….</vt:lpstr>
      <vt:lpstr>Bernoulli Distribution continue….</vt:lpstr>
      <vt:lpstr>Binomial Distribution</vt:lpstr>
      <vt:lpstr>Binomial Distribution:</vt:lpstr>
      <vt:lpstr>The acronym BINS can be used to help remember Binomial Distribution:</vt:lpstr>
      <vt:lpstr>Question</vt:lpstr>
      <vt:lpstr>Binomial Distribution continue…. </vt:lpstr>
      <vt:lpstr>Binomial Distribution continue…. </vt:lpstr>
      <vt:lpstr>Example:</vt:lpstr>
      <vt:lpstr>Example 3:</vt:lpstr>
      <vt:lpstr>Examples 4:</vt:lpstr>
      <vt:lpstr>Exercises:</vt:lpstr>
      <vt:lpstr>Poisson Distribution</vt:lpstr>
      <vt:lpstr>Poisson Distribution:</vt:lpstr>
      <vt:lpstr>PowerPoint Presentation</vt:lpstr>
      <vt:lpstr>Note:</vt:lpstr>
      <vt:lpstr>Poisson Distribution:</vt:lpstr>
      <vt:lpstr>Example 5 :</vt:lpstr>
      <vt:lpstr>Example 6 :</vt:lpstr>
      <vt:lpstr>Example 7 :</vt:lpstr>
      <vt:lpstr>Example 8 :</vt:lpstr>
      <vt:lpstr>Exercises:</vt:lpstr>
      <vt:lpstr>Hypergeometric Distribution</vt:lpstr>
      <vt:lpstr>The Hypergeometric Distribution</vt:lpstr>
      <vt:lpstr>The Hypergeometric Distribution</vt:lpstr>
      <vt:lpstr>The Hypergeometric Distribution</vt:lpstr>
      <vt:lpstr>Example 9 : </vt:lpstr>
      <vt:lpstr>Example 10 :</vt:lpstr>
      <vt:lpstr>Example 11 :</vt:lpstr>
      <vt:lpstr>PowerPoint Presentation</vt:lpstr>
      <vt:lpstr>PowerPoint Presentation</vt:lpstr>
      <vt:lpstr>Example 12 :</vt:lpstr>
      <vt:lpstr>PowerPoint Presentation</vt:lpstr>
      <vt:lpstr>Exercises:</vt:lpstr>
      <vt:lpstr>Mean or Expected Value</vt:lpstr>
      <vt:lpstr>Mean or Expected Value</vt:lpstr>
      <vt:lpstr>Mean or Expected Value</vt:lpstr>
      <vt:lpstr>Variance and Standard Deviation</vt:lpstr>
      <vt:lpstr>Variance</vt:lpstr>
      <vt:lpstr>Standard Deviation</vt:lpstr>
      <vt:lpstr>PowerPoint Presentation</vt:lpstr>
      <vt:lpstr>Example 13 : </vt:lpstr>
      <vt:lpstr>Solution: </vt:lpstr>
      <vt:lpstr>Example 14 :</vt:lpstr>
      <vt:lpstr>Solution: </vt:lpstr>
      <vt:lpstr>Additional examples:</vt:lpstr>
      <vt:lpstr>Exercises:</vt:lpstr>
      <vt:lpstr>PowerPoint Presentation</vt:lpstr>
      <vt:lpstr>Continuous Probability Distributions </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thevaraja.mayooran@mnsu.edu</dc:creator>
  <cp:lastModifiedBy>Thevaraja Mayooran</cp:lastModifiedBy>
  <cp:revision>231</cp:revision>
  <dcterms:created xsi:type="dcterms:W3CDTF">2007-07-26T11:27:32Z</dcterms:created>
  <dcterms:modified xsi:type="dcterms:W3CDTF">2023-04-04T03:59:30Z</dcterms:modified>
</cp:coreProperties>
</file>