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2"/>
  </p:notesMasterIdLst>
  <p:sldIdLst>
    <p:sldId id="352" r:id="rId2"/>
    <p:sldId id="278" r:id="rId3"/>
    <p:sldId id="263" r:id="rId4"/>
    <p:sldId id="279" r:id="rId5"/>
    <p:sldId id="280" r:id="rId6"/>
    <p:sldId id="281" r:id="rId7"/>
    <p:sldId id="282" r:id="rId8"/>
    <p:sldId id="357" r:id="rId9"/>
    <p:sldId id="369" r:id="rId10"/>
    <p:sldId id="283" r:id="rId11"/>
    <p:sldId id="284" r:id="rId12"/>
    <p:sldId id="285" r:id="rId13"/>
    <p:sldId id="286" r:id="rId14"/>
    <p:sldId id="287" r:id="rId15"/>
    <p:sldId id="288" r:id="rId16"/>
    <p:sldId id="299" r:id="rId17"/>
    <p:sldId id="375" r:id="rId18"/>
    <p:sldId id="290" r:id="rId19"/>
    <p:sldId id="291" r:id="rId20"/>
    <p:sldId id="292" r:id="rId21"/>
    <p:sldId id="293" r:id="rId22"/>
    <p:sldId id="347" r:id="rId23"/>
    <p:sldId id="370" r:id="rId24"/>
    <p:sldId id="371" r:id="rId25"/>
    <p:sldId id="358" r:id="rId26"/>
    <p:sldId id="360" r:id="rId27"/>
    <p:sldId id="300" r:id="rId28"/>
    <p:sldId id="294" r:id="rId29"/>
    <p:sldId id="348" r:id="rId30"/>
    <p:sldId id="296" r:id="rId31"/>
    <p:sldId id="297" r:id="rId32"/>
    <p:sldId id="301" r:id="rId33"/>
    <p:sldId id="302" r:id="rId34"/>
    <p:sldId id="303" r:id="rId35"/>
    <p:sldId id="305" r:id="rId36"/>
    <p:sldId id="304" r:id="rId37"/>
    <p:sldId id="372" r:id="rId38"/>
    <p:sldId id="306" r:id="rId39"/>
    <p:sldId id="307" r:id="rId40"/>
    <p:sldId id="308" r:id="rId41"/>
    <p:sldId id="309" r:id="rId42"/>
    <p:sldId id="310" r:id="rId43"/>
    <p:sldId id="311" r:id="rId44"/>
    <p:sldId id="312" r:id="rId45"/>
    <p:sldId id="317" r:id="rId46"/>
    <p:sldId id="313" r:id="rId47"/>
    <p:sldId id="314" r:id="rId48"/>
    <p:sldId id="330" r:id="rId49"/>
    <p:sldId id="315" r:id="rId50"/>
    <p:sldId id="316" r:id="rId51"/>
    <p:sldId id="318" r:id="rId52"/>
    <p:sldId id="319" r:id="rId53"/>
    <p:sldId id="334" r:id="rId54"/>
    <p:sldId id="320" r:id="rId55"/>
    <p:sldId id="321" r:id="rId56"/>
    <p:sldId id="322" r:id="rId57"/>
    <p:sldId id="323" r:id="rId58"/>
    <p:sldId id="340" r:id="rId59"/>
    <p:sldId id="331" r:id="rId60"/>
    <p:sldId id="332" r:id="rId61"/>
    <p:sldId id="335" r:id="rId62"/>
    <p:sldId id="333" r:id="rId63"/>
    <p:sldId id="336" r:id="rId64"/>
    <p:sldId id="338" r:id="rId65"/>
    <p:sldId id="324" r:id="rId66"/>
    <p:sldId id="325" r:id="rId67"/>
    <p:sldId id="339" r:id="rId68"/>
    <p:sldId id="326" r:id="rId69"/>
    <p:sldId id="341" r:id="rId70"/>
    <p:sldId id="327" r:id="rId71"/>
    <p:sldId id="328" r:id="rId72"/>
    <p:sldId id="343" r:id="rId73"/>
    <p:sldId id="344" r:id="rId74"/>
    <p:sldId id="337" r:id="rId75"/>
    <p:sldId id="374" r:id="rId76"/>
    <p:sldId id="346" r:id="rId77"/>
    <p:sldId id="350" r:id="rId78"/>
    <p:sldId id="349" r:id="rId79"/>
    <p:sldId id="351" r:id="rId80"/>
    <p:sldId id="373" r:id="rId8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99"/>
    <a:srgbClr val="336699"/>
    <a:srgbClr val="CCECFF"/>
    <a:srgbClr val="2DCDED"/>
    <a:srgbClr val="006600"/>
    <a:srgbClr val="FF0000"/>
    <a:srgbClr val="FF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9B6F7-F601-44D9-89A9-2C320DEBBE59}" v="20" dt="2023-04-02T05:31:41.459"/>
  </p1510:revLst>
</p1510:revInfo>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602" autoAdjust="0"/>
  </p:normalViewPr>
  <p:slideViewPr>
    <p:cSldViewPr>
      <p:cViewPr varScale="1">
        <p:scale>
          <a:sx n="101" d="100"/>
          <a:sy n="101" d="100"/>
        </p:scale>
        <p:origin x="18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varaja Mayooran" userId="94acf84750b227d3" providerId="LiveId" clId="{F209B6F7-F601-44D9-89A9-2C320DEBBE59}"/>
    <pc:docChg chg="custSel addSld delSld modSld sldOrd">
      <pc:chgData name="Thevaraja Mayooran" userId="94acf84750b227d3" providerId="LiveId" clId="{F209B6F7-F601-44D9-89A9-2C320DEBBE59}" dt="2023-04-02T05:31:41.444" v="311"/>
      <pc:docMkLst>
        <pc:docMk/>
      </pc:docMkLst>
      <pc:sldChg chg="modSp mod">
        <pc:chgData name="Thevaraja Mayooran" userId="94acf84750b227d3" providerId="LiveId" clId="{F209B6F7-F601-44D9-89A9-2C320DEBBE59}" dt="2023-04-02T05:19:54.783" v="21" actId="20577"/>
        <pc:sldMkLst>
          <pc:docMk/>
          <pc:sldMk cId="0" sldId="279"/>
        </pc:sldMkLst>
        <pc:spChg chg="mod">
          <ac:chgData name="Thevaraja Mayooran" userId="94acf84750b227d3" providerId="LiveId" clId="{F209B6F7-F601-44D9-89A9-2C320DEBBE59}" dt="2023-04-02T05:19:54.783" v="21" actId="20577"/>
          <ac:spMkLst>
            <pc:docMk/>
            <pc:sldMk cId="0" sldId="279"/>
            <ac:spMk id="2" creationId="{00000000-0000-0000-0000-000000000000}"/>
          </ac:spMkLst>
        </pc:spChg>
      </pc:sldChg>
      <pc:sldChg chg="modSp mod">
        <pc:chgData name="Thevaraja Mayooran" userId="94acf84750b227d3" providerId="LiveId" clId="{F209B6F7-F601-44D9-89A9-2C320DEBBE59}" dt="2023-04-02T05:19:51.843" v="19" actId="20577"/>
        <pc:sldMkLst>
          <pc:docMk/>
          <pc:sldMk cId="0" sldId="280"/>
        </pc:sldMkLst>
        <pc:spChg chg="mod">
          <ac:chgData name="Thevaraja Mayooran" userId="94acf84750b227d3" providerId="LiveId" clId="{F209B6F7-F601-44D9-89A9-2C320DEBBE59}" dt="2023-04-02T05:19:51.843" v="19" actId="20577"/>
          <ac:spMkLst>
            <pc:docMk/>
            <pc:sldMk cId="0" sldId="280"/>
            <ac:spMk id="2" creationId="{00000000-0000-0000-0000-000000000000}"/>
          </ac:spMkLst>
        </pc:spChg>
      </pc:sldChg>
      <pc:sldChg chg="modSp mod">
        <pc:chgData name="Thevaraja Mayooran" userId="94acf84750b227d3" providerId="LiveId" clId="{F209B6F7-F601-44D9-89A9-2C320DEBBE59}" dt="2023-04-02T05:20:06.517" v="25" actId="20577"/>
        <pc:sldMkLst>
          <pc:docMk/>
          <pc:sldMk cId="0" sldId="284"/>
        </pc:sldMkLst>
        <pc:spChg chg="mod">
          <ac:chgData name="Thevaraja Mayooran" userId="94acf84750b227d3" providerId="LiveId" clId="{F209B6F7-F601-44D9-89A9-2C320DEBBE59}" dt="2023-04-02T05:20:06.517" v="25" actId="20577"/>
          <ac:spMkLst>
            <pc:docMk/>
            <pc:sldMk cId="0" sldId="284"/>
            <ac:spMk id="3" creationId="{00000000-0000-0000-0000-000000000000}"/>
          </ac:spMkLst>
        </pc:spChg>
      </pc:sldChg>
      <pc:sldChg chg="modSp mod">
        <pc:chgData name="Thevaraja Mayooran" userId="94acf84750b227d3" providerId="LiveId" clId="{F209B6F7-F601-44D9-89A9-2C320DEBBE59}" dt="2023-04-02T05:20:12.494" v="27" actId="20577"/>
        <pc:sldMkLst>
          <pc:docMk/>
          <pc:sldMk cId="0" sldId="285"/>
        </pc:sldMkLst>
        <pc:spChg chg="mod">
          <ac:chgData name="Thevaraja Mayooran" userId="94acf84750b227d3" providerId="LiveId" clId="{F209B6F7-F601-44D9-89A9-2C320DEBBE59}" dt="2023-04-02T05:20:12.494" v="27" actId="20577"/>
          <ac:spMkLst>
            <pc:docMk/>
            <pc:sldMk cId="0" sldId="285"/>
            <ac:spMk id="3" creationId="{00000000-0000-0000-0000-000000000000}"/>
          </ac:spMkLst>
        </pc:spChg>
      </pc:sldChg>
      <pc:sldChg chg="modSp mod">
        <pc:chgData name="Thevaraja Mayooran" userId="94acf84750b227d3" providerId="LiveId" clId="{F209B6F7-F601-44D9-89A9-2C320DEBBE59}" dt="2023-04-02T05:20:19.286" v="29" actId="20577"/>
        <pc:sldMkLst>
          <pc:docMk/>
          <pc:sldMk cId="0" sldId="286"/>
        </pc:sldMkLst>
        <pc:spChg chg="mod">
          <ac:chgData name="Thevaraja Mayooran" userId="94acf84750b227d3" providerId="LiveId" clId="{F209B6F7-F601-44D9-89A9-2C320DEBBE59}" dt="2023-04-02T05:20:19.286" v="29" actId="20577"/>
          <ac:spMkLst>
            <pc:docMk/>
            <pc:sldMk cId="0" sldId="286"/>
            <ac:spMk id="3" creationId="{00000000-0000-0000-0000-000000000000}"/>
          </ac:spMkLst>
        </pc:spChg>
      </pc:sldChg>
      <pc:sldChg chg="modSp mod">
        <pc:chgData name="Thevaraja Mayooran" userId="94acf84750b227d3" providerId="LiveId" clId="{F209B6F7-F601-44D9-89A9-2C320DEBBE59}" dt="2023-04-02T05:20:31.616" v="33" actId="20577"/>
        <pc:sldMkLst>
          <pc:docMk/>
          <pc:sldMk cId="0" sldId="288"/>
        </pc:sldMkLst>
        <pc:spChg chg="mod">
          <ac:chgData name="Thevaraja Mayooran" userId="94acf84750b227d3" providerId="LiveId" clId="{F209B6F7-F601-44D9-89A9-2C320DEBBE59}" dt="2023-04-02T05:20:31.616" v="33" actId="20577"/>
          <ac:spMkLst>
            <pc:docMk/>
            <pc:sldMk cId="0" sldId="288"/>
            <ac:spMk id="3" creationId="{00000000-0000-0000-0000-000000000000}"/>
          </ac:spMkLst>
        </pc:spChg>
      </pc:sldChg>
      <pc:sldChg chg="del">
        <pc:chgData name="Thevaraja Mayooran" userId="94acf84750b227d3" providerId="LiveId" clId="{F209B6F7-F601-44D9-89A9-2C320DEBBE59}" dt="2023-04-02T05:29:30.205" v="291" actId="47"/>
        <pc:sldMkLst>
          <pc:docMk/>
          <pc:sldMk cId="0" sldId="289"/>
        </pc:sldMkLst>
      </pc:sldChg>
      <pc:sldChg chg="add del">
        <pc:chgData name="Thevaraja Mayooran" userId="94acf84750b227d3" providerId="LiveId" clId="{F209B6F7-F601-44D9-89A9-2C320DEBBE59}" dt="2023-04-02T05:31:08.621" v="309"/>
        <pc:sldMkLst>
          <pc:docMk/>
          <pc:sldMk cId="3824581221" sldId="289"/>
        </pc:sldMkLst>
      </pc:sldChg>
      <pc:sldChg chg="modSp mod">
        <pc:chgData name="Thevaraja Mayooran" userId="94acf84750b227d3" providerId="LiveId" clId="{F209B6F7-F601-44D9-89A9-2C320DEBBE59}" dt="2023-04-02T05:30:01.691" v="297" actId="20577"/>
        <pc:sldMkLst>
          <pc:docMk/>
          <pc:sldMk cId="0" sldId="291"/>
        </pc:sldMkLst>
        <pc:spChg chg="mod">
          <ac:chgData name="Thevaraja Mayooran" userId="94acf84750b227d3" providerId="LiveId" clId="{F209B6F7-F601-44D9-89A9-2C320DEBBE59}" dt="2023-04-02T05:30:01.691" v="297" actId="20577"/>
          <ac:spMkLst>
            <pc:docMk/>
            <pc:sldMk cId="0" sldId="291"/>
            <ac:spMk id="2" creationId="{00000000-0000-0000-0000-000000000000}"/>
          </ac:spMkLst>
        </pc:spChg>
      </pc:sldChg>
      <pc:sldChg chg="modSp mod">
        <pc:chgData name="Thevaraja Mayooran" userId="94acf84750b227d3" providerId="LiveId" clId="{F209B6F7-F601-44D9-89A9-2C320DEBBE59}" dt="2023-04-02T05:25:25.035" v="35" actId="20577"/>
        <pc:sldMkLst>
          <pc:docMk/>
          <pc:sldMk cId="0" sldId="293"/>
        </pc:sldMkLst>
        <pc:spChg chg="mod">
          <ac:chgData name="Thevaraja Mayooran" userId="94acf84750b227d3" providerId="LiveId" clId="{F209B6F7-F601-44D9-89A9-2C320DEBBE59}" dt="2023-04-02T05:25:25.035" v="35" actId="20577"/>
          <ac:spMkLst>
            <pc:docMk/>
            <pc:sldMk cId="0" sldId="293"/>
            <ac:spMk id="2" creationId="{00000000-0000-0000-0000-000000000000}"/>
          </ac:spMkLst>
        </pc:spChg>
      </pc:sldChg>
      <pc:sldChg chg="modSp mod">
        <pc:chgData name="Thevaraja Mayooran" userId="94acf84750b227d3" providerId="LiveId" clId="{F209B6F7-F601-44D9-89A9-2C320DEBBE59}" dt="2023-04-02T05:30:33.676" v="303" actId="20577"/>
        <pc:sldMkLst>
          <pc:docMk/>
          <pc:sldMk cId="1547115770" sldId="301"/>
        </pc:sldMkLst>
        <pc:spChg chg="mod">
          <ac:chgData name="Thevaraja Mayooran" userId="94acf84750b227d3" providerId="LiveId" clId="{F209B6F7-F601-44D9-89A9-2C320DEBBE59}" dt="2023-04-02T05:30:33.676" v="303" actId="20577"/>
          <ac:spMkLst>
            <pc:docMk/>
            <pc:sldMk cId="1547115770" sldId="301"/>
            <ac:spMk id="2" creationId="{00000000-0000-0000-0000-000000000000}"/>
          </ac:spMkLst>
        </pc:spChg>
      </pc:sldChg>
      <pc:sldChg chg="modSp mod">
        <pc:chgData name="Thevaraja Mayooran" userId="94acf84750b227d3" providerId="LiveId" clId="{F209B6F7-F601-44D9-89A9-2C320DEBBE59}" dt="2023-04-02T05:30:37.966" v="305" actId="20577"/>
        <pc:sldMkLst>
          <pc:docMk/>
          <pc:sldMk cId="2086741538" sldId="303"/>
        </pc:sldMkLst>
        <pc:spChg chg="mod">
          <ac:chgData name="Thevaraja Mayooran" userId="94acf84750b227d3" providerId="LiveId" clId="{F209B6F7-F601-44D9-89A9-2C320DEBBE59}" dt="2023-04-02T05:30:37.966" v="305" actId="20577"/>
          <ac:spMkLst>
            <pc:docMk/>
            <pc:sldMk cId="2086741538" sldId="303"/>
            <ac:spMk id="2" creationId="{00000000-0000-0000-0000-000000000000}"/>
          </ac:spMkLst>
        </pc:spChg>
      </pc:sldChg>
      <pc:sldChg chg="modSp mod">
        <pc:chgData name="Thevaraja Mayooran" userId="94acf84750b227d3" providerId="LiveId" clId="{F209B6F7-F601-44D9-89A9-2C320DEBBE59}" dt="2023-04-02T05:30:41.595" v="307" actId="20577"/>
        <pc:sldMkLst>
          <pc:docMk/>
          <pc:sldMk cId="2367421280" sldId="304"/>
        </pc:sldMkLst>
        <pc:spChg chg="mod">
          <ac:chgData name="Thevaraja Mayooran" userId="94acf84750b227d3" providerId="LiveId" clId="{F209B6F7-F601-44D9-89A9-2C320DEBBE59}" dt="2023-04-02T05:30:41.595" v="307" actId="20577"/>
          <ac:spMkLst>
            <pc:docMk/>
            <pc:sldMk cId="2367421280" sldId="304"/>
            <ac:spMk id="2" creationId="{00000000-0000-0000-0000-000000000000}"/>
          </ac:spMkLst>
        </pc:spChg>
      </pc:sldChg>
      <pc:sldChg chg="del">
        <pc:chgData name="Thevaraja Mayooran" userId="94acf84750b227d3" providerId="LiveId" clId="{F209B6F7-F601-44D9-89A9-2C320DEBBE59}" dt="2023-04-02T05:17:24.617" v="11" actId="47"/>
        <pc:sldMkLst>
          <pc:docMk/>
          <pc:sldMk cId="626309487" sldId="329"/>
        </pc:sldMkLst>
      </pc:sldChg>
      <pc:sldChg chg="del">
        <pc:chgData name="Thevaraja Mayooran" userId="94acf84750b227d3" providerId="LiveId" clId="{F209B6F7-F601-44D9-89A9-2C320DEBBE59}" dt="2023-04-02T05:17:51.494" v="14" actId="47"/>
        <pc:sldMkLst>
          <pc:docMk/>
          <pc:sldMk cId="0" sldId="342"/>
        </pc:sldMkLst>
      </pc:sldChg>
      <pc:sldChg chg="del">
        <pc:chgData name="Thevaraja Mayooran" userId="94acf84750b227d3" providerId="LiveId" clId="{F209B6F7-F601-44D9-89A9-2C320DEBBE59}" dt="2023-04-02T05:17:34.697" v="12" actId="47"/>
        <pc:sldMkLst>
          <pc:docMk/>
          <pc:sldMk cId="415615706" sldId="345"/>
        </pc:sldMkLst>
      </pc:sldChg>
      <pc:sldChg chg="modSp mod">
        <pc:chgData name="Thevaraja Mayooran" userId="94acf84750b227d3" providerId="LiveId" clId="{F209B6F7-F601-44D9-89A9-2C320DEBBE59}" dt="2023-04-02T05:30:16.337" v="301" actId="20577"/>
        <pc:sldMkLst>
          <pc:docMk/>
          <pc:sldMk cId="3245528418" sldId="348"/>
        </pc:sldMkLst>
        <pc:spChg chg="mod">
          <ac:chgData name="Thevaraja Mayooran" userId="94acf84750b227d3" providerId="LiveId" clId="{F209B6F7-F601-44D9-89A9-2C320DEBBE59}" dt="2023-04-02T05:30:14.816" v="299" actId="20577"/>
          <ac:spMkLst>
            <pc:docMk/>
            <pc:sldMk cId="3245528418" sldId="348"/>
            <ac:spMk id="2" creationId="{00000000-0000-0000-0000-000000000000}"/>
          </ac:spMkLst>
        </pc:spChg>
        <pc:spChg chg="mod">
          <ac:chgData name="Thevaraja Mayooran" userId="94acf84750b227d3" providerId="LiveId" clId="{F209B6F7-F601-44D9-89A9-2C320DEBBE59}" dt="2023-04-02T05:30:16.337" v="301" actId="20577"/>
          <ac:spMkLst>
            <pc:docMk/>
            <pc:sldMk cId="3245528418" sldId="348"/>
            <ac:spMk id="3" creationId="{00000000-0000-0000-0000-000000000000}"/>
          </ac:spMkLst>
        </pc:spChg>
      </pc:sldChg>
      <pc:sldChg chg="modSp">
        <pc:chgData name="Thevaraja Mayooran" userId="94acf84750b227d3" providerId="LiveId" clId="{F209B6F7-F601-44D9-89A9-2C320DEBBE59}" dt="2023-04-02T05:19:43.904" v="17" actId="1036"/>
        <pc:sldMkLst>
          <pc:docMk/>
          <pc:sldMk cId="0" sldId="352"/>
        </pc:sldMkLst>
        <pc:picChg chg="mod">
          <ac:chgData name="Thevaraja Mayooran" userId="94acf84750b227d3" providerId="LiveId" clId="{F209B6F7-F601-44D9-89A9-2C320DEBBE59}" dt="2023-04-02T05:19:43.904" v="17" actId="1036"/>
          <ac:picMkLst>
            <pc:docMk/>
            <pc:sldMk cId="0" sldId="352"/>
            <ac:picMk id="14340" creationId="{79B67115-C527-29E0-7FC5-1D004244BDF3}"/>
          </ac:picMkLst>
        </pc:picChg>
      </pc:sldChg>
      <pc:sldChg chg="add">
        <pc:chgData name="Thevaraja Mayooran" userId="94acf84750b227d3" providerId="LiveId" clId="{F209B6F7-F601-44D9-89A9-2C320DEBBE59}" dt="2023-04-02T05:19:28.595" v="15"/>
        <pc:sldMkLst>
          <pc:docMk/>
          <pc:sldMk cId="0" sldId="357"/>
        </pc:sldMkLst>
      </pc:sldChg>
      <pc:sldChg chg="add">
        <pc:chgData name="Thevaraja Mayooran" userId="94acf84750b227d3" providerId="LiveId" clId="{F209B6F7-F601-44D9-89A9-2C320DEBBE59}" dt="2023-04-02T05:15:52.791" v="0"/>
        <pc:sldMkLst>
          <pc:docMk/>
          <pc:sldMk cId="0" sldId="358"/>
        </pc:sldMkLst>
      </pc:sldChg>
      <pc:sldChg chg="add">
        <pc:chgData name="Thevaraja Mayooran" userId="94acf84750b227d3" providerId="LiveId" clId="{F209B6F7-F601-44D9-89A9-2C320DEBBE59}" dt="2023-04-02T05:15:52.791" v="0"/>
        <pc:sldMkLst>
          <pc:docMk/>
          <pc:sldMk cId="0" sldId="360"/>
        </pc:sldMkLst>
      </pc:sldChg>
      <pc:sldChg chg="add">
        <pc:chgData name="Thevaraja Mayooran" userId="94acf84750b227d3" providerId="LiveId" clId="{F209B6F7-F601-44D9-89A9-2C320DEBBE59}" dt="2023-04-02T05:19:28.595" v="15"/>
        <pc:sldMkLst>
          <pc:docMk/>
          <pc:sldMk cId="0" sldId="369"/>
        </pc:sldMkLst>
      </pc:sldChg>
      <pc:sldChg chg="add">
        <pc:chgData name="Thevaraja Mayooran" userId="94acf84750b227d3" providerId="LiveId" clId="{F209B6F7-F601-44D9-89A9-2C320DEBBE59}" dt="2023-04-02T05:15:52.791" v="0"/>
        <pc:sldMkLst>
          <pc:docMk/>
          <pc:sldMk cId="0" sldId="370"/>
        </pc:sldMkLst>
      </pc:sldChg>
      <pc:sldChg chg="add">
        <pc:chgData name="Thevaraja Mayooran" userId="94acf84750b227d3" providerId="LiveId" clId="{F209B6F7-F601-44D9-89A9-2C320DEBBE59}" dt="2023-04-02T05:15:52.791" v="0"/>
        <pc:sldMkLst>
          <pc:docMk/>
          <pc:sldMk cId="0" sldId="371"/>
        </pc:sldMkLst>
      </pc:sldChg>
      <pc:sldChg chg="add del">
        <pc:chgData name="Thevaraja Mayooran" userId="94acf84750b227d3" providerId="LiveId" clId="{F209B6F7-F601-44D9-89A9-2C320DEBBE59}" dt="2023-04-02T05:16:36.771" v="5"/>
        <pc:sldMkLst>
          <pc:docMk/>
          <pc:sldMk cId="0" sldId="372"/>
        </pc:sldMkLst>
      </pc:sldChg>
      <pc:sldChg chg="add del ord">
        <pc:chgData name="Thevaraja Mayooran" userId="94acf84750b227d3" providerId="LiveId" clId="{F209B6F7-F601-44D9-89A9-2C320DEBBE59}" dt="2023-04-02T05:17:21.149" v="10"/>
        <pc:sldMkLst>
          <pc:docMk/>
          <pc:sldMk cId="0" sldId="373"/>
        </pc:sldMkLst>
      </pc:sldChg>
      <pc:sldChg chg="add del">
        <pc:chgData name="Thevaraja Mayooran" userId="94acf84750b227d3" providerId="LiveId" clId="{F209B6F7-F601-44D9-89A9-2C320DEBBE59}" dt="2023-04-02T05:17:49.094" v="13"/>
        <pc:sldMkLst>
          <pc:docMk/>
          <pc:sldMk cId="0" sldId="374"/>
        </pc:sldMkLst>
      </pc:sldChg>
      <pc:sldChg chg="add del">
        <pc:chgData name="Thevaraja Mayooran" userId="94acf84750b227d3" providerId="LiveId" clId="{F209B6F7-F601-44D9-89A9-2C320DEBBE59}" dt="2023-04-02T05:16:27.133" v="4"/>
        <pc:sldMkLst>
          <pc:docMk/>
          <pc:sldMk cId="1211385017" sldId="375"/>
        </pc:sldMkLst>
        <pc:spChg chg="del">
          <ac:chgData name="Thevaraja Mayooran" userId="94acf84750b227d3" providerId="LiveId" clId="{F209B6F7-F601-44D9-89A9-2C320DEBBE59}" dt="2023-04-02T05:26:01.441" v="37" actId="478"/>
          <ac:spMkLst>
            <pc:docMk/>
            <pc:sldMk cId="1211385017" sldId="375"/>
            <ac:spMk id="3" creationId="{00000000-0000-0000-0000-000000000000}"/>
          </ac:spMkLst>
        </pc:spChg>
        <pc:spChg chg="add mod">
          <ac:chgData name="Thevaraja Mayooran" userId="94acf84750b227d3" providerId="LiveId" clId="{F209B6F7-F601-44D9-89A9-2C320DEBBE59}" dt="2023-04-02T05:29:50.508" v="295" actId="1076"/>
          <ac:spMkLst>
            <pc:docMk/>
            <pc:sldMk cId="1211385017" sldId="375"/>
            <ac:spMk id="8" creationId="{65BD0830-ED04-9171-97FB-A4DEA78B53A2}"/>
          </ac:spMkLst>
        </pc:spChg>
      </pc:sldChg>
      <pc:sldChg chg="add del">
        <pc:chgData name="Thevaraja Mayooran" userId="94acf84750b227d3" providerId="LiveId" clId="{F209B6F7-F601-44D9-89A9-2C320DEBBE59}" dt="2023-04-02T05:31:41.444" v="311"/>
        <pc:sldMkLst>
          <pc:docMk/>
          <pc:sldMk cId="1560147111" sldId="3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47A3A7F-ED21-4E4F-84F3-8EC39495DFD2}" type="datetimeFigureOut">
              <a:rPr lang="en-US"/>
              <a:pPr>
                <a:defRPr/>
              </a:pPr>
              <a:t>2/19/2024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29802F-692C-4402-992F-168B735E8765}" type="slidenum">
              <a:rPr lang="en-IN"/>
              <a:pPr>
                <a:defRPr/>
              </a:pPr>
              <a:t>‹#›</a:t>
            </a:fld>
            <a:endParaRPr lang="en-IN"/>
          </a:p>
        </p:txBody>
      </p:sp>
    </p:spTree>
    <p:extLst>
      <p:ext uri="{BB962C8B-B14F-4D97-AF65-F5344CB8AC3E}">
        <p14:creationId xmlns:p14="http://schemas.microsoft.com/office/powerpoint/2010/main" val="566686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529802F-692C-4402-992F-168B735E8765}" type="slidenum">
              <a:rPr lang="en-IN" smtClean="0"/>
              <a:pPr>
                <a:defRPr/>
              </a:pPr>
              <a:t>68</a:t>
            </a:fld>
            <a:endParaRPr lang="en-IN"/>
          </a:p>
        </p:txBody>
      </p:sp>
    </p:spTree>
    <p:extLst>
      <p:ext uri="{BB962C8B-B14F-4D97-AF65-F5344CB8AC3E}">
        <p14:creationId xmlns:p14="http://schemas.microsoft.com/office/powerpoint/2010/main" val="124100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0E6E7D6F-2E3D-4BE7-8208-67DF74B11AD0}" type="datetime2">
              <a:rPr lang="en-US" smtClean="0"/>
              <a:pPr>
                <a:defRPr/>
              </a:pPr>
              <a:t>Monday, February 19, 2024</a:t>
            </a:fld>
            <a:endParaRPr lang="en-US"/>
          </a:p>
        </p:txBody>
      </p:sp>
      <p:sp>
        <p:nvSpPr>
          <p:cNvPr id="16" name="Footer Placeholder 16"/>
          <p:cNvSpPr>
            <a:spLocks noGrp="1"/>
          </p:cNvSpPr>
          <p:nvPr>
            <p:ph type="ftr" sz="quarter" idx="11"/>
          </p:nvPr>
        </p:nvSpPr>
        <p:spPr/>
        <p:txBody>
          <a:bodyPr/>
          <a:lstStyle>
            <a:lvl1pPr>
              <a:defRPr/>
            </a:lvl1pPr>
          </a:lstStyle>
          <a:p>
            <a:pPr>
              <a:defRPr/>
            </a:pPr>
            <a:r>
              <a:rPr lang="en-US"/>
              <a:t>STAT 154 -09</a:t>
            </a:r>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D13D66EE-49DD-4888-B717-C82DBC1A820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372069-B488-426E-9C0F-DE0EB888DBC3}"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STAT 154 -09</a:t>
            </a:r>
          </a:p>
        </p:txBody>
      </p:sp>
      <p:sp>
        <p:nvSpPr>
          <p:cNvPr id="6" name="Slide Number Placeholder 5"/>
          <p:cNvSpPr>
            <a:spLocks noGrp="1"/>
          </p:cNvSpPr>
          <p:nvPr>
            <p:ph type="sldNum" sz="quarter" idx="12"/>
          </p:nvPr>
        </p:nvSpPr>
        <p:spPr/>
        <p:txBody>
          <a:bodyPr/>
          <a:lstStyle>
            <a:lvl1pPr>
              <a:defRPr/>
            </a:lvl1pPr>
          </a:lstStyle>
          <a:p>
            <a:pPr>
              <a:defRPr/>
            </a:pPr>
            <a:fld id="{AE6FB1A6-0F8B-4D25-ACD5-F40DBDEA521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E029B50-1419-4528-A2BB-7AF803BDC0B4}"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64C6F9F0-C39E-43A1-9925-A94E2D3059B1}" type="datetime2">
              <a:rPr lang="en-US" smtClean="0"/>
              <a:pPr>
                <a:defRPr/>
              </a:pPr>
              <a:t>Monday, February 19, 2024</a:t>
            </a:fld>
            <a:endParaRPr lang="en-US"/>
          </a:p>
        </p:txBody>
      </p:sp>
      <p:sp>
        <p:nvSpPr>
          <p:cNvPr id="15" name="Footer Placeholder 4"/>
          <p:cNvSpPr>
            <a:spLocks noGrp="1"/>
          </p:cNvSpPr>
          <p:nvPr>
            <p:ph type="ftr" sz="quarter" idx="12"/>
          </p:nvPr>
        </p:nvSpPr>
        <p:spPr/>
        <p:txBody>
          <a:bodyPr/>
          <a:lstStyle>
            <a:lvl1pPr>
              <a:defRPr/>
            </a:lvl1pPr>
          </a:lstStyle>
          <a:p>
            <a:pPr>
              <a:defRPr/>
            </a:pPr>
            <a:r>
              <a:rPr lang="en-US"/>
              <a:t>STAT 154 -09</a:t>
            </a:r>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D222-CBF5-E2A6-4452-664405432286}"/>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107E93B8-5BEB-CD52-26DD-A1199A1A174D}"/>
              </a:ext>
            </a:extLst>
          </p:cNvPr>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214094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STAT 154 -09</a:t>
            </a:r>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C70CFA2D-21B9-45B6-893F-7371CE3DE2D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r>
              <a:rPr lang="en-US"/>
              <a:t>STAT 154 -09</a:t>
            </a:r>
          </a:p>
        </p:txBody>
      </p:sp>
      <p:sp>
        <p:nvSpPr>
          <p:cNvPr id="16" name="Date Placeholder 3"/>
          <p:cNvSpPr>
            <a:spLocks noGrp="1"/>
          </p:cNvSpPr>
          <p:nvPr>
            <p:ph type="dt" sz="half" idx="11"/>
          </p:nvPr>
        </p:nvSpPr>
        <p:spPr/>
        <p:txBody>
          <a:bodyPr/>
          <a:lstStyle>
            <a:lvl1pPr>
              <a:defRPr/>
            </a:lvl1pPr>
          </a:lstStyle>
          <a:p>
            <a:pPr>
              <a:defRPr/>
            </a:pPr>
            <a:fld id="{A4D6D4EA-5FB8-43CE-987D-0AC86465F95C}" type="datetime2">
              <a:rPr lang="en-US" smtClean="0"/>
              <a:pPr>
                <a:defRPr/>
              </a:pPr>
              <a:t>Monday, February 19, 2024</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ECCC039A-CD02-440D-B5AB-1E629846DA3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2785495-EF89-4103-9EEF-357E42F1C782}" type="datetime2">
              <a:rPr lang="en-US" smtClean="0"/>
              <a:pPr>
                <a:defRPr/>
              </a:pPr>
              <a:t>Monday, February 19, 2024</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STAT 154 -09</a:t>
            </a:r>
          </a:p>
        </p:txBody>
      </p:sp>
      <p:sp>
        <p:nvSpPr>
          <p:cNvPr id="8" name="Slide Number Placeholder 6"/>
          <p:cNvSpPr>
            <a:spLocks noGrp="1"/>
          </p:cNvSpPr>
          <p:nvPr>
            <p:ph type="sldNum" sz="quarter" idx="12"/>
          </p:nvPr>
        </p:nvSpPr>
        <p:spPr/>
        <p:txBody>
          <a:bodyPr/>
          <a:lstStyle>
            <a:lvl1pPr>
              <a:defRPr/>
            </a:lvl1pPr>
          </a:lstStyle>
          <a:p>
            <a:pPr>
              <a:defRPr/>
            </a:pPr>
            <a:fld id="{351DA6A0-3665-4606-85C2-A64CA6D14BE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9BC1A9D4-ECF7-4FE9-B7A9-F213BC46A62C}" type="datetime2">
              <a:rPr lang="en-US" smtClean="0"/>
              <a:pPr>
                <a:defRPr/>
              </a:pPr>
              <a:t>Monday, February 19, 2024</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r>
              <a:rPr lang="en-US"/>
              <a:t>STAT 154 -09</a:t>
            </a:r>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97EADBE9-D7D4-4BA7-9E0A-B79E1CEDA01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687CDBB-032F-45F0-9944-B85F137AC2FD}" type="datetime2">
              <a:rPr lang="en-US" smtClean="0"/>
              <a:pPr>
                <a:defRPr/>
              </a:pPr>
              <a:t>Monday, February 19, 2024</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STAT 154 -09</a:t>
            </a:r>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783E2562-2ECC-4861-A78A-24AEECA763EC}" type="slidenum">
              <a:rPr lang="en-US"/>
              <a:pPr>
                <a:defRPr/>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fld id="{798F6783-B2F5-4388-9B96-2CDFDC6A283F}" type="datetime2">
              <a:rPr lang="en-US" smtClean="0"/>
              <a:pPr>
                <a:defRPr/>
              </a:pPr>
              <a:t>Monday, February 19, 2024</a:t>
            </a:fld>
            <a:endParaRPr lang="en-US"/>
          </a:p>
        </p:txBody>
      </p:sp>
      <p:sp>
        <p:nvSpPr>
          <p:cNvPr id="9" name="Footer Placeholder 2"/>
          <p:cNvSpPr>
            <a:spLocks noGrp="1"/>
          </p:cNvSpPr>
          <p:nvPr>
            <p:ph type="ftr" sz="quarter" idx="11"/>
          </p:nvPr>
        </p:nvSpPr>
        <p:spPr/>
        <p:txBody>
          <a:bodyPr/>
          <a:lstStyle>
            <a:lvl1pPr>
              <a:defRPr/>
            </a:lvl1pPr>
          </a:lstStyle>
          <a:p>
            <a:pPr>
              <a:defRPr/>
            </a:pPr>
            <a:r>
              <a:rPr lang="en-US"/>
              <a:t>STAT 154 -09</a:t>
            </a:r>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77C6793F-F3F8-41D8-9428-CCF50DA353AF}" type="slidenum">
              <a:rPr lang="en-US"/>
              <a:pPr>
                <a:defRPr/>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0DC4B981-BD34-43D6-B7AC-8A6AD6B22268}"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3C6DBB0-F886-46D6-880D-8C686ED42AEF}" type="datetime2">
              <a:rPr lang="en-US" smtClean="0"/>
              <a:pPr>
                <a:defRPr/>
              </a:pPr>
              <a:t>Monday, February 19, 2024</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r>
              <a:rPr lang="en-US"/>
              <a:t>STAT 154 -09</a:t>
            </a:r>
          </a:p>
        </p:txBody>
      </p:sp>
    </p:spTree>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8D8B793C-AABB-4D73-BAAD-D91CB1E1101A}"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3EC0228A-6402-4E70-9AB8-18904C9ED195}" type="datetime2">
              <a:rPr lang="en-US" smtClean="0"/>
              <a:pPr>
                <a:defRPr/>
              </a:pPr>
              <a:t>Monday, February 19, 2024</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r>
              <a:rPr lang="en-US"/>
              <a:t>STAT 154 -09</a:t>
            </a: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fld id="{FA793E4B-0A71-4F19-A1A9-20DF7FBEC736}" type="datetime2">
              <a:rPr lang="en-US" smtClean="0"/>
              <a:pPr>
                <a:defRPr/>
              </a:pPr>
              <a:t>Monday, February 19, 2024</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r>
              <a:rPr lang="en-US"/>
              <a:t>STAT 154 -09</a:t>
            </a: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5E43E84-AF71-47A3-8E6F-9DEA17384D24}" type="slidenum">
              <a:rPr lang="en-US"/>
              <a:pPr>
                <a:defRPr/>
              </a:pPr>
              <a:t>‹#›</a:t>
            </a:fld>
            <a:endParaRPr lang="en-US"/>
          </a:p>
        </p:txBody>
      </p:sp>
      <p:sp>
        <p:nvSpPr>
          <p:cNvPr id="615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15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ransition spd="slow">
    <p:wipe dir="r"/>
  </p:transition>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udgetstockphoto.com/samples/pics/dice.jpg" TargetMode="External"/><Relationship Id="rId7" Type="http://schemas.openxmlformats.org/officeDocument/2006/relationships/hyperlink" Target="mailto:mayooran@eng.jfn.ac.lk" TargetMode="External"/><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9.png"/><Relationship Id="rId7" Type="http://schemas.openxmlformats.org/officeDocument/2006/relationships/oleObject" Target="../embeddings/oleObject1.bin"/><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en00892_">
            <a:extLst>
              <a:ext uri="{FF2B5EF4-FFF2-40B4-BE49-F238E27FC236}">
                <a16:creationId xmlns:a16="http://schemas.microsoft.com/office/drawing/2014/main" id="{0DDC47BD-CBFB-1D43-110B-E77BE3D20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300" y="134938"/>
            <a:ext cx="177482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ice">
            <a:hlinkClick r:id="rId3"/>
            <a:extLst>
              <a:ext uri="{FF2B5EF4-FFF2-40B4-BE49-F238E27FC236}">
                <a16:creationId xmlns:a16="http://schemas.microsoft.com/office/drawing/2014/main" id="{3ABCE456-DA6B-46EC-2099-DAA87EDD1ED7}"/>
              </a:ext>
            </a:extLst>
          </p:cNvPr>
          <p:cNvPicPr>
            <a:picLocks noChangeAspect="1" noChangeArrowheads="1"/>
          </p:cNvPicPr>
          <p:nvPr/>
        </p:nvPicPr>
        <p:blipFill>
          <a:blip r:embed="rId4"/>
          <a:srcRect/>
          <a:stretch>
            <a:fillRect/>
          </a:stretch>
        </p:blipFill>
        <p:spPr bwMode="auto">
          <a:xfrm>
            <a:off x="142844" y="152400"/>
            <a:ext cx="1546225" cy="1600200"/>
          </a:xfrm>
          <a:prstGeom prst="rect">
            <a:avLst/>
          </a:prstGeom>
          <a:ln>
            <a:noFill/>
          </a:ln>
          <a:effectLst>
            <a:softEdge rad="112500"/>
          </a:effectLst>
        </p:spPr>
      </p:pic>
      <p:pic>
        <p:nvPicPr>
          <p:cNvPr id="14340" name="Picture 9" descr="http://www.mythopoetry.com/images/cointoss_ani.gif">
            <a:extLst>
              <a:ext uri="{FF2B5EF4-FFF2-40B4-BE49-F238E27FC236}">
                <a16:creationId xmlns:a16="http://schemas.microsoft.com/office/drawing/2014/main" id="{79B67115-C527-29E0-7FC5-1D004244BDF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98463" y="4051300"/>
            <a:ext cx="11652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1" descr="http://www.learnenglish.de/img/vocab/verbs/throw.gif">
            <a:extLst>
              <a:ext uri="{FF2B5EF4-FFF2-40B4-BE49-F238E27FC236}">
                <a16:creationId xmlns:a16="http://schemas.microsoft.com/office/drawing/2014/main" id="{ADE7BCD7-ED6D-5835-F90C-E4C9A193E1C7}"/>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44291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1">
            <a:extLst>
              <a:ext uri="{FF2B5EF4-FFF2-40B4-BE49-F238E27FC236}">
                <a16:creationId xmlns:a16="http://schemas.microsoft.com/office/drawing/2014/main" id="{4EEC6268-1279-0E54-C34F-25B331A126C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7824C9-B44E-4285-9463-998663B32CB4}" type="datetime2">
              <a:rPr lang="en-US" altLang="en-US" sz="1400">
                <a:solidFill>
                  <a:srgbClr val="FFFFFF"/>
                </a:solidFill>
              </a:rPr>
              <a:pPr/>
              <a:t>Monday, February 19, 2024</a:t>
            </a:fld>
            <a:endParaRPr lang="en-US" altLang="en-US" sz="1400">
              <a:solidFill>
                <a:srgbClr val="FFFFFF"/>
              </a:solidFill>
            </a:endParaRPr>
          </a:p>
        </p:txBody>
      </p:sp>
      <p:sp>
        <p:nvSpPr>
          <p:cNvPr id="14343" name="Slide Number Placeholder 3">
            <a:extLst>
              <a:ext uri="{FF2B5EF4-FFF2-40B4-BE49-F238E27FC236}">
                <a16:creationId xmlns:a16="http://schemas.microsoft.com/office/drawing/2014/main" id="{0FDF255F-0841-1678-00ED-3D0B5A5F6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AC2400-B097-4218-97CC-DADA92D59E69}" type="slidenum">
              <a:rPr lang="en-US" altLang="en-US" sz="1600" smtClean="0">
                <a:solidFill>
                  <a:srgbClr val="FFFFFF"/>
                </a:solidFill>
              </a:rPr>
              <a:pPr/>
              <a:t>1</a:t>
            </a:fld>
            <a:endParaRPr lang="en-US" altLang="en-US" sz="1600">
              <a:solidFill>
                <a:srgbClr val="FFFFFF"/>
              </a:solidFill>
            </a:endParaRPr>
          </a:p>
        </p:txBody>
      </p:sp>
      <p:sp>
        <p:nvSpPr>
          <p:cNvPr id="14344" name="Footer Placeholder 8">
            <a:extLst>
              <a:ext uri="{FF2B5EF4-FFF2-40B4-BE49-F238E27FC236}">
                <a16:creationId xmlns:a16="http://schemas.microsoft.com/office/drawing/2014/main" id="{D246A9E9-4C34-FBC3-BA12-FB5ED31AC6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14345" name="Rectangle 13">
            <a:extLst>
              <a:ext uri="{FF2B5EF4-FFF2-40B4-BE49-F238E27FC236}">
                <a16:creationId xmlns:a16="http://schemas.microsoft.com/office/drawing/2014/main" id="{8139DEB0-88F1-49C8-D356-F1BB6F2DCFE8}"/>
              </a:ext>
            </a:extLst>
          </p:cNvPr>
          <p:cNvSpPr>
            <a:spLocks noChangeArrowheads="1"/>
          </p:cNvSpPr>
          <p:nvPr/>
        </p:nvSpPr>
        <p:spPr bwMode="auto">
          <a:xfrm>
            <a:off x="1295400" y="2981325"/>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 Dr T. Mayooran,</a:t>
            </a:r>
          </a:p>
          <a:p>
            <a:pPr algn="ctr" eaLnBrk="1" hangingPunct="1">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Senior Lecturer, </a:t>
            </a:r>
          </a:p>
          <a:p>
            <a:pPr algn="ctr" eaLnBrk="1" hangingPunct="1">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ClrTx/>
              <a:buSzTx/>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7"/>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
        <p:nvSpPr>
          <p:cNvPr id="14346" name="Rectangle 2">
            <a:extLst>
              <a:ext uri="{FF2B5EF4-FFF2-40B4-BE49-F238E27FC236}">
                <a16:creationId xmlns:a16="http://schemas.microsoft.com/office/drawing/2014/main" id="{BDB6C04F-CE91-304F-0CDE-ECD21118C0D5}"/>
              </a:ext>
            </a:extLst>
          </p:cNvPr>
          <p:cNvSpPr txBox="1">
            <a:spLocks noChangeArrowheads="1"/>
          </p:cNvSpPr>
          <p:nvPr/>
        </p:nvSpPr>
        <p:spPr bwMode="auto">
          <a:xfrm>
            <a:off x="685800" y="1641475"/>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sz="2000">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GB" altLang="en-US" sz="4800">
                <a:solidFill>
                  <a:srgbClr val="C00000"/>
                </a:solidFill>
                <a:latin typeface="Algerian" panose="04020705040A02060702" pitchFamily="82" charset="0"/>
              </a:rPr>
              <a:t>MC3020- basic concept of probability</a:t>
            </a:r>
            <a:endParaRPr lang="en-US" altLang="en-US" sz="3600">
              <a:solidFill>
                <a:srgbClr val="C00000"/>
              </a:solidFil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Experiment: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Conducting an activity in generating data. It could be just gathering information or performing an experiment. </a:t>
            </a:r>
            <a:endParaRPr lang="en-US" sz="3500" dirty="0">
              <a:latin typeface="Times New Roman" pitchFamily="18" charset="0"/>
              <a:cs typeface="Times New Roman" pitchFamily="18" charset="0"/>
            </a:endParaRPr>
          </a:p>
        </p:txBody>
      </p:sp>
      <p:pic>
        <p:nvPicPr>
          <p:cNvPr id="4" name="Picture 4" descr="MCj03686680000[1]"/>
          <p:cNvPicPr>
            <a:picLocks noChangeAspect="1" noChangeArrowheads="1"/>
          </p:cNvPicPr>
          <p:nvPr/>
        </p:nvPicPr>
        <p:blipFill>
          <a:blip r:embed="rId2"/>
          <a:srcRect/>
          <a:stretch>
            <a:fillRect/>
          </a:stretch>
        </p:blipFill>
        <p:spPr bwMode="auto">
          <a:xfrm>
            <a:off x="6572264" y="3214686"/>
            <a:ext cx="1970088" cy="1443038"/>
          </a:xfrm>
          <a:prstGeom prst="rect">
            <a:avLst/>
          </a:prstGeom>
          <a:noFill/>
          <a:ln w="9525">
            <a:noFill/>
            <a:miter lim="800000"/>
            <a:headEnd/>
            <a:tailEnd/>
          </a:ln>
        </p:spPr>
      </p:pic>
      <p:pic>
        <p:nvPicPr>
          <p:cNvPr id="5" name="Picture 4" descr="j0281092"/>
          <p:cNvPicPr>
            <a:picLocks noChangeAspect="1" noChangeArrowheads="1"/>
          </p:cNvPicPr>
          <p:nvPr/>
        </p:nvPicPr>
        <p:blipFill>
          <a:blip r:embed="rId3"/>
          <a:srcRect/>
          <a:stretch>
            <a:fillRect/>
          </a:stretch>
        </p:blipFill>
        <p:spPr bwMode="auto">
          <a:xfrm>
            <a:off x="357158" y="4572008"/>
            <a:ext cx="1481138" cy="15906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2B6E55B9-907D-41B6-8ED1-F811A4E95012}" type="datetime2">
              <a:rPr lang="en-US" smtClean="0"/>
              <a:pPr>
                <a:defRPr/>
              </a:pPr>
              <a:t>Monday, February 19, 2024</a:t>
            </a:fld>
            <a:endParaRPr lang="en-US"/>
          </a:p>
        </p:txBody>
      </p:sp>
      <p:sp>
        <p:nvSpPr>
          <p:cNvPr id="7" name="Slide Number Placeholder 6"/>
          <p:cNvSpPr>
            <a:spLocks noGrp="1"/>
          </p:cNvSpPr>
          <p:nvPr>
            <p:ph type="sldNum" sz="quarter" idx="12"/>
          </p:nvPr>
        </p:nvSpPr>
        <p:spPr/>
        <p:txBody>
          <a:bodyPr/>
          <a:lstStyle/>
          <a:p>
            <a:pPr>
              <a:defRPr/>
            </a:pPr>
            <a:fld id="{C70CFA2D-21B9-45B6-893F-7371CE3DE2D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algn="just"/>
            <a:r>
              <a:rPr lang="en-IN" sz="3500" dirty="0">
                <a:solidFill>
                  <a:srgbClr val="C00000"/>
                </a:solidFill>
                <a:latin typeface="Times New Roman" pitchFamily="18" charset="0"/>
                <a:cs typeface="Times New Roman" pitchFamily="18" charset="0"/>
              </a:rPr>
              <a:t>Example 3: </a:t>
            </a:r>
            <a:r>
              <a:rPr lang="en-IN" sz="3500" dirty="0">
                <a:latin typeface="Times New Roman" pitchFamily="18" charset="0"/>
                <a:cs typeface="Times New Roman" pitchFamily="18" charset="0"/>
              </a:rPr>
              <a:t>Toss a fair coin three times and observe the sequences of heads and tails.</a:t>
            </a:r>
          </a:p>
          <a:p>
            <a:pPr algn="just">
              <a:buNone/>
            </a:pPr>
            <a:endParaRPr lang="en-IN" sz="3500" dirty="0">
              <a:latin typeface="Times New Roman" pitchFamily="18" charset="0"/>
              <a:cs typeface="Times New Roman" pitchFamily="18" charset="0"/>
            </a:endParaRPr>
          </a:p>
          <a:p>
            <a:pPr algn="just"/>
            <a:r>
              <a:rPr lang="en-IN" sz="3500" dirty="0">
                <a:solidFill>
                  <a:srgbClr val="C00000"/>
                </a:solidFill>
                <a:latin typeface="Times New Roman" pitchFamily="18" charset="0"/>
                <a:cs typeface="Times New Roman" pitchFamily="18" charset="0"/>
              </a:rPr>
              <a:t>Example 4: </a:t>
            </a:r>
            <a:r>
              <a:rPr lang="en-IN" sz="3500" dirty="0">
                <a:latin typeface="Times New Roman" pitchFamily="18" charset="0"/>
                <a:cs typeface="Times New Roman" pitchFamily="18" charset="0"/>
              </a:rPr>
              <a:t>Record the ages of a randomly selected group of graduates from a four-year college</a:t>
            </a:r>
            <a:endParaRPr lang="en-US" sz="3500" dirty="0">
              <a:latin typeface="Times New Roman" pitchFamily="18" charset="0"/>
              <a:cs typeface="Times New Roman" pitchFamily="18" charset="0"/>
            </a:endParaRPr>
          </a:p>
        </p:txBody>
      </p:sp>
      <p:pic>
        <p:nvPicPr>
          <p:cNvPr id="4" name="Picture 4" descr="bd05036_"/>
          <p:cNvPicPr>
            <a:picLocks noChangeAspect="1" noChangeArrowheads="1"/>
          </p:cNvPicPr>
          <p:nvPr/>
        </p:nvPicPr>
        <p:blipFill>
          <a:blip r:embed="rId2"/>
          <a:srcRect/>
          <a:stretch>
            <a:fillRect/>
          </a:stretch>
        </p:blipFill>
        <p:spPr bwMode="auto">
          <a:xfrm>
            <a:off x="7786710" y="4714884"/>
            <a:ext cx="1017588" cy="16954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562B53DA-A819-4068-8ABE-87B319F3B730}" type="datetime2">
              <a:rPr lang="en-US" smtClean="0"/>
              <a:pPr>
                <a:defRPr/>
              </a:pPr>
              <a:t>Monday, February 19, 2024</a:t>
            </a:fld>
            <a:endParaRPr lang="en-US"/>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Sample Space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Sample Space (also called Outcome Space): Set of all possible outcomes of an experiment.</a:t>
            </a:r>
          </a:p>
          <a:p>
            <a:pPr marL="0" indent="0" algn="just">
              <a:buNone/>
            </a:pPr>
            <a:r>
              <a:rPr lang="en-IN" sz="3500" dirty="0">
                <a:solidFill>
                  <a:srgbClr val="C00000"/>
                </a:solidFill>
                <a:latin typeface="Times New Roman" pitchFamily="18" charset="0"/>
                <a:cs typeface="Times New Roman" pitchFamily="18" charset="0"/>
              </a:rPr>
              <a:t>Example 5: </a:t>
            </a:r>
          </a:p>
          <a:p>
            <a:pPr marL="0" indent="0" algn="just">
              <a:buNone/>
            </a:pPr>
            <a:r>
              <a:rPr lang="en-IN" sz="3500" dirty="0">
                <a:latin typeface="Times New Roman" pitchFamily="18" charset="0"/>
                <a:cs typeface="Times New Roman" pitchFamily="18" charset="0"/>
              </a:rPr>
              <a:t>For the experiment of tossing a fair coin three times, the sample space </a:t>
            </a:r>
          </a:p>
          <a:p>
            <a:pPr marL="0" indent="0" algn="just">
              <a:buNone/>
            </a:pPr>
            <a:r>
              <a:rPr lang="en-IN" sz="3500" dirty="0">
                <a:latin typeface="Times New Roman" pitchFamily="18" charset="0"/>
                <a:cs typeface="Times New Roman" pitchFamily="18" charset="0"/>
              </a:rPr>
              <a:t>S={TTT, TTH, THT, HTT, THH, HTH, HHT, </a:t>
            </a:r>
          </a:p>
          <a:p>
            <a:pPr marL="0" indent="0" algn="just">
              <a:buNone/>
            </a:pPr>
            <a:r>
              <a:rPr lang="en-IN" sz="3500" dirty="0">
                <a:latin typeface="Times New Roman" pitchFamily="18" charset="0"/>
                <a:cs typeface="Times New Roman" pitchFamily="18" charset="0"/>
              </a:rPr>
              <a:t>       HHH}.</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549EB291-BA60-4C96-B03A-0AEEAF5F7E96}"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IN" sz="3500" dirty="0">
                <a:solidFill>
                  <a:srgbClr val="C00000"/>
                </a:solidFill>
                <a:latin typeface="Times New Roman" pitchFamily="18" charset="0"/>
                <a:cs typeface="Times New Roman" pitchFamily="18" charset="0"/>
              </a:rPr>
              <a:t>Example 6:</a:t>
            </a:r>
          </a:p>
          <a:p>
            <a:pPr marL="0" indent="0" algn="just">
              <a:buNone/>
            </a:pPr>
            <a:r>
              <a:rPr lang="en-IN" sz="3500" dirty="0">
                <a:latin typeface="Times New Roman" pitchFamily="18" charset="0"/>
                <a:cs typeface="Times New Roman" pitchFamily="18" charset="0"/>
              </a:rPr>
              <a:t>For the experiment of recording the ages of four-year college graduates, the sample space is the set of all real numbers between 10 and 80.</a:t>
            </a:r>
          </a:p>
          <a:p>
            <a:pPr marL="0" indent="0" algn="just">
              <a:buNone/>
            </a:pPr>
            <a:r>
              <a:rPr lang="en-IN" sz="3500" dirty="0">
                <a:latin typeface="Times New Roman" pitchFamily="18" charset="0"/>
                <a:cs typeface="Times New Roman" pitchFamily="18" charset="0"/>
              </a:rPr>
              <a:t>[Assuming that there is no known four-year college graduate who is younger than 10 and older than 80.]</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38D690A4-18EA-4DC5-8806-C7BBEE3D56E2}"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IN" sz="3500" dirty="0">
                <a:solidFill>
                  <a:srgbClr val="C00000"/>
                </a:solidFill>
                <a:latin typeface="Times New Roman" pitchFamily="18" charset="0"/>
                <a:cs typeface="Times New Roman" pitchFamily="18" charset="0"/>
              </a:rPr>
              <a:t>Event: </a:t>
            </a:r>
            <a:r>
              <a:rPr lang="en-IN" sz="3500" dirty="0">
                <a:latin typeface="Times New Roman" pitchFamily="18" charset="0"/>
                <a:cs typeface="Times New Roman" pitchFamily="18" charset="0"/>
              </a:rPr>
              <a:t>Any subset or part of a sample space. </a:t>
            </a:r>
          </a:p>
          <a:p>
            <a:pPr algn="just"/>
            <a:endParaRPr lang="en-IN" sz="3500" dirty="0">
              <a:latin typeface="Times New Roman" pitchFamily="18" charset="0"/>
              <a:cs typeface="Times New Roman" pitchFamily="18" charset="0"/>
            </a:endParaRPr>
          </a:p>
          <a:p>
            <a:pPr algn="just"/>
            <a:r>
              <a:rPr lang="en-IN" sz="3500" dirty="0">
                <a:solidFill>
                  <a:srgbClr val="C00000"/>
                </a:solidFill>
                <a:latin typeface="Times New Roman" pitchFamily="18" charset="0"/>
                <a:cs typeface="Times New Roman" pitchFamily="18" charset="0"/>
              </a:rPr>
              <a:t>Simple Event: </a:t>
            </a:r>
            <a:r>
              <a:rPr lang="en-IN" sz="3500" dirty="0">
                <a:latin typeface="Times New Roman" pitchFamily="18" charset="0"/>
                <a:cs typeface="Times New Roman" pitchFamily="18" charset="0"/>
              </a:rPr>
              <a:t>Each individual element of a sample space. </a:t>
            </a:r>
          </a:p>
          <a:p>
            <a:pPr algn="just"/>
            <a:endParaRPr lang="en-IN" sz="3500" dirty="0">
              <a:latin typeface="Times New Roman" pitchFamily="18" charset="0"/>
              <a:cs typeface="Times New Roman" pitchFamily="18" charset="0"/>
            </a:endParaRPr>
          </a:p>
          <a:p>
            <a:pPr algn="just"/>
            <a:r>
              <a:rPr lang="en-IN" sz="3500" dirty="0">
                <a:solidFill>
                  <a:srgbClr val="C00000"/>
                </a:solidFill>
                <a:latin typeface="Times New Roman" pitchFamily="18" charset="0"/>
                <a:cs typeface="Times New Roman" pitchFamily="18" charset="0"/>
              </a:rPr>
              <a:t>Compound Event: </a:t>
            </a:r>
            <a:r>
              <a:rPr lang="en-IN" sz="3500" dirty="0">
                <a:latin typeface="Times New Roman" pitchFamily="18" charset="0"/>
                <a:cs typeface="Times New Roman" pitchFamily="18" charset="0"/>
              </a:rPr>
              <a:t>Any event including two or more simple events.</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A099FC6-FBB6-435E-92E1-672525EC953D}"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Probability:</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0" indent="0" algn="just">
              <a:buNone/>
            </a:pPr>
            <a:r>
              <a:rPr lang="en-IN" sz="3500" dirty="0">
                <a:solidFill>
                  <a:srgbClr val="C00000"/>
                </a:solidFill>
                <a:latin typeface="Times New Roman" pitchFamily="18" charset="0"/>
                <a:cs typeface="Times New Roman" pitchFamily="18" charset="0"/>
              </a:rPr>
              <a:t>Probability: </a:t>
            </a:r>
            <a:r>
              <a:rPr lang="en-IN" sz="3500" dirty="0">
                <a:latin typeface="Times New Roman" pitchFamily="18" charset="0"/>
                <a:cs typeface="Times New Roman" pitchFamily="18" charset="0"/>
              </a:rPr>
              <a:t>A notion of chance or likelihood is known as probability. </a:t>
            </a:r>
          </a:p>
          <a:p>
            <a:pPr marL="0" indent="0" algn="just">
              <a:buNone/>
            </a:pPr>
            <a:r>
              <a:rPr lang="en-IN" sz="3500" dirty="0">
                <a:latin typeface="Times New Roman" pitchFamily="18" charset="0"/>
                <a:cs typeface="Times New Roman" pitchFamily="18" charset="0"/>
              </a:rPr>
              <a:t>The probability values are always between zero and one, inclusive. </a:t>
            </a:r>
          </a:p>
          <a:p>
            <a:pPr marL="0" indent="0" algn="just">
              <a:buNone/>
            </a:pPr>
            <a:r>
              <a:rPr lang="en-IN" sz="3500" dirty="0">
                <a:latin typeface="Times New Roman" pitchFamily="18" charset="0"/>
                <a:cs typeface="Times New Roman" pitchFamily="18" charset="0"/>
              </a:rPr>
              <a:t>The probability of the sample space is one and the probability of an unlikely or improbable event is zero.</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58B5E8A-CF6B-4335-8415-CC9F94D93224}"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7158" y="2857496"/>
            <a:ext cx="8534400" cy="758825"/>
          </a:xfrm>
        </p:spPr>
        <p:txBody>
          <a:bodyPr/>
          <a:lstStyle/>
          <a:p>
            <a:pPr algn="l"/>
            <a:r>
              <a:rPr lang="en-IN"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Approaches to Computing Probability</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6B79ED75-8D62-4034-B54F-596186692571}" type="datetime2">
              <a:rPr lang="en-US" smtClean="0"/>
              <a:pPr>
                <a:defRPr/>
              </a:pPr>
              <a:t>Monday, February 19, 2024</a:t>
            </a:fld>
            <a:endParaRPr lang="en-US"/>
          </a:p>
        </p:txBody>
      </p:sp>
      <p:sp>
        <p:nvSpPr>
          <p:cNvPr id="3" name="Slide Number Placeholder 2"/>
          <p:cNvSpPr>
            <a:spLocks noGrp="1"/>
          </p:cNvSpPr>
          <p:nvPr>
            <p:ph type="sldNum" sz="quarter" idx="12"/>
          </p:nvPr>
        </p:nvSpPr>
        <p:spPr/>
        <p:txBody>
          <a:bodyPr/>
          <a:lstStyle/>
          <a:p>
            <a:pPr>
              <a:defRPr/>
            </a:pPr>
            <a:fld id="{C70CFA2D-21B9-45B6-893F-7371CE3DE2D8}"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442" y="214290"/>
            <a:ext cx="8534400" cy="1000132"/>
          </a:xfrm>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#1</a:t>
            </a:r>
            <a:r>
              <a:rPr lang="en-IN" sz="3200" dirty="0">
                <a:solidFill>
                  <a:srgbClr val="C00000"/>
                </a:solidFill>
                <a:latin typeface="Times New Roman" pitchFamily="18" charset="0"/>
                <a:cs typeface="Times New Roman" pitchFamily="18" charset="0"/>
              </a:rPr>
              <a:t>: </a:t>
            </a:r>
            <a:endParaRPr lang="en-US" dirty="0"/>
          </a:p>
        </p:txBody>
      </p:sp>
      <p:sp>
        <p:nvSpPr>
          <p:cNvPr id="2" name="Date Placeholder 1"/>
          <p:cNvSpPr>
            <a:spLocks noGrp="1"/>
          </p:cNvSpPr>
          <p:nvPr>
            <p:ph type="dt" sz="half" idx="10"/>
          </p:nvPr>
        </p:nvSpPr>
        <p:spPr/>
        <p:txBody>
          <a:bodyPr/>
          <a:lstStyle/>
          <a:p>
            <a:pPr>
              <a:defRPr/>
            </a:pPr>
            <a:fld id="{F624600F-42B4-476E-9489-DA30615A3DAF}"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
        <p:nvSpPr>
          <p:cNvPr id="8" name="Content Placeholder 7">
            <a:extLst>
              <a:ext uri="{FF2B5EF4-FFF2-40B4-BE49-F238E27FC236}">
                <a16:creationId xmlns:a16="http://schemas.microsoft.com/office/drawing/2014/main" id="{65BD0830-ED04-9171-97FB-A4DEA78B53A2}"/>
              </a:ext>
            </a:extLst>
          </p:cNvPr>
          <p:cNvSpPr>
            <a:spLocks noGrp="1"/>
          </p:cNvSpPr>
          <p:nvPr>
            <p:ph sz="quarter" idx="1"/>
          </p:nvPr>
        </p:nvSpPr>
        <p:spPr>
          <a:xfrm>
            <a:off x="245515" y="1521612"/>
            <a:ext cx="8503920" cy="4572000"/>
          </a:xfrm>
        </p:spPr>
        <p:txBody>
          <a:bodyPr/>
          <a:lstStyle/>
          <a:p>
            <a:pPr marL="0" indent="0">
              <a:buNone/>
            </a:pPr>
            <a:r>
              <a:rPr lang="en-NZ" sz="3200" dirty="0">
                <a:solidFill>
                  <a:srgbClr val="00B0F0"/>
                </a:solidFill>
              </a:rPr>
              <a:t>Subjective probability</a:t>
            </a:r>
            <a:endParaRPr lang="en-NZ" sz="3200" dirty="0"/>
          </a:p>
          <a:p>
            <a:pPr marL="0" indent="0" algn="just">
              <a:buNone/>
            </a:pPr>
            <a:r>
              <a:rPr lang="en-NZ" sz="3200" dirty="0"/>
              <a:t>The probability of event A ,  is estimated by using an individual’s personal judgment of the relevant circumstances.</a:t>
            </a:r>
          </a:p>
          <a:p>
            <a:pPr marL="0" indent="0" algn="just">
              <a:buNone/>
            </a:pPr>
            <a:endParaRPr lang="en-NZ" sz="3200" dirty="0"/>
          </a:p>
          <a:p>
            <a:pPr marL="0" indent="0" algn="just">
              <a:buNone/>
            </a:pPr>
            <a:r>
              <a:rPr lang="en-NZ" sz="3200" dirty="0">
                <a:solidFill>
                  <a:srgbClr val="C00000"/>
                </a:solidFill>
              </a:rPr>
              <a:t>Example 7: </a:t>
            </a:r>
            <a:r>
              <a:rPr lang="en-NZ" sz="3200" dirty="0"/>
              <a:t>James thinks the probability that Timberwolves beat the Rockets this weekend is 70%.</a:t>
            </a:r>
          </a:p>
        </p:txBody>
      </p:sp>
    </p:spTree>
    <p:extLst>
      <p:ext uri="{BB962C8B-B14F-4D97-AF65-F5344CB8AC3E}">
        <p14:creationId xmlns:p14="http://schemas.microsoft.com/office/powerpoint/2010/main" val="121138501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#2: </a:t>
            </a:r>
            <a:endParaRPr lang="en-US" sz="4500" dirty="0">
              <a:effectLst>
                <a:outerShdw blurRad="38100" dist="38100" dir="2700000" algn="tl">
                  <a:srgbClr val="000000">
                    <a:alpha val="43137"/>
                  </a:srgbClr>
                </a:outerShdw>
              </a:effectLst>
            </a:endParaRP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6793F064-1F89-431E-B96D-F36148A1FE71}"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In 2009, there were 10.8 million vehicle accidents in the United States. 33,800 people involved in the accidents died within 30 days (based on data from The 2012 Statistical Abstract). The probability of the accident death rate in 2009 can be approximated as</a:t>
            </a:r>
            <a:endParaRPr lang="en-US" sz="35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555776" y="5013176"/>
                <a:ext cx="2769733" cy="6449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a:rPr>
                            <m:t>33,800</m:t>
                          </m:r>
                        </m:num>
                        <m:den>
                          <m:r>
                            <a:rPr lang="en-GB" b="0" i="1" smtClean="0">
                              <a:latin typeface="Cambria Math"/>
                            </a:rPr>
                            <m:t>10,800,000</m:t>
                          </m:r>
                        </m:den>
                      </m:f>
                      <m:r>
                        <a:rPr lang="en-GB" b="0" i="1" smtClean="0">
                          <a:latin typeface="Cambria Math"/>
                        </a:rPr>
                        <m:t> </m:t>
                      </m:r>
                      <m:r>
                        <a:rPr lang="en-GB" b="0" i="1" smtClean="0">
                          <a:latin typeface="Cambria Math"/>
                          <a:ea typeface="Cambria Math"/>
                        </a:rPr>
                        <m:t>≈0.0031</m:t>
                      </m:r>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2555776" y="5013176"/>
                <a:ext cx="2769733" cy="644920"/>
              </a:xfrm>
              <a:prstGeom prst="rect">
                <a:avLst/>
              </a:prstGeom>
              <a:blipFill rotWithShape="1">
                <a:blip r:embed="rId2"/>
                <a:stretch>
                  <a:fillRect r="-5495" b="-3774"/>
                </a:stretch>
              </a:blipFill>
            </p:spPr>
            <p:txBody>
              <a:bodyPr/>
              <a:lstStyle/>
              <a:p>
                <a:r>
                  <a:rPr lang="en-GB">
                    <a:noFill/>
                  </a:rPr>
                  <a:t> </a:t>
                </a:r>
              </a:p>
            </p:txBody>
          </p:sp>
        </mc:Fallback>
      </mc:AlternateContent>
      <p:sp>
        <p:nvSpPr>
          <p:cNvPr id="5" name="Date Placeholder 4"/>
          <p:cNvSpPr>
            <a:spLocks noGrp="1"/>
          </p:cNvSpPr>
          <p:nvPr>
            <p:ph type="dt" sz="half" idx="10"/>
          </p:nvPr>
        </p:nvSpPr>
        <p:spPr/>
        <p:txBody>
          <a:bodyPr/>
          <a:lstStyle/>
          <a:p>
            <a:pPr>
              <a:defRPr/>
            </a:pPr>
            <a:fld id="{A423BD74-69FA-4DA6-ABEC-C90E6EA062E2}" type="datetime2">
              <a:rPr lang="en-US" smtClean="0"/>
              <a:pPr>
                <a:defRPr/>
              </a:pPr>
              <a:t>Monday, February 19, 2024</a:t>
            </a:fld>
            <a:endParaRPr lang="en-US"/>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284" y="285728"/>
            <a:ext cx="4817344" cy="784830"/>
          </a:xfrm>
          <a:prstGeom prst="rect">
            <a:avLst/>
          </a:prstGeom>
        </p:spPr>
        <p:txBody>
          <a:bodyPr wrap="none">
            <a:spAutoFit/>
          </a:bodyPr>
          <a:lstStyle/>
          <a:p>
            <a:r>
              <a:rPr lang="en-US" sz="4500" dirty="0">
                <a:solidFill>
                  <a:srgbClr val="C00000"/>
                </a:solidFill>
                <a:effectLst>
                  <a:outerShdw blurRad="38100" dist="38100" dir="2700000" algn="tl">
                    <a:srgbClr val="000000">
                      <a:alpha val="43137"/>
                    </a:srgbClr>
                  </a:outerShdw>
                </a:effectLst>
              </a:rPr>
              <a:t>Inferential Statistics</a:t>
            </a:r>
          </a:p>
        </p:txBody>
      </p:sp>
      <p:sp>
        <p:nvSpPr>
          <p:cNvPr id="3" name="Rectangle 2"/>
          <p:cNvSpPr/>
          <p:nvPr/>
        </p:nvSpPr>
        <p:spPr>
          <a:xfrm>
            <a:off x="285720" y="1601356"/>
            <a:ext cx="8858280" cy="4131900"/>
          </a:xfrm>
          <a:prstGeom prst="rect">
            <a:avLst/>
          </a:prstGeom>
        </p:spPr>
        <p:txBody>
          <a:bodyPr wrap="square">
            <a:spAutoFit/>
          </a:bodyPr>
          <a:lstStyle/>
          <a:p>
            <a:pPr>
              <a:lnSpc>
                <a:spcPct val="150000"/>
              </a:lnSpc>
              <a:buClr>
                <a:srgbClr val="006600"/>
              </a:buClr>
              <a:buFont typeface="Wingdings" pitchFamily="2" charset="2"/>
              <a:buChar char="q"/>
            </a:pPr>
            <a:r>
              <a:rPr lang="en-IN" sz="3500" dirty="0"/>
              <a:t> Definitions </a:t>
            </a:r>
          </a:p>
          <a:p>
            <a:pPr>
              <a:lnSpc>
                <a:spcPct val="150000"/>
              </a:lnSpc>
              <a:buClr>
                <a:srgbClr val="006600"/>
              </a:buClr>
              <a:buFont typeface="Wingdings" pitchFamily="2" charset="2"/>
              <a:buChar char="q"/>
            </a:pPr>
            <a:r>
              <a:rPr lang="en-IN" sz="3500" dirty="0"/>
              <a:t> Basic Approaches to Computing Probability </a:t>
            </a:r>
          </a:p>
          <a:p>
            <a:pPr>
              <a:lnSpc>
                <a:spcPct val="150000"/>
              </a:lnSpc>
              <a:buClr>
                <a:srgbClr val="006600"/>
              </a:buClr>
              <a:buFont typeface="Wingdings" pitchFamily="2" charset="2"/>
              <a:buChar char="q"/>
            </a:pPr>
            <a:r>
              <a:rPr lang="en-IN" sz="3500" dirty="0"/>
              <a:t> Relationships among Events </a:t>
            </a:r>
          </a:p>
          <a:p>
            <a:pPr>
              <a:lnSpc>
                <a:spcPct val="150000"/>
              </a:lnSpc>
              <a:buClr>
                <a:srgbClr val="006600"/>
              </a:buClr>
              <a:buFont typeface="Wingdings" pitchFamily="2" charset="2"/>
              <a:buChar char="q"/>
            </a:pPr>
            <a:r>
              <a:rPr lang="en-IN" sz="3500" dirty="0"/>
              <a:t> Conditional Probability </a:t>
            </a:r>
          </a:p>
          <a:p>
            <a:pPr>
              <a:lnSpc>
                <a:spcPct val="150000"/>
              </a:lnSpc>
              <a:buClr>
                <a:srgbClr val="006600"/>
              </a:buClr>
              <a:buFont typeface="Wingdings" pitchFamily="2" charset="2"/>
              <a:buChar char="q"/>
            </a:pPr>
            <a:r>
              <a:rPr lang="en-IN" sz="3500" dirty="0"/>
              <a:t> Counting</a:t>
            </a:r>
            <a:endParaRPr lang="en-US" sz="3500" dirty="0"/>
          </a:p>
        </p:txBody>
      </p:sp>
      <p:sp>
        <p:nvSpPr>
          <p:cNvPr id="4" name="Date Placeholder 3"/>
          <p:cNvSpPr>
            <a:spLocks noGrp="1"/>
          </p:cNvSpPr>
          <p:nvPr>
            <p:ph type="dt" sz="half" idx="10"/>
          </p:nvPr>
        </p:nvSpPr>
        <p:spPr/>
        <p:txBody>
          <a:bodyPr/>
          <a:lstStyle/>
          <a:p>
            <a:pPr>
              <a:defRPr/>
            </a:pPr>
            <a:fld id="{E2BCF996-6B88-4387-9969-9A36951ED464}"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77C6793F-F3F8-41D8-9428-CCF50DA353AF}" type="slidenum">
              <a:rPr lang="en-US" smtClean="0"/>
              <a:pPr>
                <a:defRPr/>
              </a:pPr>
              <a:t>2</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534400" cy="758825"/>
          </a:xfrm>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#3:</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8B0012C7-3552-4B7F-AFC0-8B51D166D057}"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437927"/>
            <a:ext cx="8534400" cy="758825"/>
          </a:xfrm>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9:</a:t>
            </a:r>
            <a:endParaRPr lang="en-US"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0" indent="0" algn="just">
              <a:buNone/>
            </a:pPr>
            <a:r>
              <a:rPr lang="en-IN" sz="3000" dirty="0">
                <a:latin typeface="Times New Roman" pitchFamily="18" charset="0"/>
                <a:cs typeface="Times New Roman" pitchFamily="18" charset="0"/>
              </a:rPr>
              <a:t>In Spring 2011, Minnesota State University, Mankato had enrolled 719 international students (based on the Population Statistics from MSU International Student &amp; Scholar Services). The total enrolment was about 15,000. The probability that a randomly chosen MSU student is an international student can be calculated as</a:t>
            </a:r>
          </a:p>
          <a:p>
            <a:pPr marL="0" indent="0" algn="just">
              <a:buNone/>
            </a:pPr>
            <a:endParaRPr lang="en-US" sz="3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611560" y="4581128"/>
                <a:ext cx="3785203"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a:cs typeface="Times New Roman" pitchFamily="18" charset="0"/>
                        </a:rPr>
                        <m:t>𝑃</m:t>
                      </m:r>
                      <m:d>
                        <m:dPr>
                          <m:ctrlPr>
                            <a:rPr lang="en-GB" i="1">
                              <a:solidFill>
                                <a:schemeClr val="tx1"/>
                              </a:solidFill>
                              <a:latin typeface="Cambria Math" panose="02040503050406030204" pitchFamily="18" charset="0"/>
                              <a:cs typeface="Times New Roman" pitchFamily="18" charset="0"/>
                            </a:rPr>
                          </m:ctrlPr>
                        </m:dPr>
                        <m:e>
                          <m:r>
                            <a:rPr lang="en-GB" i="1">
                              <a:solidFill>
                                <a:schemeClr val="tx1"/>
                              </a:solidFill>
                              <a:latin typeface="Cambria Math"/>
                              <a:cs typeface="Times New Roman" pitchFamily="18" charset="0"/>
                            </a:rPr>
                            <m:t>𝐴</m:t>
                          </m:r>
                        </m:e>
                      </m:d>
                      <m:r>
                        <a:rPr lang="en-GB" i="1">
                          <a:solidFill>
                            <a:schemeClr val="tx1"/>
                          </a:solidFill>
                          <a:latin typeface="Cambria Math"/>
                          <a:cs typeface="Times New Roman" pitchFamily="18" charset="0"/>
                        </a:rPr>
                        <m:t>=</m:t>
                      </m:r>
                      <m:f>
                        <m:fPr>
                          <m:ctrlPr>
                            <a:rPr lang="en-GB" i="1">
                              <a:solidFill>
                                <a:schemeClr val="tx1"/>
                              </a:solidFill>
                              <a:latin typeface="Cambria Math" panose="02040503050406030204" pitchFamily="18" charset="0"/>
                              <a:cs typeface="Times New Roman" pitchFamily="18" charset="0"/>
                            </a:rPr>
                          </m:ctrlPr>
                        </m:fPr>
                        <m:num>
                          <m:r>
                            <a:rPr lang="en-GB" i="1">
                              <a:solidFill>
                                <a:schemeClr val="tx1"/>
                              </a:solidFill>
                              <a:latin typeface="Cambria Math"/>
                              <a:cs typeface="Times New Roman" pitchFamily="18" charset="0"/>
                            </a:rPr>
                            <m:t>𝑠</m:t>
                          </m:r>
                        </m:num>
                        <m:den>
                          <m:r>
                            <a:rPr lang="en-GB" i="1">
                              <a:solidFill>
                                <a:schemeClr val="tx1"/>
                              </a:solidFill>
                              <a:latin typeface="Cambria Math"/>
                              <a:cs typeface="Times New Roman" pitchFamily="18" charset="0"/>
                            </a:rPr>
                            <m:t>𝑛</m:t>
                          </m:r>
                        </m:den>
                      </m:f>
                      <m:r>
                        <a:rPr lang="en-GB" b="0" i="1" smtClean="0">
                          <a:solidFill>
                            <a:schemeClr val="tx1"/>
                          </a:solidFill>
                          <a:latin typeface="Cambria Math"/>
                          <a:cs typeface="Times New Roman" pitchFamily="18" charset="0"/>
                        </a:rPr>
                        <m:t>= </m:t>
                      </m:r>
                      <m:f>
                        <m:fPr>
                          <m:ctrlPr>
                            <a:rPr lang="en-GB" b="0" i="1" smtClean="0">
                              <a:solidFill>
                                <a:schemeClr val="tx1"/>
                              </a:solidFill>
                              <a:latin typeface="Cambria Math" panose="02040503050406030204" pitchFamily="18" charset="0"/>
                              <a:cs typeface="Times New Roman" pitchFamily="18" charset="0"/>
                            </a:rPr>
                          </m:ctrlPr>
                        </m:fPr>
                        <m:num>
                          <m:r>
                            <a:rPr lang="en-GB" b="0" i="1" smtClean="0">
                              <a:solidFill>
                                <a:schemeClr val="tx1"/>
                              </a:solidFill>
                              <a:latin typeface="Cambria Math"/>
                              <a:cs typeface="Times New Roman" pitchFamily="18" charset="0"/>
                            </a:rPr>
                            <m:t>719</m:t>
                          </m:r>
                        </m:num>
                        <m:den>
                          <m:r>
                            <a:rPr lang="en-GB" b="0" i="1" smtClean="0">
                              <a:solidFill>
                                <a:schemeClr val="tx1"/>
                              </a:solidFill>
                              <a:latin typeface="Cambria Math"/>
                              <a:cs typeface="Times New Roman" pitchFamily="18" charset="0"/>
                            </a:rPr>
                            <m:t>1500</m:t>
                          </m:r>
                        </m:den>
                      </m:f>
                      <m:r>
                        <a:rPr lang="en-GB" b="0" i="1" smtClean="0">
                          <a:solidFill>
                            <a:schemeClr val="tx1"/>
                          </a:solidFill>
                          <a:latin typeface="Cambria Math"/>
                          <a:ea typeface="Cambria Math"/>
                          <a:cs typeface="Times New Roman" pitchFamily="18" charset="0"/>
                        </a:rPr>
                        <m:t>≈</m:t>
                      </m:r>
                      <m:r>
                        <a:rPr lang="en-GB" b="0" i="1" smtClean="0">
                          <a:solidFill>
                            <a:schemeClr val="tx1"/>
                          </a:solidFill>
                          <a:latin typeface="Cambria Math"/>
                          <a:cs typeface="Times New Roman" pitchFamily="18" charset="0"/>
                        </a:rPr>
                        <m:t>0.048</m:t>
                      </m:r>
                    </m:oMath>
                  </m:oMathPara>
                </a14:m>
                <a:endParaRPr lang="en-GB"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611560" y="4581128"/>
                <a:ext cx="3785203" cy="786241"/>
              </a:xfrm>
              <a:prstGeom prst="rect">
                <a:avLst/>
              </a:prstGeom>
              <a:blipFill rotWithShape="1">
                <a:blip r:embed="rId2"/>
                <a:stretch>
                  <a:fillRect r="-3060"/>
                </a:stretch>
              </a:blipFill>
            </p:spPr>
            <p:txBody>
              <a:bodyPr/>
              <a:lstStyle/>
              <a:p>
                <a:r>
                  <a:rPr lang="en-GB">
                    <a:noFill/>
                  </a:rPr>
                  <a:t> </a:t>
                </a:r>
              </a:p>
            </p:txBody>
          </p:sp>
        </mc:Fallback>
      </mc:AlternateContent>
      <p:sp>
        <p:nvSpPr>
          <p:cNvPr id="5" name="Date Placeholder 4"/>
          <p:cNvSpPr>
            <a:spLocks noGrp="1"/>
          </p:cNvSpPr>
          <p:nvPr>
            <p:ph type="dt" sz="half" idx="10"/>
          </p:nvPr>
        </p:nvSpPr>
        <p:spPr/>
        <p:txBody>
          <a:bodyPr/>
          <a:lstStyle/>
          <a:p>
            <a:pPr>
              <a:defRPr/>
            </a:pPr>
            <a:fld id="{424F6011-B263-4286-A845-0CABBBE73AC2}" type="datetime2">
              <a:rPr lang="en-US" smtClean="0"/>
              <a:pPr>
                <a:defRPr/>
              </a:pPr>
              <a:t>Monday, February 19, 2024</a:t>
            </a:fld>
            <a:endParaRPr lang="en-US"/>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384175"/>
            <a:ext cx="8534400" cy="758825"/>
          </a:xfrm>
        </p:spPr>
        <p:txBody>
          <a:bodyPr/>
          <a:lstStyle/>
          <a:p>
            <a:pPr algn="l"/>
            <a:r>
              <a:rPr lang="en-US" sz="4200" dirty="0">
                <a:solidFill>
                  <a:srgbClr val="FF0000"/>
                </a:solidFill>
                <a:effectLst>
                  <a:outerShdw blurRad="38100" dist="38100" dir="2700000" algn="tl">
                    <a:srgbClr val="000000">
                      <a:alpha val="43137"/>
                    </a:srgbClr>
                  </a:outerShdw>
                </a:effectLst>
              </a:rPr>
              <a:t>Example:</a:t>
            </a:r>
          </a:p>
        </p:txBody>
      </p:sp>
      <p:sp>
        <p:nvSpPr>
          <p:cNvPr id="3" name="Content Placeholder 2"/>
          <p:cNvSpPr>
            <a:spLocks noGrp="1"/>
          </p:cNvSpPr>
          <p:nvPr>
            <p:ph sz="quarter" idx="1"/>
          </p:nvPr>
        </p:nvSpPr>
        <p:spPr/>
        <p:txBody>
          <a:bodyPr/>
          <a:lstStyle/>
          <a:p>
            <a:pPr marL="0" indent="0" algn="just">
              <a:buNone/>
            </a:pPr>
            <a:r>
              <a:rPr lang="en-US" sz="3500" dirty="0"/>
              <a:t>On the first date, Kelly asks Mike to guess the </a:t>
            </a:r>
            <a:r>
              <a:rPr lang="en-US" sz="3500" u="sng" dirty="0"/>
              <a:t>Month of her birth</a:t>
            </a:r>
            <a:r>
              <a:rPr lang="en-US" sz="3500" dirty="0"/>
              <a:t>, not including the year and date. What is the probability that Mike will guess correctly? </a:t>
            </a:r>
          </a:p>
          <a:p>
            <a:pPr marL="0" indent="0" algn="just">
              <a:buNone/>
            </a:pPr>
            <a:endParaRPr lang="en-US" sz="3500"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22</a:t>
            </a:fld>
            <a:endParaRPr lang="en-US"/>
          </a:p>
        </p:txBody>
      </p:sp>
    </p:spTree>
    <p:extLst>
      <p:ext uri="{BB962C8B-B14F-4D97-AF65-F5344CB8AC3E}">
        <p14:creationId xmlns:p14="http://schemas.microsoft.com/office/powerpoint/2010/main" val="359350550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9" name="Picture 3">
            <a:extLst>
              <a:ext uri="{FF2B5EF4-FFF2-40B4-BE49-F238E27FC236}">
                <a16:creationId xmlns:a16="http://schemas.microsoft.com/office/drawing/2014/main" id="{833B67A5-716E-E323-82AF-057650405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6020" name="Rectangle 4">
            <a:extLst>
              <a:ext uri="{FF2B5EF4-FFF2-40B4-BE49-F238E27FC236}">
                <a16:creationId xmlns:a16="http://schemas.microsoft.com/office/drawing/2014/main" id="{0B0BF641-A3D5-BE1C-67BA-DB80D15D76CB}"/>
              </a:ext>
            </a:extLst>
          </p:cNvPr>
          <p:cNvSpPr>
            <a:spLocks noGrp="1" noChangeArrowheads="1"/>
          </p:cNvSpPr>
          <p:nvPr>
            <p:ph type="body" idx="1"/>
          </p:nvPr>
        </p:nvSpPr>
        <p:spPr>
          <a:xfrm>
            <a:off x="685800" y="1752600"/>
            <a:ext cx="8229600" cy="1143000"/>
          </a:xfrm>
          <a:noFill/>
          <a:ln/>
        </p:spPr>
        <p:txBody>
          <a:bodyPr/>
          <a:lstStyle/>
          <a:p>
            <a:pPr algn="just">
              <a:buFontTx/>
              <a:buNone/>
            </a:pPr>
            <a:r>
              <a:rPr lang="en-US" altLang="en-US" sz="3200" dirty="0">
                <a:solidFill>
                  <a:schemeClr val="tx1"/>
                </a:solidFill>
              </a:rPr>
              <a:t>  Toss a fair coin twice. What is the probability of observing at least one head?</a:t>
            </a:r>
          </a:p>
        </p:txBody>
      </p:sp>
      <p:grpSp>
        <p:nvGrpSpPr>
          <p:cNvPr id="86050" name="Group 34">
            <a:extLst>
              <a:ext uri="{FF2B5EF4-FFF2-40B4-BE49-F238E27FC236}">
                <a16:creationId xmlns:a16="http://schemas.microsoft.com/office/drawing/2014/main" id="{C19B9213-B3B6-B620-482A-FDAD8CF9B5A9}"/>
              </a:ext>
            </a:extLst>
          </p:cNvPr>
          <p:cNvGrpSpPr>
            <a:grpSpLocks/>
          </p:cNvGrpSpPr>
          <p:nvPr/>
        </p:nvGrpSpPr>
        <p:grpSpPr bwMode="auto">
          <a:xfrm>
            <a:off x="1614488" y="3657600"/>
            <a:ext cx="1738312" cy="547688"/>
            <a:chOff x="1017" y="2304"/>
            <a:chExt cx="1095" cy="345"/>
          </a:xfrm>
        </p:grpSpPr>
        <p:sp>
          <p:nvSpPr>
            <p:cNvPr id="86031" name="Text Box 15">
              <a:extLst>
                <a:ext uri="{FF2B5EF4-FFF2-40B4-BE49-F238E27FC236}">
                  <a16:creationId xmlns:a16="http://schemas.microsoft.com/office/drawing/2014/main" id="{F3CE2BDA-A5EE-8689-C9EF-B66DEF45FC34}"/>
                </a:ext>
              </a:extLst>
            </p:cNvPr>
            <p:cNvSpPr txBox="1">
              <a:spLocks noChangeArrowheads="1"/>
            </p:cNvSpPr>
            <p:nvPr/>
          </p:nvSpPr>
          <p:spPr bwMode="auto">
            <a:xfrm>
              <a:off x="1776" y="230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32" name="AutoShape 16">
              <a:extLst>
                <a:ext uri="{FF2B5EF4-FFF2-40B4-BE49-F238E27FC236}">
                  <a16:creationId xmlns:a16="http://schemas.microsoft.com/office/drawing/2014/main" id="{CFCF06AC-06FA-9561-68A7-E78B4760A6F3}"/>
                </a:ext>
              </a:extLst>
            </p:cNvPr>
            <p:cNvCxnSpPr>
              <a:cxnSpLocks noChangeShapeType="1"/>
              <a:stCxn id="86034" idx="3"/>
              <a:endCxn id="86031" idx="1"/>
            </p:cNvCxnSpPr>
            <p:nvPr/>
          </p:nvCxnSpPr>
          <p:spPr bwMode="auto">
            <a:xfrm flipV="1">
              <a:off x="1017" y="245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33" name="Text Box 17">
            <a:extLst>
              <a:ext uri="{FF2B5EF4-FFF2-40B4-BE49-F238E27FC236}">
                <a16:creationId xmlns:a16="http://schemas.microsoft.com/office/drawing/2014/main" id="{E7FBDA07-C3C8-6E7D-C791-EEFFCE21991A}"/>
              </a:ext>
            </a:extLst>
          </p:cNvPr>
          <p:cNvSpPr txBox="1">
            <a:spLocks noChangeArrowheads="1"/>
          </p:cNvSpPr>
          <p:nvPr/>
        </p:nvSpPr>
        <p:spPr bwMode="auto">
          <a:xfrm>
            <a:off x="914400" y="3200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Coin     2nd Coin     E</a:t>
            </a:r>
            <a:r>
              <a:rPr lang="en-US" altLang="en-US" i="1" u="sng" baseline="-25000">
                <a:solidFill>
                  <a:srgbClr val="339933"/>
                </a:solidFill>
              </a:rPr>
              <a:t>i</a:t>
            </a:r>
            <a:r>
              <a:rPr lang="en-US" altLang="en-US" u="sng">
                <a:solidFill>
                  <a:srgbClr val="339933"/>
                </a:solidFill>
              </a:rPr>
              <a:t>         P(E</a:t>
            </a:r>
            <a:r>
              <a:rPr lang="en-US" altLang="en-US" i="1"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86034" name="Text Box 18">
            <a:extLst>
              <a:ext uri="{FF2B5EF4-FFF2-40B4-BE49-F238E27FC236}">
                <a16:creationId xmlns:a16="http://schemas.microsoft.com/office/drawing/2014/main" id="{D7637D93-7F28-C985-0B53-8A574A8CCC01}"/>
              </a:ext>
            </a:extLst>
          </p:cNvPr>
          <p:cNvSpPr txBox="1">
            <a:spLocks noChangeArrowheads="1"/>
          </p:cNvSpPr>
          <p:nvPr/>
        </p:nvSpPr>
        <p:spPr bwMode="auto">
          <a:xfrm>
            <a:off x="1066800" y="3962400"/>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sp>
        <p:nvSpPr>
          <p:cNvPr id="86036" name="Text Box 20">
            <a:extLst>
              <a:ext uri="{FF2B5EF4-FFF2-40B4-BE49-F238E27FC236}">
                <a16:creationId xmlns:a16="http://schemas.microsoft.com/office/drawing/2014/main" id="{6F28125C-FFE9-B253-DBDE-ED88490BAC97}"/>
              </a:ext>
            </a:extLst>
          </p:cNvPr>
          <p:cNvSpPr txBox="1">
            <a:spLocks noChangeArrowheads="1"/>
          </p:cNvSpPr>
          <p:nvPr/>
        </p:nvSpPr>
        <p:spPr bwMode="auto">
          <a:xfrm>
            <a:off x="1066800" y="5229225"/>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grpSp>
        <p:nvGrpSpPr>
          <p:cNvPr id="86051" name="Group 35">
            <a:extLst>
              <a:ext uri="{FF2B5EF4-FFF2-40B4-BE49-F238E27FC236}">
                <a16:creationId xmlns:a16="http://schemas.microsoft.com/office/drawing/2014/main" id="{681F6E4F-40D6-34D8-E972-83C4E8CF144F}"/>
              </a:ext>
            </a:extLst>
          </p:cNvPr>
          <p:cNvGrpSpPr>
            <a:grpSpLocks/>
          </p:cNvGrpSpPr>
          <p:nvPr/>
        </p:nvGrpSpPr>
        <p:grpSpPr bwMode="auto">
          <a:xfrm>
            <a:off x="1614488" y="4205288"/>
            <a:ext cx="1738312" cy="547687"/>
            <a:chOff x="1017" y="2649"/>
            <a:chExt cx="1095" cy="345"/>
          </a:xfrm>
        </p:grpSpPr>
        <p:sp>
          <p:nvSpPr>
            <p:cNvPr id="86038" name="Text Box 22">
              <a:extLst>
                <a:ext uri="{FF2B5EF4-FFF2-40B4-BE49-F238E27FC236}">
                  <a16:creationId xmlns:a16="http://schemas.microsoft.com/office/drawing/2014/main" id="{116C63DC-29CE-18A0-FAB8-E6AD4ED23551}"/>
                </a:ext>
              </a:extLst>
            </p:cNvPr>
            <p:cNvSpPr txBox="1">
              <a:spLocks noChangeArrowheads="1"/>
            </p:cNvSpPr>
            <p:nvPr/>
          </p:nvSpPr>
          <p:spPr bwMode="auto">
            <a:xfrm>
              <a:off x="1776" y="2688"/>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39" name="AutoShape 23">
              <a:extLst>
                <a:ext uri="{FF2B5EF4-FFF2-40B4-BE49-F238E27FC236}">
                  <a16:creationId xmlns:a16="http://schemas.microsoft.com/office/drawing/2014/main" id="{DEAEDA7E-7A2A-B1E5-B556-30901550C7F0}"/>
                </a:ext>
              </a:extLst>
            </p:cNvPr>
            <p:cNvCxnSpPr>
              <a:cxnSpLocks noChangeShapeType="1"/>
              <a:stCxn id="86034" idx="3"/>
              <a:endCxn id="86038" idx="1"/>
            </p:cNvCxnSpPr>
            <p:nvPr/>
          </p:nvCxnSpPr>
          <p:spPr bwMode="auto">
            <a:xfrm>
              <a:off x="1017" y="2649"/>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2" name="Group 36">
            <a:extLst>
              <a:ext uri="{FF2B5EF4-FFF2-40B4-BE49-F238E27FC236}">
                <a16:creationId xmlns:a16="http://schemas.microsoft.com/office/drawing/2014/main" id="{AC646CE8-138F-F627-67B8-7BE50F36CCF1}"/>
              </a:ext>
            </a:extLst>
          </p:cNvPr>
          <p:cNvGrpSpPr>
            <a:grpSpLocks/>
          </p:cNvGrpSpPr>
          <p:nvPr/>
        </p:nvGrpSpPr>
        <p:grpSpPr bwMode="auto">
          <a:xfrm>
            <a:off x="1614488" y="4848225"/>
            <a:ext cx="1738312" cy="623888"/>
            <a:chOff x="1017" y="3054"/>
            <a:chExt cx="1095" cy="393"/>
          </a:xfrm>
        </p:grpSpPr>
        <p:sp>
          <p:nvSpPr>
            <p:cNvPr id="86035" name="Text Box 19">
              <a:extLst>
                <a:ext uri="{FF2B5EF4-FFF2-40B4-BE49-F238E27FC236}">
                  <a16:creationId xmlns:a16="http://schemas.microsoft.com/office/drawing/2014/main" id="{7242DFE9-758E-D197-4FB1-F5346EB29297}"/>
                </a:ext>
              </a:extLst>
            </p:cNvPr>
            <p:cNvSpPr txBox="1">
              <a:spLocks noChangeArrowheads="1"/>
            </p:cNvSpPr>
            <p:nvPr/>
          </p:nvSpPr>
          <p:spPr bwMode="auto">
            <a:xfrm>
              <a:off x="1776" y="305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40" name="AutoShape 24">
              <a:extLst>
                <a:ext uri="{FF2B5EF4-FFF2-40B4-BE49-F238E27FC236}">
                  <a16:creationId xmlns:a16="http://schemas.microsoft.com/office/drawing/2014/main" id="{53C4E12C-2482-EBCA-0973-22E949B60694}"/>
                </a:ext>
              </a:extLst>
            </p:cNvPr>
            <p:cNvCxnSpPr>
              <a:cxnSpLocks noChangeShapeType="1"/>
              <a:stCxn id="86036" idx="3"/>
              <a:endCxn id="86035" idx="1"/>
            </p:cNvCxnSpPr>
            <p:nvPr/>
          </p:nvCxnSpPr>
          <p:spPr bwMode="auto">
            <a:xfrm flipV="1">
              <a:off x="1017" y="3207"/>
              <a:ext cx="750" cy="240"/>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3" name="Group 37">
            <a:extLst>
              <a:ext uri="{FF2B5EF4-FFF2-40B4-BE49-F238E27FC236}">
                <a16:creationId xmlns:a16="http://schemas.microsoft.com/office/drawing/2014/main" id="{ECBFA259-D35F-F6B7-E09D-984381A7059C}"/>
              </a:ext>
            </a:extLst>
          </p:cNvPr>
          <p:cNvGrpSpPr>
            <a:grpSpLocks/>
          </p:cNvGrpSpPr>
          <p:nvPr/>
        </p:nvGrpSpPr>
        <p:grpSpPr bwMode="auto">
          <a:xfrm>
            <a:off x="1614488" y="5472113"/>
            <a:ext cx="1738312" cy="547687"/>
            <a:chOff x="1017" y="3447"/>
            <a:chExt cx="1095" cy="345"/>
          </a:xfrm>
        </p:grpSpPr>
        <p:sp>
          <p:nvSpPr>
            <p:cNvPr id="86037" name="Text Box 21">
              <a:extLst>
                <a:ext uri="{FF2B5EF4-FFF2-40B4-BE49-F238E27FC236}">
                  <a16:creationId xmlns:a16="http://schemas.microsoft.com/office/drawing/2014/main" id="{90A0D525-D288-9592-161B-44428BF1855F}"/>
                </a:ext>
              </a:extLst>
            </p:cNvPr>
            <p:cNvSpPr txBox="1">
              <a:spLocks noChangeArrowheads="1"/>
            </p:cNvSpPr>
            <p:nvPr/>
          </p:nvSpPr>
          <p:spPr bwMode="auto">
            <a:xfrm>
              <a:off x="1776" y="3486"/>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41" name="AutoShape 25">
              <a:extLst>
                <a:ext uri="{FF2B5EF4-FFF2-40B4-BE49-F238E27FC236}">
                  <a16:creationId xmlns:a16="http://schemas.microsoft.com/office/drawing/2014/main" id="{1D362873-56C6-3397-F40F-A7B390DD8A45}"/>
                </a:ext>
              </a:extLst>
            </p:cNvPr>
            <p:cNvCxnSpPr>
              <a:cxnSpLocks noChangeShapeType="1"/>
              <a:stCxn id="86036" idx="3"/>
              <a:endCxn id="86037" idx="1"/>
            </p:cNvCxnSpPr>
            <p:nvPr/>
          </p:nvCxnSpPr>
          <p:spPr bwMode="auto">
            <a:xfrm>
              <a:off x="1017" y="344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42" name="Text Box 26">
            <a:extLst>
              <a:ext uri="{FF2B5EF4-FFF2-40B4-BE49-F238E27FC236}">
                <a16:creationId xmlns:a16="http://schemas.microsoft.com/office/drawing/2014/main" id="{7574637D-770D-93D4-7DC7-24242DB1757A}"/>
              </a:ext>
            </a:extLst>
          </p:cNvPr>
          <p:cNvSpPr txBox="1">
            <a:spLocks noChangeArrowheads="1"/>
          </p:cNvSpPr>
          <p:nvPr/>
        </p:nvSpPr>
        <p:spPr bwMode="auto">
          <a:xfrm>
            <a:off x="3810000" y="36576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86044" name="Text Box 28">
            <a:extLst>
              <a:ext uri="{FF2B5EF4-FFF2-40B4-BE49-F238E27FC236}">
                <a16:creationId xmlns:a16="http://schemas.microsoft.com/office/drawing/2014/main" id="{50806DE8-15CC-8761-4F9E-AE308D878A3C}"/>
              </a:ext>
            </a:extLst>
          </p:cNvPr>
          <p:cNvSpPr txBox="1">
            <a:spLocks noChangeArrowheads="1"/>
          </p:cNvSpPr>
          <p:nvPr/>
        </p:nvSpPr>
        <p:spPr bwMode="auto">
          <a:xfrm>
            <a:off x="3810000" y="42672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86045" name="Text Box 29">
            <a:extLst>
              <a:ext uri="{FF2B5EF4-FFF2-40B4-BE49-F238E27FC236}">
                <a16:creationId xmlns:a16="http://schemas.microsoft.com/office/drawing/2014/main" id="{77FDBC37-F479-6DA7-795D-29C233FF05F7}"/>
              </a:ext>
            </a:extLst>
          </p:cNvPr>
          <p:cNvSpPr txBox="1">
            <a:spLocks noChangeArrowheads="1"/>
          </p:cNvSpPr>
          <p:nvPr/>
        </p:nvSpPr>
        <p:spPr bwMode="auto">
          <a:xfrm>
            <a:off x="3810000" y="48768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86046" name="Text Box 30">
            <a:extLst>
              <a:ext uri="{FF2B5EF4-FFF2-40B4-BE49-F238E27FC236}">
                <a16:creationId xmlns:a16="http://schemas.microsoft.com/office/drawing/2014/main" id="{47FC30F0-4C32-7396-3747-1DB4B2842A05}"/>
              </a:ext>
            </a:extLst>
          </p:cNvPr>
          <p:cNvSpPr txBox="1">
            <a:spLocks noChangeArrowheads="1"/>
          </p:cNvSpPr>
          <p:nvPr/>
        </p:nvSpPr>
        <p:spPr bwMode="auto">
          <a:xfrm>
            <a:off x="3810000" y="54864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86048" name="Text Box 32">
            <a:extLst>
              <a:ext uri="{FF2B5EF4-FFF2-40B4-BE49-F238E27FC236}">
                <a16:creationId xmlns:a16="http://schemas.microsoft.com/office/drawing/2014/main" id="{2A95653D-043C-41A7-9062-177A32B0C83A}"/>
              </a:ext>
            </a:extLst>
          </p:cNvPr>
          <p:cNvSpPr txBox="1">
            <a:spLocks noChangeArrowheads="1"/>
          </p:cNvSpPr>
          <p:nvPr/>
        </p:nvSpPr>
        <p:spPr bwMode="auto">
          <a:xfrm>
            <a:off x="4953000" y="3733800"/>
            <a:ext cx="762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86049" name="Text Box 33">
            <a:extLst>
              <a:ext uri="{FF2B5EF4-FFF2-40B4-BE49-F238E27FC236}">
                <a16:creationId xmlns:a16="http://schemas.microsoft.com/office/drawing/2014/main" id="{4598CED4-FB89-10D9-B48C-2CDF6DB46594}"/>
              </a:ext>
            </a:extLst>
          </p:cNvPr>
          <p:cNvSpPr txBox="1">
            <a:spLocks noChangeArrowheads="1"/>
          </p:cNvSpPr>
          <p:nvPr/>
        </p:nvSpPr>
        <p:spPr bwMode="auto">
          <a:xfrm>
            <a:off x="5791200" y="3808413"/>
            <a:ext cx="3124200" cy="1581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head) </a:t>
            </a:r>
          </a:p>
          <a:p>
            <a:pPr>
              <a:spcBef>
                <a:spcPct val="50000"/>
              </a:spcBef>
            </a:pPr>
            <a:r>
              <a:rPr lang="en-US" altLang="en-US">
                <a:solidFill>
                  <a:srgbClr val="333333"/>
                </a:solidFill>
              </a:rPr>
              <a:t>= P(E</a:t>
            </a:r>
            <a:r>
              <a:rPr lang="en-US" altLang="en-US" baseline="-25000">
                <a:solidFill>
                  <a:srgbClr val="333333"/>
                </a:solidFill>
              </a:rPr>
              <a:t>1</a:t>
            </a:r>
            <a:r>
              <a:rPr lang="en-US" altLang="en-US">
                <a:solidFill>
                  <a:srgbClr val="333333"/>
                </a:solidFill>
              </a:rPr>
              <a:t>) + P(E</a:t>
            </a:r>
            <a:r>
              <a:rPr lang="en-US" altLang="en-US" baseline="-25000">
                <a:solidFill>
                  <a:srgbClr val="333333"/>
                </a:solidFill>
              </a:rPr>
              <a:t>2</a:t>
            </a:r>
            <a:r>
              <a:rPr lang="en-US" altLang="en-US">
                <a:solidFill>
                  <a:srgbClr val="333333"/>
                </a:solidFill>
              </a:rPr>
              <a:t>) + P(E</a:t>
            </a:r>
            <a:r>
              <a:rPr lang="en-US" altLang="en-US" baseline="-25000">
                <a:solidFill>
                  <a:srgbClr val="333333"/>
                </a:solidFill>
              </a:rPr>
              <a:t>3</a:t>
            </a:r>
            <a:r>
              <a:rPr lang="en-US" altLang="en-US">
                <a:solidFill>
                  <a:srgbClr val="333333"/>
                </a:solidFill>
              </a:rPr>
              <a:t>)</a:t>
            </a:r>
          </a:p>
          <a:p>
            <a:pPr>
              <a:spcBef>
                <a:spcPct val="50000"/>
              </a:spcBef>
            </a:pPr>
            <a:r>
              <a:rPr lang="en-US" altLang="en-US">
                <a:solidFill>
                  <a:srgbClr val="333333"/>
                </a:solidFill>
              </a:rPr>
              <a:t> = 1/4 + 1/4 + 1/4 = 3/4</a:t>
            </a:r>
          </a:p>
        </p:txBody>
      </p:sp>
      <p:grpSp>
        <p:nvGrpSpPr>
          <p:cNvPr id="86061" name="Group 45">
            <a:extLst>
              <a:ext uri="{FF2B5EF4-FFF2-40B4-BE49-F238E27FC236}">
                <a16:creationId xmlns:a16="http://schemas.microsoft.com/office/drawing/2014/main" id="{7C3DC936-CE75-6C8E-C227-B5FCAFC05FE3}"/>
              </a:ext>
            </a:extLst>
          </p:cNvPr>
          <p:cNvGrpSpPr>
            <a:grpSpLocks/>
          </p:cNvGrpSpPr>
          <p:nvPr/>
        </p:nvGrpSpPr>
        <p:grpSpPr bwMode="auto">
          <a:xfrm>
            <a:off x="7239000" y="76200"/>
            <a:ext cx="1752600" cy="1524000"/>
            <a:chOff x="4560" y="48"/>
            <a:chExt cx="1104" cy="960"/>
          </a:xfrm>
        </p:grpSpPr>
        <p:sp>
          <p:nvSpPr>
            <p:cNvPr id="86062" name="Rectangle 46">
              <a:extLst>
                <a:ext uri="{FF2B5EF4-FFF2-40B4-BE49-F238E27FC236}">
                  <a16:creationId xmlns:a16="http://schemas.microsoft.com/office/drawing/2014/main" id="{0F32430C-DBFB-2FEB-76C9-644451EB8448}"/>
                </a:ext>
              </a:extLst>
            </p:cNvPr>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6063" name="Picture 47">
              <a:extLst>
                <a:ext uri="{FF2B5EF4-FFF2-40B4-BE49-F238E27FC236}">
                  <a16:creationId xmlns:a16="http://schemas.microsoft.com/office/drawing/2014/main" id="{D1D25EA3-D6FC-EB45-F828-C6338B4156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2DED70D0-A896-B7BA-17B1-5D2685408846}"/>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860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86050"/>
                                        </p:tgtEl>
                                        <p:attrNameLst>
                                          <p:attrName>style.visibility</p:attrName>
                                        </p:attrNameLst>
                                      </p:cBhvr>
                                      <p:to>
                                        <p:strVal val="visible"/>
                                      </p:to>
                                    </p:set>
                                    <p:animEffect transition="in" filter="wipe(up)">
                                      <p:cBhvr>
                                        <p:cTn id="14" dur="500"/>
                                        <p:tgtEl>
                                          <p:spTgt spid="86050"/>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86051"/>
                                        </p:tgtEl>
                                        <p:attrNameLst>
                                          <p:attrName>style.visibility</p:attrName>
                                        </p:attrNameLst>
                                      </p:cBhvr>
                                      <p:to>
                                        <p:strVal val="visible"/>
                                      </p:to>
                                    </p:set>
                                    <p:animEffect transition="in" filter="wipe(up)">
                                      <p:cBhvr>
                                        <p:cTn id="18" dur="500"/>
                                        <p:tgtEl>
                                          <p:spTgt spid="86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6052"/>
                                        </p:tgtEl>
                                        <p:attrNameLst>
                                          <p:attrName>style.visibility</p:attrName>
                                        </p:attrNameLst>
                                      </p:cBhvr>
                                      <p:to>
                                        <p:strVal val="visible"/>
                                      </p:to>
                                    </p:set>
                                    <p:animEffect transition="in" filter="wipe(up)">
                                      <p:cBhvr>
                                        <p:cTn id="23" dur="500"/>
                                        <p:tgtEl>
                                          <p:spTgt spid="8605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53"/>
                                        </p:tgtEl>
                                        <p:attrNameLst>
                                          <p:attrName>style.visibility</p:attrName>
                                        </p:attrNameLst>
                                      </p:cBhvr>
                                      <p:to>
                                        <p:strVal val="visible"/>
                                      </p:to>
                                    </p:set>
                                    <p:animEffect transition="in" filter="wipe(up)">
                                      <p:cBhvr>
                                        <p:cTn id="27" dur="500"/>
                                        <p:tgtEl>
                                          <p:spTgt spid="86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6042"/>
                                        </p:tgtEl>
                                        <p:attrNameLst>
                                          <p:attrName>style.visibility</p:attrName>
                                        </p:attrNameLst>
                                      </p:cBhvr>
                                      <p:to>
                                        <p:strVal val="visible"/>
                                      </p:to>
                                    </p:set>
                                    <p:animEffect transition="in" filter="dissolve">
                                      <p:cBhvr>
                                        <p:cTn id="32" dur="500"/>
                                        <p:tgtEl>
                                          <p:spTgt spid="86042"/>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6044"/>
                                        </p:tgtEl>
                                        <p:attrNameLst>
                                          <p:attrName>style.visibility</p:attrName>
                                        </p:attrNameLst>
                                      </p:cBhvr>
                                      <p:to>
                                        <p:strVal val="visible"/>
                                      </p:to>
                                    </p:set>
                                    <p:animEffect transition="in" filter="dissolve">
                                      <p:cBhvr>
                                        <p:cTn id="36" dur="500"/>
                                        <p:tgtEl>
                                          <p:spTgt spid="86044"/>
                                        </p:tgtEl>
                                      </p:cBhvr>
                                    </p:animEffect>
                                  </p:childTnLst>
                                </p:cTn>
                              </p:par>
                            </p:childTnLst>
                          </p:cTn>
                        </p:par>
                        <p:par>
                          <p:cTn id="37" fill="hold" nodeType="afterGroup">
                            <p:stCondLst>
                              <p:cond delay="2000"/>
                            </p:stCondLst>
                            <p:childTnLst>
                              <p:par>
                                <p:cTn id="38" presetID="9" presetClass="entr" presetSubtype="0" fill="hold" nodeType="afterEffect">
                                  <p:stCondLst>
                                    <p:cond delay="1000"/>
                                  </p:stCondLst>
                                  <p:childTnLst>
                                    <p:set>
                                      <p:cBhvr>
                                        <p:cTn id="39" dur="1" fill="hold">
                                          <p:stCondLst>
                                            <p:cond delay="0"/>
                                          </p:stCondLst>
                                        </p:cTn>
                                        <p:tgtEl>
                                          <p:spTgt spid="86045"/>
                                        </p:tgtEl>
                                        <p:attrNameLst>
                                          <p:attrName>style.visibility</p:attrName>
                                        </p:attrNameLst>
                                      </p:cBhvr>
                                      <p:to>
                                        <p:strVal val="visible"/>
                                      </p:to>
                                    </p:set>
                                    <p:animEffect transition="in" filter="dissolve">
                                      <p:cBhvr>
                                        <p:cTn id="40" dur="500"/>
                                        <p:tgtEl>
                                          <p:spTgt spid="86045"/>
                                        </p:tgtEl>
                                      </p:cBhvr>
                                    </p:animEffect>
                                  </p:childTnLst>
                                </p:cTn>
                              </p:par>
                            </p:childTnLst>
                          </p:cTn>
                        </p:par>
                        <p:par>
                          <p:cTn id="41" fill="hold" nodeType="afterGroup">
                            <p:stCondLst>
                              <p:cond delay="3500"/>
                            </p:stCondLst>
                            <p:childTnLst>
                              <p:par>
                                <p:cTn id="42" presetID="9" presetClass="entr" presetSubtype="0" fill="hold" nodeType="afterEffect">
                                  <p:stCondLst>
                                    <p:cond delay="1000"/>
                                  </p:stCondLst>
                                  <p:childTnLst>
                                    <p:set>
                                      <p:cBhvr>
                                        <p:cTn id="43" dur="1" fill="hold">
                                          <p:stCondLst>
                                            <p:cond delay="0"/>
                                          </p:stCondLst>
                                        </p:cTn>
                                        <p:tgtEl>
                                          <p:spTgt spid="86046"/>
                                        </p:tgtEl>
                                        <p:attrNameLst>
                                          <p:attrName>style.visibility</p:attrName>
                                        </p:attrNameLst>
                                      </p:cBhvr>
                                      <p:to>
                                        <p:strVal val="visible"/>
                                      </p:to>
                                    </p:set>
                                    <p:animEffect transition="in" filter="dissolve">
                                      <p:cBhvr>
                                        <p:cTn id="44" dur="500"/>
                                        <p:tgtEl>
                                          <p:spTgt spid="860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048"/>
                                        </p:tgtEl>
                                        <p:attrNameLst>
                                          <p:attrName>style.visibility</p:attrName>
                                        </p:attrNameLst>
                                      </p:cBhvr>
                                      <p:to>
                                        <p:strVal val="visible"/>
                                      </p:to>
                                    </p:set>
                                    <p:animEffect transition="in" filter="wipe(up)">
                                      <p:cBhvr>
                                        <p:cTn id="49" dur="500"/>
                                        <p:tgtEl>
                                          <p:spTgt spid="860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6049">
                                            <p:bg/>
                                          </p:spTgt>
                                        </p:tgtEl>
                                        <p:attrNameLst>
                                          <p:attrName>style.visibility</p:attrName>
                                        </p:attrNameLst>
                                      </p:cBhvr>
                                      <p:to>
                                        <p:strVal val="visible"/>
                                      </p:to>
                                    </p:set>
                                    <p:animEffect transition="in" filter="wipe(up)">
                                      <p:cBhvr>
                                        <p:cTn id="54" dur="500"/>
                                        <p:tgtEl>
                                          <p:spTgt spid="86049">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86049">
                                            <p:txEl>
                                              <p:pRg st="0" end="0"/>
                                            </p:txEl>
                                          </p:spTgt>
                                        </p:tgtEl>
                                        <p:attrNameLst>
                                          <p:attrName>style.visibility</p:attrName>
                                        </p:attrNameLst>
                                      </p:cBhvr>
                                      <p:to>
                                        <p:strVal val="visible"/>
                                      </p:to>
                                    </p:set>
                                    <p:animEffect transition="in" filter="wipe(up)">
                                      <p:cBhvr>
                                        <p:cTn id="59" dur="500"/>
                                        <p:tgtEl>
                                          <p:spTgt spid="86049">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6049">
                                            <p:txEl>
                                              <p:pRg st="1" end="1"/>
                                            </p:txEl>
                                          </p:spTgt>
                                        </p:tgtEl>
                                        <p:attrNameLst>
                                          <p:attrName>style.visibility</p:attrName>
                                        </p:attrNameLst>
                                      </p:cBhvr>
                                      <p:to>
                                        <p:strVal val="visible"/>
                                      </p:to>
                                    </p:set>
                                    <p:animEffect transition="in" filter="wipe(up)">
                                      <p:cBhvr>
                                        <p:cTn id="64" dur="500"/>
                                        <p:tgtEl>
                                          <p:spTgt spid="86049">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86049">
                                            <p:txEl>
                                              <p:pRg st="2" end="2"/>
                                            </p:txEl>
                                          </p:spTgt>
                                        </p:tgtEl>
                                        <p:attrNameLst>
                                          <p:attrName>style.visibility</p:attrName>
                                        </p:attrNameLst>
                                      </p:cBhvr>
                                      <p:to>
                                        <p:strVal val="visible"/>
                                      </p:to>
                                    </p:set>
                                    <p:animEffect transition="in" filter="wipe(up)">
                                      <p:cBhvr>
                                        <p:cTn id="69" dur="500"/>
                                        <p:tgtEl>
                                          <p:spTgt spid="860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4" grpId="0" animBg="1" autoUpdateAnimBg="0"/>
      <p:bldP spid="86036" grpId="0" animBg="1" autoUpdateAnimBg="0"/>
      <p:bldP spid="86042" grpId="0" animBg="1" autoUpdateAnimBg="0"/>
      <p:bldP spid="86044" grpId="0" animBg="1" autoUpdateAnimBg="0"/>
      <p:bldP spid="86045" grpId="0" animBg="1" autoUpdateAnimBg="0"/>
      <p:bldP spid="86046" grpId="0" animBg="1" autoUpdateAnimBg="0"/>
      <p:bldP spid="86048" grpId="0" autoUpdateAnimBg="0"/>
      <p:bldP spid="86049"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27" name="Picture 3">
            <a:extLst>
              <a:ext uri="{FF2B5EF4-FFF2-40B4-BE49-F238E27FC236}">
                <a16:creationId xmlns:a16="http://schemas.microsoft.com/office/drawing/2014/main" id="{6C8FE3A5-CE89-1353-5F91-49D2E259B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a:extLst>
              <a:ext uri="{FF2B5EF4-FFF2-40B4-BE49-F238E27FC236}">
                <a16:creationId xmlns:a16="http://schemas.microsoft.com/office/drawing/2014/main" id="{0A344107-8DE0-73F3-009F-DB6B2C458A7C}"/>
              </a:ext>
            </a:extLst>
          </p:cNvPr>
          <p:cNvSpPr>
            <a:spLocks noGrp="1" noChangeArrowheads="1"/>
          </p:cNvSpPr>
          <p:nvPr>
            <p:ph type="body" idx="1"/>
          </p:nvPr>
        </p:nvSpPr>
        <p:spPr>
          <a:xfrm>
            <a:off x="308160" y="1318971"/>
            <a:ext cx="8229600" cy="1600200"/>
          </a:xfrm>
          <a:noFill/>
          <a:ln/>
        </p:spPr>
        <p:txBody>
          <a:bodyPr/>
          <a:lstStyle/>
          <a:p>
            <a:pPr algn="just">
              <a:lnSpc>
                <a:spcPct val="90000"/>
              </a:lnSpc>
              <a:buFontTx/>
              <a:buNone/>
            </a:pPr>
            <a:r>
              <a:rPr lang="en-US" altLang="en-US" sz="2800" dirty="0">
                <a:solidFill>
                  <a:schemeClr val="tx1"/>
                </a:solidFill>
              </a:rPr>
              <a:t>   A bowl contains three M&amp;Ms</a:t>
            </a:r>
            <a:r>
              <a:rPr lang="en-US" altLang="en-US" sz="2800" baseline="30000" dirty="0">
                <a:solidFill>
                  <a:schemeClr val="tx1"/>
                </a:solidFill>
              </a:rPr>
              <a:t>®</a:t>
            </a:r>
            <a:r>
              <a:rPr lang="en-US" altLang="en-US" sz="2800" dirty="0">
                <a:solidFill>
                  <a:schemeClr val="tx1"/>
                </a:solidFill>
              </a:rPr>
              <a:t>, one red, one blue and one green. A child selects two M&amp;Ms at random. What is the probability that at least one is red?</a:t>
            </a:r>
          </a:p>
        </p:txBody>
      </p:sp>
      <p:sp>
        <p:nvSpPr>
          <p:cNvPr id="103435" name="Text Box 11">
            <a:extLst>
              <a:ext uri="{FF2B5EF4-FFF2-40B4-BE49-F238E27FC236}">
                <a16:creationId xmlns:a16="http://schemas.microsoft.com/office/drawing/2014/main" id="{982117D5-F5B3-7A20-5E4F-DDDE85148A99}"/>
              </a:ext>
            </a:extLst>
          </p:cNvPr>
          <p:cNvSpPr txBox="1">
            <a:spLocks noChangeArrowheads="1"/>
          </p:cNvSpPr>
          <p:nvPr/>
        </p:nvSpPr>
        <p:spPr bwMode="auto">
          <a:xfrm>
            <a:off x="609600" y="2819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dirty="0">
                <a:solidFill>
                  <a:srgbClr val="339933"/>
                </a:solidFill>
              </a:rPr>
              <a:t>1st M&amp;M     2nd M&amp;M     </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         P(</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a:t>
            </a:r>
            <a:r>
              <a:rPr lang="en-US" altLang="en-US" baseline="-25000" dirty="0">
                <a:solidFill>
                  <a:srgbClr val="339933"/>
                </a:solidFill>
              </a:rPr>
              <a:t> </a:t>
            </a:r>
          </a:p>
        </p:txBody>
      </p:sp>
      <p:sp>
        <p:nvSpPr>
          <p:cNvPr id="103447" name="Text Box 23">
            <a:extLst>
              <a:ext uri="{FF2B5EF4-FFF2-40B4-BE49-F238E27FC236}">
                <a16:creationId xmlns:a16="http://schemas.microsoft.com/office/drawing/2014/main" id="{6B91FE50-EAE5-2ADB-9957-8316F25F5CA3}"/>
              </a:ext>
            </a:extLst>
          </p:cNvPr>
          <p:cNvSpPr txBox="1">
            <a:spLocks noChangeArrowheads="1"/>
          </p:cNvSpPr>
          <p:nvPr/>
        </p:nvSpPr>
        <p:spPr bwMode="auto">
          <a:xfrm>
            <a:off x="3733800" y="3324225"/>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RB</a:t>
            </a:r>
          </a:p>
        </p:txBody>
      </p:sp>
      <p:sp>
        <p:nvSpPr>
          <p:cNvPr id="103448" name="Text Box 24">
            <a:extLst>
              <a:ext uri="{FF2B5EF4-FFF2-40B4-BE49-F238E27FC236}">
                <a16:creationId xmlns:a16="http://schemas.microsoft.com/office/drawing/2014/main" id="{779EC15C-69D3-6238-A9B5-B572A865F183}"/>
              </a:ext>
            </a:extLst>
          </p:cNvPr>
          <p:cNvSpPr txBox="1">
            <a:spLocks noChangeArrowheads="1"/>
          </p:cNvSpPr>
          <p:nvPr/>
        </p:nvSpPr>
        <p:spPr bwMode="auto">
          <a:xfrm>
            <a:off x="3733800" y="38100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RG</a:t>
            </a:r>
          </a:p>
        </p:txBody>
      </p:sp>
      <p:sp>
        <p:nvSpPr>
          <p:cNvPr id="103449" name="Text Box 25">
            <a:extLst>
              <a:ext uri="{FF2B5EF4-FFF2-40B4-BE49-F238E27FC236}">
                <a16:creationId xmlns:a16="http://schemas.microsoft.com/office/drawing/2014/main" id="{5022DBE3-CEE8-968B-248F-8B46CD1E5B52}"/>
              </a:ext>
            </a:extLst>
          </p:cNvPr>
          <p:cNvSpPr txBox="1">
            <a:spLocks noChangeArrowheads="1"/>
          </p:cNvSpPr>
          <p:nvPr/>
        </p:nvSpPr>
        <p:spPr bwMode="auto">
          <a:xfrm>
            <a:off x="3733800" y="4343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BR</a:t>
            </a:r>
          </a:p>
        </p:txBody>
      </p:sp>
      <p:sp>
        <p:nvSpPr>
          <p:cNvPr id="103450" name="Text Box 26">
            <a:extLst>
              <a:ext uri="{FF2B5EF4-FFF2-40B4-BE49-F238E27FC236}">
                <a16:creationId xmlns:a16="http://schemas.microsoft.com/office/drawing/2014/main" id="{CDF64F18-20C9-D0FA-3AC0-31CE09490568}"/>
              </a:ext>
            </a:extLst>
          </p:cNvPr>
          <p:cNvSpPr txBox="1">
            <a:spLocks noChangeArrowheads="1"/>
          </p:cNvSpPr>
          <p:nvPr/>
        </p:nvSpPr>
        <p:spPr bwMode="auto">
          <a:xfrm>
            <a:off x="3733800" y="48768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BG</a:t>
            </a:r>
          </a:p>
        </p:txBody>
      </p:sp>
      <p:sp>
        <p:nvSpPr>
          <p:cNvPr id="103451" name="Text Box 27">
            <a:extLst>
              <a:ext uri="{FF2B5EF4-FFF2-40B4-BE49-F238E27FC236}">
                <a16:creationId xmlns:a16="http://schemas.microsoft.com/office/drawing/2014/main" id="{6768B24E-FFE4-CDF7-8690-3F2D41B70ACD}"/>
              </a:ext>
            </a:extLst>
          </p:cNvPr>
          <p:cNvSpPr txBox="1">
            <a:spLocks noChangeArrowheads="1"/>
          </p:cNvSpPr>
          <p:nvPr/>
        </p:nvSpPr>
        <p:spPr bwMode="auto">
          <a:xfrm>
            <a:off x="4724400" y="3200400"/>
            <a:ext cx="6969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endParaRPr lang="en-US" altLang="en-US" dirty="0"/>
          </a:p>
        </p:txBody>
      </p:sp>
      <p:sp>
        <p:nvSpPr>
          <p:cNvPr id="103452" name="Text Box 28">
            <a:extLst>
              <a:ext uri="{FF2B5EF4-FFF2-40B4-BE49-F238E27FC236}">
                <a16:creationId xmlns:a16="http://schemas.microsoft.com/office/drawing/2014/main" id="{BE900E94-7EE4-9D16-1B86-2657CBCCFB2A}"/>
              </a:ext>
            </a:extLst>
          </p:cNvPr>
          <p:cNvSpPr txBox="1">
            <a:spLocks noChangeArrowheads="1"/>
          </p:cNvSpPr>
          <p:nvPr/>
        </p:nvSpPr>
        <p:spPr bwMode="auto">
          <a:xfrm>
            <a:off x="5410200" y="3810000"/>
            <a:ext cx="3429000" cy="19462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red) </a:t>
            </a:r>
          </a:p>
          <a:p>
            <a:pPr>
              <a:spcBef>
                <a:spcPct val="50000"/>
              </a:spcBef>
            </a:pPr>
            <a:r>
              <a:rPr lang="en-US" altLang="en-US">
                <a:solidFill>
                  <a:srgbClr val="333333"/>
                </a:solidFill>
              </a:rPr>
              <a:t>= P(RB) + P(BR)+ P(RG) + P(GR)</a:t>
            </a:r>
          </a:p>
          <a:p>
            <a:pPr>
              <a:spcBef>
                <a:spcPct val="50000"/>
              </a:spcBef>
            </a:pPr>
            <a:r>
              <a:rPr lang="en-US" altLang="en-US">
                <a:solidFill>
                  <a:srgbClr val="333333"/>
                </a:solidFill>
              </a:rPr>
              <a:t> = 4/6 = 2/3</a:t>
            </a:r>
          </a:p>
        </p:txBody>
      </p:sp>
      <p:grpSp>
        <p:nvGrpSpPr>
          <p:cNvPr id="103456" name="Group 32">
            <a:extLst>
              <a:ext uri="{FF2B5EF4-FFF2-40B4-BE49-F238E27FC236}">
                <a16:creationId xmlns:a16="http://schemas.microsoft.com/office/drawing/2014/main" id="{80FCB584-9D01-C466-5C62-6E1A5607EAB2}"/>
              </a:ext>
            </a:extLst>
          </p:cNvPr>
          <p:cNvGrpSpPr>
            <a:grpSpLocks noChangeAspect="1"/>
          </p:cNvGrpSpPr>
          <p:nvPr/>
        </p:nvGrpSpPr>
        <p:grpSpPr bwMode="auto">
          <a:xfrm>
            <a:off x="990600" y="3506788"/>
            <a:ext cx="379413" cy="455612"/>
            <a:chOff x="1776" y="144"/>
            <a:chExt cx="192" cy="230"/>
          </a:xfrm>
        </p:grpSpPr>
        <p:sp>
          <p:nvSpPr>
            <p:cNvPr id="103457" name="Oval 33">
              <a:extLst>
                <a:ext uri="{FF2B5EF4-FFF2-40B4-BE49-F238E27FC236}">
                  <a16:creationId xmlns:a16="http://schemas.microsoft.com/office/drawing/2014/main" id="{2FA57B8B-842D-0562-DB97-F4DD8077D09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8" name="Text Box 34">
              <a:extLst>
                <a:ext uri="{FF2B5EF4-FFF2-40B4-BE49-F238E27FC236}">
                  <a16:creationId xmlns:a16="http://schemas.microsoft.com/office/drawing/2014/main" id="{F5357437-2046-CA99-11F5-7CDC778112D3}"/>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62" name="Group 38">
            <a:extLst>
              <a:ext uri="{FF2B5EF4-FFF2-40B4-BE49-F238E27FC236}">
                <a16:creationId xmlns:a16="http://schemas.microsoft.com/office/drawing/2014/main" id="{A742BC1B-A48C-7633-410C-FEEDF9FB3DD7}"/>
              </a:ext>
            </a:extLst>
          </p:cNvPr>
          <p:cNvGrpSpPr>
            <a:grpSpLocks noChangeAspect="1"/>
          </p:cNvGrpSpPr>
          <p:nvPr/>
        </p:nvGrpSpPr>
        <p:grpSpPr bwMode="auto">
          <a:xfrm>
            <a:off x="990600" y="4508500"/>
            <a:ext cx="365125" cy="444500"/>
            <a:chOff x="5328" y="576"/>
            <a:chExt cx="184" cy="224"/>
          </a:xfrm>
        </p:grpSpPr>
        <p:sp>
          <p:nvSpPr>
            <p:cNvPr id="103463" name="Oval 39">
              <a:extLst>
                <a:ext uri="{FF2B5EF4-FFF2-40B4-BE49-F238E27FC236}">
                  <a16:creationId xmlns:a16="http://schemas.microsoft.com/office/drawing/2014/main" id="{BE3E352F-6EA9-A003-E832-59CDAAC2D4B3}"/>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4" name="Text Box 40">
              <a:extLst>
                <a:ext uri="{FF2B5EF4-FFF2-40B4-BE49-F238E27FC236}">
                  <a16:creationId xmlns:a16="http://schemas.microsoft.com/office/drawing/2014/main" id="{6735B2EB-DD5E-C706-B5EF-E7F8CC6852B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71" name="Group 47">
            <a:extLst>
              <a:ext uri="{FF2B5EF4-FFF2-40B4-BE49-F238E27FC236}">
                <a16:creationId xmlns:a16="http://schemas.microsoft.com/office/drawing/2014/main" id="{369A2BD0-1A30-E265-8D4F-AEDD7FC40B9F}"/>
              </a:ext>
            </a:extLst>
          </p:cNvPr>
          <p:cNvGrpSpPr>
            <a:grpSpLocks noChangeAspect="1"/>
          </p:cNvGrpSpPr>
          <p:nvPr/>
        </p:nvGrpSpPr>
        <p:grpSpPr bwMode="auto">
          <a:xfrm>
            <a:off x="990600" y="5422900"/>
            <a:ext cx="365125" cy="444500"/>
            <a:chOff x="4944" y="192"/>
            <a:chExt cx="184" cy="224"/>
          </a:xfrm>
        </p:grpSpPr>
        <p:sp>
          <p:nvSpPr>
            <p:cNvPr id="103472" name="Oval 48">
              <a:extLst>
                <a:ext uri="{FF2B5EF4-FFF2-40B4-BE49-F238E27FC236}">
                  <a16:creationId xmlns:a16="http://schemas.microsoft.com/office/drawing/2014/main" id="{D7692970-C683-192A-B244-44BD5E98C166}"/>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3" name="Text Box 49">
              <a:extLst>
                <a:ext uri="{FF2B5EF4-FFF2-40B4-BE49-F238E27FC236}">
                  <a16:creationId xmlns:a16="http://schemas.microsoft.com/office/drawing/2014/main" id="{5143BB90-3FA1-1CEE-C640-35C4B2927FAB}"/>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94" name="Group 70">
            <a:extLst>
              <a:ext uri="{FF2B5EF4-FFF2-40B4-BE49-F238E27FC236}">
                <a16:creationId xmlns:a16="http://schemas.microsoft.com/office/drawing/2014/main" id="{8C4ECF97-92BA-8325-2FE4-2E828418B846}"/>
              </a:ext>
            </a:extLst>
          </p:cNvPr>
          <p:cNvGrpSpPr>
            <a:grpSpLocks/>
          </p:cNvGrpSpPr>
          <p:nvPr/>
        </p:nvGrpSpPr>
        <p:grpSpPr bwMode="auto">
          <a:xfrm>
            <a:off x="1370013" y="3276600"/>
            <a:ext cx="1509712" cy="444500"/>
            <a:chOff x="863" y="2064"/>
            <a:chExt cx="951" cy="280"/>
          </a:xfrm>
        </p:grpSpPr>
        <p:grpSp>
          <p:nvGrpSpPr>
            <p:cNvPr id="103468" name="Group 44">
              <a:extLst>
                <a:ext uri="{FF2B5EF4-FFF2-40B4-BE49-F238E27FC236}">
                  <a16:creationId xmlns:a16="http://schemas.microsoft.com/office/drawing/2014/main" id="{C90687E5-CEAE-981B-3EF1-07FB6718F0B8}"/>
                </a:ext>
              </a:extLst>
            </p:cNvPr>
            <p:cNvGrpSpPr>
              <a:grpSpLocks noChangeAspect="1"/>
            </p:cNvGrpSpPr>
            <p:nvPr/>
          </p:nvGrpSpPr>
          <p:grpSpPr bwMode="auto">
            <a:xfrm>
              <a:off x="1584" y="2064"/>
              <a:ext cx="230" cy="280"/>
              <a:chOff x="5328" y="576"/>
              <a:chExt cx="184" cy="224"/>
            </a:xfrm>
          </p:grpSpPr>
          <p:sp>
            <p:nvSpPr>
              <p:cNvPr id="103469" name="Oval 45">
                <a:extLst>
                  <a:ext uri="{FF2B5EF4-FFF2-40B4-BE49-F238E27FC236}">
                    <a16:creationId xmlns:a16="http://schemas.microsoft.com/office/drawing/2014/main" id="{D882D251-0C7F-1AF4-16B4-F55ED48FC734}"/>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0" name="Text Box 46">
                <a:extLst>
                  <a:ext uri="{FF2B5EF4-FFF2-40B4-BE49-F238E27FC236}">
                    <a16:creationId xmlns:a16="http://schemas.microsoft.com/office/drawing/2014/main" id="{5F49469B-D3F4-383A-353C-11C6837BB2D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3" name="AutoShape 59">
              <a:extLst>
                <a:ext uri="{FF2B5EF4-FFF2-40B4-BE49-F238E27FC236}">
                  <a16:creationId xmlns:a16="http://schemas.microsoft.com/office/drawing/2014/main" id="{6F511B52-6E0B-6545-466E-475675BBF976}"/>
                </a:ext>
              </a:extLst>
            </p:cNvPr>
            <p:cNvCxnSpPr>
              <a:cxnSpLocks noChangeShapeType="1"/>
              <a:stCxn id="103458" idx="3"/>
            </p:cNvCxnSpPr>
            <p:nvPr/>
          </p:nvCxnSpPr>
          <p:spPr bwMode="auto">
            <a:xfrm flipV="1">
              <a:off x="863" y="2208"/>
              <a:ext cx="722" cy="1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5" name="Group 71">
            <a:extLst>
              <a:ext uri="{FF2B5EF4-FFF2-40B4-BE49-F238E27FC236}">
                <a16:creationId xmlns:a16="http://schemas.microsoft.com/office/drawing/2014/main" id="{6D50BC2A-F4F2-AD0D-2EFA-C0162DCC597D}"/>
              </a:ext>
            </a:extLst>
          </p:cNvPr>
          <p:cNvGrpSpPr>
            <a:grpSpLocks/>
          </p:cNvGrpSpPr>
          <p:nvPr/>
        </p:nvGrpSpPr>
        <p:grpSpPr bwMode="auto">
          <a:xfrm>
            <a:off x="1350963" y="3733800"/>
            <a:ext cx="1528762" cy="444500"/>
            <a:chOff x="851" y="2352"/>
            <a:chExt cx="963" cy="280"/>
          </a:xfrm>
        </p:grpSpPr>
        <p:grpSp>
          <p:nvGrpSpPr>
            <p:cNvPr id="103453" name="Group 29">
              <a:extLst>
                <a:ext uri="{FF2B5EF4-FFF2-40B4-BE49-F238E27FC236}">
                  <a16:creationId xmlns:a16="http://schemas.microsoft.com/office/drawing/2014/main" id="{7D59BD50-1EA3-F75F-C200-ACE9CA36E048}"/>
                </a:ext>
              </a:extLst>
            </p:cNvPr>
            <p:cNvGrpSpPr>
              <a:grpSpLocks noChangeAspect="1"/>
            </p:cNvGrpSpPr>
            <p:nvPr/>
          </p:nvGrpSpPr>
          <p:grpSpPr bwMode="auto">
            <a:xfrm>
              <a:off x="1584" y="2352"/>
              <a:ext cx="230" cy="280"/>
              <a:chOff x="4944" y="192"/>
              <a:chExt cx="184" cy="224"/>
            </a:xfrm>
          </p:grpSpPr>
          <p:sp>
            <p:nvSpPr>
              <p:cNvPr id="103454" name="Oval 30">
                <a:extLst>
                  <a:ext uri="{FF2B5EF4-FFF2-40B4-BE49-F238E27FC236}">
                    <a16:creationId xmlns:a16="http://schemas.microsoft.com/office/drawing/2014/main" id="{340C2164-F90C-4E56-F3BA-207C60AF551B}"/>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5" name="Text Box 31">
                <a:extLst>
                  <a:ext uri="{FF2B5EF4-FFF2-40B4-BE49-F238E27FC236}">
                    <a16:creationId xmlns:a16="http://schemas.microsoft.com/office/drawing/2014/main" id="{A1765ECA-A8D8-67D2-49D6-E7269CE001A4}"/>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4" name="AutoShape 60">
              <a:extLst>
                <a:ext uri="{FF2B5EF4-FFF2-40B4-BE49-F238E27FC236}">
                  <a16:creationId xmlns:a16="http://schemas.microsoft.com/office/drawing/2014/main" id="{053F7478-C7BD-DC11-B9DA-4BD60532066D}"/>
                </a:ext>
              </a:extLst>
            </p:cNvPr>
            <p:cNvCxnSpPr>
              <a:cxnSpLocks noChangeShapeType="1"/>
              <a:stCxn id="103457" idx="6"/>
              <a:endCxn id="103455" idx="1"/>
            </p:cNvCxnSpPr>
            <p:nvPr/>
          </p:nvCxnSpPr>
          <p:spPr bwMode="auto">
            <a:xfrm>
              <a:off x="851" y="2383"/>
              <a:ext cx="733" cy="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7" name="Group 73">
            <a:extLst>
              <a:ext uri="{FF2B5EF4-FFF2-40B4-BE49-F238E27FC236}">
                <a16:creationId xmlns:a16="http://schemas.microsoft.com/office/drawing/2014/main" id="{1CB15DFC-51DE-63D9-383F-B422AB3225BE}"/>
              </a:ext>
            </a:extLst>
          </p:cNvPr>
          <p:cNvGrpSpPr>
            <a:grpSpLocks/>
          </p:cNvGrpSpPr>
          <p:nvPr/>
        </p:nvGrpSpPr>
        <p:grpSpPr bwMode="auto">
          <a:xfrm>
            <a:off x="1355725" y="4692650"/>
            <a:ext cx="1447800" cy="476250"/>
            <a:chOff x="854" y="2956"/>
            <a:chExt cx="912" cy="300"/>
          </a:xfrm>
        </p:grpSpPr>
        <p:grpSp>
          <p:nvGrpSpPr>
            <p:cNvPr id="103477" name="Group 53">
              <a:extLst>
                <a:ext uri="{FF2B5EF4-FFF2-40B4-BE49-F238E27FC236}">
                  <a16:creationId xmlns:a16="http://schemas.microsoft.com/office/drawing/2014/main" id="{0EFE5CF3-5AF0-A4D1-6684-959E0B9781D5}"/>
                </a:ext>
              </a:extLst>
            </p:cNvPr>
            <p:cNvGrpSpPr>
              <a:grpSpLocks noChangeAspect="1"/>
            </p:cNvGrpSpPr>
            <p:nvPr/>
          </p:nvGrpSpPr>
          <p:grpSpPr bwMode="auto">
            <a:xfrm>
              <a:off x="1536" y="2976"/>
              <a:ext cx="230" cy="280"/>
              <a:chOff x="4944" y="192"/>
              <a:chExt cx="184" cy="224"/>
            </a:xfrm>
          </p:grpSpPr>
          <p:sp>
            <p:nvSpPr>
              <p:cNvPr id="103478" name="Oval 54">
                <a:extLst>
                  <a:ext uri="{FF2B5EF4-FFF2-40B4-BE49-F238E27FC236}">
                    <a16:creationId xmlns:a16="http://schemas.microsoft.com/office/drawing/2014/main" id="{E86C2E02-59F5-852D-62D8-4781114A2718}"/>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9" name="Text Box 55">
                <a:extLst>
                  <a:ext uri="{FF2B5EF4-FFF2-40B4-BE49-F238E27FC236}">
                    <a16:creationId xmlns:a16="http://schemas.microsoft.com/office/drawing/2014/main" id="{3AF54BFF-66EB-FEFD-8100-BB6ED521C338}"/>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7" name="AutoShape 63">
              <a:extLst>
                <a:ext uri="{FF2B5EF4-FFF2-40B4-BE49-F238E27FC236}">
                  <a16:creationId xmlns:a16="http://schemas.microsoft.com/office/drawing/2014/main" id="{8D6B1408-4B7C-F840-BF4A-525B3C2571A8}"/>
                </a:ext>
              </a:extLst>
            </p:cNvPr>
            <p:cNvCxnSpPr>
              <a:cxnSpLocks noChangeShapeType="1"/>
              <a:stCxn id="103464" idx="3"/>
              <a:endCxn id="103478" idx="2"/>
            </p:cNvCxnSpPr>
            <p:nvPr/>
          </p:nvCxnSpPr>
          <p:spPr bwMode="auto">
            <a:xfrm>
              <a:off x="854" y="2956"/>
              <a:ext cx="682" cy="1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6" name="Group 72">
            <a:extLst>
              <a:ext uri="{FF2B5EF4-FFF2-40B4-BE49-F238E27FC236}">
                <a16:creationId xmlns:a16="http://schemas.microsoft.com/office/drawing/2014/main" id="{2EC074D1-13FB-6F42-C22B-5B4970F295CD}"/>
              </a:ext>
            </a:extLst>
          </p:cNvPr>
          <p:cNvGrpSpPr>
            <a:grpSpLocks/>
          </p:cNvGrpSpPr>
          <p:nvPr/>
        </p:nvGrpSpPr>
        <p:grpSpPr bwMode="auto">
          <a:xfrm>
            <a:off x="1355725" y="4267200"/>
            <a:ext cx="1462088" cy="455613"/>
            <a:chOff x="854" y="2688"/>
            <a:chExt cx="921" cy="287"/>
          </a:xfrm>
        </p:grpSpPr>
        <p:grpSp>
          <p:nvGrpSpPr>
            <p:cNvPr id="103465" name="Group 41">
              <a:extLst>
                <a:ext uri="{FF2B5EF4-FFF2-40B4-BE49-F238E27FC236}">
                  <a16:creationId xmlns:a16="http://schemas.microsoft.com/office/drawing/2014/main" id="{C23FC7CC-DDC4-2691-B81C-5E8B7452E0E9}"/>
                </a:ext>
              </a:extLst>
            </p:cNvPr>
            <p:cNvGrpSpPr>
              <a:grpSpLocks noChangeAspect="1"/>
            </p:cNvGrpSpPr>
            <p:nvPr/>
          </p:nvGrpSpPr>
          <p:grpSpPr bwMode="auto">
            <a:xfrm>
              <a:off x="1536" y="2688"/>
              <a:ext cx="239" cy="287"/>
              <a:chOff x="1776" y="144"/>
              <a:chExt cx="192" cy="230"/>
            </a:xfrm>
          </p:grpSpPr>
          <p:sp>
            <p:nvSpPr>
              <p:cNvPr id="103466" name="Oval 42">
                <a:extLst>
                  <a:ext uri="{FF2B5EF4-FFF2-40B4-BE49-F238E27FC236}">
                    <a16:creationId xmlns:a16="http://schemas.microsoft.com/office/drawing/2014/main" id="{DE04ABDF-301A-520F-DD80-5360C72F5EA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7" name="Text Box 43">
                <a:extLst>
                  <a:ext uri="{FF2B5EF4-FFF2-40B4-BE49-F238E27FC236}">
                    <a16:creationId xmlns:a16="http://schemas.microsoft.com/office/drawing/2014/main" id="{1ADC2172-C85F-A585-315A-36593C532141}"/>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8" name="AutoShape 64">
              <a:extLst>
                <a:ext uri="{FF2B5EF4-FFF2-40B4-BE49-F238E27FC236}">
                  <a16:creationId xmlns:a16="http://schemas.microsoft.com/office/drawing/2014/main" id="{921C5A66-A58D-1E49-9402-95D1F4D21360}"/>
                </a:ext>
              </a:extLst>
            </p:cNvPr>
            <p:cNvCxnSpPr>
              <a:cxnSpLocks noChangeShapeType="1"/>
              <a:stCxn id="103464" idx="3"/>
              <a:endCxn id="103467" idx="1"/>
            </p:cNvCxnSpPr>
            <p:nvPr/>
          </p:nvCxnSpPr>
          <p:spPr bwMode="auto">
            <a:xfrm flipV="1">
              <a:off x="854" y="2804"/>
              <a:ext cx="68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9" name="Group 75">
            <a:extLst>
              <a:ext uri="{FF2B5EF4-FFF2-40B4-BE49-F238E27FC236}">
                <a16:creationId xmlns:a16="http://schemas.microsoft.com/office/drawing/2014/main" id="{6AF895EC-EAEA-B2A8-046A-3F4991CD81C2}"/>
              </a:ext>
            </a:extLst>
          </p:cNvPr>
          <p:cNvGrpSpPr>
            <a:grpSpLocks/>
          </p:cNvGrpSpPr>
          <p:nvPr/>
        </p:nvGrpSpPr>
        <p:grpSpPr bwMode="auto">
          <a:xfrm>
            <a:off x="1355725" y="5607050"/>
            <a:ext cx="1462088" cy="639763"/>
            <a:chOff x="854" y="3532"/>
            <a:chExt cx="921" cy="403"/>
          </a:xfrm>
        </p:grpSpPr>
        <p:grpSp>
          <p:nvGrpSpPr>
            <p:cNvPr id="103480" name="Group 56">
              <a:extLst>
                <a:ext uri="{FF2B5EF4-FFF2-40B4-BE49-F238E27FC236}">
                  <a16:creationId xmlns:a16="http://schemas.microsoft.com/office/drawing/2014/main" id="{ED3CA0F5-166C-E0E7-2535-EF58AFD367E4}"/>
                </a:ext>
              </a:extLst>
            </p:cNvPr>
            <p:cNvGrpSpPr>
              <a:grpSpLocks noChangeAspect="1"/>
            </p:cNvGrpSpPr>
            <p:nvPr/>
          </p:nvGrpSpPr>
          <p:grpSpPr bwMode="auto">
            <a:xfrm>
              <a:off x="1536" y="3648"/>
              <a:ext cx="239" cy="287"/>
              <a:chOff x="1776" y="144"/>
              <a:chExt cx="192" cy="230"/>
            </a:xfrm>
          </p:grpSpPr>
          <p:sp>
            <p:nvSpPr>
              <p:cNvPr id="103481" name="Oval 57">
                <a:extLst>
                  <a:ext uri="{FF2B5EF4-FFF2-40B4-BE49-F238E27FC236}">
                    <a16:creationId xmlns:a16="http://schemas.microsoft.com/office/drawing/2014/main" id="{7A415122-0A34-4840-674F-AD841C06A1A1}"/>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82" name="Text Box 58">
                <a:extLst>
                  <a:ext uri="{FF2B5EF4-FFF2-40B4-BE49-F238E27FC236}">
                    <a16:creationId xmlns:a16="http://schemas.microsoft.com/office/drawing/2014/main" id="{2FE3BA80-DE4C-EE0F-672B-BE9B1FBFE544}"/>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9" name="AutoShape 65">
              <a:extLst>
                <a:ext uri="{FF2B5EF4-FFF2-40B4-BE49-F238E27FC236}">
                  <a16:creationId xmlns:a16="http://schemas.microsoft.com/office/drawing/2014/main" id="{26BCDEA7-60FC-9FD9-C5D6-023C19DA0AC0}"/>
                </a:ext>
              </a:extLst>
            </p:cNvPr>
            <p:cNvCxnSpPr>
              <a:cxnSpLocks noChangeShapeType="1"/>
              <a:stCxn id="103473" idx="3"/>
              <a:endCxn id="103482" idx="1"/>
            </p:cNvCxnSpPr>
            <p:nvPr/>
          </p:nvCxnSpPr>
          <p:spPr bwMode="auto">
            <a:xfrm>
              <a:off x="854" y="3532"/>
              <a:ext cx="684" cy="2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8" name="Group 74">
            <a:extLst>
              <a:ext uri="{FF2B5EF4-FFF2-40B4-BE49-F238E27FC236}">
                <a16:creationId xmlns:a16="http://schemas.microsoft.com/office/drawing/2014/main" id="{E1D36B98-F490-7325-1E2E-D93F4DEB5B76}"/>
              </a:ext>
            </a:extLst>
          </p:cNvPr>
          <p:cNvGrpSpPr>
            <a:grpSpLocks/>
          </p:cNvGrpSpPr>
          <p:nvPr/>
        </p:nvGrpSpPr>
        <p:grpSpPr bwMode="auto">
          <a:xfrm>
            <a:off x="1355725" y="5257800"/>
            <a:ext cx="1458913" cy="457200"/>
            <a:chOff x="854" y="3312"/>
            <a:chExt cx="919" cy="288"/>
          </a:xfrm>
        </p:grpSpPr>
        <p:grpSp>
          <p:nvGrpSpPr>
            <p:cNvPr id="103474" name="Group 50">
              <a:extLst>
                <a:ext uri="{FF2B5EF4-FFF2-40B4-BE49-F238E27FC236}">
                  <a16:creationId xmlns:a16="http://schemas.microsoft.com/office/drawing/2014/main" id="{BBC51A10-CE69-D73B-4536-152D29AB3250}"/>
                </a:ext>
              </a:extLst>
            </p:cNvPr>
            <p:cNvGrpSpPr>
              <a:grpSpLocks noChangeAspect="1"/>
            </p:cNvGrpSpPr>
            <p:nvPr/>
          </p:nvGrpSpPr>
          <p:grpSpPr bwMode="auto">
            <a:xfrm>
              <a:off x="1536" y="3312"/>
              <a:ext cx="237" cy="288"/>
              <a:chOff x="5328" y="576"/>
              <a:chExt cx="184" cy="224"/>
            </a:xfrm>
          </p:grpSpPr>
          <p:sp>
            <p:nvSpPr>
              <p:cNvPr id="103475" name="Oval 51">
                <a:extLst>
                  <a:ext uri="{FF2B5EF4-FFF2-40B4-BE49-F238E27FC236}">
                    <a16:creationId xmlns:a16="http://schemas.microsoft.com/office/drawing/2014/main" id="{DB0F51C5-C3D9-2670-C673-6E50A583A34E}"/>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6" name="Text Box 52">
                <a:extLst>
                  <a:ext uri="{FF2B5EF4-FFF2-40B4-BE49-F238E27FC236}">
                    <a16:creationId xmlns:a16="http://schemas.microsoft.com/office/drawing/2014/main" id="{0EB4ED63-5834-2657-1979-F1B655E70CEC}"/>
                  </a:ext>
                </a:extLst>
              </p:cNvPr>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90" name="AutoShape 66">
              <a:extLst>
                <a:ext uri="{FF2B5EF4-FFF2-40B4-BE49-F238E27FC236}">
                  <a16:creationId xmlns:a16="http://schemas.microsoft.com/office/drawing/2014/main" id="{528F5A0A-B0C5-8262-C54C-34B0FDD3B90E}"/>
                </a:ext>
              </a:extLst>
            </p:cNvPr>
            <p:cNvCxnSpPr>
              <a:cxnSpLocks noChangeShapeType="1"/>
              <a:stCxn id="103473" idx="3"/>
              <a:endCxn id="103476" idx="1"/>
            </p:cNvCxnSpPr>
            <p:nvPr/>
          </p:nvCxnSpPr>
          <p:spPr bwMode="auto">
            <a:xfrm flipV="1">
              <a:off x="854" y="3428"/>
              <a:ext cx="682" cy="1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92" name="Text Box 68">
            <a:extLst>
              <a:ext uri="{FF2B5EF4-FFF2-40B4-BE49-F238E27FC236}">
                <a16:creationId xmlns:a16="http://schemas.microsoft.com/office/drawing/2014/main" id="{BCCB66F4-7D0E-78B5-1644-8BBC8E670F9D}"/>
              </a:ext>
            </a:extLst>
          </p:cNvPr>
          <p:cNvSpPr txBox="1">
            <a:spLocks noChangeArrowheads="1"/>
          </p:cNvSpPr>
          <p:nvPr/>
        </p:nvSpPr>
        <p:spPr bwMode="auto">
          <a:xfrm>
            <a:off x="3733800" y="536575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GB</a:t>
            </a:r>
          </a:p>
        </p:txBody>
      </p:sp>
      <p:sp>
        <p:nvSpPr>
          <p:cNvPr id="103493" name="Text Box 69">
            <a:extLst>
              <a:ext uri="{FF2B5EF4-FFF2-40B4-BE49-F238E27FC236}">
                <a16:creationId xmlns:a16="http://schemas.microsoft.com/office/drawing/2014/main" id="{12F5AE87-DB25-C14B-DE41-B0EFA45D8A11}"/>
              </a:ext>
            </a:extLst>
          </p:cNvPr>
          <p:cNvSpPr txBox="1">
            <a:spLocks noChangeArrowheads="1"/>
          </p:cNvSpPr>
          <p:nvPr/>
        </p:nvSpPr>
        <p:spPr bwMode="auto">
          <a:xfrm>
            <a:off x="3733800" y="5867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GR</a:t>
            </a:r>
          </a:p>
        </p:txBody>
      </p:sp>
      <p:sp>
        <p:nvSpPr>
          <p:cNvPr id="3" name="Title 1">
            <a:extLst>
              <a:ext uri="{FF2B5EF4-FFF2-40B4-BE49-F238E27FC236}">
                <a16:creationId xmlns:a16="http://schemas.microsoft.com/office/drawing/2014/main" id="{8DD7DA79-2835-6B31-BA51-E188FCF0039E}"/>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35"/>
                                        </p:tgtEl>
                                        <p:attrNameLst>
                                          <p:attrName>style.visibility</p:attrName>
                                        </p:attrNameLst>
                                      </p:cBhvr>
                                      <p:to>
                                        <p:strVal val="visible"/>
                                      </p:to>
                                    </p:set>
                                    <p:animEffect transition="in" filter="wipe(up)">
                                      <p:cBhvr>
                                        <p:cTn id="7" dur="500"/>
                                        <p:tgtEl>
                                          <p:spTgt spid="103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56"/>
                                        </p:tgtEl>
                                        <p:attrNameLst>
                                          <p:attrName>style.visibility</p:attrName>
                                        </p:attrNameLst>
                                      </p:cBhvr>
                                      <p:to>
                                        <p:strVal val="visible"/>
                                      </p:to>
                                    </p:set>
                                    <p:animEffect transition="in" filter="wipe(up)">
                                      <p:cBhvr>
                                        <p:cTn id="12" dur="500"/>
                                        <p:tgtEl>
                                          <p:spTgt spid="10345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3462"/>
                                        </p:tgtEl>
                                        <p:attrNameLst>
                                          <p:attrName>style.visibility</p:attrName>
                                        </p:attrNameLst>
                                      </p:cBhvr>
                                      <p:to>
                                        <p:strVal val="visible"/>
                                      </p:to>
                                    </p:set>
                                    <p:animEffect transition="in" filter="wipe(up)">
                                      <p:cBhvr>
                                        <p:cTn id="16" dur="500"/>
                                        <p:tgtEl>
                                          <p:spTgt spid="103462"/>
                                        </p:tgtEl>
                                      </p:cBhvr>
                                    </p:animEffect>
                                  </p:childTnLst>
                                </p:cTn>
                              </p:par>
                            </p:childTnLst>
                          </p:cTn>
                        </p:par>
                        <p:par>
                          <p:cTn id="17" fill="hold" nodeType="afterGroup">
                            <p:stCondLst>
                              <p:cond delay="2000"/>
                            </p:stCondLst>
                            <p:childTnLst>
                              <p:par>
                                <p:cTn id="18" presetID="22" presetClass="entr" presetSubtype="1" fill="hold" nodeType="afterEffect">
                                  <p:stCondLst>
                                    <p:cond delay="1000"/>
                                  </p:stCondLst>
                                  <p:childTnLst>
                                    <p:set>
                                      <p:cBhvr>
                                        <p:cTn id="19" dur="1" fill="hold">
                                          <p:stCondLst>
                                            <p:cond delay="0"/>
                                          </p:stCondLst>
                                        </p:cTn>
                                        <p:tgtEl>
                                          <p:spTgt spid="103471"/>
                                        </p:tgtEl>
                                        <p:attrNameLst>
                                          <p:attrName>style.visibility</p:attrName>
                                        </p:attrNameLst>
                                      </p:cBhvr>
                                      <p:to>
                                        <p:strVal val="visible"/>
                                      </p:to>
                                    </p:set>
                                    <p:animEffect transition="in" filter="wipe(up)">
                                      <p:cBhvr>
                                        <p:cTn id="20" dur="500"/>
                                        <p:tgtEl>
                                          <p:spTgt spid="1034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494"/>
                                        </p:tgtEl>
                                        <p:attrNameLst>
                                          <p:attrName>style.visibility</p:attrName>
                                        </p:attrNameLst>
                                      </p:cBhvr>
                                      <p:to>
                                        <p:strVal val="visible"/>
                                      </p:to>
                                    </p:set>
                                    <p:animEffect transition="in" filter="wipe(left)">
                                      <p:cBhvr>
                                        <p:cTn id="25" dur="500"/>
                                        <p:tgtEl>
                                          <p:spTgt spid="103494"/>
                                        </p:tgtEl>
                                      </p:cBhvr>
                                    </p:animEffect>
                                  </p:childTnLst>
                                </p:cTn>
                              </p:par>
                            </p:childTnLst>
                          </p:cTn>
                        </p:par>
                        <p:par>
                          <p:cTn id="26" fill="hold" nodeType="afterGroup">
                            <p:stCondLst>
                              <p:cond delay="500"/>
                            </p:stCondLst>
                            <p:childTnLst>
                              <p:par>
                                <p:cTn id="27" presetID="22" presetClass="entr" presetSubtype="8" fill="hold" nodeType="afterEffect">
                                  <p:stCondLst>
                                    <p:cond delay="1000"/>
                                  </p:stCondLst>
                                  <p:childTnLst>
                                    <p:set>
                                      <p:cBhvr>
                                        <p:cTn id="28" dur="1" fill="hold">
                                          <p:stCondLst>
                                            <p:cond delay="0"/>
                                          </p:stCondLst>
                                        </p:cTn>
                                        <p:tgtEl>
                                          <p:spTgt spid="103495"/>
                                        </p:tgtEl>
                                        <p:attrNameLst>
                                          <p:attrName>style.visibility</p:attrName>
                                        </p:attrNameLst>
                                      </p:cBhvr>
                                      <p:to>
                                        <p:strVal val="visible"/>
                                      </p:to>
                                    </p:set>
                                    <p:animEffect transition="in" filter="wipe(left)">
                                      <p:cBhvr>
                                        <p:cTn id="29" dur="500"/>
                                        <p:tgtEl>
                                          <p:spTgt spid="1034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96"/>
                                        </p:tgtEl>
                                        <p:attrNameLst>
                                          <p:attrName>style.visibility</p:attrName>
                                        </p:attrNameLst>
                                      </p:cBhvr>
                                      <p:to>
                                        <p:strVal val="visible"/>
                                      </p:to>
                                    </p:set>
                                    <p:animEffect transition="in" filter="wipe(left)">
                                      <p:cBhvr>
                                        <p:cTn id="34" dur="500"/>
                                        <p:tgtEl>
                                          <p:spTgt spid="103496"/>
                                        </p:tgtEl>
                                      </p:cBhvr>
                                    </p:animEffect>
                                  </p:childTnLst>
                                </p:cTn>
                              </p:par>
                            </p:childTnLst>
                          </p:cTn>
                        </p:par>
                        <p:par>
                          <p:cTn id="35" fill="hold" nodeType="afterGroup">
                            <p:stCondLst>
                              <p:cond delay="500"/>
                            </p:stCondLst>
                            <p:childTnLst>
                              <p:par>
                                <p:cTn id="36" presetID="22" presetClass="entr" presetSubtype="8" fill="hold" nodeType="afterEffect">
                                  <p:stCondLst>
                                    <p:cond delay="1000"/>
                                  </p:stCondLst>
                                  <p:childTnLst>
                                    <p:set>
                                      <p:cBhvr>
                                        <p:cTn id="37" dur="1" fill="hold">
                                          <p:stCondLst>
                                            <p:cond delay="0"/>
                                          </p:stCondLst>
                                        </p:cTn>
                                        <p:tgtEl>
                                          <p:spTgt spid="103497"/>
                                        </p:tgtEl>
                                        <p:attrNameLst>
                                          <p:attrName>style.visibility</p:attrName>
                                        </p:attrNameLst>
                                      </p:cBhvr>
                                      <p:to>
                                        <p:strVal val="visible"/>
                                      </p:to>
                                    </p:set>
                                    <p:animEffect transition="in" filter="wipe(left)">
                                      <p:cBhvr>
                                        <p:cTn id="38" dur="500"/>
                                        <p:tgtEl>
                                          <p:spTgt spid="103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3498"/>
                                        </p:tgtEl>
                                        <p:attrNameLst>
                                          <p:attrName>style.visibility</p:attrName>
                                        </p:attrNameLst>
                                      </p:cBhvr>
                                      <p:to>
                                        <p:strVal val="visible"/>
                                      </p:to>
                                    </p:set>
                                    <p:animEffect transition="in" filter="wipe(left)">
                                      <p:cBhvr>
                                        <p:cTn id="43" dur="500"/>
                                        <p:tgtEl>
                                          <p:spTgt spid="103498"/>
                                        </p:tgtEl>
                                      </p:cBhvr>
                                    </p:animEffect>
                                  </p:childTnLst>
                                </p:cTn>
                              </p:par>
                            </p:childTnLst>
                          </p:cTn>
                        </p:par>
                        <p:par>
                          <p:cTn id="44" fill="hold" nodeType="afterGroup">
                            <p:stCondLst>
                              <p:cond delay="500"/>
                            </p:stCondLst>
                            <p:childTnLst>
                              <p:par>
                                <p:cTn id="45" presetID="22" presetClass="entr" presetSubtype="8" fill="hold" nodeType="afterEffect">
                                  <p:stCondLst>
                                    <p:cond delay="1000"/>
                                  </p:stCondLst>
                                  <p:childTnLst>
                                    <p:set>
                                      <p:cBhvr>
                                        <p:cTn id="46" dur="1" fill="hold">
                                          <p:stCondLst>
                                            <p:cond delay="0"/>
                                          </p:stCondLst>
                                        </p:cTn>
                                        <p:tgtEl>
                                          <p:spTgt spid="103499"/>
                                        </p:tgtEl>
                                        <p:attrNameLst>
                                          <p:attrName>style.visibility</p:attrName>
                                        </p:attrNameLst>
                                      </p:cBhvr>
                                      <p:to>
                                        <p:strVal val="visible"/>
                                      </p:to>
                                    </p:set>
                                    <p:animEffect transition="in" filter="wipe(left)">
                                      <p:cBhvr>
                                        <p:cTn id="47" dur="500"/>
                                        <p:tgtEl>
                                          <p:spTgt spid="1034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3447"/>
                                        </p:tgtEl>
                                        <p:attrNameLst>
                                          <p:attrName>style.visibility</p:attrName>
                                        </p:attrNameLst>
                                      </p:cBhvr>
                                      <p:to>
                                        <p:strVal val="visible"/>
                                      </p:to>
                                    </p:set>
                                    <p:animEffect transition="in" filter="dissolve">
                                      <p:cBhvr>
                                        <p:cTn id="52" dur="500"/>
                                        <p:tgtEl>
                                          <p:spTgt spid="103447"/>
                                        </p:tgtEl>
                                      </p:cBhvr>
                                    </p:animEffect>
                                  </p:childTnLst>
                                </p:cTn>
                              </p:par>
                            </p:childTnLst>
                          </p:cTn>
                        </p:par>
                        <p:par>
                          <p:cTn id="53" fill="hold" nodeType="afterGroup">
                            <p:stCondLst>
                              <p:cond delay="500"/>
                            </p:stCondLst>
                            <p:childTnLst>
                              <p:par>
                                <p:cTn id="54" presetID="9" presetClass="entr" presetSubtype="0" fill="hold" nodeType="afterEffect">
                                  <p:stCondLst>
                                    <p:cond delay="1000"/>
                                  </p:stCondLst>
                                  <p:childTnLst>
                                    <p:set>
                                      <p:cBhvr>
                                        <p:cTn id="55" dur="1" fill="hold">
                                          <p:stCondLst>
                                            <p:cond delay="0"/>
                                          </p:stCondLst>
                                        </p:cTn>
                                        <p:tgtEl>
                                          <p:spTgt spid="103448"/>
                                        </p:tgtEl>
                                        <p:attrNameLst>
                                          <p:attrName>style.visibility</p:attrName>
                                        </p:attrNameLst>
                                      </p:cBhvr>
                                      <p:to>
                                        <p:strVal val="visible"/>
                                      </p:to>
                                    </p:set>
                                    <p:animEffect transition="in" filter="dissolve">
                                      <p:cBhvr>
                                        <p:cTn id="56" dur="500"/>
                                        <p:tgtEl>
                                          <p:spTgt spid="103448"/>
                                        </p:tgtEl>
                                      </p:cBhvr>
                                    </p:animEffect>
                                  </p:childTnLst>
                                </p:cTn>
                              </p:par>
                            </p:childTnLst>
                          </p:cTn>
                        </p:par>
                        <p:par>
                          <p:cTn id="57" fill="hold" nodeType="afterGroup">
                            <p:stCondLst>
                              <p:cond delay="2000"/>
                            </p:stCondLst>
                            <p:childTnLst>
                              <p:par>
                                <p:cTn id="58" presetID="9" presetClass="entr" presetSubtype="0" fill="hold" nodeType="afterEffect">
                                  <p:stCondLst>
                                    <p:cond delay="1000"/>
                                  </p:stCondLst>
                                  <p:childTnLst>
                                    <p:set>
                                      <p:cBhvr>
                                        <p:cTn id="59" dur="1" fill="hold">
                                          <p:stCondLst>
                                            <p:cond delay="0"/>
                                          </p:stCondLst>
                                        </p:cTn>
                                        <p:tgtEl>
                                          <p:spTgt spid="103449"/>
                                        </p:tgtEl>
                                        <p:attrNameLst>
                                          <p:attrName>style.visibility</p:attrName>
                                        </p:attrNameLst>
                                      </p:cBhvr>
                                      <p:to>
                                        <p:strVal val="visible"/>
                                      </p:to>
                                    </p:set>
                                    <p:animEffect transition="in" filter="dissolve">
                                      <p:cBhvr>
                                        <p:cTn id="60" dur="500"/>
                                        <p:tgtEl>
                                          <p:spTgt spid="103449"/>
                                        </p:tgtEl>
                                      </p:cBhvr>
                                    </p:animEffect>
                                  </p:childTnLst>
                                </p:cTn>
                              </p:par>
                            </p:childTnLst>
                          </p:cTn>
                        </p:par>
                        <p:par>
                          <p:cTn id="61" fill="hold" nodeType="afterGroup">
                            <p:stCondLst>
                              <p:cond delay="3500"/>
                            </p:stCondLst>
                            <p:childTnLst>
                              <p:par>
                                <p:cTn id="62" presetID="9" presetClass="entr" presetSubtype="0" fill="hold" nodeType="afterEffect">
                                  <p:stCondLst>
                                    <p:cond delay="1000"/>
                                  </p:stCondLst>
                                  <p:childTnLst>
                                    <p:set>
                                      <p:cBhvr>
                                        <p:cTn id="63" dur="1" fill="hold">
                                          <p:stCondLst>
                                            <p:cond delay="0"/>
                                          </p:stCondLst>
                                        </p:cTn>
                                        <p:tgtEl>
                                          <p:spTgt spid="103450"/>
                                        </p:tgtEl>
                                        <p:attrNameLst>
                                          <p:attrName>style.visibility</p:attrName>
                                        </p:attrNameLst>
                                      </p:cBhvr>
                                      <p:to>
                                        <p:strVal val="visible"/>
                                      </p:to>
                                    </p:set>
                                    <p:animEffect transition="in" filter="dissolve">
                                      <p:cBhvr>
                                        <p:cTn id="64" dur="500"/>
                                        <p:tgtEl>
                                          <p:spTgt spid="103450"/>
                                        </p:tgtEl>
                                      </p:cBhvr>
                                    </p:animEffect>
                                  </p:childTnLst>
                                </p:cTn>
                              </p:par>
                            </p:childTnLst>
                          </p:cTn>
                        </p:par>
                        <p:par>
                          <p:cTn id="65" fill="hold" nodeType="afterGroup">
                            <p:stCondLst>
                              <p:cond delay="5000"/>
                            </p:stCondLst>
                            <p:childTnLst>
                              <p:par>
                                <p:cTn id="66" presetID="9" presetClass="entr" presetSubtype="0" fill="hold" nodeType="afterEffect">
                                  <p:stCondLst>
                                    <p:cond delay="1000"/>
                                  </p:stCondLst>
                                  <p:childTnLst>
                                    <p:set>
                                      <p:cBhvr>
                                        <p:cTn id="67" dur="1" fill="hold">
                                          <p:stCondLst>
                                            <p:cond delay="0"/>
                                          </p:stCondLst>
                                        </p:cTn>
                                        <p:tgtEl>
                                          <p:spTgt spid="103492"/>
                                        </p:tgtEl>
                                        <p:attrNameLst>
                                          <p:attrName>style.visibility</p:attrName>
                                        </p:attrNameLst>
                                      </p:cBhvr>
                                      <p:to>
                                        <p:strVal val="visible"/>
                                      </p:to>
                                    </p:set>
                                    <p:animEffect transition="in" filter="dissolve">
                                      <p:cBhvr>
                                        <p:cTn id="68" dur="500"/>
                                        <p:tgtEl>
                                          <p:spTgt spid="103492"/>
                                        </p:tgtEl>
                                      </p:cBhvr>
                                    </p:animEffect>
                                  </p:childTnLst>
                                </p:cTn>
                              </p:par>
                            </p:childTnLst>
                          </p:cTn>
                        </p:par>
                        <p:par>
                          <p:cTn id="69" fill="hold" nodeType="afterGroup">
                            <p:stCondLst>
                              <p:cond delay="6500"/>
                            </p:stCondLst>
                            <p:childTnLst>
                              <p:par>
                                <p:cTn id="70" presetID="9" presetClass="entr" presetSubtype="0" fill="hold" nodeType="afterEffect">
                                  <p:stCondLst>
                                    <p:cond delay="1000"/>
                                  </p:stCondLst>
                                  <p:childTnLst>
                                    <p:set>
                                      <p:cBhvr>
                                        <p:cTn id="71" dur="1" fill="hold">
                                          <p:stCondLst>
                                            <p:cond delay="0"/>
                                          </p:stCondLst>
                                        </p:cTn>
                                        <p:tgtEl>
                                          <p:spTgt spid="103493"/>
                                        </p:tgtEl>
                                        <p:attrNameLst>
                                          <p:attrName>style.visibility</p:attrName>
                                        </p:attrNameLst>
                                      </p:cBhvr>
                                      <p:to>
                                        <p:strVal val="visible"/>
                                      </p:to>
                                    </p:set>
                                    <p:animEffect transition="in" filter="dissolve">
                                      <p:cBhvr>
                                        <p:cTn id="72" dur="500"/>
                                        <p:tgtEl>
                                          <p:spTgt spid="1034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03451"/>
                                        </p:tgtEl>
                                        <p:attrNameLst>
                                          <p:attrName>style.visibility</p:attrName>
                                        </p:attrNameLst>
                                      </p:cBhvr>
                                      <p:to>
                                        <p:strVal val="visible"/>
                                      </p:to>
                                    </p:set>
                                    <p:animEffect transition="in" filter="wipe(up)">
                                      <p:cBhvr>
                                        <p:cTn id="77" dur="500"/>
                                        <p:tgtEl>
                                          <p:spTgt spid="1034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03452">
                                            <p:bg/>
                                          </p:spTgt>
                                        </p:tgtEl>
                                        <p:attrNameLst>
                                          <p:attrName>style.visibility</p:attrName>
                                        </p:attrNameLst>
                                      </p:cBhvr>
                                      <p:to>
                                        <p:strVal val="visible"/>
                                      </p:to>
                                    </p:set>
                                    <p:animEffect transition="in" filter="wipe(up)">
                                      <p:cBhvr>
                                        <p:cTn id="82" dur="500"/>
                                        <p:tgtEl>
                                          <p:spTgt spid="10345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03452">
                                            <p:txEl>
                                              <p:pRg st="0" end="0"/>
                                            </p:txEl>
                                          </p:spTgt>
                                        </p:tgtEl>
                                        <p:attrNameLst>
                                          <p:attrName>style.visibility</p:attrName>
                                        </p:attrNameLst>
                                      </p:cBhvr>
                                      <p:to>
                                        <p:strVal val="visible"/>
                                      </p:to>
                                    </p:set>
                                    <p:animEffect transition="in" filter="wipe(up)">
                                      <p:cBhvr>
                                        <p:cTn id="87" dur="500"/>
                                        <p:tgtEl>
                                          <p:spTgt spid="10345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03452">
                                            <p:txEl>
                                              <p:pRg st="1" end="1"/>
                                            </p:txEl>
                                          </p:spTgt>
                                        </p:tgtEl>
                                        <p:attrNameLst>
                                          <p:attrName>style.visibility</p:attrName>
                                        </p:attrNameLst>
                                      </p:cBhvr>
                                      <p:to>
                                        <p:strVal val="visible"/>
                                      </p:to>
                                    </p:set>
                                    <p:animEffect transition="in" filter="wipe(up)">
                                      <p:cBhvr>
                                        <p:cTn id="92" dur="500"/>
                                        <p:tgtEl>
                                          <p:spTgt spid="10345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03452">
                                            <p:txEl>
                                              <p:pRg st="2" end="2"/>
                                            </p:txEl>
                                          </p:spTgt>
                                        </p:tgtEl>
                                        <p:attrNameLst>
                                          <p:attrName>style.visibility</p:attrName>
                                        </p:attrNameLst>
                                      </p:cBhvr>
                                      <p:to>
                                        <p:strVal val="visible"/>
                                      </p:to>
                                    </p:set>
                                    <p:animEffect transition="in" filter="wipe(up)">
                                      <p:cBhvr>
                                        <p:cTn id="97" dur="500"/>
                                        <p:tgtEl>
                                          <p:spTgt spid="103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utoUpdateAnimBg="0"/>
      <p:bldP spid="103447" grpId="0" animBg="1" autoUpdateAnimBg="0"/>
      <p:bldP spid="103448" grpId="0" animBg="1" autoUpdateAnimBg="0"/>
      <p:bldP spid="103449" grpId="0" animBg="1" autoUpdateAnimBg="0"/>
      <p:bldP spid="103450" grpId="0" animBg="1" autoUpdateAnimBg="0"/>
      <p:bldP spid="103451" grpId="0" autoUpdateAnimBg="0"/>
      <p:bldP spid="103452" grpId="0" build="p" animBg="1" autoUpdateAnimBg="0"/>
      <p:bldP spid="103492" grpId="0" animBg="1" autoUpdateAnimBg="0"/>
      <p:bldP spid="1034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a:extLst>
              <a:ext uri="{FF2B5EF4-FFF2-40B4-BE49-F238E27FC236}">
                <a16:creationId xmlns:a16="http://schemas.microsoft.com/office/drawing/2014/main" id="{CE42F401-0316-9C4B-358B-E968BE436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057400"/>
            <a:ext cx="6481763" cy="4264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7" name="Text Box 9">
            <a:extLst>
              <a:ext uri="{FF2B5EF4-FFF2-40B4-BE49-F238E27FC236}">
                <a16:creationId xmlns:a16="http://schemas.microsoft.com/office/drawing/2014/main" id="{C4670AD1-0E9A-600B-1D99-AC46C404558E}"/>
              </a:ext>
            </a:extLst>
          </p:cNvPr>
          <p:cNvSpPr txBox="1">
            <a:spLocks noChangeArrowheads="1"/>
          </p:cNvSpPr>
          <p:nvPr/>
        </p:nvSpPr>
        <p:spPr bwMode="auto">
          <a:xfrm>
            <a:off x="688181" y="137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The sample space of throwing a pair of dice is</a:t>
            </a: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65" name="Group 65">
            <a:extLst>
              <a:ext uri="{FF2B5EF4-FFF2-40B4-BE49-F238E27FC236}">
                <a16:creationId xmlns:a16="http://schemas.microsoft.com/office/drawing/2014/main" id="{BB336F36-5510-19CE-1EE9-09B49E051F16}"/>
              </a:ext>
            </a:extLst>
          </p:cNvPr>
          <p:cNvGraphicFramePr>
            <a:graphicFrameLocks noGrp="1"/>
          </p:cNvGraphicFramePr>
          <p:nvPr>
            <p:ph idx="1"/>
          </p:nvPr>
        </p:nvGraphicFramePr>
        <p:xfrm>
          <a:off x="304800" y="1295400"/>
          <a:ext cx="8458200" cy="4840161"/>
        </p:xfrm>
        <a:graphic>
          <a:graphicData uri="http://schemas.openxmlformats.org/drawingml/2006/table">
            <a:tbl>
              <a:tblPr/>
              <a:tblGrid>
                <a:gridCol w="2895600">
                  <a:extLst>
                    <a:ext uri="{9D8B030D-6E8A-4147-A177-3AD203B41FA5}">
                      <a16:colId xmlns:a16="http://schemas.microsoft.com/office/drawing/2014/main" val="1338473110"/>
                    </a:ext>
                  </a:extLst>
                </a:gridCol>
                <a:gridCol w="3406775">
                  <a:extLst>
                    <a:ext uri="{9D8B030D-6E8A-4147-A177-3AD203B41FA5}">
                      <a16:colId xmlns:a16="http://schemas.microsoft.com/office/drawing/2014/main" val="2597887597"/>
                    </a:ext>
                  </a:extLst>
                </a:gridCol>
                <a:gridCol w="2155825">
                  <a:extLst>
                    <a:ext uri="{9D8B030D-6E8A-4147-A177-3AD203B41FA5}">
                      <a16:colId xmlns:a16="http://schemas.microsoft.com/office/drawing/2014/main" val="1731378163"/>
                    </a:ext>
                  </a:extLst>
                </a:gridCol>
              </a:tblGrid>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Simple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6470788"/>
                  </a:ext>
                </a:extLst>
              </a:tr>
              <a:tr h="647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062920"/>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(1,5),(2,4),(3,3),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84222"/>
                  </a:ext>
                </a:extLst>
              </a:tr>
              <a:tr h="110331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Red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(1,1),(1,2),(1,3),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(1,4),(1,5),(1,6)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632232"/>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Green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(1,1),(2,1),(3,1),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(4,1),(5,1),(6,1)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2889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2924944"/>
            <a:ext cx="6756978" cy="784830"/>
          </a:xfrm>
          <a:prstGeom prst="rect">
            <a:avLst/>
          </a:prstGeom>
        </p:spPr>
        <p:txBody>
          <a:bodyPr wrap="none">
            <a:spAutoFit/>
          </a:bodyPr>
          <a:lstStyle/>
          <a:p>
            <a:r>
              <a:rPr lang="en-US" sz="4500" dirty="0">
                <a:solidFill>
                  <a:srgbClr val="C00000"/>
                </a:solidFill>
                <a:effectLst>
                  <a:outerShdw blurRad="38100" dist="38100" dir="2700000" algn="tl">
                    <a:srgbClr val="000000">
                      <a:alpha val="43137"/>
                    </a:srgbClr>
                  </a:outerShdw>
                </a:effectLst>
              </a:rPr>
              <a:t>Relationships among Events</a:t>
            </a:r>
            <a:endParaRPr lang="en-GB" sz="4500" dirty="0">
              <a:solidFill>
                <a:srgbClr val="C00000"/>
              </a:solidFill>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pPr>
              <a:defRPr/>
            </a:pPr>
            <a:fld id="{991AD921-3126-4BFF-9823-35FA436336E3}" type="datetime2">
              <a:rPr lang="en-US" smtClean="0"/>
              <a:pPr>
                <a:defRPr/>
              </a:pPr>
              <a:t>Monday, February 19, 2024</a:t>
            </a:fld>
            <a:endParaRPr lang="en-US"/>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13652592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p:spPr>
        <p:txBody>
          <a:bodyPr/>
          <a:lstStyle/>
          <a:p>
            <a:pPr>
              <a:buNone/>
            </a:pPr>
            <a:r>
              <a:rPr lang="en-GB" dirty="0">
                <a:noFill/>
              </a:rPr>
              <a:t>  </a:t>
            </a:r>
          </a:p>
        </p:txBody>
      </p:sp>
      <p:sp>
        <p:nvSpPr>
          <p:cNvPr id="4" name="Title 3"/>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Subset/Sub event:</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148" name="Picture 4" descr="https://upload.wikimedia.org/wikipedia/commons/thumb/b/b0/Venn_A_subset_B.svg/2000px-Venn_A_subset_B.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1568" y="4005064"/>
            <a:ext cx="2192932" cy="2192932"/>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56176" y="3861048"/>
            <a:ext cx="648072" cy="584775"/>
          </a:xfrm>
          <a:prstGeom prst="rect">
            <a:avLst/>
          </a:prstGeom>
          <a:noFill/>
        </p:spPr>
        <p:txBody>
          <a:bodyPr wrap="square" rtlCol="0">
            <a:spAutoFit/>
          </a:bodyPr>
          <a:lstStyle/>
          <a:p>
            <a:r>
              <a:rPr lang="en-GB" sz="3200" b="1" dirty="0"/>
              <a:t>S</a:t>
            </a:r>
          </a:p>
        </p:txBody>
      </p:sp>
      <p:sp>
        <p:nvSpPr>
          <p:cNvPr id="6" name="Date Placeholder 5"/>
          <p:cNvSpPr>
            <a:spLocks noGrp="1"/>
          </p:cNvSpPr>
          <p:nvPr>
            <p:ph type="dt" sz="half" idx="10"/>
          </p:nvPr>
        </p:nvSpPr>
        <p:spPr/>
        <p:txBody>
          <a:bodyPr/>
          <a:lstStyle/>
          <a:p>
            <a:pPr>
              <a:defRPr/>
            </a:pPr>
            <a:fld id="{4E291FF7-BEC8-4790-BD1B-006DEAFF5EFB}" type="datetime2">
              <a:rPr lang="en-US" smtClean="0"/>
              <a:pPr>
                <a:defRPr/>
              </a:pPr>
              <a:t>Monday, February 19, 2024</a:t>
            </a:fld>
            <a:endParaRPr lang="en-US"/>
          </a:p>
        </p:txBody>
      </p:sp>
      <p:sp>
        <p:nvSpPr>
          <p:cNvPr id="7" name="Slide Number Placeholder 6"/>
          <p:cNvSpPr>
            <a:spLocks noGrp="1"/>
          </p:cNvSpPr>
          <p:nvPr>
            <p:ph type="sldNum" sz="quarter" idx="12"/>
          </p:nvPr>
        </p:nvSpPr>
        <p:spPr/>
        <p:txBody>
          <a:bodyPr/>
          <a:lstStyle/>
          <a:p>
            <a:pPr>
              <a:defRPr/>
            </a:pPr>
            <a:fld id="{C70CFA2D-21B9-45B6-893F-7371CE3DE2D8}" type="slidenum">
              <a:rPr lang="en-US" smtClean="0"/>
              <a:pPr>
                <a:defRPr/>
              </a:pPr>
              <a:t>28</a:t>
            </a:fld>
            <a:endParaRPr lang="en-US"/>
          </a:p>
        </p:txBody>
      </p:sp>
      <p:sp>
        <p:nvSpPr>
          <p:cNvPr id="8" name="Footer Placeholder 7"/>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10:</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In Example 3, if an event A is defined as one head in three tosses, such that </a:t>
                </a:r>
                <a14:m>
                  <m:oMath xmlns:m="http://schemas.openxmlformats.org/officeDocument/2006/math">
                    <m:r>
                      <a:rPr lang="en-US" sz="3500" b="0" i="0" smtClean="0">
                        <a:latin typeface="Cambria Math" panose="02040503050406030204" pitchFamily="18" charset="0"/>
                        <a:cs typeface="Times New Roman" pitchFamily="18" charset="0"/>
                      </a:rPr>
                      <m:t> </m:t>
                    </m:r>
                    <m:r>
                      <a:rPr lang="en-GB" sz="3500" b="0" i="1" smtClean="0">
                        <a:latin typeface="Cambria Math"/>
                        <a:cs typeface="Times New Roman" pitchFamily="18" charset="0"/>
                      </a:rPr>
                      <m:t>𝐴</m:t>
                    </m:r>
                    <m:r>
                      <a:rPr lang="en-GB" sz="3500" b="0" i="1" smtClean="0">
                        <a:latin typeface="Cambria Math"/>
                        <a:cs typeface="Times New Roman" pitchFamily="18" charset="0"/>
                      </a:rPr>
                      <m:t>={</m:t>
                    </m:r>
                    <m:r>
                      <a:rPr lang="en-GB" sz="3500" b="0" i="1" smtClean="0">
                        <a:latin typeface="Cambria Math"/>
                        <a:cs typeface="Times New Roman" pitchFamily="18" charset="0"/>
                      </a:rPr>
                      <m:t>𝑇𝑇𝐻</m:t>
                    </m:r>
                    <m:r>
                      <a:rPr lang="en-GB" sz="3500" b="0" i="1" smtClean="0">
                        <a:latin typeface="Cambria Math"/>
                        <a:cs typeface="Times New Roman" pitchFamily="18" charset="0"/>
                      </a:rPr>
                      <m:t>,</m:t>
                    </m:r>
                    <m:r>
                      <a:rPr lang="en-GB" sz="3500" b="0" i="1" smtClean="0">
                        <a:latin typeface="Cambria Math"/>
                        <a:cs typeface="Times New Roman" pitchFamily="18" charset="0"/>
                      </a:rPr>
                      <m:t>𝑇𝐻𝑇</m:t>
                    </m:r>
                    <m:r>
                      <a:rPr lang="en-GB" sz="3500" b="0" i="1" smtClean="0">
                        <a:latin typeface="Cambria Math"/>
                        <a:cs typeface="Times New Roman" pitchFamily="18" charset="0"/>
                      </a:rPr>
                      <m:t>,</m:t>
                    </m:r>
                    <m:r>
                      <a:rPr lang="en-GB" sz="3500" b="0" i="1" smtClean="0">
                        <a:latin typeface="Cambria Math"/>
                        <a:cs typeface="Times New Roman" pitchFamily="18" charset="0"/>
                      </a:rPr>
                      <m:t>𝐻𝑇𝑇</m:t>
                    </m:r>
                  </m:oMath>
                </a14:m>
                <a:r>
                  <a:rPr lang="en-IN" sz="3500" dirty="0">
                    <a:latin typeface="Times New Roman" pitchFamily="18" charset="0"/>
                    <a:cs typeface="Times New Roman" pitchFamily="18" charset="0"/>
                  </a:rPr>
                  <a:t>}, and another event B is defined as at least one head in three tosses, </a:t>
                </a:r>
                <a:r>
                  <a:rPr lang="en-GB" sz="3500" dirty="0">
                    <a:latin typeface="Times New Roman" pitchFamily="18" charset="0"/>
                    <a:cs typeface="Times New Roman" pitchFamily="18" charset="0"/>
                  </a:rPr>
                  <a:t>such that,</a:t>
                </a:r>
              </a:p>
              <a:p>
                <a:pPr marL="0" indent="0" algn="just">
                  <a:buNone/>
                </a:pPr>
                <a:r>
                  <a:rPr lang="en-GB" sz="3500" dirty="0">
                    <a:latin typeface="Times New Roman" pitchFamily="18" charset="0"/>
                    <a:cs typeface="Times New Roman" pitchFamily="18" charset="0"/>
                  </a:rPr>
                  <a:t> </a:t>
                </a:r>
                <a14:m>
                  <m:oMath xmlns:m="http://schemas.openxmlformats.org/officeDocument/2006/math">
                    <m:r>
                      <a:rPr lang="en-GB" sz="2400" b="0" i="1" dirty="0" smtClean="0">
                        <a:latin typeface="Cambria Math"/>
                        <a:cs typeface="Times New Roman" pitchFamily="18" charset="0"/>
                      </a:rPr>
                      <m:t>𝐵</m:t>
                    </m:r>
                    <m:r>
                      <a:rPr lang="en-GB" sz="2400" b="0" i="1" dirty="0" smtClean="0">
                        <a:latin typeface="Cambria Math"/>
                        <a:cs typeface="Times New Roman" pitchFamily="18" charset="0"/>
                      </a:rPr>
                      <m:t>=</m:t>
                    </m:r>
                    <m:d>
                      <m:dPr>
                        <m:begChr m:val="{"/>
                        <m:endChr m:val="}"/>
                        <m:ctrlPr>
                          <a:rPr lang="en-GB" sz="2400" b="0" i="1" dirty="0" smtClean="0">
                            <a:latin typeface="Cambria Math" panose="02040503050406030204" pitchFamily="18" charset="0"/>
                            <a:cs typeface="Times New Roman" pitchFamily="18" charset="0"/>
                          </a:rPr>
                        </m:ctrlPr>
                      </m:dPr>
                      <m:e>
                        <m:eqArr>
                          <m:eqArrPr>
                            <m:ctrlPr>
                              <a:rPr lang="en-GB" sz="2400" i="1" dirty="0">
                                <a:latin typeface="Cambria Math" panose="02040503050406030204" pitchFamily="18" charset="0"/>
                                <a:cs typeface="Times New Roman" pitchFamily="18" charset="0"/>
                              </a:rPr>
                            </m:ctrlPr>
                          </m:eqArrPr>
                          <m:e>
                            <m:r>
                              <a:rPr lang="en-US" sz="2400" b="0" i="1" dirty="0" smtClean="0">
                                <a:latin typeface="Cambria Math" panose="02040503050406030204" pitchFamily="18" charset="0"/>
                                <a:cs typeface="Times New Roman" pitchFamily="18" charset="0"/>
                              </a:rPr>
                              <m:t> </m:t>
                            </m:r>
                          </m:e>
                          <m:e>
                            <m:r>
                              <a:rPr lang="en-GB" sz="2400" i="1" dirty="0">
                                <a:latin typeface="Cambria Math"/>
                                <a:cs typeface="Times New Roman" pitchFamily="18" charset="0"/>
                              </a:rPr>
                              <m:t>𝑇𝑇𝐻</m:t>
                            </m:r>
                            <m:r>
                              <a:rPr lang="en-GB" sz="2400" i="1" dirty="0">
                                <a:latin typeface="Cambria Math"/>
                                <a:cs typeface="Times New Roman" pitchFamily="18" charset="0"/>
                              </a:rPr>
                              <m:t>,</m:t>
                            </m:r>
                            <m:r>
                              <a:rPr lang="en-GB" sz="2400" i="1" dirty="0">
                                <a:latin typeface="Cambria Math"/>
                                <a:cs typeface="Times New Roman" pitchFamily="18" charset="0"/>
                              </a:rPr>
                              <m:t>𝑇𝐻𝑇</m:t>
                            </m:r>
                            <m:r>
                              <a:rPr lang="en-GB" sz="2400" i="1" dirty="0">
                                <a:latin typeface="Cambria Math"/>
                                <a:cs typeface="Times New Roman" pitchFamily="18" charset="0"/>
                              </a:rPr>
                              <m:t>,</m:t>
                            </m:r>
                            <m:r>
                              <a:rPr lang="en-GB" sz="2400" i="1" dirty="0">
                                <a:latin typeface="Cambria Math"/>
                                <a:cs typeface="Times New Roman" pitchFamily="18" charset="0"/>
                              </a:rPr>
                              <m:t>𝐻𝑇𝑇</m:t>
                            </m:r>
                            <m:r>
                              <m:rPr>
                                <m:nor/>
                              </m:rPr>
                              <a:rPr lang="en-GB" sz="2400" dirty="0">
                                <a:latin typeface="Times New Roman" pitchFamily="18" charset="0"/>
                                <a:cs typeface="Times New Roman" pitchFamily="18" charset="0"/>
                              </a:rPr>
                              <m:t>,</m:t>
                            </m:r>
                            <m:r>
                              <m:rPr>
                                <m:nor/>
                              </m:rPr>
                              <a:rPr lang="en-GB" sz="2400" i="1" dirty="0">
                                <a:latin typeface="Times New Roman" pitchFamily="18" charset="0"/>
                                <a:cs typeface="Times New Roman" pitchFamily="18" charset="0"/>
                              </a:rPr>
                              <m:t>THH</m:t>
                            </m:r>
                            <m:r>
                              <m:rPr>
                                <m:nor/>
                              </m:rPr>
                              <a:rPr lang="en-GB" sz="2400" dirty="0">
                                <a:latin typeface="Times New Roman" pitchFamily="18" charset="0"/>
                                <a:cs typeface="Times New Roman" pitchFamily="18" charset="0"/>
                              </a:rPr>
                              <m:t>,</m:t>
                            </m:r>
                            <m:r>
                              <m:rPr>
                                <m:nor/>
                              </m:rPr>
                              <a:rPr lang="en-GB" sz="2400" i="1" dirty="0">
                                <a:latin typeface="Times New Roman" pitchFamily="18" charset="0"/>
                                <a:cs typeface="Times New Roman" pitchFamily="18" charset="0"/>
                              </a:rPr>
                              <m:t>HTH</m:t>
                            </m:r>
                            <m:r>
                              <m:rPr>
                                <m:nor/>
                              </m:rPr>
                              <a:rPr lang="en-GB" sz="2400" dirty="0">
                                <a:latin typeface="Times New Roman" pitchFamily="18" charset="0"/>
                                <a:cs typeface="Times New Roman" pitchFamily="18" charset="0"/>
                              </a:rPr>
                              <m:t>,</m:t>
                            </m:r>
                            <m:r>
                              <m:rPr>
                                <m:nor/>
                              </m:rPr>
                              <a:rPr lang="en-GB" sz="2400" i="1" dirty="0">
                                <a:latin typeface="Times New Roman" pitchFamily="18" charset="0"/>
                                <a:cs typeface="Times New Roman" pitchFamily="18" charset="0"/>
                              </a:rPr>
                              <m:t>HHT</m:t>
                            </m:r>
                            <m:r>
                              <m:rPr>
                                <m:nor/>
                              </m:rPr>
                              <a:rPr lang="en-GB" sz="2400" dirty="0">
                                <a:latin typeface="Times New Roman" pitchFamily="18" charset="0"/>
                                <a:cs typeface="Times New Roman" pitchFamily="18" charset="0"/>
                              </a:rPr>
                              <m:t>,</m:t>
                            </m:r>
                            <m:r>
                              <m:rPr>
                                <m:nor/>
                              </m:rPr>
                              <a:rPr lang="en-GB" sz="2400" i="1" dirty="0">
                                <a:latin typeface="Times New Roman" pitchFamily="18" charset="0"/>
                                <a:cs typeface="Times New Roman" pitchFamily="18" charset="0"/>
                              </a:rPr>
                              <m:t>HHH</m:t>
                            </m:r>
                          </m:e>
                          <m:e>
                            <m:r>
                              <a:rPr lang="en-GB" sz="2400" b="0" i="1" dirty="0" smtClean="0">
                                <a:latin typeface="Cambria Math"/>
                                <a:cs typeface="Times New Roman" pitchFamily="18" charset="0"/>
                              </a:rPr>
                              <m:t>                                        </m:t>
                            </m:r>
                          </m:e>
                        </m:eqArr>
                      </m:e>
                    </m:d>
                  </m:oMath>
                </a14:m>
                <a:r>
                  <a:rPr lang="en-GB" sz="3500" dirty="0">
                    <a:latin typeface="Times New Roman" pitchFamily="18" charset="0"/>
                    <a:cs typeface="Times New Roman" pitchFamily="18" charset="0"/>
                  </a:rPr>
                  <a:t> </a:t>
                </a:r>
              </a:p>
              <a:p>
                <a:pPr marL="0" indent="0" algn="just">
                  <a:buNone/>
                </a:pPr>
                <a:r>
                  <a:rPr lang="en-IN" sz="3500" dirty="0">
                    <a:latin typeface="Times New Roman" pitchFamily="18" charset="0"/>
                    <a:cs typeface="Times New Roman" pitchFamily="18" charset="0"/>
                  </a:rPr>
                  <a:t>then </a:t>
                </a:r>
                <a14:m>
                  <m:oMath xmlns:m="http://schemas.openxmlformats.org/officeDocument/2006/math">
                    <m:r>
                      <a:rPr lang="en-GB" sz="3500" b="0" i="1" smtClean="0">
                        <a:latin typeface="Cambria Math"/>
                        <a:cs typeface="Times New Roman" pitchFamily="18" charset="0"/>
                      </a:rPr>
                      <m:t>𝐴</m:t>
                    </m:r>
                    <m:r>
                      <a:rPr lang="en-GB" sz="3500" b="0" i="1" smtClean="0">
                        <a:latin typeface="Cambria Math"/>
                        <a:cs typeface="Times New Roman" pitchFamily="18" charset="0"/>
                      </a:rPr>
                      <m:t> </m:t>
                    </m:r>
                  </m:oMath>
                </a14:m>
                <a:r>
                  <a:rPr lang="en-IN" sz="3500" dirty="0">
                    <a:latin typeface="Times New Roman" pitchFamily="18" charset="0"/>
                    <a:cs typeface="Times New Roman" pitchFamily="18" charset="0"/>
                  </a:rPr>
                  <a:t>is obviously a part of </a:t>
                </a:r>
                <a14:m>
                  <m:oMath xmlns:m="http://schemas.openxmlformats.org/officeDocument/2006/math">
                    <m:r>
                      <a:rPr lang="en-GB" sz="3500" b="0" i="1" smtClean="0">
                        <a:latin typeface="Cambria Math"/>
                        <a:cs typeface="Times New Roman" pitchFamily="18" charset="0"/>
                      </a:rPr>
                      <m:t>𝐵</m:t>
                    </m:r>
                  </m:oMath>
                </a14:m>
                <a:r>
                  <a:rPr lang="en-IN" sz="3500" dirty="0">
                    <a:latin typeface="Times New Roman" pitchFamily="18" charset="0"/>
                    <a:cs typeface="Times New Roman" pitchFamily="18" charset="0"/>
                  </a:rPr>
                  <a:t> .</a:t>
                </a:r>
              </a:p>
              <a:p>
                <a:pPr marL="0" indent="0" algn="just">
                  <a:buNone/>
                </a:pPr>
                <a:endParaRPr lang="en-US" sz="35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2151" t="-2133" r="-2079" b="-533"/>
                </a:stretch>
              </a:blipFill>
            </p:spPr>
            <p:txBody>
              <a:bodyPr/>
              <a:lstStyle/>
              <a:p>
                <a:r>
                  <a:rPr lang="en-NZ">
                    <a:noFill/>
                  </a:rPr>
                  <a:t> </a:t>
                </a:r>
              </a:p>
            </p:txBody>
          </p:sp>
        </mc:Fallback>
      </mc:AlternateContent>
      <p:sp>
        <p:nvSpPr>
          <p:cNvPr id="4" name="Date Placeholder 3"/>
          <p:cNvSpPr>
            <a:spLocks noGrp="1"/>
          </p:cNvSpPr>
          <p:nvPr>
            <p:ph type="dt" sz="half" idx="10"/>
          </p:nvPr>
        </p:nvSpPr>
        <p:spPr/>
        <p:txBody>
          <a:bodyPr/>
          <a:lstStyle/>
          <a:p>
            <a:pPr>
              <a:defRPr/>
            </a:pPr>
            <a:fld id="{C00507D0-0447-4C1C-BF60-62E74B01FE44}" type="datetime1">
              <a:rPr lang="en-US" smtClean="0"/>
              <a:t>2/19/2024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29</a:t>
            </a:fld>
            <a:endParaRPr lang="en-US"/>
          </a:p>
        </p:txBody>
      </p:sp>
    </p:spTree>
    <p:extLst>
      <p:ext uri="{BB962C8B-B14F-4D97-AF65-F5344CB8AC3E}">
        <p14:creationId xmlns:p14="http://schemas.microsoft.com/office/powerpoint/2010/main" val="324552841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algn="l" eaLnBrk="1" fontAlgn="auto" hangingPunct="1">
              <a:spcAft>
                <a:spcPts val="0"/>
              </a:spcAft>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 Inferential Statistics</a:t>
            </a:r>
          </a:p>
        </p:txBody>
      </p:sp>
      <p:sp>
        <p:nvSpPr>
          <p:cNvPr id="19459" name="Rectangle 3"/>
          <p:cNvSpPr>
            <a:spLocks noGrp="1" noChangeArrowheads="1"/>
          </p:cNvSpPr>
          <p:nvPr>
            <p:ph sz="quarter" idx="1"/>
          </p:nvPr>
        </p:nvSpPr>
        <p:spPr>
          <a:xfrm>
            <a:off x="271490" y="1500174"/>
            <a:ext cx="8229600" cy="4525963"/>
          </a:xfrm>
        </p:spPr>
        <p:txBody>
          <a:bodyPr/>
          <a:lstStyle/>
          <a:p>
            <a:pPr marL="0" indent="0" algn="just" eaLnBrk="1" hangingPunct="1">
              <a:buNone/>
            </a:pPr>
            <a:r>
              <a:rPr lang="en-IN" sz="3500" dirty="0">
                <a:latin typeface="Times New Roman" pitchFamily="18" charset="0"/>
                <a:cs typeface="Times New Roman" pitchFamily="18" charset="0"/>
              </a:rPr>
              <a:t>It involves drawing conclusions about a population based on the information from a sample of the population. It involves gathering data on a sample of a population and also involves analyzing this data in order to make inferences about the entire population.</a:t>
            </a:r>
            <a:endParaRPr lang="en-US" sz="35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AEC43330-4A09-48D6-B3EE-14717E735396}" type="datetime2">
              <a:rPr lang="en-US" smtClean="0"/>
              <a:pPr>
                <a:defRPr/>
              </a:pPr>
              <a:t>Monday, February 19, 2024</a:t>
            </a:fld>
            <a:endParaRPr lang="en-US"/>
          </a:p>
        </p:txBody>
      </p:sp>
      <p:sp>
        <p:nvSpPr>
          <p:cNvPr id="3" name="Slide Number Placeholder 2"/>
          <p:cNvSpPr>
            <a:spLocks noGrp="1"/>
          </p:cNvSpPr>
          <p:nvPr>
            <p:ph type="sldNum" sz="quarter" idx="12"/>
          </p:nvPr>
        </p:nvSpPr>
        <p:spPr/>
        <p:txBody>
          <a:bodyPr/>
          <a:lstStyle/>
          <a:p>
            <a:pPr>
              <a:defRPr/>
            </a:pPr>
            <a:fld id="{C70CFA2D-21B9-45B6-893F-7371CE3DE2D8}"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Complement: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p:spPr>
        <p:txBody>
          <a:bodyPr/>
          <a:lstStyle/>
          <a:p>
            <a:pPr>
              <a:buNone/>
            </a:pPr>
            <a:r>
              <a:rPr lang="en-GB" dirty="0">
                <a:noFill/>
              </a:rPr>
              <a:t>  </a:t>
            </a:r>
          </a:p>
        </p:txBody>
      </p:sp>
      <p:sp>
        <p:nvSpPr>
          <p:cNvPr id="5" name="Text Box 11"/>
          <p:cNvSpPr txBox="1">
            <a:spLocks noChangeArrowheads="1"/>
          </p:cNvSpPr>
          <p:nvPr/>
        </p:nvSpPr>
        <p:spPr bwMode="auto">
          <a:xfrm>
            <a:off x="2123728" y="4797152"/>
            <a:ext cx="6705600" cy="1200329"/>
          </a:xfrm>
          <a:prstGeom prst="rect">
            <a:avLst/>
          </a:prstGeom>
          <a:solidFill>
            <a:schemeClr val="bg1">
              <a:lumMod val="95000"/>
            </a:schemeClr>
          </a:solidFill>
          <a:ln w="9525">
            <a:noFill/>
            <a:miter lim="800000"/>
            <a:headEnd/>
            <a:tailEnd/>
          </a:ln>
        </p:spPr>
        <p:txBody>
          <a:bodyPr>
            <a:spAutoFit/>
          </a:bodyPr>
          <a:lstStyle/>
          <a:p>
            <a:pPr algn="just">
              <a:spcBef>
                <a:spcPct val="50000"/>
              </a:spcBef>
              <a:defRPr/>
            </a:pPr>
            <a:r>
              <a:rPr lang="en-US" dirty="0">
                <a:cs typeface="Times New Roman" pitchFamily="18" charset="0"/>
              </a:rPr>
              <a:t>If we know the probability of rain is 20% or 0.2 then the probability of the complement (no rain) is 1 - 0.2 = 0.8 or 80%</a:t>
            </a:r>
          </a:p>
        </p:txBody>
      </p:sp>
      <p:pic>
        <p:nvPicPr>
          <p:cNvPr id="6" name="Picture 10" descr="pe02946_"/>
          <p:cNvPicPr>
            <a:picLocks noChangeAspect="1" noChangeArrowheads="1"/>
          </p:cNvPicPr>
          <p:nvPr/>
        </p:nvPicPr>
        <p:blipFill>
          <a:blip r:embed="rId3"/>
          <a:srcRect/>
          <a:stretch>
            <a:fillRect/>
          </a:stretch>
        </p:blipFill>
        <p:spPr bwMode="auto">
          <a:xfrm>
            <a:off x="304800" y="4365104"/>
            <a:ext cx="1371600" cy="173355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010659C7-A7EA-459B-BF8A-3259040F0826}" type="datetime2">
              <a:rPr lang="en-US" smtClean="0"/>
              <a:pPr>
                <a:defRPr/>
              </a:pPr>
              <a:t>Monday, February 19, 2024</a:t>
            </a:fld>
            <a:endParaRPr lang="en-US"/>
          </a:p>
        </p:txBody>
      </p:sp>
      <p:sp>
        <p:nvSpPr>
          <p:cNvPr id="7" name="Slide Number Placeholder 6"/>
          <p:cNvSpPr>
            <a:spLocks noGrp="1"/>
          </p:cNvSpPr>
          <p:nvPr>
            <p:ph type="sldNum" sz="quarter" idx="12"/>
          </p:nvPr>
        </p:nvSpPr>
        <p:spPr/>
        <p:txBody>
          <a:bodyPr/>
          <a:lstStyle/>
          <a:p>
            <a:pPr>
              <a:defRPr/>
            </a:pPr>
            <a:fld id="{C70CFA2D-21B9-45B6-893F-7371CE3DE2D8}" type="slidenum">
              <a:rPr lang="en-US" smtClean="0"/>
              <a:pPr>
                <a:defRPr/>
              </a:pPr>
              <a:t>30</a:t>
            </a:fld>
            <a:endParaRPr lang="en-US"/>
          </a:p>
        </p:txBody>
      </p:sp>
      <p:sp>
        <p:nvSpPr>
          <p:cNvPr id="9" name="Footer Placeholder 8"/>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projectalevel.co.uk/pics/sets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16" y="1628800"/>
            <a:ext cx="7060068" cy="4392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300192" y="1772816"/>
            <a:ext cx="648072" cy="584775"/>
          </a:xfrm>
          <a:prstGeom prst="rect">
            <a:avLst/>
          </a:prstGeom>
          <a:noFill/>
        </p:spPr>
        <p:txBody>
          <a:bodyPr wrap="square" rtlCol="0">
            <a:spAutoFit/>
          </a:bodyPr>
          <a:lstStyle/>
          <a:p>
            <a:r>
              <a:rPr lang="en-GB" sz="3200" b="1" dirty="0"/>
              <a:t>S</a:t>
            </a:r>
          </a:p>
        </p:txBody>
      </p:sp>
      <mc:AlternateContent xmlns:mc="http://schemas.openxmlformats.org/markup-compatibility/2006" xmlns:a14="http://schemas.microsoft.com/office/drawing/2010/main">
        <mc:Choice Requires="a14">
          <p:sp>
            <p:nvSpPr>
              <p:cNvPr id="13" name="TextBox 12"/>
              <p:cNvSpPr txBox="1"/>
              <p:nvPr/>
            </p:nvSpPr>
            <p:spPr>
              <a:xfrm>
                <a:off x="6156176" y="3068960"/>
                <a:ext cx="504056" cy="584775"/>
              </a:xfrm>
              <a:prstGeom prst="rect">
                <a:avLst/>
              </a:prstGeom>
              <a:solidFill>
                <a:schemeClr val="accent3">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1" i="1" dirty="0" smtClean="0">
                              <a:latin typeface="Cambria Math" panose="02040503050406030204" pitchFamily="18" charset="0"/>
                            </a:rPr>
                          </m:ctrlPr>
                        </m:accPr>
                        <m:e>
                          <m:r>
                            <a:rPr lang="en-GB" sz="3200" b="1" i="1" dirty="0" smtClean="0">
                              <a:latin typeface="Cambria Math"/>
                            </a:rPr>
                            <m:t>𝑨</m:t>
                          </m:r>
                        </m:e>
                      </m:acc>
                    </m:oMath>
                  </m:oMathPara>
                </a14:m>
                <a:endParaRPr lang="en-GB" sz="32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6156176" y="3068960"/>
                <a:ext cx="504056" cy="584775"/>
              </a:xfrm>
              <a:prstGeom prst="rect">
                <a:avLst/>
              </a:prstGeom>
              <a:blipFill rotWithShape="0">
                <a:blip r:embed="rId3"/>
                <a:stretch>
                  <a:fillRect/>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pPr>
              <a:defRPr/>
            </a:pPr>
            <a:fld id="{7ED38AFB-F747-497B-8387-F36BA97A3E9B}" type="datetime2">
              <a:rPr lang="en-US" smtClean="0"/>
              <a:pPr>
                <a:defRPr/>
              </a:pPr>
              <a:t>Monday, February 19, 2024</a:t>
            </a:fld>
            <a:endParaRPr lang="en-US"/>
          </a:p>
        </p:txBody>
      </p:sp>
      <p:sp>
        <p:nvSpPr>
          <p:cNvPr id="15" name="Slide Number Placeholder 14"/>
          <p:cNvSpPr>
            <a:spLocks noGrp="1"/>
          </p:cNvSpPr>
          <p:nvPr>
            <p:ph type="sldNum" sz="quarter" idx="12"/>
          </p:nvPr>
        </p:nvSpPr>
        <p:spPr/>
        <p:txBody>
          <a:bodyPr/>
          <a:lstStyle/>
          <a:p>
            <a:pPr>
              <a:defRPr/>
            </a:pPr>
            <a:fld id="{C70CFA2D-21B9-45B6-893F-7371CE3DE2D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461708"/>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a:t>
            </a:r>
          </a:p>
        </p:txBody>
      </p:sp>
      <p:sp>
        <p:nvSpPr>
          <p:cNvPr id="3" name="Content Placeholder 2"/>
          <p:cNvSpPr>
            <a:spLocks noGrp="1" noRot="1" noChangeAspect="1" noMove="1" noResize="1" noEditPoints="1" noAdjustHandles="1" noChangeArrowheads="1" noChangeShapeType="1" noTextEdit="1"/>
          </p:cNvSpPr>
          <p:nvPr>
            <p:ph sz="quarter" idx="1"/>
          </p:nvPr>
        </p:nvSpPr>
        <p:spPr>
          <a:xfrm>
            <a:off x="301752" y="1305272"/>
            <a:ext cx="8503920" cy="4572000"/>
          </a:xfrm>
          <a:blipFill rotWithShape="1">
            <a:blip r:embed="rId2"/>
            <a:stretch>
              <a:fillRect l="-1720" t="-1733" r="-2724"/>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E4B77ECA-E059-48A1-BDAA-1B5FD67A79C1}"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1547115770"/>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61210"/>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Union:</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pPr>
              <a:defRPr/>
            </a:pPr>
            <a:fld id="{8E0C6D44-8ED5-4267-B0A2-7C711CF47517}"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33</a:t>
            </a:fld>
            <a:endParaRPr lang="en-US"/>
          </a:p>
        </p:txBody>
      </p:sp>
      <p:pic>
        <p:nvPicPr>
          <p:cNvPr id="6" name="Picture 5"/>
          <p:cNvPicPr>
            <a:picLocks noChangeAspect="1"/>
          </p:cNvPicPr>
          <p:nvPr/>
        </p:nvPicPr>
        <p:blipFill>
          <a:blip r:embed="rId3"/>
          <a:stretch>
            <a:fillRect/>
          </a:stretch>
        </p:blipFill>
        <p:spPr>
          <a:xfrm>
            <a:off x="2021864" y="3933056"/>
            <a:ext cx="2581275" cy="1771650"/>
          </a:xfrm>
          <a:prstGeom prst="rect">
            <a:avLst/>
          </a:prstGeom>
        </p:spPr>
      </p:pic>
      <p:sp>
        <p:nvSpPr>
          <p:cNvPr id="7" name="TextBox 6"/>
          <p:cNvSpPr txBox="1"/>
          <p:nvPr/>
        </p:nvSpPr>
        <p:spPr>
          <a:xfrm>
            <a:off x="4267014" y="3640668"/>
            <a:ext cx="648072" cy="584775"/>
          </a:xfrm>
          <a:prstGeom prst="rect">
            <a:avLst/>
          </a:prstGeom>
          <a:noFill/>
        </p:spPr>
        <p:txBody>
          <a:bodyPr wrap="square" rtlCol="0">
            <a:spAutoFit/>
          </a:bodyPr>
          <a:lstStyle/>
          <a:p>
            <a:r>
              <a:rPr lang="en-GB" sz="3200" b="1" dirty="0"/>
              <a:t>S</a:t>
            </a:r>
          </a:p>
        </p:txBody>
      </p:sp>
      <p:sp>
        <p:nvSpPr>
          <p:cNvPr id="8" name="Footer Placeholder 7"/>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506564111"/>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461708"/>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pPr>
              <a:defRPr/>
            </a:pPr>
            <a:fld id="{CDAD70BF-56E0-4B08-82C1-6F5D6A92E712}"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08674153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09935"/>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Intersection:</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p:spPr>
        <p:txBody>
          <a:bodyPr/>
          <a:lstStyle/>
          <a:p>
            <a:pPr>
              <a:buNone/>
            </a:pPr>
            <a:r>
              <a:rPr lang="en-US" dirty="0">
                <a:noFill/>
              </a:rPr>
              <a:t> n </a:t>
            </a:r>
          </a:p>
        </p:txBody>
      </p:sp>
      <p:sp>
        <p:nvSpPr>
          <p:cNvPr id="4" name="Date Placeholder 3"/>
          <p:cNvSpPr>
            <a:spLocks noGrp="1"/>
          </p:cNvSpPr>
          <p:nvPr>
            <p:ph type="dt" sz="half" idx="10"/>
          </p:nvPr>
        </p:nvSpPr>
        <p:spPr/>
        <p:txBody>
          <a:bodyPr/>
          <a:lstStyle/>
          <a:p>
            <a:pPr>
              <a:defRPr/>
            </a:pPr>
            <a:fld id="{376BFEB8-8397-4E42-B327-1D8E25908D1B}"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35</a:t>
            </a:fld>
            <a:endParaRPr lang="en-US"/>
          </a:p>
        </p:txBody>
      </p:sp>
      <p:pic>
        <p:nvPicPr>
          <p:cNvPr id="1026" name="Picture 2" descr="https://upload.wikimedia.org/wikipedia/commons/thumb/7/7b/Venn_A_intersect_B_alt.svg/2000px-Venn_A_intersect_B_alt.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4149080"/>
            <a:ext cx="2696722" cy="17780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39752" y="3895208"/>
            <a:ext cx="3672408" cy="2285772"/>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88124" y="3636920"/>
            <a:ext cx="648072" cy="584775"/>
          </a:xfrm>
          <a:prstGeom prst="rect">
            <a:avLst/>
          </a:prstGeom>
          <a:noFill/>
        </p:spPr>
        <p:txBody>
          <a:bodyPr wrap="square" rtlCol="0">
            <a:spAutoFit/>
          </a:bodyPr>
          <a:lstStyle/>
          <a:p>
            <a:r>
              <a:rPr lang="en-GB" sz="3200" b="1" dirty="0"/>
              <a:t>S</a:t>
            </a:r>
          </a:p>
        </p:txBody>
      </p:sp>
      <p:sp>
        <p:nvSpPr>
          <p:cNvPr id="9" name="Footer Placeholder 8"/>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771361876"/>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81" y="494443"/>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pPr>
              <a:defRPr/>
            </a:pPr>
            <a:fld id="{40F977BC-BE0E-478F-863A-18B5EA9202B6}"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36742128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73EFAA6-1877-D59E-D5EB-9A760E5F8918}"/>
              </a:ext>
            </a:extLst>
          </p:cNvPr>
          <p:cNvSpPr>
            <a:spLocks noGrp="1" noChangeArrowheads="1"/>
          </p:cNvSpPr>
          <p:nvPr>
            <p:ph type="title"/>
          </p:nvPr>
        </p:nvSpPr>
        <p:spPr>
          <a:xfrm>
            <a:off x="-816428" y="2286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b="1" dirty="0"/>
              <a:t>Example</a:t>
            </a:r>
            <a:endParaRPr lang="en-US" altLang="en-US" sz="4800" dirty="0"/>
          </a:p>
        </p:txBody>
      </p:sp>
      <p:sp>
        <p:nvSpPr>
          <p:cNvPr id="93187" name="Rectangle 3">
            <a:extLst>
              <a:ext uri="{FF2B5EF4-FFF2-40B4-BE49-F238E27FC236}">
                <a16:creationId xmlns:a16="http://schemas.microsoft.com/office/drawing/2014/main" id="{20B87E0A-24F7-58AC-0A20-4ED362E0EE47}"/>
              </a:ext>
            </a:extLst>
          </p:cNvPr>
          <p:cNvSpPr>
            <a:spLocks noGrp="1" noChangeArrowheads="1"/>
          </p:cNvSpPr>
          <p:nvPr>
            <p:ph type="body" idx="1"/>
          </p:nvPr>
        </p:nvSpPr>
        <p:spPr>
          <a:xfrm>
            <a:off x="228600" y="1524000"/>
            <a:ext cx="8153400" cy="2590800"/>
          </a:xfrm>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spcBef>
                <a:spcPct val="0"/>
              </a:spcBef>
              <a:buFontTx/>
              <a:buNone/>
            </a:pPr>
            <a:r>
              <a:rPr lang="en-US" altLang="en-US"/>
              <a:t>    </a:t>
            </a:r>
            <a:r>
              <a:rPr lang="en-US" altLang="en-US" sz="3200">
                <a:solidFill>
                  <a:schemeClr val="tx1"/>
                </a:solidFill>
              </a:rPr>
              <a:t>Select a student from the classroom and </a:t>
            </a:r>
          </a:p>
          <a:p>
            <a:pPr>
              <a:spcBef>
                <a:spcPct val="0"/>
              </a:spcBef>
              <a:buFontTx/>
              <a:buNone/>
            </a:pPr>
            <a:r>
              <a:rPr lang="en-US" altLang="en-US" sz="3200">
                <a:solidFill>
                  <a:schemeClr val="tx1"/>
                </a:solidFill>
              </a:rPr>
              <a:t>	 record his/her</a:t>
            </a:r>
            <a:r>
              <a:rPr lang="en-US" altLang="en-US" sz="3200" b="1">
                <a:solidFill>
                  <a:schemeClr val="tx1"/>
                </a:solidFill>
              </a:rPr>
              <a:t> hair color </a:t>
            </a:r>
            <a:r>
              <a:rPr lang="en-US" altLang="en-US" sz="3200">
                <a:solidFill>
                  <a:schemeClr val="tx1"/>
                </a:solidFill>
              </a:rPr>
              <a:t>and</a:t>
            </a:r>
            <a:r>
              <a:rPr lang="en-US" altLang="en-US" sz="3200" b="1">
                <a:solidFill>
                  <a:schemeClr val="tx1"/>
                </a:solidFill>
              </a:rPr>
              <a:t> gender.</a:t>
            </a:r>
            <a:endParaRPr lang="en-US" altLang="en-US" sz="3200">
              <a:solidFill>
                <a:schemeClr val="tx1"/>
              </a:solidFill>
            </a:endParaRPr>
          </a:p>
          <a:p>
            <a:pPr lvl="1">
              <a:spcBef>
                <a:spcPct val="0"/>
              </a:spcBef>
            </a:pPr>
            <a:r>
              <a:rPr lang="en-US" altLang="en-US" sz="3200" b="1">
                <a:solidFill>
                  <a:schemeClr val="tx1"/>
                </a:solidFill>
              </a:rPr>
              <a:t>A: </a:t>
            </a:r>
            <a:r>
              <a:rPr lang="en-US" altLang="en-US" sz="3200">
                <a:solidFill>
                  <a:schemeClr val="tx1"/>
                </a:solidFill>
              </a:rPr>
              <a:t>student has brown hair</a:t>
            </a:r>
            <a:endParaRPr lang="en-US" altLang="en-US" sz="3200" b="1">
              <a:solidFill>
                <a:schemeClr val="tx1"/>
              </a:solidFill>
            </a:endParaRPr>
          </a:p>
          <a:p>
            <a:pPr lvl="1">
              <a:spcBef>
                <a:spcPct val="0"/>
              </a:spcBef>
            </a:pPr>
            <a:r>
              <a:rPr lang="en-US" altLang="en-US" sz="3200" b="1">
                <a:solidFill>
                  <a:schemeClr val="tx1"/>
                </a:solidFill>
              </a:rPr>
              <a:t>B: </a:t>
            </a:r>
            <a:r>
              <a:rPr lang="en-US" altLang="en-US" sz="3200">
                <a:solidFill>
                  <a:schemeClr val="tx1"/>
                </a:solidFill>
              </a:rPr>
              <a:t>student is female</a:t>
            </a:r>
            <a:endParaRPr lang="en-US" altLang="en-US" sz="3200" b="1">
              <a:solidFill>
                <a:schemeClr val="tx1"/>
              </a:solidFill>
            </a:endParaRPr>
          </a:p>
          <a:p>
            <a:pPr lvl="1">
              <a:spcBef>
                <a:spcPct val="0"/>
              </a:spcBef>
            </a:pPr>
            <a:r>
              <a:rPr lang="en-US" altLang="en-US" sz="3200" b="1">
                <a:solidFill>
                  <a:schemeClr val="tx1"/>
                </a:solidFill>
              </a:rPr>
              <a:t>C:</a:t>
            </a:r>
            <a:r>
              <a:rPr lang="en-US" altLang="en-US" sz="3200">
                <a:solidFill>
                  <a:schemeClr val="tx1"/>
                </a:solidFill>
              </a:rPr>
              <a:t> student is male</a:t>
            </a:r>
          </a:p>
        </p:txBody>
      </p:sp>
      <p:grpSp>
        <p:nvGrpSpPr>
          <p:cNvPr id="93198" name="Group 14">
            <a:extLst>
              <a:ext uri="{FF2B5EF4-FFF2-40B4-BE49-F238E27FC236}">
                <a16:creationId xmlns:a16="http://schemas.microsoft.com/office/drawing/2014/main" id="{7628AFC8-F6F3-5D83-9CE9-146E7FA9567B}"/>
              </a:ext>
            </a:extLst>
          </p:cNvPr>
          <p:cNvGrpSpPr>
            <a:grpSpLocks/>
          </p:cNvGrpSpPr>
          <p:nvPr/>
        </p:nvGrpSpPr>
        <p:grpSpPr bwMode="auto">
          <a:xfrm>
            <a:off x="7239000" y="76200"/>
            <a:ext cx="1676400" cy="1752600"/>
            <a:chOff x="4368" y="48"/>
            <a:chExt cx="1344" cy="1296"/>
          </a:xfrm>
        </p:grpSpPr>
        <p:sp>
          <p:nvSpPr>
            <p:cNvPr id="93189" name="Rectangle 5">
              <a:extLst>
                <a:ext uri="{FF2B5EF4-FFF2-40B4-BE49-F238E27FC236}">
                  <a16:creationId xmlns:a16="http://schemas.microsoft.com/office/drawing/2014/main" id="{97D3F7B0-6A93-8C2A-82AE-1623583FB566}"/>
                </a:ext>
              </a:extLst>
            </p:cNvPr>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3188" name="Picture 4">
              <a:extLst>
                <a:ext uri="{FF2B5EF4-FFF2-40B4-BE49-F238E27FC236}">
                  <a16:creationId xmlns:a16="http://schemas.microsoft.com/office/drawing/2014/main" id="{C2BCB7A1-26AA-5D3D-51CE-42095569CF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
        <p:nvSpPr>
          <p:cNvPr id="93191" name="Text Box 7">
            <a:extLst>
              <a:ext uri="{FF2B5EF4-FFF2-40B4-BE49-F238E27FC236}">
                <a16:creationId xmlns:a16="http://schemas.microsoft.com/office/drawing/2014/main" id="{3583D61A-E7D3-FE26-38B9-9D5BD5896840}"/>
              </a:ext>
            </a:extLst>
          </p:cNvPr>
          <p:cNvSpPr txBox="1">
            <a:spLocks noChangeArrowheads="1"/>
          </p:cNvSpPr>
          <p:nvPr/>
        </p:nvSpPr>
        <p:spPr bwMode="auto">
          <a:xfrm>
            <a:off x="609600" y="4038600"/>
            <a:ext cx="85344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3200" dirty="0"/>
              <a:t>What is the relationship between events </a:t>
            </a:r>
            <a:r>
              <a:rPr lang="en-US" altLang="en-US" sz="3200" b="1" dirty="0"/>
              <a:t>B</a:t>
            </a:r>
            <a:r>
              <a:rPr lang="en-US" altLang="en-US" sz="3200" dirty="0"/>
              <a:t> and </a:t>
            </a:r>
            <a:r>
              <a:rPr lang="en-US" altLang="en-US" sz="3200" b="1" dirty="0"/>
              <a:t>C</a:t>
            </a:r>
            <a:r>
              <a:rPr lang="en-US" altLang="en-US" sz="3200" dirty="0"/>
              <a:t>?</a:t>
            </a:r>
          </a:p>
          <a:p>
            <a:pPr>
              <a:lnSpc>
                <a:spcPct val="90000"/>
              </a:lnSpc>
              <a:spcBef>
                <a:spcPct val="20000"/>
              </a:spcBef>
              <a:buFontTx/>
              <a:buChar char="•"/>
            </a:pPr>
            <a:r>
              <a:rPr lang="en-US" altLang="en-US" sz="3200" b="1" dirty="0">
                <a:solidFill>
                  <a:srgbClr val="333333"/>
                </a:solidFill>
              </a:rPr>
              <a:t>A</a:t>
            </a:r>
            <a:r>
              <a:rPr lang="en-US" altLang="en-US" sz="3200" b="1" baseline="30000" dirty="0">
                <a:solidFill>
                  <a:srgbClr val="333333"/>
                </a:solidFill>
              </a:rPr>
              <a:t>C</a:t>
            </a:r>
            <a:r>
              <a:rPr lang="en-US" altLang="en-US" sz="3200" b="1" dirty="0">
                <a:solidFill>
                  <a:srgbClr val="333333"/>
                </a:solidFill>
              </a:rPr>
              <a:t>:</a:t>
            </a:r>
            <a:r>
              <a:rPr lang="en-US" altLang="en-US" sz="3200" b="1" dirty="0">
                <a:solidFill>
                  <a:schemeClr val="accent2"/>
                </a:solidFill>
              </a:rPr>
              <a:t> </a:t>
            </a:r>
          </a:p>
          <a:p>
            <a:pPr>
              <a:lnSpc>
                <a:spcPct val="90000"/>
              </a:lnSpc>
              <a:spcBef>
                <a:spcPct val="20000"/>
              </a:spcBef>
              <a:buFontTx/>
              <a:buChar char="•"/>
            </a:pPr>
            <a:r>
              <a:rPr lang="en-US" altLang="en-US" sz="3200" b="1" dirty="0">
                <a:solidFill>
                  <a:srgbClr val="333333"/>
                </a:solidFill>
              </a:rPr>
              <a:t>B</a:t>
            </a:r>
            <a:r>
              <a:rPr lang="en-US" altLang="en-US" sz="3200" b="1" dirty="0">
                <a:solidFill>
                  <a:srgbClr val="333333"/>
                </a:solidFill>
                <a:sym typeface="Symbol" panose="05050102010706020507" pitchFamily="18" charset="2"/>
              </a:rPr>
              <a:t>C:</a:t>
            </a:r>
            <a:r>
              <a:rPr lang="en-US" altLang="en-US" sz="3200" b="1" dirty="0">
                <a:solidFill>
                  <a:schemeClr val="accent2"/>
                </a:solidFill>
                <a:sym typeface="Symbol" panose="05050102010706020507" pitchFamily="18" charset="2"/>
              </a:rPr>
              <a:t> </a:t>
            </a:r>
          </a:p>
          <a:p>
            <a:pPr>
              <a:lnSpc>
                <a:spcPct val="90000"/>
              </a:lnSpc>
              <a:spcBef>
                <a:spcPct val="20000"/>
              </a:spcBef>
              <a:buFontTx/>
              <a:buChar char="•"/>
            </a:pPr>
            <a:r>
              <a:rPr lang="en-US" altLang="en-US" sz="3200" b="1" dirty="0">
                <a:solidFill>
                  <a:srgbClr val="333333"/>
                </a:solidFill>
                <a:sym typeface="Symbol" panose="05050102010706020507" pitchFamily="18" charset="2"/>
              </a:rPr>
              <a:t>BC:</a:t>
            </a:r>
            <a:endParaRPr lang="en-US" altLang="en-US" dirty="0"/>
          </a:p>
        </p:txBody>
      </p:sp>
      <p:sp>
        <p:nvSpPr>
          <p:cNvPr id="93192" name="Text Box 8">
            <a:extLst>
              <a:ext uri="{FF2B5EF4-FFF2-40B4-BE49-F238E27FC236}">
                <a16:creationId xmlns:a16="http://schemas.microsoft.com/office/drawing/2014/main" id="{67DB353C-8C2C-E612-9D4F-C364F16437D9}"/>
              </a:ext>
            </a:extLst>
          </p:cNvPr>
          <p:cNvSpPr txBox="1">
            <a:spLocks noChangeArrowheads="1"/>
          </p:cNvSpPr>
          <p:nvPr/>
        </p:nvSpPr>
        <p:spPr bwMode="auto">
          <a:xfrm>
            <a:off x="4343400" y="3505200"/>
            <a:ext cx="43434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Mutually exclusive; B = C</a:t>
            </a:r>
            <a:r>
              <a:rPr lang="en-US" altLang="en-US" baseline="30000">
                <a:solidFill>
                  <a:srgbClr val="F4ECC6"/>
                </a:solidFill>
              </a:rPr>
              <a:t>C</a:t>
            </a:r>
            <a:endParaRPr lang="en-US" altLang="en-US">
              <a:solidFill>
                <a:srgbClr val="F4ECC6"/>
              </a:solidFill>
            </a:endParaRPr>
          </a:p>
        </p:txBody>
      </p:sp>
      <p:sp>
        <p:nvSpPr>
          <p:cNvPr id="93193" name="Text Box 9">
            <a:extLst>
              <a:ext uri="{FF2B5EF4-FFF2-40B4-BE49-F238E27FC236}">
                <a16:creationId xmlns:a16="http://schemas.microsoft.com/office/drawing/2014/main" id="{906CB25F-104E-1BA9-80BB-23198242816E}"/>
              </a:ext>
            </a:extLst>
          </p:cNvPr>
          <p:cNvSpPr txBox="1">
            <a:spLocks noChangeArrowheads="1"/>
          </p:cNvSpPr>
          <p:nvPr/>
        </p:nvSpPr>
        <p:spPr bwMode="auto">
          <a:xfrm>
            <a:off x="1905000" y="46482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does not have brown hair</a:t>
            </a:r>
          </a:p>
        </p:txBody>
      </p:sp>
      <p:sp>
        <p:nvSpPr>
          <p:cNvPr id="93194" name="Text Box 10">
            <a:extLst>
              <a:ext uri="{FF2B5EF4-FFF2-40B4-BE49-F238E27FC236}">
                <a16:creationId xmlns:a16="http://schemas.microsoft.com/office/drawing/2014/main" id="{0F607451-5EA6-6438-E75A-C01635AC9667}"/>
              </a:ext>
            </a:extLst>
          </p:cNvPr>
          <p:cNvSpPr txBox="1">
            <a:spLocks noChangeArrowheads="1"/>
          </p:cNvSpPr>
          <p:nvPr/>
        </p:nvSpPr>
        <p:spPr bwMode="auto">
          <a:xfrm>
            <a:off x="1981200" y="51816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both male and female = </a:t>
            </a:r>
            <a:r>
              <a:rPr lang="en-US" altLang="en-US">
                <a:solidFill>
                  <a:srgbClr val="F4ECC6"/>
                </a:solidFill>
                <a:sym typeface="Symbol" panose="05050102010706020507" pitchFamily="18" charset="2"/>
              </a:rPr>
              <a:t></a:t>
            </a:r>
            <a:endParaRPr lang="en-US" altLang="en-US">
              <a:solidFill>
                <a:srgbClr val="F4ECC6"/>
              </a:solidFill>
            </a:endParaRPr>
          </a:p>
        </p:txBody>
      </p:sp>
      <p:sp>
        <p:nvSpPr>
          <p:cNvPr id="93195" name="Text Box 11">
            <a:extLst>
              <a:ext uri="{FF2B5EF4-FFF2-40B4-BE49-F238E27FC236}">
                <a16:creationId xmlns:a16="http://schemas.microsoft.com/office/drawing/2014/main" id="{45EC5872-6A44-BD91-0604-1F98780FBFF5}"/>
              </a:ext>
            </a:extLst>
          </p:cNvPr>
          <p:cNvSpPr txBox="1">
            <a:spLocks noChangeArrowheads="1"/>
          </p:cNvSpPr>
          <p:nvPr/>
        </p:nvSpPr>
        <p:spPr bwMode="auto">
          <a:xfrm>
            <a:off x="1905000" y="5715000"/>
            <a:ext cx="65532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either male and female = </a:t>
            </a:r>
            <a:r>
              <a:rPr lang="en-US" altLang="en-US">
                <a:solidFill>
                  <a:srgbClr val="F4ECC6"/>
                </a:solidFill>
                <a:sym typeface="Symbol" panose="05050102010706020507" pitchFamily="18" charset="2"/>
              </a:rPr>
              <a:t>all students = S</a:t>
            </a:r>
            <a:endParaRPr lang="en-US" altLang="en-US">
              <a:solidFill>
                <a:srgbClr val="F4ECC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up)">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dissolve">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3193"/>
                                        </p:tgtEl>
                                        <p:attrNameLst>
                                          <p:attrName>style.visibility</p:attrName>
                                        </p:attrNameLst>
                                      </p:cBhvr>
                                      <p:to>
                                        <p:strVal val="visible"/>
                                      </p:to>
                                    </p:set>
                                    <p:animEffect transition="in" filter="dissolve">
                                      <p:cBhvr>
                                        <p:cTn id="17" dur="500"/>
                                        <p:tgtEl>
                                          <p:spTgt spid="93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94"/>
                                        </p:tgtEl>
                                        <p:attrNameLst>
                                          <p:attrName>style.visibility</p:attrName>
                                        </p:attrNameLst>
                                      </p:cBhvr>
                                      <p:to>
                                        <p:strVal val="visible"/>
                                      </p:to>
                                    </p:set>
                                    <p:animEffect transition="in" filter="dissolve">
                                      <p:cBhvr>
                                        <p:cTn id="22" dur="500"/>
                                        <p:tgtEl>
                                          <p:spTgt spid="93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3195"/>
                                        </p:tgtEl>
                                        <p:attrNameLst>
                                          <p:attrName>style.visibility</p:attrName>
                                        </p:attrNameLst>
                                      </p:cBhvr>
                                      <p:to>
                                        <p:strVal val="visible"/>
                                      </p:to>
                                    </p:set>
                                    <p:animEffect transition="in" filter="dissolve">
                                      <p:cBhvr>
                                        <p:cTn id="2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nimBg="1" autoUpdateAnimBg="0"/>
      <p:bldP spid="93193" grpId="0" animBg="1" autoUpdateAnimBg="0"/>
      <p:bldP spid="93194" grpId="0" animBg="1" autoUpdateAnimBg="0"/>
      <p:bldP spid="9319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28" y="461708"/>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Mutually Exclusive or Disjoint:</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b="-2533"/>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pPr>
              <a:defRPr/>
            </a:pPr>
            <a:fld id="{044C6492-F66E-4806-95D5-285BC0C6E95B}"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687692612"/>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BEA5855-5279-40CD-89F9-D6E0657E65FA}"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39</a:t>
            </a:fld>
            <a:endParaRPr lang="en-US"/>
          </a:p>
        </p:txBody>
      </p:sp>
      <p:pic>
        <p:nvPicPr>
          <p:cNvPr id="2050" name="Picture 2" descr="https://upload.wikimedia.org/wikipedia/commons/thumb/d/df/Disjunkte_Mengen.svg/2000px-Disjunkte_Mengen.svg.pn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8122" y="2276872"/>
            <a:ext cx="5531244" cy="307260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426186728"/>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IN" sz="3500" dirty="0"/>
              <a:t>In October 2002, ABCNEWS poll found that 73 percent of Americans </a:t>
            </a:r>
            <a:r>
              <a:rPr lang="en-IN" sz="3500" dirty="0" err="1"/>
              <a:t>favor</a:t>
            </a:r>
            <a:r>
              <a:rPr lang="en-IN" sz="3500" dirty="0"/>
              <a:t> a law that would require every gun sold in the United States to be test-fired first, so law enforcement would have its ballistic fingerprint in case it were ever used in a crime.</a:t>
            </a:r>
          </a:p>
          <a:p>
            <a:pPr algn="just"/>
            <a:endParaRPr lang="en-US" sz="3500" dirty="0"/>
          </a:p>
        </p:txBody>
      </p:sp>
      <p:sp>
        <p:nvSpPr>
          <p:cNvPr id="4" name="Date Placeholder 3"/>
          <p:cNvSpPr>
            <a:spLocks noGrp="1"/>
          </p:cNvSpPr>
          <p:nvPr>
            <p:ph type="dt" sz="half" idx="10"/>
          </p:nvPr>
        </p:nvSpPr>
        <p:spPr/>
        <p:txBody>
          <a:bodyPr/>
          <a:lstStyle/>
          <a:p>
            <a:pPr>
              <a:defRPr/>
            </a:pPr>
            <a:fld id="{1DC5DC52-C046-4DB4-82EB-B7295F1B95C1}"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494443"/>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 Rule:</a:t>
            </a:r>
          </a:p>
        </p:txBody>
      </p:sp>
      <p:sp>
        <p:nvSpPr>
          <p:cNvPr id="3" name="Content Placeholder 2"/>
          <p:cNvSpPr>
            <a:spLocks noGrp="1" noRot="1" noChangeAspect="1" noMove="1" noResize="1" noEditPoints="1" noAdjustHandles="1" noChangeArrowheads="1" noChangeShapeType="1" noTextEdit="1"/>
          </p:cNvSpPr>
          <p:nvPr>
            <p:ph sz="quarter" idx="1"/>
          </p:nvPr>
        </p:nvSpPr>
        <p:spPr>
          <a:xfrm>
            <a:off x="301752" y="1628800"/>
            <a:ext cx="8503920" cy="4572000"/>
          </a:xfrm>
          <a:blipFill rotWithShape="0">
            <a:blip r:embed="rId2"/>
            <a:stretch>
              <a:fillRect l="-1792" t="-1733" r="-1649"/>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pPr>
              <a:defRPr/>
            </a:pPr>
            <a:fld id="{CE572085-B9D7-4ABE-9BE3-8FFF9ADC4E49}"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13216641"/>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9" y="359506"/>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3.15:</a:t>
            </a:r>
          </a:p>
        </p:txBody>
      </p:sp>
      <p:sp>
        <p:nvSpPr>
          <p:cNvPr id="3" name="Content Placeholder 2"/>
          <p:cNvSpPr>
            <a:spLocks noGrp="1" noRot="1" noChangeAspect="1" noMove="1" noResize="1" noEditPoints="1" noAdjustHandles="1" noChangeArrowheads="1" noChangeShapeType="1" noTextEdit="1"/>
          </p:cNvSpPr>
          <p:nvPr>
            <p:ph sz="quarter" idx="1"/>
          </p:nvPr>
        </p:nvSpPr>
        <p:spPr>
          <a:xfrm>
            <a:off x="301752" y="1412776"/>
            <a:ext cx="8503920" cy="4572000"/>
          </a:xfrm>
          <a:blipFill rotWithShape="1">
            <a:blip r:embed="rId2"/>
            <a:stretch>
              <a:fillRect l="-1720" t="-1733" r="-2724" b="-13467"/>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A45D8299-0808-4032-841B-3C8700736394}"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051817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3573016"/>
            <a:ext cx="8534400" cy="758825"/>
          </a:xfrm>
        </p:spPr>
        <p:txBody>
          <a:bodyPr/>
          <a:lstStyle/>
          <a:p>
            <a:r>
              <a:rPr lang="en-US" sz="45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Conditional Probability</a:t>
            </a:r>
            <a:b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6F8F7774-D64E-42C8-8C6B-5791DE50C211}"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04932280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p:txBody>
      </p:sp>
      <p:sp>
        <p:nvSpPr>
          <p:cNvPr id="4" name="Date Placeholder 3"/>
          <p:cNvSpPr>
            <a:spLocks noGrp="1"/>
          </p:cNvSpPr>
          <p:nvPr>
            <p:ph type="dt" sz="half" idx="10"/>
          </p:nvPr>
        </p:nvSpPr>
        <p:spPr/>
        <p:txBody>
          <a:bodyPr/>
          <a:lstStyle/>
          <a:p>
            <a:pPr>
              <a:defRPr/>
            </a:pPr>
            <a:fld id="{D0DC1B7B-4A37-4034-B495-095FF7A092BD}"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STAT 154 -09</a:t>
            </a:r>
          </a:p>
        </p:txBody>
      </p:sp>
      <mc:AlternateContent xmlns:mc="http://schemas.openxmlformats.org/markup-compatibility/2006" xmlns:a14="http://schemas.microsoft.com/office/drawing/2010/main">
        <mc:Choice Requires="a14">
          <p:sp>
            <p:nvSpPr>
              <p:cNvPr id="8" name="Content Placeholder 2"/>
              <p:cNvSpPr>
                <a:spLocks noGrp="1"/>
              </p:cNvSpPr>
              <p:nvPr>
                <p:ph sz="quarter" idx="1"/>
              </p:nvPr>
            </p:nvSpPr>
            <p:spPr>
              <a:xfrm>
                <a:off x="301752" y="1449288"/>
                <a:ext cx="8503920" cy="4572000"/>
              </a:xfrm>
            </p:spPr>
            <p:txBody>
              <a:bodyPr/>
              <a:lstStyle/>
              <a:p>
                <a:pPr marL="0" indent="0" algn="just">
                  <a:buNone/>
                </a:pPr>
                <a:r>
                  <a:rPr lang="en-US" sz="3000" dirty="0">
                    <a:latin typeface="Times New Roman" panose="02020603050405020304" pitchFamily="18" charset="0"/>
                    <a:cs typeface="Times New Roman" panose="02020603050405020304" pitchFamily="18" charset="0"/>
                  </a:rPr>
                  <a:t>The concept </a:t>
                </a:r>
                <a:r>
                  <a:rPr lang="en-US" sz="3000" dirty="0">
                    <a:solidFill>
                      <a:srgbClr val="FF0000"/>
                    </a:solidFill>
                    <a:latin typeface="Times New Roman" panose="02020603050405020304" pitchFamily="18" charset="0"/>
                    <a:cs typeface="Times New Roman" panose="02020603050405020304" pitchFamily="18" charset="0"/>
                  </a:rPr>
                  <a:t>‘conditional’ </a:t>
                </a:r>
                <a:r>
                  <a:rPr lang="en-US" sz="3000" dirty="0">
                    <a:latin typeface="Times New Roman" panose="02020603050405020304" pitchFamily="18" charset="0"/>
                    <a:cs typeface="Times New Roman" panose="02020603050405020304" pitchFamily="18" charset="0"/>
                  </a:rPr>
                  <a:t>reduces or changes the sample space and probabilities are computed based on the reduced or changed sample space. </a:t>
                </a:r>
              </a:p>
              <a:p>
                <a:pPr marL="0" indent="0" algn="just">
                  <a:buNone/>
                </a:pPr>
                <a:r>
                  <a:rPr lang="en-US" sz="3000" dirty="0">
                    <a:latin typeface="Times New Roman" panose="02020603050405020304" pitchFamily="18" charset="0"/>
                    <a:cs typeface="Times New Roman" panose="02020603050405020304" pitchFamily="18" charset="0"/>
                  </a:rPr>
                  <a:t>P(B|A) denotes the conditional probability of event B occurring, given that event A has already occurred, and it can be found by dividing the probability of events A and B both occurring by the probability of event A:</a:t>
                </a:r>
              </a:p>
              <a:p>
                <a:pPr marL="0" indent="0" algn="just">
                  <a:buNone/>
                </a:pPr>
                <a14:m>
                  <m:oMathPara xmlns:m="http://schemas.openxmlformats.org/officeDocument/2006/math">
                    <m:oMathParaPr>
                      <m:jc m:val="centerGroup"/>
                    </m:oMathParaPr>
                    <m:oMath xmlns:m="http://schemas.openxmlformats.org/officeDocument/2006/math">
                      <m:r>
                        <a:rPr lang="en-US" sz="3000" i="1" dirty="0" smtClean="0">
                          <a:latin typeface="Cambria Math"/>
                          <a:cs typeface="Times New Roman" panose="02020603050405020304" pitchFamily="18" charset="0"/>
                        </a:rPr>
                        <m:t>𝑃</m:t>
                      </m:r>
                      <m:d>
                        <m:dPr>
                          <m:ctrlPr>
                            <a:rPr lang="en-US" sz="3000" i="1" dirty="0" smtClean="0">
                              <a:latin typeface="Cambria Math" panose="02040503050406030204" pitchFamily="18" charset="0"/>
                              <a:cs typeface="Times New Roman" panose="02020603050405020304" pitchFamily="18" charset="0"/>
                            </a:rPr>
                          </m:ctrlPr>
                        </m:dPr>
                        <m:e>
                          <m:r>
                            <a:rPr lang="en-US" sz="3000" i="1" dirty="0" smtClean="0">
                              <a:latin typeface="Cambria Math"/>
                              <a:cs typeface="Times New Roman" panose="02020603050405020304" pitchFamily="18" charset="0"/>
                            </a:rPr>
                            <m:t>𝐵</m:t>
                          </m:r>
                        </m:e>
                        <m:e>
                          <m:r>
                            <a:rPr lang="en-US" sz="3000" i="1" dirty="0" smtClean="0">
                              <a:latin typeface="Cambria Math"/>
                              <a:cs typeface="Times New Roman" panose="02020603050405020304" pitchFamily="18" charset="0"/>
                            </a:rPr>
                            <m:t>𝐴</m:t>
                          </m:r>
                        </m:e>
                      </m:d>
                      <m:r>
                        <a:rPr lang="en-GB" sz="3000" b="0" i="1" dirty="0" smtClean="0">
                          <a:latin typeface="Cambria Math"/>
                          <a:cs typeface="Times New Roman" panose="02020603050405020304" pitchFamily="18" charset="0"/>
                        </a:rPr>
                        <m:t>=</m:t>
                      </m:r>
                      <m:f>
                        <m:fPr>
                          <m:ctrlPr>
                            <a:rPr lang="en-GB" sz="3000" b="0" i="1" dirty="0" smtClean="0">
                              <a:latin typeface="Cambria Math" panose="02040503050406030204" pitchFamily="18" charset="0"/>
                              <a:cs typeface="Times New Roman" panose="02020603050405020304" pitchFamily="18" charset="0"/>
                            </a:rPr>
                          </m:ctrlPr>
                        </m:fPr>
                        <m:num>
                          <m:r>
                            <a:rPr lang="en-GB" sz="3000" b="0" i="1" dirty="0" smtClean="0">
                              <a:latin typeface="Cambria Math"/>
                              <a:cs typeface="Times New Roman" panose="02020603050405020304" pitchFamily="18" charset="0"/>
                            </a:rPr>
                            <m:t>𝑃</m:t>
                          </m:r>
                          <m:d>
                            <m:dPr>
                              <m:ctrlPr>
                                <a:rPr lang="en-GB" sz="3000" b="0" i="1" dirty="0" smtClean="0">
                                  <a:latin typeface="Cambria Math" panose="02040503050406030204" pitchFamily="18" charset="0"/>
                                  <a:cs typeface="Times New Roman" panose="02020603050405020304" pitchFamily="18" charset="0"/>
                                </a:rPr>
                              </m:ctrlPr>
                            </m:dPr>
                            <m:e>
                              <m:r>
                                <a:rPr lang="en-GB" sz="3000" b="0" i="1" dirty="0" smtClean="0">
                                  <a:latin typeface="Cambria Math"/>
                                  <a:cs typeface="Times New Roman" panose="02020603050405020304" pitchFamily="18" charset="0"/>
                                </a:rPr>
                                <m:t>𝐴</m:t>
                              </m:r>
                              <m:r>
                                <a:rPr lang="en-GB" sz="3000" b="0" i="1" dirty="0" smtClean="0">
                                  <a:latin typeface="Cambria Math"/>
                                  <a:ea typeface="Cambria Math"/>
                                  <a:cs typeface="Times New Roman" panose="02020603050405020304" pitchFamily="18" charset="0"/>
                                </a:rPr>
                                <m:t>∩</m:t>
                              </m:r>
                              <m:r>
                                <a:rPr lang="en-GB" sz="3000" b="0" i="1" dirty="0" smtClean="0">
                                  <a:latin typeface="Cambria Math"/>
                                  <a:ea typeface="Cambria Math"/>
                                  <a:cs typeface="Times New Roman" panose="02020603050405020304" pitchFamily="18" charset="0"/>
                                </a:rPr>
                                <m:t>𝐵</m:t>
                              </m:r>
                            </m:e>
                          </m:d>
                        </m:num>
                        <m:den>
                          <m:r>
                            <a:rPr lang="en-GB" sz="3000" b="0" i="1" dirty="0" smtClean="0">
                              <a:latin typeface="Cambria Math"/>
                              <a:cs typeface="Times New Roman" panose="02020603050405020304" pitchFamily="18" charset="0"/>
                            </a:rPr>
                            <m:t>𝑃</m:t>
                          </m:r>
                          <m:d>
                            <m:dPr>
                              <m:ctrlPr>
                                <a:rPr lang="en-GB" sz="3000" b="0" i="1" dirty="0" smtClean="0">
                                  <a:latin typeface="Cambria Math" panose="02040503050406030204" pitchFamily="18" charset="0"/>
                                  <a:cs typeface="Times New Roman" panose="02020603050405020304" pitchFamily="18" charset="0"/>
                                </a:rPr>
                              </m:ctrlPr>
                            </m:dPr>
                            <m:e>
                              <m:r>
                                <a:rPr lang="en-GB" sz="3000" b="0" i="1" dirty="0" smtClean="0">
                                  <a:latin typeface="Cambria Math"/>
                                  <a:cs typeface="Times New Roman" panose="02020603050405020304" pitchFamily="18" charset="0"/>
                                </a:rPr>
                                <m:t>𝐴</m:t>
                              </m:r>
                            </m:e>
                          </m:d>
                        </m:den>
                      </m:f>
                      <m:r>
                        <a:rPr lang="en-GB" sz="3000" b="0" i="1" dirty="0" smtClean="0">
                          <a:latin typeface="Cambria Math"/>
                          <a:cs typeface="Times New Roman" panose="02020603050405020304" pitchFamily="18" charset="0"/>
                        </a:rPr>
                        <m:t>=</m:t>
                      </m:r>
                      <m:f>
                        <m:fPr>
                          <m:ctrlPr>
                            <a:rPr lang="en-GB" sz="3000" b="0" i="1" dirty="0" smtClean="0">
                              <a:latin typeface="Cambria Math" panose="02040503050406030204" pitchFamily="18" charset="0"/>
                              <a:cs typeface="Times New Roman" panose="02020603050405020304" pitchFamily="18" charset="0"/>
                            </a:rPr>
                          </m:ctrlPr>
                        </m:fPr>
                        <m:num>
                          <m:r>
                            <a:rPr lang="en-GB" sz="3000" b="0" i="1" dirty="0" smtClean="0">
                              <a:latin typeface="Cambria Math"/>
                              <a:cs typeface="Times New Roman" panose="02020603050405020304" pitchFamily="18" charset="0"/>
                            </a:rPr>
                            <m:t>𝑃</m:t>
                          </m:r>
                          <m:d>
                            <m:dPr>
                              <m:ctrlPr>
                                <a:rPr lang="en-GB" sz="3000" b="0" i="1" dirty="0" smtClean="0">
                                  <a:latin typeface="Cambria Math" panose="02040503050406030204" pitchFamily="18" charset="0"/>
                                  <a:cs typeface="Times New Roman" panose="02020603050405020304" pitchFamily="18" charset="0"/>
                                </a:rPr>
                              </m:ctrlPr>
                            </m:dPr>
                            <m:e>
                              <m:r>
                                <a:rPr lang="en-GB" sz="3000" b="0" i="1" dirty="0" smtClean="0">
                                  <a:latin typeface="Cambria Math"/>
                                  <a:cs typeface="Times New Roman" panose="02020603050405020304" pitchFamily="18" charset="0"/>
                                </a:rPr>
                                <m:t>𝐵</m:t>
                              </m:r>
                              <m:r>
                                <a:rPr lang="en-GB" sz="3000" b="0" i="1" dirty="0" smtClean="0">
                                  <a:latin typeface="Cambria Math"/>
                                  <a:ea typeface="Cambria Math"/>
                                  <a:cs typeface="Times New Roman" panose="02020603050405020304" pitchFamily="18" charset="0"/>
                                </a:rPr>
                                <m:t>∩</m:t>
                              </m:r>
                              <m:r>
                                <a:rPr lang="en-GB" sz="3000" b="0" i="1" dirty="0" smtClean="0">
                                  <a:latin typeface="Cambria Math"/>
                                  <a:ea typeface="Cambria Math"/>
                                  <a:cs typeface="Times New Roman" panose="02020603050405020304" pitchFamily="18" charset="0"/>
                                </a:rPr>
                                <m:t>𝐴</m:t>
                              </m:r>
                            </m:e>
                          </m:d>
                        </m:num>
                        <m:den>
                          <m:r>
                            <a:rPr lang="en-GB" sz="3000" b="0" i="1" dirty="0" smtClean="0">
                              <a:latin typeface="Cambria Math"/>
                              <a:cs typeface="Times New Roman" panose="02020603050405020304" pitchFamily="18" charset="0"/>
                            </a:rPr>
                            <m:t>𝑃</m:t>
                          </m:r>
                          <m:d>
                            <m:dPr>
                              <m:ctrlPr>
                                <a:rPr lang="en-GB" sz="3000" b="0" i="1" dirty="0" smtClean="0">
                                  <a:latin typeface="Cambria Math" panose="02040503050406030204" pitchFamily="18" charset="0"/>
                                  <a:cs typeface="Times New Roman" panose="02020603050405020304" pitchFamily="18" charset="0"/>
                                </a:rPr>
                              </m:ctrlPr>
                            </m:dPr>
                            <m:e>
                              <m:r>
                                <a:rPr lang="en-GB" sz="3000" b="0" i="1" dirty="0" smtClean="0">
                                  <a:latin typeface="Cambria Math"/>
                                  <a:cs typeface="Times New Roman" panose="02020603050405020304" pitchFamily="18" charset="0"/>
                                </a:rPr>
                                <m:t>𝐴</m:t>
                              </m:r>
                            </m:e>
                          </m:d>
                        </m:den>
                      </m:f>
                    </m:oMath>
                  </m:oMathPara>
                </a14:m>
                <a:endParaRPr lang="en-US" sz="3000" dirty="0">
                  <a:latin typeface="Times New Roman" panose="02020603050405020304" pitchFamily="18" charset="0"/>
                  <a:cs typeface="Times New Roman" panose="02020603050405020304" pitchFamily="18" charset="0"/>
                </a:endParaRPr>
              </a:p>
            </p:txBody>
          </p:sp>
        </mc:Choice>
        <mc:Fallback xmlns="">
          <p:sp>
            <p:nvSpPr>
              <p:cNvPr id="8" name="Content Placeholder 2"/>
              <p:cNvSpPr>
                <a:spLocks noGrp="1" noRot="1" noChangeAspect="1" noMove="1" noResize="1" noEditPoints="1" noAdjustHandles="1" noChangeArrowheads="1" noChangeShapeType="1" noTextEdit="1"/>
              </p:cNvSpPr>
              <p:nvPr>
                <p:ph sz="quarter" idx="1"/>
              </p:nvPr>
            </p:nvSpPr>
            <p:spPr>
              <a:xfrm>
                <a:off x="301752" y="1449288"/>
                <a:ext cx="8503920" cy="4572000"/>
              </a:xfrm>
              <a:blipFill rotWithShape="0">
                <a:blip r:embed="rId2"/>
                <a:stretch>
                  <a:fillRect l="-1720" t="-1733" r="-1649" b="-3733"/>
                </a:stretch>
              </a:blipFill>
            </p:spPr>
            <p:txBody>
              <a:bodyPr/>
              <a:lstStyle/>
              <a:p>
                <a:r>
                  <a:rPr lang="en-US">
                    <a:noFill/>
                  </a:rPr>
                  <a:t> </a:t>
                </a:r>
              </a:p>
            </p:txBody>
          </p:sp>
        </mc:Fallback>
      </mc:AlternateContent>
    </p:spTree>
    <p:extLst>
      <p:ext uri="{BB962C8B-B14F-4D97-AF65-F5344CB8AC3E}">
        <p14:creationId xmlns:p14="http://schemas.microsoft.com/office/powerpoint/2010/main" val="205222234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461708"/>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3.16:</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600" r="-2796"/>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C2467C24-BC58-4CF2-90AE-7728A90D2839}"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44</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917520740"/>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3.16: Continue….</a:t>
            </a:r>
            <a:endParaRPr lang="en-GB" sz="4500" dirty="0"/>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600" r="-2652"/>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2A8910E8-8BE6-4901-9B68-6B0505DB325C}"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442420958"/>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13461"/>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Multiplication Rule:</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26905E63-AEDF-4E49-90FC-F65DD5C5C9C5}"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46</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1272650161"/>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494443"/>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3.17:</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CBBBD815-F8FB-46ED-B005-B16959A83B1B}"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090862148"/>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4175"/>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4000" dirty="0"/>
          </a:p>
        </p:txBody>
      </p:sp>
      <p:sp>
        <p:nvSpPr>
          <p:cNvPr id="3" name="Content Placeholder 2"/>
          <p:cNvSpPr>
            <a:spLocks noGrp="1"/>
          </p:cNvSpPr>
          <p:nvPr>
            <p:ph sz="quarter" idx="1"/>
          </p:nvPr>
        </p:nvSpPr>
        <p:spPr/>
        <p:txBody>
          <a:bodyPr/>
          <a:lstStyle/>
          <a:p>
            <a:pPr marL="0" lvl="0" indent="0" algn="just">
              <a:buNone/>
            </a:pPr>
            <a:r>
              <a:rPr lang="en-US" sz="2400" dirty="0">
                <a:latin typeface="Times New Roman" pitchFamily="18" charset="0"/>
                <a:cs typeface="Times New Roman" pitchFamily="18" charset="0"/>
              </a:rPr>
              <a:t>The following data from the 100 Senators from the 108</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Congress of the United States.</a:t>
            </a: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marL="457200" indent="-457200" algn="just">
              <a:buFont typeface="+mj-lt"/>
              <a:buAutoNum type="alphaLcPeriod"/>
            </a:pPr>
            <a:r>
              <a:rPr lang="en-US" sz="2400" dirty="0">
                <a:latin typeface="Times New Roman" pitchFamily="18" charset="0"/>
                <a:cs typeface="Times New Roman" pitchFamily="18" charset="0"/>
              </a:rPr>
              <a:t>If we randomly select one Senator, what is the conditional probability of getting a Female, given that a Republican was selected? </a:t>
            </a:r>
          </a:p>
          <a:p>
            <a:pPr marL="457200" indent="-457200" algn="just">
              <a:buFont typeface="+mj-lt"/>
              <a:buAutoNum type="alphaLcPeriod"/>
            </a:pPr>
            <a:r>
              <a:rPr lang="en-US" sz="2400" dirty="0">
                <a:latin typeface="Times New Roman" pitchFamily="18" charset="0"/>
                <a:cs typeface="Times New Roman" pitchFamily="18" charset="0"/>
              </a:rPr>
              <a:t>If we randomly select one Senator, let A be the event that the selected Senator is a female and B be the event that the selected Senator is a Republican. Are the events A and B are mutually exclusive?</a:t>
            </a: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48</a:t>
            </a:fld>
            <a:endParaRPr lang="en-US"/>
          </a:p>
        </p:txBody>
      </p:sp>
      <p:graphicFrame>
        <p:nvGraphicFramePr>
          <p:cNvPr id="7" name="Table 6"/>
          <p:cNvGraphicFramePr>
            <a:graphicFrameLocks noGrp="1"/>
          </p:cNvGraphicFramePr>
          <p:nvPr/>
        </p:nvGraphicFramePr>
        <p:xfrm>
          <a:off x="1143000" y="2438400"/>
          <a:ext cx="5638801" cy="1188720"/>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0">
                <a:tc>
                  <a:txBody>
                    <a:bodyPr/>
                    <a:lstStyle/>
                    <a:p>
                      <a:pPr marL="0" marR="0" algn="ctr">
                        <a:spcBef>
                          <a:spcPts val="0"/>
                        </a:spcBef>
                        <a:spcAft>
                          <a:spcPts val="0"/>
                        </a:spcAft>
                      </a:pP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Republican</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a:t>Democrat</a:t>
                      </a:r>
                      <a:endParaRPr lang="en-US" sz="2600">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600" dirty="0"/>
                        <a:t>Male</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46</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39</a:t>
                      </a:r>
                      <a:endParaRPr lang="en-US" sz="2600">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600"/>
                        <a:t>Female</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5</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10</a:t>
                      </a:r>
                      <a:endParaRPr lang="en-US" sz="2600" dirty="0">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483458"/>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 Rule:</a:t>
            </a:r>
          </a:p>
        </p:txBody>
      </p:sp>
      <p:sp>
        <p:nvSpPr>
          <p:cNvPr id="3" name="Content Placeholder 2"/>
          <p:cNvSpPr>
            <a:spLocks noGrp="1" noRot="1" noChangeAspect="1" noMove="1" noResize="1" noEditPoints="1" noAdjustHandles="1" noChangeArrowheads="1" noChangeShapeType="1" noTextEdit="1"/>
          </p:cNvSpPr>
          <p:nvPr>
            <p:ph sz="quarter" idx="1"/>
          </p:nvPr>
        </p:nvSpPr>
        <p:spPr>
          <a:xfrm>
            <a:off x="301752" y="1377280"/>
            <a:ext cx="8503920" cy="4572000"/>
          </a:xfrm>
          <a:blipFill rotWithShape="1">
            <a:blip r:embed="rId2"/>
            <a:stretch>
              <a:fillRect l="-1505" t="-1333" r="-5591"/>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5F9E021D-6790-4273-9783-0EA580B56274}"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797575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A </a:t>
            </a:r>
            <a:r>
              <a:rPr lang="en-IN" sz="3500" dirty="0" err="1">
                <a:latin typeface="Times New Roman" pitchFamily="18" charset="0"/>
                <a:cs typeface="Times New Roman" pitchFamily="18" charset="0"/>
              </a:rPr>
              <a:t>StarBucks</a:t>
            </a:r>
            <a:r>
              <a:rPr lang="en-IN" sz="3500" dirty="0">
                <a:latin typeface="Times New Roman" pitchFamily="18" charset="0"/>
                <a:cs typeface="Times New Roman" pitchFamily="18" charset="0"/>
              </a:rPr>
              <a:t> manager examines the amount of brewed coffee sold in the last five weeks in order to guess the demand for this week.</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EC6F691-4E70-4B5B-947B-72CF44D6B7A0}"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534400" cy="758825"/>
          </a:xfrm>
        </p:spPr>
        <p:txBody>
          <a:bodyPr/>
          <a:lstStyle/>
          <a:p>
            <a:pPr algn="l"/>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Venn diagram for Bayes’ rule</a:t>
            </a:r>
          </a:p>
        </p:txBody>
      </p:sp>
      <p:sp>
        <p:nvSpPr>
          <p:cNvPr id="4" name="Date Placeholder 3"/>
          <p:cNvSpPr>
            <a:spLocks noGrp="1"/>
          </p:cNvSpPr>
          <p:nvPr>
            <p:ph type="dt" sz="half" idx="10"/>
          </p:nvPr>
        </p:nvSpPr>
        <p:spPr/>
        <p:txBody>
          <a:bodyPr/>
          <a:lstStyle/>
          <a:p>
            <a:pPr>
              <a:defRPr/>
            </a:pPr>
            <a:fld id="{30DD4D83-D7B1-459B-9B0F-B5E90ABC1ECF}"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50</a:t>
            </a:fld>
            <a:endParaRPr lang="en-US"/>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28800"/>
            <a:ext cx="5331356" cy="3089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1520" y="4974267"/>
            <a:ext cx="8352928" cy="830997"/>
          </a:xfrm>
          <a:prstGeom prst="rect">
            <a:avLst/>
          </a:prstGeom>
        </p:spPr>
        <p:txBody>
          <a:bodyPr wrap="square">
            <a:spAutoFit/>
          </a:bodyPr>
          <a:lstStyle/>
          <a:p>
            <a:pPr algn="just"/>
            <a:r>
              <a:rPr lang="en-IN" dirty="0"/>
              <a:t>This rule can be generalized for any finite number (two or more) of partitions</a:t>
            </a:r>
            <a:endParaRPr lang="en-GB" dirty="0"/>
          </a:p>
        </p:txBody>
      </p:sp>
      <p:sp>
        <p:nvSpPr>
          <p:cNvPr id="7" name="Footer Placeholder 6"/>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55427989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93911"/>
            <a:ext cx="8534400" cy="758825"/>
          </a:xfrm>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3.18:</a:t>
            </a:r>
          </a:p>
        </p:txBody>
      </p:sp>
      <p:sp>
        <p:nvSpPr>
          <p:cNvPr id="3" name="Content Placeholder 2"/>
          <p:cNvSpPr>
            <a:spLocks noGrp="1" noRot="1" noChangeAspect="1" noMove="1" noResize="1" noEditPoints="1" noAdjustHandles="1" noChangeArrowheads="1" noChangeShapeType="1" noTextEdit="1"/>
          </p:cNvSpPr>
          <p:nvPr>
            <p:ph sz="quarter" idx="1"/>
          </p:nvPr>
        </p:nvSpPr>
        <p:spPr>
          <a:xfrm>
            <a:off x="301752" y="1449288"/>
            <a:ext cx="8503920" cy="4572000"/>
          </a:xfrm>
          <a:blipFill rotWithShape="1">
            <a:blip r:embed="rId2"/>
            <a:stretch>
              <a:fillRect l="-1720" t="-1733" r="-2796" b="-2133"/>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C84EB421-F5BF-43E6-95D6-C8E2C33B96DA}"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263322514"/>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xfrm>
            <a:off x="301752" y="1340768"/>
            <a:ext cx="8503920" cy="4572000"/>
          </a:xfrm>
          <a:blipFill rotWithShape="1">
            <a:blip r:embed="rId2"/>
            <a:stretch>
              <a:fillRect l="-1147" t="-1067" r="-2079"/>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9F9C9CD3-2085-4A66-806C-09097BE022BB}"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1368397"/>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p:cNvSpPr>
            <a:spLocks noGrp="1"/>
          </p:cNvSpPr>
          <p:nvPr>
            <p:ph sz="quarter" idx="1"/>
          </p:nvPr>
        </p:nvSpPr>
        <p:spPr/>
        <p:txBody>
          <a:bodyPr/>
          <a:lstStyle/>
          <a:p>
            <a:pPr marL="0" indent="0" algn="just">
              <a:buNone/>
            </a:pPr>
            <a:r>
              <a:rPr lang="en-US" sz="2800" dirty="0">
                <a:latin typeface="Times New Roman" pitchFamily="18" charset="0"/>
                <a:cs typeface="Times New Roman" pitchFamily="18" charset="0"/>
              </a:rPr>
              <a:t>Three plants, C</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C</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and C</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produce respectively, 10%, 50%, and 40% of a company’s output. Although plant C</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is a small plant, its manager believes in high quality and only 1% of its products are defective. The other two, C</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and C</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are worse and produce items that are 3% and 4% defective, respectively. All products are sent to a central warehouse. One item is selected at random and observed to be defective, then what is the conditional probability that it comes from plant C</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.(We define event D as defective)</a:t>
            </a:r>
          </a:p>
          <a:p>
            <a:pPr marL="0" indent="0" algn="just">
              <a:buNone/>
            </a:pPr>
            <a:r>
              <a:rPr lang="en-US" sz="2800" b="1" dirty="0" err="1">
                <a:solidFill>
                  <a:srgbClr val="FF0000"/>
                </a:solidFill>
                <a:latin typeface="Times New Roman" pitchFamily="18" charset="0"/>
                <a:cs typeface="Times New Roman" pitchFamily="18" charset="0"/>
              </a:rPr>
              <a:t>Ans</a:t>
            </a:r>
            <a:r>
              <a:rPr lang="en-US" sz="2800" b="1" dirty="0">
                <a:solidFill>
                  <a:srgbClr val="FF0000"/>
                </a:solidFill>
                <a:latin typeface="Times New Roman" pitchFamily="18" charset="0"/>
                <a:cs typeface="Times New Roman" pitchFamily="18" charset="0"/>
              </a:rPr>
              <a:t> : 1/32</a:t>
            </a:r>
          </a:p>
          <a:p>
            <a:pPr marL="0" indent="0" algn="just">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53</a:t>
            </a:fld>
            <a:endParaRPr lang="en-US"/>
          </a:p>
        </p:txBody>
      </p:sp>
    </p:spTree>
    <p:extLst>
      <p:ext uri="{BB962C8B-B14F-4D97-AF65-F5344CB8AC3E}">
        <p14:creationId xmlns:p14="http://schemas.microsoft.com/office/powerpoint/2010/main" val="17561006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37927"/>
            <a:ext cx="8534400" cy="758825"/>
          </a:xfrm>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Independence:</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935" t="-1733" r="-2939"/>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B2B0AA45-EC4C-4639-8165-1F754EB04AF1}"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54</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573223249"/>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68960"/>
            <a:ext cx="8534400" cy="758825"/>
          </a:xfrm>
        </p:spPr>
        <p:txBody>
          <a:bodyPr/>
          <a:lstStyle/>
          <a:p>
            <a:r>
              <a:rPr lang="en-GB" sz="4500" dirty="0">
                <a:solidFill>
                  <a:srgbClr val="C00000"/>
                </a:solidFill>
                <a:effectLst>
                  <a:outerShdw blurRad="38100" dist="38100" dir="2700000" algn="tl">
                    <a:srgbClr val="000000">
                      <a:alpha val="43137"/>
                    </a:srgbClr>
                  </a:outerShdw>
                </a:effectLst>
              </a:rPr>
              <a:t>Counting</a:t>
            </a:r>
          </a:p>
        </p:txBody>
      </p:sp>
      <p:sp>
        <p:nvSpPr>
          <p:cNvPr id="4" name="Date Placeholder 3"/>
          <p:cNvSpPr>
            <a:spLocks noGrp="1"/>
          </p:cNvSpPr>
          <p:nvPr>
            <p:ph type="dt" sz="half" idx="10"/>
          </p:nvPr>
        </p:nvSpPr>
        <p:spPr/>
        <p:txBody>
          <a:bodyPr/>
          <a:lstStyle/>
          <a:p>
            <a:pPr>
              <a:defRPr/>
            </a:pPr>
            <a:fld id="{7B8F6973-358B-41F8-92BF-368F4BAD3FF6}"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55</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263407004"/>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Counting:</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82F83489-DBFA-4C23-ACD1-252B08F090C4}"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56</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1685874508"/>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3.20:</a:t>
            </a: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733" r="-2796"/>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515F3861-28DD-4D9C-95E1-FDC4E236CB2C}"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57</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1448679920"/>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460375"/>
            <a:ext cx="8534400" cy="758825"/>
          </a:xfrm>
        </p:spPr>
        <p:txBody>
          <a:bodyPr/>
          <a:lstStyle/>
          <a:p>
            <a:pPr algn="l"/>
            <a:r>
              <a:rPr lang="en-US" altLang="en-US" sz="4500" b="1" dirty="0">
                <a:solidFill>
                  <a:srgbClr val="C00000"/>
                </a:solidFill>
                <a:effectLst>
                  <a:outerShdw blurRad="38100" dist="38100" dir="2700000" algn="tl">
                    <a:srgbClr val="000000">
                      <a:alpha val="43137"/>
                    </a:srgbClr>
                  </a:outerShdw>
                </a:effectLst>
              </a:rPr>
              <a:t>Factorial</a:t>
            </a:r>
            <a:endParaRPr lang="en-US" sz="4500"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0" indent="0" algn="just">
              <a:buNone/>
            </a:pPr>
            <a:r>
              <a:rPr lang="en-US" altLang="en-US" sz="2800" dirty="0"/>
              <a:t>The </a:t>
            </a:r>
            <a:r>
              <a:rPr lang="en-US" altLang="en-US" sz="2800" b="1" u="sng" dirty="0"/>
              <a:t>factorial</a:t>
            </a:r>
            <a:r>
              <a:rPr lang="en-US" altLang="en-US" sz="2800" dirty="0"/>
              <a:t> of a number is the product of all the whole numbers from the number down to 1. The factorial of 0 is defined to be 1.</a:t>
            </a:r>
          </a:p>
          <a:p>
            <a:pPr>
              <a:buNone/>
            </a:pPr>
            <a:endParaRPr lang="en-US"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58</a:t>
            </a:fld>
            <a:endParaRPr lang="en-US"/>
          </a:p>
        </p:txBody>
      </p:sp>
      <p:sp>
        <p:nvSpPr>
          <p:cNvPr id="7" name="Text Box 13"/>
          <p:cNvSpPr txBox="1">
            <a:spLocks noChangeArrowheads="1"/>
          </p:cNvSpPr>
          <p:nvPr/>
        </p:nvSpPr>
        <p:spPr bwMode="auto">
          <a:xfrm>
            <a:off x="914400" y="3124200"/>
            <a:ext cx="739140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4</a:t>
            </a:r>
            <a:r>
              <a:rPr lang="en-US" altLang="en-US" sz="4800" dirty="0"/>
              <a:t> • </a:t>
            </a:r>
            <a:r>
              <a:rPr lang="en-US" altLang="en-US" sz="4800" b="1" dirty="0">
                <a:solidFill>
                  <a:srgbClr val="FF0000"/>
                </a:solidFill>
                <a:effectLst>
                  <a:outerShdw blurRad="38100" dist="38100" dir="2700000" algn="tl">
                    <a:srgbClr val="C0C0C0"/>
                  </a:outerShdw>
                </a:effectLst>
              </a:rPr>
              <a:t>3</a:t>
            </a:r>
            <a:r>
              <a:rPr lang="en-US" altLang="en-US" sz="4800" dirty="0"/>
              <a:t> • </a:t>
            </a:r>
            <a:r>
              <a:rPr lang="en-US" altLang="en-US" sz="4800" b="1" dirty="0">
                <a:solidFill>
                  <a:srgbClr val="FF0000"/>
                </a:solidFill>
                <a:effectLst>
                  <a:outerShdw blurRad="38100" dist="38100" dir="2700000" algn="tl">
                    <a:srgbClr val="C0C0C0"/>
                  </a:outerShdw>
                </a:effectLst>
              </a:rPr>
              <a:t>2</a:t>
            </a:r>
            <a:r>
              <a:rPr lang="en-US" altLang="en-US" sz="4800" dirty="0"/>
              <a:t> • </a:t>
            </a:r>
            <a:r>
              <a:rPr lang="en-US" altLang="en-US" sz="4800" b="1" dirty="0">
                <a:solidFill>
                  <a:srgbClr val="FF0000"/>
                </a:solidFill>
                <a:effectLst>
                  <a:outerShdw blurRad="38100" dist="38100" dir="2700000" algn="tl">
                    <a:srgbClr val="C0C0C0"/>
                  </a:outerShdw>
                </a:effectLst>
              </a:rPr>
              <a:t>1</a:t>
            </a:r>
            <a:r>
              <a:rPr lang="en-US" altLang="en-US" sz="2400" dirty="0"/>
              <a:t> </a:t>
            </a:r>
          </a:p>
        </p:txBody>
      </p:sp>
      <p:grpSp>
        <p:nvGrpSpPr>
          <p:cNvPr id="8" name="Group 16"/>
          <p:cNvGrpSpPr>
            <a:grpSpLocks/>
          </p:cNvGrpSpPr>
          <p:nvPr/>
        </p:nvGrpSpPr>
        <p:grpSpPr bwMode="auto">
          <a:xfrm>
            <a:off x="990600" y="4343400"/>
            <a:ext cx="6932613" cy="933450"/>
            <a:chOff x="625" y="3252"/>
            <a:chExt cx="4367" cy="588"/>
          </a:xfrm>
        </p:grpSpPr>
        <p:sp>
          <p:nvSpPr>
            <p:cNvPr id="9" name="Text Box 14"/>
            <p:cNvSpPr txBox="1">
              <a:spLocks noChangeArrowheads="1"/>
            </p:cNvSpPr>
            <p:nvPr/>
          </p:nvSpPr>
          <p:spPr bwMode="auto">
            <a:xfrm>
              <a:off x="630" y="3540"/>
              <a:ext cx="4362" cy="300"/>
            </a:xfrm>
            <a:prstGeom prst="rect">
              <a:avLst/>
            </a:prstGeom>
            <a:noFill/>
            <a:ln w="19050">
              <a:solidFill>
                <a:srgbClr val="993366"/>
              </a:solidFill>
              <a:miter lim="800000"/>
              <a:headEnd/>
              <a:tailEnd/>
            </a:ln>
            <a:effectLst/>
          </p:spPr>
          <p:txBody>
            <a:bodyPr>
              <a:spAutoFit/>
            </a:bodyPr>
            <a:lstStyle/>
            <a:p>
              <a:pPr>
                <a:spcBef>
                  <a:spcPct val="50000"/>
                </a:spcBef>
              </a:pPr>
              <a:r>
                <a:rPr lang="en-US" altLang="en-US" sz="2400" dirty="0"/>
                <a:t>Read 5! as “five factorial.”</a:t>
              </a:r>
            </a:p>
          </p:txBody>
        </p:sp>
        <p:sp>
          <p:nvSpPr>
            <p:cNvPr id="10" name="Text Box 15"/>
            <p:cNvSpPr txBox="1">
              <a:spLocks noChangeArrowheads="1"/>
            </p:cNvSpPr>
            <p:nvPr/>
          </p:nvSpPr>
          <p:spPr bwMode="auto">
            <a:xfrm>
              <a:off x="625" y="3252"/>
              <a:ext cx="1593" cy="288"/>
            </a:xfrm>
            <a:prstGeom prst="rect">
              <a:avLst/>
            </a:prstGeom>
            <a:solidFill>
              <a:srgbClr val="800080"/>
            </a:solidFill>
            <a:ln w="9525">
              <a:noFill/>
              <a:miter lim="800000"/>
              <a:headEnd/>
              <a:tailEnd/>
            </a:ln>
            <a:effectLst/>
          </p:spPr>
          <p:txBody>
            <a:bodyPr wrap="none" anchor="ctr">
              <a:spAutoFit/>
            </a:bodyPr>
            <a:lstStyle/>
            <a:p>
              <a:pPr algn="ctr">
                <a:spcBef>
                  <a:spcPct val="50000"/>
                </a:spcBef>
              </a:pPr>
              <a:r>
                <a:rPr lang="en-US" altLang="en-US" sz="2400" b="1">
                  <a:solidFill>
                    <a:schemeClr val="bg1"/>
                  </a:solidFill>
                </a:rPr>
                <a:t>Reading Math</a:t>
              </a:r>
              <a:endParaRPr lang="en-US" altLang="en-US" sz="2400" b="1"/>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style.rotation</p:attrName>
                                        </p:attrNameLst>
                                      </p:cBhvr>
                                      <p:tavLst>
                                        <p:tav tm="0">
                                          <p:val>
                                            <p:fltVal val="720"/>
                                          </p:val>
                                        </p:tav>
                                        <p:tav tm="100000">
                                          <p:val>
                                            <p:fltVal val="0"/>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p:cNvSpPr>
            <a:spLocks noGrp="1"/>
          </p:cNvSpPr>
          <p:nvPr>
            <p:ph sz="quarter" idx="1"/>
          </p:nvPr>
        </p:nvSpPr>
        <p:spPr/>
        <p:txBody>
          <a:bodyPr/>
          <a:lstStyle/>
          <a:p>
            <a:pPr marL="0" indent="0">
              <a:lnSpc>
                <a:spcPct val="90000"/>
              </a:lnSpc>
              <a:spcBef>
                <a:spcPct val="0"/>
              </a:spcBef>
            </a:pPr>
            <a:endParaRPr lang="en-US" altLang="en-US" sz="700" b="1" dirty="0">
              <a:solidFill>
                <a:srgbClr val="00FFFF"/>
              </a:solidFill>
              <a:sym typeface="Symbol" panose="05050102010706020507" pitchFamily="18" charset="2"/>
            </a:endParaRPr>
          </a:p>
          <a:p>
            <a:pPr marL="0" indent="0" algn="just">
              <a:lnSpc>
                <a:spcPct val="90000"/>
              </a:lnSpc>
              <a:spcBef>
                <a:spcPct val="0"/>
              </a:spcBef>
              <a:buNone/>
            </a:pPr>
            <a:r>
              <a:rPr lang="en-US" altLang="en-US" sz="3000" dirty="0">
                <a:latin typeface="Times New Roman" panose="02020603050405020304" pitchFamily="18" charset="0"/>
                <a:cs typeface="Times New Roman" panose="02020603050405020304" pitchFamily="18" charset="0"/>
                <a:sym typeface="Symbol" panose="05050102010706020507" pitchFamily="18" charset="2"/>
              </a:rPr>
              <a:t>How many different license plates are there that containing exactly three English letters ?</a:t>
            </a:r>
          </a:p>
          <a:p>
            <a:pPr marL="0" indent="0" algn="just">
              <a:lnSpc>
                <a:spcPct val="90000"/>
              </a:lnSpc>
              <a:spcBef>
                <a:spcPct val="0"/>
              </a:spcBef>
            </a:pPr>
            <a:endParaRPr lang="en-US" altLang="en-US" sz="3000" dirty="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None/>
            </a:pPr>
            <a:r>
              <a:rPr lang="en-US" altLang="en-US" sz="3000"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Solution:</a:t>
            </a:r>
          </a:p>
          <a:p>
            <a:pPr marL="0" indent="0" algn="just">
              <a:lnSpc>
                <a:spcPct val="90000"/>
              </a:lnSpc>
              <a:spcBef>
                <a:spcPct val="0"/>
              </a:spcBef>
              <a:buNone/>
            </a:pPr>
            <a:r>
              <a:rPr lang="en-US" altLang="en-US" sz="3000" dirty="0">
                <a:latin typeface="Times New Roman" panose="02020603050405020304" pitchFamily="18" charset="0"/>
                <a:cs typeface="Times New Roman" panose="02020603050405020304" pitchFamily="18" charset="0"/>
                <a:sym typeface="Symbol" panose="05050102010706020507" pitchFamily="18" charset="2"/>
              </a:rPr>
              <a:t>There are 26 possibilities to pick the first letter, then 26 possibilities for the second one, and 26 for the last one. </a:t>
            </a:r>
          </a:p>
          <a:p>
            <a:pPr marL="0" indent="0" algn="just">
              <a:lnSpc>
                <a:spcPct val="90000"/>
              </a:lnSpc>
              <a:spcBef>
                <a:spcPct val="0"/>
              </a:spcBef>
              <a:buNone/>
            </a:pPr>
            <a:endParaRPr lang="en-US" altLang="en-US" sz="3000" dirty="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None/>
            </a:pPr>
            <a:r>
              <a:rPr lang="en-US" altLang="en-US" sz="3000" dirty="0">
                <a:latin typeface="Times New Roman" panose="02020603050405020304" pitchFamily="18" charset="0"/>
                <a:cs typeface="Times New Roman" panose="02020603050405020304" pitchFamily="18" charset="0"/>
                <a:sym typeface="Symbol" panose="05050102010706020507" pitchFamily="18" charset="2"/>
              </a:rPr>
              <a:t>So there are 26*26*26 = 17576 different license plates.</a:t>
            </a:r>
          </a:p>
          <a:p>
            <a:pPr marL="0" indent="0" algn="just">
              <a:lnSpc>
                <a:spcPct val="90000"/>
              </a:lnSpc>
              <a:spcBef>
                <a:spcPct val="0"/>
              </a:spcBef>
            </a:pPr>
            <a:endParaRPr lang="en-US" altLang="en-US" sz="30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59</a:t>
            </a:fld>
            <a:endParaRPr lang="en-US"/>
          </a:p>
        </p:txBody>
      </p:sp>
    </p:spTree>
    <p:extLst>
      <p:ext uri="{BB962C8B-B14F-4D97-AF65-F5344CB8AC3E}">
        <p14:creationId xmlns:p14="http://schemas.microsoft.com/office/powerpoint/2010/main" val="16962193"/>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In making inferences about unknown population parameters based on the information from a sample of the population, understanding of likelihood or probability is essential. </a:t>
            </a:r>
          </a:p>
          <a:p>
            <a:pPr marL="0" indent="0" algn="just">
              <a:buNone/>
            </a:pPr>
            <a:endParaRPr lang="en-IN" sz="35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47B37D4D-ACE2-4E15-A0B4-453BBF65CE0B}" type="datetime2">
              <a:rPr lang="en-US" smtClean="0"/>
              <a:pPr>
                <a:defRPr/>
              </a:pPr>
              <a:t>Monday, February 19, 2024</a:t>
            </a:fld>
            <a:endParaRPr lang="en-US"/>
          </a:p>
        </p:txBody>
      </p:sp>
      <p:sp>
        <p:nvSpPr>
          <p:cNvPr id="4" name="Slide Number Placeholder 3"/>
          <p:cNvSpPr>
            <a:spLocks noGrp="1"/>
          </p:cNvSpPr>
          <p:nvPr>
            <p:ph type="sldNum" sz="quarter" idx="12"/>
          </p:nvPr>
        </p:nvSpPr>
        <p:spPr/>
        <p:txBody>
          <a:bodyPr/>
          <a:lstStyle/>
          <a:p>
            <a:pPr>
              <a:defRPr/>
            </a:pPr>
            <a:fld id="{C70CFA2D-21B9-45B6-893F-7371CE3DE2D8}"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p:cNvSpPr>
            <a:spLocks noGrp="1"/>
          </p:cNvSpPr>
          <p:nvPr>
            <p:ph sz="quarter" idx="1"/>
          </p:nvPr>
        </p:nvSpPr>
        <p:spPr/>
        <p:txBody>
          <a:bodyPr/>
          <a:lstStyle/>
          <a:p>
            <a:pPr marL="0" indent="0" algn="just">
              <a:buNone/>
            </a:pPr>
            <a:r>
              <a:rPr lang="en-US" altLang="en-US" sz="3600" dirty="0"/>
              <a:t>A PIN is a sequence of any 4 digits . </a:t>
            </a:r>
            <a:r>
              <a:rPr lang="en-US" altLang="en-US" sz="3600" i="1" dirty="0"/>
              <a:t>e.g., 5279, 4346, 0270.</a:t>
            </a:r>
          </a:p>
          <a:p>
            <a:pPr marL="457200" indent="-457200" algn="just">
              <a:buFont typeface="+mj-lt"/>
              <a:buAutoNum type="alphaLcPeriod"/>
            </a:pPr>
            <a:r>
              <a:rPr lang="en-US" altLang="en-US" sz="3600" dirty="0"/>
              <a:t>How many different PINs are possible? (</a:t>
            </a:r>
            <a:r>
              <a:rPr lang="en-US" altLang="en-US" sz="3600" dirty="0">
                <a:solidFill>
                  <a:schemeClr val="accent5">
                    <a:lumMod val="50000"/>
                  </a:schemeClr>
                </a:solidFill>
              </a:rPr>
              <a:t>repetitions allowed</a:t>
            </a:r>
            <a:r>
              <a:rPr lang="en-US" altLang="en-US" sz="3600" dirty="0"/>
              <a:t>)</a:t>
            </a:r>
          </a:p>
          <a:p>
            <a:pPr marL="457200" indent="-457200" algn="just">
              <a:buFont typeface="+mj-lt"/>
              <a:buAutoNum type="alphaLcPeriod"/>
            </a:pPr>
            <a:r>
              <a:rPr lang="en-US" altLang="en-US" sz="3600" dirty="0"/>
              <a:t>How many different PINs are possible?(</a:t>
            </a:r>
            <a:r>
              <a:rPr lang="en-US" altLang="en-US" sz="3600" i="1" dirty="0">
                <a:solidFill>
                  <a:schemeClr val="accent5">
                    <a:lumMod val="50000"/>
                  </a:schemeClr>
                </a:solidFill>
              </a:rPr>
              <a:t>repetitions are not allowed</a:t>
            </a:r>
            <a:r>
              <a:rPr lang="en-US" altLang="en-US" sz="3600" i="1" dirty="0">
                <a:solidFill>
                  <a:srgbClr val="009900"/>
                </a:solidFill>
              </a:rPr>
              <a:t>)</a:t>
            </a:r>
            <a:endParaRPr lang="en-US" sz="3600"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60</a:t>
            </a:fld>
            <a:endParaRPr lang="en-US"/>
          </a:p>
        </p:txBody>
      </p:sp>
    </p:spTree>
    <p:extLst>
      <p:ext uri="{BB962C8B-B14F-4D97-AF65-F5344CB8AC3E}">
        <p14:creationId xmlns:p14="http://schemas.microsoft.com/office/powerpoint/2010/main" val="107819288"/>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eaLnBrk="1" hangingPunct="1">
              <a:defRPr/>
            </a:pPr>
            <a:r>
              <a:rPr lang="en-US" sz="3500" dirty="0">
                <a:latin typeface="Times New Roman" pitchFamily="18" charset="0"/>
                <a:cs typeface="Times New Roman" pitchFamily="18" charset="0"/>
              </a:rPr>
              <a:t>How many different 7-place license plates are possible if the first 3 places are to be occupied by letters and the final 4 by numbers?</a:t>
            </a:r>
          </a:p>
          <a:p>
            <a:pPr algn="just" eaLnBrk="1" hangingPunct="1">
              <a:buFontTx/>
              <a:buNone/>
              <a:defRPr/>
            </a:pPr>
            <a:r>
              <a:rPr lang="en-US" sz="3500" dirty="0">
                <a:latin typeface="Times New Roman" pitchFamily="18" charset="0"/>
                <a:cs typeface="Times New Roman" pitchFamily="18" charset="0"/>
              </a:rPr>
              <a:t>	26×26×26×10×10×10×10 = 175,760,000</a:t>
            </a:r>
          </a:p>
          <a:p>
            <a:pPr algn="just" eaLnBrk="1" hangingPunct="1">
              <a:defRPr/>
            </a:pPr>
            <a:r>
              <a:rPr lang="en-US" sz="3500" dirty="0">
                <a:latin typeface="Times New Roman" pitchFamily="18" charset="0"/>
                <a:cs typeface="Times New Roman" pitchFamily="18" charset="0"/>
              </a:rPr>
              <a:t>How about if repetition among letters and numbers were prohibited?</a:t>
            </a:r>
          </a:p>
          <a:p>
            <a:pPr marL="0" indent="0" algn="just" eaLnBrk="1" hangingPunct="1">
              <a:buFontTx/>
              <a:buNone/>
              <a:defRPr/>
            </a:pPr>
            <a:r>
              <a:rPr lang="en-US" sz="3500" dirty="0">
                <a:latin typeface="Times New Roman" pitchFamily="18" charset="0"/>
                <a:cs typeface="Times New Roman" pitchFamily="18" charset="0"/>
              </a:rPr>
              <a:t>   26×25×24×10×9×8×7 = 78,624,000</a:t>
            </a:r>
          </a:p>
          <a:p>
            <a:pPr algn="just">
              <a:buNone/>
            </a:pP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61</a:t>
            </a:fld>
            <a:endParaRPr lang="en-US"/>
          </a:p>
        </p:txBody>
      </p:sp>
      <p:sp>
        <p:nvSpPr>
          <p:cNvPr id="7" name="Title 1"/>
          <p:cNvSpPr>
            <a:spLocks noGrp="1"/>
          </p:cNvSpPr>
          <p:nvPr>
            <p:ph type="title"/>
          </p:nvPr>
        </p:nvSpPr>
        <p:spPr>
          <a:xfrm>
            <a:off x="301625" y="228600"/>
            <a:ext cx="8534400" cy="758825"/>
          </a:xfrm>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US" altLang="en-US" sz="3500" dirty="0">
                <a:latin typeface="Times New Roman" pitchFamily="18" charset="0"/>
                <a:cs typeface="Times New Roman" pitchFamily="18" charset="0"/>
              </a:rPr>
              <a:t>How many ways are there for 5 people in this class to give STAT 154 course presentations? (There are 30 students in this section 9 Class )</a:t>
            </a:r>
          </a:p>
          <a:p>
            <a:pPr marL="0" indent="0" algn="just">
              <a:buNone/>
            </a:pPr>
            <a:endParaRPr lang="en-US" altLang="en-US" sz="3500" dirty="0">
              <a:latin typeface="Times New Roman" pitchFamily="18" charset="0"/>
              <a:cs typeface="Times New Roman" pitchFamily="18" charset="0"/>
            </a:endParaRPr>
          </a:p>
          <a:p>
            <a:pPr marL="0" indent="0" algn="just">
              <a:buNone/>
            </a:pP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62</a:t>
            </a:fld>
            <a:endParaRPr lang="en-US"/>
          </a:p>
        </p:txBody>
      </p:sp>
      <p:sp>
        <p:nvSpPr>
          <p:cNvPr id="7" name="Title 1"/>
          <p:cNvSpPr>
            <a:spLocks noGrp="1"/>
          </p:cNvSpPr>
          <p:nvPr>
            <p:ph type="title"/>
          </p:nvPr>
        </p:nvSpPr>
        <p:spPr>
          <a:xfrm>
            <a:off x="301625" y="228600"/>
            <a:ext cx="8534400" cy="758825"/>
          </a:xfrm>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extLst>
      <p:ext uri="{BB962C8B-B14F-4D97-AF65-F5344CB8AC3E}">
        <p14:creationId xmlns:p14="http://schemas.microsoft.com/office/powerpoint/2010/main" val="308066846"/>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US" altLang="en-US" sz="2500" dirty="0">
                <a:latin typeface="Times New Roman" pitchFamily="18" charset="0"/>
                <a:cs typeface="Times New Roman" pitchFamily="18" charset="0"/>
              </a:rPr>
              <a:t>How many different letter arrangements can be made from the letters</a:t>
            </a:r>
          </a:p>
          <a:p>
            <a:pPr>
              <a:buNone/>
            </a:pPr>
            <a:r>
              <a:rPr lang="en-US" altLang="en-US" sz="2500" dirty="0">
                <a:latin typeface="Times New Roman" pitchFamily="18" charset="0"/>
                <a:cs typeface="Times New Roman" pitchFamily="18" charset="0"/>
              </a:rPr>
              <a:t>(a) fluke;</a:t>
            </a:r>
          </a:p>
          <a:p>
            <a:pPr lvl="1"/>
            <a:r>
              <a:rPr lang="en-US" altLang="en-US" sz="2500" dirty="0">
                <a:latin typeface="Times New Roman" pitchFamily="18" charset="0"/>
                <a:cs typeface="Times New Roman" pitchFamily="18" charset="0"/>
              </a:rPr>
              <a:t>5!</a:t>
            </a:r>
          </a:p>
          <a:p>
            <a:pPr>
              <a:buNone/>
            </a:pPr>
            <a:r>
              <a:rPr lang="en-US" altLang="en-US" sz="2500" dirty="0">
                <a:latin typeface="Times New Roman" pitchFamily="18" charset="0"/>
                <a:cs typeface="Times New Roman" pitchFamily="18" charset="0"/>
              </a:rPr>
              <a:t>(b) propose;</a:t>
            </a:r>
          </a:p>
          <a:p>
            <a:pPr lvl="1"/>
            <a:r>
              <a:rPr lang="en-US" altLang="en-US" sz="2500" dirty="0">
                <a:latin typeface="Times New Roman" pitchFamily="18" charset="0"/>
                <a:cs typeface="Times New Roman" pitchFamily="18" charset="0"/>
              </a:rPr>
              <a:t>7!/(2!2!)</a:t>
            </a:r>
          </a:p>
          <a:p>
            <a:pPr>
              <a:buNone/>
            </a:pPr>
            <a:r>
              <a:rPr lang="en-US" altLang="en-US" sz="2500" dirty="0">
                <a:latin typeface="Times New Roman" pitchFamily="18" charset="0"/>
                <a:cs typeface="Times New Roman" pitchFamily="18" charset="0"/>
              </a:rPr>
              <a:t>(c) </a:t>
            </a:r>
            <a:r>
              <a:rPr lang="en-US" altLang="en-US" sz="2500" dirty="0" err="1">
                <a:latin typeface="Times New Roman" pitchFamily="18" charset="0"/>
                <a:cs typeface="Times New Roman" pitchFamily="18" charset="0"/>
              </a:rPr>
              <a:t>mississippi</a:t>
            </a:r>
            <a:r>
              <a:rPr lang="en-US" altLang="en-US" sz="2500" dirty="0">
                <a:latin typeface="Times New Roman" pitchFamily="18" charset="0"/>
                <a:cs typeface="Times New Roman" pitchFamily="18" charset="0"/>
              </a:rPr>
              <a:t>;</a:t>
            </a:r>
          </a:p>
          <a:p>
            <a:pPr lvl="1"/>
            <a:r>
              <a:rPr lang="en-US" altLang="en-US" sz="2500" dirty="0">
                <a:latin typeface="Times New Roman" pitchFamily="18" charset="0"/>
                <a:cs typeface="Times New Roman" pitchFamily="18" charset="0"/>
              </a:rPr>
              <a:t>11!/(4!4!2!)</a:t>
            </a:r>
          </a:p>
          <a:p>
            <a:pPr>
              <a:buNone/>
            </a:pPr>
            <a:r>
              <a:rPr lang="en-US" altLang="en-US" sz="2500" dirty="0">
                <a:latin typeface="Times New Roman" pitchFamily="18" charset="0"/>
                <a:cs typeface="Times New Roman" pitchFamily="18" charset="0"/>
              </a:rPr>
              <a:t>(d) arrange</a:t>
            </a:r>
          </a:p>
          <a:p>
            <a:pPr lvl="1"/>
            <a:r>
              <a:rPr lang="en-US" altLang="en-US" sz="2500" dirty="0">
                <a:latin typeface="Times New Roman" pitchFamily="18" charset="0"/>
                <a:cs typeface="Times New Roman" pitchFamily="18" charset="0"/>
              </a:rPr>
              <a:t>7!/(2!2!)</a:t>
            </a:r>
          </a:p>
          <a:p>
            <a:pPr>
              <a:buNone/>
            </a:pPr>
            <a:endParaRPr lang="en-US" sz="2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63</a:t>
            </a:fld>
            <a:endParaRPr lang="en-US"/>
          </a:p>
        </p:txBody>
      </p:sp>
      <p:sp>
        <p:nvSpPr>
          <p:cNvPr id="7" name="Title 1"/>
          <p:cNvSpPr>
            <a:spLocks noGrp="1"/>
          </p:cNvSpPr>
          <p:nvPr>
            <p:ph type="title"/>
          </p:nvPr>
        </p:nvSpPr>
        <p:spPr/>
        <p:txBody>
          <a:bodyPr/>
          <a:lstStyle/>
          <a:p>
            <a:pPr algn="l"/>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important</a:t>
            </a:r>
            <a:r>
              <a:rPr lang="en-US" altLang="en-US" sz="3500" dirty="0">
                <a:latin typeface="Times New Roman" pitchFamily="18" charset="0"/>
                <a:cs typeface="Times New Roman" pitchFamily="18" charset="0"/>
              </a:rPr>
              <a:t>. </a:t>
            </a:r>
          </a:p>
          <a:p>
            <a:pPr marL="0" indent="0" algn="just">
              <a:buNone/>
            </a:pPr>
            <a:r>
              <a:rPr lang="en-US" altLang="en-US" sz="3500" dirty="0">
                <a:solidFill>
                  <a:srgbClr val="FF0000"/>
                </a:solidFill>
                <a:latin typeface="Times New Roman" pitchFamily="18" charset="0"/>
                <a:cs typeface="Times New Roman" pitchFamily="18" charset="0"/>
              </a:rPr>
              <a:t>Example</a:t>
            </a:r>
            <a:r>
              <a:rPr lang="en-US" altLang="en-US" sz="3500" dirty="0">
                <a:solidFill>
                  <a:srgbClr val="002060"/>
                </a:solidFill>
                <a:latin typeface="Times New Roman" pitchFamily="18" charset="0"/>
                <a:cs typeface="Times New Roman" pitchFamily="18" charset="0"/>
              </a:rPr>
              <a:t>:</a:t>
            </a:r>
          </a:p>
          <a:p>
            <a:pPr marL="0" indent="0" algn="just">
              <a:buNone/>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important? </a:t>
            </a:r>
          </a:p>
          <a:p>
            <a:pPr marL="0" indent="0" algn="just">
              <a:buNone/>
            </a:pPr>
            <a:r>
              <a:rPr lang="en-US" altLang="en-US" sz="3500" dirty="0">
                <a:solidFill>
                  <a:srgbClr val="002060"/>
                </a:solidFill>
                <a:latin typeface="Times New Roman" pitchFamily="18" charset="0"/>
                <a:cs typeface="Times New Roman" pitchFamily="18" charset="0"/>
              </a:rPr>
              <a:t>(AB, AC, BC, BA, CA, CB) </a:t>
            </a:r>
          </a:p>
          <a:p>
            <a:pPr>
              <a:buNone/>
            </a:pPr>
            <a:endParaRPr lang="en-US"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64</a:t>
            </a:fld>
            <a:endParaRPr lang="en-US"/>
          </a:p>
        </p:txBody>
      </p:sp>
      <p:sp>
        <p:nvSpPr>
          <p:cNvPr id="7" name="Title 1"/>
          <p:cNvSpPr>
            <a:spLocks noGrp="1"/>
          </p:cNvSpPr>
          <p:nvPr>
            <p:ph type="title"/>
          </p:nvPr>
        </p:nvSpPr>
        <p:spPr>
          <a:xfrm>
            <a:off x="301625" y="460375"/>
            <a:ext cx="8534400" cy="758825"/>
          </a:xfrm>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600" r="-2724" b="-6000"/>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D92B7344-03DB-4C5F-AA6A-87344972227D}"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65</a:t>
            </a:fld>
            <a:endParaRPr lang="en-US"/>
          </a:p>
        </p:txBody>
      </p:sp>
      <p:sp>
        <p:nvSpPr>
          <p:cNvPr id="7" name="Footer Placeholder 6"/>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496607484"/>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3.23:</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b="-12667"/>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5A21537E-5AC5-4B3C-AF45-0E7EA29B739E}"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66</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458454418"/>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a:t>
            </a:r>
            <a:r>
              <a:rPr lang="en-US" altLang="en-US" sz="3500" u="sng" dirty="0">
                <a:solidFill>
                  <a:srgbClr val="7030A0"/>
                </a:solidFill>
                <a:latin typeface="Times New Roman" pitchFamily="18" charset="0"/>
                <a:cs typeface="Times New Roman" pitchFamily="18" charset="0"/>
              </a:rPr>
              <a:t>not</a:t>
            </a:r>
            <a:r>
              <a:rPr lang="en-US" altLang="en-US" sz="3500" dirty="0">
                <a:solidFill>
                  <a:srgbClr val="7030A0"/>
                </a:solidFill>
                <a:latin typeface="Times New Roman" pitchFamily="18" charset="0"/>
                <a:cs typeface="Times New Roman" pitchFamily="18" charset="0"/>
              </a:rPr>
              <a:t> important</a:t>
            </a:r>
            <a:r>
              <a:rPr lang="en-US" altLang="en-US" sz="3500" dirty="0">
                <a:latin typeface="Times New Roman" pitchFamily="18" charset="0"/>
                <a:cs typeface="Times New Roman" pitchFamily="18" charset="0"/>
              </a:rPr>
              <a:t>. </a:t>
            </a:r>
          </a:p>
          <a:p>
            <a:pPr marL="0" indent="0" algn="just">
              <a:buNone/>
            </a:pPr>
            <a:r>
              <a:rPr lang="en-US" altLang="en-US" sz="3500" dirty="0">
                <a:solidFill>
                  <a:srgbClr val="FF0000"/>
                </a:solidFill>
                <a:latin typeface="Times New Roman" pitchFamily="18" charset="0"/>
                <a:cs typeface="Times New Roman" pitchFamily="18" charset="0"/>
              </a:rPr>
              <a:t>Example:</a:t>
            </a:r>
          </a:p>
          <a:p>
            <a:pPr marL="0" indent="0" algn="just">
              <a:buNone/>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not important? </a:t>
            </a:r>
          </a:p>
          <a:p>
            <a:pPr marL="0" indent="0" algn="just">
              <a:buNone/>
            </a:pPr>
            <a:r>
              <a:rPr lang="en-US" altLang="en-US" sz="3500" dirty="0">
                <a:solidFill>
                  <a:srgbClr val="002060"/>
                </a:solidFill>
                <a:latin typeface="Times New Roman" pitchFamily="18" charset="0"/>
                <a:cs typeface="Times New Roman" pitchFamily="18" charset="0"/>
              </a:rPr>
              <a:t>(AB, AC, BC). </a:t>
            </a:r>
          </a:p>
          <a:p>
            <a:pPr>
              <a:buNone/>
            </a:pPr>
            <a:endParaRPr lang="en-US" sz="3500"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67</a:t>
            </a:fld>
            <a:endParaRPr lang="en-US"/>
          </a:p>
        </p:txBody>
      </p:sp>
      <p:sp>
        <p:nvSpPr>
          <p:cNvPr id="7" name="Title 1"/>
          <p:cNvSpPr>
            <a:spLocks noGrp="1"/>
          </p:cNvSpPr>
          <p:nvPr>
            <p:ph type="title"/>
          </p:nvPr>
        </p:nvSpPr>
        <p:spPr>
          <a:xfrm>
            <a:off x="301625" y="384175"/>
            <a:ext cx="8534400" cy="758825"/>
          </a:xfrm>
        </p:spPr>
        <p:txBody>
          <a:bodyPr/>
          <a:lstStyle/>
          <a:p>
            <a:pPr algn="l"/>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Combination: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720" t="-1733" r="-2724"/>
            </a:stretch>
          </a:blipFill>
        </p:spPr>
        <p:txBody>
          <a:bodyPr/>
          <a:lstStyle/>
          <a:p>
            <a:pPr>
              <a:buNone/>
            </a:pPr>
            <a:r>
              <a:rPr lang="en-GB" dirty="0">
                <a:noFill/>
              </a:rPr>
              <a:t>  </a:t>
            </a:r>
          </a:p>
        </p:txBody>
      </p:sp>
      <p:sp>
        <p:nvSpPr>
          <p:cNvPr id="4" name="Date Placeholder 3"/>
          <p:cNvSpPr>
            <a:spLocks noGrp="1"/>
          </p:cNvSpPr>
          <p:nvPr>
            <p:ph type="dt" sz="half" idx="10"/>
          </p:nvPr>
        </p:nvSpPr>
        <p:spPr/>
        <p:txBody>
          <a:bodyPr/>
          <a:lstStyle/>
          <a:p>
            <a:pPr>
              <a:defRPr/>
            </a:pPr>
            <a:fld id="{3506F74D-7515-41F5-AFF5-264F94500F1A}"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68</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232782548"/>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69</a:t>
            </a:fld>
            <a:endParaRPr lang="en-US"/>
          </a:p>
        </p:txBody>
      </p:sp>
      <p:pic>
        <p:nvPicPr>
          <p:cNvPr id="7" name="Picture 6" descr="mangreen"/>
          <p:cNvPicPr>
            <a:picLocks noChangeAspect="1" noChangeArrowheads="1"/>
          </p:cNvPicPr>
          <p:nvPr/>
        </p:nvPicPr>
        <p:blipFill>
          <a:blip r:embed="rId2"/>
          <a:srcRect/>
          <a:stretch>
            <a:fillRect/>
          </a:stretch>
        </p:blipFill>
        <p:spPr bwMode="auto">
          <a:xfrm>
            <a:off x="2843213" y="2420938"/>
            <a:ext cx="585787" cy="1066800"/>
          </a:xfrm>
          <a:prstGeom prst="rect">
            <a:avLst/>
          </a:prstGeom>
          <a:noFill/>
          <a:ln w="9525">
            <a:noFill/>
            <a:miter lim="800000"/>
            <a:headEnd/>
            <a:tailEnd/>
          </a:ln>
        </p:spPr>
      </p:pic>
      <p:pic>
        <p:nvPicPr>
          <p:cNvPr id="8" name="Picture 7" descr="manpurple"/>
          <p:cNvPicPr>
            <a:picLocks noChangeAspect="1" noChangeArrowheads="1"/>
          </p:cNvPicPr>
          <p:nvPr/>
        </p:nvPicPr>
        <p:blipFill>
          <a:blip r:embed="rId3"/>
          <a:srcRect/>
          <a:stretch>
            <a:fillRect/>
          </a:stretch>
        </p:blipFill>
        <p:spPr bwMode="auto">
          <a:xfrm>
            <a:off x="900113" y="2420938"/>
            <a:ext cx="584200" cy="1066800"/>
          </a:xfrm>
          <a:prstGeom prst="rect">
            <a:avLst/>
          </a:prstGeom>
          <a:noFill/>
          <a:ln w="9525">
            <a:noFill/>
            <a:miter lim="800000"/>
            <a:headEnd/>
            <a:tailEnd/>
          </a:ln>
        </p:spPr>
      </p:pic>
      <p:pic>
        <p:nvPicPr>
          <p:cNvPr id="9" name="Picture 8" descr="manred"/>
          <p:cNvPicPr>
            <a:picLocks noChangeAspect="1" noChangeArrowheads="1"/>
          </p:cNvPicPr>
          <p:nvPr/>
        </p:nvPicPr>
        <p:blipFill>
          <a:blip r:embed="rId4"/>
          <a:srcRect/>
          <a:stretch>
            <a:fillRect/>
          </a:stretch>
        </p:blipFill>
        <p:spPr bwMode="auto">
          <a:xfrm>
            <a:off x="2195513" y="2420938"/>
            <a:ext cx="584200" cy="1066800"/>
          </a:xfrm>
          <a:prstGeom prst="rect">
            <a:avLst/>
          </a:prstGeom>
          <a:noFill/>
          <a:ln w="9525">
            <a:noFill/>
            <a:miter lim="800000"/>
            <a:headEnd/>
            <a:tailEnd/>
          </a:ln>
        </p:spPr>
      </p:pic>
      <p:pic>
        <p:nvPicPr>
          <p:cNvPr id="10" name="Picture 9" descr="manturqoise"/>
          <p:cNvPicPr>
            <a:picLocks noChangeAspect="1" noChangeArrowheads="1"/>
          </p:cNvPicPr>
          <p:nvPr/>
        </p:nvPicPr>
        <p:blipFill>
          <a:blip r:embed="rId5"/>
          <a:srcRect/>
          <a:stretch>
            <a:fillRect/>
          </a:stretch>
        </p:blipFill>
        <p:spPr bwMode="auto">
          <a:xfrm>
            <a:off x="1547813" y="2420938"/>
            <a:ext cx="582612" cy="1063625"/>
          </a:xfrm>
          <a:prstGeom prst="rect">
            <a:avLst/>
          </a:prstGeom>
          <a:noFill/>
          <a:ln w="9525">
            <a:noFill/>
            <a:miter lim="800000"/>
            <a:headEnd/>
            <a:tailEnd/>
          </a:ln>
        </p:spPr>
      </p:pic>
      <p:pic>
        <p:nvPicPr>
          <p:cNvPr id="11" name="Picture 10" descr="manblue"/>
          <p:cNvPicPr>
            <a:picLocks noChangeAspect="1" noChangeArrowheads="1"/>
          </p:cNvPicPr>
          <p:nvPr/>
        </p:nvPicPr>
        <p:blipFill>
          <a:blip r:embed="rId6"/>
          <a:srcRect/>
          <a:stretch>
            <a:fillRect/>
          </a:stretch>
        </p:blipFill>
        <p:spPr bwMode="auto">
          <a:xfrm>
            <a:off x="609600" y="3810000"/>
            <a:ext cx="584200" cy="1066800"/>
          </a:xfrm>
          <a:prstGeom prst="rect">
            <a:avLst/>
          </a:prstGeom>
          <a:noFill/>
          <a:ln w="9525">
            <a:noFill/>
            <a:miter lim="800000"/>
            <a:headEnd/>
            <a:tailEnd/>
          </a:ln>
        </p:spPr>
      </p:pic>
      <p:pic>
        <p:nvPicPr>
          <p:cNvPr id="12" name="Picture 11" descr="manblue"/>
          <p:cNvPicPr>
            <a:picLocks noChangeAspect="1" noChangeArrowheads="1"/>
          </p:cNvPicPr>
          <p:nvPr/>
        </p:nvPicPr>
        <p:blipFill>
          <a:blip r:embed="rId6"/>
          <a:srcRect/>
          <a:stretch>
            <a:fillRect/>
          </a:stretch>
        </p:blipFill>
        <p:spPr bwMode="auto">
          <a:xfrm>
            <a:off x="533400" y="5105400"/>
            <a:ext cx="584200" cy="1066800"/>
          </a:xfrm>
          <a:prstGeom prst="rect">
            <a:avLst/>
          </a:prstGeom>
          <a:noFill/>
          <a:ln w="9525">
            <a:noFill/>
            <a:miter lim="800000"/>
            <a:headEnd/>
            <a:tailEnd/>
          </a:ln>
        </p:spPr>
      </p:pic>
      <p:pic>
        <p:nvPicPr>
          <p:cNvPr id="13" name="Picture 12" descr="manblue"/>
          <p:cNvPicPr>
            <a:picLocks noChangeAspect="1" noChangeArrowheads="1"/>
          </p:cNvPicPr>
          <p:nvPr/>
        </p:nvPicPr>
        <p:blipFill>
          <a:blip r:embed="rId6"/>
          <a:srcRect/>
          <a:stretch>
            <a:fillRect/>
          </a:stretch>
        </p:blipFill>
        <p:spPr bwMode="auto">
          <a:xfrm>
            <a:off x="2514600" y="3886200"/>
            <a:ext cx="584200" cy="1066800"/>
          </a:xfrm>
          <a:prstGeom prst="rect">
            <a:avLst/>
          </a:prstGeom>
          <a:noFill/>
          <a:ln w="9525">
            <a:noFill/>
            <a:miter lim="800000"/>
            <a:headEnd/>
            <a:tailEnd/>
          </a:ln>
        </p:spPr>
      </p:pic>
      <p:pic>
        <p:nvPicPr>
          <p:cNvPr id="14" name="Picture 13" descr="manblue"/>
          <p:cNvPicPr>
            <a:picLocks noChangeAspect="1" noChangeArrowheads="1"/>
          </p:cNvPicPr>
          <p:nvPr/>
        </p:nvPicPr>
        <p:blipFill>
          <a:blip r:embed="rId6"/>
          <a:srcRect/>
          <a:stretch>
            <a:fillRect/>
          </a:stretch>
        </p:blipFill>
        <p:spPr bwMode="auto">
          <a:xfrm>
            <a:off x="2514600" y="5105400"/>
            <a:ext cx="584200" cy="1066800"/>
          </a:xfrm>
          <a:prstGeom prst="rect">
            <a:avLst/>
          </a:prstGeom>
          <a:noFill/>
          <a:ln w="9525">
            <a:noFill/>
            <a:miter lim="800000"/>
            <a:headEnd/>
            <a:tailEnd/>
          </a:ln>
        </p:spPr>
      </p:pic>
      <p:pic>
        <p:nvPicPr>
          <p:cNvPr id="15" name="Picture 14" descr="manpurple"/>
          <p:cNvPicPr>
            <a:picLocks noChangeAspect="1" noChangeArrowheads="1"/>
          </p:cNvPicPr>
          <p:nvPr/>
        </p:nvPicPr>
        <p:blipFill>
          <a:blip r:embed="rId3"/>
          <a:srcRect/>
          <a:stretch>
            <a:fillRect/>
          </a:stretch>
        </p:blipFill>
        <p:spPr bwMode="auto">
          <a:xfrm>
            <a:off x="1066800" y="3810000"/>
            <a:ext cx="584200" cy="1066800"/>
          </a:xfrm>
          <a:prstGeom prst="rect">
            <a:avLst/>
          </a:prstGeom>
          <a:noFill/>
          <a:ln w="9525">
            <a:noFill/>
            <a:miter lim="800000"/>
            <a:headEnd/>
            <a:tailEnd/>
          </a:ln>
        </p:spPr>
      </p:pic>
      <p:pic>
        <p:nvPicPr>
          <p:cNvPr id="16" name="Picture 15" descr="manpurple"/>
          <p:cNvPicPr>
            <a:picLocks noChangeAspect="1" noChangeArrowheads="1"/>
          </p:cNvPicPr>
          <p:nvPr/>
        </p:nvPicPr>
        <p:blipFill>
          <a:blip r:embed="rId3"/>
          <a:srcRect/>
          <a:stretch>
            <a:fillRect/>
          </a:stretch>
        </p:blipFill>
        <p:spPr bwMode="auto">
          <a:xfrm>
            <a:off x="4495800" y="3886200"/>
            <a:ext cx="584200" cy="1066800"/>
          </a:xfrm>
          <a:prstGeom prst="rect">
            <a:avLst/>
          </a:prstGeom>
          <a:noFill/>
          <a:ln w="9525">
            <a:noFill/>
            <a:miter lim="800000"/>
            <a:headEnd/>
            <a:tailEnd/>
          </a:ln>
        </p:spPr>
      </p:pic>
      <p:pic>
        <p:nvPicPr>
          <p:cNvPr id="17" name="Picture 16" descr="manpurple"/>
          <p:cNvPicPr>
            <a:picLocks noChangeAspect="1" noChangeArrowheads="1"/>
          </p:cNvPicPr>
          <p:nvPr/>
        </p:nvPicPr>
        <p:blipFill>
          <a:blip r:embed="rId3"/>
          <a:srcRect/>
          <a:stretch>
            <a:fillRect/>
          </a:stretch>
        </p:blipFill>
        <p:spPr bwMode="auto">
          <a:xfrm>
            <a:off x="4495800" y="5105400"/>
            <a:ext cx="584200" cy="1066800"/>
          </a:xfrm>
          <a:prstGeom prst="rect">
            <a:avLst/>
          </a:prstGeom>
          <a:noFill/>
          <a:ln w="9525">
            <a:noFill/>
            <a:miter lim="800000"/>
            <a:headEnd/>
            <a:tailEnd/>
          </a:ln>
        </p:spPr>
      </p:pic>
      <p:pic>
        <p:nvPicPr>
          <p:cNvPr id="18" name="Picture 17" descr="manpurple"/>
          <p:cNvPicPr>
            <a:picLocks noChangeAspect="1" noChangeArrowheads="1"/>
          </p:cNvPicPr>
          <p:nvPr/>
        </p:nvPicPr>
        <p:blipFill>
          <a:blip r:embed="rId3"/>
          <a:srcRect/>
          <a:stretch>
            <a:fillRect/>
          </a:stretch>
        </p:blipFill>
        <p:spPr bwMode="auto">
          <a:xfrm>
            <a:off x="6172200" y="3886200"/>
            <a:ext cx="584200" cy="1066800"/>
          </a:xfrm>
          <a:prstGeom prst="rect">
            <a:avLst/>
          </a:prstGeom>
          <a:noFill/>
          <a:ln w="9525">
            <a:noFill/>
            <a:miter lim="800000"/>
            <a:headEnd/>
            <a:tailEnd/>
          </a:ln>
        </p:spPr>
      </p:pic>
      <p:pic>
        <p:nvPicPr>
          <p:cNvPr id="19" name="Picture 18" descr="manturqoise"/>
          <p:cNvPicPr>
            <a:picLocks noChangeAspect="1" noChangeArrowheads="1"/>
          </p:cNvPicPr>
          <p:nvPr/>
        </p:nvPicPr>
        <p:blipFill>
          <a:blip r:embed="rId5"/>
          <a:srcRect/>
          <a:stretch>
            <a:fillRect/>
          </a:stretch>
        </p:blipFill>
        <p:spPr bwMode="auto">
          <a:xfrm>
            <a:off x="990600" y="5105400"/>
            <a:ext cx="582613" cy="1063625"/>
          </a:xfrm>
          <a:prstGeom prst="rect">
            <a:avLst/>
          </a:prstGeom>
          <a:noFill/>
          <a:ln w="9525">
            <a:noFill/>
            <a:miter lim="800000"/>
            <a:headEnd/>
            <a:tailEnd/>
          </a:ln>
        </p:spPr>
      </p:pic>
      <p:pic>
        <p:nvPicPr>
          <p:cNvPr id="20" name="Picture 19" descr="manturqoise"/>
          <p:cNvPicPr>
            <a:picLocks noChangeAspect="1" noChangeArrowheads="1"/>
          </p:cNvPicPr>
          <p:nvPr/>
        </p:nvPicPr>
        <p:blipFill>
          <a:blip r:embed="rId5"/>
          <a:srcRect/>
          <a:stretch>
            <a:fillRect/>
          </a:stretch>
        </p:blipFill>
        <p:spPr bwMode="auto">
          <a:xfrm>
            <a:off x="4953000" y="3886200"/>
            <a:ext cx="582613" cy="1063625"/>
          </a:xfrm>
          <a:prstGeom prst="rect">
            <a:avLst/>
          </a:prstGeom>
          <a:noFill/>
          <a:ln w="9525">
            <a:noFill/>
            <a:miter lim="800000"/>
            <a:headEnd/>
            <a:tailEnd/>
          </a:ln>
        </p:spPr>
      </p:pic>
      <p:pic>
        <p:nvPicPr>
          <p:cNvPr id="21" name="Picture 20" descr="manturqoise"/>
          <p:cNvPicPr>
            <a:picLocks noChangeAspect="1" noChangeArrowheads="1"/>
          </p:cNvPicPr>
          <p:nvPr/>
        </p:nvPicPr>
        <p:blipFill>
          <a:blip r:embed="rId5"/>
          <a:srcRect/>
          <a:stretch>
            <a:fillRect/>
          </a:stretch>
        </p:blipFill>
        <p:spPr bwMode="auto">
          <a:xfrm>
            <a:off x="6172200" y="5105400"/>
            <a:ext cx="582613" cy="1063625"/>
          </a:xfrm>
          <a:prstGeom prst="rect">
            <a:avLst/>
          </a:prstGeom>
          <a:noFill/>
          <a:ln w="9525">
            <a:noFill/>
            <a:miter lim="800000"/>
            <a:headEnd/>
            <a:tailEnd/>
          </a:ln>
        </p:spPr>
      </p:pic>
      <p:pic>
        <p:nvPicPr>
          <p:cNvPr id="22" name="Picture 21" descr="manturqoise"/>
          <p:cNvPicPr>
            <a:picLocks noChangeAspect="1" noChangeArrowheads="1"/>
          </p:cNvPicPr>
          <p:nvPr/>
        </p:nvPicPr>
        <p:blipFill>
          <a:blip r:embed="rId5"/>
          <a:srcRect/>
          <a:stretch>
            <a:fillRect/>
          </a:stretch>
        </p:blipFill>
        <p:spPr bwMode="auto">
          <a:xfrm>
            <a:off x="7772400" y="3886200"/>
            <a:ext cx="582613" cy="1063625"/>
          </a:xfrm>
          <a:prstGeom prst="rect">
            <a:avLst/>
          </a:prstGeom>
          <a:noFill/>
          <a:ln w="9525">
            <a:noFill/>
            <a:miter lim="800000"/>
            <a:headEnd/>
            <a:tailEnd/>
          </a:ln>
        </p:spPr>
      </p:pic>
      <p:pic>
        <p:nvPicPr>
          <p:cNvPr id="23" name="Picture 22" descr="manred"/>
          <p:cNvPicPr>
            <a:picLocks noChangeAspect="1" noChangeArrowheads="1"/>
          </p:cNvPicPr>
          <p:nvPr/>
        </p:nvPicPr>
        <p:blipFill>
          <a:blip r:embed="rId4"/>
          <a:srcRect/>
          <a:stretch>
            <a:fillRect/>
          </a:stretch>
        </p:blipFill>
        <p:spPr bwMode="auto">
          <a:xfrm>
            <a:off x="3048000" y="3886200"/>
            <a:ext cx="584200" cy="1066800"/>
          </a:xfrm>
          <a:prstGeom prst="rect">
            <a:avLst/>
          </a:prstGeom>
          <a:noFill/>
          <a:ln w="9525">
            <a:noFill/>
            <a:miter lim="800000"/>
            <a:headEnd/>
            <a:tailEnd/>
          </a:ln>
        </p:spPr>
      </p:pic>
      <p:pic>
        <p:nvPicPr>
          <p:cNvPr id="24" name="Picture 23" descr="manred"/>
          <p:cNvPicPr>
            <a:picLocks noChangeAspect="1" noChangeArrowheads="1"/>
          </p:cNvPicPr>
          <p:nvPr/>
        </p:nvPicPr>
        <p:blipFill>
          <a:blip r:embed="rId4"/>
          <a:srcRect/>
          <a:stretch>
            <a:fillRect/>
          </a:stretch>
        </p:blipFill>
        <p:spPr bwMode="auto">
          <a:xfrm>
            <a:off x="4953000" y="5105400"/>
            <a:ext cx="584200" cy="1066800"/>
          </a:xfrm>
          <a:prstGeom prst="rect">
            <a:avLst/>
          </a:prstGeom>
          <a:noFill/>
          <a:ln w="9525">
            <a:noFill/>
            <a:miter lim="800000"/>
            <a:headEnd/>
            <a:tailEnd/>
          </a:ln>
        </p:spPr>
      </p:pic>
      <p:pic>
        <p:nvPicPr>
          <p:cNvPr id="25" name="Picture 24" descr="manred"/>
          <p:cNvPicPr>
            <a:picLocks noChangeAspect="1" noChangeArrowheads="1"/>
          </p:cNvPicPr>
          <p:nvPr/>
        </p:nvPicPr>
        <p:blipFill>
          <a:blip r:embed="rId4"/>
          <a:srcRect/>
          <a:stretch>
            <a:fillRect/>
          </a:stretch>
        </p:blipFill>
        <p:spPr bwMode="auto">
          <a:xfrm>
            <a:off x="6629400" y="5105400"/>
            <a:ext cx="584200" cy="1066800"/>
          </a:xfrm>
          <a:prstGeom prst="rect">
            <a:avLst/>
          </a:prstGeom>
          <a:noFill/>
          <a:ln w="9525">
            <a:noFill/>
            <a:miter lim="800000"/>
            <a:headEnd/>
            <a:tailEnd/>
          </a:ln>
        </p:spPr>
      </p:pic>
      <p:pic>
        <p:nvPicPr>
          <p:cNvPr id="26" name="Picture 25" descr="manred"/>
          <p:cNvPicPr>
            <a:picLocks noChangeAspect="1" noChangeArrowheads="1"/>
          </p:cNvPicPr>
          <p:nvPr/>
        </p:nvPicPr>
        <p:blipFill>
          <a:blip r:embed="rId4"/>
          <a:srcRect/>
          <a:stretch>
            <a:fillRect/>
          </a:stretch>
        </p:blipFill>
        <p:spPr bwMode="auto">
          <a:xfrm>
            <a:off x="7848600" y="5105400"/>
            <a:ext cx="584200" cy="1066800"/>
          </a:xfrm>
          <a:prstGeom prst="rect">
            <a:avLst/>
          </a:prstGeom>
          <a:noFill/>
          <a:ln w="9525">
            <a:noFill/>
            <a:miter lim="800000"/>
            <a:headEnd/>
            <a:tailEnd/>
          </a:ln>
        </p:spPr>
      </p:pic>
      <p:pic>
        <p:nvPicPr>
          <p:cNvPr id="27" name="Picture 26" descr="mangreen"/>
          <p:cNvPicPr>
            <a:picLocks noChangeAspect="1" noChangeArrowheads="1"/>
          </p:cNvPicPr>
          <p:nvPr/>
        </p:nvPicPr>
        <p:blipFill>
          <a:blip r:embed="rId2"/>
          <a:srcRect/>
          <a:stretch>
            <a:fillRect/>
          </a:stretch>
        </p:blipFill>
        <p:spPr bwMode="auto">
          <a:xfrm>
            <a:off x="2971800" y="5105400"/>
            <a:ext cx="585788" cy="1066800"/>
          </a:xfrm>
          <a:prstGeom prst="rect">
            <a:avLst/>
          </a:prstGeom>
          <a:noFill/>
          <a:ln w="9525">
            <a:noFill/>
            <a:miter lim="800000"/>
            <a:headEnd/>
            <a:tailEnd/>
          </a:ln>
        </p:spPr>
      </p:pic>
      <p:pic>
        <p:nvPicPr>
          <p:cNvPr id="28" name="Picture 27" descr="mangreen"/>
          <p:cNvPicPr>
            <a:picLocks noChangeAspect="1" noChangeArrowheads="1"/>
          </p:cNvPicPr>
          <p:nvPr/>
        </p:nvPicPr>
        <p:blipFill>
          <a:blip r:embed="rId2"/>
          <a:srcRect/>
          <a:stretch>
            <a:fillRect/>
          </a:stretch>
        </p:blipFill>
        <p:spPr bwMode="auto">
          <a:xfrm>
            <a:off x="6629400" y="3886200"/>
            <a:ext cx="585788" cy="1066800"/>
          </a:xfrm>
          <a:prstGeom prst="rect">
            <a:avLst/>
          </a:prstGeom>
          <a:noFill/>
          <a:ln w="9525">
            <a:noFill/>
            <a:miter lim="800000"/>
            <a:headEnd/>
            <a:tailEnd/>
          </a:ln>
        </p:spPr>
      </p:pic>
      <p:pic>
        <p:nvPicPr>
          <p:cNvPr id="29" name="Picture 28" descr="mangreen"/>
          <p:cNvPicPr>
            <a:picLocks noChangeAspect="1" noChangeArrowheads="1"/>
          </p:cNvPicPr>
          <p:nvPr/>
        </p:nvPicPr>
        <p:blipFill>
          <a:blip r:embed="rId2"/>
          <a:srcRect/>
          <a:stretch>
            <a:fillRect/>
          </a:stretch>
        </p:blipFill>
        <p:spPr bwMode="auto">
          <a:xfrm>
            <a:off x="8229600" y="3886200"/>
            <a:ext cx="585788" cy="1066800"/>
          </a:xfrm>
          <a:prstGeom prst="rect">
            <a:avLst/>
          </a:prstGeom>
          <a:noFill/>
          <a:ln w="9525">
            <a:noFill/>
            <a:miter lim="800000"/>
            <a:headEnd/>
            <a:tailEnd/>
          </a:ln>
        </p:spPr>
      </p:pic>
      <p:pic>
        <p:nvPicPr>
          <p:cNvPr id="30" name="Picture 29" descr="mangreen"/>
          <p:cNvPicPr>
            <a:picLocks noChangeAspect="1" noChangeArrowheads="1"/>
          </p:cNvPicPr>
          <p:nvPr/>
        </p:nvPicPr>
        <p:blipFill>
          <a:blip r:embed="rId2"/>
          <a:srcRect/>
          <a:stretch>
            <a:fillRect/>
          </a:stretch>
        </p:blipFill>
        <p:spPr bwMode="auto">
          <a:xfrm>
            <a:off x="8305800" y="5105400"/>
            <a:ext cx="585788" cy="1066800"/>
          </a:xfrm>
          <a:prstGeom prst="rect">
            <a:avLst/>
          </a:prstGeom>
          <a:noFill/>
          <a:ln w="9525">
            <a:noFill/>
            <a:miter lim="800000"/>
            <a:headEnd/>
            <a:tailEnd/>
          </a:ln>
        </p:spPr>
      </p:pic>
      <p:graphicFrame>
        <p:nvGraphicFramePr>
          <p:cNvPr id="31" name="Object 32"/>
          <p:cNvGraphicFramePr>
            <a:graphicFrameLocks noChangeAspect="1"/>
          </p:cNvGraphicFramePr>
          <p:nvPr/>
        </p:nvGraphicFramePr>
        <p:xfrm>
          <a:off x="3454400" y="2420938"/>
          <a:ext cx="5491163" cy="1204912"/>
        </p:xfrm>
        <a:graphic>
          <a:graphicData uri="http://schemas.openxmlformats.org/presentationml/2006/ole">
            <mc:AlternateContent xmlns:mc="http://schemas.openxmlformats.org/markup-compatibility/2006">
              <mc:Choice xmlns:v="urn:schemas-microsoft-com:vml" Requires="v">
                <p:oleObj name="Equation" r:id="rId7" imgW="1968480" imgH="431640" progId="Equation.3">
                  <p:embed/>
                </p:oleObj>
              </mc:Choice>
              <mc:Fallback>
                <p:oleObj name="Equation" r:id="rId7" imgW="1968480" imgH="431640" progId="Equation.3">
                  <p:embed/>
                  <p:pic>
                    <p:nvPicPr>
                      <p:cNvPr id="31"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4400" y="2420938"/>
                        <a:ext cx="5491163" cy="1204912"/>
                      </a:xfrm>
                      <a:prstGeom prst="rect">
                        <a:avLst/>
                      </a:prstGeom>
                      <a:noFill/>
                      <a:extLst>
                        <a:ext uri="{909E8E84-426E-40DD-AFC4-6F175D3DCCD1}">
                          <a14:hiddenFill xmlns:a14="http://schemas.microsoft.com/office/drawing/2010/main">
                            <a:solidFill>
                              <a:srgbClr val="CC66FF"/>
                            </a:solidFill>
                          </a14:hiddenFill>
                        </a:ext>
                      </a:extLst>
                    </p:spPr>
                  </p:pic>
                </p:oleObj>
              </mc:Fallback>
            </mc:AlternateContent>
          </a:graphicData>
        </a:graphic>
      </p:graphicFrame>
      <p:sp>
        <p:nvSpPr>
          <p:cNvPr id="32" name="Line 34"/>
          <p:cNvSpPr>
            <a:spLocks noChangeShapeType="1"/>
          </p:cNvSpPr>
          <p:nvPr/>
        </p:nvSpPr>
        <p:spPr bwMode="auto">
          <a:xfrm flipH="1">
            <a:off x="7019925" y="2492375"/>
            <a:ext cx="1081088" cy="936625"/>
          </a:xfrm>
          <a:prstGeom prst="line">
            <a:avLst/>
          </a:prstGeom>
          <a:noFill/>
          <a:ln w="38100">
            <a:solidFill>
              <a:srgbClr val="FF0000"/>
            </a:solidFill>
            <a:round/>
            <a:headEnd/>
            <a:tailEnd/>
          </a:ln>
          <a:effectLst/>
        </p:spPr>
        <p:txBody>
          <a:bodyPr/>
          <a:lstStyle/>
          <a:p>
            <a:endParaRPr lang="en-US"/>
          </a:p>
        </p:txBody>
      </p:sp>
      <p:sp>
        <p:nvSpPr>
          <p:cNvPr id="33" name="Rectangle 32"/>
          <p:cNvSpPr/>
          <p:nvPr/>
        </p:nvSpPr>
        <p:spPr>
          <a:xfrm>
            <a:off x="152400" y="304800"/>
            <a:ext cx="8839200" cy="1938992"/>
          </a:xfrm>
          <a:prstGeom prst="rect">
            <a:avLst/>
          </a:prstGeom>
          <a:solidFill>
            <a:schemeClr val="accent1">
              <a:lumMod val="20000"/>
              <a:lumOff val="80000"/>
            </a:schemeClr>
          </a:solidFill>
        </p:spPr>
        <p:txBody>
          <a:bodyPr wrap="square">
            <a:spAutoFit/>
          </a:bodyPr>
          <a:lstStyle/>
          <a:p>
            <a:pPr algn="just" eaLnBrk="1" hangingPunct="1">
              <a:spcBef>
                <a:spcPct val="50000"/>
              </a:spcBef>
            </a:pPr>
            <a:r>
              <a:rPr lang="en-US" altLang="en-US" dirty="0">
                <a:solidFill>
                  <a:srgbClr val="C00000"/>
                </a:solidFill>
                <a:cs typeface="Times New Roman" pitchFamily="18" charset="0"/>
              </a:rPr>
              <a:t>Example:</a:t>
            </a:r>
            <a:r>
              <a:rPr lang="en-US" altLang="en-US" dirty="0">
                <a:cs typeface="Times New Roman" pitchFamily="18" charset="0"/>
              </a:rPr>
              <a:t> You need 2 people on your committee and you have 5 to choose from.  You can see that this is without repetition because you can only choose a person once, and order doesn’t matter.  You need 2 committee members but it doesn't matter who is chosen first.  How many combinations are there?</a:t>
            </a:r>
          </a:p>
        </p:txBody>
      </p:sp>
      <p:pic>
        <p:nvPicPr>
          <p:cNvPr id="34" name="Picture 5" descr="manblue"/>
          <p:cNvPicPr>
            <a:picLocks noChangeAspect="1" noChangeArrowheads="1"/>
          </p:cNvPicPr>
          <p:nvPr/>
        </p:nvPicPr>
        <p:blipFill>
          <a:blip r:embed="rId6"/>
          <a:srcRect/>
          <a:stretch>
            <a:fillRect/>
          </a:stretch>
        </p:blipFill>
        <p:spPr bwMode="auto">
          <a:xfrm>
            <a:off x="228600" y="2438400"/>
            <a:ext cx="584200" cy="1066800"/>
          </a:xfrm>
          <a:prstGeom prst="rect">
            <a:avLst/>
          </a:prstGeom>
          <a:noFill/>
          <a:ln w="9525">
            <a:noFill/>
            <a:miter lim="800000"/>
            <a:headEnd/>
            <a:tailEnd/>
          </a:ln>
        </p:spPr>
      </p:pic>
      <p:sp>
        <p:nvSpPr>
          <p:cNvPr id="35" name="AutoShape 31"/>
          <p:cNvSpPr>
            <a:spLocks noChangeArrowheads="1"/>
          </p:cNvSpPr>
          <p:nvPr/>
        </p:nvSpPr>
        <p:spPr bwMode="auto">
          <a:xfrm>
            <a:off x="2819400" y="381000"/>
            <a:ext cx="1143000" cy="381000"/>
          </a:xfrm>
          <a:prstGeom prst="roundRect">
            <a:avLst>
              <a:gd name="adj" fmla="val 16667"/>
            </a:avLst>
          </a:prstGeom>
          <a:noFill/>
          <a:ln w="38100">
            <a:solidFill>
              <a:srgbClr val="FF0000"/>
            </a:solidFill>
            <a:round/>
            <a:headEnd/>
            <a:tailEnd/>
          </a:ln>
          <a:effectLst/>
        </p:spPr>
        <p:txBody>
          <a:bodyPr wrap="none" anchor="ctr"/>
          <a:lstStyle/>
          <a:p>
            <a:pPr algn="ctr" eaLnBrk="1" hangingPunct="1"/>
            <a:endParaRPr lang="en-AU" altLang="en-US">
              <a:solidFill>
                <a:srgbClr val="FF0000"/>
              </a:solidFill>
            </a:endParaRPr>
          </a:p>
        </p:txBody>
      </p:sp>
      <p:sp>
        <p:nvSpPr>
          <p:cNvPr id="2" name="Oval 1"/>
          <p:cNvSpPr/>
          <p:nvPr/>
        </p:nvSpPr>
        <p:spPr>
          <a:xfrm>
            <a:off x="27160" y="2135842"/>
            <a:ext cx="3497262" cy="170815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1+#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2"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1+#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 presetClass="entr" presetSubtype="2"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ppt_y"/>
                                          </p:val>
                                        </p:tav>
                                        <p:tav tm="100000">
                                          <p:val>
                                            <p:strVal val="#ppt_y"/>
                                          </p:val>
                                        </p:tav>
                                      </p:tavLst>
                                    </p:anim>
                                  </p:childTnLst>
                                </p:cTn>
                              </p:par>
                            </p:childTnLst>
                          </p:cTn>
                        </p:par>
                        <p:par>
                          <p:cTn id="84" fill="hold">
                            <p:stCondLst>
                              <p:cond delay="500"/>
                            </p:stCondLst>
                            <p:childTnLst>
                              <p:par>
                                <p:cTn id="85" presetID="2" presetClass="entr" presetSubtype="2"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1+#ppt_w/2"/>
                                          </p:val>
                                        </p:tav>
                                        <p:tav tm="100000">
                                          <p:val>
                                            <p:strVal val="#ppt_x"/>
                                          </p:val>
                                        </p:tav>
                                      </p:tavLst>
                                    </p:anim>
                                    <p:anim calcmode="lin" valueType="num">
                                      <p:cBhvr additive="base">
                                        <p:cTn id="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1+#ppt_w/2"/>
                                          </p:val>
                                        </p:tav>
                                        <p:tav tm="100000">
                                          <p:val>
                                            <p:strVal val="#ppt_x"/>
                                          </p:val>
                                        </p:tav>
                                      </p:tavLst>
                                    </p:anim>
                                    <p:anim calcmode="lin" valueType="num">
                                      <p:cBhvr additive="base">
                                        <p:cTn id="94" dur="500" fill="hold"/>
                                        <p:tgtEl>
                                          <p:spTgt spid="17"/>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500" fill="hold"/>
                                        <p:tgtEl>
                                          <p:spTgt spid="18"/>
                                        </p:tgtEl>
                                        <p:attrNameLst>
                                          <p:attrName>ppt_x</p:attrName>
                                        </p:attrNameLst>
                                      </p:cBhvr>
                                      <p:tavLst>
                                        <p:tav tm="0">
                                          <p:val>
                                            <p:strVal val="1+#ppt_w/2"/>
                                          </p:val>
                                        </p:tav>
                                        <p:tav tm="100000">
                                          <p:val>
                                            <p:strVal val="#ppt_x"/>
                                          </p:val>
                                        </p:tav>
                                      </p:tavLst>
                                    </p:anim>
                                    <p:anim calcmode="lin" valueType="num">
                                      <p:cBhvr additive="base">
                                        <p:cTn id="105" dur="500" fill="hold"/>
                                        <p:tgtEl>
                                          <p:spTgt spid="18"/>
                                        </p:tgtEl>
                                        <p:attrNameLst>
                                          <p:attrName>ppt_y</p:attrName>
                                        </p:attrNameLst>
                                      </p:cBhvr>
                                      <p:tavLst>
                                        <p:tav tm="0">
                                          <p:val>
                                            <p:strVal val="#ppt_y"/>
                                          </p:val>
                                        </p:tav>
                                        <p:tav tm="100000">
                                          <p:val>
                                            <p:strVal val="#ppt_y"/>
                                          </p:val>
                                        </p:tav>
                                      </p:tavLst>
                                    </p:anim>
                                  </p:childTnLst>
                                </p:cTn>
                              </p:par>
                            </p:childTnLst>
                          </p:cTn>
                        </p:par>
                        <p:par>
                          <p:cTn id="106" fill="hold">
                            <p:stCondLst>
                              <p:cond delay="500"/>
                            </p:stCondLst>
                            <p:childTnLst>
                              <p:par>
                                <p:cTn id="107" presetID="2" presetClass="entr" presetSubtype="2"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1+#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par>
                          <p:cTn id="117" fill="hold">
                            <p:stCondLst>
                              <p:cond delay="500"/>
                            </p:stCondLst>
                            <p:childTnLst>
                              <p:par>
                                <p:cTn id="118" presetID="2" presetClass="entr" presetSubtype="2" fill="hold" nodeType="after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additive="base">
                                        <p:cTn id="120" dur="500" fill="hold"/>
                                        <p:tgtEl>
                                          <p:spTgt spid="25"/>
                                        </p:tgtEl>
                                        <p:attrNameLst>
                                          <p:attrName>ppt_x</p:attrName>
                                        </p:attrNameLst>
                                      </p:cBhvr>
                                      <p:tavLst>
                                        <p:tav tm="0">
                                          <p:val>
                                            <p:strVal val="1+#ppt_w/2"/>
                                          </p:val>
                                        </p:tav>
                                        <p:tav tm="100000">
                                          <p:val>
                                            <p:strVal val="#ppt_x"/>
                                          </p:val>
                                        </p:tav>
                                      </p:tavLst>
                                    </p:anim>
                                    <p:anim calcmode="lin" valueType="num">
                                      <p:cBhvr additive="base">
                                        <p:cTn id="121"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1+#ppt_w/2"/>
                                          </p:val>
                                        </p:tav>
                                        <p:tav tm="100000">
                                          <p:val>
                                            <p:strVal val="#ppt_x"/>
                                          </p:val>
                                        </p:tav>
                                      </p:tavLst>
                                    </p:anim>
                                    <p:anim calcmode="lin" valueType="num">
                                      <p:cBhvr additive="base">
                                        <p:cTn id="127" dur="500" fill="hold"/>
                                        <p:tgtEl>
                                          <p:spTgt spid="22"/>
                                        </p:tgtEl>
                                        <p:attrNameLst>
                                          <p:attrName>ppt_y</p:attrName>
                                        </p:attrNameLst>
                                      </p:cBhvr>
                                      <p:tavLst>
                                        <p:tav tm="0">
                                          <p:val>
                                            <p:strVal val="#ppt_y"/>
                                          </p:val>
                                        </p:tav>
                                        <p:tav tm="100000">
                                          <p:val>
                                            <p:strVal val="#ppt_y"/>
                                          </p:val>
                                        </p:tav>
                                      </p:tavLst>
                                    </p:anim>
                                  </p:childTnLst>
                                </p:cTn>
                              </p:par>
                            </p:childTnLst>
                          </p:cTn>
                        </p:par>
                        <p:par>
                          <p:cTn id="128" fill="hold">
                            <p:stCondLst>
                              <p:cond delay="500"/>
                            </p:stCondLst>
                            <p:childTnLst>
                              <p:par>
                                <p:cTn id="129" presetID="2" presetClass="entr" presetSubtype="2" fill="hold" nodeType="after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1+#ppt_w/2"/>
                                          </p:val>
                                        </p:tav>
                                        <p:tav tm="100000">
                                          <p:val>
                                            <p:strVal val="#ppt_x"/>
                                          </p:val>
                                        </p:tav>
                                      </p:tavLst>
                                    </p:anim>
                                    <p:anim calcmode="lin" valueType="num">
                                      <p:cBhvr additive="base">
                                        <p:cTn id="1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2"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1+#ppt_w/2"/>
                                          </p:val>
                                        </p:tav>
                                        <p:tav tm="100000">
                                          <p:val>
                                            <p:strVal val="#ppt_x"/>
                                          </p:val>
                                        </p:tav>
                                      </p:tavLst>
                                    </p:anim>
                                    <p:anim calcmode="lin" valueType="num">
                                      <p:cBhvr additive="base">
                                        <p:cTn id="138" dur="500" fill="hold"/>
                                        <p:tgtEl>
                                          <p:spTgt spid="26"/>
                                        </p:tgtEl>
                                        <p:attrNameLst>
                                          <p:attrName>ppt_y</p:attrName>
                                        </p:attrNameLst>
                                      </p:cBhvr>
                                      <p:tavLst>
                                        <p:tav tm="0">
                                          <p:val>
                                            <p:strVal val="#ppt_y"/>
                                          </p:val>
                                        </p:tav>
                                        <p:tav tm="100000">
                                          <p:val>
                                            <p:strVal val="#ppt_y"/>
                                          </p:val>
                                        </p:tav>
                                      </p:tavLst>
                                    </p:anim>
                                  </p:childTnLst>
                                </p:cTn>
                              </p:par>
                            </p:childTnLst>
                          </p:cTn>
                        </p:par>
                        <p:par>
                          <p:cTn id="139" fill="hold">
                            <p:stCondLst>
                              <p:cond delay="500"/>
                            </p:stCondLst>
                            <p:childTnLst>
                              <p:par>
                                <p:cTn id="140" presetID="2" presetClass="entr" presetSubtype="2" fill="hold" nodeType="afterEffect">
                                  <p:stCondLst>
                                    <p:cond delay="0"/>
                                  </p:stCondLst>
                                  <p:childTnLst>
                                    <p:set>
                                      <p:cBhvr>
                                        <p:cTn id="141" dur="1" fill="hold">
                                          <p:stCondLst>
                                            <p:cond delay="0"/>
                                          </p:stCondLst>
                                        </p:cTn>
                                        <p:tgtEl>
                                          <p:spTgt spid="30"/>
                                        </p:tgtEl>
                                        <p:attrNameLst>
                                          <p:attrName>style.visibility</p:attrName>
                                        </p:attrNameLst>
                                      </p:cBhvr>
                                      <p:to>
                                        <p:strVal val="visible"/>
                                      </p:to>
                                    </p:set>
                                    <p:anim calcmode="lin" valueType="num">
                                      <p:cBhvr additive="base">
                                        <p:cTn id="142" dur="500" fill="hold"/>
                                        <p:tgtEl>
                                          <p:spTgt spid="30"/>
                                        </p:tgtEl>
                                        <p:attrNameLst>
                                          <p:attrName>ppt_x</p:attrName>
                                        </p:attrNameLst>
                                      </p:cBhvr>
                                      <p:tavLst>
                                        <p:tav tm="0">
                                          <p:val>
                                            <p:strVal val="1+#ppt_w/2"/>
                                          </p:val>
                                        </p:tav>
                                        <p:tav tm="100000">
                                          <p:val>
                                            <p:strVal val="#ppt_x"/>
                                          </p:val>
                                        </p:tav>
                                      </p:tavLst>
                                    </p:anim>
                                    <p:anim calcmode="lin" valueType="num">
                                      <p:cBhvr additive="base">
                                        <p:cTn id="1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checkerboard(across)">
                                      <p:cBhvr>
                                        <p:cTn id="148" dur="500"/>
                                        <p:tgtEl>
                                          <p:spTgt spid="31"/>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ntr" presetSubtype="12" fill="hold" grpId="0" nodeType="click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additive="base">
                                        <p:cTn id="153" dur="500" fill="hold"/>
                                        <p:tgtEl>
                                          <p:spTgt spid="32"/>
                                        </p:tgtEl>
                                        <p:attrNameLst>
                                          <p:attrName>ppt_x</p:attrName>
                                        </p:attrNameLst>
                                      </p:cBhvr>
                                      <p:tavLst>
                                        <p:tav tm="0">
                                          <p:val>
                                            <p:strVal val="0-#ppt_w/2"/>
                                          </p:val>
                                        </p:tav>
                                        <p:tav tm="100000">
                                          <p:val>
                                            <p:strVal val="#ppt_x"/>
                                          </p:val>
                                        </p:tav>
                                      </p:tavLst>
                                    </p:anim>
                                    <p:anim calcmode="lin" valueType="num">
                                      <p:cBhvr additive="base">
                                        <p:cTn id="1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56" presetClass="path" presetSubtype="0" accel="50000" decel="50000" fill="hold" grpId="1" nodeType="clickEffect">
                                  <p:stCondLst>
                                    <p:cond delay="0"/>
                                  </p:stCondLst>
                                  <p:childTnLst>
                                    <p:animMotion origin="layout" path="M 3.88889E-6 -2.96296E-6 L -3.33333E-6 1.11111E-6 " pathEditMode="relative" rAng="0" ptsTypes="AA">
                                      <p:cBhvr>
                                        <p:cTn id="158" dur="2000" fill="hold"/>
                                        <p:tgtEl>
                                          <p:spTgt spid="32"/>
                                        </p:tgtEl>
                                        <p:attrNameLst>
                                          <p:attrName>ppt_x</p:attrName>
                                          <p:attrName>ppt_y</p:attrName>
                                        </p:attrNameLst>
                                      </p:cBhvr>
                                      <p:rCtr x="1580"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IN" sz="3500" dirty="0">
                <a:latin typeface="Times New Roman" pitchFamily="18" charset="0"/>
                <a:cs typeface="Times New Roman" pitchFamily="18" charset="0"/>
              </a:rPr>
              <a:t>Probabilities or chances are computed relative to the idealistic or the perfect world points of view. </a:t>
            </a:r>
          </a:p>
          <a:p>
            <a:pPr marL="0" indent="0" algn="just">
              <a:buNone/>
            </a:pPr>
            <a:endParaRPr lang="en-IN" sz="3500" dirty="0">
              <a:latin typeface="Times New Roman" pitchFamily="18" charset="0"/>
              <a:cs typeface="Times New Roman" pitchFamily="18" charset="0"/>
            </a:endParaRPr>
          </a:p>
          <a:p>
            <a:pPr marL="0" indent="0" algn="just">
              <a:buNone/>
            </a:pPr>
            <a:r>
              <a:rPr lang="en-IN" sz="3500" dirty="0">
                <a:latin typeface="Times New Roman" pitchFamily="18" charset="0"/>
                <a:cs typeface="Times New Roman" pitchFamily="18" charset="0"/>
              </a:rPr>
              <a:t>To understand the probabilities and hence the population distributions, the concepts listed in the next few slides are introduced:</a:t>
            </a:r>
            <a:endParaRPr lang="en-US" sz="3500" dirty="0">
              <a:latin typeface="Times New Roman" pitchFamily="18" charset="0"/>
              <a:cs typeface="Times New Roman" pitchFamily="18" charset="0"/>
            </a:endParaRPr>
          </a:p>
          <a:p>
            <a:pPr>
              <a:buNone/>
            </a:pPr>
            <a:endParaRPr lang="en-US" sz="3500" dirty="0"/>
          </a:p>
        </p:txBody>
      </p:sp>
      <p:sp>
        <p:nvSpPr>
          <p:cNvPr id="4" name="Date Placeholder 3"/>
          <p:cNvSpPr>
            <a:spLocks noGrp="1"/>
          </p:cNvSpPr>
          <p:nvPr>
            <p:ph type="dt" sz="half" idx="10"/>
          </p:nvPr>
        </p:nvSpPr>
        <p:spPr/>
        <p:txBody>
          <a:bodyPr/>
          <a:lstStyle/>
          <a:p>
            <a:pPr>
              <a:defRPr/>
            </a:pPr>
            <a:fld id="{E3383671-AF5E-47C7-8B33-44A002172B3F}"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3.24:</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D838EFC1-33E8-4A03-810B-532BFB27C302}"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70</a:t>
            </a:fld>
            <a:endParaRPr lang="en-US"/>
          </a:p>
        </p:txBody>
      </p:sp>
      <p:sp>
        <p:nvSpPr>
          <p:cNvPr id="6" name="Footer Placeholder 5"/>
          <p:cNvSpPr>
            <a:spLocks noGrp="1"/>
          </p:cNvSpPr>
          <p:nvPr>
            <p:ph type="ftr" sz="quarter" idx="11"/>
          </p:nvPr>
        </p:nvSpPr>
        <p:spPr/>
        <p:txBody>
          <a:bodyPr/>
          <a:lstStyle/>
          <a:p>
            <a:pPr>
              <a:defRPr/>
            </a:pPr>
            <a:r>
              <a:rPr lang="en-US"/>
              <a:t>STAT 154 -09</a:t>
            </a:r>
          </a:p>
        </p:txBody>
      </p:sp>
      <mc:AlternateContent xmlns:mc="http://schemas.openxmlformats.org/markup-compatibility/2006" xmlns:a14="http://schemas.microsoft.com/office/drawing/2010/main">
        <mc:Choice Requires="a14">
          <p:sp>
            <p:nvSpPr>
              <p:cNvPr id="8" name="Content Placeholder 2"/>
              <p:cNvSpPr>
                <a:spLocks noGrp="1"/>
              </p:cNvSpPr>
              <p:nvPr>
                <p:ph sz="quarter" idx="1"/>
              </p:nvPr>
            </p:nvSpPr>
            <p:spPr>
              <a:xfrm>
                <a:off x="259080" y="1447800"/>
                <a:ext cx="8503920" cy="4572000"/>
              </a:xfrm>
            </p:spPr>
            <p:txBody>
              <a:bodyPr/>
              <a:lstStyle/>
              <a:p>
                <a:pPr marL="0" indent="0" algn="just">
                  <a:buNone/>
                </a:pPr>
                <a:r>
                  <a:rPr lang="en-IN" sz="3000" dirty="0">
                    <a:latin typeface="Times New Roman" pitchFamily="18" charset="0"/>
                    <a:cs typeface="Times New Roman" pitchFamily="18" charset="0"/>
                  </a:rPr>
                  <a:t>Two different items could be selected from four different items in</a:t>
                </a:r>
              </a:p>
              <a:p>
                <a:pPr marL="0" indent="0" algn="just">
                  <a:buNone/>
                </a:pPr>
                <a14:m>
                  <m:oMath xmlns:m="http://schemas.openxmlformats.org/officeDocument/2006/math">
                    <m:f>
                      <m:fPr>
                        <m:ctrlPr>
                          <a:rPr lang="en-GB" sz="3000" i="1" smtClean="0">
                            <a:latin typeface="Cambria Math" panose="02040503050406030204" pitchFamily="18" charset="0"/>
                            <a:cs typeface="Times New Roman" pitchFamily="18" charset="0"/>
                          </a:rPr>
                        </m:ctrlPr>
                      </m:fPr>
                      <m:num>
                        <m:r>
                          <a:rPr lang="en-GB" sz="3000" b="0" i="1" smtClean="0">
                            <a:latin typeface="Cambria Math"/>
                            <a:cs typeface="Times New Roman" pitchFamily="18" charset="0"/>
                          </a:rPr>
                          <m:t>4∗3</m:t>
                        </m:r>
                      </m:num>
                      <m:den>
                        <m:r>
                          <a:rPr lang="en-GB" sz="3000" b="0" i="1" smtClean="0">
                            <a:latin typeface="Cambria Math"/>
                            <a:cs typeface="Times New Roman" pitchFamily="18" charset="0"/>
                          </a:rPr>
                          <m:t>2∗1</m:t>
                        </m:r>
                      </m:den>
                    </m:f>
                    <m:r>
                      <a:rPr lang="en-GB" sz="3000" b="0" i="1" smtClean="0">
                        <a:latin typeface="Cambria Math"/>
                        <a:cs typeface="Times New Roman" pitchFamily="18" charset="0"/>
                      </a:rPr>
                      <m:t>=6</m:t>
                    </m:r>
                  </m:oMath>
                </a14:m>
                <a:r>
                  <a:rPr lang="en-GB" sz="3000" dirty="0">
                    <a:latin typeface="Times New Roman" pitchFamily="18" charset="0"/>
                    <a:cs typeface="Times New Roman" pitchFamily="18" charset="0"/>
                  </a:rPr>
                  <a:t>  or </a:t>
                </a:r>
                <a14:m>
                  <m:oMath xmlns:m="http://schemas.openxmlformats.org/officeDocument/2006/math">
                    <m:r>
                      <a:rPr lang="en-GB" sz="2800" b="0" i="1" baseline="-25000" smtClean="0">
                        <a:latin typeface="Cambria Math"/>
                        <a:cs typeface="Times New Roman" pitchFamily="18" charset="0"/>
                      </a:rPr>
                      <m:t>4</m:t>
                    </m:r>
                    <m:r>
                      <a:rPr lang="en-GB" sz="2800" b="0" i="1" smtClean="0">
                        <a:latin typeface="Cambria Math"/>
                        <a:cs typeface="Times New Roman" pitchFamily="18" charset="0"/>
                      </a:rPr>
                      <m:t>𝐶</m:t>
                    </m:r>
                    <m:r>
                      <a:rPr lang="en-GB" sz="2800" b="0" i="1" baseline="-25000" smtClean="0">
                        <a:latin typeface="Cambria Math"/>
                        <a:cs typeface="Times New Roman" pitchFamily="18" charset="0"/>
                      </a:rPr>
                      <m:t>2</m:t>
                    </m:r>
                  </m:oMath>
                </a14:m>
                <a:r>
                  <a:rPr lang="en-GB" sz="3000" dirty="0">
                    <a:latin typeface="Times New Roman" pitchFamily="18" charset="0"/>
                    <a:cs typeface="Times New Roman" pitchFamily="18" charset="0"/>
                  </a:rPr>
                  <a:t>= </a:t>
                </a:r>
                <a14:m>
                  <m:oMath xmlns:m="http://schemas.openxmlformats.org/officeDocument/2006/math">
                    <m:f>
                      <m:fPr>
                        <m:ctrlPr>
                          <a:rPr lang="en-GB" sz="3000" i="1" smtClean="0">
                            <a:latin typeface="Cambria Math" panose="02040503050406030204" pitchFamily="18" charset="0"/>
                            <a:cs typeface="Times New Roman" pitchFamily="18" charset="0"/>
                          </a:rPr>
                        </m:ctrlPr>
                      </m:fPr>
                      <m:num>
                        <m:d>
                          <m:dPr>
                            <m:ctrlPr>
                              <a:rPr lang="en-GB" sz="3000" i="1" smtClean="0">
                                <a:latin typeface="Cambria Math" panose="02040503050406030204" pitchFamily="18" charset="0"/>
                                <a:cs typeface="Times New Roman" pitchFamily="18" charset="0"/>
                              </a:rPr>
                            </m:ctrlPr>
                          </m:dPr>
                          <m:e>
                            <m:r>
                              <a:rPr lang="en-GB" sz="3000" b="0" i="1" smtClean="0">
                                <a:latin typeface="Cambria Math"/>
                                <a:cs typeface="Times New Roman" pitchFamily="18" charset="0"/>
                              </a:rPr>
                              <m:t>4</m:t>
                            </m:r>
                          </m:e>
                        </m:d>
                        <m:r>
                          <a:rPr lang="en-GB" sz="3000" i="1" smtClean="0">
                            <a:latin typeface="Cambria Math"/>
                            <a:ea typeface="Cambria Math"/>
                            <a:cs typeface="Times New Roman" pitchFamily="18" charset="0"/>
                          </a:rPr>
                          <m:t>!</m:t>
                        </m:r>
                      </m:num>
                      <m:den>
                        <m:d>
                          <m:dPr>
                            <m:ctrlPr>
                              <a:rPr lang="en-GB" sz="3000" i="1" smtClean="0">
                                <a:latin typeface="Cambria Math" panose="02040503050406030204" pitchFamily="18" charset="0"/>
                                <a:cs typeface="Times New Roman" pitchFamily="18" charset="0"/>
                              </a:rPr>
                            </m:ctrlPr>
                          </m:dPr>
                          <m:e>
                            <m:r>
                              <a:rPr lang="en-GB" sz="3000" b="0" i="1" smtClean="0">
                                <a:latin typeface="Cambria Math"/>
                                <a:cs typeface="Times New Roman" pitchFamily="18" charset="0"/>
                              </a:rPr>
                              <m:t>4−2</m:t>
                            </m:r>
                          </m:e>
                        </m:d>
                        <m:r>
                          <a:rPr lang="en-GB" sz="3000" i="1" smtClean="0">
                            <a:latin typeface="Cambria Math"/>
                            <a:ea typeface="Cambria Math"/>
                            <a:cs typeface="Times New Roman" pitchFamily="18" charset="0"/>
                          </a:rPr>
                          <m:t>!</m:t>
                        </m:r>
                        <m:d>
                          <m:dPr>
                            <m:ctrlPr>
                              <a:rPr lang="en-GB" sz="3000" i="1" smtClean="0">
                                <a:latin typeface="Cambria Math" panose="02040503050406030204" pitchFamily="18" charset="0"/>
                                <a:cs typeface="Times New Roman" pitchFamily="18" charset="0"/>
                              </a:rPr>
                            </m:ctrlPr>
                          </m:dPr>
                          <m:e>
                            <m:r>
                              <a:rPr lang="en-GB" sz="3000" b="0" i="1" smtClean="0">
                                <a:latin typeface="Cambria Math"/>
                                <a:cs typeface="Times New Roman" pitchFamily="18" charset="0"/>
                              </a:rPr>
                              <m:t>2</m:t>
                            </m:r>
                          </m:e>
                        </m:d>
                        <m:r>
                          <a:rPr lang="en-GB" sz="3000" i="1" smtClean="0">
                            <a:latin typeface="Cambria Math"/>
                            <a:ea typeface="Cambria Math"/>
                            <a:cs typeface="Times New Roman" pitchFamily="18" charset="0"/>
                          </a:rPr>
                          <m:t>!</m:t>
                        </m:r>
                      </m:den>
                    </m:f>
                    <m:r>
                      <a:rPr lang="en-GB" sz="3000" b="0" i="1" smtClean="0">
                        <a:latin typeface="Cambria Math"/>
                        <a:cs typeface="Times New Roman" pitchFamily="18" charset="0"/>
                      </a:rPr>
                      <m:t>= </m:t>
                    </m:r>
                    <m:f>
                      <m:fPr>
                        <m:ctrlPr>
                          <a:rPr lang="en-GB" sz="3000" b="0" i="1" smtClean="0">
                            <a:latin typeface="Cambria Math" panose="02040503050406030204" pitchFamily="18" charset="0"/>
                            <a:cs typeface="Times New Roman" pitchFamily="18" charset="0"/>
                          </a:rPr>
                        </m:ctrlPr>
                      </m:fPr>
                      <m:num>
                        <m:r>
                          <a:rPr lang="en-GB" sz="3000" b="0" i="1" smtClean="0">
                            <a:latin typeface="Cambria Math"/>
                            <a:cs typeface="Times New Roman" pitchFamily="18" charset="0"/>
                          </a:rPr>
                          <m:t>4∗3∗2∗1</m:t>
                        </m:r>
                      </m:num>
                      <m:den>
                        <m:d>
                          <m:dPr>
                            <m:ctrlPr>
                              <a:rPr lang="en-GB" sz="3000" b="0" i="1" smtClean="0">
                                <a:latin typeface="Cambria Math" panose="02040503050406030204" pitchFamily="18" charset="0"/>
                                <a:cs typeface="Times New Roman" pitchFamily="18" charset="0"/>
                              </a:rPr>
                            </m:ctrlPr>
                          </m:dPr>
                          <m:e>
                            <m:r>
                              <a:rPr lang="en-GB" sz="3000" b="0" i="1" smtClean="0">
                                <a:latin typeface="Cambria Math"/>
                                <a:cs typeface="Times New Roman" pitchFamily="18" charset="0"/>
                              </a:rPr>
                              <m:t>2∗1</m:t>
                            </m:r>
                          </m:e>
                        </m:d>
                        <m:r>
                          <a:rPr lang="en-GB" sz="3000" b="0" i="1" smtClean="0">
                            <a:latin typeface="Cambria Math"/>
                            <a:cs typeface="Times New Roman" pitchFamily="18" charset="0"/>
                          </a:rPr>
                          <m:t>∗</m:t>
                        </m:r>
                        <m:d>
                          <m:dPr>
                            <m:ctrlPr>
                              <a:rPr lang="en-GB" sz="3000" b="0" i="1" smtClean="0">
                                <a:latin typeface="Cambria Math" panose="02040503050406030204" pitchFamily="18" charset="0"/>
                                <a:cs typeface="Times New Roman" pitchFamily="18" charset="0"/>
                              </a:rPr>
                            </m:ctrlPr>
                          </m:dPr>
                          <m:e>
                            <m:r>
                              <a:rPr lang="en-GB" sz="3000" b="0" i="1" smtClean="0">
                                <a:latin typeface="Cambria Math"/>
                                <a:cs typeface="Times New Roman" pitchFamily="18" charset="0"/>
                              </a:rPr>
                              <m:t>2∗1</m:t>
                            </m:r>
                          </m:e>
                        </m:d>
                      </m:den>
                    </m:f>
                    <m:r>
                      <a:rPr lang="en-GB" sz="3000" b="0" i="1" smtClean="0">
                        <a:latin typeface="Cambria Math"/>
                        <a:cs typeface="Times New Roman" pitchFamily="18" charset="0"/>
                      </a:rPr>
                      <m:t>=6</m:t>
                    </m:r>
                  </m:oMath>
                </a14:m>
                <a:r>
                  <a:rPr lang="en-GB" sz="3000" dirty="0">
                    <a:latin typeface="Times New Roman" pitchFamily="18" charset="0"/>
                    <a:cs typeface="Times New Roman" pitchFamily="18" charset="0"/>
                  </a:rPr>
                  <a:t> different ways.</a:t>
                </a:r>
              </a:p>
              <a:p>
                <a:pPr marL="0" indent="0" algn="just">
                  <a:buNone/>
                </a:pPr>
                <a:r>
                  <a:rPr lang="en-IN" sz="3000" dirty="0">
                    <a:latin typeface="Times New Roman" pitchFamily="18" charset="0"/>
                    <a:cs typeface="Times New Roman" pitchFamily="18" charset="0"/>
                  </a:rPr>
                  <a:t>Five different items can be selected from five </a:t>
                </a:r>
                <a:r>
                  <a:rPr lang="en-GB" sz="3000" dirty="0">
                    <a:latin typeface="Times New Roman" pitchFamily="18" charset="0"/>
                    <a:cs typeface="Times New Roman" pitchFamily="18" charset="0"/>
                  </a:rPr>
                  <a:t>different items in</a:t>
                </a:r>
              </a:p>
              <a:p>
                <a:pPr marL="0" indent="0" algn="just">
                  <a:buNone/>
                </a:pPr>
                <a14:m>
                  <m:oMath xmlns:m="http://schemas.openxmlformats.org/officeDocument/2006/math">
                    <m:f>
                      <m:fPr>
                        <m:ctrlPr>
                          <a:rPr lang="en-GB" sz="3000" i="1">
                            <a:latin typeface="Cambria Math" panose="02040503050406030204" pitchFamily="18" charset="0"/>
                            <a:cs typeface="Times New Roman" pitchFamily="18" charset="0"/>
                          </a:rPr>
                        </m:ctrlPr>
                      </m:fPr>
                      <m:num>
                        <m:r>
                          <a:rPr lang="en-GB" sz="3000" b="0" i="1" smtClean="0">
                            <a:latin typeface="Cambria Math"/>
                            <a:cs typeface="Times New Roman" pitchFamily="18" charset="0"/>
                          </a:rPr>
                          <m:t>5∗</m:t>
                        </m:r>
                        <m:r>
                          <a:rPr lang="en-GB" sz="3000" i="1">
                            <a:latin typeface="Cambria Math"/>
                            <a:cs typeface="Times New Roman" pitchFamily="18" charset="0"/>
                          </a:rPr>
                          <m:t>4∗3</m:t>
                        </m:r>
                        <m:r>
                          <a:rPr lang="en-GB" sz="3000" b="0" i="1" smtClean="0">
                            <a:latin typeface="Cambria Math"/>
                            <a:cs typeface="Times New Roman" pitchFamily="18" charset="0"/>
                          </a:rPr>
                          <m:t>∗2∗1</m:t>
                        </m:r>
                      </m:num>
                      <m:den>
                        <m:r>
                          <a:rPr lang="en-GB" sz="3000" b="0" i="1" smtClean="0">
                            <a:latin typeface="Cambria Math"/>
                            <a:cs typeface="Times New Roman" pitchFamily="18" charset="0"/>
                          </a:rPr>
                          <m:t>5∗4∗3∗</m:t>
                        </m:r>
                        <m:r>
                          <a:rPr lang="en-GB" sz="3000" i="1">
                            <a:latin typeface="Cambria Math"/>
                            <a:cs typeface="Times New Roman" pitchFamily="18" charset="0"/>
                          </a:rPr>
                          <m:t>2∗1</m:t>
                        </m:r>
                      </m:den>
                    </m:f>
                    <m:r>
                      <a:rPr lang="en-GB" sz="3000" i="1">
                        <a:latin typeface="Cambria Math"/>
                        <a:cs typeface="Times New Roman" pitchFamily="18" charset="0"/>
                      </a:rPr>
                      <m:t>=</m:t>
                    </m:r>
                    <m:r>
                      <a:rPr lang="en-GB" sz="3000" b="0" i="1" smtClean="0">
                        <a:latin typeface="Cambria Math"/>
                        <a:cs typeface="Times New Roman" pitchFamily="18" charset="0"/>
                      </a:rPr>
                      <m:t>1</m:t>
                    </m:r>
                  </m:oMath>
                </a14:m>
                <a:r>
                  <a:rPr lang="en-GB" sz="3000" dirty="0">
                    <a:latin typeface="Times New Roman" pitchFamily="18" charset="0"/>
                    <a:cs typeface="Times New Roman" pitchFamily="18" charset="0"/>
                  </a:rPr>
                  <a:t>  or </a:t>
                </a:r>
                <a14:m>
                  <m:oMath xmlns:m="http://schemas.openxmlformats.org/officeDocument/2006/math">
                    <m:r>
                      <a:rPr lang="en-GB" sz="2800" i="1" baseline="-25000" dirty="0" smtClean="0">
                        <a:latin typeface="Cambria Math"/>
                        <a:cs typeface="Times New Roman" pitchFamily="18" charset="0"/>
                      </a:rPr>
                      <m:t>5</m:t>
                    </m:r>
                    <m:r>
                      <a:rPr lang="en-GB" sz="2800" i="1">
                        <a:latin typeface="Cambria Math"/>
                        <a:cs typeface="Times New Roman" pitchFamily="18" charset="0"/>
                      </a:rPr>
                      <m:t>𝐶</m:t>
                    </m:r>
                    <m:r>
                      <a:rPr lang="en-GB" sz="2800" b="0" i="1" baseline="-25000" smtClean="0">
                        <a:latin typeface="Cambria Math"/>
                        <a:cs typeface="Times New Roman" pitchFamily="18" charset="0"/>
                      </a:rPr>
                      <m:t>5</m:t>
                    </m:r>
                  </m:oMath>
                </a14:m>
                <a:r>
                  <a:rPr lang="en-GB" sz="3000" dirty="0">
                    <a:latin typeface="Times New Roman" pitchFamily="18" charset="0"/>
                    <a:cs typeface="Times New Roman" pitchFamily="18" charset="0"/>
                  </a:rPr>
                  <a:t>= </a:t>
                </a:r>
                <a14:m>
                  <m:oMath xmlns:m="http://schemas.openxmlformats.org/officeDocument/2006/math">
                    <m:f>
                      <m:fPr>
                        <m:ctrlPr>
                          <a:rPr lang="en-GB" sz="3000" i="1">
                            <a:latin typeface="Cambria Math" panose="02040503050406030204" pitchFamily="18" charset="0"/>
                            <a:cs typeface="Times New Roman" pitchFamily="18" charset="0"/>
                          </a:rPr>
                        </m:ctrlPr>
                      </m:fPr>
                      <m:num>
                        <m:d>
                          <m:dPr>
                            <m:ctrlPr>
                              <a:rPr lang="en-GB" sz="3000" i="1">
                                <a:latin typeface="Cambria Math" panose="02040503050406030204" pitchFamily="18" charset="0"/>
                                <a:cs typeface="Times New Roman" pitchFamily="18" charset="0"/>
                              </a:rPr>
                            </m:ctrlPr>
                          </m:dPr>
                          <m:e>
                            <m:r>
                              <a:rPr lang="en-GB" sz="3000" b="0" i="1" smtClean="0">
                                <a:latin typeface="Cambria Math"/>
                                <a:cs typeface="Times New Roman" pitchFamily="18" charset="0"/>
                              </a:rPr>
                              <m:t>5</m:t>
                            </m:r>
                          </m:e>
                        </m:d>
                        <m:r>
                          <a:rPr lang="en-GB" sz="3000" i="1">
                            <a:latin typeface="Cambria Math"/>
                            <a:ea typeface="Cambria Math"/>
                            <a:cs typeface="Times New Roman" pitchFamily="18" charset="0"/>
                          </a:rPr>
                          <m:t>!</m:t>
                        </m:r>
                      </m:num>
                      <m:den>
                        <m:d>
                          <m:dPr>
                            <m:ctrlPr>
                              <a:rPr lang="en-GB" sz="3000" i="1">
                                <a:latin typeface="Cambria Math" panose="02040503050406030204" pitchFamily="18" charset="0"/>
                                <a:cs typeface="Times New Roman" pitchFamily="18" charset="0"/>
                              </a:rPr>
                            </m:ctrlPr>
                          </m:dPr>
                          <m:e>
                            <m:r>
                              <a:rPr lang="en-GB" sz="3000" b="0" i="1" smtClean="0">
                                <a:latin typeface="Cambria Math"/>
                                <a:cs typeface="Times New Roman" pitchFamily="18" charset="0"/>
                              </a:rPr>
                              <m:t>5−5</m:t>
                            </m:r>
                          </m:e>
                        </m:d>
                        <m:r>
                          <a:rPr lang="en-GB" sz="3000" i="1">
                            <a:latin typeface="Cambria Math"/>
                            <a:ea typeface="Cambria Math"/>
                            <a:cs typeface="Times New Roman" pitchFamily="18" charset="0"/>
                          </a:rPr>
                          <m:t>!</m:t>
                        </m:r>
                        <m:d>
                          <m:dPr>
                            <m:ctrlPr>
                              <a:rPr lang="en-GB" sz="3000" i="1">
                                <a:latin typeface="Cambria Math" panose="02040503050406030204" pitchFamily="18" charset="0"/>
                                <a:cs typeface="Times New Roman" pitchFamily="18" charset="0"/>
                              </a:rPr>
                            </m:ctrlPr>
                          </m:dPr>
                          <m:e>
                            <m:r>
                              <a:rPr lang="en-GB" sz="3000" b="0" i="1" smtClean="0">
                                <a:latin typeface="Cambria Math"/>
                                <a:cs typeface="Times New Roman" pitchFamily="18" charset="0"/>
                              </a:rPr>
                              <m:t>5</m:t>
                            </m:r>
                          </m:e>
                        </m:d>
                        <m:r>
                          <a:rPr lang="en-GB" sz="3000" i="1">
                            <a:latin typeface="Cambria Math"/>
                            <a:ea typeface="Cambria Math"/>
                            <a:cs typeface="Times New Roman" pitchFamily="18" charset="0"/>
                          </a:rPr>
                          <m:t>!</m:t>
                        </m:r>
                      </m:den>
                    </m:f>
                    <m:r>
                      <a:rPr lang="en-GB" sz="3000" i="1">
                        <a:latin typeface="Cambria Math"/>
                        <a:cs typeface="Times New Roman" pitchFamily="18" charset="0"/>
                      </a:rPr>
                      <m:t>= </m:t>
                    </m:r>
                    <m:f>
                      <m:fPr>
                        <m:ctrlPr>
                          <a:rPr lang="en-GB" sz="3000" i="1">
                            <a:latin typeface="Cambria Math" panose="02040503050406030204" pitchFamily="18" charset="0"/>
                            <a:cs typeface="Times New Roman" pitchFamily="18" charset="0"/>
                          </a:rPr>
                        </m:ctrlPr>
                      </m:fPr>
                      <m:num>
                        <m:r>
                          <a:rPr lang="en-GB" sz="3000" b="0" i="1" smtClean="0">
                            <a:latin typeface="Cambria Math"/>
                            <a:cs typeface="Times New Roman" pitchFamily="18" charset="0"/>
                          </a:rPr>
                          <m:t>5∗</m:t>
                        </m:r>
                        <m:r>
                          <a:rPr lang="en-GB" sz="3000" i="1">
                            <a:latin typeface="Cambria Math"/>
                            <a:cs typeface="Times New Roman" pitchFamily="18" charset="0"/>
                          </a:rPr>
                          <m:t>4∗3∗2∗1</m:t>
                        </m:r>
                      </m:num>
                      <m:den>
                        <m:d>
                          <m:dPr>
                            <m:ctrlPr>
                              <a:rPr lang="en-GB" sz="3000" i="1">
                                <a:latin typeface="Cambria Math" panose="02040503050406030204" pitchFamily="18" charset="0"/>
                                <a:cs typeface="Times New Roman" pitchFamily="18" charset="0"/>
                              </a:rPr>
                            </m:ctrlPr>
                          </m:dPr>
                          <m:e>
                            <m:r>
                              <a:rPr lang="en-GB" sz="3000" i="1">
                                <a:latin typeface="Cambria Math"/>
                                <a:cs typeface="Times New Roman" pitchFamily="18" charset="0"/>
                              </a:rPr>
                              <m:t>1</m:t>
                            </m:r>
                          </m:e>
                        </m:d>
                        <m:r>
                          <a:rPr lang="en-GB" sz="3000" i="1">
                            <a:latin typeface="Cambria Math"/>
                            <a:cs typeface="Times New Roman" pitchFamily="18" charset="0"/>
                          </a:rPr>
                          <m:t>∗</m:t>
                        </m:r>
                        <m:d>
                          <m:dPr>
                            <m:ctrlPr>
                              <a:rPr lang="en-GB" sz="3000" i="1">
                                <a:latin typeface="Cambria Math" panose="02040503050406030204" pitchFamily="18" charset="0"/>
                                <a:cs typeface="Times New Roman" pitchFamily="18" charset="0"/>
                              </a:rPr>
                            </m:ctrlPr>
                          </m:dPr>
                          <m:e>
                            <m:r>
                              <a:rPr lang="en-GB" sz="3000" b="0" i="1" smtClean="0">
                                <a:latin typeface="Cambria Math"/>
                                <a:cs typeface="Times New Roman" pitchFamily="18" charset="0"/>
                              </a:rPr>
                              <m:t>5∗4∗3∗</m:t>
                            </m:r>
                            <m:r>
                              <a:rPr lang="en-GB" sz="3000" i="1">
                                <a:latin typeface="Cambria Math"/>
                                <a:cs typeface="Times New Roman" pitchFamily="18" charset="0"/>
                              </a:rPr>
                              <m:t>2∗1</m:t>
                            </m:r>
                          </m:e>
                        </m:d>
                      </m:den>
                    </m:f>
                    <m:r>
                      <a:rPr lang="en-GB" sz="3000" i="1">
                        <a:latin typeface="Cambria Math"/>
                        <a:cs typeface="Times New Roman" pitchFamily="18" charset="0"/>
                      </a:rPr>
                      <m:t>=</m:t>
                    </m:r>
                    <m:r>
                      <a:rPr lang="en-GB" sz="3000" b="0" i="1" smtClean="0">
                        <a:latin typeface="Cambria Math"/>
                        <a:cs typeface="Times New Roman" pitchFamily="18" charset="0"/>
                      </a:rPr>
                      <m:t>1</m:t>
                    </m:r>
                  </m:oMath>
                </a14:m>
                <a:endParaRPr lang="en-GB" sz="3000" dirty="0">
                  <a:latin typeface="Times New Roman" pitchFamily="18" charset="0"/>
                  <a:cs typeface="Times New Roman" pitchFamily="18" charset="0"/>
                </a:endParaRPr>
              </a:p>
              <a:p>
                <a:pPr marL="0" indent="0" algn="just">
                  <a:buNone/>
                </a:pPr>
                <a:r>
                  <a:rPr lang="en-GB" sz="3000" dirty="0">
                    <a:latin typeface="Times New Roman" pitchFamily="18" charset="0"/>
                    <a:cs typeface="Times New Roman" pitchFamily="18" charset="0"/>
                  </a:rPr>
                  <a:t>way.</a:t>
                </a:r>
              </a:p>
            </p:txBody>
          </p:sp>
        </mc:Choice>
        <mc:Fallback xmlns="">
          <p:sp>
            <p:nvSpPr>
              <p:cNvPr id="8" name="Content Placeholder 2"/>
              <p:cNvSpPr>
                <a:spLocks noGrp="1" noRot="1" noChangeAspect="1" noMove="1" noResize="1" noEditPoints="1" noAdjustHandles="1" noChangeArrowheads="1" noChangeShapeType="1" noTextEdit="1"/>
              </p:cNvSpPr>
              <p:nvPr>
                <p:ph sz="quarter" idx="1"/>
              </p:nvPr>
            </p:nvSpPr>
            <p:spPr>
              <a:xfrm>
                <a:off x="259080" y="1447800"/>
                <a:ext cx="8503920" cy="4572000"/>
              </a:xfrm>
              <a:blipFill rotWithShape="0">
                <a:blip r:embed="rId2"/>
                <a:stretch>
                  <a:fillRect l="-1720" t="-1733" r="-1649" b="-8267"/>
                </a:stretch>
              </a:blipFill>
            </p:spPr>
            <p:txBody>
              <a:bodyPr/>
              <a:lstStyle/>
              <a:p>
                <a:r>
                  <a:rPr lang="en-US">
                    <a:noFill/>
                  </a:rPr>
                  <a:t> </a:t>
                </a:r>
              </a:p>
            </p:txBody>
          </p:sp>
        </mc:Fallback>
      </mc:AlternateContent>
    </p:spTree>
    <p:extLst>
      <p:ext uri="{BB962C8B-B14F-4D97-AF65-F5344CB8AC3E}">
        <p14:creationId xmlns:p14="http://schemas.microsoft.com/office/powerpoint/2010/main" val="3388761644"/>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1" t="-2133"/>
            </a:stretch>
          </a:blipFill>
        </p:spPr>
        <p:txBody>
          <a:bodyPr/>
          <a:lstStyle/>
          <a:p>
            <a:pPr>
              <a:buNone/>
            </a:pPr>
            <a:r>
              <a:rPr lang="en-GB" dirty="0">
                <a:ln>
                  <a:solidFill>
                    <a:schemeClr val="tx1"/>
                  </a:solidFill>
                </a:ln>
                <a:noFill/>
              </a:rPr>
              <a:t>  </a:t>
            </a:r>
          </a:p>
        </p:txBody>
      </p:sp>
      <p:sp>
        <p:nvSpPr>
          <p:cNvPr id="4" name="Date Placeholder 3"/>
          <p:cNvSpPr>
            <a:spLocks noGrp="1"/>
          </p:cNvSpPr>
          <p:nvPr>
            <p:ph type="dt" sz="half" idx="10"/>
          </p:nvPr>
        </p:nvSpPr>
        <p:spPr/>
        <p:txBody>
          <a:bodyPr/>
          <a:lstStyle/>
          <a:p>
            <a:pPr>
              <a:defRPr/>
            </a:pPr>
            <a:fld id="{D525B907-2780-4F84-BF7A-C81346428C1A}" type="datetime2">
              <a:rPr lang="en-US" smtClean="0"/>
              <a:pPr>
                <a:defRPr/>
              </a:pPr>
              <a:t>Monday, February 19, 2024</a:t>
            </a:fld>
            <a:endParaRPr lang="en-US"/>
          </a:p>
        </p:txBody>
      </p:sp>
      <p:sp>
        <p:nvSpPr>
          <p:cNvPr id="5" name="Slide Number Placeholder 4"/>
          <p:cNvSpPr>
            <a:spLocks noGrp="1"/>
          </p:cNvSpPr>
          <p:nvPr>
            <p:ph type="sldNum" sz="quarter" idx="12"/>
          </p:nvPr>
        </p:nvSpPr>
        <p:spPr/>
        <p:txBody>
          <a:bodyPr/>
          <a:lstStyle/>
          <a:p>
            <a:pPr>
              <a:defRPr/>
            </a:pPr>
            <a:fld id="{C70CFA2D-21B9-45B6-893F-7371CE3DE2D8}" type="slidenum">
              <a:rPr lang="en-US" smtClean="0"/>
              <a:pPr>
                <a:defRPr/>
              </a:pPr>
              <a:t>71</a:t>
            </a:fld>
            <a:endParaRPr lang="en-US"/>
          </a:p>
        </p:txBody>
      </p:sp>
      <p:sp>
        <p:nvSpPr>
          <p:cNvPr id="6" name="Footer Placeholder 5"/>
          <p:cNvSpPr>
            <a:spLocks noGrp="1"/>
          </p:cNvSpPr>
          <p:nvPr>
            <p:ph type="ftr" sz="quarter" idx="11"/>
          </p:nvPr>
        </p:nvSpPr>
        <p:spPr/>
        <p:txBody>
          <a:bodyPr/>
          <a:lstStyle/>
          <a:p>
            <a:pPr>
              <a:defRPr/>
            </a:pPr>
            <a:r>
              <a:rPr lang="en-US"/>
              <a:t>STAT 154 -09</a:t>
            </a:r>
          </a:p>
        </p:txBody>
      </p:sp>
    </p:spTree>
    <p:extLst>
      <p:ext uri="{BB962C8B-B14F-4D97-AF65-F5344CB8AC3E}">
        <p14:creationId xmlns:p14="http://schemas.microsoft.com/office/powerpoint/2010/main" val="3314288660"/>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4175"/>
            <a:ext cx="8534400" cy="758825"/>
          </a:xfrm>
        </p:spPr>
        <p:txBody>
          <a:bodyPr/>
          <a:lstStyle/>
          <a:p>
            <a:pPr algn="l"/>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371600"/>
            <a:ext cx="8503920" cy="4572000"/>
          </a:xfrm>
        </p:spPr>
        <p:txBody>
          <a:bodyPr/>
          <a:lstStyle/>
          <a:p>
            <a:pPr marL="0" indent="0" algn="just">
              <a:buNone/>
            </a:pPr>
            <a:r>
              <a:rPr lang="en-US" altLang="en-US" sz="2800" dirty="0">
                <a:latin typeface="Times New Roman" pitchFamily="18" charset="0"/>
                <a:cs typeface="Times New Roman" pitchFamily="18" charset="0"/>
              </a:rPr>
              <a:t>Two men and two women from a firm will attend a conference. If the firm has ten men and nine women, in how many different ways can the conference attendees be selected?</a:t>
            </a:r>
          </a:p>
          <a:p>
            <a:pPr marL="0" indent="0" algn="just" eaLnBrk="1" hangingPunct="1">
              <a:buNone/>
            </a:pPr>
            <a:r>
              <a:rPr lang="en-US" altLang="en-US" sz="2800" b="1" dirty="0">
                <a:latin typeface="Times New Roman" pitchFamily="18" charset="0"/>
                <a:cs typeface="Times New Roman" pitchFamily="18" charset="0"/>
              </a:rPr>
              <a:t>Stage 1</a:t>
            </a:r>
            <a:r>
              <a:rPr lang="en-US" altLang="en-US" sz="2800" dirty="0">
                <a:latin typeface="Times New Roman" pitchFamily="18" charset="0"/>
                <a:cs typeface="Times New Roman" pitchFamily="18" charset="0"/>
              </a:rPr>
              <a:t>: Select the two women from the nine available.</a:t>
            </a:r>
          </a:p>
          <a:p>
            <a:pPr marL="0" indent="0" algn="just" eaLnBrk="1" hangingPunct="1">
              <a:buNone/>
            </a:pPr>
            <a:endParaRPr lang="en-US" altLang="en-US" sz="2800" dirty="0">
              <a:latin typeface="Times New Roman" pitchFamily="18" charset="0"/>
              <a:cs typeface="Times New Roman" pitchFamily="18" charset="0"/>
            </a:endParaRPr>
          </a:p>
          <a:p>
            <a:pPr marL="0" indent="0" algn="just" eaLnBrk="1" hangingPunct="1">
              <a:buNone/>
            </a:pPr>
            <a:r>
              <a:rPr lang="en-US" altLang="en-US" sz="2800" b="1" dirty="0">
                <a:latin typeface="Times New Roman" pitchFamily="18" charset="0"/>
                <a:cs typeface="Times New Roman" pitchFamily="18" charset="0"/>
              </a:rPr>
              <a:t>Stage 2</a:t>
            </a:r>
            <a:r>
              <a:rPr lang="en-US" altLang="en-US" sz="2800" dirty="0">
                <a:latin typeface="Times New Roman" pitchFamily="18" charset="0"/>
                <a:cs typeface="Times New Roman" pitchFamily="18" charset="0"/>
              </a:rPr>
              <a:t>: Select the two men from the ten available.</a:t>
            </a:r>
          </a:p>
          <a:p>
            <a:pPr marL="0" indent="0" algn="just" eaLnBrk="1" hangingPunct="1">
              <a:buNone/>
            </a:pPr>
            <a:endParaRPr lang="en-US" altLang="en-US" sz="2800" dirty="0">
              <a:latin typeface="Times New Roman" pitchFamily="18" charset="0"/>
              <a:cs typeface="Times New Roman" pitchFamily="18" charset="0"/>
            </a:endParaRPr>
          </a:p>
          <a:p>
            <a:pPr marL="0" indent="0" algn="just" eaLnBrk="1" hangingPunct="1">
              <a:buNone/>
            </a:pPr>
            <a:r>
              <a:rPr lang="en-US" altLang="en-US" sz="2800" dirty="0">
                <a:latin typeface="Times New Roman" pitchFamily="18" charset="0"/>
                <a:cs typeface="Times New Roman" pitchFamily="18" charset="0"/>
              </a:rPr>
              <a:t>Thus, choosing the women and then choosing the men can be done in  36*45 = 1620 ways.</a:t>
            </a:r>
          </a:p>
          <a:p>
            <a:pPr marL="0" indent="0" algn="just">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72</a:t>
            </a:fld>
            <a:endParaRPr lang="en-US"/>
          </a:p>
        </p:txBody>
      </p:sp>
      <p:graphicFrame>
        <p:nvGraphicFramePr>
          <p:cNvPr id="80898" name="Object 2"/>
          <p:cNvGraphicFramePr>
            <a:graphicFrameLocks noChangeAspect="1"/>
          </p:cNvGraphicFramePr>
          <p:nvPr/>
        </p:nvGraphicFramePr>
        <p:xfrm>
          <a:off x="3057712" y="3581400"/>
          <a:ext cx="1882588" cy="609600"/>
        </p:xfrm>
        <a:graphic>
          <a:graphicData uri="http://schemas.openxmlformats.org/presentationml/2006/ole">
            <mc:AlternateContent xmlns:mc="http://schemas.openxmlformats.org/markup-compatibility/2006">
              <mc:Choice xmlns:v="urn:schemas-microsoft-com:vml" Requires="v">
                <p:oleObj name="Equation" r:id="rId2" imgW="1333440" imgH="431640" progId="Equation.3">
                  <p:embed/>
                </p:oleObj>
              </mc:Choice>
              <mc:Fallback>
                <p:oleObj name="Equation" r:id="rId2" imgW="1333440" imgH="431640" progId="Equation.3">
                  <p:embed/>
                  <p:pic>
                    <p:nvPicPr>
                      <p:cNvPr id="808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712" y="3581400"/>
                        <a:ext cx="18825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899" name="Object 3"/>
          <p:cNvGraphicFramePr>
            <a:graphicFrameLocks noChangeAspect="1"/>
          </p:cNvGraphicFramePr>
          <p:nvPr/>
        </p:nvGraphicFramePr>
        <p:xfrm>
          <a:off x="3052856" y="4724400"/>
          <a:ext cx="2008094" cy="609600"/>
        </p:xfrm>
        <a:graphic>
          <a:graphicData uri="http://schemas.openxmlformats.org/presentationml/2006/ole">
            <mc:AlternateContent xmlns:mc="http://schemas.openxmlformats.org/markup-compatibility/2006">
              <mc:Choice xmlns:v="urn:schemas-microsoft-com:vml" Requires="v">
                <p:oleObj name="Equation" r:id="rId4" imgW="1422360" imgH="431640" progId="Equation.3">
                  <p:embed/>
                </p:oleObj>
              </mc:Choice>
              <mc:Fallback>
                <p:oleObj name="Equation" r:id="rId4" imgW="1422360" imgH="431640" progId="Equation.3">
                  <p:embed/>
                  <p:pic>
                    <p:nvPicPr>
                      <p:cNvPr id="808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856" y="4724400"/>
                        <a:ext cx="2008094"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buNone/>
            </a:pPr>
            <a:r>
              <a:rPr lang="en-US" altLang="en-US" sz="3200" dirty="0">
                <a:latin typeface="Times New Roman" pitchFamily="18" charset="0"/>
                <a:cs typeface="Times New Roman" pitchFamily="18" charset="0"/>
              </a:rPr>
              <a:t>A basketball team consists of two centers, five forwards, and four guards. In how many ways can the coach select a starting line up of one center, two forwards, and two guards?</a:t>
            </a:r>
            <a:endParaRPr lang="en-US" altLang="en-US" sz="3200" dirty="0">
              <a:solidFill>
                <a:srgbClr val="C00000"/>
              </a:solidFill>
              <a:latin typeface="Times New Roman" pitchFamily="18" charset="0"/>
              <a:cs typeface="Times New Roman" pitchFamily="18" charset="0"/>
            </a:endParaRPr>
          </a:p>
          <a:p>
            <a:pPr marL="0" indent="0" algn="just">
              <a:buNone/>
            </a:pPr>
            <a:r>
              <a:rPr lang="en-US" altLang="en-US" sz="3200" dirty="0" err="1">
                <a:solidFill>
                  <a:srgbClr val="C00000"/>
                </a:solidFill>
                <a:latin typeface="Times New Roman" pitchFamily="18" charset="0"/>
                <a:cs typeface="Times New Roman" pitchFamily="18" charset="0"/>
              </a:rPr>
              <a:t>Ans</a:t>
            </a:r>
            <a:r>
              <a:rPr lang="en-US" altLang="en-US" sz="3200" dirty="0">
                <a:solidFill>
                  <a:srgbClr val="C00000"/>
                </a:solidFill>
                <a:latin typeface="Times New Roman" pitchFamily="18" charset="0"/>
                <a:cs typeface="Times New Roman" pitchFamily="18" charset="0"/>
              </a:rPr>
              <a:t>:</a:t>
            </a:r>
            <a:endParaRPr lang="en-US" altLang="en-US" sz="3200" dirty="0">
              <a:latin typeface="Times New Roman" pitchFamily="18" charset="0"/>
              <a:cs typeface="Times New Roman" pitchFamily="18" charset="0"/>
            </a:endParaRPr>
          </a:p>
          <a:p>
            <a:pPr marL="0" indent="0" algn="just">
              <a:buNone/>
            </a:pPr>
            <a:endParaRPr lang="en-US" altLang="en-US" sz="3200" dirty="0">
              <a:latin typeface="Times New Roman" pitchFamily="18" charset="0"/>
              <a:cs typeface="Times New Roman" pitchFamily="18" charset="0"/>
            </a:endParaRPr>
          </a:p>
          <a:p>
            <a:pPr marL="0" indent="0" algn="just">
              <a:buNone/>
            </a:pPr>
            <a:r>
              <a:rPr lang="en-US" altLang="en-US" sz="3200" dirty="0">
                <a:latin typeface="Times New Roman" pitchFamily="18" charset="0"/>
                <a:cs typeface="Times New Roman" pitchFamily="18" charset="0"/>
              </a:rPr>
              <a:t>Thus, the number of ways to select the starting line up is  2*10*6  = </a:t>
            </a:r>
            <a:r>
              <a:rPr lang="en-US" altLang="en-US" sz="3200" dirty="0">
                <a:solidFill>
                  <a:srgbClr val="FF0000"/>
                </a:solidFill>
                <a:latin typeface="Times New Roman" pitchFamily="18" charset="0"/>
                <a:cs typeface="Times New Roman" pitchFamily="18" charset="0"/>
              </a:rPr>
              <a:t>120</a:t>
            </a:r>
            <a:r>
              <a:rPr lang="en-US" altLang="en-US" sz="3200" dirty="0">
                <a:latin typeface="Times New Roman" pitchFamily="18" charset="0"/>
                <a:cs typeface="Times New Roman" pitchFamily="18" charset="0"/>
              </a:rPr>
              <a:t>.</a:t>
            </a:r>
          </a:p>
          <a:p>
            <a:pPr marL="0" indent="0" algn="just">
              <a:buNone/>
            </a:pPr>
            <a:endParaRPr lang="en-US" altLang="en-US" sz="3200" dirty="0">
              <a:latin typeface="Times New Roman" pitchFamily="18" charset="0"/>
              <a:cs typeface="Times New Roman" pitchFamily="18" charset="0"/>
            </a:endParaRPr>
          </a:p>
          <a:p>
            <a:pPr marL="0" indent="0" algn="just">
              <a:buNone/>
            </a:pP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73</a:t>
            </a:fld>
            <a:endParaRPr lang="en-US"/>
          </a:p>
        </p:txBody>
      </p:sp>
      <p:sp>
        <p:nvSpPr>
          <p:cNvPr id="7" name="Title 1"/>
          <p:cNvSpPr>
            <a:spLocks noGrp="1"/>
          </p:cNvSpPr>
          <p:nvPr>
            <p:ph type="title"/>
          </p:nvPr>
        </p:nvSpPr>
        <p:spPr>
          <a:xfrm>
            <a:off x="152400" y="384175"/>
            <a:ext cx="8534400" cy="758825"/>
          </a:xfrm>
        </p:spPr>
        <p:txBody>
          <a:bodyPr/>
          <a:lstStyle/>
          <a:p>
            <a:pPr algn="l"/>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81924" name="Object 4"/>
          <p:cNvGraphicFramePr>
            <a:graphicFrameLocks noChangeAspect="1"/>
          </p:cNvGraphicFramePr>
          <p:nvPr/>
        </p:nvGraphicFramePr>
        <p:xfrm>
          <a:off x="1447800" y="4114800"/>
          <a:ext cx="2873677" cy="630237"/>
        </p:xfrm>
        <a:graphic>
          <a:graphicData uri="http://schemas.openxmlformats.org/presentationml/2006/ole">
            <mc:AlternateContent xmlns:mc="http://schemas.openxmlformats.org/markup-compatibility/2006">
              <mc:Choice xmlns:v="urn:schemas-microsoft-com:vml" Requires="v">
                <p:oleObj name="Equation" r:id="rId2" imgW="812520" imgH="177480" progId="Equation.3">
                  <p:embed/>
                </p:oleObj>
              </mc:Choice>
              <mc:Fallback>
                <p:oleObj name="Equation" r:id="rId2" imgW="812520" imgH="177480" progId="Equation.3">
                  <p:embed/>
                  <p:pic>
                    <p:nvPicPr>
                      <p:cNvPr id="819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287367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1924"/>
                                        </p:tgtEl>
                                        <p:attrNameLst>
                                          <p:attrName>style.visibility</p:attrName>
                                        </p:attrNameLst>
                                      </p:cBhvr>
                                      <p:to>
                                        <p:strVal val="visible"/>
                                      </p:to>
                                    </p:set>
                                    <p:animEffect transition="in" filter="blinds(horizontal)">
                                      <p:cBhvr>
                                        <p:cTn id="15"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74</a:t>
            </a:fld>
            <a:endParaRPr lang="en-US"/>
          </a:p>
        </p:txBody>
      </p:sp>
      <p:pic>
        <p:nvPicPr>
          <p:cNvPr id="7" name="table"/>
          <p:cNvPicPr>
            <a:picLocks noChangeAspect="1"/>
          </p:cNvPicPr>
          <p:nvPr/>
        </p:nvPicPr>
        <p:blipFill>
          <a:blip r:embed="rId2"/>
          <a:srcRect/>
          <a:stretch>
            <a:fillRect/>
          </a:stretch>
        </p:blipFill>
        <p:spPr bwMode="auto">
          <a:xfrm>
            <a:off x="569913" y="1533525"/>
            <a:ext cx="8001000" cy="4791075"/>
          </a:xfrm>
          <a:prstGeom prst="rect">
            <a:avLst/>
          </a:prstGeom>
          <a:noFill/>
          <a:ln w="9525">
            <a:noFill/>
            <a:miter lim="800000"/>
            <a:headEnd/>
            <a:tailEnd/>
          </a:ln>
        </p:spPr>
      </p:pic>
      <p:sp>
        <p:nvSpPr>
          <p:cNvPr id="8" name="Title 1"/>
          <p:cNvSpPr>
            <a:spLocks noGrp="1"/>
          </p:cNvSpPr>
          <p:nvPr>
            <p:ph type="title"/>
          </p:nvPr>
        </p:nvSpPr>
        <p:spPr>
          <a:xfrm>
            <a:off x="301625" y="228600"/>
            <a:ext cx="8534400" cy="758825"/>
          </a:xfrm>
        </p:spPr>
        <p:txBody>
          <a:bodyPr/>
          <a:lstStyle/>
          <a:p>
            <a:pPr algn="l"/>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 &amp; Combination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A49E-655F-5993-FAAF-9258E86218E5}"/>
              </a:ext>
            </a:extLst>
          </p:cNvPr>
          <p:cNvSpPr>
            <a:spLocks noGrp="1"/>
          </p:cNvSpPr>
          <p:nvPr>
            <p:ph type="title"/>
          </p:nvPr>
        </p:nvSpPr>
        <p:spPr>
          <a:xfrm>
            <a:off x="152400" y="381000"/>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 Your calculator….</a:t>
            </a:r>
          </a:p>
        </p:txBody>
      </p:sp>
      <p:sp>
        <p:nvSpPr>
          <p:cNvPr id="83971" name="Date Placeholder 3">
            <a:extLst>
              <a:ext uri="{FF2B5EF4-FFF2-40B4-BE49-F238E27FC236}">
                <a16:creationId xmlns:a16="http://schemas.microsoft.com/office/drawing/2014/main" id="{F6E1C506-6B9E-282B-29A0-1127F65D75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74FE9-A7AE-424B-9B61-82A9FFC7B437}" type="datetime2">
              <a:rPr lang="en-US" altLang="en-US" sz="1400">
                <a:solidFill>
                  <a:srgbClr val="FFFFFF"/>
                </a:solidFill>
              </a:rPr>
              <a:pPr/>
              <a:t>Monday, February 19, 2024</a:t>
            </a:fld>
            <a:endParaRPr lang="en-US" altLang="en-US" sz="1400">
              <a:solidFill>
                <a:srgbClr val="FFFFFF"/>
              </a:solidFill>
            </a:endParaRPr>
          </a:p>
        </p:txBody>
      </p:sp>
      <p:sp>
        <p:nvSpPr>
          <p:cNvPr id="83972" name="Footer Placeholder 4">
            <a:extLst>
              <a:ext uri="{FF2B5EF4-FFF2-40B4-BE49-F238E27FC236}">
                <a16:creationId xmlns:a16="http://schemas.microsoft.com/office/drawing/2014/main" id="{92BBA880-46C5-E11C-D857-3CF8F5772C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D9BBDFD-E39A-1B7A-D8D4-657C8BF268BC}"/>
              </a:ext>
            </a:extLst>
          </p:cNvPr>
          <p:cNvSpPr>
            <a:spLocks noGrp="1"/>
          </p:cNvSpPr>
          <p:nvPr>
            <p:ph type="sldNum" sz="quarter" idx="12"/>
          </p:nvPr>
        </p:nvSpPr>
        <p:spPr/>
        <p:txBody>
          <a:bodyPr/>
          <a:lstStyle/>
          <a:p>
            <a:pPr>
              <a:defRPr/>
            </a:pPr>
            <a:fld id="{C804AB4C-ED53-4995-80D0-BD9D5F3D4E3B}" type="slidenum">
              <a:rPr lang="en-US" smtClean="0"/>
              <a:pPr>
                <a:defRPr/>
              </a:pPr>
              <a:t>75</a:t>
            </a:fld>
            <a:endParaRPr lang="en-US"/>
          </a:p>
        </p:txBody>
      </p:sp>
      <p:pic>
        <p:nvPicPr>
          <p:cNvPr id="5" name="Picture 4" descr="Graphical user interface, text, application">
            <a:extLst>
              <a:ext uri="{FF2B5EF4-FFF2-40B4-BE49-F238E27FC236}">
                <a16:creationId xmlns:a16="http://schemas.microsoft.com/office/drawing/2014/main" id="{7B0AC7BA-AA38-973B-8DE2-222042676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5" y="2123295"/>
            <a:ext cx="8385148" cy="2058018"/>
          </a:xfrm>
          <a:prstGeom prst="rect">
            <a:avLst/>
          </a:prstGeom>
        </p:spPr>
      </p:pic>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4721352"/>
          </a:xfrm>
        </p:spPr>
        <p:txBody>
          <a:bodyPr/>
          <a:lstStyle/>
          <a:p>
            <a:pPr marL="0" indent="0" algn="just">
              <a:buNone/>
            </a:pPr>
            <a:r>
              <a:rPr lang="en-US" sz="2500" dirty="0">
                <a:latin typeface="Times New Roman" panose="02020603050405020304" pitchFamily="18" charset="0"/>
                <a:cs typeface="Times New Roman" panose="02020603050405020304" pitchFamily="18" charset="0"/>
              </a:rPr>
              <a:t>A group of 7 seniors,5 juniors and 4 sophomores have volunteered to be peer tutors. Mr. Delucky needs to choose 12 students out of the group.</a:t>
            </a:r>
          </a:p>
          <a:p>
            <a:pPr marL="514350" indent="-514350" algn="just">
              <a:buFont typeface="+mj-lt"/>
              <a:buAutoNum type="alphaLcPeriod"/>
            </a:pPr>
            <a:r>
              <a:rPr lang="en-US" sz="2500" dirty="0">
                <a:latin typeface="Times New Roman" panose="02020603050405020304" pitchFamily="18" charset="0"/>
                <a:cs typeface="Times New Roman" panose="02020603050405020304" pitchFamily="18" charset="0"/>
              </a:rPr>
              <a:t>How many ways can the 12 students be chosen?</a:t>
            </a:r>
          </a:p>
          <a:p>
            <a:pPr marL="514350" indent="-514350" algn="just">
              <a:buFont typeface="+mj-lt"/>
              <a:buAutoNum type="alphaLcPeriod"/>
            </a:pPr>
            <a:r>
              <a:rPr lang="en-US" sz="2500" dirty="0">
                <a:latin typeface="Times New Roman" panose="02020603050405020304" pitchFamily="18" charset="0"/>
                <a:cs typeface="Times New Roman" panose="02020603050405020304" pitchFamily="18" charset="0"/>
              </a:rPr>
              <a:t>If the students are chosen randomly, what is the probability that 4 seniors,4 juniors and 4 sophomores will be selected?</a:t>
            </a:r>
          </a:p>
          <a:p>
            <a:pPr marL="514350" indent="-514350" algn="just">
              <a:buFont typeface="+mj-lt"/>
              <a:buAutoNum type="alphaLcPeriod"/>
            </a:pPr>
            <a:r>
              <a:rPr lang="en-US" sz="2500" dirty="0">
                <a:latin typeface="Times New Roman" panose="02020603050405020304" pitchFamily="18" charset="0"/>
                <a:cs typeface="Times New Roman" panose="02020603050405020304" pitchFamily="18" charset="0"/>
              </a:rPr>
              <a:t>If the students are chosen randomly, what is the probability that 4 seniors, juniors and at least 3 sophomores will be selected?</a:t>
            </a:r>
          </a:p>
          <a:p>
            <a:pPr marL="514350" indent="-514350" algn="just">
              <a:buFont typeface="+mj-lt"/>
              <a:buAutoNum type="alphaLcPeriod"/>
            </a:pP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err="1">
                <a:solidFill>
                  <a:srgbClr val="FF0000"/>
                </a:solidFill>
                <a:latin typeface="Times New Roman" panose="02020603050405020304" pitchFamily="18" charset="0"/>
                <a:cs typeface="Times New Roman" panose="02020603050405020304" pitchFamily="18" charset="0"/>
              </a:rPr>
              <a:t>Ans</a:t>
            </a:r>
            <a:r>
              <a:rPr lang="en-US" sz="2500" dirty="0">
                <a:solidFill>
                  <a:srgbClr val="FF0000"/>
                </a:solidFill>
                <a:latin typeface="Times New Roman" panose="02020603050405020304" pitchFamily="18" charset="0"/>
                <a:cs typeface="Times New Roman" panose="02020603050405020304" pitchFamily="18" charset="0"/>
              </a:rPr>
              <a:t>: a-1820, b-175/1820,c-?</a:t>
            </a:r>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76</a:t>
            </a:fld>
            <a:endParaRPr lang="en-US"/>
          </a:p>
        </p:txBody>
      </p:sp>
      <p:sp>
        <p:nvSpPr>
          <p:cNvPr id="7" name="Title 1"/>
          <p:cNvSpPr>
            <a:spLocks noGrp="1"/>
          </p:cNvSpPr>
          <p:nvPr>
            <p:ph type="title"/>
          </p:nvPr>
        </p:nvSpPr>
        <p:spPr/>
        <p:txBody>
          <a:bodyPr/>
          <a:lstStyle/>
          <a:p>
            <a:pPr algn="l"/>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5922943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77</a:t>
            </a:fld>
            <a:endParaRPr lang="en-US"/>
          </a:p>
        </p:txBody>
      </p:sp>
      <p:sp>
        <p:nvSpPr>
          <p:cNvPr id="7" name="Rectangle 6"/>
          <p:cNvSpPr/>
          <p:nvPr/>
        </p:nvSpPr>
        <p:spPr>
          <a:xfrm>
            <a:off x="228600" y="1384042"/>
            <a:ext cx="8534400" cy="5016758"/>
          </a:xfrm>
          <a:prstGeom prst="rect">
            <a:avLst/>
          </a:prstGeom>
        </p:spPr>
        <p:txBody>
          <a:bodyPr wrap="square">
            <a:spAutoFit/>
          </a:bodyPr>
          <a:lstStyle/>
          <a:p>
            <a:pPr algn="just"/>
            <a:r>
              <a:rPr lang="en-US" sz="3200" dirty="0">
                <a:cs typeface="Times New Roman" panose="02020603050405020304" pitchFamily="18" charset="0"/>
              </a:rPr>
              <a:t>A box contains 24 transistors, 4 of which are defective. If 4 are sold at random, find the following probabilities.</a:t>
            </a:r>
          </a:p>
          <a:p>
            <a:pPr marL="1428750" lvl="2" indent="-514350">
              <a:buClr>
                <a:srgbClr val="FF0000"/>
              </a:buClr>
              <a:buSzPct val="100000"/>
              <a:buFont typeface="+mj-lt"/>
              <a:buAutoNum type="alphaLcPeriod"/>
            </a:pPr>
            <a:r>
              <a:rPr lang="en-US" sz="3200" dirty="0">
                <a:cs typeface="Times New Roman" panose="02020603050405020304" pitchFamily="18" charset="0"/>
              </a:rPr>
              <a:t>Exactly 2 are defective. </a:t>
            </a:r>
          </a:p>
          <a:p>
            <a:pPr marL="1428750" lvl="2" indent="-514350">
              <a:buClr>
                <a:srgbClr val="FF0000"/>
              </a:buClr>
              <a:buSzPct val="100000"/>
              <a:buFont typeface="+mj-lt"/>
              <a:buAutoNum type="alphaLcPeriod"/>
            </a:pPr>
            <a:endParaRPr lang="en-US" sz="3200" dirty="0">
              <a:cs typeface="Times New Roman" panose="02020603050405020304" pitchFamily="18" charset="0"/>
            </a:endParaRPr>
          </a:p>
          <a:p>
            <a:pPr marL="1428750" lvl="2" indent="-514350">
              <a:buClr>
                <a:srgbClr val="FF0000"/>
              </a:buClr>
              <a:buSzPct val="100000"/>
              <a:buFont typeface="+mj-lt"/>
              <a:buAutoNum type="alphaLcPeriod"/>
            </a:pPr>
            <a:r>
              <a:rPr lang="en-US" sz="3200" dirty="0">
                <a:cs typeface="Times New Roman" panose="02020603050405020304" pitchFamily="18" charset="0"/>
              </a:rPr>
              <a:t>All are defective.</a:t>
            </a:r>
          </a:p>
          <a:p>
            <a:pPr marL="1428750" lvl="2" indent="-514350">
              <a:buClr>
                <a:srgbClr val="FF0000"/>
              </a:buClr>
              <a:buSzPct val="100000"/>
              <a:buFont typeface="+mj-lt"/>
              <a:buAutoNum type="alphaLcPeriod"/>
            </a:pPr>
            <a:endParaRPr lang="en-US" sz="3200" dirty="0">
              <a:cs typeface="Times New Roman" panose="02020603050405020304" pitchFamily="18" charset="0"/>
            </a:endParaRPr>
          </a:p>
          <a:p>
            <a:pPr marL="1428750" lvl="2" indent="-514350">
              <a:buClr>
                <a:srgbClr val="FF0000"/>
              </a:buClr>
              <a:buSzPct val="100000"/>
              <a:buFont typeface="+mj-lt"/>
              <a:buAutoNum type="alphaLcPeriod"/>
            </a:pPr>
            <a:r>
              <a:rPr lang="en-US" sz="3200" i="1" dirty="0">
                <a:cs typeface="Times New Roman" panose="02020603050405020304" pitchFamily="18" charset="0"/>
              </a:rPr>
              <a:t> </a:t>
            </a:r>
            <a:r>
              <a:rPr lang="en-US" sz="3200" dirty="0">
                <a:cs typeface="Times New Roman" panose="02020603050405020304" pitchFamily="18" charset="0"/>
              </a:rPr>
              <a:t>None is defective. </a:t>
            </a:r>
          </a:p>
          <a:p>
            <a:pPr marL="1428750" lvl="2" indent="-514350">
              <a:buClr>
                <a:srgbClr val="FF0000"/>
              </a:buClr>
              <a:buSzPct val="100000"/>
              <a:buFont typeface="+mj-lt"/>
              <a:buAutoNum type="alphaLcPeriod"/>
            </a:pPr>
            <a:endParaRPr lang="en-US" sz="3200" dirty="0">
              <a:cs typeface="Times New Roman" panose="02020603050405020304" pitchFamily="18" charset="0"/>
            </a:endParaRPr>
          </a:p>
          <a:p>
            <a:pPr marL="1428750" lvl="2" indent="-514350">
              <a:buClr>
                <a:srgbClr val="FF0000"/>
              </a:buClr>
              <a:buSzPct val="100000"/>
              <a:buFont typeface="+mj-lt"/>
              <a:buAutoNum type="alphaLcPeriod"/>
            </a:pPr>
            <a:r>
              <a:rPr lang="en-US" sz="3200" dirty="0">
                <a:cs typeface="Times New Roman" panose="02020603050405020304" pitchFamily="18" charset="0"/>
              </a:rPr>
              <a:t>At least 1 is defective.</a:t>
            </a:r>
          </a:p>
        </p:txBody>
      </p:sp>
      <mc:AlternateContent xmlns:mc="http://schemas.openxmlformats.org/markup-compatibility/2006" xmlns:a14="http://schemas.microsoft.com/office/drawing/2010/main">
        <mc:Choice Requires="a14">
          <p:sp>
            <p:nvSpPr>
              <p:cNvPr id="8" name="TextBox 7"/>
              <p:cNvSpPr txBox="1"/>
              <p:nvPr/>
            </p:nvSpPr>
            <p:spPr>
              <a:xfrm>
                <a:off x="5638800" y="2911598"/>
                <a:ext cx="1295400" cy="669414"/>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190</m:t>
                          </m:r>
                        </m:num>
                        <m:den>
                          <m:r>
                            <a:rPr lang="en-US" sz="2000" b="0" i="1" smtClean="0">
                              <a:solidFill>
                                <a:srgbClr val="FF0000"/>
                              </a:solidFill>
                              <a:latin typeface="Cambria Math" panose="02040503050406030204" pitchFamily="18" charset="0"/>
                            </a:rPr>
                            <m:t>1771</m:t>
                          </m:r>
                        </m:den>
                      </m:f>
                    </m:oMath>
                  </m:oMathPara>
                </a14:m>
                <a:endParaRPr lang="en-US" sz="2000" dirty="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638800" y="2911598"/>
                <a:ext cx="1295400" cy="669414"/>
              </a:xfrm>
              <a:prstGeom prst="rect">
                <a:avLst/>
              </a:prstGeom>
              <a:blipFill rotWithShape="0">
                <a:blip r:embed="rId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47099" y="5486400"/>
                <a:ext cx="1295400" cy="669414"/>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1927</m:t>
                          </m:r>
                        </m:num>
                        <m:den>
                          <m:r>
                            <a:rPr lang="en-US" sz="2000" b="0" i="1" smtClean="0">
                              <a:solidFill>
                                <a:srgbClr val="FF0000"/>
                              </a:solidFill>
                              <a:latin typeface="Cambria Math" panose="02040503050406030204" pitchFamily="18" charset="0"/>
                            </a:rPr>
                            <m:t>1771</m:t>
                          </m:r>
                        </m:den>
                      </m:f>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47099" y="5486400"/>
                <a:ext cx="1295400" cy="669414"/>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38800" y="4625305"/>
                <a:ext cx="1295400" cy="676852"/>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1615</m:t>
                          </m:r>
                        </m:num>
                        <m:den>
                          <m:r>
                            <a:rPr lang="en-US" sz="2000" b="0" i="1" smtClean="0">
                              <a:solidFill>
                                <a:srgbClr val="FF0000"/>
                              </a:solidFill>
                              <a:latin typeface="Cambria Math" panose="02040503050406030204" pitchFamily="18" charset="0"/>
                            </a:rPr>
                            <m:t>3542</m:t>
                          </m:r>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38800" y="4625305"/>
                <a:ext cx="1295400" cy="676852"/>
              </a:xfrm>
              <a:prstGeom prst="rect">
                <a:avLst/>
              </a:prstGeom>
              <a:blipFill rotWithShape="0">
                <a:blip r:embed="rId4"/>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32010" y="3787105"/>
                <a:ext cx="1295400" cy="670568"/>
              </a:xfrm>
              <a:prstGeom prst="rect">
                <a:avLst/>
              </a:prstGeom>
              <a:no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m:t>
                          </m:r>
                        </m:num>
                        <m:den>
                          <m:r>
                            <a:rPr lang="en-US" sz="2000" b="0" i="1" smtClean="0">
                              <a:solidFill>
                                <a:srgbClr val="FF0000"/>
                              </a:solidFill>
                              <a:latin typeface="Cambria Math" panose="02040503050406030204" pitchFamily="18" charset="0"/>
                            </a:rPr>
                            <m:t>10626</m:t>
                          </m:r>
                        </m:den>
                      </m:f>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632010" y="3787105"/>
                <a:ext cx="1295400" cy="670568"/>
              </a:xfrm>
              <a:prstGeom prst="rect">
                <a:avLst/>
              </a:prstGeom>
              <a:blipFill rotWithShape="0">
                <a:blip r:embed="rId5"/>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1580721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78</a:t>
            </a:fld>
            <a:endParaRPr lang="en-US"/>
          </a:p>
        </p:txBody>
      </p:sp>
      <p:sp>
        <p:nvSpPr>
          <p:cNvPr id="7" name="Rectangle 6"/>
          <p:cNvSpPr/>
          <p:nvPr/>
        </p:nvSpPr>
        <p:spPr>
          <a:xfrm>
            <a:off x="228599" y="1536174"/>
            <a:ext cx="8607425" cy="3170099"/>
          </a:xfrm>
          <a:prstGeom prst="rect">
            <a:avLst/>
          </a:prstGeom>
        </p:spPr>
        <p:txBody>
          <a:bodyPr wrap="square">
            <a:spAutoFit/>
          </a:bodyPr>
          <a:lstStyle/>
          <a:p>
            <a:pPr algn="just"/>
            <a:r>
              <a:rPr lang="en-US" sz="3000" dirty="0">
                <a:ea typeface="Times New Roman" panose="02020603050405020304" pitchFamily="18" charset="0"/>
              </a:rPr>
              <a:t>A statistics student wants to ensure that she is not late for an early class because of a malfunctioning alarm clock. Instead of using one alarm clock, she decides to use three. What is the probability that at least one of her alarm clocks works correctly if each individual alarm clock has a 90% chance of working correctly?</a:t>
            </a:r>
          </a:p>
          <a:p>
            <a:pPr algn="just"/>
            <a:r>
              <a:rPr lang="en-US" sz="1800" dirty="0">
                <a:solidFill>
                  <a:srgbClr val="FF0000"/>
                </a:solidFill>
                <a:ea typeface="Times New Roman" panose="02020603050405020304" pitchFamily="18" charset="0"/>
              </a:rPr>
              <a:t>[Test 2 question in Fall 2016] </a:t>
            </a:r>
            <a:endParaRPr lang="en-US" sz="1800" dirty="0">
              <a:solidFill>
                <a:srgbClr val="FF0000"/>
              </a:solidFill>
            </a:endParaRPr>
          </a:p>
        </p:txBody>
      </p:sp>
      <p:sp>
        <p:nvSpPr>
          <p:cNvPr id="8" name="Title 1"/>
          <p:cNvSpPr>
            <a:spLocks noGrp="1"/>
          </p:cNvSpPr>
          <p:nvPr>
            <p:ph type="title"/>
          </p:nvPr>
        </p:nvSpPr>
        <p:spPr>
          <a:xfrm>
            <a:off x="152400" y="364069"/>
            <a:ext cx="8534400" cy="758825"/>
          </a:xfrm>
        </p:spPr>
        <p:txBody>
          <a:bodyPr/>
          <a:lstStyle/>
          <a:p>
            <a:pPr algn="l"/>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28660671"/>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232648" cy="4572000"/>
          </a:xfrm>
        </p:spPr>
        <p:txBody>
          <a:bodyPr/>
          <a:lstStyle/>
          <a:p>
            <a:pPr marL="0" indent="0">
              <a:lnSpc>
                <a:spcPct val="120000"/>
              </a:lnSpc>
              <a:buNone/>
            </a:pPr>
            <a:r>
              <a:rPr lang="en-US" sz="2800" dirty="0"/>
              <a:t>if the probability of each clock working correctly is 0.9, then the probability of it failing is </a:t>
            </a:r>
            <a:r>
              <a:rPr lang="en-US" sz="2800" dirty="0">
                <a:solidFill>
                  <a:srgbClr val="FF0000"/>
                </a:solidFill>
              </a:rPr>
              <a:t>0.1. </a:t>
            </a:r>
            <a:br>
              <a:rPr lang="en-US" sz="2800" dirty="0"/>
            </a:br>
            <a:r>
              <a:rPr lang="en-US" sz="2800" dirty="0"/>
              <a:t>The probability of all three clocks failing is </a:t>
            </a:r>
          </a:p>
          <a:p>
            <a:pPr marL="0" indent="0">
              <a:lnSpc>
                <a:spcPct val="120000"/>
              </a:lnSpc>
              <a:buNone/>
            </a:pPr>
            <a:r>
              <a:rPr lang="en-US" sz="2800" dirty="0">
                <a:solidFill>
                  <a:srgbClr val="FF0000"/>
                </a:solidFill>
              </a:rPr>
              <a:t>0.1 x 0.1 x 0.1 = 0.001 </a:t>
            </a:r>
            <a:br>
              <a:rPr lang="en-US" sz="2800" dirty="0"/>
            </a:br>
            <a:br>
              <a:rPr lang="en-US" sz="2800" dirty="0"/>
            </a:br>
            <a:r>
              <a:rPr lang="en-US" sz="2800" dirty="0"/>
              <a:t>So the probability that at least one of them functions correctly is </a:t>
            </a:r>
            <a:r>
              <a:rPr lang="en-US" sz="2800" dirty="0">
                <a:solidFill>
                  <a:srgbClr val="FF0000"/>
                </a:solidFill>
              </a:rPr>
              <a:t>1 - 0.001 = 0.999. </a:t>
            </a:r>
            <a:br>
              <a:rPr lang="en-US" sz="2000" dirty="0"/>
            </a:br>
            <a:endParaRPr lang="en-US" sz="2000" dirty="0"/>
          </a:p>
        </p:txBody>
      </p:sp>
      <p:sp>
        <p:nvSpPr>
          <p:cNvPr id="4" name="Date Placeholder 3"/>
          <p:cNvSpPr>
            <a:spLocks noGrp="1"/>
          </p:cNvSpPr>
          <p:nvPr>
            <p:ph type="dt" sz="half" idx="10"/>
          </p:nvPr>
        </p:nvSpPr>
        <p:spPr/>
        <p:txBody>
          <a:bodyPr/>
          <a:lstStyle/>
          <a:p>
            <a:pPr>
              <a:defRPr/>
            </a:pPr>
            <a:fld id="{435B9553-B32A-4AA7-87D9-AACB6065D541}" type="datetime2">
              <a:rPr lang="en-US" smtClean="0"/>
              <a:pPr>
                <a:defRPr/>
              </a:pPr>
              <a:t>Monday, February 19, 2024</a:t>
            </a:fld>
            <a:endParaRPr lang="en-US"/>
          </a:p>
        </p:txBody>
      </p:sp>
      <p:sp>
        <p:nvSpPr>
          <p:cNvPr id="5" name="Footer Placeholder 4"/>
          <p:cNvSpPr>
            <a:spLocks noGrp="1"/>
          </p:cNvSpPr>
          <p:nvPr>
            <p:ph type="ftr" sz="quarter" idx="11"/>
          </p:nvPr>
        </p:nvSpPr>
        <p:spPr/>
        <p:txBody>
          <a:bodyPr/>
          <a:lstStyle/>
          <a:p>
            <a:pPr>
              <a:defRPr/>
            </a:pPr>
            <a:r>
              <a:rPr lang="en-US"/>
              <a:t>STAT 154 -09</a:t>
            </a:r>
          </a:p>
        </p:txBody>
      </p:sp>
      <p:sp>
        <p:nvSpPr>
          <p:cNvPr id="6" name="Slide Number Placeholder 5"/>
          <p:cNvSpPr>
            <a:spLocks noGrp="1"/>
          </p:cNvSpPr>
          <p:nvPr>
            <p:ph type="sldNum" sz="quarter" idx="12"/>
          </p:nvPr>
        </p:nvSpPr>
        <p:spPr/>
        <p:txBody>
          <a:bodyPr/>
          <a:lstStyle/>
          <a:p>
            <a:pPr>
              <a:defRPr/>
            </a:pPr>
            <a:fld id="{C70CFA2D-21B9-45B6-893F-7371CE3DE2D8}" type="slidenum">
              <a:rPr lang="en-US" smtClean="0"/>
              <a:pPr>
                <a:defRPr/>
              </a:pPr>
              <a:t>79</a:t>
            </a:fld>
            <a:endParaRPr lang="en-US"/>
          </a:p>
        </p:txBody>
      </p:sp>
    </p:spTree>
    <p:extLst>
      <p:ext uri="{BB962C8B-B14F-4D97-AF65-F5344CB8AC3E}">
        <p14:creationId xmlns:p14="http://schemas.microsoft.com/office/powerpoint/2010/main" val="157078264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DEA550D-DD8F-A6FD-F627-73219803A0F3}"/>
              </a:ext>
            </a:extLst>
          </p:cNvPr>
          <p:cNvSpPr>
            <a:spLocks noGrp="1" noChangeArrowheads="1"/>
          </p:cNvSpPr>
          <p:nvPr>
            <p:ph type="title"/>
          </p:nvPr>
        </p:nvSpPr>
        <p:spPr>
          <a:xfrm>
            <a:off x="533400" y="282238"/>
            <a:ext cx="7772400" cy="8382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Why Learn Probability?</a:t>
            </a:r>
          </a:p>
        </p:txBody>
      </p:sp>
      <p:sp>
        <p:nvSpPr>
          <p:cNvPr id="143363" name="Rectangle 3">
            <a:extLst>
              <a:ext uri="{FF2B5EF4-FFF2-40B4-BE49-F238E27FC236}">
                <a16:creationId xmlns:a16="http://schemas.microsoft.com/office/drawing/2014/main" id="{EC920937-1BDC-7D13-7C01-201F65E65C4B}"/>
              </a:ext>
            </a:extLst>
          </p:cNvPr>
          <p:cNvSpPr>
            <a:spLocks noGrp="1" noChangeArrowheads="1"/>
          </p:cNvSpPr>
          <p:nvPr>
            <p:ph type="body" idx="1"/>
          </p:nvPr>
        </p:nvSpPr>
        <p:spPr>
          <a:xfrm>
            <a:off x="419100" y="1387137"/>
            <a:ext cx="8153400" cy="2895600"/>
          </a:xfrm>
        </p:spPr>
        <p:txBody>
          <a:bodyPr/>
          <a:lstStyle/>
          <a:p>
            <a:pPr algn="just"/>
            <a:r>
              <a:rPr lang="en-US" altLang="en-US" sz="2800" dirty="0">
                <a:solidFill>
                  <a:schemeClr val="tx1"/>
                </a:solidFill>
                <a:latin typeface="Times New Roman" panose="02020603050405020304" pitchFamily="18" charset="0"/>
                <a:cs typeface="Times New Roman" panose="02020603050405020304" pitchFamily="18" charset="0"/>
              </a:rPr>
              <a:t>Nothing in life is certain. In everything we do, we gauge the chances of successful outcomes, from business to medicine to the weather</a:t>
            </a:r>
          </a:p>
          <a:p>
            <a:pPr algn="just"/>
            <a:r>
              <a:rPr lang="en-US" altLang="en-US" sz="2800" dirty="0">
                <a:solidFill>
                  <a:schemeClr val="tx1"/>
                </a:solidFill>
                <a:latin typeface="Times New Roman" panose="02020603050405020304" pitchFamily="18" charset="0"/>
                <a:cs typeface="Times New Roman" panose="02020603050405020304" pitchFamily="18" charset="0"/>
              </a:rPr>
              <a:t>A probability provides a quantitative description of the chances or likelihoods associated with various outcomes</a:t>
            </a:r>
          </a:p>
          <a:p>
            <a:pPr algn="just"/>
            <a:r>
              <a:rPr lang="en-US" altLang="en-US" sz="2800" dirty="0">
                <a:solidFill>
                  <a:schemeClr val="tx1"/>
                </a:solidFill>
                <a:latin typeface="Times New Roman" panose="02020603050405020304" pitchFamily="18" charset="0"/>
                <a:cs typeface="Times New Roman" panose="02020603050405020304" pitchFamily="18" charset="0"/>
              </a:rPr>
              <a:t>It provides a bridge between descriptive and inferential statistics</a:t>
            </a:r>
          </a:p>
          <a:p>
            <a:pPr algn="just"/>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143364" name="Oval 4">
            <a:extLst>
              <a:ext uri="{FF2B5EF4-FFF2-40B4-BE49-F238E27FC236}">
                <a16:creationId xmlns:a16="http://schemas.microsoft.com/office/drawing/2014/main" id="{A9513FD5-6CBC-1054-7B81-7E73746FFB0D}"/>
              </a:ext>
            </a:extLst>
          </p:cNvPr>
          <p:cNvSpPr>
            <a:spLocks noChangeArrowheads="1"/>
          </p:cNvSpPr>
          <p:nvPr/>
        </p:nvSpPr>
        <p:spPr bwMode="auto">
          <a:xfrm>
            <a:off x="1219200" y="5410200"/>
            <a:ext cx="1752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Population</a:t>
            </a:r>
          </a:p>
        </p:txBody>
      </p:sp>
      <p:sp>
        <p:nvSpPr>
          <p:cNvPr id="143365" name="Oval 5">
            <a:extLst>
              <a:ext uri="{FF2B5EF4-FFF2-40B4-BE49-F238E27FC236}">
                <a16:creationId xmlns:a16="http://schemas.microsoft.com/office/drawing/2014/main" id="{877CFDA5-3291-8F9D-84E6-4C248448AB48}"/>
              </a:ext>
            </a:extLst>
          </p:cNvPr>
          <p:cNvSpPr>
            <a:spLocks noChangeArrowheads="1"/>
          </p:cNvSpPr>
          <p:nvPr/>
        </p:nvSpPr>
        <p:spPr bwMode="auto">
          <a:xfrm>
            <a:off x="4724400" y="54102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Sample</a:t>
            </a:r>
          </a:p>
        </p:txBody>
      </p:sp>
      <p:sp>
        <p:nvSpPr>
          <p:cNvPr id="143375" name="Line 15">
            <a:extLst>
              <a:ext uri="{FF2B5EF4-FFF2-40B4-BE49-F238E27FC236}">
                <a16:creationId xmlns:a16="http://schemas.microsoft.com/office/drawing/2014/main" id="{DD69DD6F-48C1-8BB8-0436-B34361C4059B}"/>
              </a:ext>
            </a:extLst>
          </p:cNvPr>
          <p:cNvSpPr>
            <a:spLocks noChangeShapeType="1"/>
          </p:cNvSpPr>
          <p:nvPr/>
        </p:nvSpPr>
        <p:spPr bwMode="auto">
          <a:xfrm>
            <a:off x="2667000" y="5410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a:extLst>
              <a:ext uri="{FF2B5EF4-FFF2-40B4-BE49-F238E27FC236}">
                <a16:creationId xmlns:a16="http://schemas.microsoft.com/office/drawing/2014/main" id="{14CEF9AE-4158-6A89-4305-32464EB87BF3}"/>
              </a:ext>
            </a:extLst>
          </p:cNvPr>
          <p:cNvSpPr>
            <a:spLocks noChangeShapeType="1"/>
          </p:cNvSpPr>
          <p:nvPr/>
        </p:nvSpPr>
        <p:spPr bwMode="auto">
          <a:xfrm flipH="1">
            <a:off x="2667000" y="59436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Text Box 17">
            <a:extLst>
              <a:ext uri="{FF2B5EF4-FFF2-40B4-BE49-F238E27FC236}">
                <a16:creationId xmlns:a16="http://schemas.microsoft.com/office/drawing/2014/main" id="{2FABB499-C702-7116-57A9-98B8F345780F}"/>
              </a:ext>
            </a:extLst>
          </p:cNvPr>
          <p:cNvSpPr txBox="1">
            <a:spLocks noChangeArrowheads="1"/>
          </p:cNvSpPr>
          <p:nvPr/>
        </p:nvSpPr>
        <p:spPr bwMode="auto">
          <a:xfrm>
            <a:off x="2971800" y="487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Probability</a:t>
            </a:r>
          </a:p>
        </p:txBody>
      </p:sp>
      <p:sp>
        <p:nvSpPr>
          <p:cNvPr id="143378" name="Text Box 18">
            <a:extLst>
              <a:ext uri="{FF2B5EF4-FFF2-40B4-BE49-F238E27FC236}">
                <a16:creationId xmlns:a16="http://schemas.microsoft.com/office/drawing/2014/main" id="{9369D386-6FA6-3C6E-FBCD-B94492592E88}"/>
              </a:ext>
            </a:extLst>
          </p:cNvPr>
          <p:cNvSpPr txBox="1">
            <a:spLocks noChangeArrowheads="1"/>
          </p:cNvSpPr>
          <p:nvPr/>
        </p:nvSpPr>
        <p:spPr bwMode="auto">
          <a:xfrm>
            <a:off x="3124200" y="5943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Statistics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additive="base">
                                        <p:cTn id="19" dur="500" fill="hold"/>
                                        <p:tgtEl>
                                          <p:spTgt spid="143364"/>
                                        </p:tgtEl>
                                        <p:attrNameLst>
                                          <p:attrName>ppt_x</p:attrName>
                                        </p:attrNameLst>
                                      </p:cBhvr>
                                      <p:tavLst>
                                        <p:tav tm="0">
                                          <p:val>
                                            <p:strVal val="#ppt_x"/>
                                          </p:val>
                                        </p:tav>
                                        <p:tav tm="100000">
                                          <p:val>
                                            <p:strVal val="#ppt_x"/>
                                          </p:val>
                                        </p:tav>
                                      </p:tavLst>
                                    </p:anim>
                                    <p:anim calcmode="lin" valueType="num">
                                      <p:cBhvr additive="base">
                                        <p:cTn id="20" dur="500" fill="hold"/>
                                        <p:tgtEl>
                                          <p:spTgt spid="14336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65"/>
                                        </p:tgtEl>
                                        <p:attrNameLst>
                                          <p:attrName>style.visibility</p:attrName>
                                        </p:attrNameLst>
                                      </p:cBhvr>
                                      <p:to>
                                        <p:strVal val="visible"/>
                                      </p:to>
                                    </p:set>
                                    <p:anim calcmode="lin" valueType="num">
                                      <p:cBhvr additive="base">
                                        <p:cTn id="23" dur="500" fill="hold"/>
                                        <p:tgtEl>
                                          <p:spTgt spid="143365"/>
                                        </p:tgtEl>
                                        <p:attrNameLst>
                                          <p:attrName>ppt_x</p:attrName>
                                        </p:attrNameLst>
                                      </p:cBhvr>
                                      <p:tavLst>
                                        <p:tav tm="0">
                                          <p:val>
                                            <p:strVal val="#ppt_x"/>
                                          </p:val>
                                        </p:tav>
                                        <p:tav tm="100000">
                                          <p:val>
                                            <p:strVal val="#ppt_x"/>
                                          </p:val>
                                        </p:tav>
                                      </p:tavLst>
                                    </p:anim>
                                    <p:anim calcmode="lin" valueType="num">
                                      <p:cBhvr additive="base">
                                        <p:cTn id="2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anim calcmode="lin" valueType="num">
                                      <p:cBhvr additive="base">
                                        <p:cTn id="29" dur="500" fill="hold"/>
                                        <p:tgtEl>
                                          <p:spTgt spid="143377"/>
                                        </p:tgtEl>
                                        <p:attrNameLst>
                                          <p:attrName>ppt_x</p:attrName>
                                        </p:attrNameLst>
                                      </p:cBhvr>
                                      <p:tavLst>
                                        <p:tav tm="0">
                                          <p:val>
                                            <p:strVal val="#ppt_x"/>
                                          </p:val>
                                        </p:tav>
                                        <p:tav tm="100000">
                                          <p:val>
                                            <p:strVal val="#ppt_x"/>
                                          </p:val>
                                        </p:tav>
                                      </p:tavLst>
                                    </p:anim>
                                    <p:anim calcmode="lin" valueType="num">
                                      <p:cBhvr additive="base">
                                        <p:cTn id="30" dur="500" fill="hold"/>
                                        <p:tgtEl>
                                          <p:spTgt spid="1433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75"/>
                                        </p:tgtEl>
                                        <p:attrNameLst>
                                          <p:attrName>style.visibility</p:attrName>
                                        </p:attrNameLst>
                                      </p:cBhvr>
                                      <p:to>
                                        <p:strVal val="visible"/>
                                      </p:to>
                                    </p:set>
                                    <p:anim calcmode="lin" valueType="num">
                                      <p:cBhvr additive="base">
                                        <p:cTn id="33" dur="500" fill="hold"/>
                                        <p:tgtEl>
                                          <p:spTgt spid="143375"/>
                                        </p:tgtEl>
                                        <p:attrNameLst>
                                          <p:attrName>ppt_x</p:attrName>
                                        </p:attrNameLst>
                                      </p:cBhvr>
                                      <p:tavLst>
                                        <p:tav tm="0">
                                          <p:val>
                                            <p:strVal val="#ppt_x"/>
                                          </p:val>
                                        </p:tav>
                                        <p:tav tm="100000">
                                          <p:val>
                                            <p:strVal val="#ppt_x"/>
                                          </p:val>
                                        </p:tav>
                                      </p:tavLst>
                                    </p:anim>
                                    <p:anim calcmode="lin" valueType="num">
                                      <p:cBhvr additive="base">
                                        <p:cTn id="34"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3376"/>
                                        </p:tgtEl>
                                        <p:attrNameLst>
                                          <p:attrName>style.visibility</p:attrName>
                                        </p:attrNameLst>
                                      </p:cBhvr>
                                      <p:to>
                                        <p:strVal val="visible"/>
                                      </p:to>
                                    </p:set>
                                    <p:anim calcmode="lin" valueType="num">
                                      <p:cBhvr additive="base">
                                        <p:cTn id="39" dur="500" fill="hold"/>
                                        <p:tgtEl>
                                          <p:spTgt spid="143376"/>
                                        </p:tgtEl>
                                        <p:attrNameLst>
                                          <p:attrName>ppt_x</p:attrName>
                                        </p:attrNameLst>
                                      </p:cBhvr>
                                      <p:tavLst>
                                        <p:tav tm="0">
                                          <p:val>
                                            <p:strVal val="#ppt_x"/>
                                          </p:val>
                                        </p:tav>
                                        <p:tav tm="100000">
                                          <p:val>
                                            <p:strVal val="#ppt_x"/>
                                          </p:val>
                                        </p:tav>
                                      </p:tavLst>
                                    </p:anim>
                                    <p:anim calcmode="lin" valueType="num">
                                      <p:cBhvr additive="base">
                                        <p:cTn id="40" dur="500" fill="hold"/>
                                        <p:tgtEl>
                                          <p:spTgt spid="14337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378"/>
                                        </p:tgtEl>
                                        <p:attrNameLst>
                                          <p:attrName>style.visibility</p:attrName>
                                        </p:attrNameLst>
                                      </p:cBhvr>
                                      <p:to>
                                        <p:strVal val="visible"/>
                                      </p:to>
                                    </p:set>
                                    <p:anim calcmode="lin" valueType="num">
                                      <p:cBhvr additive="base">
                                        <p:cTn id="43" dur="500" fill="hold"/>
                                        <p:tgtEl>
                                          <p:spTgt spid="143378"/>
                                        </p:tgtEl>
                                        <p:attrNameLst>
                                          <p:attrName>ppt_x</p:attrName>
                                        </p:attrNameLst>
                                      </p:cBhvr>
                                      <p:tavLst>
                                        <p:tav tm="0">
                                          <p:val>
                                            <p:strVal val="#ppt_x"/>
                                          </p:val>
                                        </p:tav>
                                        <p:tav tm="100000">
                                          <p:val>
                                            <p:strVal val="#ppt_x"/>
                                          </p:val>
                                        </p:tav>
                                      </p:tavLst>
                                    </p:anim>
                                    <p:anim calcmode="lin" valueType="num">
                                      <p:cBhvr additive="base">
                                        <p:cTn id="44" dur="5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P spid="143365" grpId="0" animBg="1"/>
      <p:bldP spid="143377" grpId="0"/>
      <p:bldP spid="1433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Monday, February 19, 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https://mayooran1987.github.io/MC3020_E22/</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a:t>
            </a:r>
            <a:endParaRPr lang="en-US" sz="3200" dirty="0">
              <a:cs typeface="Times New Roman" panose="02020603050405020304" pitchFamily="18"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8C50F59-02CA-E2C3-D2B8-8DE0436417F3}"/>
              </a:ext>
            </a:extLst>
          </p:cNvPr>
          <p:cNvSpPr>
            <a:spLocks noGrp="1" noChangeArrowheads="1"/>
          </p:cNvSpPr>
          <p:nvPr>
            <p:ph type="title"/>
          </p:nvPr>
        </p:nvSpPr>
        <p:spPr>
          <a:xfrm>
            <a:off x="76200" y="0"/>
            <a:ext cx="9067800" cy="11430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Probabilistic vs Statistical Reasoning</a:t>
            </a:r>
          </a:p>
        </p:txBody>
      </p:sp>
      <p:sp>
        <p:nvSpPr>
          <p:cNvPr id="169987" name="Rectangle 3">
            <a:extLst>
              <a:ext uri="{FF2B5EF4-FFF2-40B4-BE49-F238E27FC236}">
                <a16:creationId xmlns:a16="http://schemas.microsoft.com/office/drawing/2014/main" id="{114883E7-7E68-6034-B221-56BC863A34F0}"/>
              </a:ext>
            </a:extLst>
          </p:cNvPr>
          <p:cNvSpPr>
            <a:spLocks noGrp="1" noChangeArrowheads="1"/>
          </p:cNvSpPr>
          <p:nvPr>
            <p:ph type="body" idx="1"/>
          </p:nvPr>
        </p:nvSpPr>
        <p:spPr>
          <a:xfrm>
            <a:off x="649550" y="1524000"/>
            <a:ext cx="7772400" cy="4114800"/>
          </a:xfrm>
        </p:spPr>
        <p:txBody>
          <a:bodyPr/>
          <a:lstStyle/>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Suppose I know exactly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a:t>
            </a:r>
            <a:r>
              <a:rPr lang="en-US" altLang="en-US" sz="2400" dirty="0">
                <a:solidFill>
                  <a:schemeClr val="tx1"/>
                </a:solidFill>
                <a:latin typeface="Times New Roman" panose="02020603050405020304" pitchFamily="18" charset="0"/>
                <a:cs typeface="Times New Roman" panose="02020603050405020304" pitchFamily="18" charset="0"/>
              </a:rPr>
              <a:t> </a:t>
            </a:r>
            <a:r>
              <a:rPr lang="en-US" sz="2400" dirty="0"/>
              <a:t>assembles</a:t>
            </a:r>
            <a:r>
              <a:rPr lang="en-US" altLang="en-US" sz="2400" dirty="0">
                <a:solidFill>
                  <a:schemeClr val="tx1"/>
                </a:solidFill>
                <a:latin typeface="Times New Roman" panose="02020603050405020304" pitchFamily="18" charset="0"/>
                <a:cs typeface="Times New Roman" panose="02020603050405020304" pitchFamily="18" charset="0"/>
              </a:rPr>
              <a:t> in Sri Lanka. Then I can find the probability that the first bike I see in the street is a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solidFill>
                  <a:schemeClr val="tx1"/>
                </a:solidFill>
                <a:latin typeface="Times New Roman" panose="02020603050405020304" pitchFamily="18" charset="0"/>
                <a:cs typeface="Times New Roman" panose="02020603050405020304" pitchFamily="18" charset="0"/>
              </a:rPr>
              <a:t>. This is </a:t>
            </a:r>
            <a:r>
              <a:rPr lang="en-US" altLang="en-US" sz="2400" dirty="0">
                <a:solidFill>
                  <a:srgbClr val="CC0066"/>
                </a:solidFill>
                <a:latin typeface="Times New Roman" panose="02020603050405020304" pitchFamily="18" charset="0"/>
                <a:cs typeface="Times New Roman" panose="02020603050405020304" pitchFamily="18" charset="0"/>
              </a:rPr>
              <a:t>probabilistic reasoning</a:t>
            </a:r>
            <a:r>
              <a:rPr lang="en-US" altLang="en-US" sz="2400" dirty="0">
                <a:solidFill>
                  <a:schemeClr val="tx1"/>
                </a:solidFill>
                <a:latin typeface="Times New Roman" panose="02020603050405020304" pitchFamily="18" charset="0"/>
                <a:cs typeface="Times New Roman" panose="02020603050405020304" pitchFamily="18" charset="0"/>
              </a:rPr>
              <a:t> as I know the population and predict the sample.</a:t>
            </a:r>
          </a:p>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Now, suppose that I do not know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 </a:t>
            </a:r>
            <a:r>
              <a:rPr lang="en-US" sz="2400" dirty="0"/>
              <a:t>assembles</a:t>
            </a:r>
            <a:r>
              <a:rPr lang="en-US" altLang="en-US" sz="2400" dirty="0">
                <a:latin typeface="Times New Roman" panose="02020603050405020304" pitchFamily="18" charset="0"/>
                <a:cs typeface="Times New Roman" panose="02020603050405020304" pitchFamily="18" charset="0"/>
              </a:rPr>
              <a:t> in Sri Lanka</a:t>
            </a:r>
            <a:r>
              <a:rPr lang="en-US" altLang="en-US" sz="2400" dirty="0">
                <a:solidFill>
                  <a:schemeClr val="tx1"/>
                </a:solidFill>
                <a:latin typeface="Times New Roman" panose="02020603050405020304" pitchFamily="18" charset="0"/>
                <a:cs typeface="Times New Roman" panose="02020603050405020304" pitchFamily="18" charset="0"/>
              </a:rPr>
              <a:t>, but would like to estimate them. I observe a random sample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bikes in the street and then I have an estimate of the proportions of the population. This is </a:t>
            </a:r>
            <a:r>
              <a:rPr lang="en-US" altLang="en-US" sz="2400" dirty="0">
                <a:solidFill>
                  <a:srgbClr val="CC0066"/>
                </a:solidFill>
                <a:latin typeface="Times New Roman" panose="02020603050405020304" pitchFamily="18" charset="0"/>
                <a:cs typeface="Times New Roman" panose="02020603050405020304" pitchFamily="18" charset="0"/>
              </a:rPr>
              <a:t>statistical reasoning</a:t>
            </a:r>
            <a:r>
              <a:rPr lang="en-US" altLang="en-US" sz="2400"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down)">
                                      <p:cBhvr>
                                        <p:cTn id="12" dur="500"/>
                                        <p:tgtEl>
                                          <p:spTgt spid="16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1448</TotalTime>
  <Words>3148</Words>
  <Application>Microsoft Office PowerPoint</Application>
  <PresentationFormat>On-screen Show (4:3)</PresentationFormat>
  <Paragraphs>554</Paragraphs>
  <Slides>80</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2" baseType="lpstr">
      <vt:lpstr>Algerian</vt:lpstr>
      <vt:lpstr>Arial</vt:lpstr>
      <vt:lpstr>Bookman Old Style</vt:lpstr>
      <vt:lpstr>Calibri</vt:lpstr>
      <vt:lpstr>Cambria Math</vt:lpstr>
      <vt:lpstr>Georgia</vt:lpstr>
      <vt:lpstr>Symbol</vt:lpstr>
      <vt:lpstr>Times New Roman</vt:lpstr>
      <vt:lpstr>Wingdings</vt:lpstr>
      <vt:lpstr>Wingdings 2</vt:lpstr>
      <vt:lpstr>Civic</vt:lpstr>
      <vt:lpstr>Equation</vt:lpstr>
      <vt:lpstr>PowerPoint Presentation</vt:lpstr>
      <vt:lpstr>PowerPoint Presentation</vt:lpstr>
      <vt:lpstr>Definition: Inferential Statistics</vt:lpstr>
      <vt:lpstr>Example 1:</vt:lpstr>
      <vt:lpstr>Example 2:</vt:lpstr>
      <vt:lpstr>PowerPoint Presentation</vt:lpstr>
      <vt:lpstr>PowerPoint Presentation</vt:lpstr>
      <vt:lpstr>Why Learn Probability?</vt:lpstr>
      <vt:lpstr>Probabilistic vs Statistical Reasoning</vt:lpstr>
      <vt:lpstr>Experiment:</vt:lpstr>
      <vt:lpstr>Examples</vt:lpstr>
      <vt:lpstr>Sample Space</vt:lpstr>
      <vt:lpstr>Example</vt:lpstr>
      <vt:lpstr>Definitions:</vt:lpstr>
      <vt:lpstr>Probability:</vt:lpstr>
      <vt:lpstr>Basic Approaches to Computing Probability</vt:lpstr>
      <vt:lpstr>Approach #1: </vt:lpstr>
      <vt:lpstr>Approach #2: </vt:lpstr>
      <vt:lpstr>Example 8:</vt:lpstr>
      <vt:lpstr>Approach #3:</vt:lpstr>
      <vt:lpstr>Example 9:</vt:lpstr>
      <vt:lpstr>Example:</vt:lpstr>
      <vt:lpstr>PowerPoint Presentation</vt:lpstr>
      <vt:lpstr>PowerPoint Presentation</vt:lpstr>
      <vt:lpstr>PowerPoint Presentation</vt:lpstr>
      <vt:lpstr>PowerPoint Presentation</vt:lpstr>
      <vt:lpstr>PowerPoint Presentation</vt:lpstr>
      <vt:lpstr>Subset/Sub event:</vt:lpstr>
      <vt:lpstr>Example 10:</vt:lpstr>
      <vt:lpstr>Complement:</vt:lpstr>
      <vt:lpstr>PowerPoint Presentation</vt:lpstr>
      <vt:lpstr>Example 11:</vt:lpstr>
      <vt:lpstr>Union:</vt:lpstr>
      <vt:lpstr>Example 12:</vt:lpstr>
      <vt:lpstr>Intersection:</vt:lpstr>
      <vt:lpstr>Example 13:</vt:lpstr>
      <vt:lpstr>Example</vt:lpstr>
      <vt:lpstr>Mutually Exclusive or Disjoint:</vt:lpstr>
      <vt:lpstr>PowerPoint Presentation</vt:lpstr>
      <vt:lpstr>Addition Rule:</vt:lpstr>
      <vt:lpstr>Example 3.15:</vt:lpstr>
      <vt:lpstr>Conditional Probability </vt:lpstr>
      <vt:lpstr>Definition:</vt:lpstr>
      <vt:lpstr>Example 3.16:</vt:lpstr>
      <vt:lpstr>Example 3.16: Continue….</vt:lpstr>
      <vt:lpstr>Multiplication Rule:</vt:lpstr>
      <vt:lpstr>Example 3.17:</vt:lpstr>
      <vt:lpstr>Example:</vt:lpstr>
      <vt:lpstr>Bayes’ Rule:</vt:lpstr>
      <vt:lpstr>Venn diagram for Bayes’ rule</vt:lpstr>
      <vt:lpstr>Example 3.18:</vt:lpstr>
      <vt:lpstr>PowerPoint Presentation</vt:lpstr>
      <vt:lpstr>Example</vt:lpstr>
      <vt:lpstr>Independence:</vt:lpstr>
      <vt:lpstr>Counting</vt:lpstr>
      <vt:lpstr>Counting:</vt:lpstr>
      <vt:lpstr>Example 3.20:</vt:lpstr>
      <vt:lpstr>Factorial</vt:lpstr>
      <vt:lpstr>Example</vt:lpstr>
      <vt:lpstr>Example</vt:lpstr>
      <vt:lpstr>Example</vt:lpstr>
      <vt:lpstr>Example</vt:lpstr>
      <vt:lpstr>Example</vt:lpstr>
      <vt:lpstr>Permutation:</vt:lpstr>
      <vt:lpstr>PowerPoint Presentation</vt:lpstr>
      <vt:lpstr>Example 3.23:</vt:lpstr>
      <vt:lpstr>Combination:</vt:lpstr>
      <vt:lpstr>PowerPoint Presentation</vt:lpstr>
      <vt:lpstr>PowerPoint Presentation</vt:lpstr>
      <vt:lpstr>Example 3.24:</vt:lpstr>
      <vt:lpstr>PowerPoint Presentation</vt:lpstr>
      <vt:lpstr> Example: </vt:lpstr>
      <vt:lpstr> Example: </vt:lpstr>
      <vt:lpstr>Permutation &amp; Combination</vt:lpstr>
      <vt:lpstr>In Your calculator….</vt:lpstr>
      <vt:lpstr> Example: </vt:lpstr>
      <vt:lpstr> Example: </vt:lpstr>
      <vt:lpstr>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thevaraja.mayooran@mnsu.edu</dc:creator>
  <cp:lastModifiedBy>Thevaraja Mayooran</cp:lastModifiedBy>
  <cp:revision>168</cp:revision>
  <dcterms:created xsi:type="dcterms:W3CDTF">2004-07-31T21:46:05Z</dcterms:created>
  <dcterms:modified xsi:type="dcterms:W3CDTF">2024-02-18T18:54:04Z</dcterms:modified>
</cp:coreProperties>
</file>