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85"/>
  </p:notesMasterIdLst>
  <p:handoutMasterIdLst>
    <p:handoutMasterId r:id="rId86"/>
  </p:handoutMasterIdLst>
  <p:sldIdLst>
    <p:sldId id="258" r:id="rId2"/>
    <p:sldId id="330" r:id="rId3"/>
    <p:sldId id="356" r:id="rId4"/>
    <p:sldId id="357" r:id="rId5"/>
    <p:sldId id="358" r:id="rId6"/>
    <p:sldId id="359" r:id="rId7"/>
    <p:sldId id="360" r:id="rId8"/>
    <p:sldId id="361" r:id="rId9"/>
    <p:sldId id="362" r:id="rId10"/>
    <p:sldId id="331" r:id="rId11"/>
    <p:sldId id="332" r:id="rId12"/>
    <p:sldId id="333" r:id="rId13"/>
    <p:sldId id="363" r:id="rId14"/>
    <p:sldId id="365" r:id="rId15"/>
    <p:sldId id="364" r:id="rId16"/>
    <p:sldId id="334" r:id="rId17"/>
    <p:sldId id="369" r:id="rId18"/>
    <p:sldId id="370" r:id="rId19"/>
    <p:sldId id="336" r:id="rId20"/>
    <p:sldId id="337" r:id="rId21"/>
    <p:sldId id="366" r:id="rId22"/>
    <p:sldId id="367" r:id="rId23"/>
    <p:sldId id="371" r:id="rId24"/>
    <p:sldId id="372" r:id="rId25"/>
    <p:sldId id="373" r:id="rId26"/>
    <p:sldId id="379" r:id="rId27"/>
    <p:sldId id="393" r:id="rId28"/>
    <p:sldId id="374" r:id="rId29"/>
    <p:sldId id="375" r:id="rId30"/>
    <p:sldId id="391" r:id="rId31"/>
    <p:sldId id="376" r:id="rId32"/>
    <p:sldId id="377" r:id="rId33"/>
    <p:sldId id="378" r:id="rId34"/>
    <p:sldId id="394" r:id="rId35"/>
    <p:sldId id="397" r:id="rId36"/>
    <p:sldId id="382" r:id="rId37"/>
    <p:sldId id="383" r:id="rId38"/>
    <p:sldId id="384" r:id="rId39"/>
    <p:sldId id="387" r:id="rId40"/>
    <p:sldId id="388" r:id="rId41"/>
    <p:sldId id="398" r:id="rId42"/>
    <p:sldId id="392" r:id="rId43"/>
    <p:sldId id="401" r:id="rId44"/>
    <p:sldId id="399" r:id="rId45"/>
    <p:sldId id="402" r:id="rId46"/>
    <p:sldId id="285" r:id="rId47"/>
    <p:sldId id="286" r:id="rId48"/>
    <p:sldId id="287" r:id="rId49"/>
    <p:sldId id="259" r:id="rId50"/>
    <p:sldId id="294" r:id="rId51"/>
    <p:sldId id="295" r:id="rId52"/>
    <p:sldId id="296" r:id="rId53"/>
    <p:sldId id="297" r:id="rId54"/>
    <p:sldId id="411" r:id="rId55"/>
    <p:sldId id="412" r:id="rId56"/>
    <p:sldId id="313" r:id="rId57"/>
    <p:sldId id="316" r:id="rId58"/>
    <p:sldId id="348" r:id="rId59"/>
    <p:sldId id="349" r:id="rId60"/>
    <p:sldId id="319" r:id="rId61"/>
    <p:sldId id="413" r:id="rId62"/>
    <p:sldId id="414" r:id="rId63"/>
    <p:sldId id="350" r:id="rId64"/>
    <p:sldId id="347" r:id="rId65"/>
    <p:sldId id="351" r:id="rId66"/>
    <p:sldId id="352" r:id="rId67"/>
    <p:sldId id="353" r:id="rId68"/>
    <p:sldId id="354" r:id="rId69"/>
    <p:sldId id="404" r:id="rId70"/>
    <p:sldId id="342" r:id="rId71"/>
    <p:sldId id="341" r:id="rId72"/>
    <p:sldId id="276" r:id="rId73"/>
    <p:sldId id="405" r:id="rId74"/>
    <p:sldId id="278" r:id="rId75"/>
    <p:sldId id="335" r:id="rId76"/>
    <p:sldId id="415" r:id="rId77"/>
    <p:sldId id="416" r:id="rId78"/>
    <p:sldId id="417" r:id="rId79"/>
    <p:sldId id="418" r:id="rId80"/>
    <p:sldId id="419" r:id="rId81"/>
    <p:sldId id="420" r:id="rId82"/>
    <p:sldId id="421" r:id="rId83"/>
    <p:sldId id="400" r:id="rId84"/>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FF00"/>
    <a:srgbClr val="CC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89B995-D910-4072-895E-C8211934280F}" v="277" dt="2024-07-21T20:05:53.1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164" autoAdjust="0"/>
    <p:restoredTop sz="94660"/>
  </p:normalViewPr>
  <p:slideViewPr>
    <p:cSldViewPr>
      <p:cViewPr varScale="1">
        <p:scale>
          <a:sx n="64" d="100"/>
          <a:sy n="64" d="100"/>
        </p:scale>
        <p:origin x="1014"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124"/>
    </p:cViewPr>
  </p:sorterViewPr>
  <p:notesViewPr>
    <p:cSldViewPr>
      <p:cViewPr varScale="1">
        <p:scale>
          <a:sx n="67" d="100"/>
          <a:sy n="67" d="100"/>
        </p:scale>
        <p:origin x="-2016"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9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5/10/relationships/revisionInfo" Target="revisionInfo.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94acf84750b227d3" providerId="LiveId" clId="{9D89B995-D910-4072-895E-C8211934280F}"/>
    <pc:docChg chg="custSel modSld">
      <pc:chgData name="" userId="94acf84750b227d3" providerId="LiveId" clId="{9D89B995-D910-4072-895E-C8211934280F}" dt="2024-07-21T20:05:53.153" v="275" actId="20577"/>
      <pc:docMkLst>
        <pc:docMk/>
      </pc:docMkLst>
      <pc:sldChg chg="addSp delSp modSp">
        <pc:chgData name="" userId="94acf84750b227d3" providerId="LiveId" clId="{9D89B995-D910-4072-895E-C8211934280F}" dt="2024-07-21T20:05:53.153" v="275" actId="20577"/>
        <pc:sldMkLst>
          <pc:docMk/>
          <pc:sldMk cId="4276928915" sldId="421"/>
        </pc:sldMkLst>
        <pc:spChg chg="add del mod">
          <ac:chgData name="" userId="94acf84750b227d3" providerId="LiveId" clId="{9D89B995-D910-4072-895E-C8211934280F}" dt="2024-07-21T20:01:07.301" v="73" actId="478"/>
          <ac:spMkLst>
            <pc:docMk/>
            <pc:sldMk cId="4276928915" sldId="421"/>
            <ac:spMk id="2" creationId="{C6D36E3D-19AE-45C8-9C12-A5910E5DA928}"/>
          </ac:spMkLst>
        </pc:spChg>
        <pc:spChg chg="mod">
          <ac:chgData name="" userId="94acf84750b227d3" providerId="LiveId" clId="{9D89B995-D910-4072-895E-C8211934280F}" dt="2024-07-21T20:05:53.153" v="275" actId="20577"/>
          <ac:spMkLst>
            <pc:docMk/>
            <pc:sldMk cId="4276928915" sldId="421"/>
            <ac:spMk id="7" creationId="{1D0E0803-5107-9ADA-A35C-176DB68EE6A4}"/>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image" Target="../media/image5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eaLnBrk="0" hangingPunct="0">
              <a:defRPr sz="1200">
                <a:latin typeface="Arial" charset="0"/>
              </a:defRPr>
            </a:lvl1pPr>
          </a:lstStyle>
          <a:p>
            <a:pPr>
              <a:defRPr/>
            </a:pPr>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eaLnBrk="0" hangingPunct="0">
              <a:defRPr sz="1200">
                <a:latin typeface="Arial" charset="0"/>
              </a:defRPr>
            </a:lvl1pPr>
          </a:lstStyle>
          <a:p>
            <a:pPr>
              <a:defRPr/>
            </a:pPr>
            <a:fld id="{B68C0B2E-3E47-43A3-A924-250EC03FCF3F}" type="datetimeFigureOut">
              <a:rPr lang="en-US"/>
              <a:pPr>
                <a:defRPr/>
              </a:pPr>
              <a:t>7/22/2024</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eaLnBrk="0" hangingPunct="0">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eaLnBrk="0" hangingPunct="0">
              <a:defRPr sz="1200">
                <a:latin typeface="Arial" charset="0"/>
              </a:defRPr>
            </a:lvl1pPr>
          </a:lstStyle>
          <a:p>
            <a:pPr>
              <a:defRPr/>
            </a:pPr>
            <a:fld id="{B5D8897D-297A-4B34-A101-960369851C8D}" type="slidenum">
              <a:rPr lang="en-US"/>
              <a:pPr>
                <a:defRPr/>
              </a:pPr>
              <a:t>‹#›</a:t>
            </a:fld>
            <a:endParaRPr lang="en-US"/>
          </a:p>
        </p:txBody>
      </p:sp>
    </p:spTree>
    <p:extLst>
      <p:ext uri="{BB962C8B-B14F-4D97-AF65-F5344CB8AC3E}">
        <p14:creationId xmlns:p14="http://schemas.microsoft.com/office/powerpoint/2010/main" val="1144162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eaLnBrk="0" hangingPunct="0">
              <a:defRPr sz="1200">
                <a:latin typeface="Arial" charset="0"/>
              </a:defRPr>
            </a:lvl1pPr>
          </a:lstStyle>
          <a:p>
            <a:pPr>
              <a:defRPr/>
            </a:pPr>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eaLnBrk="0" hangingPunct="0">
              <a:defRPr sz="1200">
                <a:latin typeface="Arial" charset="0"/>
              </a:defRPr>
            </a:lvl1pPr>
          </a:lstStyle>
          <a:p>
            <a:pPr>
              <a:defRPr/>
            </a:pPr>
            <a:fld id="{B6DD377C-054E-4B4C-8D98-7C36549C9E56}" type="datetimeFigureOut">
              <a:rPr lang="en-US"/>
              <a:pPr>
                <a:defRPr/>
              </a:pPr>
              <a:t>7/22/2024</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eaLnBrk="0" hangingPunct="0">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eaLnBrk="0" hangingPunct="0">
              <a:defRPr sz="1200">
                <a:latin typeface="Arial" charset="0"/>
              </a:defRPr>
            </a:lvl1pPr>
          </a:lstStyle>
          <a:p>
            <a:pPr>
              <a:defRPr/>
            </a:pPr>
            <a:fld id="{B5A2DDC4-0147-42D7-8BCF-2473917B4D92}" type="slidenum">
              <a:rPr lang="en-US"/>
              <a:pPr>
                <a:defRPr/>
              </a:pPr>
              <a:t>‹#›</a:t>
            </a:fld>
            <a:endParaRPr lang="en-US"/>
          </a:p>
        </p:txBody>
      </p:sp>
    </p:spTree>
    <p:extLst>
      <p:ext uri="{BB962C8B-B14F-4D97-AF65-F5344CB8AC3E}">
        <p14:creationId xmlns:p14="http://schemas.microsoft.com/office/powerpoint/2010/main" val="17921494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A2DDC4-0147-42D7-8BCF-2473917B4D92}" type="slidenum">
              <a:rPr lang="en-US" smtClean="0"/>
              <a:pPr>
                <a:defRPr/>
              </a:pPr>
              <a:t>37</a:t>
            </a:fld>
            <a:endParaRPr lang="en-US"/>
          </a:p>
        </p:txBody>
      </p:sp>
    </p:spTree>
    <p:extLst>
      <p:ext uri="{BB962C8B-B14F-4D97-AF65-F5344CB8AC3E}">
        <p14:creationId xmlns:p14="http://schemas.microsoft.com/office/powerpoint/2010/main" val="924933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CA76BD85-0DA6-9B19-123F-BFDFC243A932}"/>
              </a:ext>
            </a:extLst>
          </p:cNvPr>
          <p:cNvSpPr>
            <a:spLocks noGrp="1" noRot="1" noChangeAspect="1" noChangeArrowheads="1" noTextEdit="1"/>
          </p:cNvSpPr>
          <p:nvPr>
            <p:ph type="sldImg"/>
          </p:nvPr>
        </p:nvSpPr>
        <p:spPr>
          <a:xfrm>
            <a:off x="1150938" y="692150"/>
            <a:ext cx="4556125" cy="3416300"/>
          </a:xfrm>
          <a:ln/>
        </p:spPr>
      </p:sp>
      <p:sp>
        <p:nvSpPr>
          <p:cNvPr id="73731" name="Rectangle 3">
            <a:extLst>
              <a:ext uri="{FF2B5EF4-FFF2-40B4-BE49-F238E27FC236}">
                <a16:creationId xmlns:a16="http://schemas.microsoft.com/office/drawing/2014/main" id="{3D9551C3-756C-A841-E872-EBE9B693F4E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A71F5D9-492D-D5AF-7489-F3F17B84AF0C}"/>
              </a:ext>
            </a:extLst>
          </p:cNvPr>
          <p:cNvSpPr>
            <a:spLocks noGrp="1" noRot="1" noChangeAspect="1" noChangeArrowheads="1" noTextEdit="1"/>
          </p:cNvSpPr>
          <p:nvPr>
            <p:ph type="sldImg"/>
          </p:nvPr>
        </p:nvSpPr>
        <p:spPr>
          <a:xfrm>
            <a:off x="1150938" y="692150"/>
            <a:ext cx="4556125" cy="3416300"/>
          </a:xfrm>
          <a:ln/>
        </p:spPr>
      </p:sp>
      <p:sp>
        <p:nvSpPr>
          <p:cNvPr id="74755" name="Rectangle 3">
            <a:extLst>
              <a:ext uri="{FF2B5EF4-FFF2-40B4-BE49-F238E27FC236}">
                <a16:creationId xmlns:a16="http://schemas.microsoft.com/office/drawing/2014/main" id="{CD0C18D4-085C-FD35-0F37-7B7BCDB18CD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2C4C0AB3-50FC-7697-743C-5282DF34A97B}"/>
              </a:ext>
            </a:extLst>
          </p:cNvPr>
          <p:cNvSpPr>
            <a:spLocks noGrp="1" noRot="1" noChangeAspect="1" noChangeArrowheads="1" noTextEdit="1"/>
          </p:cNvSpPr>
          <p:nvPr>
            <p:ph type="sldImg"/>
          </p:nvPr>
        </p:nvSpPr>
        <p:spPr>
          <a:xfrm>
            <a:off x="1150938" y="692150"/>
            <a:ext cx="4556125" cy="3416300"/>
          </a:xfrm>
          <a:ln/>
        </p:spPr>
      </p:sp>
      <p:sp>
        <p:nvSpPr>
          <p:cNvPr id="75779" name="Rectangle 3">
            <a:extLst>
              <a:ext uri="{FF2B5EF4-FFF2-40B4-BE49-F238E27FC236}">
                <a16:creationId xmlns:a16="http://schemas.microsoft.com/office/drawing/2014/main" id="{013068E9-C3BE-2132-8FE5-E14D5DEB4A7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F3605CEC-1DE1-B1EC-B34F-8A18A7CBE2E6}"/>
              </a:ext>
            </a:extLst>
          </p:cNvPr>
          <p:cNvSpPr>
            <a:spLocks noGrp="1" noRot="1" noChangeAspect="1" noChangeArrowheads="1" noTextEdit="1"/>
          </p:cNvSpPr>
          <p:nvPr>
            <p:ph type="sldImg"/>
          </p:nvPr>
        </p:nvSpPr>
        <p:spPr>
          <a:xfrm>
            <a:off x="1150938" y="692150"/>
            <a:ext cx="4556125" cy="3416300"/>
          </a:xfrm>
          <a:ln/>
        </p:spPr>
      </p:sp>
      <p:sp>
        <p:nvSpPr>
          <p:cNvPr id="76803" name="Rectangle 3">
            <a:extLst>
              <a:ext uri="{FF2B5EF4-FFF2-40B4-BE49-F238E27FC236}">
                <a16:creationId xmlns:a16="http://schemas.microsoft.com/office/drawing/2014/main" id="{D85C0D7E-F7CB-B9FA-D9F0-9949AC6ADFF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DFA47FBE-5538-172E-2519-DA7CB4DA2673}"/>
              </a:ext>
            </a:extLst>
          </p:cNvPr>
          <p:cNvSpPr>
            <a:spLocks noGrp="1" noRot="1" noChangeAspect="1" noChangeArrowheads="1" noTextEdit="1"/>
          </p:cNvSpPr>
          <p:nvPr>
            <p:ph type="sldImg"/>
          </p:nvPr>
        </p:nvSpPr>
        <p:spPr>
          <a:xfrm>
            <a:off x="1150938" y="692150"/>
            <a:ext cx="4556125" cy="3416300"/>
          </a:xfrm>
          <a:ln/>
        </p:spPr>
      </p:sp>
      <p:sp>
        <p:nvSpPr>
          <p:cNvPr id="77827" name="Rectangle 3">
            <a:extLst>
              <a:ext uri="{FF2B5EF4-FFF2-40B4-BE49-F238E27FC236}">
                <a16:creationId xmlns:a16="http://schemas.microsoft.com/office/drawing/2014/main" id="{F65F887F-8328-F9C5-FDC7-F18DAA2205B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19AA16A-4C64-DEB6-F78F-F12CD4C8305B}"/>
              </a:ext>
            </a:extLst>
          </p:cNvPr>
          <p:cNvSpPr>
            <a:spLocks noGrp="1" noRot="1" noChangeAspect="1" noChangeArrowheads="1" noTextEdit="1"/>
          </p:cNvSpPr>
          <p:nvPr>
            <p:ph type="sldImg"/>
          </p:nvPr>
        </p:nvSpPr>
        <p:spPr>
          <a:xfrm>
            <a:off x="1150938" y="692150"/>
            <a:ext cx="4556125" cy="3416300"/>
          </a:xfrm>
          <a:ln/>
        </p:spPr>
      </p:sp>
      <p:sp>
        <p:nvSpPr>
          <p:cNvPr id="79875" name="Rectangle 3">
            <a:extLst>
              <a:ext uri="{FF2B5EF4-FFF2-40B4-BE49-F238E27FC236}">
                <a16:creationId xmlns:a16="http://schemas.microsoft.com/office/drawing/2014/main" id="{8A7ED1BF-2F95-B4CF-995B-E2A9965F44A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0F80BE79-B4A5-4A77-D147-4FCCC761B331}"/>
              </a:ext>
            </a:extLst>
          </p:cNvPr>
          <p:cNvSpPr>
            <a:spLocks noGrp="1" noRot="1" noChangeAspect="1" noChangeArrowheads="1" noTextEdit="1"/>
          </p:cNvSpPr>
          <p:nvPr>
            <p:ph type="sldImg"/>
          </p:nvPr>
        </p:nvSpPr>
        <p:spPr>
          <a:xfrm>
            <a:off x="1150938" y="692150"/>
            <a:ext cx="4556125" cy="3416300"/>
          </a:xfrm>
          <a:ln/>
        </p:spPr>
      </p:sp>
      <p:sp>
        <p:nvSpPr>
          <p:cNvPr id="81923" name="Rectangle 3">
            <a:extLst>
              <a:ext uri="{FF2B5EF4-FFF2-40B4-BE49-F238E27FC236}">
                <a16:creationId xmlns:a16="http://schemas.microsoft.com/office/drawing/2014/main" id="{45614354-1266-38A8-D36D-4094E46C177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6DBECC68-50D5-F717-5A9C-FBC675210F4A}"/>
              </a:ext>
            </a:extLst>
          </p:cNvPr>
          <p:cNvSpPr>
            <a:spLocks noGrp="1" noRot="1" noChangeAspect="1" noChangeArrowheads="1" noTextEdit="1"/>
          </p:cNvSpPr>
          <p:nvPr>
            <p:ph type="sldImg"/>
          </p:nvPr>
        </p:nvSpPr>
        <p:spPr>
          <a:xfrm>
            <a:off x="1150938" y="692150"/>
            <a:ext cx="4556125" cy="3416300"/>
          </a:xfrm>
          <a:ln/>
        </p:spPr>
      </p:sp>
      <p:sp>
        <p:nvSpPr>
          <p:cNvPr id="82947" name="Rectangle 3">
            <a:extLst>
              <a:ext uri="{FF2B5EF4-FFF2-40B4-BE49-F238E27FC236}">
                <a16:creationId xmlns:a16="http://schemas.microsoft.com/office/drawing/2014/main" id="{30970481-2B22-F2FB-94E4-B4D3316FD57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CE9DDA79-8C35-127D-22D0-CE6FD08C33DD}"/>
              </a:ext>
            </a:extLst>
          </p:cNvPr>
          <p:cNvSpPr>
            <a:spLocks noGrp="1" noRot="1" noChangeAspect="1" noChangeArrowheads="1" noTextEdit="1"/>
          </p:cNvSpPr>
          <p:nvPr>
            <p:ph type="sldImg"/>
          </p:nvPr>
        </p:nvSpPr>
        <p:spPr>
          <a:xfrm>
            <a:off x="1150938" y="692150"/>
            <a:ext cx="4556125" cy="3416300"/>
          </a:xfrm>
          <a:ln/>
        </p:spPr>
      </p:sp>
      <p:sp>
        <p:nvSpPr>
          <p:cNvPr id="83971" name="Rectangle 3">
            <a:extLst>
              <a:ext uri="{FF2B5EF4-FFF2-40B4-BE49-F238E27FC236}">
                <a16:creationId xmlns:a16="http://schemas.microsoft.com/office/drawing/2014/main" id="{77B42F4C-C445-66EB-6630-EF66255E92C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CB057488-7236-F402-C31F-63677F7DE64C}"/>
              </a:ext>
            </a:extLst>
          </p:cNvPr>
          <p:cNvSpPr>
            <a:spLocks noGrp="1" noRot="1" noChangeAspect="1" noChangeArrowheads="1" noTextEdit="1"/>
          </p:cNvSpPr>
          <p:nvPr>
            <p:ph type="sldImg"/>
          </p:nvPr>
        </p:nvSpPr>
        <p:spPr>
          <a:xfrm>
            <a:off x="1150938" y="692150"/>
            <a:ext cx="4556125" cy="3416300"/>
          </a:xfrm>
          <a:ln/>
        </p:spPr>
      </p:sp>
      <p:sp>
        <p:nvSpPr>
          <p:cNvPr id="84995" name="Rectangle 3">
            <a:extLst>
              <a:ext uri="{FF2B5EF4-FFF2-40B4-BE49-F238E27FC236}">
                <a16:creationId xmlns:a16="http://schemas.microsoft.com/office/drawing/2014/main" id="{B8B0B012-96A8-CB50-0293-B3B2DAC2D36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CC523DBD-F6B5-97E5-7E27-FCA611FA58A7}"/>
              </a:ext>
            </a:extLst>
          </p:cNvPr>
          <p:cNvSpPr>
            <a:spLocks noGrp="1" noRot="1" noChangeAspect="1" noChangeArrowheads="1" noTextEdit="1"/>
          </p:cNvSpPr>
          <p:nvPr>
            <p:ph type="sldImg"/>
          </p:nvPr>
        </p:nvSpPr>
        <p:spPr>
          <a:xfrm>
            <a:off x="1150938" y="692150"/>
            <a:ext cx="4556125" cy="3416300"/>
          </a:xfrm>
          <a:ln/>
        </p:spPr>
      </p:sp>
      <p:sp>
        <p:nvSpPr>
          <p:cNvPr id="63491" name="Rectangle 3">
            <a:extLst>
              <a:ext uri="{FF2B5EF4-FFF2-40B4-BE49-F238E27FC236}">
                <a16:creationId xmlns:a16="http://schemas.microsoft.com/office/drawing/2014/main" id="{FFFEE85B-BA72-235A-D94F-CE2CC8CF67B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4747C85D-5AE1-FAF6-18BC-3637584CE535}"/>
              </a:ext>
            </a:extLst>
          </p:cNvPr>
          <p:cNvSpPr>
            <a:spLocks noGrp="1" noRot="1" noChangeAspect="1" noChangeArrowheads="1" noTextEdit="1"/>
          </p:cNvSpPr>
          <p:nvPr>
            <p:ph type="sldImg"/>
          </p:nvPr>
        </p:nvSpPr>
        <p:spPr>
          <a:xfrm>
            <a:off x="1150938" y="692150"/>
            <a:ext cx="4556125" cy="3416300"/>
          </a:xfrm>
          <a:ln/>
        </p:spPr>
      </p:sp>
      <p:sp>
        <p:nvSpPr>
          <p:cNvPr id="86019" name="Rectangle 3">
            <a:extLst>
              <a:ext uri="{FF2B5EF4-FFF2-40B4-BE49-F238E27FC236}">
                <a16:creationId xmlns:a16="http://schemas.microsoft.com/office/drawing/2014/main" id="{01B9A210-10DE-4C44-EC0D-7A0972BDCD2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267913A5-60E4-1C39-25CB-1F9E39E42F53}"/>
              </a:ext>
            </a:extLst>
          </p:cNvPr>
          <p:cNvSpPr>
            <a:spLocks noGrp="1" noRot="1" noChangeAspect="1" noChangeArrowheads="1" noTextEdit="1"/>
          </p:cNvSpPr>
          <p:nvPr>
            <p:ph type="sldImg"/>
          </p:nvPr>
        </p:nvSpPr>
        <p:spPr>
          <a:xfrm>
            <a:off x="1150938" y="692150"/>
            <a:ext cx="4556125" cy="3416300"/>
          </a:xfrm>
          <a:ln/>
        </p:spPr>
      </p:sp>
      <p:sp>
        <p:nvSpPr>
          <p:cNvPr id="87043" name="Rectangle 3">
            <a:extLst>
              <a:ext uri="{FF2B5EF4-FFF2-40B4-BE49-F238E27FC236}">
                <a16:creationId xmlns:a16="http://schemas.microsoft.com/office/drawing/2014/main" id="{C4AEB8EF-84F4-E680-2526-9C5C69F5B68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DD7CCCCE-423C-449C-236F-C3ACD99145A1}"/>
              </a:ext>
            </a:extLst>
          </p:cNvPr>
          <p:cNvSpPr>
            <a:spLocks noGrp="1" noRot="1" noChangeAspect="1" noChangeArrowheads="1" noTextEdit="1"/>
          </p:cNvSpPr>
          <p:nvPr>
            <p:ph type="sldImg"/>
          </p:nvPr>
        </p:nvSpPr>
        <p:spPr>
          <a:xfrm>
            <a:off x="1150938" y="692150"/>
            <a:ext cx="4556125" cy="3416300"/>
          </a:xfrm>
          <a:ln/>
        </p:spPr>
      </p:sp>
      <p:sp>
        <p:nvSpPr>
          <p:cNvPr id="90115" name="Rectangle 3">
            <a:extLst>
              <a:ext uri="{FF2B5EF4-FFF2-40B4-BE49-F238E27FC236}">
                <a16:creationId xmlns:a16="http://schemas.microsoft.com/office/drawing/2014/main" id="{80757F6C-7E94-864D-AD35-3DF6ECC0DD6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BAAAAFE6-DE65-630D-33F9-ED17490A741E}"/>
              </a:ext>
            </a:extLst>
          </p:cNvPr>
          <p:cNvSpPr>
            <a:spLocks noGrp="1" noRot="1" noChangeAspect="1" noChangeArrowheads="1" noTextEdit="1"/>
          </p:cNvSpPr>
          <p:nvPr>
            <p:ph type="sldImg"/>
          </p:nvPr>
        </p:nvSpPr>
        <p:spPr>
          <a:xfrm>
            <a:off x="1150938" y="692150"/>
            <a:ext cx="4556125" cy="3416300"/>
          </a:xfrm>
          <a:ln/>
        </p:spPr>
      </p:sp>
      <p:sp>
        <p:nvSpPr>
          <p:cNvPr id="92163" name="Rectangle 3">
            <a:extLst>
              <a:ext uri="{FF2B5EF4-FFF2-40B4-BE49-F238E27FC236}">
                <a16:creationId xmlns:a16="http://schemas.microsoft.com/office/drawing/2014/main" id="{D66D6212-F8AB-6DBD-F6C9-FCC616397CD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CDDA5FA7-6340-B6FA-A0BF-D490373957DE}"/>
              </a:ext>
            </a:extLst>
          </p:cNvPr>
          <p:cNvSpPr>
            <a:spLocks noGrp="1" noRot="1" noChangeAspect="1" noChangeArrowheads="1" noTextEdit="1"/>
          </p:cNvSpPr>
          <p:nvPr>
            <p:ph type="sldImg"/>
          </p:nvPr>
        </p:nvSpPr>
        <p:spPr>
          <a:xfrm>
            <a:off x="1150938" y="692150"/>
            <a:ext cx="4556125" cy="3416300"/>
          </a:xfrm>
          <a:ln cap="flat"/>
        </p:spPr>
      </p:sp>
      <p:sp>
        <p:nvSpPr>
          <p:cNvPr id="93187" name="Rectangle 3">
            <a:extLst>
              <a:ext uri="{FF2B5EF4-FFF2-40B4-BE49-F238E27FC236}">
                <a16:creationId xmlns:a16="http://schemas.microsoft.com/office/drawing/2014/main" id="{0FD75E02-98A8-85F0-140F-E21EDDBFFFF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C67E62F2-9C6A-2379-1899-68F2C4A4F5C8}"/>
              </a:ext>
            </a:extLst>
          </p:cNvPr>
          <p:cNvSpPr>
            <a:spLocks noGrp="1" noRot="1" noChangeAspect="1" noChangeArrowheads="1" noTextEdit="1"/>
          </p:cNvSpPr>
          <p:nvPr>
            <p:ph type="sldImg"/>
          </p:nvPr>
        </p:nvSpPr>
        <p:spPr>
          <a:xfrm>
            <a:off x="1150938" y="692150"/>
            <a:ext cx="4556125" cy="3416300"/>
          </a:xfrm>
          <a:ln/>
        </p:spPr>
      </p:sp>
      <p:sp>
        <p:nvSpPr>
          <p:cNvPr id="94211" name="Rectangle 3">
            <a:extLst>
              <a:ext uri="{FF2B5EF4-FFF2-40B4-BE49-F238E27FC236}">
                <a16:creationId xmlns:a16="http://schemas.microsoft.com/office/drawing/2014/main" id="{82E3D4D8-B583-782B-6709-84B4EC9FD91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7CE960FB-C596-EDB8-F384-591AD89355F5}"/>
              </a:ext>
            </a:extLst>
          </p:cNvPr>
          <p:cNvSpPr>
            <a:spLocks noGrp="1" noRot="1" noChangeAspect="1" noChangeArrowheads="1" noTextEdit="1"/>
          </p:cNvSpPr>
          <p:nvPr>
            <p:ph type="sldImg"/>
          </p:nvPr>
        </p:nvSpPr>
        <p:spPr>
          <a:xfrm>
            <a:off x="1150938" y="692150"/>
            <a:ext cx="4556125" cy="3416300"/>
          </a:xfrm>
          <a:ln cap="flat"/>
        </p:spPr>
      </p:sp>
      <p:sp>
        <p:nvSpPr>
          <p:cNvPr id="95235" name="Rectangle 3">
            <a:extLst>
              <a:ext uri="{FF2B5EF4-FFF2-40B4-BE49-F238E27FC236}">
                <a16:creationId xmlns:a16="http://schemas.microsoft.com/office/drawing/2014/main" id="{A0056069-7B3E-5F24-8536-1117CA3E894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711277B8-1D88-9349-1542-F3EBE1D3074F}"/>
              </a:ext>
            </a:extLst>
          </p:cNvPr>
          <p:cNvSpPr>
            <a:spLocks noGrp="1" noRot="1" noChangeAspect="1" noChangeArrowheads="1" noTextEdit="1"/>
          </p:cNvSpPr>
          <p:nvPr>
            <p:ph type="sldImg"/>
          </p:nvPr>
        </p:nvSpPr>
        <p:spPr>
          <a:xfrm>
            <a:off x="1150938" y="692150"/>
            <a:ext cx="4556125" cy="3416300"/>
          </a:xfrm>
          <a:ln/>
        </p:spPr>
      </p:sp>
      <p:sp>
        <p:nvSpPr>
          <p:cNvPr id="96259" name="Rectangle 3">
            <a:extLst>
              <a:ext uri="{FF2B5EF4-FFF2-40B4-BE49-F238E27FC236}">
                <a16:creationId xmlns:a16="http://schemas.microsoft.com/office/drawing/2014/main" id="{57004C7D-01FF-A093-41D9-08D28BFC8D1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3BF8D26-B510-E815-30E8-8C72E2433CA9}"/>
              </a:ext>
            </a:extLst>
          </p:cNvPr>
          <p:cNvSpPr>
            <a:spLocks noGrp="1" noRot="1" noChangeAspect="1" noChangeArrowheads="1" noTextEdit="1"/>
          </p:cNvSpPr>
          <p:nvPr>
            <p:ph type="sldImg"/>
          </p:nvPr>
        </p:nvSpPr>
        <p:spPr>
          <a:xfrm>
            <a:off x="1150938" y="692150"/>
            <a:ext cx="4556125" cy="3416300"/>
          </a:xfrm>
          <a:ln/>
        </p:spPr>
      </p:sp>
      <p:sp>
        <p:nvSpPr>
          <p:cNvPr id="64515" name="Rectangle 3">
            <a:extLst>
              <a:ext uri="{FF2B5EF4-FFF2-40B4-BE49-F238E27FC236}">
                <a16:creationId xmlns:a16="http://schemas.microsoft.com/office/drawing/2014/main" id="{8132D461-8820-8AB3-86FA-CBBB20C09DF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8A2177A7-16EB-A26A-E0F2-0FE50505CA69}"/>
              </a:ext>
            </a:extLst>
          </p:cNvPr>
          <p:cNvSpPr>
            <a:spLocks noGrp="1" noRot="1" noChangeAspect="1" noChangeArrowheads="1" noTextEdit="1"/>
          </p:cNvSpPr>
          <p:nvPr>
            <p:ph type="sldImg"/>
          </p:nvPr>
        </p:nvSpPr>
        <p:spPr>
          <a:xfrm>
            <a:off x="1150938" y="692150"/>
            <a:ext cx="4556125" cy="3416300"/>
          </a:xfrm>
          <a:ln/>
        </p:spPr>
      </p:sp>
      <p:sp>
        <p:nvSpPr>
          <p:cNvPr id="65539" name="Rectangle 3">
            <a:extLst>
              <a:ext uri="{FF2B5EF4-FFF2-40B4-BE49-F238E27FC236}">
                <a16:creationId xmlns:a16="http://schemas.microsoft.com/office/drawing/2014/main" id="{033DB20E-C7DE-7394-2606-72BA1465245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A75E0BFD-FED5-CDB6-E9F5-5CE20327965C}"/>
              </a:ext>
            </a:extLst>
          </p:cNvPr>
          <p:cNvSpPr>
            <a:spLocks noGrp="1" noRot="1" noChangeAspect="1" noChangeArrowheads="1" noTextEdit="1"/>
          </p:cNvSpPr>
          <p:nvPr>
            <p:ph type="sldImg"/>
          </p:nvPr>
        </p:nvSpPr>
        <p:spPr>
          <a:xfrm>
            <a:off x="1150938" y="692150"/>
            <a:ext cx="4556125" cy="3416300"/>
          </a:xfrm>
          <a:ln cap="flat"/>
        </p:spPr>
      </p:sp>
      <p:sp>
        <p:nvSpPr>
          <p:cNvPr id="67587" name="Rectangle 3">
            <a:extLst>
              <a:ext uri="{FF2B5EF4-FFF2-40B4-BE49-F238E27FC236}">
                <a16:creationId xmlns:a16="http://schemas.microsoft.com/office/drawing/2014/main" id="{219E83E3-948A-F32C-F4B3-F8E29160E4D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D319C79-B18B-556C-2414-BFDF1BB8D9BD}"/>
              </a:ext>
            </a:extLst>
          </p:cNvPr>
          <p:cNvSpPr>
            <a:spLocks noGrp="1" noRot="1" noChangeAspect="1" noChangeArrowheads="1" noTextEdit="1"/>
          </p:cNvSpPr>
          <p:nvPr>
            <p:ph type="sldImg"/>
          </p:nvPr>
        </p:nvSpPr>
        <p:spPr>
          <a:xfrm>
            <a:off x="1150938" y="692150"/>
            <a:ext cx="4556125" cy="3416300"/>
          </a:xfrm>
          <a:ln/>
        </p:spPr>
      </p:sp>
      <p:sp>
        <p:nvSpPr>
          <p:cNvPr id="68611" name="Rectangle 3">
            <a:extLst>
              <a:ext uri="{FF2B5EF4-FFF2-40B4-BE49-F238E27FC236}">
                <a16:creationId xmlns:a16="http://schemas.microsoft.com/office/drawing/2014/main" id="{A0F65E9C-E657-CEB8-3C9F-AE2E8D477B0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4DB264B9-4035-123E-E004-155F20E5F496}"/>
              </a:ext>
            </a:extLst>
          </p:cNvPr>
          <p:cNvSpPr>
            <a:spLocks noGrp="1" noRot="1" noChangeAspect="1" noChangeArrowheads="1" noTextEdit="1"/>
          </p:cNvSpPr>
          <p:nvPr>
            <p:ph type="sldImg"/>
          </p:nvPr>
        </p:nvSpPr>
        <p:spPr>
          <a:xfrm>
            <a:off x="1150938" y="692150"/>
            <a:ext cx="4556125" cy="3416300"/>
          </a:xfrm>
          <a:ln/>
        </p:spPr>
      </p:sp>
      <p:sp>
        <p:nvSpPr>
          <p:cNvPr id="69635" name="Rectangle 3">
            <a:extLst>
              <a:ext uri="{FF2B5EF4-FFF2-40B4-BE49-F238E27FC236}">
                <a16:creationId xmlns:a16="http://schemas.microsoft.com/office/drawing/2014/main" id="{8CB8C169-02E4-5A8B-A22D-375DF8B1FEF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70C3540-DCA3-E0A8-470D-5D4DEF2D9D34}"/>
              </a:ext>
            </a:extLst>
          </p:cNvPr>
          <p:cNvSpPr>
            <a:spLocks noGrp="1" noRot="1" noChangeAspect="1" noChangeArrowheads="1" noTextEdit="1"/>
          </p:cNvSpPr>
          <p:nvPr>
            <p:ph type="sldImg"/>
          </p:nvPr>
        </p:nvSpPr>
        <p:spPr>
          <a:xfrm>
            <a:off x="1150938" y="692150"/>
            <a:ext cx="4556125" cy="3416300"/>
          </a:xfrm>
          <a:ln/>
        </p:spPr>
      </p:sp>
      <p:sp>
        <p:nvSpPr>
          <p:cNvPr id="70659" name="Rectangle 3">
            <a:extLst>
              <a:ext uri="{FF2B5EF4-FFF2-40B4-BE49-F238E27FC236}">
                <a16:creationId xmlns:a16="http://schemas.microsoft.com/office/drawing/2014/main" id="{6AB419A9-35E9-9068-5F40-B7A97F09B3F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D2B0F624-2381-A9E4-789C-FFA1FAA35E19}"/>
              </a:ext>
            </a:extLst>
          </p:cNvPr>
          <p:cNvSpPr>
            <a:spLocks noGrp="1" noRot="1" noChangeAspect="1" noChangeArrowheads="1" noTextEdit="1"/>
          </p:cNvSpPr>
          <p:nvPr>
            <p:ph type="sldImg"/>
          </p:nvPr>
        </p:nvSpPr>
        <p:spPr>
          <a:xfrm>
            <a:off x="1150938" y="692150"/>
            <a:ext cx="4556125" cy="3416300"/>
          </a:xfrm>
          <a:ln/>
        </p:spPr>
      </p:sp>
      <p:sp>
        <p:nvSpPr>
          <p:cNvPr id="71683" name="Rectangle 3">
            <a:extLst>
              <a:ext uri="{FF2B5EF4-FFF2-40B4-BE49-F238E27FC236}">
                <a16:creationId xmlns:a16="http://schemas.microsoft.com/office/drawing/2014/main" id="{BA8ACE86-02E0-F029-DA65-6F47B6A9D8A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
          <p:cNvGrpSpPr>
            <a:grpSpLocks/>
          </p:cNvGrpSpPr>
          <p:nvPr/>
        </p:nvGrpSpPr>
        <p:grpSpPr bwMode="auto">
          <a:xfrm>
            <a:off x="0" y="914400"/>
            <a:ext cx="8686800" cy="2514600"/>
            <a:chOff x="0" y="576"/>
            <a:chExt cx="5472" cy="1584"/>
          </a:xfrm>
        </p:grpSpPr>
        <p:sp>
          <p:nvSpPr>
            <p:cNvPr id="5" name="Oval 7"/>
            <p:cNvSpPr>
              <a:spLocks noChangeArrowheads="1"/>
            </p:cNvSpPr>
            <p:nvPr/>
          </p:nvSpPr>
          <p:spPr bwMode="auto">
            <a:xfrm>
              <a:off x="144" y="576"/>
              <a:ext cx="1584" cy="1584"/>
            </a:xfrm>
            <a:prstGeom prst="ellipse">
              <a:avLst/>
            </a:prstGeom>
            <a:noFill/>
            <a:ln w="12700">
              <a:solidFill>
                <a:schemeClr val="accent1"/>
              </a:solidFill>
              <a:round/>
              <a:headEnd/>
              <a:tailEnd/>
            </a:ln>
            <a:effectLst/>
          </p:spPr>
          <p:txBody>
            <a:bodyPr wrap="none" anchor="ctr"/>
            <a:lstStyle/>
            <a:p>
              <a:pPr algn="ctr">
                <a:defRPr/>
              </a:pPr>
              <a:endParaRPr lang="en-US"/>
            </a:p>
          </p:txBody>
        </p:sp>
        <p:sp>
          <p:nvSpPr>
            <p:cNvPr id="6" name="Rectangle 8"/>
            <p:cNvSpPr>
              <a:spLocks noChangeArrowheads="1"/>
            </p:cNvSpPr>
            <p:nvPr/>
          </p:nvSpPr>
          <p:spPr bwMode="hidden">
            <a:xfrm>
              <a:off x="0" y="1056"/>
              <a:ext cx="2976" cy="72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7" name="Rectangle 9"/>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8" name="Freeform 10"/>
            <p:cNvSpPr>
              <a:spLocks noChangeArrowheads="1"/>
            </p:cNvSpPr>
            <p:nvPr/>
          </p:nvSpPr>
          <p:spPr bwMode="auto">
            <a:xfrm>
              <a:off x="384" y="960"/>
              <a:ext cx="144" cy="913"/>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eaLnBrk="0" hangingPunct="0">
                <a:defRPr/>
              </a:pPr>
              <a:endParaRPr lang="en-US"/>
            </a:p>
          </p:txBody>
        </p:sp>
        <p:sp>
          <p:nvSpPr>
            <p:cNvPr id="9" name="Freeform 11"/>
            <p:cNvSpPr>
              <a:spLocks noChangeArrowheads="1"/>
            </p:cNvSpPr>
            <p:nvPr/>
          </p:nvSpPr>
          <p:spPr bwMode="auto">
            <a:xfrm>
              <a:off x="4944" y="762"/>
              <a:ext cx="165" cy="864"/>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eaLnBrk="0" hangingPunct="0">
                <a:defRPr/>
              </a:pPr>
              <a:endParaRPr lang="en-US"/>
            </a:p>
          </p:txBody>
        </p:sp>
      </p:grpSp>
      <p:sp>
        <p:nvSpPr>
          <p:cNvPr id="13314" name="Rectangle 2"/>
          <p:cNvSpPr>
            <a:spLocks noGrp="1" noChangeArrowheads="1"/>
          </p:cNvSpPr>
          <p:nvPr>
            <p:ph type="subTitle" idx="1"/>
          </p:nvPr>
        </p:nvSpPr>
        <p:spPr>
          <a:xfrm>
            <a:off x="2286000" y="3581400"/>
            <a:ext cx="5638800" cy="1905000"/>
          </a:xfrm>
        </p:spPr>
        <p:txBody>
          <a:bodyPr/>
          <a:lstStyle>
            <a:lvl1pPr marL="0" indent="0">
              <a:buFont typeface="Wingdings" pitchFamily="2" charset="2"/>
              <a:buNone/>
              <a:defRPr/>
            </a:lvl1pPr>
          </a:lstStyle>
          <a:p>
            <a:r>
              <a:rPr lang="en-US"/>
              <a:t>Click to edit Master subtitle style</a:t>
            </a:r>
          </a:p>
        </p:txBody>
      </p:sp>
      <p:sp>
        <p:nvSpPr>
          <p:cNvPr id="13324" name="Rectangle 12"/>
          <p:cNvSpPr>
            <a:spLocks noGrp="1" noChangeArrowheads="1"/>
          </p:cNvSpPr>
          <p:nvPr>
            <p:ph type="ctrTitle"/>
          </p:nvPr>
        </p:nvSpPr>
        <p:spPr>
          <a:xfrm>
            <a:off x="838200" y="1443038"/>
            <a:ext cx="7086600" cy="1600200"/>
          </a:xfrm>
        </p:spPr>
        <p:txBody>
          <a:bodyPr anchor="ctr"/>
          <a:lstStyle>
            <a:lvl1pPr>
              <a:defRPr/>
            </a:lvl1pPr>
          </a:lstStyle>
          <a:p>
            <a:r>
              <a:rPr lang="en-US"/>
              <a:t>Click to edit Master title style</a:t>
            </a:r>
          </a:p>
        </p:txBody>
      </p:sp>
      <p:sp>
        <p:nvSpPr>
          <p:cNvPr id="10" name="Rectangle 3"/>
          <p:cNvSpPr>
            <a:spLocks noGrp="1" noChangeArrowheads="1"/>
          </p:cNvSpPr>
          <p:nvPr>
            <p:ph type="dt" sz="half" idx="10"/>
          </p:nvPr>
        </p:nvSpPr>
        <p:spPr>
          <a:xfrm>
            <a:off x="685800" y="6248400"/>
            <a:ext cx="1905000" cy="457200"/>
          </a:xfrm>
        </p:spPr>
        <p:txBody>
          <a:bodyPr/>
          <a:lstStyle>
            <a:lvl1pPr>
              <a:defRPr/>
            </a:lvl1pPr>
          </a:lstStyle>
          <a:p>
            <a:pPr>
              <a:defRPr/>
            </a:pPr>
            <a:fld id="{A308930E-B66D-4DEE-B93D-62824066E507}" type="datetime1">
              <a:rPr lang="en-US" smtClean="0"/>
              <a:t>7/22/2024</a:t>
            </a:fld>
            <a:endParaRPr lang="en-US"/>
          </a:p>
        </p:txBody>
      </p:sp>
      <p:sp>
        <p:nvSpPr>
          <p:cNvPr id="11" name="Rectangle 4"/>
          <p:cNvSpPr>
            <a:spLocks noGrp="1" noChangeArrowheads="1"/>
          </p:cNvSpPr>
          <p:nvPr>
            <p:ph type="ftr" sz="quarter" idx="11"/>
          </p:nvPr>
        </p:nvSpPr>
        <p:spPr>
          <a:xfrm>
            <a:off x="3124200" y="6248400"/>
            <a:ext cx="2895600" cy="457200"/>
          </a:xfrm>
        </p:spPr>
        <p:txBody>
          <a:bodyPr/>
          <a:lstStyle>
            <a:lvl1pPr>
              <a:defRPr/>
            </a:lvl1pPr>
          </a:lstStyle>
          <a:p>
            <a:pPr>
              <a:defRPr/>
            </a:pPr>
            <a:r>
              <a:rPr lang="en-US"/>
              <a:t>MC3020</a:t>
            </a:r>
          </a:p>
        </p:txBody>
      </p:sp>
      <p:sp>
        <p:nvSpPr>
          <p:cNvPr id="12" name="Rectangle 5"/>
          <p:cNvSpPr>
            <a:spLocks noGrp="1" noChangeArrowheads="1"/>
          </p:cNvSpPr>
          <p:nvPr>
            <p:ph type="sldNum" sz="quarter" idx="12"/>
          </p:nvPr>
        </p:nvSpPr>
        <p:spPr>
          <a:xfrm>
            <a:off x="6553200" y="6248400"/>
            <a:ext cx="1905000" cy="457200"/>
          </a:xfrm>
        </p:spPr>
        <p:txBody>
          <a:bodyPr/>
          <a:lstStyle>
            <a:lvl1pPr>
              <a:defRPr/>
            </a:lvl1pPr>
          </a:lstStyle>
          <a:p>
            <a:pPr>
              <a:defRPr/>
            </a:pPr>
            <a:fld id="{14F20912-3964-4AC0-A76F-E2BBB0A2FF93}" type="slidenum">
              <a:rPr lang="en-US"/>
              <a:pPr>
                <a:defRPr/>
              </a:pPr>
              <a:t>‹#›</a:t>
            </a:fld>
            <a:endParaRPr lang="en-US"/>
          </a:p>
        </p:txBody>
      </p:sp>
    </p:spTree>
    <p:extLst>
      <p:ext uri="{BB962C8B-B14F-4D97-AF65-F5344CB8AC3E}">
        <p14:creationId xmlns:p14="http://schemas.microsoft.com/office/powerpoint/2010/main" val="257184781"/>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70D1BBEF-5494-4F54-8D56-E735BC30E6B6}" type="datetime1">
              <a:rPr lang="en-US" smtClean="0"/>
              <a:t>7/22/2024</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FBD8310E-0DB0-4721-B025-0CB70D41D95B}" type="slidenum">
              <a:rPr lang="en-US"/>
              <a:pPr>
                <a:defRPr/>
              </a:pPr>
              <a:t>‹#›</a:t>
            </a:fld>
            <a:endParaRPr lang="en-US"/>
          </a:p>
        </p:txBody>
      </p:sp>
    </p:spTree>
    <p:extLst>
      <p:ext uri="{BB962C8B-B14F-4D97-AF65-F5344CB8AC3E}">
        <p14:creationId xmlns:p14="http://schemas.microsoft.com/office/powerpoint/2010/main" val="697371622"/>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EA7447CE-76F7-4678-A430-C7D8F669521E}" type="datetime1">
              <a:rPr lang="en-US" smtClean="0"/>
              <a:t>7/22/2024</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95FD2ED4-81C2-415D-9DB9-34C0DEB3242C}" type="slidenum">
              <a:rPr lang="en-US"/>
              <a:pPr>
                <a:defRPr/>
              </a:pPr>
              <a:t>‹#›</a:t>
            </a:fld>
            <a:endParaRPr lang="en-US"/>
          </a:p>
        </p:txBody>
      </p:sp>
    </p:spTree>
    <p:extLst>
      <p:ext uri="{BB962C8B-B14F-4D97-AF65-F5344CB8AC3E}">
        <p14:creationId xmlns:p14="http://schemas.microsoft.com/office/powerpoint/2010/main" val="3791597630"/>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a:t>Click to edit Master title style</a:t>
            </a:r>
          </a:p>
        </p:txBody>
      </p:sp>
      <p:sp>
        <p:nvSpPr>
          <p:cNvPr id="3" name="Text Placeholder 2"/>
          <p:cNvSpPr>
            <a:spLocks noGrp="1"/>
          </p:cNvSpPr>
          <p:nvPr>
            <p:ph type="body" sz="half" idx="1"/>
          </p:nvPr>
        </p:nvSpPr>
        <p:spPr>
          <a:xfrm>
            <a:off x="949325"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3" y="1981200"/>
            <a:ext cx="375443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fld id="{D2F9A020-A9A9-4625-B723-07D3791FE2F0}" type="datetime1">
              <a:rPr lang="en-US" smtClean="0"/>
              <a:t>7/22/2024</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6A1B57EA-E72A-4329-81F2-51EDB34B2E37}" type="slidenum">
              <a:rPr lang="en-US"/>
              <a:pPr>
                <a:defRPr/>
              </a:pPr>
              <a:t>‹#›</a:t>
            </a:fld>
            <a:endParaRPr lang="en-US"/>
          </a:p>
        </p:txBody>
      </p:sp>
    </p:spTree>
    <p:extLst>
      <p:ext uri="{BB962C8B-B14F-4D97-AF65-F5344CB8AC3E}">
        <p14:creationId xmlns:p14="http://schemas.microsoft.com/office/powerpoint/2010/main" val="274550140"/>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a:t>Click to edit Master title style</a:t>
            </a:r>
          </a:p>
        </p:txBody>
      </p:sp>
      <p:sp>
        <p:nvSpPr>
          <p:cNvPr id="3" name="Text Placeholder 2"/>
          <p:cNvSpPr>
            <a:spLocks noGrp="1"/>
          </p:cNvSpPr>
          <p:nvPr>
            <p:ph type="body" sz="half" idx="1"/>
          </p:nvPr>
        </p:nvSpPr>
        <p:spPr>
          <a:xfrm>
            <a:off x="949325"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56163" y="19812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56163" y="41148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dt" sz="half" idx="10"/>
          </p:nvPr>
        </p:nvSpPr>
        <p:spPr>
          <a:ln/>
        </p:spPr>
        <p:txBody>
          <a:bodyPr/>
          <a:lstStyle>
            <a:lvl1pPr>
              <a:defRPr/>
            </a:lvl1pPr>
          </a:lstStyle>
          <a:p>
            <a:pPr>
              <a:defRPr/>
            </a:pPr>
            <a:fld id="{3B4D1B2B-9E55-4DDE-93D5-6D47CEFA1CAA}" type="datetime1">
              <a:rPr lang="en-US" smtClean="0"/>
              <a:t>7/22/2024</a:t>
            </a:fld>
            <a:endParaRPr lang="en-US"/>
          </a:p>
        </p:txBody>
      </p:sp>
      <p:sp>
        <p:nvSpPr>
          <p:cNvPr id="7"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8" name="Rectangle 8"/>
          <p:cNvSpPr>
            <a:spLocks noGrp="1" noChangeArrowheads="1"/>
          </p:cNvSpPr>
          <p:nvPr>
            <p:ph type="sldNum" sz="quarter" idx="12"/>
          </p:nvPr>
        </p:nvSpPr>
        <p:spPr>
          <a:ln/>
        </p:spPr>
        <p:txBody>
          <a:bodyPr/>
          <a:lstStyle>
            <a:lvl1pPr>
              <a:defRPr/>
            </a:lvl1pPr>
          </a:lstStyle>
          <a:p>
            <a:pPr>
              <a:defRPr/>
            </a:pPr>
            <a:fld id="{2EC6C997-B2A1-4F64-94C9-9181FD65C0A1}" type="slidenum">
              <a:rPr lang="en-US"/>
              <a:pPr>
                <a:defRPr/>
              </a:pPr>
              <a:t>‹#›</a:t>
            </a:fld>
            <a:endParaRPr lang="en-US"/>
          </a:p>
        </p:txBody>
      </p:sp>
    </p:spTree>
    <p:extLst>
      <p:ext uri="{BB962C8B-B14F-4D97-AF65-F5344CB8AC3E}">
        <p14:creationId xmlns:p14="http://schemas.microsoft.com/office/powerpoint/2010/main" val="531946398"/>
      </p:ext>
    </p:extLst>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31863" y="96838"/>
            <a:ext cx="7678737" cy="599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p:cNvSpPr>
            <a:spLocks noGrp="1" noChangeArrowheads="1"/>
          </p:cNvSpPr>
          <p:nvPr>
            <p:ph type="dt" sz="half" idx="10"/>
          </p:nvPr>
        </p:nvSpPr>
        <p:spPr>
          <a:ln/>
        </p:spPr>
        <p:txBody>
          <a:bodyPr/>
          <a:lstStyle>
            <a:lvl1pPr>
              <a:defRPr/>
            </a:lvl1pPr>
          </a:lstStyle>
          <a:p>
            <a:pPr>
              <a:defRPr/>
            </a:pPr>
            <a:fld id="{89DE76AE-8016-4E12-BBFB-F3B1387169E7}" type="datetime1">
              <a:rPr lang="en-US" smtClean="0"/>
              <a:t>7/22/2024</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5" name="Rectangle 8"/>
          <p:cNvSpPr>
            <a:spLocks noGrp="1" noChangeArrowheads="1"/>
          </p:cNvSpPr>
          <p:nvPr>
            <p:ph type="sldNum" sz="quarter" idx="12"/>
          </p:nvPr>
        </p:nvSpPr>
        <p:spPr>
          <a:ln/>
        </p:spPr>
        <p:txBody>
          <a:bodyPr/>
          <a:lstStyle>
            <a:lvl1pPr>
              <a:defRPr/>
            </a:lvl1pPr>
          </a:lstStyle>
          <a:p>
            <a:pPr>
              <a:defRPr/>
            </a:pPr>
            <a:fld id="{9ED58F9B-28CC-45BA-B87E-300B3A1B38A0}" type="slidenum">
              <a:rPr lang="en-US"/>
              <a:pPr>
                <a:defRPr/>
              </a:pPr>
              <a:t>‹#›</a:t>
            </a:fld>
            <a:endParaRPr lang="en-US"/>
          </a:p>
        </p:txBody>
      </p:sp>
    </p:spTree>
    <p:extLst>
      <p:ext uri="{BB962C8B-B14F-4D97-AF65-F5344CB8AC3E}">
        <p14:creationId xmlns:p14="http://schemas.microsoft.com/office/powerpoint/2010/main" val="3747416825"/>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8D30CD17-3FA5-48C7-BE32-4F91304B5150}" type="datetime1">
              <a:rPr lang="en-US" smtClean="0"/>
              <a:t>7/22/2024</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645ED874-4033-4CEE-AE69-D7CB222F48E6}" type="slidenum">
              <a:rPr lang="en-US"/>
              <a:pPr>
                <a:defRPr/>
              </a:pPr>
              <a:t>‹#›</a:t>
            </a:fld>
            <a:endParaRPr lang="en-US"/>
          </a:p>
        </p:txBody>
      </p:sp>
    </p:spTree>
    <p:extLst>
      <p:ext uri="{BB962C8B-B14F-4D97-AF65-F5344CB8AC3E}">
        <p14:creationId xmlns:p14="http://schemas.microsoft.com/office/powerpoint/2010/main" val="2865308922"/>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fld id="{D705D8BC-EDFD-4E6E-8781-D78E10040B17}" type="datetime1">
              <a:rPr lang="en-US" smtClean="0"/>
              <a:t>7/22/2024</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00D12143-4CA1-4B5D-8192-280F0A8950D9}" type="slidenum">
              <a:rPr lang="en-US"/>
              <a:pPr>
                <a:defRPr/>
              </a:pPr>
              <a:t>‹#›</a:t>
            </a:fld>
            <a:endParaRPr lang="en-US"/>
          </a:p>
        </p:txBody>
      </p:sp>
    </p:spTree>
    <p:extLst>
      <p:ext uri="{BB962C8B-B14F-4D97-AF65-F5344CB8AC3E}">
        <p14:creationId xmlns:p14="http://schemas.microsoft.com/office/powerpoint/2010/main" val="1788375589"/>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fld id="{B8EF34EC-ACB4-4A83-9969-8979F5F72BA2}" type="datetime1">
              <a:rPr lang="en-US" smtClean="0"/>
              <a:t>7/22/2024</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605A68BB-D301-4C84-8D5A-68B072225578}" type="slidenum">
              <a:rPr lang="en-US"/>
              <a:pPr>
                <a:defRPr/>
              </a:pPr>
              <a:t>‹#›</a:t>
            </a:fld>
            <a:endParaRPr lang="en-US"/>
          </a:p>
        </p:txBody>
      </p:sp>
    </p:spTree>
    <p:extLst>
      <p:ext uri="{BB962C8B-B14F-4D97-AF65-F5344CB8AC3E}">
        <p14:creationId xmlns:p14="http://schemas.microsoft.com/office/powerpoint/2010/main" val="2002444222"/>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fld id="{E4A1BF2D-2319-4DDC-BEAA-552C23C06BDB}" type="datetime1">
              <a:rPr lang="en-US" smtClean="0"/>
              <a:t>7/22/2024</a:t>
            </a:fld>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9" name="Rectangle 8"/>
          <p:cNvSpPr>
            <a:spLocks noGrp="1" noChangeArrowheads="1"/>
          </p:cNvSpPr>
          <p:nvPr>
            <p:ph type="sldNum" sz="quarter" idx="12"/>
          </p:nvPr>
        </p:nvSpPr>
        <p:spPr>
          <a:ln/>
        </p:spPr>
        <p:txBody>
          <a:bodyPr/>
          <a:lstStyle>
            <a:lvl1pPr>
              <a:defRPr/>
            </a:lvl1pPr>
          </a:lstStyle>
          <a:p>
            <a:pPr>
              <a:defRPr/>
            </a:pPr>
            <a:fld id="{280F40D6-973E-420A-8A2A-57EE40479B76}" type="slidenum">
              <a:rPr lang="en-US"/>
              <a:pPr>
                <a:defRPr/>
              </a:pPr>
              <a:t>‹#›</a:t>
            </a:fld>
            <a:endParaRPr lang="en-US"/>
          </a:p>
        </p:txBody>
      </p:sp>
    </p:spTree>
    <p:extLst>
      <p:ext uri="{BB962C8B-B14F-4D97-AF65-F5344CB8AC3E}">
        <p14:creationId xmlns:p14="http://schemas.microsoft.com/office/powerpoint/2010/main" val="1712266525"/>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fld id="{AF404ED4-4AD9-4DEE-A10A-CB52D0B290E8}" type="datetime1">
              <a:rPr lang="en-US" smtClean="0"/>
              <a:t>7/22/2024</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5" name="Rectangle 8"/>
          <p:cNvSpPr>
            <a:spLocks noGrp="1" noChangeArrowheads="1"/>
          </p:cNvSpPr>
          <p:nvPr>
            <p:ph type="sldNum" sz="quarter" idx="12"/>
          </p:nvPr>
        </p:nvSpPr>
        <p:spPr>
          <a:ln/>
        </p:spPr>
        <p:txBody>
          <a:bodyPr/>
          <a:lstStyle>
            <a:lvl1pPr>
              <a:defRPr/>
            </a:lvl1pPr>
          </a:lstStyle>
          <a:p>
            <a:pPr>
              <a:defRPr/>
            </a:pPr>
            <a:fld id="{91405199-A820-4E09-B31F-8A886D86286D}" type="slidenum">
              <a:rPr lang="en-US"/>
              <a:pPr>
                <a:defRPr/>
              </a:pPr>
              <a:t>‹#›</a:t>
            </a:fld>
            <a:endParaRPr lang="en-US"/>
          </a:p>
        </p:txBody>
      </p:sp>
    </p:spTree>
    <p:extLst>
      <p:ext uri="{BB962C8B-B14F-4D97-AF65-F5344CB8AC3E}">
        <p14:creationId xmlns:p14="http://schemas.microsoft.com/office/powerpoint/2010/main" val="3327904356"/>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E650FD56-E3A0-4CE9-B373-5A768E0772EE}" type="datetime1">
              <a:rPr lang="en-US" smtClean="0"/>
              <a:t>7/22/2024</a:t>
            </a:fld>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4" name="Rectangle 8"/>
          <p:cNvSpPr>
            <a:spLocks noGrp="1" noChangeArrowheads="1"/>
          </p:cNvSpPr>
          <p:nvPr>
            <p:ph type="sldNum" sz="quarter" idx="12"/>
          </p:nvPr>
        </p:nvSpPr>
        <p:spPr>
          <a:ln/>
        </p:spPr>
        <p:txBody>
          <a:bodyPr/>
          <a:lstStyle>
            <a:lvl1pPr>
              <a:defRPr/>
            </a:lvl1pPr>
          </a:lstStyle>
          <a:p>
            <a:pPr>
              <a:defRPr/>
            </a:pPr>
            <a:fld id="{D04035A3-F0E6-4F56-B6BB-121338858F57}" type="slidenum">
              <a:rPr lang="en-US"/>
              <a:pPr>
                <a:defRPr/>
              </a:pPr>
              <a:t>‹#›</a:t>
            </a:fld>
            <a:endParaRPr lang="en-US"/>
          </a:p>
        </p:txBody>
      </p:sp>
    </p:spTree>
    <p:extLst>
      <p:ext uri="{BB962C8B-B14F-4D97-AF65-F5344CB8AC3E}">
        <p14:creationId xmlns:p14="http://schemas.microsoft.com/office/powerpoint/2010/main" val="3772379094"/>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C123FD5F-3543-4C19-9196-88E0FA17D9FF}" type="datetime1">
              <a:rPr lang="en-US" smtClean="0"/>
              <a:t>7/22/2024</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5E57952B-F832-44D9-AB1C-19D8A9007706}" type="slidenum">
              <a:rPr lang="en-US"/>
              <a:pPr>
                <a:defRPr/>
              </a:pPr>
              <a:t>‹#›</a:t>
            </a:fld>
            <a:endParaRPr lang="en-US"/>
          </a:p>
        </p:txBody>
      </p:sp>
    </p:spTree>
    <p:extLst>
      <p:ext uri="{BB962C8B-B14F-4D97-AF65-F5344CB8AC3E}">
        <p14:creationId xmlns:p14="http://schemas.microsoft.com/office/powerpoint/2010/main" val="206592213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70B921A6-2C56-4BC3-A5B7-8A10CD1868A5}" type="datetime1">
              <a:rPr lang="en-US" smtClean="0"/>
              <a:t>7/22/2024</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5D9D0630-C4F3-409D-9A0D-A69F5C145D77}" type="slidenum">
              <a:rPr lang="en-US"/>
              <a:pPr>
                <a:defRPr/>
              </a:pPr>
              <a:t>‹#›</a:t>
            </a:fld>
            <a:endParaRPr lang="en-US"/>
          </a:p>
        </p:txBody>
      </p:sp>
    </p:spTree>
    <p:extLst>
      <p:ext uri="{BB962C8B-B14F-4D97-AF65-F5344CB8AC3E}">
        <p14:creationId xmlns:p14="http://schemas.microsoft.com/office/powerpoint/2010/main" val="1301865638"/>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2291"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6388" name="Rectangle 4"/>
          <p:cNvSpPr>
            <a:spLocks noGrp="1" noChangeArrowheads="1"/>
          </p:cNvSpPr>
          <p:nvPr>
            <p:ph type="title"/>
          </p:nvPr>
        </p:nvSpPr>
        <p:spPr bwMode="auto">
          <a:xfrm>
            <a:off x="931863" y="96838"/>
            <a:ext cx="715803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6389" name="Rectangle 5"/>
          <p:cNvSpPr>
            <a:spLocks noGrp="1" noChangeArrowheads="1"/>
          </p:cNvSpPr>
          <p:nvPr>
            <p:ph type="body" idx="1"/>
          </p:nvPr>
        </p:nvSpPr>
        <p:spPr bwMode="auto">
          <a:xfrm>
            <a:off x="949325" y="1981200"/>
            <a:ext cx="76612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294" name="Rectangle 6"/>
          <p:cNvSpPr>
            <a:spLocks noGrp="1" noChangeArrowheads="1"/>
          </p:cNvSpPr>
          <p:nvPr>
            <p:ph type="dt" sz="half" idx="2"/>
          </p:nvPr>
        </p:nvSpPr>
        <p:spPr bwMode="auto">
          <a:xfrm>
            <a:off x="9461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fld id="{2F6F4336-6CE7-4201-A0A1-432F3CA501BE}" type="datetime1">
              <a:rPr lang="en-US" smtClean="0"/>
              <a:t>7/22/2024</a:t>
            </a:fld>
            <a:endParaRPr lang="en-US"/>
          </a:p>
        </p:txBody>
      </p:sp>
      <p:sp>
        <p:nvSpPr>
          <p:cNvPr id="12295" name="Rectangle 7"/>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r>
              <a:rPr lang="en-US"/>
              <a:t>MC3020</a:t>
            </a:r>
          </a:p>
        </p:txBody>
      </p:sp>
      <p:sp>
        <p:nvSpPr>
          <p:cNvPr id="12296" name="Rectangle 8"/>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defRPr>
            </a:lvl1pPr>
          </a:lstStyle>
          <a:p>
            <a:pPr>
              <a:defRPr/>
            </a:pPr>
            <a:fld id="{EA6F07DB-81A9-484A-A862-6F9F9832A9F4}" type="slidenum">
              <a:rPr lang="en-US"/>
              <a:pPr>
                <a:defRPr/>
              </a:pPr>
              <a:t>‹#›</a:t>
            </a:fld>
            <a:endParaRPr lang="en-US"/>
          </a:p>
        </p:txBody>
      </p:sp>
      <p:sp>
        <p:nvSpPr>
          <p:cNvPr id="12297" name="Freeform 9"/>
          <p:cNvSpPr>
            <a:spLocks noChangeArrowheads="1"/>
          </p:cNvSpPr>
          <p:nvPr/>
        </p:nvSpPr>
        <p:spPr bwMode="auto">
          <a:xfrm>
            <a:off x="838200" y="561975"/>
            <a:ext cx="152400" cy="1066800"/>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eaLnBrk="0" hangingPunct="0">
              <a:defRPr/>
            </a:pPr>
            <a:endParaRPr lang="en-US"/>
          </a:p>
        </p:txBody>
      </p:sp>
      <p:sp>
        <p:nvSpPr>
          <p:cNvPr id="12298" name="Freeform 10"/>
          <p:cNvSpPr>
            <a:spLocks noChangeArrowheads="1"/>
          </p:cNvSpPr>
          <p:nvPr/>
        </p:nvSpPr>
        <p:spPr bwMode="auto">
          <a:xfrm>
            <a:off x="8262938" y="269875"/>
            <a:ext cx="152400" cy="1073150"/>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eaLnBrk="0" hangingPunct="0">
              <a:defRPr/>
            </a:pPr>
            <a:endParaRPr lang="en-US"/>
          </a:p>
        </p:txBody>
      </p:sp>
    </p:spTree>
  </p:cSld>
  <p:clrMap bg1="lt1" tx1="dk1" bg2="lt2" tx2="dk2" accent1="accent1" accent2="accent2" accent3="accent3" accent4="accent4" accent5="accent5" accent6="accent6" hlink="hlink" folHlink="folHlink"/>
  <p:sldLayoutIdLst>
    <p:sldLayoutId id="2147483729"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ransition spd="slow">
    <p:wipe dir="r"/>
  </p:transition>
  <p:hf hdr="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mailto:mayooran@eng.jfn.ac.lk"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slide" Target="slide36.xml"/><Relationship Id="rId7" Type="http://schemas.openxmlformats.org/officeDocument/2006/relationships/image" Target="../media/image25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image" Target="../media/image25.png"/><Relationship Id="rId10" Type="http://schemas.openxmlformats.org/officeDocument/2006/relationships/image" Target="../media/image28.png"/><Relationship Id="rId4" Type="http://schemas.openxmlformats.org/officeDocument/2006/relationships/image" Target="../media/image24.png"/><Relationship Id="rId9" Type="http://schemas.openxmlformats.org/officeDocument/2006/relationships/slide" Target="slide42.xml"/></Relationships>
</file>

<file path=ppt/slides/_rels/slide2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 Id="rId4" Type="http://schemas.openxmlformats.org/officeDocument/2006/relationships/image" Target="../media/image2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0.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4.xml"/><Relationship Id="rId7" Type="http://schemas.openxmlformats.org/officeDocument/2006/relationships/image" Target="../media/image55.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4.emf"/><Relationship Id="rId4" Type="http://schemas.openxmlformats.org/officeDocument/2006/relationships/oleObject" Target="../embeddings/oleObject2.bin"/><Relationship Id="rId9" Type="http://schemas.openxmlformats.org/officeDocument/2006/relationships/image" Target="../media/image56.emf"/></Relationships>
</file>

<file path=ppt/slides/_rels/slide6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21.xml"/><Relationship Id="rId7" Type="http://schemas.openxmlformats.org/officeDocument/2006/relationships/image" Target="../media/image60.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59.wmf"/><Relationship Id="rId4" Type="http://schemas.openxmlformats.org/officeDocument/2006/relationships/oleObject" Target="../embeddings/oleObject5.bin"/><Relationship Id="rId9" Type="http://schemas.openxmlformats.org/officeDocument/2006/relationships/image" Target="../media/image6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hyperlink" Target="https://mayooran1987.github.io/MC3020_E22/" TargetMode="Externa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gif"/></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2600" y="-167134"/>
            <a:ext cx="3794760" cy="2286000"/>
          </a:xfrm>
          <a:prstGeom prst="rect">
            <a:avLst/>
          </a:prstGeom>
          <a:ln>
            <a:noFill/>
          </a:ln>
          <a:effectLst>
            <a:softEdge rad="112500"/>
          </a:effectLst>
        </p:spPr>
      </p:pic>
      <p:sp>
        <p:nvSpPr>
          <p:cNvPr id="18435" name="Rectangle 6"/>
          <p:cNvSpPr>
            <a:spLocks noGrp="1" noChangeArrowheads="1"/>
          </p:cNvSpPr>
          <p:nvPr>
            <p:ph type="ctrTitle"/>
          </p:nvPr>
        </p:nvSpPr>
        <p:spPr>
          <a:xfrm>
            <a:off x="457200" y="1451425"/>
            <a:ext cx="7756036" cy="1600200"/>
          </a:xfrm>
        </p:spPr>
        <p:txBody>
          <a:bodyPr/>
          <a:lstStyle/>
          <a:p>
            <a:pPr algn="ctr" eaLnBrk="1" hangingPunct="1"/>
            <a:r>
              <a:rPr lang="en-US" sz="4600" b="1" kern="1200" dirty="0">
                <a:solidFill>
                  <a:srgbClr val="C00000"/>
                </a:solidFill>
                <a:latin typeface="Baskerville Old Face" panose="02020602080505020303" pitchFamily="18" charset="0"/>
                <a:ea typeface="+mn-ea"/>
                <a:cs typeface="Arabic Typesetting" panose="03020402040406030203" pitchFamily="66" charset="-78"/>
              </a:rPr>
              <a:t>MC3020 – Association between Two Variables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96341"/>
            <a:ext cx="3446767" cy="3561659"/>
          </a:xfrm>
          <a:prstGeom prst="rect">
            <a:avLst/>
          </a:prstGeom>
        </p:spPr>
      </p:pic>
      <p:sp>
        <p:nvSpPr>
          <p:cNvPr id="7" name="Rectangle 13">
            <a:extLst>
              <a:ext uri="{FF2B5EF4-FFF2-40B4-BE49-F238E27FC236}">
                <a16:creationId xmlns:a16="http://schemas.microsoft.com/office/drawing/2014/main" id="{8C4D0B73-A821-478B-AFD4-A7639BB02775}"/>
              </a:ext>
            </a:extLst>
          </p:cNvPr>
          <p:cNvSpPr>
            <a:spLocks noChangeArrowheads="1"/>
          </p:cNvSpPr>
          <p:nvPr/>
        </p:nvSpPr>
        <p:spPr bwMode="auto">
          <a:xfrm>
            <a:off x="2496835" y="3051625"/>
            <a:ext cx="6400800" cy="2530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200" b="1" dirty="0">
              <a:solidFill>
                <a:srgbClr val="003399"/>
              </a:solidFill>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200" dirty="0">
                <a:solidFill>
                  <a:srgbClr val="003399"/>
                </a:solidFill>
                <a:latin typeface="Bookman Old Style" panose="02050604050505020204" pitchFamily="18" charset="0"/>
                <a:cs typeface="Arabic Typesetting" panose="03020402040406030203" pitchFamily="66" charset="-78"/>
              </a:rPr>
              <a:t> </a:t>
            </a:r>
          </a:p>
          <a:p>
            <a:pPr algn="ctr" eaLnBrk="1" hangingPunct="1">
              <a:spcBef>
                <a:spcPct val="0"/>
              </a:spcBef>
              <a:buFontTx/>
              <a:buNone/>
            </a:pPr>
            <a:r>
              <a:rPr lang="en-NZ" altLang="en-US" sz="2200" dirty="0">
                <a:solidFill>
                  <a:srgbClr val="003399"/>
                </a:solidFill>
                <a:latin typeface="Bookman Old Style" panose="02050604050505020204" pitchFamily="18" charset="0"/>
                <a:cs typeface="Arabic Typesetting" panose="03020402040406030203" pitchFamily="66" charset="-78"/>
              </a:rPr>
              <a:t>Dr </a:t>
            </a:r>
            <a:r>
              <a:rPr lang="en-US" altLang="en-US" sz="2200" dirty="0">
                <a:solidFill>
                  <a:srgbClr val="003399"/>
                </a:solidFill>
                <a:latin typeface="Bookman Old Style" panose="02050604050505020204" pitchFamily="18" charset="0"/>
                <a:cs typeface="Arabic Typesetting" panose="03020402040406030203" pitchFamily="66" charset="-78"/>
              </a:rPr>
              <a:t>T. Mayooran, </a:t>
            </a:r>
          </a:p>
          <a:p>
            <a:pPr algn="ctr" eaLnBrk="1" hangingPunct="1">
              <a:spcBef>
                <a:spcPct val="0"/>
              </a:spcBef>
              <a:buFontTx/>
              <a:buNone/>
            </a:pPr>
            <a:r>
              <a:rPr lang="en-NZ" altLang="en-US" sz="2200" dirty="0">
                <a:solidFill>
                  <a:srgbClr val="003399"/>
                </a:solidFill>
                <a:latin typeface="Bookman Old Style" panose="02050604050505020204" pitchFamily="18" charset="0"/>
                <a:cs typeface="Arabic Typesetting" panose="03020402040406030203" pitchFamily="66" charset="-78"/>
              </a:rPr>
              <a:t>Senior Lecturer,</a:t>
            </a:r>
            <a:endParaRPr lang="en-US" altLang="en-US" sz="2200" dirty="0">
              <a:solidFill>
                <a:srgbClr val="003399"/>
              </a:solidFill>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200" dirty="0">
                <a:solidFill>
                  <a:srgbClr val="003399"/>
                </a:solidFill>
                <a:latin typeface="Bookman Old Style" panose="02050604050505020204" pitchFamily="18" charset="0"/>
                <a:cs typeface="Arabic Typesetting" panose="03020402040406030203" pitchFamily="66" charset="-78"/>
              </a:rPr>
              <a:t>Department of Interdisciplinary Studies,</a:t>
            </a:r>
          </a:p>
          <a:p>
            <a:pPr algn="ctr" eaLnBrk="1" hangingPunct="1">
              <a:lnSpc>
                <a:spcPct val="110000"/>
              </a:lnSpc>
              <a:spcBef>
                <a:spcPct val="0"/>
              </a:spcBef>
              <a:buFontTx/>
              <a:buNone/>
            </a:pPr>
            <a:r>
              <a:rPr lang="en-US" altLang="en-US" sz="2200" dirty="0">
                <a:solidFill>
                  <a:srgbClr val="003399"/>
                </a:solidFill>
                <a:latin typeface="Bookman Old Style" panose="02050604050505020204" pitchFamily="18" charset="0"/>
                <a:cs typeface="Arabic Typesetting" panose="03020402040406030203" pitchFamily="66" charset="-78"/>
              </a:rPr>
              <a:t>Faculty of Engineering,</a:t>
            </a:r>
          </a:p>
          <a:p>
            <a:pPr algn="ctr" eaLnBrk="1" hangingPunct="1">
              <a:lnSpc>
                <a:spcPct val="110000"/>
              </a:lnSpc>
              <a:spcBef>
                <a:spcPct val="0"/>
              </a:spcBef>
              <a:buFontTx/>
              <a:buNone/>
            </a:pPr>
            <a:r>
              <a:rPr lang="en-US" altLang="en-US" sz="2200" dirty="0">
                <a:solidFill>
                  <a:srgbClr val="003399"/>
                </a:solidFill>
                <a:latin typeface="Bookman Old Style" panose="02050604050505020204" pitchFamily="18" charset="0"/>
                <a:cs typeface="Arabic Typesetting" panose="03020402040406030203" pitchFamily="66" charset="-78"/>
              </a:rPr>
              <a:t>University of Jaffna</a:t>
            </a:r>
            <a:r>
              <a:rPr lang="en-US" altLang="en-US" sz="2200" b="1" dirty="0">
                <a:solidFill>
                  <a:srgbClr val="003399"/>
                </a:solidFill>
                <a:latin typeface="Bookman Old Style" panose="02050604050505020204" pitchFamily="18" charset="0"/>
                <a:cs typeface="Arabic Typesetting" panose="03020402040406030203" pitchFamily="66" charset="-78"/>
              </a:rPr>
              <a:t>.</a:t>
            </a:r>
          </a:p>
          <a:p>
            <a:pPr algn="ctr" eaLnBrk="1" hangingPunct="1">
              <a:lnSpc>
                <a:spcPct val="110000"/>
              </a:lnSpc>
              <a:spcBef>
                <a:spcPct val="0"/>
              </a:spcBef>
              <a:buFontTx/>
              <a:buNone/>
            </a:pPr>
            <a:r>
              <a:rPr lang="en-US" altLang="en-US" sz="2200" dirty="0">
                <a:solidFill>
                  <a:srgbClr val="003399"/>
                </a:solidFill>
                <a:latin typeface="Bookman Old Style" panose="02050604050505020204" pitchFamily="18" charset="0"/>
                <a:cs typeface="Arabic Typesetting" panose="03020402040406030203" pitchFamily="66" charset="-78"/>
              </a:rPr>
              <a:t>Email: </a:t>
            </a:r>
            <a:r>
              <a:rPr lang="en-US" altLang="en-US" sz="2200" dirty="0">
                <a:solidFill>
                  <a:srgbClr val="003399"/>
                </a:solidFill>
                <a:latin typeface="Bookman Old Style" panose="02050604050505020204" pitchFamily="18" charset="0"/>
                <a:cs typeface="Arabic Typesetting" panose="03020402040406030203" pitchFamily="66" charset="-78"/>
                <a:hlinkClick r:id="rId4">
                  <a:extLst>
                    <a:ext uri="{A12FA001-AC4F-418D-AE19-62706E023703}">
                      <ahyp:hlinkClr xmlns:ahyp="http://schemas.microsoft.com/office/drawing/2018/hyperlinkcolor" val="tx"/>
                    </a:ext>
                  </a:extLst>
                </a:hlinkClick>
              </a:rPr>
              <a:t>mayooran@eng.jfn.ac.lk</a:t>
            </a:r>
            <a:endParaRPr lang="en-US" altLang="en-US" sz="2200" dirty="0">
              <a:solidFill>
                <a:srgbClr val="003399"/>
              </a:solidFill>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200" b="1" dirty="0">
                <a:solidFill>
                  <a:srgbClr val="003399"/>
                </a:solidFill>
                <a:latin typeface="Bookman Old Style" panose="02050604050505020204" pitchFamily="18" charset="0"/>
                <a:cs typeface="Arabic Typesetting" panose="03020402040406030203" pitchFamily="66" charset="-78"/>
              </a:rPr>
              <a:t>	</a:t>
            </a:r>
            <a:r>
              <a:rPr lang="en-US" altLang="en-US" sz="2200" b="1" dirty="0">
                <a:solidFill>
                  <a:srgbClr val="003399"/>
                </a:solidFill>
                <a:latin typeface="Bookman Old Style" panose="02050604050505020204" pitchFamily="18" charset="0"/>
                <a:cs typeface="Tahoma" panose="020B0604030504040204" pitchFamily="34" charset="0"/>
              </a:rPr>
              <a:t> </a:t>
            </a:r>
          </a:p>
        </p:txBody>
      </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600200"/>
                <a:ext cx="8001000" cy="4114800"/>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Let X and Y be two different measurements on an individual subject. The population correlation coefficient is measured as </a:t>
                </a:r>
              </a:p>
              <a:p>
                <a:pPr marL="0" indent="0" algn="ctr">
                  <a:buNone/>
                </a:pPr>
                <a14:m>
                  <m:oMath xmlns:m="http://schemas.openxmlformats.org/officeDocument/2006/math">
                    <m:r>
                      <a:rPr lang="en-US" sz="280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fPr>
                      <m:num>
                        <m:r>
                          <m:rPr>
                            <m:nor/>
                          </m:rPr>
                          <a:rPr lang="en-US" sz="2800" dirty="0">
                            <a:solidFill>
                              <a:srgbClr val="0070C0"/>
                            </a:solidFill>
                            <a:latin typeface="Times New Roman" panose="02020603050405020304" pitchFamily="18" charset="0"/>
                            <a:cs typeface="Times New Roman" panose="02020603050405020304" pitchFamily="18" charset="0"/>
                          </a:rPr>
                          <m:t>Covariance</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between</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X</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and</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Y</m:t>
                        </m:r>
                      </m:num>
                      <m:den>
                        <m:rad>
                          <m:radPr>
                            <m:degHide m:val="on"/>
                            <m:ctrlP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radPr>
                          <m:deg/>
                          <m:e>
                            <m:r>
                              <m:rPr>
                                <m:nor/>
                              </m:rPr>
                              <a:rPr lang="en-US" sz="2800" b="0" i="0" dirty="0" smtClean="0">
                                <a:solidFill>
                                  <a:srgbClr val="0070C0"/>
                                </a:solidFill>
                                <a:latin typeface="Times New Roman" panose="02020603050405020304" pitchFamily="18" charset="0"/>
                                <a:cs typeface="Times New Roman" panose="02020603050405020304" pitchFamily="18" charset="0"/>
                              </a:rPr>
                              <m:t>V</m:t>
                            </m:r>
                            <m:r>
                              <m:rPr>
                                <m:nor/>
                              </m:rPr>
                              <a:rPr lang="en-US" sz="2800" dirty="0">
                                <a:solidFill>
                                  <a:srgbClr val="0070C0"/>
                                </a:solidFill>
                                <a:latin typeface="Times New Roman" panose="02020603050405020304" pitchFamily="18" charset="0"/>
                                <a:cs typeface="Times New Roman" panose="02020603050405020304" pitchFamily="18" charset="0"/>
                              </a:rPr>
                              <m:t>ariance</m:t>
                            </m:r>
                            <m:d>
                              <m:dPr>
                                <m:ctrlPr>
                                  <a:rPr lang="en-US" sz="2800" b="0" i="1" dirty="0" smtClean="0">
                                    <a:solidFill>
                                      <a:srgbClr val="0070C0"/>
                                    </a:solidFill>
                                    <a:latin typeface="Cambria Math" panose="02040503050406030204" pitchFamily="18" charset="0"/>
                                    <a:cs typeface="Times New Roman" panose="02020603050405020304" pitchFamily="18" charset="0"/>
                                  </a:rPr>
                                </m:ctrlPr>
                              </m:dPr>
                              <m:e>
                                <m:r>
                                  <a:rPr lang="en-US" sz="2800" b="0" i="1" dirty="0" smtClean="0">
                                    <a:solidFill>
                                      <a:srgbClr val="0070C0"/>
                                    </a:solidFill>
                                    <a:latin typeface="Cambria Math" panose="02040503050406030204" pitchFamily="18" charset="0"/>
                                    <a:cs typeface="Times New Roman" panose="02020603050405020304" pitchFamily="18" charset="0"/>
                                  </a:rPr>
                                  <m:t>𝑋</m:t>
                                </m:r>
                              </m:e>
                            </m:d>
                            <m:r>
                              <a:rPr lang="en-US" sz="2800" b="0" i="1" dirty="0" smtClean="0">
                                <a:solidFill>
                                  <a:srgbClr val="0070C0"/>
                                </a:solidFill>
                                <a:latin typeface="Cambria Math" panose="02040503050406030204" pitchFamily="18" charset="0"/>
                                <a:cs typeface="Times New Roman" panose="02020603050405020304" pitchFamily="18" charset="0"/>
                              </a:rPr>
                              <m:t>∗</m:t>
                            </m:r>
                            <m:r>
                              <m:rPr>
                                <m:nor/>
                              </m:rPr>
                              <a:rPr lang="en-US" sz="2800" dirty="0">
                                <a:solidFill>
                                  <a:srgbClr val="0070C0"/>
                                </a:solidFill>
                                <a:latin typeface="Times New Roman" panose="02020603050405020304" pitchFamily="18" charset="0"/>
                                <a:cs typeface="Times New Roman" panose="02020603050405020304" pitchFamily="18" charset="0"/>
                              </a:rPr>
                              <m:t>Variance</m:t>
                            </m:r>
                            <m:d>
                              <m:dPr>
                                <m:ctrlPr>
                                  <a:rPr lang="en-US" sz="2800" i="1" dirty="0">
                                    <a:solidFill>
                                      <a:srgbClr val="0070C0"/>
                                    </a:solidFill>
                                    <a:latin typeface="Cambria Math" panose="02040503050406030204" pitchFamily="18" charset="0"/>
                                    <a:cs typeface="Times New Roman" panose="02020603050405020304" pitchFamily="18" charset="0"/>
                                  </a:rPr>
                                </m:ctrlPr>
                              </m:dPr>
                              <m:e>
                                <m:r>
                                  <a:rPr lang="en-US" sz="2800" b="0" i="1" dirty="0" smtClean="0">
                                    <a:solidFill>
                                      <a:srgbClr val="0070C0"/>
                                    </a:solidFill>
                                    <a:latin typeface="Cambria Math" panose="02040503050406030204" pitchFamily="18" charset="0"/>
                                    <a:cs typeface="Times New Roman" panose="02020603050405020304" pitchFamily="18" charset="0"/>
                                  </a:rPr>
                                  <m:t>𝑌</m:t>
                                </m:r>
                              </m:e>
                            </m:d>
                          </m:e>
                        </m:rad>
                      </m:den>
                    </m:f>
                  </m:oMath>
                </a14:m>
                <a:r>
                  <a:rPr lang="en-US" sz="2800" dirty="0">
                    <a:solidFill>
                      <a:srgbClr val="0070C0"/>
                    </a:solidFill>
                    <a:latin typeface="Times New Roman" panose="02020603050405020304" pitchFamily="18" charset="0"/>
                    <a:cs typeface="Times New Roman" panose="02020603050405020304" pitchFamily="18" charset="0"/>
                  </a:rPr>
                  <a:t> ; </a:t>
                </a:r>
                <a14:m>
                  <m:oMath xmlns:m="http://schemas.openxmlformats.org/officeDocument/2006/math">
                    <m:r>
                      <a:rPr lang="en-US" sz="2800" b="0" i="1" smtClean="0">
                        <a:solidFill>
                          <a:srgbClr val="0070C0"/>
                        </a:solidFill>
                        <a:latin typeface="Cambria Math" panose="02040503050406030204" pitchFamily="18" charset="0"/>
                        <a:cs typeface="Times New Roman" panose="02020603050405020304" pitchFamily="18" charset="0"/>
                      </a:rPr>
                      <m:t>−1</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oMath>
                </a14:m>
                <a:endParaRPr lang="en-US" sz="2800"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The Covariance between X and Y is the mean of the product of the deviations from the respective means.</a:t>
                </a: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The range of the correlation coefficient is from -1 to 1. </a:t>
                </a:r>
              </a:p>
              <a:p>
                <a:pPr marL="0" indent="0" algn="just">
                  <a:buNone/>
                </a:pPr>
                <a:r>
                  <a:rPr lang="en-US" sz="2800" dirty="0">
                    <a:latin typeface="Times New Roman" panose="02020603050405020304" pitchFamily="18" charset="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600200"/>
                <a:ext cx="8001000" cy="4114800"/>
              </a:xfrm>
              <a:blipFill>
                <a:blip r:embed="rId2"/>
                <a:stretch>
                  <a:fillRect l="-1601" t="-1630" r="-1524" b="-15259"/>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10</a:t>
            </a:fld>
            <a:endParaRPr lang="en-US" dirty="0"/>
          </a:p>
        </p:txBody>
      </p:sp>
      <p:sp>
        <p:nvSpPr>
          <p:cNvPr id="2" name="Date Placeholder 1"/>
          <p:cNvSpPr>
            <a:spLocks noGrp="1"/>
          </p:cNvSpPr>
          <p:nvPr>
            <p:ph type="dt" sz="half" idx="10"/>
          </p:nvPr>
        </p:nvSpPr>
        <p:spPr/>
        <p:txBody>
          <a:bodyPr/>
          <a:lstStyle/>
          <a:p>
            <a:pPr>
              <a:defRPr/>
            </a:pPr>
            <a:fld id="{6EEEFA91-AD1D-47B2-A609-8A33902ADF86}" type="datetime1">
              <a:rPr lang="en-US" smtClean="0"/>
              <a:t>7/22/2024</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691169008"/>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6925" y="1676400"/>
                <a:ext cx="7661275" cy="4114800"/>
              </a:xfrm>
            </p:spPr>
            <p:txBody>
              <a:bodyPr/>
              <a:lstStyle/>
              <a:p>
                <a:pPr marL="0" indent="0" algn="just">
                  <a:buNone/>
                </a:pPr>
                <a14:m>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=0</m:t>
                    </m:r>
                  </m:oMath>
                </a14:m>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indicates that there is </a:t>
                </a:r>
                <a:r>
                  <a:rPr lang="en-US" sz="2800" dirty="0">
                    <a:solidFill>
                      <a:srgbClr val="FF0000"/>
                    </a:solidFill>
                    <a:latin typeface="Times New Roman" panose="02020603050405020304" pitchFamily="18" charset="0"/>
                    <a:cs typeface="Times New Roman" panose="02020603050405020304" pitchFamily="18" charset="0"/>
                  </a:rPr>
                  <a:t>no linear relationship </a:t>
                </a:r>
                <a:r>
                  <a:rPr lang="en-US" sz="2800" dirty="0">
                    <a:latin typeface="Times New Roman" panose="02020603050405020304" pitchFamily="18" charset="0"/>
                    <a:cs typeface="Times New Roman" panose="02020603050405020304" pitchFamily="18" charset="0"/>
                  </a:rPr>
                  <a:t>between X and Y. </a:t>
                </a:r>
              </a:p>
              <a:p>
                <a:pPr marL="0" indent="0" algn="just">
                  <a:buNone/>
                </a:pPr>
                <a14:m>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oMath>
                </a14:m>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indicates that there is a </a:t>
                </a:r>
                <a:r>
                  <a:rPr lang="en-US" sz="2800" dirty="0">
                    <a:solidFill>
                      <a:srgbClr val="FF0000"/>
                    </a:solidFill>
                    <a:latin typeface="Times New Roman" panose="02020603050405020304" pitchFamily="18" charset="0"/>
                    <a:cs typeface="Times New Roman" panose="02020603050405020304" pitchFamily="18" charset="0"/>
                  </a:rPr>
                  <a:t>perfect positive </a:t>
                </a:r>
                <a:r>
                  <a:rPr lang="en-US" sz="2800" dirty="0">
                    <a:latin typeface="Times New Roman" panose="02020603050405020304" pitchFamily="18" charset="0"/>
                    <a:cs typeface="Times New Roman" panose="02020603050405020304" pitchFamily="18" charset="0"/>
                  </a:rPr>
                  <a:t>linear relationship between X and Y. </a:t>
                </a:r>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gn="just">
                  <a:buNone/>
                </a:pPr>
                <a14:m>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oMath>
                </a14:m>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indicates that there is a </a:t>
                </a:r>
                <a:r>
                  <a:rPr lang="en-US" sz="2800" dirty="0">
                    <a:solidFill>
                      <a:srgbClr val="FF0000"/>
                    </a:solidFill>
                    <a:latin typeface="Times New Roman" panose="02020603050405020304" pitchFamily="18" charset="0"/>
                    <a:cs typeface="Times New Roman" panose="02020603050405020304" pitchFamily="18" charset="0"/>
                  </a:rPr>
                  <a:t>perfect negative </a:t>
                </a:r>
                <a:r>
                  <a:rPr lang="en-US" sz="2800" dirty="0">
                    <a:latin typeface="Times New Roman" panose="02020603050405020304" pitchFamily="18" charset="0"/>
                    <a:cs typeface="Times New Roman" panose="02020603050405020304" pitchFamily="18" charset="0"/>
                  </a:rPr>
                  <a:t>linear relationship between X and Y.</a:t>
                </a:r>
              </a:p>
              <a:p>
                <a:pPr marL="0" indent="0" algn="just">
                  <a:buNone/>
                </a:pPr>
                <a:r>
                  <a:rPr lang="en-US" sz="2800" dirty="0">
                    <a:latin typeface="Times New Roman" panose="02020603050405020304" pitchFamily="18" charset="0"/>
                    <a:cs typeface="Times New Roman" panose="02020603050405020304" pitchFamily="18" charset="0"/>
                  </a:rPr>
                  <a:t>Other values are interpreted as how strong the relationship is depending on how close the value is to -1 or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6925" y="1676400"/>
                <a:ext cx="7661275" cy="4114800"/>
              </a:xfrm>
              <a:blipFill rotWithShape="0">
                <a:blip r:embed="rId2"/>
                <a:stretch>
                  <a:fillRect l="-1671" t="-1481" r="-1591" b="-5926"/>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11</a:t>
            </a:fld>
            <a:endParaRPr lang="en-US"/>
          </a:p>
        </p:txBody>
      </p:sp>
      <p:sp>
        <p:nvSpPr>
          <p:cNvPr id="2" name="Date Placeholder 1"/>
          <p:cNvSpPr>
            <a:spLocks noGrp="1"/>
          </p:cNvSpPr>
          <p:nvPr>
            <p:ph type="dt" sz="half" idx="10"/>
          </p:nvPr>
        </p:nvSpPr>
        <p:spPr/>
        <p:txBody>
          <a:bodyPr/>
          <a:lstStyle/>
          <a:p>
            <a:pPr>
              <a:defRPr/>
            </a:pPr>
            <a:fld id="{6371EBEB-AAFC-438E-B3AA-80592A21B6F9}" type="datetime1">
              <a:rPr lang="en-US" smtClean="0"/>
              <a:t>7/22/2024</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118531685"/>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Let </a:t>
                </a:r>
                <a14:m>
                  <m:oMath xmlns:m="http://schemas.openxmlformats.org/officeDocument/2006/math">
                    <m:d>
                      <m:dPr>
                        <m:ctrlPr>
                          <a:rPr lang="en-IN" sz="2800" i="1">
                            <a:latin typeface="Cambria Math" panose="02040503050406030204" pitchFamily="18" charset="0"/>
                            <a:cs typeface="Times New Roman" panose="02020603050405020304" pitchFamily="18" charset="0"/>
                          </a:rPr>
                        </m:ctrlPr>
                      </m:dPr>
                      <m:e>
                        <m:sSub>
                          <m:sSubPr>
                            <m:ctrlPr>
                              <a:rPr lang="en-IN"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𝑋</m:t>
                            </m:r>
                          </m:e>
                          <m:sub>
                            <m:r>
                              <a:rPr lang="en-GB" sz="2800" i="1">
                                <a:latin typeface="Cambria Math" panose="02040503050406030204" pitchFamily="18" charset="0"/>
                                <a:cs typeface="Times New Roman" panose="02020603050405020304" pitchFamily="18" charset="0"/>
                              </a:rPr>
                              <m:t>1</m:t>
                            </m:r>
                          </m:sub>
                        </m:sSub>
                        <m:r>
                          <a:rPr lang="en-GB" sz="2800" i="1">
                            <a:latin typeface="Cambria Math" panose="02040503050406030204" pitchFamily="18" charset="0"/>
                            <a:cs typeface="Times New Roman" panose="02020603050405020304" pitchFamily="18" charset="0"/>
                          </a:rPr>
                          <m:t>,</m:t>
                        </m:r>
                        <m:sSub>
                          <m:sSubPr>
                            <m:ctrlPr>
                              <a:rPr lang="en-GB"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𝑌</m:t>
                            </m:r>
                          </m:e>
                          <m:sub>
                            <m:r>
                              <a:rPr lang="en-GB" sz="2800" i="1">
                                <a:latin typeface="Cambria Math" panose="02040503050406030204" pitchFamily="18" charset="0"/>
                                <a:cs typeface="Times New Roman" panose="02020603050405020304" pitchFamily="18" charset="0"/>
                              </a:rPr>
                              <m:t>1</m:t>
                            </m:r>
                          </m:sub>
                        </m:sSub>
                      </m:e>
                    </m:d>
                    <m:r>
                      <a:rPr lang="en-GB" sz="2800" i="1">
                        <a:latin typeface="Cambria Math" panose="02040503050406030204" pitchFamily="18" charset="0"/>
                        <a:cs typeface="Times New Roman" panose="02020603050405020304" pitchFamily="18" charset="0"/>
                      </a:rPr>
                      <m:t>,</m:t>
                    </m:r>
                    <m:d>
                      <m:dPr>
                        <m:ctrlPr>
                          <a:rPr lang="en-IN" sz="2800" i="1">
                            <a:latin typeface="Cambria Math" panose="02040503050406030204" pitchFamily="18" charset="0"/>
                            <a:cs typeface="Times New Roman" panose="02020603050405020304" pitchFamily="18" charset="0"/>
                          </a:rPr>
                        </m:ctrlPr>
                      </m:dPr>
                      <m:e>
                        <m:sSub>
                          <m:sSubPr>
                            <m:ctrlPr>
                              <a:rPr lang="en-IN"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𝑋</m:t>
                            </m:r>
                          </m:e>
                          <m:sub>
                            <m:r>
                              <a:rPr lang="en-GB" sz="2800" i="1">
                                <a:latin typeface="Cambria Math" panose="02040503050406030204" pitchFamily="18" charset="0"/>
                                <a:cs typeface="Times New Roman" panose="02020603050405020304" pitchFamily="18" charset="0"/>
                              </a:rPr>
                              <m:t>2</m:t>
                            </m:r>
                          </m:sub>
                        </m:sSub>
                        <m:r>
                          <a:rPr lang="en-GB" sz="2800" i="1">
                            <a:latin typeface="Cambria Math" panose="02040503050406030204" pitchFamily="18" charset="0"/>
                            <a:cs typeface="Times New Roman" panose="02020603050405020304" pitchFamily="18" charset="0"/>
                          </a:rPr>
                          <m:t>,</m:t>
                        </m:r>
                        <m:sSub>
                          <m:sSubPr>
                            <m:ctrlPr>
                              <a:rPr lang="en-GB"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𝑌</m:t>
                            </m:r>
                          </m:e>
                          <m:sub>
                            <m:r>
                              <a:rPr lang="en-GB" sz="2800" i="1">
                                <a:latin typeface="Cambria Math" panose="02040503050406030204" pitchFamily="18" charset="0"/>
                                <a:cs typeface="Times New Roman" panose="02020603050405020304" pitchFamily="18" charset="0"/>
                              </a:rPr>
                              <m:t>2</m:t>
                            </m:r>
                          </m:sub>
                        </m:sSub>
                      </m:e>
                    </m:d>
                  </m:oMath>
                </a14:m>
                <a:r>
                  <a:rPr lang="en-IN" sz="2800" dirty="0">
                    <a:latin typeface="Times New Roman" panose="02020603050405020304" pitchFamily="18" charset="0"/>
                    <a:cs typeface="Times New Roman" panose="02020603050405020304" pitchFamily="18" charset="0"/>
                  </a:rPr>
                  <a:t>,   . .   . </a:t>
                </a:r>
                <a14:m>
                  <m:oMath xmlns:m="http://schemas.openxmlformats.org/officeDocument/2006/math">
                    <m:d>
                      <m:dPr>
                        <m:ctrlPr>
                          <a:rPr lang="en-IN" sz="2800" i="1">
                            <a:latin typeface="Cambria Math" panose="02040503050406030204" pitchFamily="18" charset="0"/>
                            <a:cs typeface="Times New Roman" panose="02020603050405020304" pitchFamily="18" charset="0"/>
                          </a:rPr>
                        </m:ctrlPr>
                      </m:dPr>
                      <m:e>
                        <m:sSub>
                          <m:sSubPr>
                            <m:ctrlPr>
                              <a:rPr lang="en-IN"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𝑋</m:t>
                            </m:r>
                          </m:e>
                          <m:sub>
                            <m:r>
                              <a:rPr lang="en-GB" sz="2800" i="1">
                                <a:latin typeface="Cambria Math" panose="02040503050406030204" pitchFamily="18" charset="0"/>
                                <a:cs typeface="Times New Roman" panose="02020603050405020304" pitchFamily="18" charset="0"/>
                              </a:rPr>
                              <m:t>𝑛</m:t>
                            </m:r>
                          </m:sub>
                        </m:sSub>
                        <m:r>
                          <a:rPr lang="en-GB" sz="2800" i="1">
                            <a:latin typeface="Cambria Math" panose="02040503050406030204" pitchFamily="18" charset="0"/>
                            <a:cs typeface="Times New Roman" panose="02020603050405020304" pitchFamily="18" charset="0"/>
                          </a:rPr>
                          <m:t>,</m:t>
                        </m:r>
                        <m:sSub>
                          <m:sSubPr>
                            <m:ctrlPr>
                              <a:rPr lang="en-GB"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𝑌</m:t>
                            </m:r>
                          </m:e>
                          <m:sub>
                            <m:r>
                              <a:rPr lang="en-GB" sz="2800" i="1">
                                <a:latin typeface="Cambria Math" panose="02040503050406030204" pitchFamily="18" charset="0"/>
                                <a:cs typeface="Times New Roman" panose="02020603050405020304" pitchFamily="18" charset="0"/>
                              </a:rPr>
                              <m:t>𝑛</m:t>
                            </m:r>
                          </m:sub>
                        </m:sSub>
                      </m:e>
                    </m:d>
                  </m:oMath>
                </a14:m>
                <a:r>
                  <a:rPr lang="en-US" sz="2800" dirty="0">
                    <a:latin typeface="Times New Roman" panose="02020603050405020304" pitchFamily="18" charset="0"/>
                    <a:cs typeface="Times New Roman" panose="02020603050405020304" pitchFamily="18" charset="0"/>
                  </a:rPr>
                  <a:t> be n pairs of measurements on X and Y. Then the </a:t>
                </a:r>
                <a:r>
                  <a:rPr lang="en-US" sz="2800" dirty="0">
                    <a:solidFill>
                      <a:srgbClr val="FF0000"/>
                    </a:solidFill>
                    <a:latin typeface="Times New Roman" panose="02020603050405020304" pitchFamily="18" charset="0"/>
                    <a:cs typeface="Times New Roman" panose="02020603050405020304" pitchFamily="18" charset="0"/>
                  </a:rPr>
                  <a:t>sample correlation coefficient</a:t>
                </a:r>
                <a:r>
                  <a:rPr lang="en-US" sz="2800" dirty="0">
                    <a:latin typeface="Times New Roman" panose="02020603050405020304" pitchFamily="18" charset="0"/>
                    <a:cs typeface="Times New Roman" panose="02020603050405020304" pitchFamily="18" charset="0"/>
                  </a:rPr>
                  <a:t> is computed as,</a:t>
                </a:r>
              </a:p>
              <a:p>
                <a:pPr marL="0" indent="0" algn="just">
                  <a:buNone/>
                </a:pPr>
                <a14:m>
                  <m:oMathPara xmlns:m="http://schemas.openxmlformats.org/officeDocument/2006/math">
                    <m:oMathParaPr>
                      <m:jc m:val="centerGroup"/>
                    </m:oMathParaPr>
                    <m:oMath xmlns:m="http://schemas.openxmlformats.org/officeDocument/2006/math">
                      <m:r>
                        <a:rPr lang="en-US" sz="2800" b="0" i="1" smtClean="0">
                          <a:solidFill>
                            <a:srgbClr val="0070C0"/>
                          </a:solidFill>
                          <a:latin typeface="Cambria Math" panose="02040503050406030204" pitchFamily="18" charset="0"/>
                          <a:cs typeface="Times New Roman" panose="02020603050405020304" pitchFamily="18" charset="0"/>
                        </a:rPr>
                        <m:t>𝑟</m:t>
                      </m:r>
                      <m:r>
                        <a:rPr lang="en-US" sz="2800" b="0" i="1" smtClean="0">
                          <a:solidFill>
                            <a:srgbClr val="0070C0"/>
                          </a:solidFill>
                          <a:latin typeface="Cambria Math" panose="02040503050406030204" pitchFamily="18" charset="0"/>
                          <a:cs typeface="Times New Roman" panose="02020603050405020304" pitchFamily="18" charset="0"/>
                        </a:rPr>
                        <m:t>=</m:t>
                      </m:r>
                      <m:f>
                        <m:fPr>
                          <m:ctrlPr>
                            <a:rPr lang="en-US" sz="2800" b="0" i="1" smtClean="0">
                              <a:solidFill>
                                <a:srgbClr val="0070C0"/>
                              </a:solidFill>
                              <a:latin typeface="Cambria Math" panose="02040503050406030204" pitchFamily="18" charset="0"/>
                              <a:cs typeface="Times New Roman" panose="02020603050405020304" pitchFamily="18" charset="0"/>
                            </a:rPr>
                          </m:ctrlPr>
                        </m:fPr>
                        <m:num>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d>
                                <m:dPr>
                                  <m:ctrlPr>
                                    <a:rPr lang="en-US" sz="2800" b="0" i="1" smtClean="0">
                                      <a:solidFill>
                                        <a:srgbClr val="0070C0"/>
                                      </a:solidFill>
                                      <a:latin typeface="Cambria Math" panose="02040503050406030204" pitchFamily="18" charset="0"/>
                                      <a:cs typeface="Times New Roman" panose="02020603050405020304" pitchFamily="18" charset="0"/>
                                    </a:rPr>
                                  </m:ctrlPr>
                                </m:dPr>
                                <m:e>
                                  <m:sSub>
                                    <m:sSubPr>
                                      <m:ctrlPr>
                                        <a:rPr lang="en-US" sz="2800" b="0" i="1" smtClean="0">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𝑋</m:t>
                                      </m:r>
                                    </m:e>
                                    <m:sub>
                                      <m:r>
                                        <a:rPr lang="en-US" sz="2800" b="0" i="1" smtClean="0">
                                          <a:solidFill>
                                            <a:srgbClr val="0070C0"/>
                                          </a:solidFill>
                                          <a:latin typeface="Cambria Math" panose="02040503050406030204" pitchFamily="18" charset="0"/>
                                          <a:cs typeface="Times New Roman" panose="02020603050405020304" pitchFamily="18" charset="0"/>
                                        </a:rPr>
                                        <m:t>𝑖</m:t>
                                      </m:r>
                                    </m:sub>
                                  </m:sSub>
                                  <m:r>
                                    <a:rPr lang="en-US" sz="2800" b="0" i="1" smtClean="0">
                                      <a:solidFill>
                                        <a:srgbClr val="0070C0"/>
                                      </a:solidFill>
                                      <a:latin typeface="Cambria Math" panose="02040503050406030204" pitchFamily="18" charset="0"/>
                                      <a:cs typeface="Times New Roman" panose="02020603050405020304" pitchFamily="18" charset="0"/>
                                    </a:rPr>
                                    <m:t> − </m:t>
                                  </m:r>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𝑋</m:t>
                                      </m:r>
                                    </m:e>
                                  </m:acc>
                                </m:e>
                              </m:d>
                              <m:d>
                                <m:dPr>
                                  <m:ctrlPr>
                                    <a:rPr lang="en-US" sz="2800" b="0" i="1" smtClean="0">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 </m:t>
                                  </m:r>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d>
                            </m:e>
                          </m:nary>
                        </m:num>
                        <m:den>
                          <m:rad>
                            <m:radPr>
                              <m:degHide m:val="on"/>
                              <m:ctrlPr>
                                <a:rPr lang="en-US" sz="2800" b="0" i="1" smtClean="0">
                                  <a:solidFill>
                                    <a:srgbClr val="0070C0"/>
                                  </a:solidFill>
                                  <a:latin typeface="Cambria Math" panose="02040503050406030204" pitchFamily="18" charset="0"/>
                                  <a:cs typeface="Times New Roman" panose="02020603050405020304" pitchFamily="18" charset="0"/>
                                </a:rPr>
                              </m:ctrlPr>
                            </m:radPr>
                            <m:deg/>
                            <m:e>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sSup>
                                    <m:sSupPr>
                                      <m:ctrlPr>
                                        <a:rPr lang="en-US" sz="2800" b="0" i="1" smtClean="0">
                                          <a:solidFill>
                                            <a:srgbClr val="0070C0"/>
                                          </a:solidFill>
                                          <a:latin typeface="Cambria Math" panose="02040503050406030204" pitchFamily="18" charset="0"/>
                                          <a:cs typeface="Times New Roman" panose="02020603050405020304" pitchFamily="18" charset="0"/>
                                        </a:rPr>
                                      </m:ctrlPr>
                                    </m:sSupPr>
                                    <m:e>
                                      <m:d>
                                        <m:dPr>
                                          <m:ctrlPr>
                                            <a:rPr lang="en-US" sz="2800" b="0" i="1" smtClean="0">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𝑋</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 </m:t>
                                          </m:r>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i="1">
                                                  <a:solidFill>
                                                    <a:srgbClr val="0070C0"/>
                                                  </a:solidFill>
                                                  <a:latin typeface="Cambria Math" panose="02040503050406030204" pitchFamily="18" charset="0"/>
                                                  <a:cs typeface="Times New Roman" panose="02020603050405020304" pitchFamily="18" charset="0"/>
                                                </a:rPr>
                                                <m:t>𝑋</m:t>
                                              </m:r>
                                            </m:e>
                                          </m:acc>
                                        </m:e>
                                      </m:d>
                                    </m:e>
                                    <m:sup>
                                      <m:r>
                                        <a:rPr lang="en-US" sz="2800" b="0" i="1" smtClean="0">
                                          <a:solidFill>
                                            <a:srgbClr val="0070C0"/>
                                          </a:solidFill>
                                          <a:latin typeface="Cambria Math" panose="02040503050406030204" pitchFamily="18" charset="0"/>
                                          <a:cs typeface="Times New Roman" panose="02020603050405020304" pitchFamily="18" charset="0"/>
                                        </a:rPr>
                                        <m:t>2</m:t>
                                      </m:r>
                                    </m:sup>
                                  </m:sSup>
                                </m:e>
                              </m:nary>
                              <m:r>
                                <a:rPr lang="en-US" sz="2800" b="0" i="1" smtClean="0">
                                  <a:solidFill>
                                    <a:srgbClr val="0070C0"/>
                                  </a:solidFill>
                                  <a:latin typeface="Cambria Math" panose="02040503050406030204" pitchFamily="18" charset="0"/>
                                  <a:cs typeface="Times New Roman" panose="02020603050405020304" pitchFamily="18" charset="0"/>
                                </a:rPr>
                                <m:t> ∗</m:t>
                              </m:r>
                              <m:nary>
                                <m:naryPr>
                                  <m:chr m:val="∑"/>
                                  <m:ctrlPr>
                                    <a:rPr lang="en-US" sz="2800" i="1">
                                      <a:solidFill>
                                        <a:srgbClr val="0070C0"/>
                                      </a:solidFill>
                                      <a:latin typeface="Cambria Math" panose="02040503050406030204" pitchFamily="18" charset="0"/>
                                      <a:cs typeface="Times New Roman" panose="02020603050405020304" pitchFamily="18" charset="0"/>
                                    </a:rPr>
                                  </m:ctrlPr>
                                </m:naryPr>
                                <m:sub>
                                  <m:r>
                                    <m:rPr>
                                      <m:brk m:alnAt="23"/>
                                    </m:rPr>
                                    <a:rPr lang="en-US" sz="2800" i="1">
                                      <a:solidFill>
                                        <a:srgbClr val="0070C0"/>
                                      </a:solidFill>
                                      <a:latin typeface="Cambria Math" panose="02040503050406030204" pitchFamily="18" charset="0"/>
                                      <a:cs typeface="Times New Roman" panose="02020603050405020304" pitchFamily="18" charset="0"/>
                                    </a:rPr>
                                    <m:t>𝑖</m:t>
                                  </m:r>
                                  <m:r>
                                    <a:rPr lang="en-US" sz="2800" i="1">
                                      <a:solidFill>
                                        <a:srgbClr val="0070C0"/>
                                      </a:solidFill>
                                      <a:latin typeface="Cambria Math" panose="02040503050406030204" pitchFamily="18" charset="0"/>
                                      <a:cs typeface="Times New Roman" panose="02020603050405020304" pitchFamily="18" charset="0"/>
                                    </a:rPr>
                                    <m:t>=1</m:t>
                                  </m:r>
                                </m:sub>
                                <m:sup>
                                  <m:r>
                                    <a:rPr lang="en-US" sz="2800" i="1">
                                      <a:solidFill>
                                        <a:srgbClr val="0070C0"/>
                                      </a:solidFill>
                                      <a:latin typeface="Cambria Math" panose="02040503050406030204" pitchFamily="18" charset="0"/>
                                      <a:cs typeface="Times New Roman" panose="02020603050405020304" pitchFamily="18" charset="0"/>
                                    </a:rPr>
                                    <m:t>𝑛</m:t>
                                  </m:r>
                                </m:sup>
                                <m:e>
                                  <m:sSup>
                                    <m:sSupPr>
                                      <m:ctrlPr>
                                        <a:rPr lang="en-US" sz="2800" i="1">
                                          <a:solidFill>
                                            <a:srgbClr val="0070C0"/>
                                          </a:solidFill>
                                          <a:latin typeface="Cambria Math" panose="02040503050406030204" pitchFamily="18" charset="0"/>
                                          <a:cs typeface="Times New Roman" panose="02020603050405020304" pitchFamily="18" charset="0"/>
                                        </a:rPr>
                                      </m:ctrlPr>
                                    </m:sSupPr>
                                    <m:e>
                                      <m:d>
                                        <m:dPr>
                                          <m:ctrlPr>
                                            <a:rPr lang="en-US" sz="2800" i="1">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 </m:t>
                                          </m:r>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d>
                                    </m:e>
                                    <m:sup>
                                      <m:r>
                                        <a:rPr lang="en-US" sz="2800" i="1">
                                          <a:solidFill>
                                            <a:srgbClr val="0070C0"/>
                                          </a:solidFill>
                                          <a:latin typeface="Cambria Math" panose="02040503050406030204" pitchFamily="18" charset="0"/>
                                          <a:cs typeface="Times New Roman" panose="02020603050405020304" pitchFamily="18" charset="0"/>
                                        </a:rPr>
                                        <m:t>2</m:t>
                                      </m:r>
                                    </m:sup>
                                  </m:sSup>
                                </m:e>
                              </m:nary>
                            </m:e>
                          </m:rad>
                        </m:den>
                      </m:f>
                    </m:oMath>
                  </m:oMathPara>
                </a14:m>
                <a:endParaRPr lang="en-US" sz="2800" b="0" i="1" dirty="0">
                  <a:solidFill>
                    <a:srgbClr val="0070C0"/>
                  </a:solidFill>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800" b="0" i="1" smtClean="0">
                          <a:solidFill>
                            <a:srgbClr val="0070C0"/>
                          </a:solidFill>
                          <a:latin typeface="Cambria Math" panose="02040503050406030204" pitchFamily="18" charset="0"/>
                          <a:cs typeface="Times New Roman" panose="02020603050405020304" pitchFamily="18" charset="0"/>
                        </a:rPr>
                        <m:t>= </m:t>
                      </m:r>
                      <m:f>
                        <m:fPr>
                          <m:ctrlPr>
                            <a:rPr lang="en-US" sz="2800" b="0" i="1" smtClean="0">
                              <a:solidFill>
                                <a:srgbClr val="0070C0"/>
                              </a:solidFill>
                              <a:latin typeface="Cambria Math" panose="02040503050406030204" pitchFamily="18" charset="0"/>
                              <a:cs typeface="Times New Roman" panose="02020603050405020304" pitchFamily="18" charset="0"/>
                            </a:rPr>
                          </m:ctrlPr>
                        </m:fPr>
                        <m:num>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sSub>
                                <m:sSubPr>
                                  <m:ctrlPr>
                                    <a:rPr lang="en-US" sz="2800" b="0" i="1" smtClean="0">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𝑋</m:t>
                                  </m:r>
                                </m:e>
                                <m:sub>
                                  <m:r>
                                    <a:rPr lang="en-US" sz="2800" b="0" i="1" smtClean="0">
                                      <a:solidFill>
                                        <a:srgbClr val="0070C0"/>
                                      </a:solidFill>
                                      <a:latin typeface="Cambria Math" panose="02040503050406030204" pitchFamily="18" charset="0"/>
                                      <a:cs typeface="Times New Roman" panose="02020603050405020304" pitchFamily="18" charset="0"/>
                                    </a:rPr>
                                    <m:t>𝑖</m:t>
                                  </m:r>
                                </m:sub>
                              </m:sSub>
                              <m:sSub>
                                <m:sSubPr>
                                  <m:ctrlPr>
                                    <a:rPr lang="en-US" sz="2800" b="0" i="1" smtClean="0">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b="0" i="1" smtClean="0">
                                      <a:solidFill>
                                        <a:srgbClr val="0070C0"/>
                                      </a:solidFill>
                                      <a:latin typeface="Cambria Math" panose="02040503050406030204" pitchFamily="18" charset="0"/>
                                      <a:cs typeface="Times New Roman" panose="02020603050405020304" pitchFamily="18" charset="0"/>
                                    </a:rPr>
                                    <m:t>𝑖</m:t>
                                  </m:r>
                                </m:sub>
                              </m:sSub>
                              <m:r>
                                <a:rPr lang="en-US" sz="2800" b="0" i="1" smtClean="0">
                                  <a:solidFill>
                                    <a:srgbClr val="0070C0"/>
                                  </a:solidFill>
                                  <a:latin typeface="Cambria Math" panose="02040503050406030204" pitchFamily="18" charset="0"/>
                                  <a:cs typeface="Times New Roman" panose="02020603050405020304" pitchFamily="18" charset="0"/>
                                </a:rPr>
                                <m:t> −</m:t>
                              </m:r>
                              <m:r>
                                <a:rPr lang="en-US" sz="2800" b="0" i="1" smtClean="0">
                                  <a:solidFill>
                                    <a:srgbClr val="0070C0"/>
                                  </a:solidFill>
                                  <a:latin typeface="Cambria Math" panose="02040503050406030204" pitchFamily="18" charset="0"/>
                                  <a:cs typeface="Times New Roman" panose="02020603050405020304" pitchFamily="18" charset="0"/>
                                </a:rPr>
                                <m:t>𝑛</m:t>
                              </m:r>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𝑋</m:t>
                                  </m:r>
                                </m:e>
                              </m:acc>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nary>
                        </m:num>
                        <m:den>
                          <m:rad>
                            <m:radPr>
                              <m:degHide m:val="on"/>
                              <m:ctrlPr>
                                <a:rPr lang="en-US" sz="2800" b="0" i="1" smtClean="0">
                                  <a:solidFill>
                                    <a:srgbClr val="0070C0"/>
                                  </a:solidFill>
                                  <a:latin typeface="Cambria Math" panose="02040503050406030204" pitchFamily="18" charset="0"/>
                                  <a:cs typeface="Times New Roman" panose="02020603050405020304" pitchFamily="18" charset="0"/>
                                </a:rPr>
                              </m:ctrlPr>
                            </m:radPr>
                            <m:deg/>
                            <m:e>
                              <m:d>
                                <m:dPr>
                                  <m:ctrlPr>
                                    <a:rPr lang="en-US" sz="2800" b="0" i="1" smtClean="0">
                                      <a:solidFill>
                                        <a:srgbClr val="0070C0"/>
                                      </a:solidFill>
                                      <a:latin typeface="Cambria Math" panose="02040503050406030204" pitchFamily="18" charset="0"/>
                                      <a:cs typeface="Times New Roman" panose="02020603050405020304" pitchFamily="18" charset="0"/>
                                    </a:rPr>
                                  </m:ctrlPr>
                                </m:dPr>
                                <m:e>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sSubSup>
                                        <m:sSubSupPr>
                                          <m:ctrlPr>
                                            <a:rPr lang="en-US" sz="2800" b="0" i="1" smtClean="0">
                                              <a:solidFill>
                                                <a:srgbClr val="0070C0"/>
                                              </a:solidFill>
                                              <a:latin typeface="Cambria Math" panose="02040503050406030204" pitchFamily="18" charset="0"/>
                                              <a:cs typeface="Times New Roman" panose="02020603050405020304" pitchFamily="18" charset="0"/>
                                            </a:rPr>
                                          </m:ctrlPr>
                                        </m:sSubSupPr>
                                        <m:e>
                                          <m:r>
                                            <a:rPr lang="en-US" sz="2800" b="0" i="1" smtClean="0">
                                              <a:solidFill>
                                                <a:srgbClr val="0070C0"/>
                                              </a:solidFill>
                                              <a:latin typeface="Cambria Math" panose="02040503050406030204" pitchFamily="18" charset="0"/>
                                              <a:cs typeface="Times New Roman" panose="02020603050405020304" pitchFamily="18" charset="0"/>
                                            </a:rPr>
                                            <m:t>𝑋</m:t>
                                          </m:r>
                                        </m:e>
                                        <m:sub>
                                          <m:r>
                                            <a:rPr lang="en-US" sz="2800" b="0" i="1" smtClean="0">
                                              <a:solidFill>
                                                <a:srgbClr val="0070C0"/>
                                              </a:solidFill>
                                              <a:latin typeface="Cambria Math" panose="02040503050406030204" pitchFamily="18" charset="0"/>
                                              <a:cs typeface="Times New Roman" panose="02020603050405020304" pitchFamily="18" charset="0"/>
                                            </a:rPr>
                                            <m:t>𝑖</m:t>
                                          </m:r>
                                        </m:sub>
                                        <m:sup>
                                          <m:r>
                                            <a:rPr lang="en-US" sz="2800" b="0" i="1" smtClean="0">
                                              <a:solidFill>
                                                <a:srgbClr val="0070C0"/>
                                              </a:solidFill>
                                              <a:latin typeface="Cambria Math" panose="02040503050406030204" pitchFamily="18" charset="0"/>
                                              <a:cs typeface="Times New Roman" panose="02020603050405020304" pitchFamily="18" charset="0"/>
                                            </a:rPr>
                                            <m:t>2</m:t>
                                          </m:r>
                                        </m:sup>
                                      </m:sSubSup>
                                      <m:r>
                                        <a:rPr lang="en-US" sz="2800" b="0" i="1" smtClean="0">
                                          <a:solidFill>
                                            <a:srgbClr val="0070C0"/>
                                          </a:solidFill>
                                          <a:latin typeface="Cambria Math" panose="02040503050406030204" pitchFamily="18" charset="0"/>
                                          <a:cs typeface="Times New Roman" panose="02020603050405020304" pitchFamily="18" charset="0"/>
                                        </a:rPr>
                                        <m:t> −</m:t>
                                      </m:r>
                                      <m:r>
                                        <a:rPr lang="en-US" sz="2800" b="0" i="1" smtClean="0">
                                          <a:solidFill>
                                            <a:srgbClr val="0070C0"/>
                                          </a:solidFill>
                                          <a:latin typeface="Cambria Math" panose="02040503050406030204" pitchFamily="18" charset="0"/>
                                          <a:cs typeface="Times New Roman" panose="02020603050405020304" pitchFamily="18" charset="0"/>
                                        </a:rPr>
                                        <m:t>𝑛</m:t>
                                      </m:r>
                                      <m:sSup>
                                        <m:sSupPr>
                                          <m:ctrlPr>
                                            <a:rPr lang="en-US" sz="2800" b="0" i="1" smtClean="0">
                                              <a:solidFill>
                                                <a:srgbClr val="0070C0"/>
                                              </a:solidFill>
                                              <a:latin typeface="Cambria Math" panose="02040503050406030204" pitchFamily="18" charset="0"/>
                                              <a:cs typeface="Times New Roman" panose="02020603050405020304" pitchFamily="18" charset="0"/>
                                            </a:rPr>
                                          </m:ctrlPr>
                                        </m:sSupPr>
                                        <m:e>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𝑋</m:t>
                                              </m:r>
                                            </m:e>
                                          </m:acc>
                                        </m:e>
                                        <m:sup>
                                          <m:r>
                                            <a:rPr lang="en-US" sz="2800" b="0" i="1" smtClean="0">
                                              <a:solidFill>
                                                <a:srgbClr val="0070C0"/>
                                              </a:solidFill>
                                              <a:latin typeface="Cambria Math" panose="02040503050406030204" pitchFamily="18" charset="0"/>
                                              <a:cs typeface="Times New Roman" panose="02020603050405020304" pitchFamily="18" charset="0"/>
                                            </a:rPr>
                                            <m:t>2</m:t>
                                          </m:r>
                                        </m:sup>
                                      </m:sSup>
                                    </m:e>
                                  </m:nary>
                                </m:e>
                              </m:d>
                              <m:d>
                                <m:dPr>
                                  <m:ctrlPr>
                                    <a:rPr lang="en-US" sz="2800" i="1">
                                      <a:solidFill>
                                        <a:srgbClr val="0070C0"/>
                                      </a:solidFill>
                                      <a:latin typeface="Cambria Math" panose="02040503050406030204" pitchFamily="18" charset="0"/>
                                      <a:cs typeface="Times New Roman" panose="02020603050405020304" pitchFamily="18" charset="0"/>
                                    </a:rPr>
                                  </m:ctrlPr>
                                </m:dPr>
                                <m:e>
                                  <m:nary>
                                    <m:naryPr>
                                      <m:chr m:val="∑"/>
                                      <m:ctrlPr>
                                        <a:rPr lang="en-US" sz="2800" i="1">
                                          <a:solidFill>
                                            <a:srgbClr val="0070C0"/>
                                          </a:solidFill>
                                          <a:latin typeface="Cambria Math" panose="02040503050406030204" pitchFamily="18" charset="0"/>
                                          <a:cs typeface="Times New Roman" panose="02020603050405020304" pitchFamily="18" charset="0"/>
                                        </a:rPr>
                                      </m:ctrlPr>
                                    </m:naryPr>
                                    <m:sub>
                                      <m:r>
                                        <m:rPr>
                                          <m:brk m:alnAt="23"/>
                                        </m:rPr>
                                        <a:rPr lang="en-US" sz="2800" i="1">
                                          <a:solidFill>
                                            <a:srgbClr val="0070C0"/>
                                          </a:solidFill>
                                          <a:latin typeface="Cambria Math" panose="02040503050406030204" pitchFamily="18" charset="0"/>
                                          <a:cs typeface="Times New Roman" panose="02020603050405020304" pitchFamily="18" charset="0"/>
                                        </a:rPr>
                                        <m:t>𝑖</m:t>
                                      </m:r>
                                      <m:r>
                                        <a:rPr lang="en-US" sz="2800" i="1">
                                          <a:solidFill>
                                            <a:srgbClr val="0070C0"/>
                                          </a:solidFill>
                                          <a:latin typeface="Cambria Math" panose="02040503050406030204" pitchFamily="18" charset="0"/>
                                          <a:cs typeface="Times New Roman" panose="02020603050405020304" pitchFamily="18" charset="0"/>
                                        </a:rPr>
                                        <m:t>=1</m:t>
                                      </m:r>
                                    </m:sub>
                                    <m:sup>
                                      <m:r>
                                        <a:rPr lang="en-US" sz="2800" i="1">
                                          <a:solidFill>
                                            <a:srgbClr val="0070C0"/>
                                          </a:solidFill>
                                          <a:latin typeface="Cambria Math" panose="02040503050406030204" pitchFamily="18" charset="0"/>
                                          <a:cs typeface="Times New Roman" panose="02020603050405020304" pitchFamily="18" charset="0"/>
                                        </a:rPr>
                                        <m:t>𝑛</m:t>
                                      </m:r>
                                    </m:sup>
                                    <m:e>
                                      <m:sSubSup>
                                        <m:sSubSupPr>
                                          <m:ctrlPr>
                                            <a:rPr lang="en-US" sz="2800" i="1">
                                              <a:solidFill>
                                                <a:srgbClr val="0070C0"/>
                                              </a:solidFill>
                                              <a:latin typeface="Cambria Math" panose="02040503050406030204" pitchFamily="18" charset="0"/>
                                              <a:cs typeface="Times New Roman" panose="02020603050405020304" pitchFamily="18" charset="0"/>
                                            </a:rPr>
                                          </m:ctrlPr>
                                        </m:sSubSup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up>
                                          <m:r>
                                            <a:rPr lang="en-US" sz="2800" i="1">
                                              <a:solidFill>
                                                <a:srgbClr val="0070C0"/>
                                              </a:solidFill>
                                              <a:latin typeface="Cambria Math" panose="02040503050406030204" pitchFamily="18" charset="0"/>
                                              <a:cs typeface="Times New Roman" panose="02020603050405020304" pitchFamily="18" charset="0"/>
                                            </a:rPr>
                                            <m:t>2</m:t>
                                          </m:r>
                                        </m:sup>
                                      </m:sSubSup>
                                      <m:r>
                                        <a:rPr lang="en-US" sz="2800" i="1">
                                          <a:solidFill>
                                            <a:srgbClr val="0070C0"/>
                                          </a:solidFill>
                                          <a:latin typeface="Cambria Math" panose="02040503050406030204" pitchFamily="18" charset="0"/>
                                          <a:cs typeface="Times New Roman" panose="02020603050405020304" pitchFamily="18" charset="0"/>
                                        </a:rPr>
                                        <m:t> −</m:t>
                                      </m:r>
                                      <m:r>
                                        <a:rPr lang="en-US" sz="2800" i="1">
                                          <a:solidFill>
                                            <a:srgbClr val="0070C0"/>
                                          </a:solidFill>
                                          <a:latin typeface="Cambria Math" panose="02040503050406030204" pitchFamily="18" charset="0"/>
                                          <a:cs typeface="Times New Roman" panose="02020603050405020304" pitchFamily="18" charset="0"/>
                                        </a:rPr>
                                        <m:t>𝑛</m:t>
                                      </m:r>
                                      <m:sSup>
                                        <m:sSupPr>
                                          <m:ctrlPr>
                                            <a:rPr lang="en-US" sz="2800" i="1">
                                              <a:solidFill>
                                                <a:srgbClr val="0070C0"/>
                                              </a:solidFill>
                                              <a:latin typeface="Cambria Math" panose="02040503050406030204" pitchFamily="18" charset="0"/>
                                              <a:cs typeface="Times New Roman" panose="02020603050405020304" pitchFamily="18" charset="0"/>
                                            </a:rPr>
                                          </m:ctrlPr>
                                        </m:sSupPr>
                                        <m:e>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sup>
                                          <m:r>
                                            <a:rPr lang="en-US" sz="2800" i="1">
                                              <a:solidFill>
                                                <a:srgbClr val="0070C0"/>
                                              </a:solidFill>
                                              <a:latin typeface="Cambria Math" panose="02040503050406030204" pitchFamily="18" charset="0"/>
                                              <a:cs typeface="Times New Roman" panose="02020603050405020304" pitchFamily="18" charset="0"/>
                                            </a:rPr>
                                            <m:t>2</m:t>
                                          </m:r>
                                        </m:sup>
                                      </m:sSup>
                                    </m:e>
                                  </m:nary>
                                </m:e>
                              </m:d>
                            </m:e>
                          </m:rad>
                        </m:den>
                      </m:f>
                    </m:oMath>
                  </m:oMathPara>
                </a14:m>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rotWithShape="0">
                <a:blip r:embed="rId2"/>
                <a:stretch>
                  <a:fillRect l="-1672" t="-1481" r="-167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12</a:t>
            </a:fld>
            <a:endParaRPr lang="en-US"/>
          </a:p>
        </p:txBody>
      </p:sp>
      <p:sp>
        <p:nvSpPr>
          <p:cNvPr id="2" name="Date Placeholder 1"/>
          <p:cNvSpPr>
            <a:spLocks noGrp="1"/>
          </p:cNvSpPr>
          <p:nvPr>
            <p:ph type="dt" sz="half" idx="10"/>
          </p:nvPr>
        </p:nvSpPr>
        <p:spPr/>
        <p:txBody>
          <a:bodyPr/>
          <a:lstStyle/>
          <a:p>
            <a:pPr>
              <a:defRPr/>
            </a:pPr>
            <a:fld id="{E514D11F-DBB6-4868-B374-9A8E1A0591C5}" type="datetime1">
              <a:rPr lang="en-US" smtClean="0"/>
              <a:t>7/22/2024</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153562535"/>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b="28358"/>
          <a:stretch/>
        </p:blipFill>
        <p:spPr>
          <a:xfrm>
            <a:off x="914400" y="5105400"/>
            <a:ext cx="7162800" cy="1219200"/>
          </a:xfrm>
          <a:prstGeom prst="rect">
            <a:avLst/>
          </a:prstGeom>
        </p:spPr>
      </p:pic>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13</a:t>
            </a:fld>
            <a:endParaRPr lang="en-US"/>
          </a:p>
        </p:txBody>
      </p:sp>
      <mc:AlternateContent xmlns:mc="http://schemas.openxmlformats.org/markup-compatibility/2006" xmlns:a14="http://schemas.microsoft.com/office/drawing/2010/main">
        <mc:Choice Requires="a14">
          <p:sp>
            <p:nvSpPr>
              <p:cNvPr id="5" name="Rectangle 4"/>
              <p:cNvSpPr/>
              <p:nvPr/>
            </p:nvSpPr>
            <p:spPr>
              <a:xfrm>
                <a:off x="771646" y="1667966"/>
                <a:ext cx="7848600" cy="3416320"/>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If there is a strong positive linear relationship between the variables, the value of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𝑟</m:t>
                    </m:r>
                  </m:oMath>
                </a14:m>
                <a:r>
                  <a:rPr lang="en-US" sz="2400" dirty="0">
                    <a:latin typeface="Times New Roman" panose="02020603050405020304" pitchFamily="18" charset="0"/>
                    <a:cs typeface="Times New Roman" panose="02020603050405020304" pitchFamily="18" charset="0"/>
                  </a:rPr>
                  <a:t> will be close to 1.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If there is a strong negative linear relationship between the variables, the value of</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 </m:t>
                    </m:r>
                    <m:r>
                      <a:rPr lang="en-US" sz="2400" i="1" dirty="0" smtClean="0">
                        <a:latin typeface="Cambria Math" panose="02040503050406030204" pitchFamily="18" charset="0"/>
                        <a:cs typeface="Times New Roman" panose="02020603050405020304" pitchFamily="18" charset="0"/>
                      </a:rPr>
                      <m:t>𝑟</m:t>
                    </m:r>
                    <m:r>
                      <a:rPr lang="en-US" sz="2400" i="1" dirty="0"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will be close to -1.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When there is no linear relationship between the variables or only a weak relationship, the value of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𝑟</m:t>
                    </m:r>
                  </m:oMath>
                </a14:m>
                <a:r>
                  <a:rPr lang="en-US" sz="2400" dirty="0">
                    <a:latin typeface="Times New Roman" panose="02020603050405020304" pitchFamily="18" charset="0"/>
                    <a:cs typeface="Times New Roman" panose="02020603050405020304" pitchFamily="18" charset="0"/>
                  </a:rPr>
                  <a:t> will be close to 0. See following figure.</a:t>
                </a:r>
              </a:p>
            </p:txBody>
          </p:sp>
        </mc:Choice>
        <mc:Fallback xmlns="">
          <p:sp>
            <p:nvSpPr>
              <p:cNvPr id="5" name="Rectangle 4"/>
              <p:cNvSpPr>
                <a:spLocks noRot="1" noChangeAspect="1" noMove="1" noResize="1" noEditPoints="1" noAdjustHandles="1" noChangeArrowheads="1" noChangeShapeType="1" noTextEdit="1"/>
              </p:cNvSpPr>
              <p:nvPr/>
            </p:nvSpPr>
            <p:spPr>
              <a:xfrm>
                <a:off x="771646" y="1667966"/>
                <a:ext cx="7848600" cy="3416320"/>
              </a:xfrm>
              <a:prstGeom prst="rect">
                <a:avLst/>
              </a:prstGeom>
              <a:blipFill>
                <a:blip r:embed="rId3"/>
                <a:stretch>
                  <a:fillRect l="-1243" t="-1429" r="-1166" b="-3214"/>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pPr>
              <a:defRPr/>
            </a:pPr>
            <a:fld id="{6D0DD935-BA0A-4047-9746-61F2A8907EF9}" type="datetime1">
              <a:rPr lang="en-US" smtClean="0"/>
              <a:t>7/22/2024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891251159"/>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14</a:t>
            </a:fld>
            <a:endParaRPr lang="en-US"/>
          </a:p>
        </p:txBody>
      </p:sp>
      <mc:AlternateContent xmlns:mc="http://schemas.openxmlformats.org/markup-compatibility/2006" xmlns:a14="http://schemas.microsoft.com/office/drawing/2010/main">
        <mc:Choice Requires="a14">
          <p:sp>
            <p:nvSpPr>
              <p:cNvPr id="5" name="Rectangle 4"/>
              <p:cNvSpPr/>
              <p:nvPr/>
            </p:nvSpPr>
            <p:spPr>
              <a:xfrm>
                <a:off x="838200" y="1676400"/>
                <a:ext cx="7772400" cy="4493538"/>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The graphs in following figure show the relationship between the correlation coefficients and their corresponding scatter plots.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Notice that as the value of the correlation coefficient increases from 0 to +1 (parts a, b, and c), data values become closer to an increasingly stronger relationship.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As the value of the correlation coefficient decreases from 0 to -1 (parts d, e, and f ), the data values also become closer to a straight line.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solidFill>
                      <a:srgbClr val="7030A0"/>
                    </a:solidFill>
                    <a:latin typeface="Times New Roman" panose="02020603050405020304" pitchFamily="18" charset="0"/>
                    <a:cs typeface="Times New Roman" panose="02020603050405020304" pitchFamily="18" charset="0"/>
                  </a:rPr>
                  <a:t>There are no units associated with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𝑟</m:t>
                    </m:r>
                  </m:oMath>
                </a14:m>
                <a:r>
                  <a:rPr lang="en-US" sz="2200" dirty="0">
                    <a:solidFill>
                      <a:srgbClr val="7030A0"/>
                    </a:solidFill>
                    <a:latin typeface="Times New Roman" panose="02020603050405020304" pitchFamily="18" charset="0"/>
                    <a:cs typeface="Times New Roman" panose="02020603050405020304" pitchFamily="18" charset="0"/>
                  </a:rPr>
                  <a:t>, and the value of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𝑟</m:t>
                    </m:r>
                  </m:oMath>
                </a14:m>
                <a:r>
                  <a:rPr lang="en-US" sz="2200" dirty="0">
                    <a:solidFill>
                      <a:srgbClr val="7030A0"/>
                    </a:solidFill>
                    <a:latin typeface="Times New Roman" panose="02020603050405020304" pitchFamily="18" charset="0"/>
                    <a:cs typeface="Times New Roman" panose="02020603050405020304" pitchFamily="18" charset="0"/>
                  </a:rPr>
                  <a:t> will remain unchanged if the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𝑥</m:t>
                    </m:r>
                  </m:oMath>
                </a14:m>
                <a:r>
                  <a:rPr lang="en-US" sz="2200" dirty="0">
                    <a:solidFill>
                      <a:srgbClr val="7030A0"/>
                    </a:solidFill>
                    <a:latin typeface="Times New Roman" panose="02020603050405020304" pitchFamily="18" charset="0"/>
                    <a:cs typeface="Times New Roman" panose="02020603050405020304" pitchFamily="18" charset="0"/>
                  </a:rPr>
                  <a:t> and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𝑦</m:t>
                    </m:r>
                  </m:oMath>
                </a14:m>
                <a:r>
                  <a:rPr lang="en-US" sz="2200" dirty="0">
                    <a:solidFill>
                      <a:srgbClr val="7030A0"/>
                    </a:solidFill>
                    <a:latin typeface="Times New Roman" panose="02020603050405020304" pitchFamily="18" charset="0"/>
                    <a:cs typeface="Times New Roman" panose="02020603050405020304" pitchFamily="18" charset="0"/>
                  </a:rPr>
                  <a:t> values are switched.</a:t>
                </a:r>
              </a:p>
            </p:txBody>
          </p:sp>
        </mc:Choice>
        <mc:Fallback xmlns="">
          <p:sp>
            <p:nvSpPr>
              <p:cNvPr id="5" name="Rectangle 4"/>
              <p:cNvSpPr>
                <a:spLocks noRot="1" noChangeAspect="1" noMove="1" noResize="1" noEditPoints="1" noAdjustHandles="1" noChangeArrowheads="1" noChangeShapeType="1" noTextEdit="1"/>
              </p:cNvSpPr>
              <p:nvPr/>
            </p:nvSpPr>
            <p:spPr>
              <a:xfrm>
                <a:off x="838200" y="1676400"/>
                <a:ext cx="7772400" cy="4493538"/>
              </a:xfrm>
              <a:prstGeom prst="rect">
                <a:avLst/>
              </a:prstGeom>
              <a:blipFill>
                <a:blip r:embed="rId2"/>
                <a:stretch>
                  <a:fillRect l="-1020" t="-950" r="-941" b="-1764"/>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pPr>
              <a:defRPr/>
            </a:pPr>
            <a:fld id="{D15E7E29-E9BB-4DC1-9CC2-831766BB54A1}" type="datetime1">
              <a:rPr lang="en-US" smtClean="0"/>
              <a:t>7/22/2024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915400596"/>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15</a:t>
            </a:fld>
            <a:endParaRPr lang="en-US"/>
          </a:p>
        </p:txBody>
      </p:sp>
      <p:pic>
        <p:nvPicPr>
          <p:cNvPr id="5" name="Picture 4"/>
          <p:cNvPicPr>
            <a:picLocks noChangeAspect="1"/>
          </p:cNvPicPr>
          <p:nvPr/>
        </p:nvPicPr>
        <p:blipFill>
          <a:blip r:embed="rId2"/>
          <a:stretch>
            <a:fillRect/>
          </a:stretch>
        </p:blipFill>
        <p:spPr>
          <a:xfrm>
            <a:off x="1066800" y="1718240"/>
            <a:ext cx="6858000" cy="4530160"/>
          </a:xfrm>
          <a:prstGeom prst="rect">
            <a:avLst/>
          </a:prstGeom>
        </p:spPr>
      </p:pic>
      <p:sp>
        <p:nvSpPr>
          <p:cNvPr id="2" name="Date Placeholder 1"/>
          <p:cNvSpPr>
            <a:spLocks noGrp="1"/>
          </p:cNvSpPr>
          <p:nvPr>
            <p:ph type="dt" sz="half" idx="10"/>
          </p:nvPr>
        </p:nvSpPr>
        <p:spPr/>
        <p:txBody>
          <a:bodyPr/>
          <a:lstStyle/>
          <a:p>
            <a:pPr>
              <a:defRPr/>
            </a:pPr>
            <a:fld id="{5399CFC2-22FC-43C5-BF4D-873C3EDFDF31}" type="datetime1">
              <a:rPr lang="en-US" smtClean="0"/>
              <a:t>7/22/2024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514532939"/>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3" y="34925"/>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Example 1:</a:t>
            </a:r>
            <a:endParaRPr lang="en-US" dirty="0">
              <a:solidFill>
                <a:srgbClr val="C00000"/>
              </a:solidFill>
            </a:endParaRPr>
          </a:p>
        </p:txBody>
      </p:sp>
      <p:sp>
        <p:nvSpPr>
          <p:cNvPr id="3" name="Content Placeholder 2"/>
          <p:cNvSpPr>
            <a:spLocks noGrp="1"/>
          </p:cNvSpPr>
          <p:nvPr>
            <p:ph idx="1"/>
          </p:nvPr>
        </p:nvSpPr>
        <p:spPr>
          <a:xfrm>
            <a:off x="838200" y="1676400"/>
            <a:ext cx="7661275" cy="4114800"/>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A college administers all its courses a student evaluation questionnaire. For a random sample of 12 courses the accompanying table and the data file student evaluation show both the average student ratings of the instructor (on a scale of 1 to 5), and the average expected grades of the students (on a scale from A = 4 to F = 0). Find the sample correlation coefficient between instructor ratings and expected grades.</a:t>
            </a: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16</a:t>
            </a:fld>
            <a:endParaRPr lang="en-US"/>
          </a:p>
        </p:txBody>
      </p:sp>
      <p:sp>
        <p:nvSpPr>
          <p:cNvPr id="4" name="Date Placeholder 3"/>
          <p:cNvSpPr>
            <a:spLocks noGrp="1"/>
          </p:cNvSpPr>
          <p:nvPr>
            <p:ph type="dt" sz="half" idx="10"/>
          </p:nvPr>
        </p:nvSpPr>
        <p:spPr/>
        <p:txBody>
          <a:bodyPr/>
          <a:lstStyle/>
          <a:p>
            <a:pPr>
              <a:defRPr/>
            </a:pPr>
            <a:fld id="{417F1464-4E74-4C75-96F4-5F1DE2F575E8}"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graphicFrame>
        <p:nvGraphicFramePr>
          <p:cNvPr id="8" name="Table 7"/>
          <p:cNvGraphicFramePr>
            <a:graphicFrameLocks noGrp="1"/>
          </p:cNvGraphicFramePr>
          <p:nvPr>
            <p:extLst>
              <p:ext uri="{D42A27DB-BD31-4B8C-83A1-F6EECF244321}">
                <p14:modId xmlns:p14="http://schemas.microsoft.com/office/powerpoint/2010/main" val="4061030641"/>
              </p:ext>
            </p:extLst>
          </p:nvPr>
        </p:nvGraphicFramePr>
        <p:xfrm>
          <a:off x="969962" y="4876800"/>
          <a:ext cx="7661276" cy="991966"/>
        </p:xfrm>
        <a:graphic>
          <a:graphicData uri="http://schemas.openxmlformats.org/drawingml/2006/table">
            <a:tbl>
              <a:tblPr firstRow="1" bandRow="1">
                <a:tableStyleId>{69CF1AB2-1976-4502-BF36-3FF5EA218861}</a:tableStyleId>
              </a:tblPr>
              <a:tblGrid>
                <a:gridCol w="1284260">
                  <a:extLst>
                    <a:ext uri="{9D8B030D-6E8A-4147-A177-3AD203B41FA5}">
                      <a16:colId xmlns:a16="http://schemas.microsoft.com/office/drawing/2014/main" val="679743535"/>
                    </a:ext>
                  </a:extLst>
                </a:gridCol>
                <a:gridCol w="531418">
                  <a:extLst>
                    <a:ext uri="{9D8B030D-6E8A-4147-A177-3AD203B41FA5}">
                      <a16:colId xmlns:a16="http://schemas.microsoft.com/office/drawing/2014/main" val="3303473492"/>
                    </a:ext>
                  </a:extLst>
                </a:gridCol>
                <a:gridCol w="531418">
                  <a:extLst>
                    <a:ext uri="{9D8B030D-6E8A-4147-A177-3AD203B41FA5}">
                      <a16:colId xmlns:a16="http://schemas.microsoft.com/office/drawing/2014/main" val="1038175477"/>
                    </a:ext>
                  </a:extLst>
                </a:gridCol>
                <a:gridCol w="531418">
                  <a:extLst>
                    <a:ext uri="{9D8B030D-6E8A-4147-A177-3AD203B41FA5}">
                      <a16:colId xmlns:a16="http://schemas.microsoft.com/office/drawing/2014/main" val="652052873"/>
                    </a:ext>
                  </a:extLst>
                </a:gridCol>
                <a:gridCol w="531418">
                  <a:extLst>
                    <a:ext uri="{9D8B030D-6E8A-4147-A177-3AD203B41FA5}">
                      <a16:colId xmlns:a16="http://schemas.microsoft.com/office/drawing/2014/main" val="917393077"/>
                    </a:ext>
                  </a:extLst>
                </a:gridCol>
                <a:gridCol w="531418">
                  <a:extLst>
                    <a:ext uri="{9D8B030D-6E8A-4147-A177-3AD203B41FA5}">
                      <a16:colId xmlns:a16="http://schemas.microsoft.com/office/drawing/2014/main" val="3686698776"/>
                    </a:ext>
                  </a:extLst>
                </a:gridCol>
                <a:gridCol w="531418">
                  <a:extLst>
                    <a:ext uri="{9D8B030D-6E8A-4147-A177-3AD203B41FA5}">
                      <a16:colId xmlns:a16="http://schemas.microsoft.com/office/drawing/2014/main" val="4273292627"/>
                    </a:ext>
                  </a:extLst>
                </a:gridCol>
                <a:gridCol w="531418">
                  <a:extLst>
                    <a:ext uri="{9D8B030D-6E8A-4147-A177-3AD203B41FA5}">
                      <a16:colId xmlns:a16="http://schemas.microsoft.com/office/drawing/2014/main" val="1022383208"/>
                    </a:ext>
                  </a:extLst>
                </a:gridCol>
                <a:gridCol w="531418">
                  <a:extLst>
                    <a:ext uri="{9D8B030D-6E8A-4147-A177-3AD203B41FA5}">
                      <a16:colId xmlns:a16="http://schemas.microsoft.com/office/drawing/2014/main" val="1859516240"/>
                    </a:ext>
                  </a:extLst>
                </a:gridCol>
                <a:gridCol w="531418">
                  <a:extLst>
                    <a:ext uri="{9D8B030D-6E8A-4147-A177-3AD203B41FA5}">
                      <a16:colId xmlns:a16="http://schemas.microsoft.com/office/drawing/2014/main" val="3565273465"/>
                    </a:ext>
                  </a:extLst>
                </a:gridCol>
                <a:gridCol w="531418">
                  <a:extLst>
                    <a:ext uri="{9D8B030D-6E8A-4147-A177-3AD203B41FA5}">
                      <a16:colId xmlns:a16="http://schemas.microsoft.com/office/drawing/2014/main" val="3932920848"/>
                    </a:ext>
                  </a:extLst>
                </a:gridCol>
                <a:gridCol w="531418">
                  <a:extLst>
                    <a:ext uri="{9D8B030D-6E8A-4147-A177-3AD203B41FA5}">
                      <a16:colId xmlns:a16="http://schemas.microsoft.com/office/drawing/2014/main" val="3008600089"/>
                    </a:ext>
                  </a:extLst>
                </a:gridCol>
                <a:gridCol w="531418">
                  <a:extLst>
                    <a:ext uri="{9D8B030D-6E8A-4147-A177-3AD203B41FA5}">
                      <a16:colId xmlns:a16="http://schemas.microsoft.com/office/drawing/2014/main" val="2795137990"/>
                    </a:ext>
                  </a:extLst>
                </a:gridCol>
              </a:tblGrid>
              <a:tr h="166068">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Instructor ratings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3.7</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4.4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3.6</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4.7</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3.5</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4.1</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3.2</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4.9</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4.2</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3.8</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3.3</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3118092129"/>
                  </a:ext>
                </a:extLst>
              </a:tr>
              <a:tr h="166068">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Expected grades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2.6</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2.9</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2.7</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807981783"/>
                  </a:ext>
                </a:extLst>
              </a:tr>
            </a:tbl>
          </a:graphicData>
        </a:graphic>
      </p:graphicFrame>
    </p:spTree>
    <p:extLst>
      <p:ext uri="{BB962C8B-B14F-4D97-AF65-F5344CB8AC3E}">
        <p14:creationId xmlns:p14="http://schemas.microsoft.com/office/powerpoint/2010/main" val="3173864684"/>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17</a:t>
            </a:fld>
            <a:endParaRPr lang="en-US"/>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619358276"/>
                  </p:ext>
                </p:extLst>
              </p:nvPr>
            </p:nvGraphicFramePr>
            <p:xfrm>
              <a:off x="762000" y="533400"/>
              <a:ext cx="7848599" cy="5673598"/>
            </p:xfrm>
            <a:graphic>
              <a:graphicData uri="http://schemas.openxmlformats.org/drawingml/2006/table">
                <a:tbl>
                  <a:tblPr firstRow="1" bandRow="1">
                    <a:tableStyleId>{69CF1AB2-1976-4502-BF36-3FF5EA218861}</a:tableStyleId>
                  </a:tblPr>
                  <a:tblGrid>
                    <a:gridCol w="1603477">
                      <a:extLst>
                        <a:ext uri="{9D8B030D-6E8A-4147-A177-3AD203B41FA5}">
                          <a16:colId xmlns:a16="http://schemas.microsoft.com/office/drawing/2014/main" val="2905704676"/>
                        </a:ext>
                      </a:extLst>
                    </a:gridCol>
                    <a:gridCol w="1603477">
                      <a:extLst>
                        <a:ext uri="{9D8B030D-6E8A-4147-A177-3AD203B41FA5}">
                          <a16:colId xmlns:a16="http://schemas.microsoft.com/office/drawing/2014/main" val="1474499219"/>
                        </a:ext>
                      </a:extLst>
                    </a:gridCol>
                    <a:gridCol w="1593646">
                      <a:extLst>
                        <a:ext uri="{9D8B030D-6E8A-4147-A177-3AD203B41FA5}">
                          <a16:colId xmlns:a16="http://schemas.microsoft.com/office/drawing/2014/main" val="603956241"/>
                        </a:ext>
                      </a:extLst>
                    </a:gridCol>
                    <a:gridCol w="1447800">
                      <a:extLst>
                        <a:ext uri="{9D8B030D-6E8A-4147-A177-3AD203B41FA5}">
                          <a16:colId xmlns:a16="http://schemas.microsoft.com/office/drawing/2014/main" val="4097075756"/>
                        </a:ext>
                      </a:extLst>
                    </a:gridCol>
                    <a:gridCol w="1600199">
                      <a:extLst>
                        <a:ext uri="{9D8B030D-6E8A-4147-A177-3AD203B41FA5}">
                          <a16:colId xmlns:a16="http://schemas.microsoft.com/office/drawing/2014/main" val="85630102"/>
                        </a:ext>
                      </a:extLst>
                    </a:gridCol>
                  </a:tblGrid>
                  <a:tr h="370840">
                    <a:tc>
                      <a:txBody>
                        <a:bodyPr/>
                        <a:lstStyle/>
                        <a:p>
                          <a:pPr algn="ctr"/>
                          <a:r>
                            <a:rPr lang="en-US" sz="1400" b="1" i="0" dirty="0">
                              <a:latin typeface="Times New Roman" panose="02020603050405020304" pitchFamily="18" charset="0"/>
                              <a:cs typeface="Times New Roman" panose="02020603050405020304" pitchFamily="18" charset="0"/>
                            </a:rPr>
                            <a:t>Instructor ratings </a:t>
                          </a:r>
                          <a14:m>
                            <m:oMath xmlns:m="http://schemas.openxmlformats.org/officeDocument/2006/math">
                              <m:r>
                                <a:rPr lang="en-US" sz="1400" b="1" i="0" dirty="0" smtClean="0">
                                  <a:latin typeface="Cambria Math" panose="02040503050406030204" pitchFamily="18" charset="0"/>
                                </a:rPr>
                                <m:t>(</m:t>
                              </m:r>
                              <m:r>
                                <a:rPr lang="en-US" sz="1400" b="1" i="0" dirty="0" smtClean="0">
                                  <a:latin typeface="Cambria Math" panose="02040503050406030204" pitchFamily="18" charset="0"/>
                                </a:rPr>
                                <m:t>𝐗</m:t>
                              </m:r>
                              <m:r>
                                <a:rPr lang="en-US" sz="1400" b="1" i="0" dirty="0" smtClean="0">
                                  <a:latin typeface="Cambria Math" panose="02040503050406030204" pitchFamily="18" charset="0"/>
                                </a:rPr>
                                <m:t>)</m:t>
                              </m:r>
                            </m:oMath>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r>
                            <a:rPr lang="en-US" sz="1400" b="1" i="0" dirty="0">
                              <a:latin typeface="Times New Roman" panose="02020603050405020304" pitchFamily="18" charset="0"/>
                              <a:cs typeface="Times New Roman" panose="02020603050405020304" pitchFamily="18" charset="0"/>
                            </a:rPr>
                            <a:t>Expected grades </a:t>
                          </a:r>
                          <a14:m>
                            <m:oMath xmlns:m="http://schemas.openxmlformats.org/officeDocument/2006/math">
                              <m:r>
                                <a:rPr lang="en-US" sz="1400" b="1" i="0" dirty="0" smtClean="0">
                                  <a:latin typeface="Cambria Math" panose="02040503050406030204" pitchFamily="18" charset="0"/>
                                </a:rPr>
                                <m:t>(</m:t>
                              </m:r>
                              <m:r>
                                <a:rPr lang="en-US" sz="1400" b="1" i="0" dirty="0" smtClean="0">
                                  <a:latin typeface="Cambria Math" panose="02040503050406030204" pitchFamily="18" charset="0"/>
                                </a:rPr>
                                <m:t>𝐘</m:t>
                              </m:r>
                              <m:r>
                                <a:rPr lang="en-US" sz="1400" b="1" i="0" dirty="0" smtClean="0">
                                  <a:latin typeface="Cambria Math" panose="02040503050406030204" pitchFamily="18" charset="0"/>
                                </a:rPr>
                                <m:t>)</m:t>
                              </m:r>
                            </m:oMath>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1" i="0" dirty="0" smtClean="0">
                                    <a:latin typeface="Cambria Math" panose="02040503050406030204" pitchFamily="18" charset="0"/>
                                  </a:rPr>
                                  <m:t>𝐗𝐘</m:t>
                                </m:r>
                              </m:oMath>
                            </m:oMathPara>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1" i="1" dirty="0" smtClean="0">
                                        <a:latin typeface="Cambria Math" panose="02040503050406030204" pitchFamily="18" charset="0"/>
                                      </a:rPr>
                                    </m:ctrlPr>
                                  </m:sSupPr>
                                  <m:e>
                                    <m:r>
                                      <a:rPr lang="en-US" sz="1400" b="1" i="0" dirty="0" smtClean="0">
                                        <a:latin typeface="Cambria Math" panose="02040503050406030204" pitchFamily="18" charset="0"/>
                                      </a:rPr>
                                      <m:t>𝐗</m:t>
                                    </m:r>
                                  </m:e>
                                  <m:sup>
                                    <m:r>
                                      <a:rPr lang="en-US" sz="1400" b="1" i="0" dirty="0" smtClean="0">
                                        <a:latin typeface="Cambria Math" panose="02040503050406030204" pitchFamily="18" charset="0"/>
                                      </a:rPr>
                                      <m:t>𝟐</m:t>
                                    </m:r>
                                  </m:sup>
                                </m:sSup>
                              </m:oMath>
                            </m:oMathPara>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1" i="1" dirty="0" smtClean="0">
                                        <a:latin typeface="Cambria Math" panose="02040503050406030204" pitchFamily="18" charset="0"/>
                                      </a:rPr>
                                    </m:ctrlPr>
                                  </m:sSupPr>
                                  <m:e>
                                    <m:r>
                                      <a:rPr lang="en-US" sz="1400" b="1" i="0" dirty="0" smtClean="0">
                                        <a:latin typeface="Cambria Math" panose="02040503050406030204" pitchFamily="18" charset="0"/>
                                      </a:rPr>
                                      <m:t>𝐘</m:t>
                                    </m:r>
                                  </m:e>
                                  <m:sup>
                                    <m:r>
                                      <a:rPr lang="en-US" sz="1400" b="1" i="0" dirty="0" smtClean="0">
                                        <a:latin typeface="Cambria Math" panose="02040503050406030204" pitchFamily="18" charset="0"/>
                                      </a:rPr>
                                      <m:t>𝟐</m:t>
                                    </m:r>
                                  </m:sup>
                                </m:sSup>
                              </m:oMath>
                            </m:oMathPara>
                          </a14:m>
                          <a:endParaRPr lang="en-US" sz="1400" b="1"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227096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algn="ctr"/>
                          <a:r>
                            <a:rPr lang="en-US" sz="14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extLst>
                      <a:ext uri="{0D108BD9-81ED-4DB2-BD59-A6C34878D82A}">
                        <a16:rowId xmlns:a16="http://schemas.microsoft.com/office/drawing/2014/main" val="56429616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3.7</a:t>
                          </a:r>
                        </a:p>
                      </a:txBody>
                      <a:tcPr/>
                    </a:tc>
                    <a:tc>
                      <a:txBody>
                        <a:bodyPr/>
                        <a:lstStyle/>
                        <a:p>
                          <a:pPr algn="ctr"/>
                          <a:r>
                            <a:rPr lang="en-US" sz="14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extLst>
                      <a:ext uri="{0D108BD9-81ED-4DB2-BD59-A6C34878D82A}">
                        <a16:rowId xmlns:a16="http://schemas.microsoft.com/office/drawing/2014/main" val="3872124215"/>
                      </a:ext>
                    </a:extLst>
                  </a:tr>
                  <a:tr h="386080">
                    <a:tc>
                      <a:txBody>
                        <a:bodyPr/>
                        <a:lstStyle/>
                        <a:p>
                          <a:pPr algn="ctr"/>
                          <a:r>
                            <a:rPr lang="en-US" sz="1400" b="0" i="0" dirty="0">
                              <a:latin typeface="Times New Roman" panose="02020603050405020304" pitchFamily="18" charset="0"/>
                              <a:cs typeface="Times New Roman" panose="02020603050405020304" pitchFamily="18" charset="0"/>
                            </a:rPr>
                            <a:t>4.4</a:t>
                          </a:r>
                        </a:p>
                      </a:txBody>
                      <a:tcPr/>
                    </a:tc>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extLst>
                      <a:ext uri="{0D108BD9-81ED-4DB2-BD59-A6C34878D82A}">
                        <a16:rowId xmlns:a16="http://schemas.microsoft.com/office/drawing/2014/main" val="20889698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3.6</a:t>
                          </a:r>
                        </a:p>
                      </a:txBody>
                      <a:tcPr/>
                    </a:tc>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extLst>
                      <a:ext uri="{0D108BD9-81ED-4DB2-BD59-A6C34878D82A}">
                        <a16:rowId xmlns:a16="http://schemas.microsoft.com/office/drawing/2014/main" val="2174473691"/>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4.7</a:t>
                          </a:r>
                        </a:p>
                      </a:txBody>
                      <a:tcPr/>
                    </a:tc>
                    <a:tc>
                      <a:txBody>
                        <a:bodyPr/>
                        <a:lstStyle/>
                        <a:p>
                          <a:pPr algn="ctr"/>
                          <a:r>
                            <a:rPr lang="en-US" sz="14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extLst>
                      <a:ext uri="{0D108BD9-81ED-4DB2-BD59-A6C34878D82A}">
                        <a16:rowId xmlns:a16="http://schemas.microsoft.com/office/drawing/2014/main" val="54959523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extLst>
                      <a:ext uri="{0D108BD9-81ED-4DB2-BD59-A6C34878D82A}">
                        <a16:rowId xmlns:a16="http://schemas.microsoft.com/office/drawing/2014/main" val="21511949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4.1</a:t>
                          </a:r>
                        </a:p>
                      </a:txBody>
                      <a:tcPr/>
                    </a:tc>
                    <a:tc>
                      <a:txBody>
                        <a:bodyPr/>
                        <a:lstStyle/>
                        <a:p>
                          <a:pPr algn="ctr"/>
                          <a:r>
                            <a:rPr lang="en-US" sz="14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extLst>
                      <a:ext uri="{0D108BD9-81ED-4DB2-BD59-A6C34878D82A}">
                        <a16:rowId xmlns:a16="http://schemas.microsoft.com/office/drawing/2014/main" val="118867359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algn="ctr"/>
                          <a:r>
                            <a:rPr lang="en-US" sz="14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extLst>
                      <a:ext uri="{0D108BD9-81ED-4DB2-BD59-A6C34878D82A}">
                        <a16:rowId xmlns:a16="http://schemas.microsoft.com/office/drawing/2014/main" val="259566651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4.9</a:t>
                          </a:r>
                        </a:p>
                      </a:txBody>
                      <a:tcPr/>
                    </a:tc>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extLst>
                      <a:ext uri="{0D108BD9-81ED-4DB2-BD59-A6C34878D82A}">
                        <a16:rowId xmlns:a16="http://schemas.microsoft.com/office/drawing/2014/main" val="665975424"/>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4.2</a:t>
                          </a:r>
                        </a:p>
                      </a:txBody>
                      <a:tcPr/>
                    </a:tc>
                    <a:tc>
                      <a:txBody>
                        <a:bodyPr/>
                        <a:lstStyle/>
                        <a:p>
                          <a:pPr algn="ctr"/>
                          <a:r>
                            <a:rPr lang="en-US" sz="14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extLst>
                      <a:ext uri="{0D108BD9-81ED-4DB2-BD59-A6C34878D82A}">
                        <a16:rowId xmlns:a16="http://schemas.microsoft.com/office/drawing/2014/main" val="1288431730"/>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3.8</a:t>
                          </a:r>
                        </a:p>
                      </a:txBody>
                      <a:tcPr/>
                    </a:tc>
                    <a:tc>
                      <a:txBody>
                        <a:bodyPr/>
                        <a:lstStyle/>
                        <a:p>
                          <a:pPr algn="ctr"/>
                          <a:r>
                            <a:rPr lang="en-US" sz="14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extLst>
                      <a:ext uri="{0D108BD9-81ED-4DB2-BD59-A6C34878D82A}">
                        <a16:rowId xmlns:a16="http://schemas.microsoft.com/office/drawing/2014/main" val="296454013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algn="ctr"/>
                          <a:r>
                            <a:rPr lang="en-US" sz="14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extLst>
                      <a:ext uri="{0D108BD9-81ED-4DB2-BD59-A6C34878D82A}">
                        <a16:rowId xmlns:a16="http://schemas.microsoft.com/office/drawing/2014/main" val="390713653"/>
                      </a:ext>
                    </a:extLst>
                  </a:tr>
                  <a:tr h="370840">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X</m:t>
                                        </m:r>
                                      </m:e>
                                      <m:sub>
                                        <m:r>
                                          <m:rPr>
                                            <m:sty m:val="p"/>
                                          </m:rPr>
                                          <a:rPr lang="en-US" sz="1400" smtClean="0">
                                            <a:latin typeface="Cambria Math" panose="02040503050406030204" pitchFamily="18" charset="0"/>
                                          </a:rPr>
                                          <m:t>i</m:t>
                                        </m:r>
                                      </m:sub>
                                    </m:sSub>
                                  </m:e>
                                </m:nary>
                                <m:r>
                                  <a:rPr lang="en-US" sz="1400" smtClean="0">
                                    <a:latin typeface="Cambria Math" panose="02040503050406030204" pitchFamily="18" charset="0"/>
                                  </a:rPr>
                                  <m:t>=46.2</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Y</m:t>
                                        </m:r>
                                      </m:e>
                                      <m:sub>
                                        <m:r>
                                          <m:rPr>
                                            <m:sty m:val="p"/>
                                          </m:rPr>
                                          <a:rPr lang="en-US" sz="1400" smtClean="0">
                                            <a:latin typeface="Cambria Math" panose="02040503050406030204" pitchFamily="18" charset="0"/>
                                          </a:rPr>
                                          <m:t>i</m:t>
                                        </m:r>
                                      </m:sub>
                                    </m:sSub>
                                  </m:e>
                                </m:nary>
                                <m:r>
                                  <a:rPr lang="en-US" sz="1400" smtClean="0">
                                    <a:latin typeface="Cambria Math" panose="02040503050406030204" pitchFamily="18" charset="0"/>
                                  </a:rPr>
                                  <m:t>=35.4</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X</m:t>
                                        </m:r>
                                      </m:e>
                                      <m:sub>
                                        <m:r>
                                          <m:rPr>
                                            <m:sty m:val="p"/>
                                          </m:rPr>
                                          <a:rPr lang="en-US" sz="1400" smtClean="0">
                                            <a:latin typeface="Cambria Math" panose="02040503050406030204" pitchFamily="18" charset="0"/>
                                          </a:rPr>
                                          <m:t>i</m:t>
                                        </m:r>
                                      </m:sub>
                                    </m:sSub>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Y</m:t>
                                        </m:r>
                                      </m:e>
                                      <m:sub>
                                        <m:r>
                                          <m:rPr>
                                            <m:sty m:val="p"/>
                                          </m:rPr>
                                          <a:rPr lang="en-US" sz="1400" smtClean="0">
                                            <a:latin typeface="Cambria Math" panose="02040503050406030204" pitchFamily="18" charset="0"/>
                                          </a:rPr>
                                          <m:t>i</m:t>
                                        </m:r>
                                      </m:sub>
                                    </m:sSub>
                                  </m:e>
                                </m:nary>
                                <m:r>
                                  <a:rPr lang="en-US" sz="1400" smtClean="0">
                                    <a:latin typeface="Cambria Math" panose="02040503050406030204" pitchFamily="18" charset="0"/>
                                  </a:rPr>
                                  <m:t>=138</m:t>
                                </m:r>
                                <m:r>
                                  <a:rPr lang="en-US" sz="1400" b="0" i="0" smtClean="0">
                                    <a:latin typeface="Cambria Math" panose="02040503050406030204" pitchFamily="18" charset="0"/>
                                  </a:rPr>
                                  <m:t>.</m:t>
                                </m:r>
                                <m:r>
                                  <a:rPr lang="en-US" sz="1400" smtClean="0">
                                    <a:latin typeface="Cambria Math" panose="02040503050406030204" pitchFamily="18" charset="0"/>
                                  </a:rPr>
                                  <m:t>09</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Sup>
                                      <m:sSubSupPr>
                                        <m:ctrlPr>
                                          <a:rPr lang="en-US" sz="1400" i="1" smtClean="0">
                                            <a:latin typeface="Cambria Math" panose="02040503050406030204" pitchFamily="18" charset="0"/>
                                          </a:rPr>
                                        </m:ctrlPr>
                                      </m:sSubSupPr>
                                      <m:e>
                                        <m:r>
                                          <a:rPr lang="en-US" sz="1400" b="0" i="1" smtClean="0">
                                            <a:latin typeface="Cambria Math" panose="02040503050406030204" pitchFamily="18" charset="0"/>
                                          </a:rPr>
                                          <m:t>𝑋</m:t>
                                        </m:r>
                                      </m:e>
                                      <m:sub>
                                        <m:r>
                                          <m:rPr>
                                            <m:sty m:val="p"/>
                                          </m:rPr>
                                          <a:rPr lang="en-US" sz="1400" smtClean="0">
                                            <a:latin typeface="Cambria Math" panose="02040503050406030204" pitchFamily="18" charset="0"/>
                                          </a:rPr>
                                          <m:t>i</m:t>
                                        </m:r>
                                      </m:sub>
                                      <m:sup>
                                        <m:r>
                                          <a:rPr lang="en-US" sz="1400" b="0" i="1" smtClean="0">
                                            <a:latin typeface="Cambria Math" panose="02040503050406030204" pitchFamily="18" charset="0"/>
                                          </a:rPr>
                                          <m:t>2</m:t>
                                        </m:r>
                                      </m:sup>
                                    </m:sSubSup>
                                    <m:r>
                                      <a:rPr lang="en-US" sz="1400" b="0" i="1" smtClean="0">
                                        <a:latin typeface="Cambria Math" panose="02040503050406030204" pitchFamily="18" charset="0"/>
                                      </a:rPr>
                                      <m:t>=</m:t>
                                    </m:r>
                                  </m:e>
                                </m:nary>
                                <m:r>
                                  <a:rPr lang="en-US" sz="1400" b="0" i="0" smtClean="0">
                                    <a:latin typeface="Cambria Math" panose="02040503050406030204" pitchFamily="18" charset="0"/>
                                  </a:rPr>
                                  <m:t>182.22</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Sup>
                                      <m:sSubSupPr>
                                        <m:ctrlPr>
                                          <a:rPr lang="en-US" sz="1400" i="1" smtClean="0">
                                            <a:latin typeface="Cambria Math" panose="02040503050406030204" pitchFamily="18" charset="0"/>
                                          </a:rPr>
                                        </m:ctrlPr>
                                      </m:sSubSupPr>
                                      <m:e>
                                        <m:r>
                                          <a:rPr lang="en-US" sz="1400" b="0" i="1" smtClean="0">
                                            <a:latin typeface="Cambria Math" panose="02040503050406030204" pitchFamily="18" charset="0"/>
                                          </a:rPr>
                                          <m:t>𝑌</m:t>
                                        </m:r>
                                      </m:e>
                                      <m:sub>
                                        <m:r>
                                          <m:rPr>
                                            <m:sty m:val="p"/>
                                          </m:rPr>
                                          <a:rPr lang="en-US" sz="1400" smtClean="0">
                                            <a:latin typeface="Cambria Math" panose="02040503050406030204" pitchFamily="18" charset="0"/>
                                          </a:rPr>
                                          <m:t>i</m:t>
                                        </m:r>
                                      </m:sub>
                                      <m:sup>
                                        <m:r>
                                          <a:rPr lang="en-US" sz="1400" b="0" i="1" smtClean="0">
                                            <a:latin typeface="Cambria Math" panose="02040503050406030204" pitchFamily="18" charset="0"/>
                                          </a:rPr>
                                          <m:t>2</m:t>
                                        </m:r>
                                      </m:sup>
                                    </m:sSubSup>
                                  </m:e>
                                </m:nary>
                                <m:r>
                                  <a:rPr lang="en-US" sz="1400" smtClean="0">
                                    <a:latin typeface="Cambria Math" panose="02040503050406030204" pitchFamily="18" charset="0"/>
                                  </a:rPr>
                                  <m:t>=</m:t>
                                </m:r>
                                <m:r>
                                  <a:rPr lang="en-US" sz="1400" b="0" i="0" smtClean="0">
                                    <a:latin typeface="Cambria Math" panose="02040503050406030204" pitchFamily="18" charset="0"/>
                                  </a:rPr>
                                  <m:t>105.86</m:t>
                                </m:r>
                              </m:oMath>
                            </m:oMathPara>
                          </a14:m>
                          <a:endParaRPr lang="en-US" sz="1400" b="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3797048"/>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3619358276"/>
                  </p:ext>
                </p:extLst>
              </p:nvPr>
            </p:nvGraphicFramePr>
            <p:xfrm>
              <a:off x="762000" y="533400"/>
              <a:ext cx="7848599" cy="5673598"/>
            </p:xfrm>
            <a:graphic>
              <a:graphicData uri="http://schemas.openxmlformats.org/drawingml/2006/table">
                <a:tbl>
                  <a:tblPr firstRow="1" bandRow="1">
                    <a:tableStyleId>{69CF1AB2-1976-4502-BF36-3FF5EA218861}</a:tableStyleId>
                  </a:tblPr>
                  <a:tblGrid>
                    <a:gridCol w="1603477">
                      <a:extLst>
                        <a:ext uri="{9D8B030D-6E8A-4147-A177-3AD203B41FA5}">
                          <a16:colId xmlns:a16="http://schemas.microsoft.com/office/drawing/2014/main" val="2905704676"/>
                        </a:ext>
                      </a:extLst>
                    </a:gridCol>
                    <a:gridCol w="1603477">
                      <a:extLst>
                        <a:ext uri="{9D8B030D-6E8A-4147-A177-3AD203B41FA5}">
                          <a16:colId xmlns:a16="http://schemas.microsoft.com/office/drawing/2014/main" val="1474499219"/>
                        </a:ext>
                      </a:extLst>
                    </a:gridCol>
                    <a:gridCol w="1593646">
                      <a:extLst>
                        <a:ext uri="{9D8B030D-6E8A-4147-A177-3AD203B41FA5}">
                          <a16:colId xmlns:a16="http://schemas.microsoft.com/office/drawing/2014/main" val="603956241"/>
                        </a:ext>
                      </a:extLst>
                    </a:gridCol>
                    <a:gridCol w="1447800">
                      <a:extLst>
                        <a:ext uri="{9D8B030D-6E8A-4147-A177-3AD203B41FA5}">
                          <a16:colId xmlns:a16="http://schemas.microsoft.com/office/drawing/2014/main" val="4097075756"/>
                        </a:ext>
                      </a:extLst>
                    </a:gridCol>
                    <a:gridCol w="1600199">
                      <a:extLst>
                        <a:ext uri="{9D8B030D-6E8A-4147-A177-3AD203B41FA5}">
                          <a16:colId xmlns:a16="http://schemas.microsoft.com/office/drawing/2014/main" val="85630102"/>
                        </a:ext>
                      </a:extLst>
                    </a:gridCol>
                  </a:tblGrid>
                  <a:tr h="518160">
                    <a:tc>
                      <a:txBody>
                        <a:bodyPr/>
                        <a:lstStyle/>
                        <a:p>
                          <a:endParaRPr lang="en-US"/>
                        </a:p>
                      </a:txBody>
                      <a:tcPr>
                        <a:blipFill>
                          <a:blip r:embed="rId2"/>
                          <a:stretch>
                            <a:fillRect l="-760" t="-1176" r="-390494" b="-998824"/>
                          </a:stretch>
                        </a:blipFill>
                      </a:tcPr>
                    </a:tc>
                    <a:tc>
                      <a:txBody>
                        <a:bodyPr/>
                        <a:lstStyle/>
                        <a:p>
                          <a:endParaRPr lang="en-US"/>
                        </a:p>
                      </a:txBody>
                      <a:tcPr>
                        <a:blipFill>
                          <a:blip r:embed="rId2"/>
                          <a:stretch>
                            <a:fillRect l="-100760" t="-1176" r="-290494" b="-998824"/>
                          </a:stretch>
                        </a:blipFill>
                      </a:tcPr>
                    </a:tc>
                    <a:tc>
                      <a:txBody>
                        <a:bodyPr/>
                        <a:lstStyle/>
                        <a:p>
                          <a:endParaRPr lang="en-US"/>
                        </a:p>
                      </a:txBody>
                      <a:tcPr>
                        <a:blipFill>
                          <a:blip r:embed="rId2"/>
                          <a:stretch>
                            <a:fillRect l="-201527" t="-1176" r="-191603" b="-998824"/>
                          </a:stretch>
                        </a:blipFill>
                      </a:tcPr>
                    </a:tc>
                    <a:tc>
                      <a:txBody>
                        <a:bodyPr/>
                        <a:lstStyle/>
                        <a:p>
                          <a:endParaRPr lang="en-US"/>
                        </a:p>
                      </a:txBody>
                      <a:tcPr>
                        <a:blipFill>
                          <a:blip r:embed="rId2"/>
                          <a:stretch>
                            <a:fillRect l="-333333" t="-1176" r="-111814" b="-998824"/>
                          </a:stretch>
                        </a:blipFill>
                      </a:tcPr>
                    </a:tc>
                    <a:tc>
                      <a:txBody>
                        <a:bodyPr/>
                        <a:lstStyle/>
                        <a:p>
                          <a:endParaRPr lang="en-US"/>
                        </a:p>
                      </a:txBody>
                      <a:tcPr>
                        <a:blipFill>
                          <a:blip r:embed="rId2"/>
                          <a:stretch>
                            <a:fillRect l="-390494" t="-1176" r="-760" b="-998824"/>
                          </a:stretch>
                        </a:blipFill>
                      </a:tcPr>
                    </a:tc>
                    <a:extLst>
                      <a:ext uri="{0D108BD9-81ED-4DB2-BD59-A6C34878D82A}">
                        <a16:rowId xmlns:a16="http://schemas.microsoft.com/office/drawing/2014/main" val="238227096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algn="ctr"/>
                          <a:r>
                            <a:rPr lang="en-US" sz="14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extLst>
                      <a:ext uri="{0D108BD9-81ED-4DB2-BD59-A6C34878D82A}">
                        <a16:rowId xmlns:a16="http://schemas.microsoft.com/office/drawing/2014/main" val="56429616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3.7</a:t>
                          </a:r>
                        </a:p>
                      </a:txBody>
                      <a:tcPr/>
                    </a:tc>
                    <a:tc>
                      <a:txBody>
                        <a:bodyPr/>
                        <a:lstStyle/>
                        <a:p>
                          <a:pPr algn="ctr"/>
                          <a:r>
                            <a:rPr lang="en-US" sz="14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extLst>
                      <a:ext uri="{0D108BD9-81ED-4DB2-BD59-A6C34878D82A}">
                        <a16:rowId xmlns:a16="http://schemas.microsoft.com/office/drawing/2014/main" val="3872124215"/>
                      </a:ext>
                    </a:extLst>
                  </a:tr>
                  <a:tr h="386080">
                    <a:tc>
                      <a:txBody>
                        <a:bodyPr/>
                        <a:lstStyle/>
                        <a:p>
                          <a:pPr algn="ctr"/>
                          <a:r>
                            <a:rPr lang="en-US" sz="1400" b="0" i="0" dirty="0">
                              <a:latin typeface="Times New Roman" panose="02020603050405020304" pitchFamily="18" charset="0"/>
                              <a:cs typeface="Times New Roman" panose="02020603050405020304" pitchFamily="18" charset="0"/>
                            </a:rPr>
                            <a:t>4.4</a:t>
                          </a:r>
                        </a:p>
                      </a:txBody>
                      <a:tcPr/>
                    </a:tc>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extLst>
                      <a:ext uri="{0D108BD9-81ED-4DB2-BD59-A6C34878D82A}">
                        <a16:rowId xmlns:a16="http://schemas.microsoft.com/office/drawing/2014/main" val="20889698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3.6</a:t>
                          </a:r>
                        </a:p>
                      </a:txBody>
                      <a:tcPr/>
                    </a:tc>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extLst>
                      <a:ext uri="{0D108BD9-81ED-4DB2-BD59-A6C34878D82A}">
                        <a16:rowId xmlns:a16="http://schemas.microsoft.com/office/drawing/2014/main" val="2174473691"/>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4.7</a:t>
                          </a:r>
                        </a:p>
                      </a:txBody>
                      <a:tcPr/>
                    </a:tc>
                    <a:tc>
                      <a:txBody>
                        <a:bodyPr/>
                        <a:lstStyle/>
                        <a:p>
                          <a:pPr algn="ctr"/>
                          <a:r>
                            <a:rPr lang="en-US" sz="14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extLst>
                      <a:ext uri="{0D108BD9-81ED-4DB2-BD59-A6C34878D82A}">
                        <a16:rowId xmlns:a16="http://schemas.microsoft.com/office/drawing/2014/main" val="54959523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extLst>
                      <a:ext uri="{0D108BD9-81ED-4DB2-BD59-A6C34878D82A}">
                        <a16:rowId xmlns:a16="http://schemas.microsoft.com/office/drawing/2014/main" val="21511949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4.1</a:t>
                          </a:r>
                        </a:p>
                      </a:txBody>
                      <a:tcPr/>
                    </a:tc>
                    <a:tc>
                      <a:txBody>
                        <a:bodyPr/>
                        <a:lstStyle/>
                        <a:p>
                          <a:pPr algn="ctr"/>
                          <a:r>
                            <a:rPr lang="en-US" sz="14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extLst>
                      <a:ext uri="{0D108BD9-81ED-4DB2-BD59-A6C34878D82A}">
                        <a16:rowId xmlns:a16="http://schemas.microsoft.com/office/drawing/2014/main" val="118867359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algn="ctr"/>
                          <a:r>
                            <a:rPr lang="en-US" sz="14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extLst>
                      <a:ext uri="{0D108BD9-81ED-4DB2-BD59-A6C34878D82A}">
                        <a16:rowId xmlns:a16="http://schemas.microsoft.com/office/drawing/2014/main" val="259566651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4.9</a:t>
                          </a:r>
                        </a:p>
                      </a:txBody>
                      <a:tcPr/>
                    </a:tc>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extLst>
                      <a:ext uri="{0D108BD9-81ED-4DB2-BD59-A6C34878D82A}">
                        <a16:rowId xmlns:a16="http://schemas.microsoft.com/office/drawing/2014/main" val="665975424"/>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4.2</a:t>
                          </a:r>
                        </a:p>
                      </a:txBody>
                      <a:tcPr/>
                    </a:tc>
                    <a:tc>
                      <a:txBody>
                        <a:bodyPr/>
                        <a:lstStyle/>
                        <a:p>
                          <a:pPr algn="ctr"/>
                          <a:r>
                            <a:rPr lang="en-US" sz="14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extLst>
                      <a:ext uri="{0D108BD9-81ED-4DB2-BD59-A6C34878D82A}">
                        <a16:rowId xmlns:a16="http://schemas.microsoft.com/office/drawing/2014/main" val="1288431730"/>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3.8</a:t>
                          </a:r>
                        </a:p>
                      </a:txBody>
                      <a:tcPr/>
                    </a:tc>
                    <a:tc>
                      <a:txBody>
                        <a:bodyPr/>
                        <a:lstStyle/>
                        <a:p>
                          <a:pPr algn="ctr"/>
                          <a:r>
                            <a:rPr lang="en-US" sz="14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extLst>
                      <a:ext uri="{0D108BD9-81ED-4DB2-BD59-A6C34878D82A}">
                        <a16:rowId xmlns:a16="http://schemas.microsoft.com/office/drawing/2014/main" val="296454013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algn="ctr"/>
                          <a:r>
                            <a:rPr lang="en-US" sz="14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extLst>
                      <a:ext uri="{0D108BD9-81ED-4DB2-BD59-A6C34878D82A}">
                        <a16:rowId xmlns:a16="http://schemas.microsoft.com/office/drawing/2014/main" val="390713653"/>
                      </a:ext>
                    </a:extLst>
                  </a:tr>
                  <a:tr h="690118">
                    <a:tc>
                      <a:txBody>
                        <a:bodyPr/>
                        <a:lstStyle/>
                        <a:p>
                          <a:endParaRPr lang="en-US"/>
                        </a:p>
                      </a:txBody>
                      <a:tcPr>
                        <a:blipFill>
                          <a:blip r:embed="rId2"/>
                          <a:stretch>
                            <a:fillRect l="-760" t="-725664" r="-390494" b="-1770"/>
                          </a:stretch>
                        </a:blipFill>
                      </a:tcPr>
                    </a:tc>
                    <a:tc>
                      <a:txBody>
                        <a:bodyPr/>
                        <a:lstStyle/>
                        <a:p>
                          <a:endParaRPr lang="en-US"/>
                        </a:p>
                      </a:txBody>
                      <a:tcPr>
                        <a:blipFill>
                          <a:blip r:embed="rId2"/>
                          <a:stretch>
                            <a:fillRect l="-100760" t="-725664" r="-290494" b="-1770"/>
                          </a:stretch>
                        </a:blipFill>
                      </a:tcPr>
                    </a:tc>
                    <a:tc>
                      <a:txBody>
                        <a:bodyPr/>
                        <a:lstStyle/>
                        <a:p>
                          <a:endParaRPr lang="en-US"/>
                        </a:p>
                      </a:txBody>
                      <a:tcPr>
                        <a:blipFill>
                          <a:blip r:embed="rId2"/>
                          <a:stretch>
                            <a:fillRect l="-201527" t="-725664" r="-191603" b="-1770"/>
                          </a:stretch>
                        </a:blipFill>
                      </a:tcPr>
                    </a:tc>
                    <a:tc>
                      <a:txBody>
                        <a:bodyPr/>
                        <a:lstStyle/>
                        <a:p>
                          <a:endParaRPr lang="en-US"/>
                        </a:p>
                      </a:txBody>
                      <a:tcPr>
                        <a:blipFill>
                          <a:blip r:embed="rId2"/>
                          <a:stretch>
                            <a:fillRect l="-333333" t="-725664" r="-111814" b="-1770"/>
                          </a:stretch>
                        </a:blipFill>
                      </a:tcPr>
                    </a:tc>
                    <a:tc>
                      <a:txBody>
                        <a:bodyPr/>
                        <a:lstStyle/>
                        <a:p>
                          <a:endParaRPr lang="en-US"/>
                        </a:p>
                      </a:txBody>
                      <a:tcPr>
                        <a:blipFill>
                          <a:blip r:embed="rId2"/>
                          <a:stretch>
                            <a:fillRect l="-390494" t="-725664" r="-760" b="-1770"/>
                          </a:stretch>
                        </a:blipFill>
                      </a:tcPr>
                    </a:tc>
                    <a:extLst>
                      <a:ext uri="{0D108BD9-81ED-4DB2-BD59-A6C34878D82A}">
                        <a16:rowId xmlns:a16="http://schemas.microsoft.com/office/drawing/2014/main" val="2983797048"/>
                      </a:ext>
                    </a:extLst>
                  </a:tr>
                </a:tbl>
              </a:graphicData>
            </a:graphic>
          </p:graphicFrame>
        </mc:Fallback>
      </mc:AlternateContent>
      <p:sp>
        <p:nvSpPr>
          <p:cNvPr id="3" name="Date Placeholder 2"/>
          <p:cNvSpPr>
            <a:spLocks noGrp="1"/>
          </p:cNvSpPr>
          <p:nvPr>
            <p:ph type="dt" sz="half" idx="10"/>
          </p:nvPr>
        </p:nvSpPr>
        <p:spPr/>
        <p:txBody>
          <a:bodyPr/>
          <a:lstStyle/>
          <a:p>
            <a:pPr>
              <a:defRPr/>
            </a:pPr>
            <a:fld id="{647D3123-F096-4B83-A8BA-21F2E8E2358C}" type="datetime1">
              <a:rPr lang="en-US" smtClean="0"/>
              <a:t>7/22/2024</a:t>
            </a:fld>
            <a:endParaRPr lang="en-US"/>
          </a:p>
        </p:txBody>
      </p:sp>
      <p:sp>
        <p:nvSpPr>
          <p:cNvPr id="5" name="Footer Placeholder 4"/>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785707126"/>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fld id="{01B637C2-9D74-48A6-9EDE-EB2BE80FA938}" type="datetime1">
              <a:rPr lang="en-US" smtClean="0"/>
              <a:t>7/22/2024</a:t>
            </a:fld>
            <a:endParaRPr lang="en-US"/>
          </a:p>
        </p:txBody>
      </p:sp>
      <p:sp>
        <p:nvSpPr>
          <p:cNvPr id="3" name="Footer Placeholder 2"/>
          <p:cNvSpPr>
            <a:spLocks noGrp="1"/>
          </p:cNvSpPr>
          <p:nvPr>
            <p:ph type="ftr" sz="quarter" idx="11"/>
          </p:nvPr>
        </p:nvSpPr>
        <p:spPr/>
        <p:txBody>
          <a:bodyPr/>
          <a:lstStyle/>
          <a:p>
            <a:pPr>
              <a:defRPr/>
            </a:pPr>
            <a:r>
              <a:rPr lang="en-US"/>
              <a:t>MC3020</a:t>
            </a:r>
          </a:p>
        </p:txBody>
      </p:sp>
      <mc:AlternateContent xmlns:mc="http://schemas.openxmlformats.org/markup-compatibility/2006" xmlns:a14="http://schemas.microsoft.com/office/drawing/2010/main">
        <mc:Choice Requires="a14">
          <p:sp>
            <p:nvSpPr>
              <p:cNvPr id="5" name="TextBox 4"/>
              <p:cNvSpPr txBox="1"/>
              <p:nvPr/>
            </p:nvSpPr>
            <p:spPr>
              <a:xfrm>
                <a:off x="943256" y="1752600"/>
                <a:ext cx="3276600" cy="5632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12</m:t>
                              </m:r>
                            </m:sup>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nary>
                        </m:num>
                        <m:den>
                          <m:r>
                            <a:rPr lang="en-US" b="0" i="1" smtClean="0">
                              <a:latin typeface="Cambria Math" panose="02040503050406030204" pitchFamily="18" charset="0"/>
                            </a:rPr>
                            <m:t>12</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46.2</m:t>
                          </m:r>
                        </m:num>
                        <m:den>
                          <m:r>
                            <a:rPr lang="en-US" b="0" i="1" smtClean="0">
                              <a:latin typeface="Cambria Math" panose="02040503050406030204" pitchFamily="18" charset="0"/>
                            </a:rPr>
                            <m:t>12</m:t>
                          </m:r>
                        </m:den>
                      </m:f>
                      <m:r>
                        <a:rPr lang="en-US" b="0" i="1" smtClean="0">
                          <a:latin typeface="Cambria Math" panose="02040503050406030204" pitchFamily="18" charset="0"/>
                        </a:rPr>
                        <m:t>=3.85</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943256" y="1752600"/>
                <a:ext cx="3276600" cy="56323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381500" y="1752600"/>
                <a:ext cx="3276600" cy="5632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12</m:t>
                              </m:r>
                            </m:sup>
                            <m:e>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e>
                          </m:nary>
                        </m:num>
                        <m:den>
                          <m:r>
                            <a:rPr lang="en-US" b="0" i="1" smtClean="0">
                              <a:latin typeface="Cambria Math" panose="02040503050406030204" pitchFamily="18" charset="0"/>
                            </a:rPr>
                            <m:t>12</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35.4</m:t>
                          </m:r>
                        </m:num>
                        <m:den>
                          <m:r>
                            <a:rPr lang="en-US" b="0" i="1" smtClean="0">
                              <a:latin typeface="Cambria Math" panose="02040503050406030204" pitchFamily="18" charset="0"/>
                            </a:rPr>
                            <m:t>12</m:t>
                          </m:r>
                        </m:den>
                      </m:f>
                      <m:r>
                        <a:rPr lang="en-US" b="0" i="1" smtClean="0">
                          <a:latin typeface="Cambria Math" panose="02040503050406030204" pitchFamily="18" charset="0"/>
                        </a:rPr>
                        <m:t>=2.95</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4381500" y="1752600"/>
                <a:ext cx="3276600" cy="5632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143000" y="2667000"/>
                <a:ext cx="1964704" cy="869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sty m:val="p"/>
                              <m:brk m:alnAt="23"/>
                            </m:rPr>
                            <a:rPr lang="en-US">
                              <a:latin typeface="Cambria Math" panose="02040503050406030204" pitchFamily="18" charset="0"/>
                            </a:rPr>
                            <m:t>i</m:t>
                          </m:r>
                          <m:r>
                            <a:rPr lang="en-US">
                              <a:latin typeface="Cambria Math" panose="02040503050406030204" pitchFamily="18" charset="0"/>
                            </a:rPr>
                            <m:t>=1</m:t>
                          </m:r>
                        </m:sub>
                        <m:sup>
                          <m:r>
                            <a:rPr lang="en-US">
                              <a:latin typeface="Cambria Math" panose="02040503050406030204" pitchFamily="18" charset="0"/>
                            </a:rPr>
                            <m:t>12</m:t>
                          </m:r>
                        </m:sup>
                        <m:e>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m:rPr>
                                  <m:sty m:val="p"/>
                                </m:rPr>
                                <a:rPr lang="en-US">
                                  <a:latin typeface="Cambria Math" panose="02040503050406030204" pitchFamily="18" charset="0"/>
                                </a:rPr>
                                <m:t>i</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Y</m:t>
                              </m:r>
                            </m:e>
                            <m:sub>
                              <m:r>
                                <m:rPr>
                                  <m:sty m:val="p"/>
                                </m:rPr>
                                <a:rPr lang="en-US">
                                  <a:latin typeface="Cambria Math" panose="02040503050406030204" pitchFamily="18" charset="0"/>
                                </a:rPr>
                                <m:t>i</m:t>
                              </m:r>
                            </m:sub>
                          </m:sSub>
                        </m:e>
                      </m:nary>
                      <m:r>
                        <a:rPr lang="en-US">
                          <a:latin typeface="Cambria Math" panose="02040503050406030204" pitchFamily="18" charset="0"/>
                        </a:rPr>
                        <m:t>=138.09</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1143000" y="2667000"/>
                <a:ext cx="1964704" cy="86959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657600" y="2743200"/>
                <a:ext cx="1825692" cy="869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sty m:val="p"/>
                              <m:brk m:alnAt="23"/>
                            </m:rPr>
                            <a:rPr lang="en-US">
                              <a:latin typeface="Cambria Math" panose="02040503050406030204" pitchFamily="18" charset="0"/>
                            </a:rPr>
                            <m:t>i</m:t>
                          </m:r>
                          <m:r>
                            <a:rPr lang="en-US">
                              <a:latin typeface="Cambria Math" panose="02040503050406030204" pitchFamily="18" charset="0"/>
                            </a:rPr>
                            <m:t>=1</m:t>
                          </m:r>
                        </m:sub>
                        <m:sup>
                          <m:r>
                            <a:rPr lang="en-US">
                              <a:latin typeface="Cambria Math" panose="02040503050406030204" pitchFamily="18" charset="0"/>
                            </a:rPr>
                            <m:t>12</m:t>
                          </m:r>
                        </m:sup>
                        <m:e>
                          <m:sSubSup>
                            <m:sSubSupPr>
                              <m:ctrlPr>
                                <a:rPr lang="en-US" i="1">
                                  <a:latin typeface="Cambria Math" panose="02040503050406030204" pitchFamily="18" charset="0"/>
                                </a:rPr>
                              </m:ctrlPr>
                            </m:sSubSupPr>
                            <m:e>
                              <m:r>
                                <a:rPr lang="en-US" i="1">
                                  <a:latin typeface="Cambria Math" panose="02040503050406030204" pitchFamily="18" charset="0"/>
                                </a:rPr>
                                <m:t>𝑋</m:t>
                              </m:r>
                            </m:e>
                            <m:sub>
                              <m:r>
                                <m:rPr>
                                  <m:sty m:val="p"/>
                                </m:rPr>
                                <a:rPr lang="en-US">
                                  <a:latin typeface="Cambria Math" panose="02040503050406030204" pitchFamily="18" charset="0"/>
                                </a:rPr>
                                <m:t>i</m:t>
                              </m:r>
                            </m:sub>
                            <m:sup>
                              <m:r>
                                <a:rPr lang="en-US" i="1">
                                  <a:latin typeface="Cambria Math" panose="02040503050406030204" pitchFamily="18" charset="0"/>
                                </a:rPr>
                                <m:t>2</m:t>
                              </m:r>
                            </m:sup>
                          </m:sSubSup>
                          <m:r>
                            <a:rPr lang="en-US" i="1">
                              <a:latin typeface="Cambria Math" panose="02040503050406030204" pitchFamily="18" charset="0"/>
                            </a:rPr>
                            <m:t>=</m:t>
                          </m:r>
                        </m:e>
                      </m:nary>
                      <m:r>
                        <a:rPr lang="en-US">
                          <a:latin typeface="Cambria Math" panose="02040503050406030204" pitchFamily="18" charset="0"/>
                        </a:rPr>
                        <m:t>182.22</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3657600" y="2743200"/>
                <a:ext cx="1825692" cy="86959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638040" y="2667000"/>
                <a:ext cx="1833899" cy="869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sty m:val="p"/>
                              <m:brk m:alnAt="23"/>
                            </m:rPr>
                            <a:rPr lang="en-US">
                              <a:latin typeface="Cambria Math" panose="02040503050406030204" pitchFamily="18" charset="0"/>
                            </a:rPr>
                            <m:t>i</m:t>
                          </m:r>
                          <m:r>
                            <a:rPr lang="en-US">
                              <a:latin typeface="Cambria Math" panose="02040503050406030204" pitchFamily="18" charset="0"/>
                            </a:rPr>
                            <m:t>=1</m:t>
                          </m:r>
                        </m:sub>
                        <m:sup>
                          <m:r>
                            <a:rPr lang="en-US">
                              <a:latin typeface="Cambria Math" panose="02040503050406030204" pitchFamily="18" charset="0"/>
                            </a:rPr>
                            <m:t>12</m:t>
                          </m:r>
                        </m:sup>
                        <m:e>
                          <m:sSubSup>
                            <m:sSubSupPr>
                              <m:ctrlPr>
                                <a:rPr lang="en-US" i="1">
                                  <a:latin typeface="Cambria Math" panose="02040503050406030204" pitchFamily="18" charset="0"/>
                                </a:rPr>
                              </m:ctrlPr>
                            </m:sSubSupPr>
                            <m:e>
                              <m:r>
                                <a:rPr lang="en-US" i="1">
                                  <a:latin typeface="Cambria Math" panose="02040503050406030204" pitchFamily="18" charset="0"/>
                                </a:rPr>
                                <m:t>𝑌</m:t>
                              </m:r>
                            </m:e>
                            <m:sub>
                              <m:r>
                                <m:rPr>
                                  <m:sty m:val="p"/>
                                </m:rPr>
                                <a:rPr lang="en-US">
                                  <a:latin typeface="Cambria Math" panose="02040503050406030204" pitchFamily="18" charset="0"/>
                                </a:rPr>
                                <m:t>i</m:t>
                              </m:r>
                            </m:sub>
                            <m:sup>
                              <m:r>
                                <a:rPr lang="en-US" i="1">
                                  <a:latin typeface="Cambria Math" panose="02040503050406030204" pitchFamily="18" charset="0"/>
                                </a:rPr>
                                <m:t>2</m:t>
                              </m:r>
                            </m:sup>
                          </m:sSubSup>
                        </m:e>
                      </m:nary>
                      <m:r>
                        <a:rPr lang="en-US">
                          <a:latin typeface="Cambria Math" panose="02040503050406030204" pitchFamily="18" charset="0"/>
                        </a:rPr>
                        <m:t>=105.86</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5638040" y="2667000"/>
                <a:ext cx="1833899" cy="86959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066040" y="3908306"/>
                <a:ext cx="6249160" cy="2188548"/>
              </a:xfrm>
              <a:prstGeom prst="rect">
                <a:avLst/>
              </a:prstGeom>
            </p:spPr>
            <p:txBody>
              <a:bodyPr wrap="square">
                <a:spAutoFit/>
              </a:bodyPr>
              <a:lstStyle/>
              <a:p>
                <a:pPr marL="0" indent="0" algn="just">
                  <a:buNone/>
                </a:pPr>
                <a:endParaRPr lang="en-US" i="1" dirty="0">
                  <a:solidFill>
                    <a:schemeClr val="tx1"/>
                  </a:solidFill>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𝑟</m:t>
                      </m:r>
                      <m:r>
                        <a:rPr lang="en-US" i="1">
                          <a:solidFill>
                            <a:schemeClr val="tx1"/>
                          </a:solidFill>
                          <a:latin typeface="Cambria Math" panose="02040503050406030204" pitchFamily="18" charset="0"/>
                          <a:cs typeface="Times New Roman" panose="02020603050405020304" pitchFamily="18" charset="0"/>
                        </a:rPr>
                        <m:t>= </m:t>
                      </m:r>
                      <m:f>
                        <m:fPr>
                          <m:ctrlPr>
                            <a:rPr lang="en-US" i="1">
                              <a:solidFill>
                                <a:schemeClr val="tx1"/>
                              </a:solidFill>
                              <a:latin typeface="Cambria Math" panose="02040503050406030204" pitchFamily="18" charset="0"/>
                              <a:cs typeface="Times New Roman" panose="02020603050405020304" pitchFamily="18" charset="0"/>
                            </a:rPr>
                          </m:ctrlPr>
                        </m:fPr>
                        <m:num>
                          <m:nary>
                            <m:naryPr>
                              <m:chr m:val="∑"/>
                              <m:ctrlPr>
                                <a:rPr lang="en-US" i="1">
                                  <a:solidFill>
                                    <a:schemeClr val="tx1"/>
                                  </a:solidFill>
                                  <a:latin typeface="Cambria Math" panose="02040503050406030204" pitchFamily="18" charset="0"/>
                                  <a:cs typeface="Times New Roman" panose="02020603050405020304" pitchFamily="18" charset="0"/>
                                </a:rPr>
                              </m:ctrlPr>
                            </m:naryPr>
                            <m:sub>
                              <m:r>
                                <m:rPr>
                                  <m:brk m:alnAt="23"/>
                                </m:rPr>
                                <a:rPr lang="en-US" i="1">
                                  <a:solidFill>
                                    <a:schemeClr val="tx1"/>
                                  </a:solidFill>
                                  <a:latin typeface="Cambria Math" panose="02040503050406030204" pitchFamily="18" charset="0"/>
                                  <a:cs typeface="Times New Roman" panose="02020603050405020304" pitchFamily="18" charset="0"/>
                                </a:rPr>
                                <m:t>𝑖</m:t>
                              </m:r>
                              <m:r>
                                <a:rPr lang="en-US" i="1">
                                  <a:solidFill>
                                    <a:schemeClr val="tx1"/>
                                  </a:solidFill>
                                  <a:latin typeface="Cambria Math" panose="02040503050406030204" pitchFamily="18" charset="0"/>
                                  <a:cs typeface="Times New Roman" panose="02020603050405020304" pitchFamily="18" charset="0"/>
                                </a:rPr>
                                <m:t>=1</m:t>
                              </m:r>
                            </m:sub>
                            <m:sup>
                              <m:r>
                                <a:rPr lang="en-US" i="1">
                                  <a:solidFill>
                                    <a:schemeClr val="tx1"/>
                                  </a:solidFill>
                                  <a:latin typeface="Cambria Math" panose="02040503050406030204" pitchFamily="18" charset="0"/>
                                  <a:cs typeface="Times New Roman" panose="02020603050405020304" pitchFamily="18" charset="0"/>
                                </a:rPr>
                                <m:t>𝑛</m:t>
                              </m:r>
                            </m:sup>
                            <m:e>
                              <m:sSub>
                                <m:sSubPr>
                                  <m:ctrlPr>
                                    <a:rPr lang="en-US" i="1">
                                      <a:solidFill>
                                        <a:schemeClr val="tx1"/>
                                      </a:solidFill>
                                      <a:latin typeface="Cambria Math" panose="02040503050406030204" pitchFamily="18" charset="0"/>
                                      <a:cs typeface="Times New Roman" panose="02020603050405020304" pitchFamily="18" charset="0"/>
                                    </a:rPr>
                                  </m:ctrlPr>
                                </m:sSubPr>
                                <m:e>
                                  <m:r>
                                    <a:rPr lang="en-US" i="1">
                                      <a:solidFill>
                                        <a:schemeClr val="tx1"/>
                                      </a:solidFill>
                                      <a:latin typeface="Cambria Math" panose="02040503050406030204" pitchFamily="18" charset="0"/>
                                      <a:cs typeface="Times New Roman" panose="02020603050405020304" pitchFamily="18" charset="0"/>
                                    </a:rPr>
                                    <m:t>𝑋</m:t>
                                  </m:r>
                                </m:e>
                                <m:sub>
                                  <m:r>
                                    <a:rPr lang="en-US" i="1">
                                      <a:solidFill>
                                        <a:schemeClr val="tx1"/>
                                      </a:solidFill>
                                      <a:latin typeface="Cambria Math" panose="02040503050406030204" pitchFamily="18" charset="0"/>
                                      <a:cs typeface="Times New Roman" panose="02020603050405020304" pitchFamily="18" charset="0"/>
                                    </a:rPr>
                                    <m:t>𝑖</m:t>
                                  </m:r>
                                </m:sub>
                              </m:sSub>
                              <m:sSub>
                                <m:sSubPr>
                                  <m:ctrlPr>
                                    <a:rPr lang="en-US" i="1">
                                      <a:solidFill>
                                        <a:schemeClr val="tx1"/>
                                      </a:solidFill>
                                      <a:latin typeface="Cambria Math" panose="02040503050406030204" pitchFamily="18" charset="0"/>
                                      <a:cs typeface="Times New Roman" panose="02020603050405020304" pitchFamily="18" charset="0"/>
                                    </a:rPr>
                                  </m:ctrlPr>
                                </m:sSubPr>
                                <m:e>
                                  <m:r>
                                    <a:rPr lang="en-US" i="1">
                                      <a:solidFill>
                                        <a:schemeClr val="tx1"/>
                                      </a:solidFill>
                                      <a:latin typeface="Cambria Math" panose="02040503050406030204" pitchFamily="18" charset="0"/>
                                      <a:cs typeface="Times New Roman" panose="02020603050405020304" pitchFamily="18" charset="0"/>
                                    </a:rPr>
                                    <m:t>𝑌</m:t>
                                  </m:r>
                                </m:e>
                                <m:sub>
                                  <m:r>
                                    <a:rPr lang="en-US" i="1">
                                      <a:solidFill>
                                        <a:schemeClr val="tx1"/>
                                      </a:solidFill>
                                      <a:latin typeface="Cambria Math" panose="02040503050406030204" pitchFamily="18" charset="0"/>
                                      <a:cs typeface="Times New Roman" panose="02020603050405020304" pitchFamily="18" charset="0"/>
                                    </a:rPr>
                                    <m:t>𝑖</m:t>
                                  </m:r>
                                </m:sub>
                              </m:sSub>
                              <m:r>
                                <a:rPr lang="en-US" i="1">
                                  <a:solidFill>
                                    <a:schemeClr val="tx1"/>
                                  </a:solidFill>
                                  <a:latin typeface="Cambria Math" panose="02040503050406030204" pitchFamily="18" charset="0"/>
                                  <a:cs typeface="Times New Roman" panose="02020603050405020304" pitchFamily="18" charset="0"/>
                                </a:rPr>
                                <m:t> −</m:t>
                              </m:r>
                              <m:r>
                                <a:rPr lang="en-US" i="1">
                                  <a:solidFill>
                                    <a:schemeClr val="tx1"/>
                                  </a:solidFill>
                                  <a:latin typeface="Cambria Math" panose="02040503050406030204" pitchFamily="18" charset="0"/>
                                  <a:cs typeface="Times New Roman" panose="02020603050405020304" pitchFamily="18" charset="0"/>
                                </a:rPr>
                                <m:t>𝑛</m:t>
                              </m:r>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𝑋</m:t>
                                  </m:r>
                                </m:e>
                              </m:acc>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𝑌</m:t>
                                  </m:r>
                                </m:e>
                              </m:acc>
                            </m:e>
                          </m:nary>
                        </m:num>
                        <m:den>
                          <m:rad>
                            <m:radPr>
                              <m:degHide m:val="on"/>
                              <m:ctrlPr>
                                <a:rPr lang="en-US" i="1">
                                  <a:solidFill>
                                    <a:schemeClr val="tx1"/>
                                  </a:solidFill>
                                  <a:latin typeface="Cambria Math" panose="02040503050406030204" pitchFamily="18" charset="0"/>
                                  <a:cs typeface="Times New Roman" panose="02020603050405020304" pitchFamily="18" charset="0"/>
                                </a:rPr>
                              </m:ctrlPr>
                            </m:radPr>
                            <m:deg/>
                            <m:e>
                              <m:d>
                                <m:dPr>
                                  <m:ctrlPr>
                                    <a:rPr lang="en-US" i="1">
                                      <a:solidFill>
                                        <a:schemeClr val="tx1"/>
                                      </a:solidFill>
                                      <a:latin typeface="Cambria Math" panose="02040503050406030204" pitchFamily="18" charset="0"/>
                                      <a:cs typeface="Times New Roman" panose="02020603050405020304" pitchFamily="18" charset="0"/>
                                    </a:rPr>
                                  </m:ctrlPr>
                                </m:dPr>
                                <m:e>
                                  <m:nary>
                                    <m:naryPr>
                                      <m:chr m:val="∑"/>
                                      <m:ctrlPr>
                                        <a:rPr lang="en-US" i="1">
                                          <a:solidFill>
                                            <a:schemeClr val="tx1"/>
                                          </a:solidFill>
                                          <a:latin typeface="Cambria Math" panose="02040503050406030204" pitchFamily="18" charset="0"/>
                                          <a:cs typeface="Times New Roman" panose="02020603050405020304" pitchFamily="18" charset="0"/>
                                        </a:rPr>
                                      </m:ctrlPr>
                                    </m:naryPr>
                                    <m:sub>
                                      <m:r>
                                        <m:rPr>
                                          <m:brk m:alnAt="23"/>
                                        </m:rPr>
                                        <a:rPr lang="en-US" i="1">
                                          <a:solidFill>
                                            <a:schemeClr val="tx1"/>
                                          </a:solidFill>
                                          <a:latin typeface="Cambria Math" panose="02040503050406030204" pitchFamily="18" charset="0"/>
                                          <a:cs typeface="Times New Roman" panose="02020603050405020304" pitchFamily="18" charset="0"/>
                                        </a:rPr>
                                        <m:t>𝑖</m:t>
                                      </m:r>
                                      <m:r>
                                        <a:rPr lang="en-US" i="1">
                                          <a:solidFill>
                                            <a:schemeClr val="tx1"/>
                                          </a:solidFill>
                                          <a:latin typeface="Cambria Math" panose="02040503050406030204" pitchFamily="18" charset="0"/>
                                          <a:cs typeface="Times New Roman" panose="02020603050405020304" pitchFamily="18" charset="0"/>
                                        </a:rPr>
                                        <m:t>=1</m:t>
                                      </m:r>
                                    </m:sub>
                                    <m:sup>
                                      <m:r>
                                        <a:rPr lang="en-US" i="1">
                                          <a:solidFill>
                                            <a:schemeClr val="tx1"/>
                                          </a:solidFill>
                                          <a:latin typeface="Cambria Math" panose="02040503050406030204" pitchFamily="18" charset="0"/>
                                          <a:cs typeface="Times New Roman" panose="02020603050405020304" pitchFamily="18" charset="0"/>
                                        </a:rPr>
                                        <m:t>𝑛</m:t>
                                      </m:r>
                                    </m:sup>
                                    <m:e>
                                      <m:sSubSup>
                                        <m:sSubSupPr>
                                          <m:ctrlPr>
                                            <a:rPr lang="en-US" i="1">
                                              <a:solidFill>
                                                <a:schemeClr val="tx1"/>
                                              </a:solidFill>
                                              <a:latin typeface="Cambria Math" panose="02040503050406030204" pitchFamily="18" charset="0"/>
                                              <a:cs typeface="Times New Roman" panose="02020603050405020304" pitchFamily="18" charset="0"/>
                                            </a:rPr>
                                          </m:ctrlPr>
                                        </m:sSubSupPr>
                                        <m:e>
                                          <m:r>
                                            <a:rPr lang="en-US" i="1">
                                              <a:solidFill>
                                                <a:schemeClr val="tx1"/>
                                              </a:solidFill>
                                              <a:latin typeface="Cambria Math" panose="02040503050406030204" pitchFamily="18" charset="0"/>
                                              <a:cs typeface="Times New Roman" panose="02020603050405020304" pitchFamily="18" charset="0"/>
                                            </a:rPr>
                                            <m:t>𝑋</m:t>
                                          </m:r>
                                        </m:e>
                                        <m:sub>
                                          <m:r>
                                            <a:rPr lang="en-US" i="1">
                                              <a:solidFill>
                                                <a:schemeClr val="tx1"/>
                                              </a:solidFill>
                                              <a:latin typeface="Cambria Math" panose="02040503050406030204" pitchFamily="18" charset="0"/>
                                              <a:cs typeface="Times New Roman" panose="02020603050405020304" pitchFamily="18" charset="0"/>
                                            </a:rPr>
                                            <m:t>𝑖</m:t>
                                          </m:r>
                                        </m:sub>
                                        <m:sup>
                                          <m:r>
                                            <a:rPr lang="en-US" i="1">
                                              <a:solidFill>
                                                <a:schemeClr val="tx1"/>
                                              </a:solidFill>
                                              <a:latin typeface="Cambria Math" panose="02040503050406030204" pitchFamily="18" charset="0"/>
                                              <a:cs typeface="Times New Roman" panose="02020603050405020304" pitchFamily="18" charset="0"/>
                                            </a:rPr>
                                            <m:t>2</m:t>
                                          </m:r>
                                        </m:sup>
                                      </m:sSubSup>
                                      <m:r>
                                        <a:rPr lang="en-US" i="1">
                                          <a:solidFill>
                                            <a:schemeClr val="tx1"/>
                                          </a:solidFill>
                                          <a:latin typeface="Cambria Math" panose="02040503050406030204" pitchFamily="18" charset="0"/>
                                          <a:cs typeface="Times New Roman" panose="02020603050405020304" pitchFamily="18" charset="0"/>
                                        </a:rPr>
                                        <m:t> −</m:t>
                                      </m:r>
                                      <m:r>
                                        <a:rPr lang="en-US" i="1">
                                          <a:solidFill>
                                            <a:schemeClr val="tx1"/>
                                          </a:solidFill>
                                          <a:latin typeface="Cambria Math" panose="02040503050406030204" pitchFamily="18" charset="0"/>
                                          <a:cs typeface="Times New Roman" panose="02020603050405020304" pitchFamily="18" charset="0"/>
                                        </a:rPr>
                                        <m:t>𝑛</m:t>
                                      </m:r>
                                      <m:sSup>
                                        <m:sSupPr>
                                          <m:ctrlPr>
                                            <a:rPr lang="en-US" i="1">
                                              <a:solidFill>
                                                <a:schemeClr val="tx1"/>
                                              </a:solidFill>
                                              <a:latin typeface="Cambria Math" panose="02040503050406030204" pitchFamily="18" charset="0"/>
                                              <a:cs typeface="Times New Roman" panose="02020603050405020304" pitchFamily="18" charset="0"/>
                                            </a:rPr>
                                          </m:ctrlPr>
                                        </m:sSupPr>
                                        <m:e>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𝑋</m:t>
                                              </m:r>
                                            </m:e>
                                          </m:acc>
                                        </m:e>
                                        <m:sup>
                                          <m:r>
                                            <a:rPr lang="en-US" i="1">
                                              <a:solidFill>
                                                <a:schemeClr val="tx1"/>
                                              </a:solidFill>
                                              <a:latin typeface="Cambria Math" panose="02040503050406030204" pitchFamily="18" charset="0"/>
                                              <a:cs typeface="Times New Roman" panose="02020603050405020304" pitchFamily="18" charset="0"/>
                                            </a:rPr>
                                            <m:t>2</m:t>
                                          </m:r>
                                        </m:sup>
                                      </m:sSup>
                                    </m:e>
                                  </m:nary>
                                </m:e>
                              </m:d>
                              <m:d>
                                <m:dPr>
                                  <m:ctrlPr>
                                    <a:rPr lang="en-US" i="1">
                                      <a:solidFill>
                                        <a:schemeClr val="tx1"/>
                                      </a:solidFill>
                                      <a:latin typeface="Cambria Math" panose="02040503050406030204" pitchFamily="18" charset="0"/>
                                      <a:cs typeface="Times New Roman" panose="02020603050405020304" pitchFamily="18" charset="0"/>
                                    </a:rPr>
                                  </m:ctrlPr>
                                </m:dPr>
                                <m:e>
                                  <m:nary>
                                    <m:naryPr>
                                      <m:chr m:val="∑"/>
                                      <m:ctrlPr>
                                        <a:rPr lang="en-US" i="1">
                                          <a:solidFill>
                                            <a:schemeClr val="tx1"/>
                                          </a:solidFill>
                                          <a:latin typeface="Cambria Math" panose="02040503050406030204" pitchFamily="18" charset="0"/>
                                          <a:cs typeface="Times New Roman" panose="02020603050405020304" pitchFamily="18" charset="0"/>
                                        </a:rPr>
                                      </m:ctrlPr>
                                    </m:naryPr>
                                    <m:sub>
                                      <m:r>
                                        <m:rPr>
                                          <m:brk m:alnAt="23"/>
                                        </m:rPr>
                                        <a:rPr lang="en-US" i="1">
                                          <a:solidFill>
                                            <a:schemeClr val="tx1"/>
                                          </a:solidFill>
                                          <a:latin typeface="Cambria Math" panose="02040503050406030204" pitchFamily="18" charset="0"/>
                                          <a:cs typeface="Times New Roman" panose="02020603050405020304" pitchFamily="18" charset="0"/>
                                        </a:rPr>
                                        <m:t>𝑖</m:t>
                                      </m:r>
                                      <m:r>
                                        <a:rPr lang="en-US" i="1">
                                          <a:solidFill>
                                            <a:schemeClr val="tx1"/>
                                          </a:solidFill>
                                          <a:latin typeface="Cambria Math" panose="02040503050406030204" pitchFamily="18" charset="0"/>
                                          <a:cs typeface="Times New Roman" panose="02020603050405020304" pitchFamily="18" charset="0"/>
                                        </a:rPr>
                                        <m:t>=1</m:t>
                                      </m:r>
                                    </m:sub>
                                    <m:sup>
                                      <m:r>
                                        <a:rPr lang="en-US" i="1">
                                          <a:solidFill>
                                            <a:schemeClr val="tx1"/>
                                          </a:solidFill>
                                          <a:latin typeface="Cambria Math" panose="02040503050406030204" pitchFamily="18" charset="0"/>
                                          <a:cs typeface="Times New Roman" panose="02020603050405020304" pitchFamily="18" charset="0"/>
                                        </a:rPr>
                                        <m:t>𝑛</m:t>
                                      </m:r>
                                    </m:sup>
                                    <m:e>
                                      <m:sSubSup>
                                        <m:sSubSupPr>
                                          <m:ctrlPr>
                                            <a:rPr lang="en-US" i="1">
                                              <a:solidFill>
                                                <a:schemeClr val="tx1"/>
                                              </a:solidFill>
                                              <a:latin typeface="Cambria Math" panose="02040503050406030204" pitchFamily="18" charset="0"/>
                                              <a:cs typeface="Times New Roman" panose="02020603050405020304" pitchFamily="18" charset="0"/>
                                            </a:rPr>
                                          </m:ctrlPr>
                                        </m:sSubSupPr>
                                        <m:e>
                                          <m:r>
                                            <a:rPr lang="en-US" i="1">
                                              <a:solidFill>
                                                <a:schemeClr val="tx1"/>
                                              </a:solidFill>
                                              <a:latin typeface="Cambria Math" panose="02040503050406030204" pitchFamily="18" charset="0"/>
                                              <a:cs typeface="Times New Roman" panose="02020603050405020304" pitchFamily="18" charset="0"/>
                                            </a:rPr>
                                            <m:t>𝑌</m:t>
                                          </m:r>
                                        </m:e>
                                        <m:sub>
                                          <m:r>
                                            <a:rPr lang="en-US" i="1">
                                              <a:solidFill>
                                                <a:schemeClr val="tx1"/>
                                              </a:solidFill>
                                              <a:latin typeface="Cambria Math" panose="02040503050406030204" pitchFamily="18" charset="0"/>
                                              <a:cs typeface="Times New Roman" panose="02020603050405020304" pitchFamily="18" charset="0"/>
                                            </a:rPr>
                                            <m:t>𝑖</m:t>
                                          </m:r>
                                        </m:sub>
                                        <m:sup>
                                          <m:r>
                                            <a:rPr lang="en-US" i="1">
                                              <a:solidFill>
                                                <a:schemeClr val="tx1"/>
                                              </a:solidFill>
                                              <a:latin typeface="Cambria Math" panose="02040503050406030204" pitchFamily="18" charset="0"/>
                                              <a:cs typeface="Times New Roman" panose="02020603050405020304" pitchFamily="18" charset="0"/>
                                            </a:rPr>
                                            <m:t>2</m:t>
                                          </m:r>
                                        </m:sup>
                                      </m:sSubSup>
                                      <m:r>
                                        <a:rPr lang="en-US" i="1">
                                          <a:solidFill>
                                            <a:schemeClr val="tx1"/>
                                          </a:solidFill>
                                          <a:latin typeface="Cambria Math" panose="02040503050406030204" pitchFamily="18" charset="0"/>
                                          <a:cs typeface="Times New Roman" panose="02020603050405020304" pitchFamily="18" charset="0"/>
                                        </a:rPr>
                                        <m:t> −</m:t>
                                      </m:r>
                                      <m:r>
                                        <a:rPr lang="en-US" i="1">
                                          <a:solidFill>
                                            <a:schemeClr val="tx1"/>
                                          </a:solidFill>
                                          <a:latin typeface="Cambria Math" panose="02040503050406030204" pitchFamily="18" charset="0"/>
                                          <a:cs typeface="Times New Roman" panose="02020603050405020304" pitchFamily="18" charset="0"/>
                                        </a:rPr>
                                        <m:t>𝑛</m:t>
                                      </m:r>
                                      <m:sSup>
                                        <m:sSupPr>
                                          <m:ctrlPr>
                                            <a:rPr lang="en-US" i="1">
                                              <a:solidFill>
                                                <a:schemeClr val="tx1"/>
                                              </a:solidFill>
                                              <a:latin typeface="Cambria Math" panose="02040503050406030204" pitchFamily="18" charset="0"/>
                                              <a:cs typeface="Times New Roman" panose="02020603050405020304" pitchFamily="18" charset="0"/>
                                            </a:rPr>
                                          </m:ctrlPr>
                                        </m:sSupPr>
                                        <m:e>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𝑌</m:t>
                                              </m:r>
                                            </m:e>
                                          </m:acc>
                                        </m:e>
                                        <m:sup>
                                          <m:r>
                                            <a:rPr lang="en-US" i="1">
                                              <a:solidFill>
                                                <a:schemeClr val="tx1"/>
                                              </a:solidFill>
                                              <a:latin typeface="Cambria Math" panose="02040503050406030204" pitchFamily="18" charset="0"/>
                                              <a:cs typeface="Times New Roman" panose="02020603050405020304" pitchFamily="18" charset="0"/>
                                            </a:rPr>
                                            <m:t>2</m:t>
                                          </m:r>
                                        </m:sup>
                                      </m:sSup>
                                    </m:e>
                                  </m:nary>
                                </m:e>
                              </m:d>
                            </m:e>
                          </m:rad>
                        </m:den>
                      </m:f>
                    </m:oMath>
                  </m:oMathPara>
                </a14:m>
                <a:endParaRPr lang="en-US" i="1" dirty="0">
                  <a:solidFill>
                    <a:schemeClr val="tx1"/>
                  </a:solidFill>
                  <a:latin typeface="Cambria Math" panose="02040503050406030204" pitchFamily="18" charset="0"/>
                  <a:cs typeface="Times New Roman" panose="02020603050405020304" pitchFamily="18" charset="0"/>
                </a:endParaRPr>
              </a:p>
              <a:p>
                <a:pPr marL="0" indent="0" algn="just">
                  <a:buNone/>
                </a:pPr>
                <a:endParaRPr lang="en-US" b="0" i="1" dirty="0">
                  <a:solidFill>
                    <a:schemeClr val="tx1"/>
                  </a:solidFill>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 </m:t>
                      </m:r>
                      <m:f>
                        <m:fPr>
                          <m:ctrlPr>
                            <a:rPr lang="en-US" b="0" i="1" smtClean="0">
                              <a:solidFill>
                                <a:schemeClr val="tx1"/>
                              </a:solidFill>
                              <a:latin typeface="Cambria Math" panose="02040503050406030204" pitchFamily="18" charset="0"/>
                              <a:cs typeface="Times New Roman" panose="02020603050405020304" pitchFamily="18" charset="0"/>
                            </a:rPr>
                          </m:ctrlPr>
                        </m:fPr>
                        <m:num>
                          <m:r>
                            <a:rPr lang="en-US" b="0" i="1" smtClean="0">
                              <a:solidFill>
                                <a:schemeClr val="tx1"/>
                              </a:solidFill>
                              <a:latin typeface="Cambria Math" panose="02040503050406030204" pitchFamily="18" charset="0"/>
                              <a:cs typeface="Times New Roman" panose="02020603050405020304" pitchFamily="18" charset="0"/>
                            </a:rPr>
                            <m:t>138.09−12∗3.85∗2.95</m:t>
                          </m:r>
                        </m:num>
                        <m:den>
                          <m:rad>
                            <m:radPr>
                              <m:degHide m:val="on"/>
                              <m:ctrlPr>
                                <a:rPr lang="en-US" b="0" i="1" smtClean="0">
                                  <a:solidFill>
                                    <a:schemeClr val="tx1"/>
                                  </a:solidFill>
                                  <a:latin typeface="Cambria Math" panose="02040503050406030204" pitchFamily="18" charset="0"/>
                                  <a:cs typeface="Times New Roman" panose="02020603050405020304" pitchFamily="18" charset="0"/>
                                </a:rPr>
                              </m:ctrlPr>
                            </m:radPr>
                            <m:deg/>
                            <m:e>
                              <m:r>
                                <a:rPr lang="en-US" b="0" i="1" smtClean="0">
                                  <a:solidFill>
                                    <a:schemeClr val="tx1"/>
                                  </a:solidFill>
                                  <a:latin typeface="Cambria Math" panose="02040503050406030204" pitchFamily="18" charset="0"/>
                                  <a:cs typeface="Times New Roman" panose="02020603050405020304" pitchFamily="18" charset="0"/>
                                </a:rPr>
                                <m:t>(182.22−12∗</m:t>
                              </m:r>
                              <m:sSup>
                                <m:sSupPr>
                                  <m:ctrlPr>
                                    <a:rPr lang="en-US" b="0" i="1" smtClean="0">
                                      <a:solidFill>
                                        <a:schemeClr val="tx1"/>
                                      </a:solidFill>
                                      <a:latin typeface="Cambria Math" panose="02040503050406030204" pitchFamily="18" charset="0"/>
                                      <a:cs typeface="Times New Roman" panose="02020603050405020304" pitchFamily="18" charset="0"/>
                                    </a:rPr>
                                  </m:ctrlPr>
                                </m:sSupPr>
                                <m:e>
                                  <m:r>
                                    <a:rPr lang="en-US" b="0" i="1" smtClean="0">
                                      <a:solidFill>
                                        <a:schemeClr val="tx1"/>
                                      </a:solidFill>
                                      <a:latin typeface="Cambria Math" panose="02040503050406030204" pitchFamily="18" charset="0"/>
                                      <a:cs typeface="Times New Roman" panose="02020603050405020304" pitchFamily="18" charset="0"/>
                                    </a:rPr>
                                    <m:t>3.85</m:t>
                                  </m:r>
                                </m:e>
                                <m:sup>
                                  <m:r>
                                    <a:rPr lang="en-US" b="0" i="1" smtClean="0">
                                      <a:solidFill>
                                        <a:schemeClr val="tx1"/>
                                      </a:solidFill>
                                      <a:latin typeface="Cambria Math" panose="02040503050406030204" pitchFamily="18" charset="0"/>
                                      <a:cs typeface="Times New Roman" panose="02020603050405020304" pitchFamily="18" charset="0"/>
                                    </a:rPr>
                                    <m:t>2</m:t>
                                  </m:r>
                                </m:sup>
                              </m:sSup>
                              <m:r>
                                <a:rPr lang="en-US" b="0" i="1" smtClean="0">
                                  <a:solidFill>
                                    <a:schemeClr val="tx1"/>
                                  </a:solidFill>
                                  <a:latin typeface="Cambria Math" panose="02040503050406030204" pitchFamily="18" charset="0"/>
                                  <a:cs typeface="Times New Roman" panose="02020603050405020304" pitchFamily="18" charset="0"/>
                                </a:rPr>
                                <m:t>)(105.86−12∗</m:t>
                              </m:r>
                              <m:sSup>
                                <m:sSupPr>
                                  <m:ctrlPr>
                                    <a:rPr lang="en-US" b="0" i="1" smtClean="0">
                                      <a:solidFill>
                                        <a:schemeClr val="tx1"/>
                                      </a:solidFill>
                                      <a:latin typeface="Cambria Math" panose="02040503050406030204" pitchFamily="18" charset="0"/>
                                      <a:cs typeface="Times New Roman" panose="02020603050405020304" pitchFamily="18" charset="0"/>
                                    </a:rPr>
                                  </m:ctrlPr>
                                </m:sSupPr>
                                <m:e>
                                  <m:r>
                                    <a:rPr lang="en-US" b="0" i="1" smtClean="0">
                                      <a:solidFill>
                                        <a:schemeClr val="tx1"/>
                                      </a:solidFill>
                                      <a:latin typeface="Cambria Math" panose="02040503050406030204" pitchFamily="18" charset="0"/>
                                      <a:cs typeface="Times New Roman" panose="02020603050405020304" pitchFamily="18" charset="0"/>
                                    </a:rPr>
                                    <m:t>2.95</m:t>
                                  </m:r>
                                </m:e>
                                <m:sup>
                                  <m:r>
                                    <a:rPr lang="en-US" b="0" i="1" smtClean="0">
                                      <a:solidFill>
                                        <a:schemeClr val="tx1"/>
                                      </a:solidFill>
                                      <a:latin typeface="Cambria Math" panose="02040503050406030204" pitchFamily="18" charset="0"/>
                                      <a:cs typeface="Times New Roman" panose="02020603050405020304" pitchFamily="18" charset="0"/>
                                    </a:rPr>
                                    <m:t>2</m:t>
                                  </m:r>
                                </m:sup>
                              </m:sSup>
                              <m:r>
                                <a:rPr lang="en-US" b="0" i="1" smtClean="0">
                                  <a:solidFill>
                                    <a:schemeClr val="tx1"/>
                                  </a:solidFill>
                                  <a:latin typeface="Cambria Math" panose="02040503050406030204" pitchFamily="18" charset="0"/>
                                  <a:cs typeface="Times New Roman" panose="02020603050405020304" pitchFamily="18" charset="0"/>
                                </a:rPr>
                                <m:t>)</m:t>
                              </m:r>
                            </m:e>
                          </m:rad>
                        </m:den>
                      </m:f>
                      <m:r>
                        <a:rPr lang="en-US" b="0" i="1" smtClean="0">
                          <a:solidFill>
                            <a:schemeClr val="tx1"/>
                          </a:solidFill>
                          <a:latin typeface="Cambria Math" panose="02040503050406030204" pitchFamily="18" charset="0"/>
                          <a:cs typeface="Times New Roman" panose="02020603050405020304" pitchFamily="18" charset="0"/>
                        </a:rPr>
                        <m:t>=0.7217 </m:t>
                      </m:r>
                    </m:oMath>
                  </m:oMathPara>
                </a14:m>
                <a:endParaRPr lang="en-US" dirty="0">
                  <a:solidFill>
                    <a:schemeClr val="tx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1066040" y="3908306"/>
                <a:ext cx="6249160" cy="2188548"/>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8149985"/>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600200"/>
                <a:ext cx="7848599" cy="4114800"/>
              </a:xfrm>
            </p:spPr>
            <p:txBody>
              <a:bodyPr/>
              <a:lstStyle/>
              <a:p>
                <a:pPr marL="0" indent="0" algn="just">
                  <a:buNone/>
                </a:pPr>
                <a:r>
                  <a:rPr lang="en-US" sz="3000" dirty="0">
                    <a:solidFill>
                      <a:srgbClr val="FF0000"/>
                    </a:solidFill>
                    <a:latin typeface="Times New Roman" panose="02020603050405020304" pitchFamily="18" charset="0"/>
                    <a:cs typeface="Times New Roman" panose="02020603050405020304" pitchFamily="18" charset="0"/>
                  </a:rPr>
                  <a:t>Step I</a:t>
                </a:r>
              </a:p>
              <a:p>
                <a:pPr marL="0" indent="0" algn="just">
                  <a:buNone/>
                </a:pPr>
                <a:r>
                  <a:rPr lang="en-US" sz="3000" dirty="0">
                    <a:latin typeface="Times New Roman" panose="02020603050405020304" pitchFamily="18" charset="0"/>
                    <a:cs typeface="Times New Roman" panose="02020603050405020304" pitchFamily="18" charset="0"/>
                  </a:rPr>
                  <a:t>The significance of the correlation coefficient can be tested by writing the hypotheses in one of the three forms below:</a:t>
                </a: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0</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sz="2600" b="0" i="1" smtClean="0">
                        <a:solidFill>
                          <a:srgbClr val="0070C0"/>
                        </a:solidFill>
                        <a:latin typeface="Cambria Math" panose="02040503050406030204" pitchFamily="18" charset="0"/>
                        <a:cs typeface="Times New Roman" panose="02020603050405020304" pitchFamily="18" charset="0"/>
                      </a:rPr>
                      <m:t>0</m:t>
                    </m:r>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1</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&lt;0</m:t>
                    </m:r>
                  </m:oMath>
                </a14:m>
                <a:r>
                  <a:rPr lang="en-US" sz="2600" dirty="0">
                    <a:solidFill>
                      <a:srgbClr val="0070C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(Left tailed)</a:t>
                </a: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             </a:t>
                </a: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0</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1</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&gt;0</m:t>
                    </m:r>
                  </m:oMath>
                </a14:m>
                <a:r>
                  <a:rPr lang="en-US" sz="2600" dirty="0">
                    <a:solidFill>
                      <a:srgbClr val="0070C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(Right tailed)</a:t>
                </a:r>
              </a:p>
              <a:p>
                <a:pPr marL="441325" lvl="1" indent="0" algn="just">
                  <a:buNone/>
                </a:pPr>
                <a:endParaRPr lang="en-US" sz="2600" dirty="0">
                  <a:solidFill>
                    <a:srgbClr val="0070C0"/>
                  </a:solidFill>
                  <a:latin typeface="Times New Roman" panose="02020603050405020304" pitchFamily="18" charset="0"/>
                  <a:cs typeface="Times New Roman" panose="02020603050405020304" pitchFamily="18" charset="0"/>
                </a:endParaRP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0</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1</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m:t>
                    </m:r>
                  </m:oMath>
                </a14:m>
                <a:r>
                  <a:rPr lang="en-US" sz="2600" dirty="0">
                    <a:solidFill>
                      <a:srgbClr val="0070C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(two tailed)</a:t>
                </a:r>
              </a:p>
              <a:p>
                <a:pPr marL="441325" lvl="1" indent="0" algn="just">
                  <a:buNone/>
                </a:pPr>
                <a:endParaRPr lang="en-US" sz="2600"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600200"/>
                <a:ext cx="7848599" cy="4114800"/>
              </a:xfrm>
              <a:blipFill>
                <a:blip r:embed="rId2"/>
                <a:stretch>
                  <a:fillRect l="-1865" t="-1926" r="-1787" b="-1037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19</a:t>
            </a:fld>
            <a:endParaRPr lang="en-US"/>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Testing Hypothesis for population correlation:</a:t>
            </a:r>
            <a:endParaRPr lang="en-US" sz="3100" dirty="0">
              <a:solidFill>
                <a:srgbClr val="C00000"/>
              </a:solidFill>
            </a:endParaRPr>
          </a:p>
        </p:txBody>
      </p:sp>
      <p:sp>
        <p:nvSpPr>
          <p:cNvPr id="2" name="Date Placeholder 1"/>
          <p:cNvSpPr>
            <a:spLocks noGrp="1"/>
          </p:cNvSpPr>
          <p:nvPr>
            <p:ph type="dt" sz="half" idx="10"/>
          </p:nvPr>
        </p:nvSpPr>
        <p:spPr/>
        <p:txBody>
          <a:bodyPr/>
          <a:lstStyle/>
          <a:p>
            <a:pPr>
              <a:defRPr/>
            </a:pPr>
            <a:fld id="{B6C618E1-2434-49EB-A371-E2B6302A46A8}"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362758049"/>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54937" cy="1412875"/>
          </a:xfrm>
        </p:spPr>
        <p:txBody>
          <a:bodyPr/>
          <a:lstStyle/>
          <a:p>
            <a:pPr algn="ctr"/>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Association between Two Variables</a:t>
            </a:r>
          </a:p>
        </p:txBody>
      </p:sp>
      <p:sp>
        <p:nvSpPr>
          <p:cNvPr id="3" name="Content Placeholder 2"/>
          <p:cNvSpPr>
            <a:spLocks noGrp="1"/>
          </p:cNvSpPr>
          <p:nvPr>
            <p:ph idx="1"/>
          </p:nvPr>
        </p:nvSpPr>
        <p:spPr>
          <a:xfrm>
            <a:off x="803605" y="1676400"/>
            <a:ext cx="7661275" cy="4114800"/>
          </a:xfrm>
        </p:spPr>
        <p:txBody>
          <a:bodyPr/>
          <a:lstStyle/>
          <a:p>
            <a:pPr>
              <a:buClr>
                <a:srgbClr val="C00000"/>
              </a:buClr>
              <a:buFont typeface="Wingdings" panose="05000000000000000000" pitchFamily="2" charset="2"/>
              <a:buChar char="v"/>
            </a:pPr>
            <a:r>
              <a:rPr lang="fr-FR" sz="4500" dirty="0">
                <a:latin typeface="Times New Roman" panose="02020603050405020304" pitchFamily="18" charset="0"/>
                <a:cs typeface="Times New Roman" panose="02020603050405020304" pitchFamily="18" charset="0"/>
              </a:rPr>
              <a:t>Correlation Coefficient</a:t>
            </a:r>
          </a:p>
          <a:p>
            <a:pPr marL="0" indent="0">
              <a:buClr>
                <a:srgbClr val="C00000"/>
              </a:buClr>
              <a:buNone/>
            </a:pPr>
            <a:endParaRPr lang="fr-FR" sz="4500" dirty="0">
              <a:latin typeface="Times New Roman" panose="02020603050405020304" pitchFamily="18" charset="0"/>
              <a:cs typeface="Times New Roman" panose="02020603050405020304" pitchFamily="18" charset="0"/>
            </a:endParaRPr>
          </a:p>
          <a:p>
            <a:pPr>
              <a:buClr>
                <a:srgbClr val="C00000"/>
              </a:buClr>
              <a:buFont typeface="Wingdings" panose="05000000000000000000" pitchFamily="2" charset="2"/>
              <a:buChar char="v"/>
            </a:pPr>
            <a:r>
              <a:rPr lang="fr-FR" sz="4500" dirty="0">
                <a:latin typeface="Times New Roman" panose="02020603050405020304" pitchFamily="18" charset="0"/>
                <a:cs typeface="Times New Roman" panose="02020603050405020304" pitchFamily="18" charset="0"/>
              </a:rPr>
              <a:t>Liner Regression</a:t>
            </a:r>
            <a:endParaRPr lang="en-US" sz="45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a:t>
            </a:fld>
            <a:endParaRPr lang="en-US"/>
          </a:p>
        </p:txBody>
      </p:sp>
      <p:sp>
        <p:nvSpPr>
          <p:cNvPr id="4" name="Date Placeholder 3"/>
          <p:cNvSpPr>
            <a:spLocks noGrp="1"/>
          </p:cNvSpPr>
          <p:nvPr>
            <p:ph type="dt" sz="half" idx="10"/>
          </p:nvPr>
        </p:nvSpPr>
        <p:spPr/>
        <p:txBody>
          <a:bodyPr/>
          <a:lstStyle/>
          <a:p>
            <a:pPr>
              <a:defRPr/>
            </a:pPr>
            <a:fld id="{F9CDD811-A134-43B4-8ADF-087D3030C1B8}"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462379421"/>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buNone/>
                </a:pPr>
                <a:r>
                  <a:rPr lang="en-US" dirty="0">
                    <a:solidFill>
                      <a:srgbClr val="FF0000"/>
                    </a:solidFill>
                    <a:latin typeface="Times New Roman" panose="02020603050405020304" pitchFamily="18" charset="0"/>
                    <a:cs typeface="Times New Roman" panose="02020603050405020304" pitchFamily="18" charset="0"/>
                  </a:rPr>
                  <a:t>Step II</a:t>
                </a:r>
              </a:p>
              <a:p>
                <a:pPr marL="0" indent="0">
                  <a:buNone/>
                </a:pPr>
                <a:r>
                  <a:rPr lang="en-US" dirty="0">
                    <a:latin typeface="Times New Roman" panose="02020603050405020304" pitchFamily="18" charset="0"/>
                    <a:cs typeface="Times New Roman" panose="02020603050405020304" pitchFamily="18" charset="0"/>
                  </a:rPr>
                  <a:t>The statistic,</a:t>
                </a:r>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cs typeface="Times New Roman" panose="02020603050405020304" pitchFamily="18" charset="0"/>
                        </a:rPr>
                        <m:t>𝑇</m:t>
                      </m:r>
                      <m:r>
                        <a:rPr lang="en-US" b="0" i="1" smtClean="0">
                          <a:solidFill>
                            <a:srgbClr val="0070C0"/>
                          </a:solidFill>
                          <a:latin typeface="Cambria Math" panose="02040503050406030204" pitchFamily="18" charset="0"/>
                          <a:cs typeface="Times New Roman" panose="02020603050405020304" pitchFamily="18" charset="0"/>
                        </a:rPr>
                        <m:t>= </m:t>
                      </m:r>
                      <m:f>
                        <m:fPr>
                          <m:ctrlPr>
                            <a:rPr lang="en-US" b="0" i="1" smtClean="0">
                              <a:solidFill>
                                <a:srgbClr val="0070C0"/>
                              </a:solidFill>
                              <a:latin typeface="Cambria Math" panose="02040503050406030204" pitchFamily="18" charset="0"/>
                              <a:cs typeface="Times New Roman" panose="02020603050405020304" pitchFamily="18" charset="0"/>
                            </a:rPr>
                          </m:ctrlPr>
                        </m:fPr>
                        <m:num>
                          <m:r>
                            <a:rPr lang="en-US" b="0" i="1" smtClean="0">
                              <a:solidFill>
                                <a:srgbClr val="0070C0"/>
                              </a:solidFill>
                              <a:latin typeface="Cambria Math" panose="02040503050406030204" pitchFamily="18" charset="0"/>
                              <a:cs typeface="Times New Roman" panose="02020603050405020304" pitchFamily="18" charset="0"/>
                            </a:rPr>
                            <m:t>𝑟</m:t>
                          </m:r>
                        </m:num>
                        <m:den>
                          <m:rad>
                            <m:radPr>
                              <m:degHide m:val="on"/>
                              <m:ctrlPr>
                                <a:rPr lang="en-US" b="0" i="1" smtClean="0">
                                  <a:solidFill>
                                    <a:srgbClr val="0070C0"/>
                                  </a:solidFill>
                                  <a:latin typeface="Cambria Math" panose="02040503050406030204" pitchFamily="18" charset="0"/>
                                  <a:cs typeface="Times New Roman" panose="02020603050405020304" pitchFamily="18" charset="0"/>
                                </a:rPr>
                              </m:ctrlPr>
                            </m:radPr>
                            <m:deg/>
                            <m:e>
                              <m:f>
                                <m:fPr>
                                  <m:ctrlPr>
                                    <a:rPr lang="en-US" b="0" i="1" smtClean="0">
                                      <a:solidFill>
                                        <a:srgbClr val="0070C0"/>
                                      </a:solidFill>
                                      <a:latin typeface="Cambria Math" panose="02040503050406030204" pitchFamily="18" charset="0"/>
                                      <a:cs typeface="Times New Roman" panose="02020603050405020304" pitchFamily="18" charset="0"/>
                                    </a:rPr>
                                  </m:ctrlPr>
                                </m:fPr>
                                <m:num>
                                  <m:r>
                                    <a:rPr lang="en-US" b="0" i="1" smtClean="0">
                                      <a:solidFill>
                                        <a:srgbClr val="0070C0"/>
                                      </a:solidFill>
                                      <a:latin typeface="Cambria Math" panose="02040503050406030204" pitchFamily="18" charset="0"/>
                                      <a:cs typeface="Times New Roman" panose="02020603050405020304" pitchFamily="18" charset="0"/>
                                    </a:rPr>
                                    <m:t>1−</m:t>
                                  </m:r>
                                  <m:sSup>
                                    <m:sSupPr>
                                      <m:ctrlPr>
                                        <a:rPr lang="en-US" b="0" i="1" smtClean="0">
                                          <a:solidFill>
                                            <a:srgbClr val="0070C0"/>
                                          </a:solidFill>
                                          <a:latin typeface="Cambria Math" panose="02040503050406030204" pitchFamily="18" charset="0"/>
                                          <a:cs typeface="Times New Roman" panose="02020603050405020304" pitchFamily="18" charset="0"/>
                                        </a:rPr>
                                      </m:ctrlPr>
                                    </m:sSupPr>
                                    <m:e>
                                      <m:r>
                                        <a:rPr lang="en-US" b="0" i="1" smtClean="0">
                                          <a:solidFill>
                                            <a:srgbClr val="0070C0"/>
                                          </a:solidFill>
                                          <a:latin typeface="Cambria Math" panose="02040503050406030204" pitchFamily="18" charset="0"/>
                                          <a:cs typeface="Times New Roman" panose="02020603050405020304" pitchFamily="18" charset="0"/>
                                        </a:rPr>
                                        <m:t>𝑟</m:t>
                                      </m:r>
                                    </m:e>
                                    <m:sup>
                                      <m:r>
                                        <a:rPr lang="en-US" b="0" i="1" smtClean="0">
                                          <a:solidFill>
                                            <a:srgbClr val="0070C0"/>
                                          </a:solidFill>
                                          <a:latin typeface="Cambria Math" panose="02040503050406030204" pitchFamily="18" charset="0"/>
                                          <a:cs typeface="Times New Roman" panose="02020603050405020304" pitchFamily="18" charset="0"/>
                                        </a:rPr>
                                        <m:t>2</m:t>
                                      </m:r>
                                    </m:sup>
                                  </m:sSup>
                                </m:num>
                                <m:den>
                                  <m:r>
                                    <a:rPr lang="en-US" b="0" i="1" smtClean="0">
                                      <a:solidFill>
                                        <a:srgbClr val="0070C0"/>
                                      </a:solidFill>
                                      <a:latin typeface="Cambria Math" panose="02040503050406030204" pitchFamily="18" charset="0"/>
                                      <a:cs typeface="Times New Roman" panose="02020603050405020304" pitchFamily="18" charset="0"/>
                                    </a:rPr>
                                    <m:t>𝑛</m:t>
                                  </m:r>
                                  <m:r>
                                    <a:rPr lang="en-US" b="0" i="1" smtClean="0">
                                      <a:solidFill>
                                        <a:srgbClr val="0070C0"/>
                                      </a:solidFill>
                                      <a:latin typeface="Cambria Math" panose="02040503050406030204" pitchFamily="18" charset="0"/>
                                      <a:cs typeface="Times New Roman" panose="02020603050405020304" pitchFamily="18" charset="0"/>
                                    </a:rPr>
                                    <m:t>−2</m:t>
                                  </m:r>
                                </m:den>
                              </m:f>
                            </m:e>
                          </m:rad>
                        </m:den>
                      </m:f>
                    </m:oMath>
                  </m:oMathPara>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will have t-distribution with </a:t>
                </a:r>
                <a14:m>
                  <m:oMath xmlns:m="http://schemas.openxmlformats.org/officeDocument/2006/math">
                    <m:d>
                      <m:dPr>
                        <m:ctrlPr>
                          <a:rPr lang="en-US"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−2</m:t>
                        </m:r>
                      </m:e>
                    </m:d>
                  </m:oMath>
                </a14:m>
                <a:r>
                  <a:rPr lang="en-US" dirty="0">
                    <a:latin typeface="Times New Roman" panose="02020603050405020304" pitchFamily="18" charset="0"/>
                    <a:cs typeface="Times New Roman" panose="02020603050405020304" pitchFamily="18" charset="0"/>
                  </a:rPr>
                  <a:t> degrees of freedom.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2070" t="-2074" r="-207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20</a:t>
            </a:fld>
            <a:endParaRPr lang="en-US"/>
          </a:p>
        </p:txBody>
      </p:sp>
      <p:sp>
        <p:nvSpPr>
          <p:cNvPr id="2" name="Date Placeholder 1"/>
          <p:cNvSpPr>
            <a:spLocks noGrp="1"/>
          </p:cNvSpPr>
          <p:nvPr>
            <p:ph type="dt" sz="half" idx="10"/>
          </p:nvPr>
        </p:nvSpPr>
        <p:spPr/>
        <p:txBody>
          <a:bodyPr/>
          <a:lstStyle/>
          <a:p>
            <a:pPr>
              <a:defRPr/>
            </a:pPr>
            <a:fld id="{94D592BF-DF7D-4DD6-B761-1415DACBF258}" type="datetime1">
              <a:rPr lang="en-US" smtClean="0"/>
              <a:t>7/22/2024</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292490483"/>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21</a:t>
            </a:fld>
            <a:endParaRPr lang="en-US"/>
          </a:p>
        </p:txBody>
      </p:sp>
      <p:sp>
        <p:nvSpPr>
          <p:cNvPr id="5" name="Rectangle 4"/>
          <p:cNvSpPr/>
          <p:nvPr/>
        </p:nvSpPr>
        <p:spPr>
          <a:xfrm>
            <a:off x="838200" y="1752600"/>
            <a:ext cx="7543800" cy="4708981"/>
          </a:xfrm>
          <a:prstGeom prst="rect">
            <a:avLst/>
          </a:prstGeom>
        </p:spPr>
        <p:txBody>
          <a:bodyPr wrap="square">
            <a:spAutoFit/>
          </a:bodyPr>
          <a:lstStyle/>
          <a:p>
            <a:pPr marL="0" indent="0">
              <a:buNone/>
            </a:pPr>
            <a:r>
              <a:rPr lang="en-US" sz="3000" dirty="0">
                <a:solidFill>
                  <a:srgbClr val="FF0000"/>
                </a:solidFill>
                <a:latin typeface="Times New Roman" panose="02020603050405020304" pitchFamily="18" charset="0"/>
                <a:cs typeface="Times New Roman" panose="02020603050405020304" pitchFamily="18" charset="0"/>
              </a:rPr>
              <a:t>Step III</a:t>
            </a:r>
          </a:p>
          <a:p>
            <a:pPr marL="0" indent="0">
              <a:buNone/>
            </a:pPr>
            <a:r>
              <a:rPr lang="en-US" sz="3000" dirty="0">
                <a:latin typeface="Times New Roman" panose="02020603050405020304" pitchFamily="18" charset="0"/>
                <a:cs typeface="Times New Roman" panose="02020603050405020304" pitchFamily="18" charset="0"/>
              </a:rPr>
              <a:t>Calculate the critical values and Identify critical region. </a:t>
            </a:r>
          </a:p>
          <a:p>
            <a:pPr marL="0" indent="0">
              <a:buNone/>
            </a:pPr>
            <a:endParaRPr lang="en-US" sz="3000" dirty="0">
              <a:solidFill>
                <a:srgbClr val="FF0000"/>
              </a:solidFill>
              <a:latin typeface="Times New Roman" panose="02020603050405020304" pitchFamily="18" charset="0"/>
              <a:cs typeface="Times New Roman" panose="02020603050405020304" pitchFamily="18" charset="0"/>
            </a:endParaRPr>
          </a:p>
          <a:p>
            <a:r>
              <a:rPr lang="en-US" sz="3000" dirty="0">
                <a:solidFill>
                  <a:srgbClr val="FF0000"/>
                </a:solidFill>
                <a:latin typeface="Times New Roman" panose="02020603050405020304" pitchFamily="18" charset="0"/>
                <a:cs typeface="Times New Roman" panose="02020603050405020304" pitchFamily="18" charset="0"/>
              </a:rPr>
              <a:t>Step IV </a:t>
            </a:r>
          </a:p>
          <a:p>
            <a:r>
              <a:rPr lang="en-US" sz="3000" dirty="0">
                <a:latin typeface="Times New Roman" panose="02020603050405020304" pitchFamily="18" charset="0"/>
                <a:cs typeface="Times New Roman" panose="02020603050405020304" pitchFamily="18" charset="0"/>
              </a:rPr>
              <a:t>Statistical Conclusion- Reject the H</a:t>
            </a:r>
            <a:r>
              <a:rPr lang="en-US" dirty="0">
                <a:latin typeface="Times New Roman" panose="02020603050405020304" pitchFamily="18" charset="0"/>
                <a:cs typeface="Times New Roman" panose="02020603050405020304" pitchFamily="18" charset="0"/>
              </a:rPr>
              <a:t>0</a:t>
            </a:r>
            <a:r>
              <a:rPr lang="en-US" sz="3000" dirty="0">
                <a:latin typeface="Times New Roman" panose="02020603050405020304" pitchFamily="18" charset="0"/>
                <a:cs typeface="Times New Roman" panose="02020603050405020304" pitchFamily="18" charset="0"/>
              </a:rPr>
              <a:t> or Do not reject H</a:t>
            </a:r>
            <a:r>
              <a:rPr lang="en-US" dirty="0">
                <a:latin typeface="Times New Roman" panose="02020603050405020304" pitchFamily="18" charset="0"/>
                <a:cs typeface="Times New Roman" panose="02020603050405020304" pitchFamily="18" charset="0"/>
              </a:rPr>
              <a:t>0</a:t>
            </a:r>
            <a:endParaRPr lang="en-US" sz="3000" dirty="0">
              <a:latin typeface="Times New Roman" panose="02020603050405020304" pitchFamily="18" charset="0"/>
              <a:cs typeface="Times New Roman" panose="02020603050405020304" pitchFamily="18" charset="0"/>
            </a:endParaRPr>
          </a:p>
          <a:p>
            <a:pPr marL="0" indent="0">
              <a:buNone/>
            </a:pPr>
            <a:endParaRPr lang="en-US" sz="3000" dirty="0">
              <a:solidFill>
                <a:srgbClr val="FF0000"/>
              </a:solidFill>
              <a:latin typeface="Times New Roman" panose="02020603050405020304" pitchFamily="18" charset="0"/>
              <a:cs typeface="Times New Roman" panose="02020603050405020304" pitchFamily="18" charset="0"/>
            </a:endParaRPr>
          </a:p>
          <a:p>
            <a:r>
              <a:rPr lang="en-US" sz="3000" dirty="0">
                <a:solidFill>
                  <a:srgbClr val="FF0000"/>
                </a:solidFill>
                <a:latin typeface="Times New Roman" panose="02020603050405020304" pitchFamily="18" charset="0"/>
                <a:cs typeface="Times New Roman" panose="02020603050405020304" pitchFamily="18" charset="0"/>
              </a:rPr>
              <a:t>Step V </a:t>
            </a:r>
            <a:r>
              <a:rPr lang="en-US" sz="3000" dirty="0">
                <a:latin typeface="Times New Roman" panose="02020603050405020304" pitchFamily="18" charset="0"/>
                <a:cs typeface="Times New Roman" panose="02020603050405020304" pitchFamily="18" charset="0"/>
              </a:rPr>
              <a:t>General Conclusion</a:t>
            </a:r>
          </a:p>
          <a:p>
            <a:pPr marL="0" indent="0">
              <a:buNone/>
            </a:pPr>
            <a:endParaRPr lang="en-US" sz="3000" dirty="0">
              <a:solidFill>
                <a:srgbClr val="FF0000"/>
              </a:solidFill>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pPr>
              <a:defRPr/>
            </a:pPr>
            <a:fld id="{272F3954-0FC5-46E9-B0D0-EC6878D5996C}" type="datetime1">
              <a:rPr lang="en-US" smtClean="0"/>
              <a:t>7/22/2024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661418635"/>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22</a:t>
            </a:fld>
            <a:endParaRPr lang="en-US"/>
          </a:p>
        </p:txBody>
      </p:sp>
      <mc:AlternateContent xmlns:mc="http://schemas.openxmlformats.org/markup-compatibility/2006" xmlns:a14="http://schemas.microsoft.com/office/drawing/2010/main">
        <mc:Choice Requires="a14">
          <p:sp>
            <p:nvSpPr>
              <p:cNvPr id="2" name="Rectangle 1"/>
              <p:cNvSpPr/>
              <p:nvPr/>
            </p:nvSpPr>
            <p:spPr>
              <a:xfrm>
                <a:off x="457200" y="1828800"/>
                <a:ext cx="8153400" cy="1015663"/>
              </a:xfrm>
              <a:prstGeom prst="rect">
                <a:avLst/>
              </a:prstGeom>
            </p:spPr>
            <p:txBody>
              <a:bodyPr wrap="square">
                <a:spAutoFit/>
              </a:bodyPr>
              <a:lstStyle/>
              <a:p>
                <a:pPr algn="just"/>
                <a:r>
                  <a:rPr lang="en-US" sz="3000" dirty="0">
                    <a:latin typeface="Times New Roman" panose="02020603050405020304" pitchFamily="18" charset="0"/>
                    <a:cs typeface="Times New Roman" panose="02020603050405020304" pitchFamily="18" charset="0"/>
                  </a:rPr>
                  <a:t>Test the significance of the correlation coefficient found in Example 1,  Use </a:t>
                </a:r>
                <a14:m>
                  <m:oMath xmlns:m="http://schemas.openxmlformats.org/officeDocument/2006/math">
                    <m:r>
                      <m:rPr>
                        <m:sty m:val="p"/>
                      </m:rPr>
                      <a:rPr lang="el-GR" sz="3000" i="1" dirty="0" smtClean="0">
                        <a:latin typeface="Cambria Math" panose="02040503050406030204" pitchFamily="18" charset="0"/>
                        <a:ea typeface="Cambria Math" panose="02040503050406030204" pitchFamily="18" charset="0"/>
                      </a:rPr>
                      <m:t>α</m:t>
                    </m:r>
                    <m:r>
                      <a:rPr lang="en-US" sz="3000" b="0" i="1" dirty="0" smtClean="0">
                        <a:latin typeface="Cambria Math" panose="02040503050406030204" pitchFamily="18" charset="0"/>
                        <a:ea typeface="Cambria Math" panose="02040503050406030204" pitchFamily="18" charset="0"/>
                      </a:rPr>
                      <m:t>=0.05</m:t>
                    </m:r>
                  </m:oMath>
                </a14:m>
                <a:endParaRPr lang="en-US" sz="30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457200" y="1828800"/>
                <a:ext cx="8153400" cy="1015663"/>
              </a:xfrm>
              <a:prstGeom prst="rect">
                <a:avLst/>
              </a:prstGeom>
              <a:blipFill>
                <a:blip r:embed="rId2"/>
                <a:stretch>
                  <a:fillRect l="-1719" t="-7784" r="-1644" b="-17365"/>
                </a:stretch>
              </a:blipFill>
            </p:spPr>
            <p:txBody>
              <a:bodyPr/>
              <a:lstStyle/>
              <a:p>
                <a:r>
                  <a:rPr lang="en-NZ">
                    <a:noFill/>
                  </a:rPr>
                  <a:t> </a:t>
                </a:r>
              </a:p>
            </p:txBody>
          </p:sp>
        </mc:Fallback>
      </mc:AlternateContent>
      <p:sp>
        <p:nvSpPr>
          <p:cNvPr id="5" name="Title 1"/>
          <p:cNvSpPr>
            <a:spLocks noGrp="1"/>
          </p:cNvSpPr>
          <p:nvPr>
            <p:ph type="title"/>
          </p:nvPr>
        </p:nvSpPr>
        <p:spPr>
          <a:xfrm>
            <a:off x="931863" y="34925"/>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Example 2:</a:t>
            </a:r>
            <a:endParaRPr lang="en-US" dirty="0">
              <a:solidFill>
                <a:srgbClr val="C00000"/>
              </a:solidFill>
            </a:endParaRPr>
          </a:p>
        </p:txBody>
      </p:sp>
      <p:sp>
        <p:nvSpPr>
          <p:cNvPr id="3" name="Date Placeholder 2"/>
          <p:cNvSpPr>
            <a:spLocks noGrp="1"/>
          </p:cNvSpPr>
          <p:nvPr>
            <p:ph type="dt" sz="half" idx="10"/>
          </p:nvPr>
        </p:nvSpPr>
        <p:spPr/>
        <p:txBody>
          <a:bodyPr/>
          <a:lstStyle/>
          <a:p>
            <a:pPr>
              <a:defRPr/>
            </a:pPr>
            <a:fld id="{AE363AB1-F80A-4C67-875E-64D10AA31DD6}"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954139357"/>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3" y="0"/>
            <a:ext cx="7158037" cy="1412875"/>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Simple 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6925" y="1600200"/>
                <a:ext cx="7661275" cy="4114800"/>
              </a:xfrm>
            </p:spPr>
            <p:txBody>
              <a:bodyPr/>
              <a:lstStyle/>
              <a:p>
                <a:pPr marL="0" indent="0" algn="just">
                  <a:buNone/>
                </a:pPr>
                <a:r>
                  <a:rPr lang="en-IN" sz="2600" dirty="0">
                    <a:latin typeface="Times New Roman" panose="02020603050405020304" pitchFamily="18" charset="0"/>
                    <a:cs typeface="Times New Roman" panose="02020603050405020304" pitchFamily="18" charset="0"/>
                  </a:rPr>
                  <a:t>The study in which the linear relationship is obtained is known as </a:t>
                </a:r>
                <a:r>
                  <a:rPr lang="en-IN" sz="2600" dirty="0">
                    <a:solidFill>
                      <a:srgbClr val="FF0000"/>
                    </a:solidFill>
                    <a:latin typeface="Times New Roman" panose="02020603050405020304" pitchFamily="18" charset="0"/>
                    <a:cs typeface="Times New Roman" panose="02020603050405020304" pitchFamily="18" charset="0"/>
                  </a:rPr>
                  <a:t>regression analysis</a:t>
                </a:r>
                <a:r>
                  <a:rPr lang="en-IN" sz="2600" dirty="0">
                    <a:latin typeface="Times New Roman" panose="02020603050405020304" pitchFamily="18" charset="0"/>
                    <a:cs typeface="Times New Roman" panose="02020603050405020304" pitchFamily="18" charset="0"/>
                  </a:rPr>
                  <a:t>. Let Y be dependent variable and X be independent variable. That is, value of Y depends on the value of X. The relationship can be of any nature or functional form but here we only consider the linear relationship, </a:t>
                </a:r>
              </a:p>
              <a:p>
                <a:pPr marL="0" indent="0" algn="just">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cs typeface="Times New Roman" panose="02020603050405020304" pitchFamily="18" charset="0"/>
                        </a:rPr>
                        <m:t>𝑌</m:t>
                      </m:r>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0</m:t>
                          </m:r>
                        </m:sub>
                      </m:sSub>
                      <m:r>
                        <a:rPr lang="en-US" sz="2600" b="0" i="1" smtClean="0">
                          <a:latin typeface="Cambria Math" panose="02040503050406030204" pitchFamily="18" charset="0"/>
                          <a:cs typeface="Times New Roman" panose="02020603050405020304" pitchFamily="18" charset="0"/>
                        </a:rPr>
                        <m:t>+ </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1</m:t>
                          </m:r>
                        </m:sub>
                      </m:sSub>
                      <m:r>
                        <a:rPr lang="en-US" sz="2600" b="0" i="1" smtClean="0">
                          <a:latin typeface="Cambria Math" panose="02040503050406030204" pitchFamily="18" charset="0"/>
                          <a:cs typeface="Times New Roman" panose="02020603050405020304" pitchFamily="18" charset="0"/>
                        </a:rPr>
                        <m:t>𝑋</m:t>
                      </m:r>
                      <m:r>
                        <a:rPr lang="en-US" sz="2600" b="0" i="1" smtClean="0">
                          <a:latin typeface="Cambria Math" panose="02040503050406030204" pitchFamily="18" charset="0"/>
                          <a:cs typeface="Times New Roman" panose="02020603050405020304" pitchFamily="18" charset="0"/>
                        </a:rPr>
                        <m:t>+ </m:t>
                      </m:r>
                      <m:r>
                        <a:rPr lang="en-US" sz="2600" b="0" i="1" smtClean="0">
                          <a:latin typeface="Cambria Math" panose="02040503050406030204" pitchFamily="18" charset="0"/>
                          <a:ea typeface="Cambria Math" panose="02040503050406030204" pitchFamily="18" charset="0"/>
                          <a:cs typeface="Times New Roman" panose="02020603050405020304" pitchFamily="18" charset="0"/>
                        </a:rPr>
                        <m:t>𝜖</m:t>
                      </m:r>
                    </m:oMath>
                  </m:oMathPara>
                </a14:m>
                <a:endParaRPr lang="en-IN" sz="2600" dirty="0">
                  <a:latin typeface="Times New Roman" panose="02020603050405020304" pitchFamily="18" charset="0"/>
                  <a:cs typeface="Times New Roman" panose="02020603050405020304" pitchFamily="18" charset="0"/>
                </a:endParaRPr>
              </a:p>
              <a:p>
                <a:pPr marL="0" indent="0" algn="just">
                  <a:buNone/>
                </a:pPr>
                <a:r>
                  <a:rPr lang="en-IN" sz="26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i="1">
                            <a:latin typeface="Cambria Math" panose="02040503050406030204" pitchFamily="18" charset="0"/>
                            <a:cs typeface="Times New Roman" panose="02020603050405020304" pitchFamily="18" charset="0"/>
                          </a:rPr>
                          <m:t>0</m:t>
                        </m:r>
                      </m:sub>
                    </m:sSub>
                  </m:oMath>
                </a14:m>
                <a:r>
                  <a:rPr lang="en-IN" sz="2600" dirty="0">
                    <a:latin typeface="Times New Roman" panose="02020603050405020304" pitchFamily="18" charset="0"/>
                    <a:cs typeface="Times New Roman" panose="02020603050405020304" pitchFamily="18" charset="0"/>
                  </a:rPr>
                  <a:t> is the intercept coefficient and </a:t>
                </a:r>
                <a14:m>
                  <m:oMath xmlns:m="http://schemas.openxmlformats.org/officeDocument/2006/math">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1</m:t>
                        </m:r>
                      </m:sub>
                    </m:sSub>
                    <m:r>
                      <a:rPr lang="en-US" sz="2600" b="0" i="1" smtClean="0">
                        <a:latin typeface="Cambria Math" panose="02040503050406030204" pitchFamily="18" charset="0"/>
                        <a:cs typeface="Times New Roman" panose="02020603050405020304" pitchFamily="18" charset="0"/>
                      </a:rPr>
                      <m:t> </m:t>
                    </m:r>
                  </m:oMath>
                </a14:m>
                <a:r>
                  <a:rPr lang="en-IN" sz="2600" dirty="0">
                    <a:latin typeface="Times New Roman" panose="02020603050405020304" pitchFamily="18" charset="0"/>
                    <a:cs typeface="Times New Roman" panose="02020603050405020304" pitchFamily="18" charset="0"/>
                  </a:rPr>
                  <a:t>is the slope coefficient. is the random fluctuation from the line that follows </a:t>
                </a:r>
                <a:r>
                  <a:rPr lang="en-IN" sz="2600" dirty="0">
                    <a:solidFill>
                      <a:srgbClr val="FF0000"/>
                    </a:solidFill>
                    <a:latin typeface="Times New Roman" panose="02020603050405020304" pitchFamily="18" charset="0"/>
                    <a:cs typeface="Times New Roman" panose="02020603050405020304" pitchFamily="18" charset="0"/>
                  </a:rPr>
                  <a:t>normal distribution </a:t>
                </a:r>
                <a:r>
                  <a:rPr lang="en-IN" sz="2600" dirty="0">
                    <a:latin typeface="Times New Roman" panose="02020603050405020304" pitchFamily="18" charset="0"/>
                    <a:cs typeface="Times New Roman" panose="02020603050405020304" pitchFamily="18" charset="0"/>
                  </a:rPr>
                  <a:t>with mean zero and variance.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6925" y="1600200"/>
                <a:ext cx="7661275" cy="4114800"/>
              </a:xfrm>
              <a:blipFill>
                <a:blip r:embed="rId2"/>
                <a:stretch>
                  <a:fillRect l="-1432" t="-1481" r="-1432" b="-1377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23</a:t>
            </a:fld>
            <a:endParaRPr lang="en-US" dirty="0"/>
          </a:p>
        </p:txBody>
      </p:sp>
      <p:sp>
        <p:nvSpPr>
          <p:cNvPr id="4" name="Date Placeholder 3"/>
          <p:cNvSpPr>
            <a:spLocks noGrp="1"/>
          </p:cNvSpPr>
          <p:nvPr>
            <p:ph type="dt" sz="half" idx="10"/>
          </p:nvPr>
        </p:nvSpPr>
        <p:spPr/>
        <p:txBody>
          <a:bodyPr/>
          <a:lstStyle/>
          <a:p>
            <a:pPr>
              <a:defRPr/>
            </a:pPr>
            <a:fld id="{12DF10D1-281E-4F2E-B712-FEB9CDFB0974}"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574369163"/>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3352800"/>
              </a:xfrm>
              <a:ln>
                <a:noFill/>
              </a:ln>
            </p:spPr>
            <p:txBody>
              <a:bodyPr/>
              <a:lstStyle/>
              <a:p>
                <a:pPr marL="0" indent="0" algn="just">
                  <a:buNone/>
                </a:pPr>
                <a:r>
                  <a:rPr lang="en-GB" sz="2800" dirty="0">
                    <a:latin typeface="Times New Roman" panose="02020603050405020304" pitchFamily="18" charset="0"/>
                    <a:cs typeface="Times New Roman" panose="02020603050405020304" pitchFamily="18" charset="0"/>
                  </a:rPr>
                  <a:t>For a random sample of size </a:t>
                </a:r>
                <a:r>
                  <a:rPr lang="en-GB" sz="2800" i="1" dirty="0">
                    <a:latin typeface="Times New Roman" panose="02020603050405020304" pitchFamily="18" charset="0"/>
                    <a:cs typeface="Times New Roman" panose="02020603050405020304" pitchFamily="18" charset="0"/>
                  </a:rPr>
                  <a:t>n</a:t>
                </a:r>
                <a:r>
                  <a:rPr lang="en-GB" sz="2800" dirty="0">
                    <a:latin typeface="Times New Roman" panose="02020603050405020304" pitchFamily="18" charset="0"/>
                    <a:cs typeface="Times New Roman" panose="02020603050405020304" pitchFamily="18" charset="0"/>
                  </a:rPr>
                  <a:t> , the sum of squared errors can be written as </a:t>
                </a:r>
              </a:p>
              <a:p>
                <a:pPr marL="0" indent="0" algn="just">
                  <a:buNone/>
                </a:pPr>
                <a14:m>
                  <m:oMathPara xmlns:m="http://schemas.openxmlformats.org/officeDocument/2006/math">
                    <m:oMathParaPr>
                      <m:jc m:val="centerGroup"/>
                    </m:oMathParaPr>
                    <m:oMath xmlns:m="http://schemas.openxmlformats.org/officeDocument/2006/math">
                      <m:r>
                        <a:rPr lang="en-US" sz="2800" i="1">
                          <a:solidFill>
                            <a:srgbClr val="0070C0"/>
                          </a:solidFill>
                          <a:latin typeface="Cambria Math" panose="02040503050406030204" pitchFamily="18" charset="0"/>
                          <a:cs typeface="Times New Roman" panose="02020603050405020304" pitchFamily="18" charset="0"/>
                        </a:rPr>
                        <m:t>𝑆𝑆𝐸</m:t>
                      </m:r>
                      <m:r>
                        <a:rPr lang="en-US" sz="2800" i="1">
                          <a:solidFill>
                            <a:srgbClr val="0070C0"/>
                          </a:solidFill>
                          <a:latin typeface="Cambria Math" panose="02040503050406030204" pitchFamily="18" charset="0"/>
                          <a:cs typeface="Times New Roman" panose="02020603050405020304" pitchFamily="18" charset="0"/>
                        </a:rPr>
                        <m:t>= </m:t>
                      </m:r>
                      <m:nary>
                        <m:naryPr>
                          <m:chr m:val="∑"/>
                          <m:ctrlPr>
                            <a:rPr lang="en-US" sz="2800" i="1">
                              <a:solidFill>
                                <a:srgbClr val="0070C0"/>
                              </a:solidFill>
                              <a:latin typeface="Cambria Math" panose="02040503050406030204" pitchFamily="18" charset="0"/>
                              <a:cs typeface="Times New Roman" panose="02020603050405020304" pitchFamily="18" charset="0"/>
                            </a:rPr>
                          </m:ctrlPr>
                        </m:naryPr>
                        <m:sub>
                          <m:r>
                            <m:rPr>
                              <m:brk m:alnAt="23"/>
                            </m:rPr>
                            <a:rPr lang="en-US" sz="2800" i="1">
                              <a:solidFill>
                                <a:srgbClr val="0070C0"/>
                              </a:solidFill>
                              <a:latin typeface="Cambria Math" panose="02040503050406030204" pitchFamily="18" charset="0"/>
                              <a:cs typeface="Times New Roman" panose="02020603050405020304" pitchFamily="18" charset="0"/>
                            </a:rPr>
                            <m:t>𝑖</m:t>
                          </m:r>
                          <m:r>
                            <a:rPr lang="en-US" sz="2800" i="1">
                              <a:solidFill>
                                <a:srgbClr val="0070C0"/>
                              </a:solidFill>
                              <a:latin typeface="Cambria Math" panose="02040503050406030204" pitchFamily="18" charset="0"/>
                              <a:cs typeface="Times New Roman" panose="02020603050405020304" pitchFamily="18" charset="0"/>
                            </a:rPr>
                            <m:t>=</m:t>
                          </m:r>
                          <m:r>
                            <m:rPr>
                              <m:brk m:alnAt="23"/>
                            </m:rPr>
                            <a:rPr lang="en-US" sz="2800" i="1">
                              <a:solidFill>
                                <a:srgbClr val="0070C0"/>
                              </a:solidFill>
                              <a:latin typeface="Cambria Math" panose="02040503050406030204" pitchFamily="18" charset="0"/>
                              <a:cs typeface="Times New Roman" panose="02020603050405020304" pitchFamily="18" charset="0"/>
                            </a:rPr>
                            <m:t>1</m:t>
                          </m:r>
                        </m:sub>
                        <m:sup>
                          <m:r>
                            <a:rPr lang="en-US" sz="2800" i="1">
                              <a:solidFill>
                                <a:srgbClr val="0070C0"/>
                              </a:solidFill>
                              <a:latin typeface="Cambria Math" panose="02040503050406030204" pitchFamily="18" charset="0"/>
                              <a:cs typeface="Times New Roman" panose="02020603050405020304" pitchFamily="18" charset="0"/>
                            </a:rPr>
                            <m:t>𝑛</m:t>
                          </m:r>
                        </m:sup>
                        <m:e>
                          <m:sSup>
                            <m:sSupPr>
                              <m:ctrlPr>
                                <a:rPr lang="en-US" sz="2800" i="1">
                                  <a:solidFill>
                                    <a:srgbClr val="0070C0"/>
                                  </a:solidFill>
                                  <a:latin typeface="Cambria Math" panose="02040503050406030204" pitchFamily="18" charset="0"/>
                                  <a:cs typeface="Times New Roman" panose="02020603050405020304" pitchFamily="18" charset="0"/>
                                </a:rPr>
                              </m:ctrlPr>
                            </m:sSupPr>
                            <m:e>
                              <m:d>
                                <m:dPr>
                                  <m:ctrlPr>
                                    <a:rPr lang="en-US" sz="2800" i="1">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m:t>
                                      </m:r>
                                      <m:r>
                                        <a:rPr lang="en-US" sz="2800" i="1">
                                          <a:solidFill>
                                            <a:srgbClr val="0070C0"/>
                                          </a:solidFill>
                                          <a:latin typeface="Cambria Math" panose="02040503050406030204" pitchFamily="18" charset="0"/>
                                          <a:cs typeface="Times New Roman" panose="02020603050405020304" pitchFamily="18" charset="0"/>
                                        </a:rPr>
                                        <m:t>𝛽</m:t>
                                      </m:r>
                                    </m:e>
                                    <m:sub>
                                      <m:r>
                                        <a:rPr lang="en-US" sz="2800" i="1">
                                          <a:solidFill>
                                            <a:srgbClr val="0070C0"/>
                                          </a:solidFill>
                                          <a:latin typeface="Cambria Math" panose="02040503050406030204" pitchFamily="18" charset="0"/>
                                          <a:cs typeface="Times New Roman" panose="02020603050405020304" pitchFamily="18" charset="0"/>
                                        </a:rPr>
                                        <m:t>0</m:t>
                                      </m:r>
                                    </m:sub>
                                  </m:sSub>
                                  <m:r>
                                    <a:rPr lang="en-US" sz="2800" i="1">
                                      <a:solidFill>
                                        <a:srgbClr val="0070C0"/>
                                      </a:solidFill>
                                      <a:latin typeface="Cambria Math" panose="02040503050406030204" pitchFamily="18" charset="0"/>
                                      <a:cs typeface="Times New Roman" panose="02020603050405020304" pitchFamily="18" charset="0"/>
                                    </a:rPr>
                                    <m:t>− </m:t>
                                  </m:r>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𝛽</m:t>
                                      </m:r>
                                    </m:e>
                                    <m:sub>
                                      <m:r>
                                        <a:rPr lang="en-US" sz="2800" i="1">
                                          <a:solidFill>
                                            <a:srgbClr val="0070C0"/>
                                          </a:solidFill>
                                          <a:latin typeface="Cambria Math" panose="02040503050406030204" pitchFamily="18" charset="0"/>
                                          <a:cs typeface="Times New Roman" panose="02020603050405020304" pitchFamily="18" charset="0"/>
                                        </a:rPr>
                                        <m:t>1</m:t>
                                      </m:r>
                                    </m:sub>
                                  </m:sSub>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𝑋</m:t>
                                      </m:r>
                                    </m:e>
                                    <m:sub>
                                      <m:r>
                                        <a:rPr lang="en-US" sz="2800" i="1">
                                          <a:solidFill>
                                            <a:srgbClr val="0070C0"/>
                                          </a:solidFill>
                                          <a:latin typeface="Cambria Math" panose="02040503050406030204" pitchFamily="18" charset="0"/>
                                          <a:cs typeface="Times New Roman" panose="02020603050405020304" pitchFamily="18" charset="0"/>
                                        </a:rPr>
                                        <m:t>𝑖</m:t>
                                      </m:r>
                                    </m:sub>
                                  </m:sSub>
                                  <m:r>
                                    <m:rPr>
                                      <m:nor/>
                                    </m:rPr>
                                    <a:rPr lang="en-IN" sz="2800" i="1" dirty="0">
                                      <a:solidFill>
                                        <a:srgbClr val="0070C0"/>
                                      </a:solidFill>
                                      <a:latin typeface="Cambria Math" panose="02040503050406030204" pitchFamily="18" charset="0"/>
                                      <a:cs typeface="Times New Roman" panose="02020603050405020304" pitchFamily="18" charset="0"/>
                                    </a:rPr>
                                    <m:t> </m:t>
                                  </m:r>
                                </m:e>
                              </m:d>
                            </m:e>
                            <m:sup>
                              <m:r>
                                <a:rPr lang="en-US" sz="2800" i="1">
                                  <a:solidFill>
                                    <a:srgbClr val="0070C0"/>
                                  </a:solidFill>
                                  <a:latin typeface="Cambria Math" panose="02040503050406030204" pitchFamily="18" charset="0"/>
                                  <a:cs typeface="Times New Roman" panose="02020603050405020304" pitchFamily="18" charset="0"/>
                                </a:rPr>
                                <m:t>2</m:t>
                              </m:r>
                            </m:sup>
                          </m:sSup>
                        </m:e>
                      </m:nary>
                    </m:oMath>
                  </m:oMathPara>
                </a14:m>
                <a:endParaRPr lang="en-GB" sz="2800" i="1" dirty="0">
                  <a:solidFill>
                    <a:srgbClr val="0070C0"/>
                  </a:solidFill>
                  <a:latin typeface="Cambria Math" panose="02040503050406030204" pitchFamily="18" charset="0"/>
                  <a:cs typeface="Times New Roman" panose="02020603050405020304" pitchFamily="18" charset="0"/>
                </a:endParaRPr>
              </a:p>
              <a:p>
                <a:pPr marL="0" indent="0" algn="just">
                  <a:buNone/>
                </a:pPr>
                <a:endParaRPr lang="en-GB" sz="2800" i="1" dirty="0">
                  <a:solidFill>
                    <a:srgbClr val="0070C0"/>
                  </a:solidFill>
                  <a:latin typeface="Cambria Math" panose="02040503050406030204" pitchFamily="18" charset="0"/>
                  <a:cs typeface="Times New Roman" panose="02020603050405020304" pitchFamily="18" charset="0"/>
                </a:endParaRPr>
              </a:p>
              <a:p>
                <a:pPr marL="0" indent="0" algn="just">
                  <a:buNone/>
                </a:pPr>
                <a:r>
                  <a:rPr lang="en-GB" sz="2800" dirty="0">
                    <a:latin typeface="Times New Roman" panose="02020603050405020304" pitchFamily="18" charset="0"/>
                    <a:cs typeface="Times New Roman" panose="02020603050405020304" pitchFamily="18" charset="0"/>
                  </a:rPr>
                  <a:t>The SSE is minimized when </a:t>
                </a:r>
                <a14:m>
                  <m:oMath xmlns:m="http://schemas.openxmlformats.org/officeDocument/2006/math">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800" i="1">
                            <a:latin typeface="Cambria Math" panose="02040503050406030204" pitchFamily="18" charset="0"/>
                            <a:cs typeface="Times New Roman" panose="02020603050405020304" pitchFamily="18" charset="0"/>
                          </a:rPr>
                          <m:t>1</m:t>
                        </m:r>
                      </m:sub>
                    </m:sSub>
                  </m:oMath>
                </a14:m>
                <a:r>
                  <a:rPr lang="en-GB" sz="2800" dirty="0">
                    <a:latin typeface="Times New Roman" panose="02020603050405020304" pitchFamily="18" charset="0"/>
                    <a:cs typeface="Times New Roman" panose="02020603050405020304" pitchFamily="18" charset="0"/>
                  </a:rPr>
                  <a:t> is estimated as, </a:t>
                </a:r>
                <a:endParaRPr lang="en-GB" sz="2800" i="1" dirty="0">
                  <a:solidFill>
                    <a:srgbClr val="0070C0"/>
                  </a:solidFill>
                  <a:latin typeface="Cambria Math" panose="020405030504060302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3352800"/>
              </a:xfrm>
              <a:blipFill>
                <a:blip r:embed="rId2"/>
                <a:stretch>
                  <a:fillRect l="-1672" t="-1818" r="-1672"/>
                </a:stretch>
              </a:blipFill>
              <a:ln>
                <a:noFill/>
              </a:ln>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24</a:t>
            </a:fld>
            <a:endParaRPr lang="en-US"/>
          </a:p>
        </p:txBody>
      </p:sp>
      <mc:AlternateContent xmlns:mc="http://schemas.openxmlformats.org/markup-compatibility/2006" xmlns:a14="http://schemas.microsoft.com/office/drawing/2010/main">
        <mc:Choice Requires="a14">
          <p:sp>
            <p:nvSpPr>
              <p:cNvPr id="2" name="Rectangle 1"/>
              <p:cNvSpPr/>
              <p:nvPr/>
            </p:nvSpPr>
            <p:spPr>
              <a:xfrm>
                <a:off x="1464798" y="5029201"/>
                <a:ext cx="6688602" cy="957506"/>
              </a:xfrm>
              <a:prstGeom prst="rect">
                <a:avLst/>
              </a:prstGeom>
              <a:solidFill>
                <a:schemeClr val="accent1">
                  <a:lumMod val="40000"/>
                  <a:lumOff val="6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GB" sz="2400" i="1">
                                  <a:solidFill>
                                    <a:srgbClr val="C00000"/>
                                  </a:solidFill>
                                  <a:latin typeface="Cambria Math" panose="02040503050406030204" pitchFamily="18" charset="0"/>
                                  <a:cs typeface="Times New Roman" panose="02020603050405020304" pitchFamily="18" charset="0"/>
                                </a:rPr>
                              </m:ctrlPr>
                            </m:accPr>
                            <m:e>
                              <m:r>
                                <a:rPr lang="en-GB"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m:t>
                              </m:r>
                              <m:r>
                                <m:rPr>
                                  <m:brk m:alnAt="23"/>
                                </m:rP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𝑌</m:t>
                                  </m:r>
                                </m:e>
                                <m:sub>
                                  <m:r>
                                    <a:rPr lang="en-US" sz="2400" i="1">
                                      <a:solidFill>
                                        <a:srgbClr val="C00000"/>
                                      </a:solidFill>
                                      <a:latin typeface="Cambria Math" panose="02040503050406030204" pitchFamily="18" charset="0"/>
                                      <a:cs typeface="Times New Roman" panose="02020603050405020304" pitchFamily="18" charset="0"/>
                                    </a:rPr>
                                    <m:t>𝑖</m:t>
                                  </m:r>
                                </m:sub>
                              </m:sSub>
                            </m:e>
                          </m:nary>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m:t>
                              </m:r>
                              <m:r>
                                <m:rPr>
                                  <m:brk m:alnAt="23"/>
                                </m:rP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p>
                                <m:sSupPr>
                                  <m:ctrlPr>
                                    <a:rPr lang="en-US" sz="2400" i="1">
                                      <a:solidFill>
                                        <a:srgbClr val="C00000"/>
                                      </a:solidFill>
                                      <a:latin typeface="Cambria Math" panose="02040503050406030204" pitchFamily="18" charset="0"/>
                                      <a:cs typeface="Times New Roman" panose="02020603050405020304" pitchFamily="18" charset="0"/>
                                    </a:rPr>
                                  </m:ctrlPr>
                                </m:sSupPr>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e>
                                <m:sup>
                                  <m:r>
                                    <a:rPr lang="en-US" sz="2400" i="1">
                                      <a:solidFill>
                                        <a:srgbClr val="C00000"/>
                                      </a:solidFill>
                                      <a:latin typeface="Cambria Math" panose="02040503050406030204" pitchFamily="18" charset="0"/>
                                      <a:cs typeface="Times New Roman" panose="02020603050405020304" pitchFamily="18" charset="0"/>
                                    </a:rPr>
                                    <m:t>2</m:t>
                                  </m:r>
                                </m:sup>
                              </m:sSup>
                            </m:e>
                          </m:nary>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Sub>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𝑌</m:t>
                                  </m:r>
                                </m:e>
                                <m:sub>
                                  <m:r>
                                    <a:rPr lang="en-US" sz="2400" i="1">
                                      <a:solidFill>
                                        <a:srgbClr val="C00000"/>
                                      </a:solidFill>
                                      <a:latin typeface="Cambria Math" panose="02040503050406030204" pitchFamily="18" charset="0"/>
                                      <a:cs typeface="Times New Roman" panose="02020603050405020304" pitchFamily="18" charset="0"/>
                                    </a:rPr>
                                    <m:t>𝑖</m:t>
                                  </m:r>
                                </m:sub>
                              </m:sSub>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𝑌</m:t>
                                  </m:r>
                                </m:e>
                              </m:acc>
                            </m:e>
                          </m:nary>
                        </m:num>
                        <m:den>
                          <m:d>
                            <m:dPr>
                              <m:ctrlPr>
                                <a:rPr lang="en-US" sz="2400" i="1">
                                  <a:solidFill>
                                    <a:srgbClr val="C00000"/>
                                  </a:solidFill>
                                  <a:latin typeface="Cambria Math" panose="02040503050406030204" pitchFamily="18" charset="0"/>
                                  <a:cs typeface="Times New Roman" panose="02020603050405020304" pitchFamily="18" charset="0"/>
                                </a:rPr>
                              </m:ctrlPr>
                            </m:dPr>
                            <m:e>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e>
                          </m:d>
                        </m:den>
                      </m:f>
                    </m:oMath>
                  </m:oMathPara>
                </a14:m>
                <a:endParaRPr lang="en-US" sz="24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1464798" y="5029201"/>
                <a:ext cx="6688602" cy="957506"/>
              </a:xfrm>
              <a:prstGeom prst="rect">
                <a:avLst/>
              </a:prstGeom>
              <a:blipFill>
                <a:blip r:embed="rId3"/>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CFBCFD77-0656-41E8-A3B4-1FF53B500F82}"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740525242"/>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GB"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𝛽</m:t>
                        </m:r>
                      </m:e>
                      <m:sub>
                        <m:r>
                          <a:rPr lang="en-US" i="1">
                            <a:latin typeface="Cambria Math" panose="02040503050406030204" pitchFamily="18" charset="0"/>
                            <a:cs typeface="Times New Roman" panose="02020603050405020304" pitchFamily="18" charset="0"/>
                          </a:rPr>
                          <m:t>0</m:t>
                        </m:r>
                      </m:sub>
                    </m:sSub>
                  </m:oMath>
                </a14:m>
                <a:r>
                  <a:rPr lang="en-GB" dirty="0">
                    <a:latin typeface="Times New Roman" panose="02020603050405020304" pitchFamily="18" charset="0"/>
                    <a:cs typeface="Times New Roman" panose="02020603050405020304" pitchFamily="18" charset="0"/>
                  </a:rPr>
                  <a:t> is estimated as, </a:t>
                </a:r>
              </a:p>
              <a:p>
                <a:pPr marL="0" indent="0" algn="just">
                  <a:buNone/>
                </a:pPr>
                <a:endParaRPr lang="en-GB" dirty="0">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sSub>
                      <m:sSubPr>
                        <m:ctrlPr>
                          <a:rPr lang="en-GB" i="1">
                            <a:solidFill>
                              <a:srgbClr val="0070C0"/>
                            </a:solidFill>
                            <a:latin typeface="Cambria Math" panose="02040503050406030204" pitchFamily="18" charset="0"/>
                            <a:cs typeface="Times New Roman" panose="02020603050405020304" pitchFamily="18" charset="0"/>
                          </a:rPr>
                        </m:ctrlPr>
                      </m:sSubPr>
                      <m:e>
                        <m:acc>
                          <m:accPr>
                            <m:chr m:val="̂"/>
                            <m:ctrlPr>
                              <a:rPr lang="en-GB"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𝛽</m:t>
                            </m:r>
                          </m:e>
                        </m:acc>
                      </m:e>
                      <m:sub>
                        <m:r>
                          <a:rPr lang="en-US" b="0" i="1" smtClean="0">
                            <a:solidFill>
                              <a:srgbClr val="0070C0"/>
                            </a:solidFill>
                            <a:latin typeface="Cambria Math" panose="02040503050406030204" pitchFamily="18" charset="0"/>
                            <a:cs typeface="Times New Roman" panose="02020603050405020304" pitchFamily="18" charset="0"/>
                          </a:rPr>
                          <m:t>0</m:t>
                        </m:r>
                      </m:sub>
                    </m:sSub>
                  </m:oMath>
                </a14:m>
                <a:r>
                  <a:rPr lang="en-GB" dirty="0">
                    <a:latin typeface="Times New Roman" panose="02020603050405020304" pitchFamily="18" charset="0"/>
                    <a:cs typeface="Times New Roman" panose="02020603050405020304" pitchFamily="18" charset="0"/>
                  </a:rPr>
                  <a:t>and</a:t>
                </a:r>
                <a14:m>
                  <m:oMath xmlns:m="http://schemas.openxmlformats.org/officeDocument/2006/math">
                    <m:sSub>
                      <m:sSubPr>
                        <m:ctrlPr>
                          <a:rPr lang="en-GB" i="1">
                            <a:solidFill>
                              <a:srgbClr val="0070C0"/>
                            </a:solidFill>
                            <a:latin typeface="Cambria Math" panose="02040503050406030204" pitchFamily="18" charset="0"/>
                            <a:cs typeface="Times New Roman" panose="02020603050405020304" pitchFamily="18" charset="0"/>
                          </a:rPr>
                        </m:ctrlPr>
                      </m:sSubPr>
                      <m:e>
                        <m:acc>
                          <m:accPr>
                            <m:chr m:val="̂"/>
                            <m:ctrlPr>
                              <a:rPr lang="en-GB"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𝛽</m:t>
                            </m:r>
                          </m:e>
                        </m:acc>
                      </m:e>
                      <m:sub>
                        <m:r>
                          <a:rPr lang="en-US" b="0" i="1" smtClean="0">
                            <a:solidFill>
                              <a:srgbClr val="0070C0"/>
                            </a:solidFill>
                            <a:latin typeface="Cambria Math" panose="02040503050406030204" pitchFamily="18" charset="0"/>
                            <a:cs typeface="Times New Roman" panose="02020603050405020304" pitchFamily="18" charset="0"/>
                          </a:rPr>
                          <m:t>1</m:t>
                        </m:r>
                      </m:sub>
                    </m:sSub>
                  </m:oMath>
                </a14:m>
                <a:r>
                  <a:rPr lang="en-GB" dirty="0">
                    <a:latin typeface="Times New Roman" panose="02020603050405020304" pitchFamily="18" charset="0"/>
                    <a:cs typeface="Times New Roman" panose="02020603050405020304" pitchFamily="18" charset="0"/>
                  </a:rPr>
                  <a:t> are known as the least square estimates for </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oMath>
                </a14:m>
                <a:r>
                  <a:rPr lang="en-GB" dirty="0">
                    <a:latin typeface="Times New Roman" panose="02020603050405020304" pitchFamily="18" charset="0"/>
                    <a:cs typeface="Times New Roman" panose="02020603050405020304" pitchFamily="18" charset="0"/>
                  </a:rPr>
                  <a:t> and</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oMath>
                </a14:m>
                <a:r>
                  <a:rPr lang="en-GB" dirty="0">
                    <a:latin typeface="Times New Roman" panose="02020603050405020304" pitchFamily="18" charset="0"/>
                    <a:cs typeface="Times New Roman" panose="02020603050405020304" pitchFamily="18" charset="0"/>
                  </a:rPr>
                  <a:t> respectively. </a:t>
                </a:r>
              </a:p>
              <a:p>
                <a:pPr marL="0" indent="0" algn="just">
                  <a:buNone/>
                </a:pPr>
                <a:r>
                  <a:rPr lang="en-GB" dirty="0">
                    <a:latin typeface="Times New Roman" panose="02020603050405020304" pitchFamily="18" charset="0"/>
                    <a:cs typeface="Times New Roman" panose="02020603050405020304" pitchFamily="18" charset="0"/>
                  </a:rPr>
                  <a:t>Then the least square estimate of the regression line, </a:t>
                </a:r>
              </a:p>
              <a:p>
                <a:pPr marL="0" indent="0">
                  <a:buNone/>
                </a:pPr>
                <a14:m>
                  <m:oMathPara xmlns:m="http://schemas.openxmlformats.org/officeDocument/2006/math">
                    <m:oMathParaPr>
                      <m:jc m:val="centerGroup"/>
                    </m:oMathParaPr>
                    <m:oMath xmlns:m="http://schemas.openxmlformats.org/officeDocument/2006/math">
                      <m:sSub>
                        <m:sSubPr>
                          <m:ctrlPr>
                            <a:rPr lang="en-GB" i="1" smtClean="0">
                              <a:solidFill>
                                <a:srgbClr val="FF0000"/>
                              </a:solidFill>
                              <a:latin typeface="Cambria Math" panose="02040503050406030204" pitchFamily="18" charset="0"/>
                              <a:cs typeface="Times New Roman" panose="02020603050405020304" pitchFamily="18" charset="0"/>
                            </a:rPr>
                          </m:ctrlPr>
                        </m:sSubPr>
                        <m:e>
                          <m:acc>
                            <m:accPr>
                              <m:chr m:val="̂"/>
                              <m:ctrlPr>
                                <a:rPr lang="en-GB" i="1" smtClean="0">
                                  <a:solidFill>
                                    <a:srgbClr val="FF0000"/>
                                  </a:solidFill>
                                  <a:latin typeface="Cambria Math" panose="02040503050406030204" pitchFamily="18" charset="0"/>
                                  <a:cs typeface="Times New Roman" panose="02020603050405020304" pitchFamily="18" charset="0"/>
                                </a:rPr>
                              </m:ctrlPr>
                            </m:accPr>
                            <m:e>
                              <m:r>
                                <a:rPr lang="en-US" b="0" i="1" smtClean="0">
                                  <a:solidFill>
                                    <a:srgbClr val="FF0000"/>
                                  </a:solidFill>
                                  <a:latin typeface="Cambria Math" panose="02040503050406030204" pitchFamily="18" charset="0"/>
                                  <a:cs typeface="Times New Roman" panose="02020603050405020304" pitchFamily="18" charset="0"/>
                                </a:rPr>
                                <m:t>𝑌</m:t>
                              </m:r>
                            </m:e>
                          </m:acc>
                          <m:r>
                            <a:rPr lang="en-US" b="0" i="1" smtClean="0">
                              <a:solidFill>
                                <a:srgbClr val="FF0000"/>
                              </a:solidFill>
                              <a:latin typeface="Cambria Math" panose="02040503050406030204" pitchFamily="18" charset="0"/>
                              <a:cs typeface="Times New Roman" panose="02020603050405020304" pitchFamily="18" charset="0"/>
                            </a:rPr>
                            <m:t>=</m:t>
                          </m:r>
                          <m:acc>
                            <m:accPr>
                              <m:chr m:val="̂"/>
                              <m:ctrlPr>
                                <a:rPr lang="en-GB" i="1">
                                  <a:solidFill>
                                    <a:srgbClr val="FF0000"/>
                                  </a:solidFill>
                                  <a:latin typeface="Cambria Math" panose="02040503050406030204" pitchFamily="18" charset="0"/>
                                  <a:cs typeface="Times New Roman" panose="02020603050405020304" pitchFamily="18" charset="0"/>
                                </a:rPr>
                              </m:ctrlPr>
                            </m:accPr>
                            <m:e>
                              <m:r>
                                <a:rPr lang="en-GB" i="1">
                                  <a:solidFill>
                                    <a:srgbClr val="FF0000"/>
                                  </a:solidFill>
                                  <a:latin typeface="Cambria Math" panose="02040503050406030204" pitchFamily="18" charset="0"/>
                                  <a:cs typeface="Times New Roman" panose="02020603050405020304" pitchFamily="18" charset="0"/>
                                </a:rPr>
                                <m:t>𝛽</m:t>
                              </m:r>
                            </m:e>
                          </m:acc>
                        </m:e>
                        <m:sub>
                          <m:r>
                            <a:rPr lang="en-US" i="1">
                              <a:solidFill>
                                <a:srgbClr val="FF0000"/>
                              </a:solidFill>
                              <a:latin typeface="Cambria Math" panose="02040503050406030204" pitchFamily="18" charset="0"/>
                              <a:cs typeface="Times New Roman" panose="02020603050405020304" pitchFamily="18" charset="0"/>
                            </a:rPr>
                            <m:t>0</m:t>
                          </m:r>
                        </m:sub>
                      </m:sSub>
                      <m:r>
                        <a:rPr lang="en-US" b="0" i="1" smtClean="0">
                          <a:solidFill>
                            <a:srgbClr val="FF0000"/>
                          </a:solidFill>
                          <a:latin typeface="Cambria Math" panose="02040503050406030204" pitchFamily="18" charset="0"/>
                          <a:cs typeface="Times New Roman" panose="02020603050405020304" pitchFamily="18" charset="0"/>
                        </a:rPr>
                        <m:t>+</m:t>
                      </m:r>
                      <m:sSub>
                        <m:sSubPr>
                          <m:ctrlPr>
                            <a:rPr lang="en-GB" i="1">
                              <a:solidFill>
                                <a:srgbClr val="FF0000"/>
                              </a:solidFill>
                              <a:latin typeface="Cambria Math" panose="02040503050406030204" pitchFamily="18" charset="0"/>
                              <a:cs typeface="Times New Roman" panose="02020603050405020304" pitchFamily="18" charset="0"/>
                            </a:rPr>
                          </m:ctrlPr>
                        </m:sSubPr>
                        <m:e>
                          <m:acc>
                            <m:accPr>
                              <m:chr m:val="̂"/>
                              <m:ctrlPr>
                                <a:rPr lang="en-GB" i="1">
                                  <a:solidFill>
                                    <a:srgbClr val="FF0000"/>
                                  </a:solidFill>
                                  <a:latin typeface="Cambria Math" panose="02040503050406030204" pitchFamily="18" charset="0"/>
                                  <a:cs typeface="Times New Roman" panose="02020603050405020304" pitchFamily="18" charset="0"/>
                                </a:rPr>
                              </m:ctrlPr>
                            </m:accPr>
                            <m:e>
                              <m:r>
                                <a:rPr lang="en-GB" i="1">
                                  <a:solidFill>
                                    <a:srgbClr val="FF0000"/>
                                  </a:solidFill>
                                  <a:latin typeface="Cambria Math" panose="02040503050406030204" pitchFamily="18" charset="0"/>
                                  <a:cs typeface="Times New Roman" panose="02020603050405020304" pitchFamily="18" charset="0"/>
                                </a:rPr>
                                <m:t>𝛽</m:t>
                              </m:r>
                            </m:e>
                          </m:acc>
                        </m:e>
                        <m:sub>
                          <m:r>
                            <a:rPr lang="en-US" b="0" i="1" smtClean="0">
                              <a:solidFill>
                                <a:srgbClr val="FF0000"/>
                              </a:solidFill>
                              <a:latin typeface="Cambria Math" panose="02040503050406030204" pitchFamily="18" charset="0"/>
                              <a:cs typeface="Times New Roman" panose="02020603050405020304" pitchFamily="18" charset="0"/>
                            </a:rPr>
                            <m:t>1</m:t>
                          </m:r>
                        </m:sub>
                      </m:sSub>
                      <m:r>
                        <a:rPr lang="en-US" b="0" i="1" smtClean="0">
                          <a:solidFill>
                            <a:srgbClr val="FF0000"/>
                          </a:solidFill>
                          <a:latin typeface="Cambria Math" panose="02040503050406030204" pitchFamily="18" charset="0"/>
                          <a:cs typeface="Times New Roman" panose="02020603050405020304" pitchFamily="18" charset="0"/>
                        </a:rPr>
                        <m:t>𝑋</m:t>
                      </m:r>
                    </m:oMath>
                  </m:oMathPara>
                </a14:m>
                <a:endParaRPr lang="en-US"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2070" t="-2074" r="-2070" b="-6815"/>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25</a:t>
            </a:fld>
            <a:endParaRPr lang="en-US"/>
          </a:p>
        </p:txBody>
      </p:sp>
      <mc:AlternateContent xmlns:mc="http://schemas.openxmlformats.org/markup-compatibility/2006" xmlns:a14="http://schemas.microsoft.com/office/drawing/2010/main">
        <mc:Choice Requires="a14">
          <p:sp>
            <p:nvSpPr>
              <p:cNvPr id="2" name="Rectangle 1"/>
              <p:cNvSpPr/>
              <p:nvPr/>
            </p:nvSpPr>
            <p:spPr>
              <a:xfrm>
                <a:off x="2209800" y="2438400"/>
                <a:ext cx="2836610" cy="611578"/>
              </a:xfrm>
              <a:prstGeom prst="rect">
                <a:avLst/>
              </a:prstGeom>
              <a:solidFill>
                <a:schemeClr val="accent1">
                  <a:lumMod val="40000"/>
                  <a:lumOff val="60000"/>
                </a:schemeClr>
              </a:solidFill>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GB" sz="3200" i="1" smtClean="0">
                              <a:solidFill>
                                <a:srgbClr val="C00000"/>
                              </a:solidFill>
                              <a:latin typeface="Cambria Math" panose="02040503050406030204" pitchFamily="18" charset="0"/>
                              <a:cs typeface="Times New Roman" panose="02020603050405020304" pitchFamily="18" charset="0"/>
                            </a:rPr>
                          </m:ctrlPr>
                        </m:sSubPr>
                        <m:e>
                          <m:acc>
                            <m:accPr>
                              <m:chr m:val="̂"/>
                              <m:ctrlPr>
                                <a:rPr lang="en-GB" sz="3200" i="1">
                                  <a:solidFill>
                                    <a:srgbClr val="C00000"/>
                                  </a:solidFill>
                                  <a:latin typeface="Cambria Math" panose="02040503050406030204" pitchFamily="18" charset="0"/>
                                  <a:cs typeface="Times New Roman" panose="02020603050405020304" pitchFamily="18" charset="0"/>
                                </a:rPr>
                              </m:ctrlPr>
                            </m:accPr>
                            <m:e>
                              <m:r>
                                <a:rPr lang="en-GB" sz="3200" i="1">
                                  <a:solidFill>
                                    <a:srgbClr val="C00000"/>
                                  </a:solidFill>
                                  <a:latin typeface="Cambria Math" panose="02040503050406030204" pitchFamily="18" charset="0"/>
                                  <a:cs typeface="Times New Roman" panose="02020603050405020304" pitchFamily="18" charset="0"/>
                                </a:rPr>
                                <m:t>𝛽</m:t>
                              </m:r>
                            </m:e>
                          </m:acc>
                        </m:e>
                        <m:sub>
                          <m:r>
                            <a:rPr lang="en-US" sz="3200" i="1">
                              <a:solidFill>
                                <a:srgbClr val="C00000"/>
                              </a:solidFill>
                              <a:latin typeface="Cambria Math" panose="02040503050406030204" pitchFamily="18" charset="0"/>
                              <a:cs typeface="Times New Roman" panose="02020603050405020304" pitchFamily="18" charset="0"/>
                            </a:rPr>
                            <m:t>0</m:t>
                          </m:r>
                        </m:sub>
                      </m:sSub>
                      <m:r>
                        <a:rPr lang="en-US" sz="3200" i="1">
                          <a:solidFill>
                            <a:srgbClr val="C00000"/>
                          </a:solidFill>
                          <a:latin typeface="Cambria Math" panose="02040503050406030204" pitchFamily="18" charset="0"/>
                          <a:cs typeface="Times New Roman" panose="02020603050405020304" pitchFamily="18" charset="0"/>
                        </a:rPr>
                        <m:t>= </m:t>
                      </m:r>
                      <m:acc>
                        <m:accPr>
                          <m:chr m:val="̅"/>
                          <m:ctrlPr>
                            <a:rPr lang="en-US" sz="3200" i="1">
                              <a:solidFill>
                                <a:srgbClr val="C00000"/>
                              </a:solidFill>
                              <a:latin typeface="Cambria Math" panose="02040503050406030204" pitchFamily="18" charset="0"/>
                              <a:cs typeface="Times New Roman" panose="02020603050405020304" pitchFamily="18" charset="0"/>
                            </a:rPr>
                          </m:ctrlPr>
                        </m:accPr>
                        <m:e>
                          <m:r>
                            <a:rPr lang="en-US" sz="3200" i="1">
                              <a:solidFill>
                                <a:srgbClr val="C00000"/>
                              </a:solidFill>
                              <a:latin typeface="Cambria Math" panose="02040503050406030204" pitchFamily="18" charset="0"/>
                              <a:cs typeface="Times New Roman" panose="02020603050405020304" pitchFamily="18" charset="0"/>
                            </a:rPr>
                            <m:t>𝑌</m:t>
                          </m:r>
                        </m:e>
                      </m:acc>
                      <m:r>
                        <a:rPr lang="en-US" sz="3200" i="1">
                          <a:solidFill>
                            <a:srgbClr val="C00000"/>
                          </a:solidFill>
                          <a:latin typeface="Cambria Math" panose="02040503050406030204" pitchFamily="18" charset="0"/>
                          <a:cs typeface="Times New Roman" panose="02020603050405020304" pitchFamily="18" charset="0"/>
                        </a:rPr>
                        <m:t> −</m:t>
                      </m:r>
                      <m:sSub>
                        <m:sSubPr>
                          <m:ctrlPr>
                            <a:rPr lang="en-GB" sz="3200" i="1">
                              <a:solidFill>
                                <a:srgbClr val="C00000"/>
                              </a:solidFill>
                              <a:latin typeface="Cambria Math" panose="02040503050406030204" pitchFamily="18" charset="0"/>
                              <a:cs typeface="Times New Roman" panose="02020603050405020304" pitchFamily="18" charset="0"/>
                            </a:rPr>
                          </m:ctrlPr>
                        </m:sSubPr>
                        <m:e>
                          <m:acc>
                            <m:accPr>
                              <m:chr m:val="̂"/>
                              <m:ctrlPr>
                                <a:rPr lang="en-GB" sz="3200" i="1">
                                  <a:solidFill>
                                    <a:srgbClr val="C00000"/>
                                  </a:solidFill>
                                  <a:latin typeface="Cambria Math" panose="02040503050406030204" pitchFamily="18" charset="0"/>
                                  <a:cs typeface="Times New Roman" panose="02020603050405020304" pitchFamily="18" charset="0"/>
                                </a:rPr>
                              </m:ctrlPr>
                            </m:accPr>
                            <m:e>
                              <m:r>
                                <a:rPr lang="en-GB" sz="3200" i="1">
                                  <a:solidFill>
                                    <a:srgbClr val="C00000"/>
                                  </a:solidFill>
                                  <a:latin typeface="Cambria Math" panose="02040503050406030204" pitchFamily="18" charset="0"/>
                                  <a:cs typeface="Times New Roman" panose="02020603050405020304" pitchFamily="18" charset="0"/>
                                </a:rPr>
                                <m:t>𝛽</m:t>
                              </m:r>
                            </m:e>
                          </m:acc>
                        </m:e>
                        <m:sub>
                          <m:r>
                            <a:rPr lang="en-US" sz="3200" i="1">
                              <a:solidFill>
                                <a:srgbClr val="C00000"/>
                              </a:solidFill>
                              <a:latin typeface="Cambria Math" panose="02040503050406030204" pitchFamily="18" charset="0"/>
                              <a:cs typeface="Times New Roman" panose="02020603050405020304" pitchFamily="18" charset="0"/>
                            </a:rPr>
                            <m:t>1</m:t>
                          </m:r>
                        </m:sub>
                      </m:sSub>
                      <m:acc>
                        <m:accPr>
                          <m:chr m:val="̅"/>
                          <m:ctrlPr>
                            <a:rPr lang="en-US" sz="3200" i="1">
                              <a:solidFill>
                                <a:srgbClr val="C00000"/>
                              </a:solidFill>
                              <a:latin typeface="Cambria Math" panose="02040503050406030204" pitchFamily="18" charset="0"/>
                              <a:cs typeface="Times New Roman" panose="02020603050405020304" pitchFamily="18" charset="0"/>
                            </a:rPr>
                          </m:ctrlPr>
                        </m:accPr>
                        <m:e>
                          <m:r>
                            <a:rPr lang="en-US" sz="3200" i="1">
                              <a:solidFill>
                                <a:srgbClr val="C00000"/>
                              </a:solidFill>
                              <a:latin typeface="Cambria Math" panose="02040503050406030204" pitchFamily="18" charset="0"/>
                              <a:cs typeface="Times New Roman" panose="02020603050405020304" pitchFamily="18" charset="0"/>
                            </a:rPr>
                            <m:t>𝑋</m:t>
                          </m:r>
                        </m:e>
                      </m:acc>
                    </m:oMath>
                  </m:oMathPara>
                </a14:m>
                <a:endParaRPr lang="en-GB" sz="32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209800" y="2438400"/>
                <a:ext cx="2836610" cy="611578"/>
              </a:xfrm>
              <a:prstGeom prst="rect">
                <a:avLst/>
              </a:prstGeom>
              <a:blipFill>
                <a:blip r:embed="rId3"/>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FE4E2825-52A7-4ED4-B875-361AC7AE601E}"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754871721"/>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9325" y="1371600"/>
            <a:ext cx="7661275" cy="3200400"/>
          </a:xfrm>
        </p:spPr>
        <p:txBody>
          <a:bodyPr/>
          <a:lstStyle/>
          <a:p>
            <a:pPr marL="0" indent="0" algn="just">
              <a:buNone/>
            </a:pPr>
            <a:r>
              <a:rPr lang="en-IN" sz="2800" dirty="0">
                <a:latin typeface="Times New Roman" panose="02020603050405020304" pitchFamily="18" charset="0"/>
                <a:cs typeface="Times New Roman" panose="02020603050405020304" pitchFamily="18" charset="0"/>
              </a:rPr>
              <a:t>A college administers all its courses a student evaluation questionnaire. For a random sample of 12 courses the accompanying table and the data file student evaluation show both the average student ratings of the instructor (on a scale of 1 to 5), and the average expected grades of the students (on a scale from A = 4 to F = 0).</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26</a:t>
            </a:fld>
            <a:endParaRPr lang="en-US"/>
          </a:p>
        </p:txBody>
      </p:sp>
      <p:sp>
        <p:nvSpPr>
          <p:cNvPr id="6" name="Rectangle 5"/>
          <p:cNvSpPr/>
          <p:nvPr/>
        </p:nvSpPr>
        <p:spPr>
          <a:xfrm>
            <a:off x="914400" y="762000"/>
            <a:ext cx="7010400" cy="584775"/>
          </a:xfrm>
          <a:prstGeom prst="rect">
            <a:avLst/>
          </a:prstGeom>
        </p:spPr>
        <p:txBody>
          <a:bodyPr wrap="square">
            <a:spAutoFit/>
          </a:bodyPr>
          <a:lstStyle/>
          <a:p>
            <a:r>
              <a:rPr lang="en-IN" sz="3200" dirty="0">
                <a:solidFill>
                  <a:srgbClr val="C00000"/>
                </a:solidFill>
                <a:latin typeface="Times New Roman" panose="02020603050405020304" pitchFamily="18" charset="0"/>
                <a:cs typeface="Times New Roman" panose="02020603050405020304" pitchFamily="18" charset="0"/>
              </a:rPr>
              <a:t>Example 3: </a:t>
            </a:r>
            <a:endParaRPr lang="en-GB" sz="3200" dirty="0">
              <a:solidFill>
                <a:srgbClr val="C00000"/>
              </a:solidFill>
            </a:endParaRPr>
          </a:p>
        </p:txBody>
      </p:sp>
      <p:sp>
        <p:nvSpPr>
          <p:cNvPr id="2" name="Date Placeholder 1"/>
          <p:cNvSpPr>
            <a:spLocks noGrp="1"/>
          </p:cNvSpPr>
          <p:nvPr>
            <p:ph type="dt" sz="half" idx="10"/>
          </p:nvPr>
        </p:nvSpPr>
        <p:spPr/>
        <p:txBody>
          <a:bodyPr/>
          <a:lstStyle/>
          <a:p>
            <a:pPr>
              <a:defRPr/>
            </a:pPr>
            <a:fld id="{92802D1B-C70D-48A6-9710-5DDF8948B97C}" type="datetime1">
              <a:rPr lang="en-US" smtClean="0"/>
              <a:t>7/22/2024</a:t>
            </a:fld>
            <a:endParaRPr lang="en-US"/>
          </a:p>
        </p:txBody>
      </p:sp>
      <p:sp>
        <p:nvSpPr>
          <p:cNvPr id="4" name="Footer Placeholder 3"/>
          <p:cNvSpPr>
            <a:spLocks noGrp="1"/>
          </p:cNvSpPr>
          <p:nvPr>
            <p:ph type="ftr" sz="quarter" idx="11"/>
          </p:nvPr>
        </p:nvSpPr>
        <p:spPr/>
        <p:txBody>
          <a:bodyPr/>
          <a:lstStyle/>
          <a:p>
            <a:pPr>
              <a:defRPr/>
            </a:pPr>
            <a:r>
              <a:rPr lang="en-US"/>
              <a:t>MC3020</a:t>
            </a:r>
          </a:p>
        </p:txBody>
      </p:sp>
      <p:graphicFrame>
        <p:nvGraphicFramePr>
          <p:cNvPr id="7" name="Table 6"/>
          <p:cNvGraphicFramePr>
            <a:graphicFrameLocks noGrp="1"/>
          </p:cNvGraphicFramePr>
          <p:nvPr>
            <p:extLst>
              <p:ext uri="{D42A27DB-BD31-4B8C-83A1-F6EECF244321}">
                <p14:modId xmlns:p14="http://schemas.microsoft.com/office/powerpoint/2010/main" val="1685984182"/>
              </p:ext>
            </p:extLst>
          </p:nvPr>
        </p:nvGraphicFramePr>
        <p:xfrm>
          <a:off x="1066800" y="4572000"/>
          <a:ext cx="7661276" cy="1235806"/>
        </p:xfrm>
        <a:graphic>
          <a:graphicData uri="http://schemas.openxmlformats.org/drawingml/2006/table">
            <a:tbl>
              <a:tblPr firstRow="1" bandRow="1">
                <a:tableStyleId>{69CF1AB2-1976-4502-BF36-3FF5EA218861}</a:tableStyleId>
              </a:tblPr>
              <a:tblGrid>
                <a:gridCol w="1284260">
                  <a:extLst>
                    <a:ext uri="{9D8B030D-6E8A-4147-A177-3AD203B41FA5}">
                      <a16:colId xmlns:a16="http://schemas.microsoft.com/office/drawing/2014/main" val="679743535"/>
                    </a:ext>
                  </a:extLst>
                </a:gridCol>
                <a:gridCol w="531418">
                  <a:extLst>
                    <a:ext uri="{9D8B030D-6E8A-4147-A177-3AD203B41FA5}">
                      <a16:colId xmlns:a16="http://schemas.microsoft.com/office/drawing/2014/main" val="3303473492"/>
                    </a:ext>
                  </a:extLst>
                </a:gridCol>
                <a:gridCol w="531418">
                  <a:extLst>
                    <a:ext uri="{9D8B030D-6E8A-4147-A177-3AD203B41FA5}">
                      <a16:colId xmlns:a16="http://schemas.microsoft.com/office/drawing/2014/main" val="1038175477"/>
                    </a:ext>
                  </a:extLst>
                </a:gridCol>
                <a:gridCol w="531418">
                  <a:extLst>
                    <a:ext uri="{9D8B030D-6E8A-4147-A177-3AD203B41FA5}">
                      <a16:colId xmlns:a16="http://schemas.microsoft.com/office/drawing/2014/main" val="652052873"/>
                    </a:ext>
                  </a:extLst>
                </a:gridCol>
                <a:gridCol w="531418">
                  <a:extLst>
                    <a:ext uri="{9D8B030D-6E8A-4147-A177-3AD203B41FA5}">
                      <a16:colId xmlns:a16="http://schemas.microsoft.com/office/drawing/2014/main" val="917393077"/>
                    </a:ext>
                  </a:extLst>
                </a:gridCol>
                <a:gridCol w="531418">
                  <a:extLst>
                    <a:ext uri="{9D8B030D-6E8A-4147-A177-3AD203B41FA5}">
                      <a16:colId xmlns:a16="http://schemas.microsoft.com/office/drawing/2014/main" val="3686698776"/>
                    </a:ext>
                  </a:extLst>
                </a:gridCol>
                <a:gridCol w="531418">
                  <a:extLst>
                    <a:ext uri="{9D8B030D-6E8A-4147-A177-3AD203B41FA5}">
                      <a16:colId xmlns:a16="http://schemas.microsoft.com/office/drawing/2014/main" val="4273292627"/>
                    </a:ext>
                  </a:extLst>
                </a:gridCol>
                <a:gridCol w="531418">
                  <a:extLst>
                    <a:ext uri="{9D8B030D-6E8A-4147-A177-3AD203B41FA5}">
                      <a16:colId xmlns:a16="http://schemas.microsoft.com/office/drawing/2014/main" val="1022383208"/>
                    </a:ext>
                  </a:extLst>
                </a:gridCol>
                <a:gridCol w="531418">
                  <a:extLst>
                    <a:ext uri="{9D8B030D-6E8A-4147-A177-3AD203B41FA5}">
                      <a16:colId xmlns:a16="http://schemas.microsoft.com/office/drawing/2014/main" val="1859516240"/>
                    </a:ext>
                  </a:extLst>
                </a:gridCol>
                <a:gridCol w="531418">
                  <a:extLst>
                    <a:ext uri="{9D8B030D-6E8A-4147-A177-3AD203B41FA5}">
                      <a16:colId xmlns:a16="http://schemas.microsoft.com/office/drawing/2014/main" val="3565273465"/>
                    </a:ext>
                  </a:extLst>
                </a:gridCol>
                <a:gridCol w="531418">
                  <a:extLst>
                    <a:ext uri="{9D8B030D-6E8A-4147-A177-3AD203B41FA5}">
                      <a16:colId xmlns:a16="http://schemas.microsoft.com/office/drawing/2014/main" val="3932920848"/>
                    </a:ext>
                  </a:extLst>
                </a:gridCol>
                <a:gridCol w="531418">
                  <a:extLst>
                    <a:ext uri="{9D8B030D-6E8A-4147-A177-3AD203B41FA5}">
                      <a16:colId xmlns:a16="http://schemas.microsoft.com/office/drawing/2014/main" val="3008600089"/>
                    </a:ext>
                  </a:extLst>
                </a:gridCol>
                <a:gridCol w="531418">
                  <a:extLst>
                    <a:ext uri="{9D8B030D-6E8A-4147-A177-3AD203B41FA5}">
                      <a16:colId xmlns:a16="http://schemas.microsoft.com/office/drawing/2014/main" val="2795137990"/>
                    </a:ext>
                  </a:extLst>
                </a:gridCol>
              </a:tblGrid>
              <a:tr h="166068">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Instructor ratings</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2.8</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3.7</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4.4</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3.6</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4.7</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3.5</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4.1</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3.2</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4.9</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4.2</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3.8</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3.3</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3118092129"/>
                  </a:ext>
                </a:extLst>
              </a:tr>
              <a:tr h="166068">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Expected grades</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2.6</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2.9</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3.3</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3.2</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3.1</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2.8</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2.7</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2.4</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3.4</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807981783"/>
                  </a:ext>
                </a:extLst>
              </a:tr>
            </a:tbl>
          </a:graphicData>
        </a:graphic>
      </p:graphicFrame>
    </p:spTree>
    <p:extLst>
      <p:ext uri="{BB962C8B-B14F-4D97-AF65-F5344CB8AC3E}">
        <p14:creationId xmlns:p14="http://schemas.microsoft.com/office/powerpoint/2010/main" val="353440427"/>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6ED782F4-DA7C-4A94-89DD-61B8B640DF1E}" type="datetime1">
              <a:rPr lang="en-US" smtClean="0"/>
              <a:t>7/22/2024</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27</a:t>
            </a:fld>
            <a:endParaRPr lang="en-US"/>
          </a:p>
        </p:txBody>
      </p:sp>
      <p:sp>
        <p:nvSpPr>
          <p:cNvPr id="7" name="Rectangle 6"/>
          <p:cNvSpPr/>
          <p:nvPr/>
        </p:nvSpPr>
        <p:spPr>
          <a:xfrm>
            <a:off x="762000" y="1752600"/>
            <a:ext cx="8077200" cy="4493538"/>
          </a:xfrm>
          <a:prstGeom prst="rect">
            <a:avLst/>
          </a:prstGeom>
        </p:spPr>
        <p:txBody>
          <a:bodyPr wrap="square">
            <a:spAutoFit/>
          </a:bodyPr>
          <a:lstStyle/>
          <a:p>
            <a:pPr marL="342900" indent="-342900" algn="just">
              <a:buFont typeface="+mj-lt"/>
              <a:buAutoNum type="arabicPeriod"/>
            </a:pPr>
            <a:r>
              <a:rPr lang="en-US" sz="2600" dirty="0">
                <a:latin typeface="Times New Roman" panose="02020603050405020304" pitchFamily="18" charset="0"/>
                <a:cs typeface="Times New Roman" panose="02020603050405020304" pitchFamily="18" charset="0"/>
              </a:rPr>
              <a:t>Determine the least-square equation in predicting the Expected grades</a:t>
            </a:r>
            <a:r>
              <a:rPr lang="en-US" sz="2600" dirty="0">
                <a:solidFill>
                  <a:srgbClr val="00000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using their Instructor ratings.</a:t>
            </a:r>
          </a:p>
          <a:p>
            <a:pPr marL="342900" indent="-342900" algn="just">
              <a:buFont typeface="+mj-lt"/>
              <a:buAutoNum type="arabicPeriod"/>
            </a:pPr>
            <a:endParaRPr lang="en-US" sz="2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2600" dirty="0">
                <a:latin typeface="Times New Roman" panose="02020603050405020304" pitchFamily="18" charset="0"/>
                <a:cs typeface="Times New Roman" panose="02020603050405020304" pitchFamily="18" charset="0"/>
              </a:rPr>
              <a:t>Interpret the slope coefficient in the regression line in the context of the problem.</a:t>
            </a:r>
          </a:p>
          <a:p>
            <a:pPr marL="342900" indent="-342900" algn="just">
              <a:buFont typeface="+mj-lt"/>
              <a:buAutoNum type="arabicPeriod"/>
            </a:pPr>
            <a:endParaRPr lang="en-IN" sz="2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2600" dirty="0">
                <a:latin typeface="Times New Roman" panose="02020603050405020304" pitchFamily="18" charset="0"/>
                <a:cs typeface="Times New Roman" panose="02020603050405020304" pitchFamily="18" charset="0"/>
              </a:rPr>
              <a:t>Use this regression line, predict the </a:t>
            </a:r>
            <a:r>
              <a:rPr lang="en-US" sz="2600" dirty="0">
                <a:latin typeface="Times New Roman" panose="02020603050405020304" pitchFamily="18" charset="0"/>
                <a:cs typeface="Times New Roman" panose="02020603050405020304" pitchFamily="18" charset="0"/>
              </a:rPr>
              <a:t>Expected grade’s</a:t>
            </a:r>
            <a:r>
              <a:rPr lang="en-US" sz="2600" dirty="0">
                <a:solidFill>
                  <a:srgbClr val="000000"/>
                </a:solidFill>
                <a:latin typeface="Times New Roman" panose="02020603050405020304" pitchFamily="18" charset="0"/>
                <a:cs typeface="Times New Roman" panose="02020603050405020304" pitchFamily="18" charset="0"/>
              </a:rPr>
              <a:t> scale for a </a:t>
            </a:r>
            <a:r>
              <a:rPr lang="en-US" sz="2600" dirty="0">
                <a:latin typeface="Times New Roman" panose="02020603050405020304" pitchFamily="18" charset="0"/>
                <a:cs typeface="Times New Roman" panose="02020603050405020304" pitchFamily="18" charset="0"/>
              </a:rPr>
              <a:t>Instructor rating 4.8.</a:t>
            </a:r>
            <a:r>
              <a:rPr lang="en-US" sz="2600" dirty="0">
                <a:solidFill>
                  <a:srgbClr val="000000"/>
                </a:solidFill>
                <a:latin typeface="Times New Roman" panose="02020603050405020304" pitchFamily="18" charset="0"/>
                <a:cs typeface="Times New Roman" panose="02020603050405020304" pitchFamily="18" charset="0"/>
              </a:rPr>
              <a:t> </a:t>
            </a:r>
          </a:p>
          <a:p>
            <a:pPr algn="just"/>
            <a:endParaRPr lang="en-US" sz="2600"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Use your calculator Casio 991ES/MS, to verify these calculated values.</a:t>
            </a:r>
            <a:endParaRPr lang="en-IN" sz="2400"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slz="http://schemas.microsoft.com/office/powerpoint/2016/slidezoom">
        <mc:Choice Requires="pslz">
          <p:graphicFrame>
            <p:nvGraphicFramePr>
              <p:cNvPr id="11" name="Slide Zoom 10"/>
              <p:cNvGraphicFramePr>
                <a:graphicFrameLocks noChangeAspect="1"/>
              </p:cNvGraphicFramePr>
              <p:nvPr>
                <p:extLst>
                  <p:ext uri="{D42A27DB-BD31-4B8C-83A1-F6EECF244321}">
                    <p14:modId xmlns:p14="http://schemas.microsoft.com/office/powerpoint/2010/main" val="3229787990"/>
                  </p:ext>
                </p:extLst>
              </p:nvPr>
            </p:nvGraphicFramePr>
            <p:xfrm>
              <a:off x="7467600" y="3481010"/>
              <a:ext cx="301752" cy="226314"/>
            </p:xfrm>
            <a:graphic>
              <a:graphicData uri="http://schemas.microsoft.com/office/powerpoint/2016/slidezoom">
                <pslz:sldZm>
                  <pslz:sldZmObj sldId="382" cId="3290698325">
                    <pslz:zmPr id="{3A8F10DB-5E62-414C-8F7C-15875409EE24}" transitionDur="1000">
                      <p166:blipFill xmlns:p166="http://schemas.microsoft.com/office/powerpoint/2016/6/main">
                        <a:blip r:embed="rId2"/>
                        <a:stretch>
                          <a:fillRect/>
                        </a:stretch>
                      </p166:blipFill>
                      <p166:spPr xmlns:p166="http://schemas.microsoft.com/office/powerpoint/2016/6/main">
                        <a:xfrm>
                          <a:off x="0" y="0"/>
                          <a:ext cx="301752" cy="226314"/>
                        </a:xfrm>
                        <a:prstGeom prst="rect">
                          <a:avLst/>
                        </a:prstGeom>
                        <a:ln w="3175">
                          <a:solidFill>
                            <a:srgbClr val="FF0000"/>
                          </a:solidFill>
                        </a:ln>
                      </p166:spPr>
                    </pslz:zmPr>
                  </pslz:sldZmObj>
                </pslz:sldZm>
              </a:graphicData>
            </a:graphic>
          </p:graphicFrame>
        </mc:Choice>
        <mc:Fallback xmlns="">
          <p:pic>
            <p:nvPicPr>
              <p:cNvPr id="11" name="Slide Zoom 10">
                <a:hlinkClick r:id="rId3" action="ppaction://hlinksldjump"/>
              </p:cNvPr>
              <p:cNvPicPr>
                <a:picLocks noGrp="1" noRot="1" noChangeAspect="1" noMove="1" noResize="1" noEditPoints="1" noAdjustHandles="1" noChangeArrowheads="1" noChangeShapeType="1"/>
              </p:cNvPicPr>
              <p:nvPr/>
            </p:nvPicPr>
            <p:blipFill>
              <a:blip r:embed="rId4"/>
              <a:stretch>
                <a:fillRect/>
              </a:stretch>
            </p:blipFill>
            <p:spPr>
              <a:xfrm>
                <a:off x="7467600" y="3481010"/>
                <a:ext cx="301752" cy="226314"/>
              </a:xfrm>
              <a:prstGeom prst="rect">
                <a:avLst/>
              </a:prstGeom>
              <a:ln w="3175">
                <a:solidFill>
                  <a:srgbClr val="FF0000"/>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p:cNvGraphicFramePr>
                <a:graphicFrameLocks noChangeAspect="1"/>
              </p:cNvGraphicFramePr>
              <p:nvPr>
                <p:extLst>
                  <p:ext uri="{D42A27DB-BD31-4B8C-83A1-F6EECF244321}">
                    <p14:modId xmlns:p14="http://schemas.microsoft.com/office/powerpoint/2010/main" val="853970123"/>
                  </p:ext>
                </p:extLst>
              </p:nvPr>
            </p:nvGraphicFramePr>
            <p:xfrm flipV="1">
              <a:off x="7467600" y="2331055"/>
              <a:ext cx="304800" cy="228600"/>
            </p:xfrm>
            <a:graphic>
              <a:graphicData uri="http://schemas.microsoft.com/office/powerpoint/2016/slidezoom">
                <pslz:sldZm>
                  <pslz:sldZmObj sldId="369" cId="1785707126">
                    <pslz:zmPr id="{CADE8894-8171-4522-9E3F-082A64CD1403}" transitionDur="1000">
                      <p166:blipFill xmlns:p166="http://schemas.microsoft.com/office/powerpoint/2016/6/main">
                        <a:blip r:embed="rId5"/>
                        <a:stretch>
                          <a:fillRect/>
                        </a:stretch>
                      </p166:blipFill>
                      <p166:spPr xmlns:p166="http://schemas.microsoft.com/office/powerpoint/2016/6/main">
                        <a:xfrm flipV="1">
                          <a:off x="0" y="0"/>
                          <a:ext cx="304800" cy="228600"/>
                        </a:xfrm>
                        <a:prstGeom prst="rect">
                          <a:avLst/>
                        </a:prstGeom>
                        <a:ln w="3175">
                          <a:solidFill>
                            <a:srgbClr val="FF0000"/>
                          </a:solidFill>
                        </a:ln>
                      </p166:spPr>
                    </pslz:zmPr>
                  </pslz:sldZmObj>
                </pslz:sldZm>
              </a:graphicData>
            </a:graphic>
          </p:graphicFrame>
        </mc:Choice>
        <mc:Fallback xmlns="">
          <p:pic>
            <p:nvPicPr>
              <p:cNvPr id="13" name="Slide Zoom 12">
                <a:hlinkClick r:id="rId6" action="ppaction://hlinksldjump"/>
              </p:cNvPr>
              <p:cNvPicPr>
                <a:picLocks noGrp="1" noRot="1" noChangeAspect="1" noMove="1" noResize="1" noEditPoints="1" noAdjustHandles="1" noChangeArrowheads="1" noChangeShapeType="1"/>
              </p:cNvPicPr>
              <p:nvPr/>
            </p:nvPicPr>
            <p:blipFill>
              <a:blip r:embed="rId7"/>
              <a:stretch>
                <a:fillRect/>
              </a:stretch>
            </p:blipFill>
            <p:spPr>
              <a:xfrm flipV="1">
                <a:off x="7467600" y="2331055"/>
                <a:ext cx="304800" cy="228600"/>
              </a:xfrm>
              <a:prstGeom prst="rect">
                <a:avLst/>
              </a:prstGeom>
              <a:ln w="3175">
                <a:solidFill>
                  <a:srgbClr val="FF0000"/>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p:cNvGraphicFramePr>
                <a:graphicFrameLocks noChangeAspect="1"/>
              </p:cNvGraphicFramePr>
              <p:nvPr>
                <p:extLst>
                  <p:ext uri="{D42A27DB-BD31-4B8C-83A1-F6EECF244321}">
                    <p14:modId xmlns:p14="http://schemas.microsoft.com/office/powerpoint/2010/main" val="3358712679"/>
                  </p:ext>
                </p:extLst>
              </p:nvPr>
            </p:nvGraphicFramePr>
            <p:xfrm>
              <a:off x="7467600" y="5904156"/>
              <a:ext cx="301752" cy="226314"/>
            </p:xfrm>
            <a:graphic>
              <a:graphicData uri="http://schemas.microsoft.com/office/powerpoint/2016/slidezoom">
                <pslz:sldZm>
                  <pslz:sldZmObj sldId="392" cId="939482970">
                    <pslz:zmPr id="{84B56B41-5F5F-4F23-AE77-CEEEBC40CB2E}" transitionDur="1000">
                      <p166:blipFill xmlns:p166="http://schemas.microsoft.com/office/powerpoint/2016/6/main">
                        <a:blip r:embed="rId8"/>
                        <a:stretch>
                          <a:fillRect/>
                        </a:stretch>
                      </p166:blipFill>
                      <p166:spPr xmlns:p166="http://schemas.microsoft.com/office/powerpoint/2016/6/main">
                        <a:xfrm>
                          <a:off x="0" y="0"/>
                          <a:ext cx="301752" cy="226314"/>
                        </a:xfrm>
                        <a:prstGeom prst="rect">
                          <a:avLst/>
                        </a:prstGeom>
                        <a:ln w="3175">
                          <a:solidFill>
                            <a:srgbClr val="FF0000"/>
                          </a:solidFill>
                        </a:ln>
                      </p166:spPr>
                    </pslz:zmPr>
                  </pslz:sldZmObj>
                </pslz:sldZm>
              </a:graphicData>
            </a:graphic>
          </p:graphicFrame>
        </mc:Choice>
        <mc:Fallback xmlns="">
          <p:pic>
            <p:nvPicPr>
              <p:cNvPr id="15" name="Slide Zoom 14">
                <a:hlinkClick r:id="rId9" action="ppaction://hlinksldjump"/>
              </p:cNvPr>
              <p:cNvPicPr>
                <a:picLocks noGrp="1" noRot="1" noChangeAspect="1" noMove="1" noResize="1" noEditPoints="1" noAdjustHandles="1" noChangeArrowheads="1" noChangeShapeType="1"/>
              </p:cNvPicPr>
              <p:nvPr/>
            </p:nvPicPr>
            <p:blipFill>
              <a:blip r:embed="rId10"/>
              <a:stretch>
                <a:fillRect/>
              </a:stretch>
            </p:blipFill>
            <p:spPr>
              <a:xfrm>
                <a:off x="7467600" y="5904156"/>
                <a:ext cx="301752" cy="226314"/>
              </a:xfrm>
              <a:prstGeom prst="rect">
                <a:avLst/>
              </a:prstGeom>
              <a:ln w="3175">
                <a:solidFill>
                  <a:srgbClr val="FF0000"/>
                </a:solidFill>
              </a:ln>
            </p:spPr>
          </p:pic>
        </mc:Fallback>
      </mc:AlternateContent>
    </p:spTree>
    <p:extLst>
      <p:ext uri="{BB962C8B-B14F-4D97-AF65-F5344CB8AC3E}">
        <p14:creationId xmlns:p14="http://schemas.microsoft.com/office/powerpoint/2010/main" val="3886549086"/>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significance of the regression line can be tested by writing the hypotheses in one of the three forms below:</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70C0"/>
                        </a:solidFill>
                        <a:latin typeface="Cambria Math" panose="02040503050406030204" pitchFamily="18" charset="0"/>
                        <a:cs typeface="Times New Roman" panose="02020603050405020304" pitchFamily="18" charset="0"/>
                      </a:rPr>
                      <m:t>0</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   </m:t>
                        </m:r>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&lt;0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             </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&gt;0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rotWithShape="0">
                <a:blip r:embed="rId2"/>
                <a:stretch>
                  <a:fillRect l="-2070" t="-2074" r="-2070" b="-1363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28</a:t>
            </a:fld>
            <a:endParaRPr lang="en-US" dirty="0"/>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Testing Hypothesis for slope coefficient:</a:t>
            </a:r>
            <a:endParaRPr lang="en-US" sz="3100" dirty="0">
              <a:solidFill>
                <a:srgbClr val="C00000"/>
              </a:solidFill>
            </a:endParaRPr>
          </a:p>
        </p:txBody>
      </p:sp>
      <p:sp>
        <p:nvSpPr>
          <p:cNvPr id="2" name="Date Placeholder 1"/>
          <p:cNvSpPr>
            <a:spLocks noGrp="1"/>
          </p:cNvSpPr>
          <p:nvPr>
            <p:ph type="dt" sz="half" idx="10"/>
          </p:nvPr>
        </p:nvSpPr>
        <p:spPr/>
        <p:txBody>
          <a:bodyPr/>
          <a:lstStyle/>
          <a:p>
            <a:pPr>
              <a:defRPr/>
            </a:pPr>
            <a:fld id="{D73C9A14-BDC4-4C12-A301-310D16897586}"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358133495"/>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IN" sz="2800" dirty="0">
                    <a:latin typeface="Times New Roman" panose="02020603050405020304" pitchFamily="18" charset="0"/>
                    <a:cs typeface="Times New Roman" panose="02020603050405020304" pitchFamily="18" charset="0"/>
                  </a:rPr>
                  <a:t>The statistic,</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will have t-distribution with </a:t>
                </a:r>
                <a14:m>
                  <m:oMath xmlns:m="http://schemas.openxmlformats.org/officeDocument/2006/math">
                    <m:r>
                      <a:rPr lang="en-US" sz="2800" i="1">
                        <a:solidFill>
                          <a:srgbClr val="0070C0"/>
                        </a:solidFill>
                        <a:latin typeface="Cambria Math" panose="02040503050406030204" pitchFamily="18" charset="0"/>
                        <a:cs typeface="Times New Roman" panose="02020603050405020304" pitchFamily="18" charset="0"/>
                      </a:rPr>
                      <m:t>𝑛</m:t>
                    </m:r>
                    <m:r>
                      <a:rPr lang="en-US" sz="2800" i="1">
                        <a:solidFill>
                          <a:srgbClr val="0070C0"/>
                        </a:solidFill>
                        <a:latin typeface="Cambria Math" panose="02040503050406030204" pitchFamily="18" charset="0"/>
                        <a:cs typeface="Times New Roman" panose="02020603050405020304" pitchFamily="18" charset="0"/>
                      </a:rPr>
                      <m:t>−2</m:t>
                    </m:r>
                  </m:oMath>
                </a14:m>
                <a:r>
                  <a:rPr lang="en-IN" sz="2800" i="1" dirty="0">
                    <a:solidFill>
                      <a:srgbClr val="0070C0"/>
                    </a:solidFill>
                    <a:latin typeface="Cambria Math" panose="020405030504060302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degrees of freedom, where,</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 the </a:t>
                </a:r>
                <a:r>
                  <a:rPr lang="en-IN" sz="2800" dirty="0">
                    <a:solidFill>
                      <a:srgbClr val="FF0000"/>
                    </a:solidFill>
                    <a:latin typeface="Times New Roman" panose="02020603050405020304" pitchFamily="18" charset="0"/>
                    <a:cs typeface="Times New Roman" panose="02020603050405020304" pitchFamily="18" charset="0"/>
                  </a:rPr>
                  <a:t>standard error of estimate</a:t>
                </a:r>
                <a:r>
                  <a:rPr lang="en-IN" sz="2800" dirty="0">
                    <a:latin typeface="Times New Roman" panose="02020603050405020304" pitchFamily="18" charset="0"/>
                    <a:cs typeface="Times New Roman" panose="02020603050405020304" pitchFamily="18" charset="0"/>
                  </a:rPr>
                  <a:t>.</a:t>
                </a:r>
                <a:endParaRPr lang="en-GB"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1672" t="-1481" r="-1672" b="-1422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29</a:t>
            </a:fld>
            <a:endParaRPr lang="en-US"/>
          </a:p>
        </p:txBody>
      </p:sp>
      <mc:AlternateContent xmlns:mc="http://schemas.openxmlformats.org/markup-compatibility/2006" xmlns:a14="http://schemas.microsoft.com/office/drawing/2010/main">
        <mc:Choice Requires="a14">
          <p:sp>
            <p:nvSpPr>
              <p:cNvPr id="2" name="Rectangle 1"/>
              <p:cNvSpPr/>
              <p:nvPr/>
            </p:nvSpPr>
            <p:spPr>
              <a:xfrm>
                <a:off x="2743200" y="1875278"/>
                <a:ext cx="4107856" cy="1858522"/>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C00000"/>
                          </a:solidFill>
                          <a:latin typeface="Cambria Math" panose="02040503050406030204" pitchFamily="18" charset="0"/>
                          <a:cs typeface="Times New Roman" panose="02020603050405020304" pitchFamily="18" charset="0"/>
                        </a:rPr>
                        <m:t>𝑇</m:t>
                      </m:r>
                      <m:r>
                        <a:rPr lang="en-US" sz="2800" i="1" smtClean="0">
                          <a:solidFill>
                            <a:srgbClr val="C00000"/>
                          </a:solidFill>
                          <a:latin typeface="Cambria Math" panose="02040503050406030204" pitchFamily="18" charset="0"/>
                          <a:cs typeface="Times New Roman" panose="02020603050405020304" pitchFamily="18" charset="0"/>
                        </a:rPr>
                        <m:t>= </m:t>
                      </m:r>
                      <m:f>
                        <m:fPr>
                          <m:ctrlPr>
                            <a:rPr lang="en-US" sz="2800" i="1">
                              <a:solidFill>
                                <a:srgbClr val="C00000"/>
                              </a:solidFill>
                              <a:latin typeface="Cambria Math" panose="02040503050406030204" pitchFamily="18" charset="0"/>
                              <a:cs typeface="Times New Roman" panose="02020603050405020304" pitchFamily="18" charset="0"/>
                            </a:rPr>
                          </m:ctrlPr>
                        </m:fPr>
                        <m:num>
                          <m:sSub>
                            <m:sSubPr>
                              <m:ctrlPr>
                                <a:rPr lang="en-GB" sz="2800" i="1">
                                  <a:solidFill>
                                    <a:srgbClr val="C00000"/>
                                  </a:solidFill>
                                  <a:latin typeface="Cambria Math" panose="02040503050406030204" pitchFamily="18" charset="0"/>
                                  <a:cs typeface="Times New Roman" panose="02020603050405020304" pitchFamily="18" charset="0"/>
                                </a:rPr>
                              </m:ctrlPr>
                            </m:sSubPr>
                            <m:e>
                              <m:acc>
                                <m:accPr>
                                  <m:chr m:val="̂"/>
                                  <m:ctrlPr>
                                    <a:rPr lang="en-GB" sz="2800" i="1">
                                      <a:solidFill>
                                        <a:srgbClr val="C00000"/>
                                      </a:solidFill>
                                      <a:latin typeface="Cambria Math" panose="02040503050406030204" pitchFamily="18" charset="0"/>
                                      <a:cs typeface="Times New Roman" panose="02020603050405020304" pitchFamily="18" charset="0"/>
                                    </a:rPr>
                                  </m:ctrlPr>
                                </m:accPr>
                                <m:e>
                                  <m:r>
                                    <a:rPr lang="en-GB" sz="2800" i="1">
                                      <a:solidFill>
                                        <a:srgbClr val="C00000"/>
                                      </a:solidFill>
                                      <a:latin typeface="Cambria Math" panose="02040503050406030204" pitchFamily="18" charset="0"/>
                                      <a:cs typeface="Times New Roman" panose="02020603050405020304" pitchFamily="18" charset="0"/>
                                    </a:rPr>
                                    <m:t>𝛽</m:t>
                                  </m:r>
                                </m:e>
                              </m:acc>
                            </m:e>
                            <m:sub>
                              <m:r>
                                <a:rPr lang="en-US" sz="2800" i="1">
                                  <a:solidFill>
                                    <a:srgbClr val="C00000"/>
                                  </a:solidFill>
                                  <a:latin typeface="Cambria Math" panose="02040503050406030204" pitchFamily="18" charset="0"/>
                                  <a:cs typeface="Times New Roman" panose="02020603050405020304" pitchFamily="18" charset="0"/>
                                </a:rPr>
                                <m:t>1</m:t>
                              </m:r>
                            </m:sub>
                          </m:sSub>
                          <m:r>
                            <a:rPr lang="en-US" sz="2800" i="1">
                              <a:solidFill>
                                <a:srgbClr val="C00000"/>
                              </a:solidFill>
                              <a:latin typeface="Cambria Math" panose="02040503050406030204" pitchFamily="18" charset="0"/>
                              <a:cs typeface="Times New Roman" panose="02020603050405020304" pitchFamily="18" charset="0"/>
                            </a:rPr>
                            <m:t> −0</m:t>
                          </m:r>
                        </m:num>
                        <m:den>
                          <m:f>
                            <m:fPr>
                              <m:type m:val="skw"/>
                              <m:ctrlPr>
                                <a:rPr lang="en-US" sz="2800" i="1">
                                  <a:solidFill>
                                    <a:srgbClr val="C00000"/>
                                  </a:solidFill>
                                  <a:latin typeface="Cambria Math" panose="02040503050406030204" pitchFamily="18" charset="0"/>
                                  <a:cs typeface="Times New Roman" panose="02020603050405020304" pitchFamily="18" charset="0"/>
                                </a:rPr>
                              </m:ctrlPr>
                            </m:fPr>
                            <m:num>
                              <m:sSub>
                                <m:sSubPr>
                                  <m:ctrlPr>
                                    <a:rPr lang="en-US" sz="2800" i="1">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𝑆</m:t>
                                  </m:r>
                                </m:e>
                                <m:sub>
                                  <m:r>
                                    <a:rPr lang="en-US" sz="2800" i="1">
                                      <a:solidFill>
                                        <a:srgbClr val="C00000"/>
                                      </a:solidFill>
                                      <a:latin typeface="Cambria Math" panose="02040503050406030204" pitchFamily="18" charset="0"/>
                                      <a:cs typeface="Times New Roman" panose="02020603050405020304" pitchFamily="18" charset="0"/>
                                    </a:rPr>
                                    <m:t>𝑒</m:t>
                                  </m:r>
                                </m:sub>
                              </m:sSub>
                            </m:num>
                            <m:den>
                              <m:rad>
                                <m:radPr>
                                  <m:degHide m:val="on"/>
                                  <m:ctrlPr>
                                    <a:rPr lang="en-US" sz="2800" i="1">
                                      <a:solidFill>
                                        <a:srgbClr val="C00000"/>
                                      </a:solidFill>
                                      <a:latin typeface="Cambria Math" panose="02040503050406030204" pitchFamily="18" charset="0"/>
                                      <a:cs typeface="Times New Roman" panose="02020603050405020304" pitchFamily="18" charset="0"/>
                                    </a:rPr>
                                  </m:ctrlPr>
                                </m:radPr>
                                <m:deg/>
                                <m:e>
                                  <m:nary>
                                    <m:naryPr>
                                      <m:chr m:val="∑"/>
                                      <m:ctrlPr>
                                        <a:rPr lang="en-US" sz="2800" i="1">
                                          <a:solidFill>
                                            <a:srgbClr val="C00000"/>
                                          </a:solidFill>
                                          <a:latin typeface="Cambria Math" panose="02040503050406030204" pitchFamily="18" charset="0"/>
                                          <a:cs typeface="Times New Roman" panose="02020603050405020304" pitchFamily="18" charset="0"/>
                                        </a:rPr>
                                      </m:ctrlPr>
                                    </m:naryPr>
                                    <m:sub>
                                      <m:r>
                                        <m:rPr>
                                          <m:brk m:alnAt="23"/>
                                        </m:rPr>
                                        <a:rPr lang="en-US" sz="2800" i="1">
                                          <a:solidFill>
                                            <a:srgbClr val="C00000"/>
                                          </a:solidFill>
                                          <a:latin typeface="Cambria Math" panose="02040503050406030204" pitchFamily="18" charset="0"/>
                                          <a:cs typeface="Times New Roman" panose="02020603050405020304" pitchFamily="18" charset="0"/>
                                        </a:rPr>
                                        <m:t>𝑖</m:t>
                                      </m:r>
                                      <m:r>
                                        <a:rPr lang="en-US" sz="2800" i="1">
                                          <a:solidFill>
                                            <a:srgbClr val="C00000"/>
                                          </a:solidFill>
                                          <a:latin typeface="Cambria Math" panose="02040503050406030204" pitchFamily="18" charset="0"/>
                                          <a:cs typeface="Times New Roman" panose="02020603050405020304" pitchFamily="18" charset="0"/>
                                        </a:rPr>
                                        <m:t>=1</m:t>
                                      </m:r>
                                    </m:sub>
                                    <m:sup>
                                      <m:r>
                                        <a:rPr lang="en-US" sz="2800" i="1">
                                          <a:solidFill>
                                            <a:srgbClr val="C00000"/>
                                          </a:solidFill>
                                          <a:latin typeface="Cambria Math" panose="02040503050406030204" pitchFamily="18" charset="0"/>
                                          <a:cs typeface="Times New Roman" panose="02020603050405020304" pitchFamily="18" charset="0"/>
                                        </a:rPr>
                                        <m:t>𝑛</m:t>
                                      </m:r>
                                    </m:sup>
                                    <m:e>
                                      <m:sSubSup>
                                        <m:sSubSupPr>
                                          <m:ctrlPr>
                                            <a:rPr lang="en-US" sz="2800" i="1">
                                              <a:solidFill>
                                                <a:srgbClr val="C00000"/>
                                              </a:solidFill>
                                              <a:latin typeface="Cambria Math" panose="02040503050406030204" pitchFamily="18" charset="0"/>
                                              <a:cs typeface="Times New Roman" panose="02020603050405020304" pitchFamily="18" charset="0"/>
                                            </a:rPr>
                                          </m:ctrlPr>
                                        </m:sSubSupPr>
                                        <m:e>
                                          <m:r>
                                            <a:rPr lang="en-US" sz="2800" i="1">
                                              <a:solidFill>
                                                <a:srgbClr val="C00000"/>
                                              </a:solidFill>
                                              <a:latin typeface="Cambria Math" panose="02040503050406030204" pitchFamily="18" charset="0"/>
                                              <a:cs typeface="Times New Roman" panose="02020603050405020304" pitchFamily="18" charset="0"/>
                                            </a:rPr>
                                            <m:t>𝑋</m:t>
                                          </m:r>
                                        </m:e>
                                        <m:sub>
                                          <m:r>
                                            <a:rPr lang="en-US" sz="2800" i="1">
                                              <a:solidFill>
                                                <a:srgbClr val="C00000"/>
                                              </a:solidFill>
                                              <a:latin typeface="Cambria Math" panose="02040503050406030204" pitchFamily="18" charset="0"/>
                                              <a:cs typeface="Times New Roman" panose="02020603050405020304" pitchFamily="18" charset="0"/>
                                            </a:rPr>
                                            <m:t>𝑖</m:t>
                                          </m:r>
                                        </m:sub>
                                        <m:sup>
                                          <m:r>
                                            <a:rPr lang="en-US" sz="2800" i="1">
                                              <a:solidFill>
                                                <a:srgbClr val="C00000"/>
                                              </a:solidFill>
                                              <a:latin typeface="Cambria Math" panose="02040503050406030204" pitchFamily="18" charset="0"/>
                                              <a:cs typeface="Times New Roman" panose="02020603050405020304" pitchFamily="18" charset="0"/>
                                            </a:rPr>
                                            <m:t>2</m:t>
                                          </m:r>
                                        </m:sup>
                                      </m:sSubSup>
                                      <m:r>
                                        <a:rPr lang="en-US" sz="2800" i="1">
                                          <a:solidFill>
                                            <a:srgbClr val="C00000"/>
                                          </a:solidFill>
                                          <a:latin typeface="Cambria Math" panose="02040503050406030204" pitchFamily="18" charset="0"/>
                                          <a:cs typeface="Times New Roman" panose="02020603050405020304" pitchFamily="18" charset="0"/>
                                        </a:rPr>
                                        <m:t> −</m:t>
                                      </m:r>
                                      <m:r>
                                        <a:rPr lang="en-US" sz="2800" i="1">
                                          <a:solidFill>
                                            <a:srgbClr val="C00000"/>
                                          </a:solidFill>
                                          <a:latin typeface="Cambria Math" panose="02040503050406030204" pitchFamily="18" charset="0"/>
                                          <a:cs typeface="Times New Roman" panose="02020603050405020304" pitchFamily="18" charset="0"/>
                                        </a:rPr>
                                        <m:t>𝑛</m:t>
                                      </m:r>
                                      <m:sSup>
                                        <m:sSupPr>
                                          <m:ctrlPr>
                                            <a:rPr lang="en-US" sz="2800" i="1">
                                              <a:solidFill>
                                                <a:srgbClr val="C00000"/>
                                              </a:solidFill>
                                              <a:latin typeface="Cambria Math" panose="02040503050406030204" pitchFamily="18" charset="0"/>
                                              <a:cs typeface="Times New Roman" panose="02020603050405020304" pitchFamily="18" charset="0"/>
                                            </a:rPr>
                                          </m:ctrlPr>
                                        </m:sSup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𝑋</m:t>
                                              </m:r>
                                            </m:e>
                                          </m:acc>
                                        </m:e>
                                        <m:sup>
                                          <m:r>
                                            <a:rPr lang="en-US" sz="2800" i="1">
                                              <a:solidFill>
                                                <a:srgbClr val="C00000"/>
                                              </a:solidFill>
                                              <a:latin typeface="Cambria Math" panose="02040503050406030204" pitchFamily="18" charset="0"/>
                                              <a:cs typeface="Times New Roman" panose="02020603050405020304" pitchFamily="18" charset="0"/>
                                            </a:rPr>
                                            <m:t>2</m:t>
                                          </m:r>
                                        </m:sup>
                                      </m:sSup>
                                    </m:e>
                                  </m:nary>
                                </m:e>
                              </m:rad>
                            </m:den>
                          </m:f>
                        </m:den>
                      </m:f>
                    </m:oMath>
                  </m:oMathPara>
                </a14:m>
                <a:endParaRPr lang="en-US" sz="28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2743200" y="1875278"/>
                <a:ext cx="4107856" cy="185852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657600" y="4349626"/>
                <a:ext cx="3683509" cy="1365374"/>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𝑆</m:t>
                          </m:r>
                        </m:e>
                        <m:sub>
                          <m:r>
                            <a:rPr lang="en-US" sz="2800" i="1">
                              <a:solidFill>
                                <a:srgbClr val="C00000"/>
                              </a:solidFill>
                              <a:latin typeface="Cambria Math" panose="02040503050406030204" pitchFamily="18" charset="0"/>
                              <a:cs typeface="Times New Roman" panose="02020603050405020304" pitchFamily="18" charset="0"/>
                            </a:rPr>
                            <m:t>𝑒</m:t>
                          </m:r>
                        </m:sub>
                      </m:sSub>
                      <m:r>
                        <a:rPr lang="en-US" sz="2800" i="1">
                          <a:solidFill>
                            <a:srgbClr val="C00000"/>
                          </a:solidFill>
                          <a:latin typeface="Cambria Math" panose="02040503050406030204" pitchFamily="18" charset="0"/>
                          <a:cs typeface="Times New Roman" panose="02020603050405020304" pitchFamily="18" charset="0"/>
                        </a:rPr>
                        <m:t>=</m:t>
                      </m:r>
                      <m:rad>
                        <m:radPr>
                          <m:degHide m:val="on"/>
                          <m:ctrlPr>
                            <a:rPr lang="en-US" sz="2800" i="1">
                              <a:solidFill>
                                <a:srgbClr val="C00000"/>
                              </a:solidFill>
                              <a:latin typeface="Cambria Math" panose="02040503050406030204" pitchFamily="18" charset="0"/>
                              <a:cs typeface="Times New Roman" panose="02020603050405020304" pitchFamily="18" charset="0"/>
                            </a:rPr>
                          </m:ctrlPr>
                        </m:radPr>
                        <m:deg/>
                        <m:e>
                          <m:f>
                            <m:fPr>
                              <m:ctrlPr>
                                <a:rPr lang="en-US" sz="2800" i="1">
                                  <a:solidFill>
                                    <a:srgbClr val="C00000"/>
                                  </a:solidFill>
                                  <a:latin typeface="Cambria Math" panose="02040503050406030204" pitchFamily="18" charset="0"/>
                                  <a:cs typeface="Times New Roman" panose="02020603050405020304" pitchFamily="18" charset="0"/>
                                </a:rPr>
                              </m:ctrlPr>
                            </m:fPr>
                            <m:num>
                              <m:nary>
                                <m:naryPr>
                                  <m:chr m:val="∑"/>
                                  <m:ctrlPr>
                                    <a:rPr lang="en-US" sz="2800" i="1">
                                      <a:solidFill>
                                        <a:srgbClr val="C00000"/>
                                      </a:solidFill>
                                      <a:latin typeface="Cambria Math" panose="02040503050406030204" pitchFamily="18" charset="0"/>
                                      <a:cs typeface="Times New Roman" panose="02020603050405020304" pitchFamily="18" charset="0"/>
                                    </a:rPr>
                                  </m:ctrlPr>
                                </m:naryPr>
                                <m:sub>
                                  <m:r>
                                    <m:rPr>
                                      <m:brk m:alnAt="23"/>
                                    </m:rPr>
                                    <a:rPr lang="en-US" sz="2800" i="1">
                                      <a:solidFill>
                                        <a:srgbClr val="C00000"/>
                                      </a:solidFill>
                                      <a:latin typeface="Cambria Math" panose="02040503050406030204" pitchFamily="18" charset="0"/>
                                      <a:cs typeface="Times New Roman" panose="02020603050405020304" pitchFamily="18" charset="0"/>
                                    </a:rPr>
                                    <m:t>𝑖</m:t>
                                  </m:r>
                                  <m:r>
                                    <a:rPr lang="en-US" sz="2800" i="1">
                                      <a:solidFill>
                                        <a:srgbClr val="C00000"/>
                                      </a:solidFill>
                                      <a:latin typeface="Cambria Math" panose="02040503050406030204" pitchFamily="18" charset="0"/>
                                      <a:cs typeface="Times New Roman" panose="02020603050405020304" pitchFamily="18" charset="0"/>
                                    </a:rPr>
                                    <m:t>=</m:t>
                                  </m:r>
                                  <m:r>
                                    <m:rPr>
                                      <m:brk m:alnAt="23"/>
                                    </m:rPr>
                                    <a:rPr lang="en-US" sz="2800" i="1">
                                      <a:solidFill>
                                        <a:srgbClr val="C00000"/>
                                      </a:solidFill>
                                      <a:latin typeface="Cambria Math" panose="02040503050406030204" pitchFamily="18" charset="0"/>
                                      <a:cs typeface="Times New Roman" panose="02020603050405020304" pitchFamily="18" charset="0"/>
                                    </a:rPr>
                                    <m:t>1</m:t>
                                  </m:r>
                                </m:sub>
                                <m:sup>
                                  <m:r>
                                    <a:rPr lang="en-US" sz="2800" i="1">
                                      <a:solidFill>
                                        <a:srgbClr val="C00000"/>
                                      </a:solidFill>
                                      <a:latin typeface="Cambria Math" panose="02040503050406030204" pitchFamily="18" charset="0"/>
                                      <a:cs typeface="Times New Roman" panose="02020603050405020304" pitchFamily="18" charset="0"/>
                                    </a:rPr>
                                    <m:t>𝑛</m:t>
                                  </m:r>
                                </m:sup>
                                <m:e>
                                  <m:sSup>
                                    <m:sSupPr>
                                      <m:ctrlPr>
                                        <a:rPr lang="en-US" sz="2800" i="1">
                                          <a:solidFill>
                                            <a:srgbClr val="C00000"/>
                                          </a:solidFill>
                                          <a:latin typeface="Cambria Math" panose="02040503050406030204" pitchFamily="18" charset="0"/>
                                          <a:cs typeface="Times New Roman" panose="02020603050405020304" pitchFamily="18" charset="0"/>
                                        </a:rPr>
                                      </m:ctrlPr>
                                    </m:sSupPr>
                                    <m:e>
                                      <m:d>
                                        <m:dPr>
                                          <m:ctrlPr>
                                            <a:rPr lang="en-US" sz="2800" i="1">
                                              <a:solidFill>
                                                <a:srgbClr val="C00000"/>
                                              </a:solidFill>
                                              <a:latin typeface="Cambria Math" panose="02040503050406030204" pitchFamily="18" charset="0"/>
                                              <a:cs typeface="Times New Roman" panose="02020603050405020304" pitchFamily="18" charset="0"/>
                                            </a:rPr>
                                          </m:ctrlPr>
                                        </m:dPr>
                                        <m:e>
                                          <m:sSub>
                                            <m:sSubPr>
                                              <m:ctrlPr>
                                                <a:rPr lang="en-US" sz="2800" i="1">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𝑌</m:t>
                                              </m:r>
                                            </m:e>
                                            <m:sub>
                                              <m:r>
                                                <a:rPr lang="en-US" sz="2800" i="1">
                                                  <a:solidFill>
                                                    <a:srgbClr val="C00000"/>
                                                  </a:solidFill>
                                                  <a:latin typeface="Cambria Math" panose="02040503050406030204" pitchFamily="18" charset="0"/>
                                                  <a:cs typeface="Times New Roman" panose="02020603050405020304" pitchFamily="18" charset="0"/>
                                                </a:rPr>
                                                <m:t>𝑖</m:t>
                                              </m:r>
                                            </m:sub>
                                          </m:sSub>
                                          <m:r>
                                            <a:rPr lang="en-US" sz="2800" i="1">
                                              <a:solidFill>
                                                <a:srgbClr val="C00000"/>
                                              </a:solidFill>
                                              <a:latin typeface="Cambria Math" panose="02040503050406030204" pitchFamily="18" charset="0"/>
                                              <a:cs typeface="Times New Roman" panose="02020603050405020304" pitchFamily="18" charset="0"/>
                                            </a:rPr>
                                            <m:t> − </m:t>
                                          </m:r>
                                          <m:sSub>
                                            <m:sSubPr>
                                              <m:ctrlPr>
                                                <a:rPr lang="en-US" sz="2800" i="1">
                                                  <a:solidFill>
                                                    <a:srgbClr val="C00000"/>
                                                  </a:solidFill>
                                                  <a:latin typeface="Cambria Math" panose="02040503050406030204" pitchFamily="18" charset="0"/>
                                                  <a:cs typeface="Times New Roman" panose="02020603050405020304" pitchFamily="18" charset="0"/>
                                                </a:rPr>
                                              </m:ctrlPr>
                                            </m:sSub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𝑌</m:t>
                                                  </m:r>
                                                </m:e>
                                              </m:acc>
                                            </m:e>
                                            <m:sub>
                                              <m:r>
                                                <a:rPr lang="en-US" sz="2800" i="1">
                                                  <a:solidFill>
                                                    <a:srgbClr val="C00000"/>
                                                  </a:solidFill>
                                                  <a:latin typeface="Cambria Math" panose="02040503050406030204" pitchFamily="18" charset="0"/>
                                                  <a:cs typeface="Times New Roman" panose="02020603050405020304" pitchFamily="18" charset="0"/>
                                                </a:rPr>
                                                <m:t>𝑖</m:t>
                                              </m:r>
                                            </m:sub>
                                          </m:sSub>
                                        </m:e>
                                      </m:d>
                                    </m:e>
                                    <m:sup>
                                      <m:r>
                                        <a:rPr lang="en-US" sz="2800" i="1">
                                          <a:solidFill>
                                            <a:srgbClr val="C00000"/>
                                          </a:solidFill>
                                          <a:latin typeface="Cambria Math" panose="02040503050406030204" pitchFamily="18" charset="0"/>
                                          <a:cs typeface="Times New Roman" panose="02020603050405020304" pitchFamily="18" charset="0"/>
                                        </a:rPr>
                                        <m:t>2</m:t>
                                      </m:r>
                                    </m:sup>
                                  </m:sSup>
                                </m:e>
                              </m:nary>
                            </m:num>
                            <m:den>
                              <m:r>
                                <a:rPr lang="en-US" sz="2800" i="1">
                                  <a:solidFill>
                                    <a:srgbClr val="C00000"/>
                                  </a:solidFill>
                                  <a:latin typeface="Cambria Math" panose="02040503050406030204" pitchFamily="18" charset="0"/>
                                  <a:cs typeface="Times New Roman" panose="02020603050405020304" pitchFamily="18" charset="0"/>
                                </a:rPr>
                                <m:t>𝑛</m:t>
                              </m:r>
                              <m:r>
                                <a:rPr lang="en-US" sz="2800" i="1">
                                  <a:solidFill>
                                    <a:srgbClr val="C00000"/>
                                  </a:solidFill>
                                  <a:latin typeface="Cambria Math" panose="02040503050406030204" pitchFamily="18" charset="0"/>
                                  <a:cs typeface="Times New Roman" panose="02020603050405020304" pitchFamily="18" charset="0"/>
                                </a:rPr>
                                <m:t>−2</m:t>
                              </m:r>
                            </m:den>
                          </m:f>
                        </m:e>
                      </m:rad>
                    </m:oMath>
                  </m:oMathPara>
                </a14:m>
                <a:endParaRPr lang="en-US" sz="2800" dirty="0">
                  <a:solidFill>
                    <a:srgbClr val="C00000"/>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3657600" y="4349626"/>
                <a:ext cx="3683509" cy="1365374"/>
              </a:xfrm>
              <a:prstGeom prst="rect">
                <a:avLst/>
              </a:prstGeom>
              <a:blipFill>
                <a:blip r:embed="rId4"/>
                <a:stretch>
                  <a:fillRect/>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pPr>
              <a:defRPr/>
            </a:pPr>
            <a:fld id="{F1211EA3-CE3C-4EB7-B0A1-7117F2E9E602}" type="datetime1">
              <a:rPr lang="en-US" smtClean="0"/>
              <a:t>7/22/2024</a:t>
            </a:fld>
            <a:endParaRPr lang="en-US"/>
          </a:p>
        </p:txBody>
      </p:sp>
      <p:sp>
        <p:nvSpPr>
          <p:cNvPr id="7" name="Footer Placeholder 6"/>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04241355"/>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General Definitions:</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a:t>
            </a:fld>
            <a:endParaRPr lang="en-US"/>
          </a:p>
        </p:txBody>
      </p:sp>
      <p:sp>
        <p:nvSpPr>
          <p:cNvPr id="5" name="Rectangle 4"/>
          <p:cNvSpPr/>
          <p:nvPr/>
        </p:nvSpPr>
        <p:spPr>
          <a:xfrm>
            <a:off x="533400" y="1659553"/>
            <a:ext cx="8077200" cy="489364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There are two types of relationships between variables:</a:t>
            </a:r>
          </a:p>
          <a:p>
            <a:pPr marL="914400" indent="-288925"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Simple relationship- </a:t>
            </a:r>
            <a:r>
              <a:rPr lang="en-US" sz="2400" dirty="0">
                <a:latin typeface="Times New Roman" panose="02020603050405020304" pitchFamily="18" charset="0"/>
                <a:cs typeface="Times New Roman" panose="02020603050405020304" pitchFamily="18" charset="0"/>
              </a:rPr>
              <a:t>Simple linear regression</a:t>
            </a:r>
          </a:p>
          <a:p>
            <a:pPr marL="914400" indent="-288925"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Multiple relationship</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Multiple linear regression</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 </a:t>
            </a:r>
            <a:r>
              <a:rPr lang="en-US" sz="2400" b="1" dirty="0">
                <a:latin typeface="Times New Roman" panose="02020603050405020304" pitchFamily="18" charset="0"/>
                <a:cs typeface="Times New Roman" panose="02020603050405020304" pitchFamily="18" charset="0"/>
              </a:rPr>
              <a:t>simple relationship, </a:t>
            </a:r>
            <a:r>
              <a:rPr lang="en-US" sz="2400" dirty="0">
                <a:latin typeface="Times New Roman" panose="02020603050405020304" pitchFamily="18" charset="0"/>
                <a:cs typeface="Times New Roman" panose="02020603050405020304" pitchFamily="18" charset="0"/>
              </a:rPr>
              <a:t>there are two variables an </a:t>
            </a:r>
            <a:r>
              <a:rPr lang="en-US" sz="2400" b="1" dirty="0">
                <a:solidFill>
                  <a:srgbClr val="003399"/>
                </a:solidFill>
                <a:latin typeface="Times New Roman" panose="02020603050405020304" pitchFamily="18" charset="0"/>
                <a:cs typeface="Times New Roman" panose="02020603050405020304" pitchFamily="18" charset="0"/>
              </a:rPr>
              <a:t>independent variable(X), </a:t>
            </a:r>
            <a:r>
              <a:rPr lang="en-US" sz="2400" dirty="0">
                <a:latin typeface="Times New Roman" panose="02020603050405020304" pitchFamily="18" charset="0"/>
                <a:cs typeface="Times New Roman" panose="02020603050405020304" pitchFamily="18" charset="0"/>
              </a:rPr>
              <a:t>also called an explanatory variable or a predictor variable, and a </a:t>
            </a:r>
            <a:r>
              <a:rPr lang="en-US" sz="2400" b="1" dirty="0">
                <a:solidFill>
                  <a:srgbClr val="003399"/>
                </a:solidFill>
                <a:latin typeface="Times New Roman" panose="02020603050405020304" pitchFamily="18" charset="0"/>
                <a:cs typeface="Times New Roman" panose="02020603050405020304" pitchFamily="18" charset="0"/>
              </a:rPr>
              <a:t>dependent variable(Y), </a:t>
            </a:r>
            <a:r>
              <a:rPr lang="en-US" sz="2400" dirty="0">
                <a:latin typeface="Times New Roman" panose="02020603050405020304" pitchFamily="18" charset="0"/>
                <a:cs typeface="Times New Roman" panose="02020603050405020304" pitchFamily="18" charset="0"/>
              </a:rPr>
              <a:t>also called a response variable.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simple relationship analysis is called </a:t>
            </a:r>
            <a:r>
              <a:rPr lang="en-US" sz="2400" i="1" dirty="0">
                <a:latin typeface="Times New Roman" panose="02020603050405020304" pitchFamily="18" charset="0"/>
                <a:cs typeface="Times New Roman" panose="02020603050405020304" pitchFamily="18" charset="0"/>
              </a:rPr>
              <a:t>simple regression, </a:t>
            </a:r>
            <a:r>
              <a:rPr lang="en-US" sz="2400" dirty="0">
                <a:latin typeface="Times New Roman" panose="02020603050405020304" pitchFamily="18" charset="0"/>
                <a:cs typeface="Times New Roman" panose="02020603050405020304" pitchFamily="18" charset="0"/>
              </a:rPr>
              <a:t>and there is one independent variable that  is used to predict the dependent variable. </a:t>
            </a:r>
          </a:p>
          <a:p>
            <a:pPr algn="just"/>
            <a:endParaRPr lang="en-US" sz="24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pPr>
              <a:defRPr/>
            </a:pPr>
            <a:fld id="{F92923F5-CF8A-4A29-98D7-BF7FF5507E34}"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409349539"/>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significance of the regression line can be tested by writing the hypotheses in one of the three forms below:</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70C0"/>
                        </a:solidFill>
                        <a:latin typeface="Cambria Math" panose="02040503050406030204" pitchFamily="18" charset="0"/>
                        <a:cs typeface="Times New Roman" panose="02020603050405020304" pitchFamily="18" charset="0"/>
                      </a:rPr>
                      <m:t>0</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   </m:t>
                        </m:r>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&lt;0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             </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&gt;0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2070" t="-2074" r="-2070" b="-1363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30</a:t>
            </a:fld>
            <a:endParaRPr lang="en-US" dirty="0"/>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Testing Hypothesis for intercept coefficient:</a:t>
            </a:r>
            <a:endParaRPr lang="en-US" sz="3100" dirty="0">
              <a:solidFill>
                <a:srgbClr val="C00000"/>
              </a:solidFill>
            </a:endParaRPr>
          </a:p>
        </p:txBody>
      </p:sp>
      <p:sp>
        <p:nvSpPr>
          <p:cNvPr id="2" name="Date Placeholder 1"/>
          <p:cNvSpPr>
            <a:spLocks noGrp="1"/>
          </p:cNvSpPr>
          <p:nvPr>
            <p:ph type="dt" sz="half" idx="10"/>
          </p:nvPr>
        </p:nvSpPr>
        <p:spPr/>
        <p:txBody>
          <a:bodyPr/>
          <a:lstStyle/>
          <a:p>
            <a:pPr>
              <a:defRPr/>
            </a:pPr>
            <a:fld id="{44EC9B22-8ECF-44F2-B198-E39716B6F86C}"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161384356"/>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6925" y="1676400"/>
                <a:ext cx="7661275" cy="4114800"/>
              </a:xfrm>
            </p:spPr>
            <p:txBody>
              <a:bodyPr/>
              <a:lstStyle/>
              <a:p>
                <a:pPr marL="0" indent="0" algn="just">
                  <a:buNone/>
                </a:pPr>
                <a:r>
                  <a:rPr lang="en-IN" sz="2800" dirty="0">
                    <a:latin typeface="Times New Roman" panose="02020603050405020304" pitchFamily="18" charset="0"/>
                    <a:cs typeface="Times New Roman" panose="02020603050405020304" pitchFamily="18" charset="0"/>
                  </a:rPr>
                  <a:t>Similar tests involving , the intercept coefficient can also be obtained. Where the test statistic is used as: </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which has t-distribution with </a:t>
                </a:r>
                <a14:m>
                  <m:oMath xmlns:m="http://schemas.openxmlformats.org/officeDocument/2006/math">
                    <m:r>
                      <a:rPr lang="en-US" sz="2800" i="1">
                        <a:solidFill>
                          <a:srgbClr val="0070C0"/>
                        </a:solidFill>
                        <a:latin typeface="Cambria Math" panose="02040503050406030204" pitchFamily="18" charset="0"/>
                        <a:cs typeface="Times New Roman" panose="02020603050405020304" pitchFamily="18" charset="0"/>
                      </a:rPr>
                      <m:t>𝑛</m:t>
                    </m:r>
                    <m:r>
                      <a:rPr lang="en-US" sz="2800" i="1">
                        <a:solidFill>
                          <a:srgbClr val="0070C0"/>
                        </a:solidFill>
                        <a:latin typeface="Cambria Math" panose="02040503050406030204" pitchFamily="18" charset="0"/>
                        <a:cs typeface="Times New Roman" panose="02020603050405020304" pitchFamily="18" charset="0"/>
                      </a:rPr>
                      <m:t>−2</m:t>
                    </m:r>
                  </m:oMath>
                </a14:m>
                <a:r>
                  <a:rPr lang="en-IN" sz="2800" i="1" dirty="0">
                    <a:solidFill>
                      <a:srgbClr val="0070C0"/>
                    </a:solidFill>
                    <a:latin typeface="Cambria Math" panose="020405030504060302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degrees of freedom.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6925" y="1676400"/>
                <a:ext cx="7661275" cy="4114800"/>
              </a:xfrm>
              <a:blipFill>
                <a:blip r:embed="rId2"/>
                <a:stretch>
                  <a:fillRect l="-1671" t="-1481" r="-159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31</a:t>
            </a:fld>
            <a:endParaRPr lang="en-US" dirty="0"/>
          </a:p>
        </p:txBody>
      </p:sp>
      <mc:AlternateContent xmlns:mc="http://schemas.openxmlformats.org/markup-compatibility/2006" xmlns:a14="http://schemas.microsoft.com/office/drawing/2010/main">
        <mc:Choice Requires="a14">
          <p:sp>
            <p:nvSpPr>
              <p:cNvPr id="2" name="Rectangle 1"/>
              <p:cNvSpPr/>
              <p:nvPr/>
            </p:nvSpPr>
            <p:spPr>
              <a:xfrm>
                <a:off x="2133600" y="2667000"/>
                <a:ext cx="4691349" cy="1913665"/>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C00000"/>
                          </a:solidFill>
                          <a:latin typeface="Cambria Math" panose="02040503050406030204" pitchFamily="18" charset="0"/>
                          <a:cs typeface="Times New Roman" panose="02020603050405020304" pitchFamily="18" charset="0"/>
                        </a:rPr>
                        <m:t>𝑇</m:t>
                      </m:r>
                      <m:r>
                        <a:rPr lang="en-US" sz="2800" i="1" smtClean="0">
                          <a:solidFill>
                            <a:srgbClr val="C00000"/>
                          </a:solidFill>
                          <a:latin typeface="Cambria Math" panose="02040503050406030204" pitchFamily="18" charset="0"/>
                          <a:cs typeface="Times New Roman" panose="02020603050405020304" pitchFamily="18" charset="0"/>
                        </a:rPr>
                        <m:t>= </m:t>
                      </m:r>
                      <m:f>
                        <m:fPr>
                          <m:ctrlPr>
                            <a:rPr lang="en-US" sz="2800" i="1">
                              <a:solidFill>
                                <a:srgbClr val="C00000"/>
                              </a:solidFill>
                              <a:latin typeface="Cambria Math" panose="02040503050406030204" pitchFamily="18" charset="0"/>
                              <a:cs typeface="Times New Roman" panose="02020603050405020304" pitchFamily="18" charset="0"/>
                            </a:rPr>
                          </m:ctrlPr>
                        </m:fPr>
                        <m:num>
                          <m:sSub>
                            <m:sSubPr>
                              <m:ctrlPr>
                                <a:rPr lang="en-GB" sz="2800" i="1">
                                  <a:solidFill>
                                    <a:srgbClr val="C00000"/>
                                  </a:solidFill>
                                  <a:latin typeface="Cambria Math" panose="02040503050406030204" pitchFamily="18" charset="0"/>
                                  <a:cs typeface="Times New Roman" panose="02020603050405020304" pitchFamily="18" charset="0"/>
                                </a:rPr>
                              </m:ctrlPr>
                            </m:sSubPr>
                            <m:e>
                              <m:acc>
                                <m:accPr>
                                  <m:chr m:val="̂"/>
                                  <m:ctrlPr>
                                    <a:rPr lang="en-GB" sz="2800" i="1">
                                      <a:solidFill>
                                        <a:srgbClr val="C00000"/>
                                      </a:solidFill>
                                      <a:latin typeface="Cambria Math" panose="02040503050406030204" pitchFamily="18" charset="0"/>
                                      <a:cs typeface="Times New Roman" panose="02020603050405020304" pitchFamily="18" charset="0"/>
                                    </a:rPr>
                                  </m:ctrlPr>
                                </m:accPr>
                                <m:e>
                                  <m:r>
                                    <a:rPr lang="en-GB" sz="2800" i="1">
                                      <a:solidFill>
                                        <a:srgbClr val="C00000"/>
                                      </a:solidFill>
                                      <a:latin typeface="Cambria Math" panose="02040503050406030204" pitchFamily="18" charset="0"/>
                                      <a:cs typeface="Times New Roman" panose="02020603050405020304" pitchFamily="18" charset="0"/>
                                    </a:rPr>
                                    <m:t>𝛽</m:t>
                                  </m:r>
                                </m:e>
                              </m:acc>
                            </m:e>
                            <m:sub>
                              <m:r>
                                <a:rPr lang="en-US" sz="2800" i="1">
                                  <a:solidFill>
                                    <a:srgbClr val="C00000"/>
                                  </a:solidFill>
                                  <a:latin typeface="Cambria Math" panose="02040503050406030204" pitchFamily="18" charset="0"/>
                                  <a:cs typeface="Times New Roman" panose="02020603050405020304" pitchFamily="18" charset="0"/>
                                </a:rPr>
                                <m:t>0</m:t>
                              </m:r>
                            </m:sub>
                          </m:sSub>
                          <m:r>
                            <a:rPr lang="en-US" sz="2800" i="1">
                              <a:solidFill>
                                <a:srgbClr val="C00000"/>
                              </a:solidFill>
                              <a:latin typeface="Cambria Math" panose="02040503050406030204" pitchFamily="18" charset="0"/>
                              <a:cs typeface="Times New Roman" panose="02020603050405020304" pitchFamily="18" charset="0"/>
                            </a:rPr>
                            <m:t> −0</m:t>
                          </m:r>
                        </m:num>
                        <m:den>
                          <m:sSub>
                            <m:sSubPr>
                              <m:ctrlPr>
                                <a:rPr lang="en-US" sz="2800" i="1">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𝑆</m:t>
                              </m:r>
                            </m:e>
                            <m:sub>
                              <m:r>
                                <a:rPr lang="en-US" sz="28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800" i="1">
                                  <a:solidFill>
                                    <a:srgbClr val="C00000"/>
                                  </a:solidFill>
                                  <a:latin typeface="Cambria Math" panose="02040503050406030204" pitchFamily="18" charset="0"/>
                                  <a:cs typeface="Times New Roman" panose="02020603050405020304" pitchFamily="18" charset="0"/>
                                </a:rPr>
                              </m:ctrlPr>
                            </m:radPr>
                            <m:deg/>
                            <m:e>
                              <m:f>
                                <m:fPr>
                                  <m:ctrlPr>
                                    <a:rPr lang="en-US" sz="2800" i="1">
                                      <a:solidFill>
                                        <a:srgbClr val="C00000"/>
                                      </a:solidFill>
                                      <a:latin typeface="Cambria Math" panose="02040503050406030204" pitchFamily="18" charset="0"/>
                                      <a:cs typeface="Times New Roman" panose="02020603050405020304" pitchFamily="18" charset="0"/>
                                    </a:rPr>
                                  </m:ctrlPr>
                                </m:fPr>
                                <m:num>
                                  <m:r>
                                    <a:rPr lang="en-US" sz="2800" i="1">
                                      <a:solidFill>
                                        <a:srgbClr val="C00000"/>
                                      </a:solidFill>
                                      <a:latin typeface="Cambria Math" panose="02040503050406030204" pitchFamily="18" charset="0"/>
                                      <a:cs typeface="Times New Roman" panose="02020603050405020304" pitchFamily="18" charset="0"/>
                                    </a:rPr>
                                    <m:t>1</m:t>
                                  </m:r>
                                </m:num>
                                <m:den>
                                  <m:r>
                                    <a:rPr lang="en-US" sz="2800" i="1">
                                      <a:solidFill>
                                        <a:srgbClr val="C00000"/>
                                      </a:solidFill>
                                      <a:latin typeface="Cambria Math" panose="02040503050406030204" pitchFamily="18" charset="0"/>
                                      <a:cs typeface="Times New Roman" panose="02020603050405020304" pitchFamily="18" charset="0"/>
                                    </a:rPr>
                                    <m:t>𝑛</m:t>
                                  </m:r>
                                </m:den>
                              </m:f>
                              <m:r>
                                <a:rPr lang="en-US" sz="2800" i="1">
                                  <a:solidFill>
                                    <a:srgbClr val="C00000"/>
                                  </a:solidFill>
                                  <a:latin typeface="Cambria Math" panose="02040503050406030204" pitchFamily="18" charset="0"/>
                                  <a:cs typeface="Times New Roman" panose="02020603050405020304" pitchFamily="18" charset="0"/>
                                </a:rPr>
                                <m:t>+ </m:t>
                              </m:r>
                              <m:f>
                                <m:fPr>
                                  <m:ctrlPr>
                                    <a:rPr lang="en-US" sz="2800" i="1">
                                      <a:solidFill>
                                        <a:srgbClr val="C00000"/>
                                      </a:solidFill>
                                      <a:latin typeface="Cambria Math" panose="02040503050406030204" pitchFamily="18" charset="0"/>
                                      <a:cs typeface="Times New Roman" panose="02020603050405020304" pitchFamily="18" charset="0"/>
                                    </a:rPr>
                                  </m:ctrlPr>
                                </m:fPr>
                                <m:num>
                                  <m:sSup>
                                    <m:sSupPr>
                                      <m:ctrlPr>
                                        <a:rPr lang="en-US" sz="2800" i="1">
                                          <a:solidFill>
                                            <a:srgbClr val="C00000"/>
                                          </a:solidFill>
                                          <a:latin typeface="Cambria Math" panose="02040503050406030204" pitchFamily="18" charset="0"/>
                                          <a:cs typeface="Times New Roman" panose="02020603050405020304" pitchFamily="18" charset="0"/>
                                        </a:rPr>
                                      </m:ctrlPr>
                                    </m:sSup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𝑋</m:t>
                                          </m:r>
                                        </m:e>
                                      </m:acc>
                                    </m:e>
                                    <m:sup>
                                      <m:r>
                                        <a:rPr lang="en-US" sz="28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800" i="1">
                                          <a:solidFill>
                                            <a:srgbClr val="C00000"/>
                                          </a:solidFill>
                                          <a:latin typeface="Cambria Math" panose="02040503050406030204" pitchFamily="18" charset="0"/>
                                          <a:cs typeface="Times New Roman" panose="02020603050405020304" pitchFamily="18" charset="0"/>
                                        </a:rPr>
                                      </m:ctrlPr>
                                    </m:naryPr>
                                    <m:sub>
                                      <m:r>
                                        <m:rPr>
                                          <m:brk m:alnAt="23"/>
                                        </m:rPr>
                                        <a:rPr lang="en-US" sz="2800" i="1">
                                          <a:solidFill>
                                            <a:srgbClr val="C00000"/>
                                          </a:solidFill>
                                          <a:latin typeface="Cambria Math" panose="02040503050406030204" pitchFamily="18" charset="0"/>
                                          <a:cs typeface="Times New Roman" panose="02020603050405020304" pitchFamily="18" charset="0"/>
                                        </a:rPr>
                                        <m:t>𝑖</m:t>
                                      </m:r>
                                      <m:r>
                                        <a:rPr lang="en-US" sz="2800" i="1">
                                          <a:solidFill>
                                            <a:srgbClr val="C00000"/>
                                          </a:solidFill>
                                          <a:latin typeface="Cambria Math" panose="02040503050406030204" pitchFamily="18" charset="0"/>
                                          <a:cs typeface="Times New Roman" panose="02020603050405020304" pitchFamily="18" charset="0"/>
                                        </a:rPr>
                                        <m:t>=1</m:t>
                                      </m:r>
                                    </m:sub>
                                    <m:sup>
                                      <m:r>
                                        <a:rPr lang="en-US" sz="2800" i="1">
                                          <a:solidFill>
                                            <a:srgbClr val="C00000"/>
                                          </a:solidFill>
                                          <a:latin typeface="Cambria Math" panose="02040503050406030204" pitchFamily="18" charset="0"/>
                                          <a:cs typeface="Times New Roman" panose="02020603050405020304" pitchFamily="18" charset="0"/>
                                        </a:rPr>
                                        <m:t>𝑛</m:t>
                                      </m:r>
                                    </m:sup>
                                    <m:e>
                                      <m:sSubSup>
                                        <m:sSubSupPr>
                                          <m:ctrlPr>
                                            <a:rPr lang="en-US" sz="2800" i="1">
                                              <a:solidFill>
                                                <a:srgbClr val="C00000"/>
                                              </a:solidFill>
                                              <a:latin typeface="Cambria Math" panose="02040503050406030204" pitchFamily="18" charset="0"/>
                                              <a:cs typeface="Times New Roman" panose="02020603050405020304" pitchFamily="18" charset="0"/>
                                            </a:rPr>
                                          </m:ctrlPr>
                                        </m:sSubSupPr>
                                        <m:e>
                                          <m:r>
                                            <a:rPr lang="en-US" sz="2800" i="1">
                                              <a:solidFill>
                                                <a:srgbClr val="C00000"/>
                                              </a:solidFill>
                                              <a:latin typeface="Cambria Math" panose="02040503050406030204" pitchFamily="18" charset="0"/>
                                              <a:cs typeface="Times New Roman" panose="02020603050405020304" pitchFamily="18" charset="0"/>
                                            </a:rPr>
                                            <m:t>𝑋</m:t>
                                          </m:r>
                                        </m:e>
                                        <m:sub>
                                          <m:r>
                                            <a:rPr lang="en-US" sz="2800" i="1">
                                              <a:solidFill>
                                                <a:srgbClr val="C00000"/>
                                              </a:solidFill>
                                              <a:latin typeface="Cambria Math" panose="02040503050406030204" pitchFamily="18" charset="0"/>
                                              <a:cs typeface="Times New Roman" panose="02020603050405020304" pitchFamily="18" charset="0"/>
                                            </a:rPr>
                                            <m:t>𝑖</m:t>
                                          </m:r>
                                        </m:sub>
                                        <m:sup>
                                          <m:r>
                                            <a:rPr lang="en-US" sz="2800" i="1">
                                              <a:solidFill>
                                                <a:srgbClr val="C00000"/>
                                              </a:solidFill>
                                              <a:latin typeface="Cambria Math" panose="02040503050406030204" pitchFamily="18" charset="0"/>
                                              <a:cs typeface="Times New Roman" panose="02020603050405020304" pitchFamily="18" charset="0"/>
                                            </a:rPr>
                                            <m:t>2</m:t>
                                          </m:r>
                                        </m:sup>
                                      </m:sSubSup>
                                      <m:r>
                                        <a:rPr lang="en-US" sz="2800" i="1">
                                          <a:solidFill>
                                            <a:srgbClr val="C00000"/>
                                          </a:solidFill>
                                          <a:latin typeface="Cambria Math" panose="02040503050406030204" pitchFamily="18" charset="0"/>
                                          <a:cs typeface="Times New Roman" panose="02020603050405020304" pitchFamily="18" charset="0"/>
                                        </a:rPr>
                                        <m:t> −</m:t>
                                      </m:r>
                                      <m:r>
                                        <a:rPr lang="en-US" sz="2800" i="1">
                                          <a:solidFill>
                                            <a:srgbClr val="C00000"/>
                                          </a:solidFill>
                                          <a:latin typeface="Cambria Math" panose="02040503050406030204" pitchFamily="18" charset="0"/>
                                          <a:cs typeface="Times New Roman" panose="02020603050405020304" pitchFamily="18" charset="0"/>
                                        </a:rPr>
                                        <m:t>𝑛</m:t>
                                      </m:r>
                                      <m:sSup>
                                        <m:sSupPr>
                                          <m:ctrlPr>
                                            <a:rPr lang="en-US" sz="2800" i="1">
                                              <a:solidFill>
                                                <a:srgbClr val="C00000"/>
                                              </a:solidFill>
                                              <a:latin typeface="Cambria Math" panose="02040503050406030204" pitchFamily="18" charset="0"/>
                                              <a:cs typeface="Times New Roman" panose="02020603050405020304" pitchFamily="18" charset="0"/>
                                            </a:rPr>
                                          </m:ctrlPr>
                                        </m:sSup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𝑋</m:t>
                                              </m:r>
                                            </m:e>
                                          </m:acc>
                                        </m:e>
                                        <m:sup>
                                          <m:r>
                                            <a:rPr lang="en-US" sz="2800" i="1">
                                              <a:solidFill>
                                                <a:srgbClr val="C00000"/>
                                              </a:solidFill>
                                              <a:latin typeface="Cambria Math" panose="02040503050406030204" pitchFamily="18" charset="0"/>
                                              <a:cs typeface="Times New Roman" panose="02020603050405020304" pitchFamily="18" charset="0"/>
                                            </a:rPr>
                                            <m:t>2</m:t>
                                          </m:r>
                                        </m:sup>
                                      </m:sSup>
                                    </m:e>
                                  </m:nary>
                                </m:den>
                              </m:f>
                            </m:e>
                          </m:rad>
                        </m:den>
                      </m:f>
                    </m:oMath>
                  </m:oMathPara>
                </a14:m>
                <a:endParaRPr lang="en-US" sz="28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2133600" y="2667000"/>
                <a:ext cx="4691349" cy="1913665"/>
              </a:xfrm>
              <a:prstGeom prst="rect">
                <a:avLst/>
              </a:prstGeom>
              <a:blipFill>
                <a:blip r:embed="rId3"/>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EC5DD730-7890-430E-BDD8-471E6BC5EFBA}"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372515746"/>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buNone/>
                </a:pPr>
                <a14:m>
                  <m:oMath xmlns:m="http://schemas.openxmlformats.org/officeDocument/2006/math">
                    <m:d>
                      <m:dPr>
                        <m:ctrlPr>
                          <a:rPr lang="en-US" sz="280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1−</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𝛼</m:t>
                        </m:r>
                      </m:e>
                    </m:d>
                    <m:r>
                      <a:rPr lang="en-US" sz="2800" b="0" i="1" smtClean="0">
                        <a:latin typeface="Cambria Math" panose="02040503050406030204" pitchFamily="18" charset="0"/>
                        <a:cs typeface="Times New Roman" panose="02020603050405020304" pitchFamily="18" charset="0"/>
                      </a:rPr>
                      <m:t>∗100 % </m:t>
                    </m:r>
                  </m:oMath>
                </a14:m>
                <a:r>
                  <a:rPr lang="en-US" sz="2800" dirty="0">
                    <a:latin typeface="Times New Roman" panose="02020603050405020304" pitchFamily="18" charset="0"/>
                    <a:cs typeface="Times New Roman" panose="02020603050405020304" pitchFamily="18" charset="0"/>
                  </a:rPr>
                  <a:t>Confidence Interval for </a:t>
                </a:r>
                <a14:m>
                  <m:oMath xmlns:m="http://schemas.openxmlformats.org/officeDocument/2006/math">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𝛽</m:t>
                        </m:r>
                      </m:e>
                      <m:sub>
                        <m:r>
                          <a:rPr lang="en-US" sz="2800" i="1">
                            <a:solidFill>
                              <a:srgbClr val="0070C0"/>
                            </a:solidFill>
                            <a:latin typeface="Cambria Math" panose="02040503050406030204" pitchFamily="18" charset="0"/>
                            <a:cs typeface="Times New Roman" panose="02020603050405020304" pitchFamily="18" charset="0"/>
                          </a:rPr>
                          <m:t>1</m:t>
                        </m:r>
                      </m:sub>
                    </m:sSub>
                  </m:oMath>
                </a14:m>
                <a:r>
                  <a:rPr lang="en-US" sz="2800" dirty="0">
                    <a:latin typeface="Times New Roman" panose="02020603050405020304" pitchFamily="18" charset="0"/>
                    <a:cs typeface="Times New Roman" panose="02020603050405020304" pitchFamily="18" charset="0"/>
                  </a:rPr>
                  <a:t> can be computed as,</a:t>
                </a:r>
              </a:p>
              <a:p>
                <a:pPr marL="0" indent="0">
                  <a:buNone/>
                </a:pPr>
                <a:endParaRPr lang="en-US" sz="2800" dirty="0">
                  <a:solidFill>
                    <a:srgbClr val="0070C0"/>
                  </a:solidFill>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14:m>
                  <m:oMath xmlns:m="http://schemas.openxmlformats.org/officeDocument/2006/math">
                    <m:d>
                      <m:dPr>
                        <m:ctrlPr>
                          <a:rPr lang="en-US" sz="2800" i="1">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1−</m:t>
                        </m:r>
                        <m:r>
                          <a:rPr lang="en-US" sz="2800" i="1">
                            <a:latin typeface="Cambria Math" panose="02040503050406030204" pitchFamily="18" charset="0"/>
                            <a:ea typeface="Cambria Math" panose="02040503050406030204" pitchFamily="18" charset="0"/>
                            <a:cs typeface="Times New Roman" panose="02020603050405020304" pitchFamily="18" charset="0"/>
                          </a:rPr>
                          <m:t>𝛼</m:t>
                        </m:r>
                      </m:e>
                    </m:d>
                    <m:r>
                      <a:rPr lang="en-US" sz="2800" i="1">
                        <a:latin typeface="Cambria Math" panose="02040503050406030204" pitchFamily="18" charset="0"/>
                        <a:cs typeface="Times New Roman" panose="02020603050405020304" pitchFamily="18" charset="0"/>
                      </a:rPr>
                      <m:t>∗100 % </m:t>
                    </m:r>
                  </m:oMath>
                </a14:m>
                <a:r>
                  <a:rPr lang="en-US" sz="2800" dirty="0">
                    <a:latin typeface="Times New Roman" panose="02020603050405020304" pitchFamily="18" charset="0"/>
                    <a:cs typeface="Times New Roman" panose="02020603050405020304" pitchFamily="18" charset="0"/>
                  </a:rPr>
                  <a:t>Confidence Interval for </a:t>
                </a:r>
                <a14:m>
                  <m:oMath xmlns:m="http://schemas.openxmlformats.org/officeDocument/2006/math">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𝛽</m:t>
                        </m:r>
                      </m:e>
                      <m:sub>
                        <m:r>
                          <a:rPr lang="en-US" sz="2800" b="0" i="1" smtClean="0">
                            <a:solidFill>
                              <a:srgbClr val="0070C0"/>
                            </a:solidFill>
                            <a:latin typeface="Cambria Math" panose="02040503050406030204" pitchFamily="18" charset="0"/>
                            <a:cs typeface="Times New Roman" panose="02020603050405020304" pitchFamily="18" charset="0"/>
                          </a:rPr>
                          <m:t>0</m:t>
                        </m:r>
                      </m:sub>
                    </m:sSub>
                  </m:oMath>
                </a14:m>
                <a:r>
                  <a:rPr lang="en-US" sz="2800" dirty="0">
                    <a:latin typeface="Times New Roman" panose="02020603050405020304" pitchFamily="18" charset="0"/>
                    <a:cs typeface="Times New Roman" panose="02020603050405020304" pitchFamily="18" charset="0"/>
                  </a:rPr>
                  <a:t> can be computed as,</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1672" t="-1481" r="-191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32</a:t>
            </a:fld>
            <a:endParaRPr lang="en-US"/>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Confidence Interval Estimation:</a:t>
            </a:r>
            <a:endParaRPr lang="en-US" sz="3100" dirty="0">
              <a:solidFill>
                <a:srgbClr val="C00000"/>
              </a:solidFill>
            </a:endParaRPr>
          </a:p>
        </p:txBody>
      </p:sp>
      <mc:AlternateContent xmlns:mc="http://schemas.openxmlformats.org/markup-compatibility/2006" xmlns:a14="http://schemas.microsoft.com/office/drawing/2010/main">
        <mc:Choice Requires="a14">
          <p:sp>
            <p:nvSpPr>
              <p:cNvPr id="2" name="Rectangle 1"/>
              <p:cNvSpPr/>
              <p:nvPr/>
            </p:nvSpPr>
            <p:spPr>
              <a:xfrm>
                <a:off x="2183984" y="2590800"/>
                <a:ext cx="4562788" cy="1245534"/>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f>
                        <m:fPr>
                          <m:ctrlPr>
                            <a:rPr lang="en-US" sz="2400" i="1">
                              <a:solidFill>
                                <a:srgbClr val="C00000"/>
                              </a:solidFill>
                              <a:latin typeface="Cambria Math" panose="02040503050406030204" pitchFamily="18" charset="0"/>
                              <a:cs typeface="Times New Roman" panose="02020603050405020304" pitchFamily="18" charset="0"/>
                            </a:rPr>
                          </m:ctrlPr>
                        </m:fPr>
                        <m:num>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num>
                        <m:den>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e>
                          </m:rad>
                        </m:den>
                      </m:f>
                    </m:oMath>
                  </m:oMathPara>
                </a14:m>
                <a:endParaRPr lang="en-US" sz="24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2183984" y="2590800"/>
                <a:ext cx="4562788" cy="124553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977597" y="4800600"/>
                <a:ext cx="5480603" cy="1183529"/>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f>
                            <m:fPr>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1</m:t>
                              </m:r>
                            </m:num>
                            <m:den>
                              <m:r>
                                <a:rPr lang="en-US" sz="2400" i="1">
                                  <a:solidFill>
                                    <a:srgbClr val="C00000"/>
                                  </a:solidFill>
                                  <a:latin typeface="Cambria Math" panose="02040503050406030204" pitchFamily="18" charset="0"/>
                                  <a:cs typeface="Times New Roman" panose="02020603050405020304" pitchFamily="18" charset="0"/>
                                </a:rPr>
                                <m:t>𝑛</m:t>
                              </m:r>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den>
                          </m:f>
                        </m:e>
                      </m:rad>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2977597" y="4800600"/>
                <a:ext cx="5480603" cy="1183529"/>
              </a:xfrm>
              <a:prstGeom prst="rect">
                <a:avLst/>
              </a:prstGeom>
              <a:blipFill>
                <a:blip r:embed="rId4"/>
                <a:stretch>
                  <a:fillRect/>
                </a:stretch>
              </a:blipFill>
            </p:spPr>
            <p:txBody>
              <a:bodyPr/>
              <a:lstStyle/>
              <a:p>
                <a:r>
                  <a:rPr lang="en-US">
                    <a:noFill/>
                  </a:rPr>
                  <a:t> </a:t>
                </a:r>
              </a:p>
            </p:txBody>
          </p:sp>
        </mc:Fallback>
      </mc:AlternateContent>
      <p:sp>
        <p:nvSpPr>
          <p:cNvPr id="7" name="Date Placeholder 6"/>
          <p:cNvSpPr>
            <a:spLocks noGrp="1"/>
          </p:cNvSpPr>
          <p:nvPr>
            <p:ph type="dt" sz="half" idx="10"/>
          </p:nvPr>
        </p:nvSpPr>
        <p:spPr/>
        <p:txBody>
          <a:bodyPr/>
          <a:lstStyle/>
          <a:p>
            <a:pPr>
              <a:defRPr/>
            </a:pPr>
            <a:fld id="{091C8825-B6B4-40B2-B53A-791667E22EF5}" type="datetime1">
              <a:rPr lang="en-US" smtClean="0"/>
              <a:t>7/22/2024</a:t>
            </a:fld>
            <a:endParaRPr lang="en-US"/>
          </a:p>
        </p:txBody>
      </p:sp>
      <p:sp>
        <p:nvSpPr>
          <p:cNvPr id="8" name="Footer Placeholder 7"/>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357911222"/>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676400"/>
                <a:ext cx="7661275" cy="4114800"/>
              </a:xfrm>
            </p:spPr>
            <p:txBody>
              <a:bodyPr/>
              <a:lstStyle/>
              <a:p>
                <a:pPr marL="0" indent="0" algn="just">
                  <a:buNone/>
                </a:pPr>
                <a14:m>
                  <m:oMath xmlns:m="http://schemas.openxmlformats.org/officeDocument/2006/math">
                    <m:d>
                      <m:dPr>
                        <m:ctrlPr>
                          <a:rPr lang="en-US" sz="240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1−</m:t>
                        </m:r>
                        <m:r>
                          <a:rPr lang="en-US" sz="2400" i="1">
                            <a:latin typeface="Cambria Math" panose="02040503050406030204" pitchFamily="18" charset="0"/>
                            <a:ea typeface="Cambria Math" panose="02040503050406030204" pitchFamily="18" charset="0"/>
                            <a:cs typeface="Times New Roman" panose="02020603050405020304" pitchFamily="18" charset="0"/>
                          </a:rPr>
                          <m:t>𝛼</m:t>
                        </m:r>
                      </m:e>
                    </m:d>
                    <m:r>
                      <a:rPr lang="en-US" sz="2400" i="1">
                        <a:latin typeface="Cambria Math" panose="02040503050406030204" pitchFamily="18" charset="0"/>
                        <a:cs typeface="Times New Roman" panose="02020603050405020304" pitchFamily="18" charset="0"/>
                      </a:rPr>
                      <m:t>∗100 % </m:t>
                    </m:r>
                  </m:oMath>
                </a14:m>
                <a:r>
                  <a:rPr lang="en-US" sz="2400" u="sng" dirty="0">
                    <a:uFill>
                      <a:solidFill>
                        <a:srgbClr val="C00000"/>
                      </a:solidFill>
                    </a:uFill>
                    <a:latin typeface="Times New Roman" panose="02020603050405020304" pitchFamily="18" charset="0"/>
                    <a:cs typeface="Times New Roman" panose="02020603050405020304" pitchFamily="18" charset="0"/>
                  </a:rPr>
                  <a:t>Confidence Interval for mean response </a:t>
                </a:r>
                <a:r>
                  <a:rPr lang="en-US" sz="2400" dirty="0">
                    <a:latin typeface="Times New Roman" panose="02020603050405020304" pitchFamily="18" charset="0"/>
                    <a:cs typeface="Times New Roman" panose="02020603050405020304" pitchFamily="18" charset="0"/>
                  </a:rPr>
                  <a:t>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𝑦</m:t>
                    </m:r>
                    <m:d>
                      <m:dPr>
                        <m:ctrlPr>
                          <a:rPr lang="en-US" sz="2400" b="0" i="1" smtClean="0">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e>
                    </m:d>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can be computed as,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1−</m:t>
                        </m:r>
                        <m:r>
                          <a:rPr lang="en-US" sz="2400" i="1">
                            <a:latin typeface="Cambria Math" panose="02040503050406030204" pitchFamily="18" charset="0"/>
                            <a:ea typeface="Cambria Math" panose="02040503050406030204" pitchFamily="18" charset="0"/>
                            <a:cs typeface="Times New Roman" panose="02020603050405020304" pitchFamily="18" charset="0"/>
                          </a:rPr>
                          <m:t>𝛼</m:t>
                        </m:r>
                      </m:e>
                    </m:d>
                    <m:r>
                      <a:rPr lang="en-US" sz="2400" i="1">
                        <a:latin typeface="Cambria Math" panose="02040503050406030204" pitchFamily="18" charset="0"/>
                        <a:cs typeface="Times New Roman" panose="02020603050405020304" pitchFamily="18" charset="0"/>
                      </a:rPr>
                      <m:t>∗100 % </m:t>
                    </m:r>
                  </m:oMath>
                </a14:m>
                <a:r>
                  <a:rPr lang="en-US" sz="2400" u="sng" dirty="0">
                    <a:uFill>
                      <a:solidFill>
                        <a:srgbClr val="C00000"/>
                      </a:solidFill>
                    </a:uFill>
                    <a:latin typeface="Times New Roman" panose="02020603050405020304" pitchFamily="18" charset="0"/>
                    <a:cs typeface="Times New Roman" panose="02020603050405020304" pitchFamily="18" charset="0"/>
                  </a:rPr>
                  <a:t>Prediction Interval for predicted response </a:t>
                </a:r>
                <a:r>
                  <a:rPr lang="en-US" sz="2400" dirty="0">
                    <a:latin typeface="Times New Roman" panose="02020603050405020304" pitchFamily="18" charset="0"/>
                    <a:cs typeface="Times New Roman" panose="02020603050405020304" pitchFamily="18" charset="0"/>
                  </a:rPr>
                  <a:t>at </a:t>
                </a:r>
                <a14:m>
                  <m:oMath xmlns:m="http://schemas.openxmlformats.org/officeDocument/2006/math">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𝑦</m:t>
                    </m:r>
                    <m:d>
                      <m:dPr>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e>
                    </m:d>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1</m:t>
                        </m:r>
                      </m:sub>
                    </m:s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can be computed 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676400"/>
                <a:ext cx="7661275" cy="4114800"/>
              </a:xfrm>
              <a:blipFill>
                <a:blip r:embed="rId2"/>
                <a:stretch>
                  <a:fillRect l="-1193" t="-1185" r="-1193"/>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33</a:t>
            </a:fld>
            <a:endParaRPr lang="en-US"/>
          </a:p>
        </p:txBody>
      </p:sp>
      <mc:AlternateContent xmlns:mc="http://schemas.openxmlformats.org/markup-compatibility/2006" xmlns:a14="http://schemas.microsoft.com/office/drawing/2010/main">
        <mc:Choice Requires="a14">
          <p:sp>
            <p:nvSpPr>
              <p:cNvPr id="2" name="Rectangle 1"/>
              <p:cNvSpPr/>
              <p:nvPr/>
            </p:nvSpPr>
            <p:spPr>
              <a:xfrm>
                <a:off x="762000" y="2495020"/>
                <a:ext cx="7661275" cy="1183529"/>
              </a:xfrm>
              <a:prstGeom prst="rect">
                <a:avLst/>
              </a:prstGeom>
              <a:solidFill>
                <a:schemeClr val="accent1">
                  <a:lumMod val="40000"/>
                  <a:lumOff val="6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f>
                            <m:fPr>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1</m:t>
                              </m:r>
                            </m:num>
                            <m:den>
                              <m:r>
                                <a:rPr lang="en-US" sz="2400" i="1">
                                  <a:solidFill>
                                    <a:srgbClr val="C00000"/>
                                  </a:solidFill>
                                  <a:latin typeface="Cambria Math" panose="02040503050406030204" pitchFamily="18" charset="0"/>
                                  <a:cs typeface="Times New Roman" panose="02020603050405020304" pitchFamily="18" charset="0"/>
                                </a:rPr>
                                <m:t>𝑛</m:t>
                              </m:r>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sSup>
                                <m:sSupPr>
                                  <m:ctrlPr>
                                    <a:rPr lang="en-US" sz="2400" i="1">
                                      <a:solidFill>
                                        <a:srgbClr val="C00000"/>
                                      </a:solidFill>
                                      <a:latin typeface="Cambria Math" panose="02040503050406030204" pitchFamily="18" charset="0"/>
                                      <a:cs typeface="Times New Roman" panose="02020603050405020304" pitchFamily="18" charset="0"/>
                                    </a:rPr>
                                  </m:ctrlPr>
                                </m:sSupPr>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e>
                                <m:sup>
                                  <m:r>
                                    <a:rPr lang="en-US" sz="24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den>
                          </m:f>
                        </m:e>
                      </m:rad>
                    </m:oMath>
                  </m:oMathPara>
                </a14:m>
                <a:endParaRPr lang="en-US" sz="24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762000" y="2495020"/>
                <a:ext cx="7661275" cy="118352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762000" y="4800600"/>
                <a:ext cx="7772400" cy="1183529"/>
              </a:xfrm>
              <a:prstGeom prst="rect">
                <a:avLst/>
              </a:prstGeom>
              <a:solidFill>
                <a:schemeClr val="accent1">
                  <a:lumMod val="40000"/>
                  <a:lumOff val="6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r>
                            <a:rPr lang="en-US" sz="2400" i="1">
                              <a:solidFill>
                                <a:srgbClr val="C00000"/>
                              </a:solidFill>
                              <a:latin typeface="Cambria Math" panose="02040503050406030204" pitchFamily="18" charset="0"/>
                              <a:cs typeface="Times New Roman" panose="02020603050405020304" pitchFamily="18" charset="0"/>
                            </a:rPr>
                            <m:t>1+</m:t>
                          </m:r>
                          <m:f>
                            <m:fPr>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1</m:t>
                              </m:r>
                            </m:num>
                            <m:den>
                              <m:r>
                                <a:rPr lang="en-US" sz="2400" i="1">
                                  <a:solidFill>
                                    <a:srgbClr val="C00000"/>
                                  </a:solidFill>
                                  <a:latin typeface="Cambria Math" panose="02040503050406030204" pitchFamily="18" charset="0"/>
                                  <a:cs typeface="Times New Roman" panose="02020603050405020304" pitchFamily="18" charset="0"/>
                                </a:rPr>
                                <m:t>𝑛</m:t>
                              </m:r>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sSup>
                                <m:sSupPr>
                                  <m:ctrlPr>
                                    <a:rPr lang="en-US" sz="2400" i="1">
                                      <a:solidFill>
                                        <a:srgbClr val="C00000"/>
                                      </a:solidFill>
                                      <a:latin typeface="Cambria Math" panose="02040503050406030204" pitchFamily="18" charset="0"/>
                                      <a:cs typeface="Times New Roman" panose="02020603050405020304" pitchFamily="18" charset="0"/>
                                    </a:rPr>
                                  </m:ctrlPr>
                                </m:sSupPr>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e>
                                <m:sup>
                                  <m:r>
                                    <a:rPr lang="en-US" sz="24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den>
                          </m:f>
                        </m:e>
                      </m:rad>
                    </m:oMath>
                  </m:oMathPara>
                </a14:m>
                <a:endParaRPr lang="en-US" sz="2400" dirty="0">
                  <a:solidFill>
                    <a:srgbClr val="C00000"/>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762000" y="4800600"/>
                <a:ext cx="7772400" cy="1183529"/>
              </a:xfrm>
              <a:prstGeom prst="rect">
                <a:avLst/>
              </a:prstGeom>
              <a:blipFill>
                <a:blip r:embed="rId4"/>
                <a:stretch>
                  <a:fillRect/>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pPr>
              <a:defRPr/>
            </a:pPr>
            <a:fld id="{9FB93BC9-97E7-4C3D-938F-1463D7FE81E8}" type="datetime1">
              <a:rPr lang="en-US" smtClean="0"/>
              <a:t>7/22/2024</a:t>
            </a:fld>
            <a:endParaRPr lang="en-US"/>
          </a:p>
        </p:txBody>
      </p:sp>
      <p:sp>
        <p:nvSpPr>
          <p:cNvPr id="7" name="Footer Placeholder 6"/>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74865580"/>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FF11A0DD-65DA-4BF7-816C-3917B5E2811D}" type="datetime1">
              <a:rPr lang="en-US" smtClean="0"/>
              <a:t>7/22/2024</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34</a:t>
            </a:fld>
            <a:endParaRPr lang="en-US"/>
          </a:p>
        </p:txBody>
      </p:sp>
      <p:sp>
        <p:nvSpPr>
          <p:cNvPr id="7" name="Title 1"/>
          <p:cNvSpPr>
            <a:spLocks noGrp="1"/>
          </p:cNvSpPr>
          <p:nvPr>
            <p:ph type="title"/>
          </p:nvPr>
        </p:nvSpPr>
        <p:spPr>
          <a:xfrm>
            <a:off x="931863" y="96838"/>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Example:</a:t>
            </a:r>
          </a:p>
        </p:txBody>
      </p:sp>
      <mc:AlternateContent xmlns:mc="http://schemas.openxmlformats.org/markup-compatibility/2006" xmlns:a14="http://schemas.microsoft.com/office/drawing/2010/main">
        <mc:Choice Requires="a14">
          <p:sp>
            <p:nvSpPr>
              <p:cNvPr id="8" name="Rectangle 7"/>
              <p:cNvSpPr/>
              <p:nvPr/>
            </p:nvSpPr>
            <p:spPr>
              <a:xfrm>
                <a:off x="662781" y="1486564"/>
                <a:ext cx="7696200" cy="209288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Consider example 3,</a:t>
                </a:r>
              </a:p>
              <a:p>
                <a:pPr algn="just"/>
                <a:r>
                  <a:rPr lang="en-US" sz="2800" dirty="0">
                    <a:latin typeface="Times New Roman" panose="02020603050405020304" pitchFamily="18" charset="0"/>
                    <a:cs typeface="Times New Roman" panose="02020603050405020304" pitchFamily="18" charset="0"/>
                  </a:rPr>
                  <a:t>Determine the standard error and  construct 90% Confidence Interval for the predicted response at </a:t>
                </a:r>
                <a14:m>
                  <m:oMath xmlns:m="http://schemas.openxmlformats.org/officeDocument/2006/math">
                    <m:r>
                      <a:rPr lang="en-US" sz="2800" i="1" dirty="0" smtClean="0">
                        <a:latin typeface="Cambria Math" panose="02040503050406030204" pitchFamily="18" charset="0"/>
                        <a:cs typeface="Times New Roman" panose="02020603050405020304" pitchFamily="18" charset="0"/>
                      </a:rPr>
                      <m:t>𝑥</m:t>
                    </m:r>
                    <m:r>
                      <a:rPr lang="en-US" sz="2800" i="1" dirty="0" smtClean="0">
                        <a:latin typeface="Cambria Math" panose="02040503050406030204" pitchFamily="18" charset="0"/>
                        <a:cs typeface="Times New Roman" panose="02020603050405020304" pitchFamily="18" charset="0"/>
                      </a:rPr>
                      <m:t>=4</m:t>
                    </m:r>
                  </m:oMath>
                </a14:m>
                <a:r>
                  <a:rPr lang="en-US" sz="2800" dirty="0">
                    <a:latin typeface="Times New Roman" panose="02020603050405020304" pitchFamily="18" charset="0"/>
                    <a:cs typeface="Times New Roman" panose="02020603050405020304" pitchFamily="18" charset="0"/>
                  </a:rPr>
                  <a:t>.</a:t>
                </a:r>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662781" y="1486564"/>
                <a:ext cx="7696200" cy="2092881"/>
              </a:xfrm>
              <a:prstGeom prst="rect">
                <a:avLst/>
              </a:prstGeom>
              <a:blipFill>
                <a:blip r:embed="rId2"/>
                <a:stretch>
                  <a:fillRect l="-1664" r="-1585" b="-7289"/>
                </a:stretch>
              </a:blipFill>
            </p:spPr>
            <p:txBody>
              <a:bodyPr/>
              <a:lstStyle/>
              <a:p>
                <a:r>
                  <a:rPr lang="en-NZ">
                    <a:noFill/>
                  </a:rPr>
                  <a:t> </a:t>
                </a:r>
              </a:p>
            </p:txBody>
          </p:sp>
        </mc:Fallback>
      </mc:AlternateContent>
    </p:spTree>
    <p:extLst>
      <p:ext uri="{BB962C8B-B14F-4D97-AF65-F5344CB8AC3E}">
        <p14:creationId xmlns:p14="http://schemas.microsoft.com/office/powerpoint/2010/main" val="4263447508"/>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35</a:t>
            </a:fld>
            <a:endParaRPr lang="en-US"/>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890677739"/>
                  </p:ext>
                </p:extLst>
              </p:nvPr>
            </p:nvGraphicFramePr>
            <p:xfrm>
              <a:off x="457199" y="533400"/>
              <a:ext cx="8382001" cy="5441950"/>
            </p:xfrm>
            <a:graphic>
              <a:graphicData uri="http://schemas.openxmlformats.org/drawingml/2006/table">
                <a:tbl>
                  <a:tblPr firstRow="1" bandRow="1">
                    <a:tableStyleId>{69CF1AB2-1976-4502-BF36-3FF5EA218861}</a:tableStyleId>
                  </a:tblPr>
                  <a:tblGrid>
                    <a:gridCol w="914400">
                      <a:extLst>
                        <a:ext uri="{9D8B030D-6E8A-4147-A177-3AD203B41FA5}">
                          <a16:colId xmlns:a16="http://schemas.microsoft.com/office/drawing/2014/main" val="2905704676"/>
                        </a:ext>
                      </a:extLst>
                    </a:gridCol>
                    <a:gridCol w="914400">
                      <a:extLst>
                        <a:ext uri="{9D8B030D-6E8A-4147-A177-3AD203B41FA5}">
                          <a16:colId xmlns:a16="http://schemas.microsoft.com/office/drawing/2014/main" val="1474499219"/>
                        </a:ext>
                      </a:extLst>
                    </a:gridCol>
                    <a:gridCol w="1143000">
                      <a:extLst>
                        <a:ext uri="{9D8B030D-6E8A-4147-A177-3AD203B41FA5}">
                          <a16:colId xmlns:a16="http://schemas.microsoft.com/office/drawing/2014/main" val="603956241"/>
                        </a:ext>
                      </a:extLst>
                    </a:gridCol>
                    <a:gridCol w="990600">
                      <a:extLst>
                        <a:ext uri="{9D8B030D-6E8A-4147-A177-3AD203B41FA5}">
                          <a16:colId xmlns:a16="http://schemas.microsoft.com/office/drawing/2014/main" val="4097075756"/>
                        </a:ext>
                      </a:extLst>
                    </a:gridCol>
                    <a:gridCol w="1143000">
                      <a:extLst>
                        <a:ext uri="{9D8B030D-6E8A-4147-A177-3AD203B41FA5}">
                          <a16:colId xmlns:a16="http://schemas.microsoft.com/office/drawing/2014/main" val="85630102"/>
                        </a:ext>
                      </a:extLst>
                    </a:gridCol>
                    <a:gridCol w="9144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1447801">
                      <a:extLst>
                        <a:ext uri="{9D8B030D-6E8A-4147-A177-3AD203B41FA5}">
                          <a16:colId xmlns:a16="http://schemas.microsoft.com/office/drawing/2014/main" val="20007"/>
                        </a:ext>
                      </a:extLst>
                    </a:gridCol>
                  </a:tblGrid>
                  <a:tr h="370840">
                    <a:tc>
                      <a:txBody>
                        <a:bodyPr/>
                        <a:lstStyle/>
                        <a:p>
                          <a:pPr algn="ctr"/>
                          <a:r>
                            <a:rPr lang="en-US" sz="1100" b="1" i="0" dirty="0">
                              <a:latin typeface="Times New Roman" panose="02020603050405020304" pitchFamily="18" charset="0"/>
                              <a:cs typeface="Times New Roman" panose="02020603050405020304" pitchFamily="18" charset="0"/>
                            </a:rPr>
                            <a:t>Instructor ratings </a:t>
                          </a:r>
                          <a14:m>
                            <m:oMath xmlns:m="http://schemas.openxmlformats.org/officeDocument/2006/math">
                              <m:r>
                                <a:rPr lang="en-US" sz="1100" b="1" i="0" dirty="0" smtClean="0">
                                  <a:latin typeface="Cambria Math" panose="02040503050406030204" pitchFamily="18" charset="0"/>
                                </a:rPr>
                                <m:t>(</m:t>
                              </m:r>
                              <m:r>
                                <a:rPr lang="en-US" sz="1100" b="1" i="0" dirty="0" smtClean="0">
                                  <a:latin typeface="Cambria Math" panose="02040503050406030204" pitchFamily="18" charset="0"/>
                                </a:rPr>
                                <m:t>𝐗</m:t>
                              </m:r>
                              <m:r>
                                <a:rPr lang="en-US" sz="1100" b="1" i="0" dirty="0" smtClean="0">
                                  <a:latin typeface="Cambria Math" panose="02040503050406030204" pitchFamily="18" charset="0"/>
                                </a:rPr>
                                <m:t>)</m:t>
                              </m:r>
                            </m:oMath>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r>
                            <a:rPr lang="en-US" sz="1100" b="1" i="0" dirty="0">
                              <a:latin typeface="Times New Roman" panose="02020603050405020304" pitchFamily="18" charset="0"/>
                              <a:cs typeface="Times New Roman" panose="02020603050405020304" pitchFamily="18" charset="0"/>
                            </a:rPr>
                            <a:t>Expected grades </a:t>
                          </a:r>
                          <a14:m>
                            <m:oMath xmlns:m="http://schemas.openxmlformats.org/officeDocument/2006/math">
                              <m:r>
                                <a:rPr lang="en-US" sz="1100" b="1" i="0" dirty="0" smtClean="0">
                                  <a:latin typeface="Cambria Math" panose="02040503050406030204" pitchFamily="18" charset="0"/>
                                </a:rPr>
                                <m:t>(</m:t>
                              </m:r>
                              <m:r>
                                <a:rPr lang="en-US" sz="1100" b="1" i="0" dirty="0" smtClean="0">
                                  <a:latin typeface="Cambria Math" panose="02040503050406030204" pitchFamily="18" charset="0"/>
                                </a:rPr>
                                <m:t>𝐘</m:t>
                              </m:r>
                              <m:r>
                                <a:rPr lang="en-US" sz="1100" b="1" i="0" dirty="0" smtClean="0">
                                  <a:latin typeface="Cambria Math" panose="02040503050406030204" pitchFamily="18" charset="0"/>
                                </a:rPr>
                                <m:t>)</m:t>
                              </m:r>
                            </m:oMath>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100" b="1" i="0" dirty="0" smtClean="0">
                                    <a:latin typeface="Cambria Math" panose="02040503050406030204" pitchFamily="18" charset="0"/>
                                  </a:rPr>
                                  <m:t>𝐗𝐘</m:t>
                                </m:r>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100" b="1" i="1" dirty="0" smtClean="0">
                                        <a:latin typeface="Cambria Math" panose="02040503050406030204" pitchFamily="18" charset="0"/>
                                      </a:rPr>
                                    </m:ctrlPr>
                                  </m:sSupPr>
                                  <m:e>
                                    <m:r>
                                      <a:rPr lang="en-US" sz="1100" b="1" i="0" dirty="0" smtClean="0">
                                        <a:latin typeface="Cambria Math" panose="02040503050406030204" pitchFamily="18" charset="0"/>
                                      </a:rPr>
                                      <m:t>𝐗</m:t>
                                    </m:r>
                                  </m:e>
                                  <m:sup>
                                    <m:r>
                                      <a:rPr lang="en-US" sz="1100" b="1" i="0" dirty="0" smtClean="0">
                                        <a:latin typeface="Cambria Math" panose="02040503050406030204" pitchFamily="18" charset="0"/>
                                      </a:rPr>
                                      <m:t>𝟐</m:t>
                                    </m:r>
                                  </m:sup>
                                </m:sSup>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100" b="1" i="1" dirty="0" smtClean="0">
                                        <a:latin typeface="Cambria Math" panose="02040503050406030204" pitchFamily="18" charset="0"/>
                                      </a:rPr>
                                    </m:ctrlPr>
                                  </m:sSupPr>
                                  <m:e>
                                    <m:r>
                                      <a:rPr lang="en-US" sz="1100" b="1" i="0" dirty="0" smtClean="0">
                                        <a:latin typeface="Cambria Math" panose="02040503050406030204" pitchFamily="18" charset="0"/>
                                      </a:rPr>
                                      <m:t>𝐘</m:t>
                                    </m:r>
                                  </m:e>
                                  <m:sup>
                                    <m:r>
                                      <a:rPr lang="en-US" sz="1100" b="1" i="0" dirty="0" smtClean="0">
                                        <a:latin typeface="Cambria Math" panose="02040503050406030204" pitchFamily="18" charset="0"/>
                                      </a:rPr>
                                      <m:t>𝟐</m:t>
                                    </m:r>
                                  </m:sup>
                                </m:sSup>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800" b="1" i="1" smtClean="0">
                                        <a:latin typeface="Cambria Math" panose="02040503050406030204" pitchFamily="18" charset="0"/>
                                        <a:cs typeface="Times New Roman" panose="02020603050405020304" pitchFamily="18" charset="0"/>
                                      </a:rPr>
                                    </m:ctrlPr>
                                  </m:accPr>
                                  <m:e>
                                    <m:r>
                                      <a:rPr lang="en-US" sz="800" b="1" i="1" smtClean="0">
                                        <a:latin typeface="Cambria Math" panose="02040503050406030204" pitchFamily="18" charset="0"/>
                                        <a:cs typeface="Times New Roman" panose="02020603050405020304" pitchFamily="18" charset="0"/>
                                      </a:rPr>
                                      <m:t>𝒀</m:t>
                                    </m:r>
                                  </m:e>
                                </m:acc>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𝟏</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𝟑𝟓𝟔𝟗</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𝟎</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𝟒𝟏𝟑𝟖</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𝑿</m:t>
                                </m:r>
                              </m:oMath>
                            </m:oMathPara>
                          </a14:m>
                          <a:endParaRPr lang="en-US" sz="8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100" b="1" i="1" smtClean="0">
                                    <a:latin typeface="Cambria Math" panose="02040503050406030204" pitchFamily="18" charset="0"/>
                                    <a:cs typeface="Times New Roman" panose="02020603050405020304" pitchFamily="18" charset="0"/>
                                  </a:rPr>
                                  <m:t>𝒆</m:t>
                                </m:r>
                                <m:r>
                                  <a:rPr lang="en-US" sz="1100" b="1" i="1" smtClean="0">
                                    <a:latin typeface="Cambria Math" panose="02040503050406030204" pitchFamily="18" charset="0"/>
                                    <a:cs typeface="Times New Roman" panose="02020603050405020304" pitchFamily="18" charset="0"/>
                                  </a:rPr>
                                  <m:t>=</m:t>
                                </m:r>
                                <m:r>
                                  <a:rPr lang="en-US" sz="1100" b="1" i="1" smtClean="0">
                                    <a:latin typeface="Cambria Math" panose="02040503050406030204" pitchFamily="18" charset="0"/>
                                    <a:cs typeface="Times New Roman" panose="02020603050405020304" pitchFamily="18" charset="0"/>
                                  </a:rPr>
                                  <m:t>𝒀</m:t>
                                </m:r>
                                <m:r>
                                  <a:rPr lang="en-US" sz="1100" b="1" i="1" smtClean="0">
                                    <a:latin typeface="Cambria Math" panose="02040503050406030204" pitchFamily="18" charset="0"/>
                                    <a:cs typeface="Times New Roman" panose="02020603050405020304" pitchFamily="18" charset="0"/>
                                  </a:rPr>
                                  <m:t>−</m:t>
                                </m:r>
                                <m:acc>
                                  <m:accPr>
                                    <m:chr m:val="̂"/>
                                    <m:ctrlPr>
                                      <a:rPr lang="en-US" sz="1100" b="1" i="1" smtClean="0">
                                        <a:latin typeface="Cambria Math" panose="02040503050406030204" pitchFamily="18" charset="0"/>
                                        <a:cs typeface="Times New Roman" panose="02020603050405020304" pitchFamily="18" charset="0"/>
                                      </a:rPr>
                                    </m:ctrlPr>
                                  </m:accPr>
                                  <m:e>
                                    <m:r>
                                      <a:rPr lang="en-US" sz="1100" b="1" i="1" smtClean="0">
                                        <a:latin typeface="Cambria Math" panose="02040503050406030204" pitchFamily="18" charset="0"/>
                                        <a:cs typeface="Times New Roman" panose="02020603050405020304" pitchFamily="18" charset="0"/>
                                      </a:rPr>
                                      <m:t>𝒀</m:t>
                                    </m:r>
                                  </m:e>
                                </m:acc>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100" b="1" i="1" smtClean="0">
                                        <a:latin typeface="Cambria Math" panose="02040503050406030204" pitchFamily="18" charset="0"/>
                                        <a:cs typeface="Times New Roman" panose="02020603050405020304" pitchFamily="18" charset="0"/>
                                      </a:rPr>
                                    </m:ctrlPr>
                                  </m:sSupPr>
                                  <m:e>
                                    <m:d>
                                      <m:dPr>
                                        <m:ctrlPr>
                                          <a:rPr lang="en-US" sz="1100" b="1" i="1" smtClean="0">
                                            <a:latin typeface="Cambria Math" panose="02040503050406030204" pitchFamily="18" charset="0"/>
                                            <a:cs typeface="Times New Roman" panose="02020603050405020304" pitchFamily="18" charset="0"/>
                                          </a:rPr>
                                        </m:ctrlPr>
                                      </m:dPr>
                                      <m:e>
                                        <m:r>
                                          <a:rPr lang="en-US" sz="1100" b="1" i="1" smtClean="0">
                                            <a:latin typeface="Cambria Math" panose="02040503050406030204" pitchFamily="18" charset="0"/>
                                            <a:cs typeface="Times New Roman" panose="02020603050405020304" pitchFamily="18" charset="0"/>
                                          </a:rPr>
                                          <m:t>𝒀</m:t>
                                        </m:r>
                                        <m:r>
                                          <a:rPr lang="en-US" sz="1100" b="1" i="1" smtClean="0">
                                            <a:latin typeface="Cambria Math" panose="02040503050406030204" pitchFamily="18" charset="0"/>
                                            <a:cs typeface="Times New Roman" panose="02020603050405020304" pitchFamily="18" charset="0"/>
                                          </a:rPr>
                                          <m:t>−</m:t>
                                        </m:r>
                                        <m:acc>
                                          <m:accPr>
                                            <m:chr m:val="̂"/>
                                            <m:ctrlPr>
                                              <a:rPr lang="en-US" sz="1100" b="1" i="1" smtClean="0">
                                                <a:latin typeface="Cambria Math" panose="02040503050406030204" pitchFamily="18" charset="0"/>
                                                <a:cs typeface="Times New Roman" panose="02020603050405020304" pitchFamily="18" charset="0"/>
                                              </a:rPr>
                                            </m:ctrlPr>
                                          </m:accPr>
                                          <m:e>
                                            <m:r>
                                              <a:rPr lang="en-US" sz="1100" b="1" i="1" smtClean="0">
                                                <a:latin typeface="Cambria Math" panose="02040503050406030204" pitchFamily="18" charset="0"/>
                                                <a:cs typeface="Times New Roman" panose="02020603050405020304" pitchFamily="18" charset="0"/>
                                              </a:rPr>
                                              <m:t>𝒀</m:t>
                                            </m:r>
                                          </m:e>
                                        </m:acc>
                                      </m:e>
                                    </m:d>
                                  </m:e>
                                  <m:sup>
                                    <m:r>
                                      <a:rPr lang="en-US" sz="1100" b="1" i="1" smtClean="0">
                                        <a:latin typeface="Cambria Math" panose="02040503050406030204" pitchFamily="18" charset="0"/>
                                        <a:cs typeface="Times New Roman" panose="02020603050405020304" pitchFamily="18" charset="0"/>
                                      </a:rPr>
                                      <m:t>𝟐</m:t>
                                    </m:r>
                                  </m:sup>
                                </m:sSup>
                              </m:oMath>
                            </m:oMathPara>
                          </a14:m>
                          <a:endParaRPr lang="en-US" sz="1100" b="1"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227096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algn="ctr"/>
                          <a:r>
                            <a:rPr lang="en-US" sz="11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2.5155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0.0845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0.0071</a:t>
                          </a:r>
                        </a:p>
                      </a:txBody>
                      <a:tcPr marL="9525" marR="9525" marT="9525" marB="0" anchor="b"/>
                    </a:tc>
                    <a:extLst>
                      <a:ext uri="{0D108BD9-81ED-4DB2-BD59-A6C34878D82A}">
                        <a16:rowId xmlns:a16="http://schemas.microsoft.com/office/drawing/2014/main" val="56429616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3.7</a:t>
                          </a:r>
                        </a:p>
                      </a:txBody>
                      <a:tcPr/>
                    </a:tc>
                    <a:tc>
                      <a:txBody>
                        <a:bodyPr/>
                        <a:lstStyle/>
                        <a:p>
                          <a:pPr algn="ctr"/>
                          <a:r>
                            <a:rPr lang="en-US" sz="11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2.8880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0.0120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0.0001</a:t>
                          </a:r>
                        </a:p>
                      </a:txBody>
                      <a:tcPr marL="9525" marR="9525" marT="9525" marB="0" anchor="b"/>
                    </a:tc>
                    <a:extLst>
                      <a:ext uri="{0D108BD9-81ED-4DB2-BD59-A6C34878D82A}">
                        <a16:rowId xmlns:a16="http://schemas.microsoft.com/office/drawing/2014/main" val="3872124215"/>
                      </a:ext>
                    </a:extLst>
                  </a:tr>
                  <a:tr h="386080">
                    <a:tc>
                      <a:txBody>
                        <a:bodyPr/>
                        <a:lstStyle/>
                        <a:p>
                          <a:pPr algn="ctr"/>
                          <a:r>
                            <a:rPr lang="en-US" sz="1100" b="0" i="0" dirty="0">
                              <a:latin typeface="Times New Roman" panose="02020603050405020304" pitchFamily="18" charset="0"/>
                              <a:cs typeface="Times New Roman" panose="02020603050405020304" pitchFamily="18" charset="0"/>
                            </a:rPr>
                            <a:t>4.4</a:t>
                          </a:r>
                        </a:p>
                      </a:txBody>
                      <a:tcPr/>
                    </a:tc>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3.1776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0.0150</a:t>
                          </a:r>
                        </a:p>
                      </a:txBody>
                      <a:tcPr marL="9525" marR="9525" marT="9525" marB="0" anchor="b"/>
                    </a:tc>
                    <a:extLst>
                      <a:ext uri="{0D108BD9-81ED-4DB2-BD59-A6C34878D82A}">
                        <a16:rowId xmlns:a16="http://schemas.microsoft.com/office/drawing/2014/main" val="20889698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3.6</a:t>
                          </a:r>
                        </a:p>
                      </a:txBody>
                      <a:tcPr/>
                    </a:tc>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2.8466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val="2174473691"/>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4.7</a:t>
                          </a:r>
                        </a:p>
                      </a:txBody>
                      <a:tcPr/>
                    </a:tc>
                    <a:tc>
                      <a:txBody>
                        <a:bodyPr/>
                        <a:lstStyle/>
                        <a:p>
                          <a:pPr algn="ctr"/>
                          <a:r>
                            <a:rPr lang="en-US" sz="11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3.3018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-0.2018</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0.0407</a:t>
                          </a:r>
                        </a:p>
                      </a:txBody>
                      <a:tcPr marL="9525" marR="9525" marT="9525" marB="0" anchor="b"/>
                    </a:tc>
                    <a:extLst>
                      <a:ext uri="{0D108BD9-81ED-4DB2-BD59-A6C34878D82A}">
                        <a16:rowId xmlns:a16="http://schemas.microsoft.com/office/drawing/2014/main" val="54959523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2.8052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-0.0052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0.0000</a:t>
                          </a:r>
                        </a:p>
                      </a:txBody>
                      <a:tcPr marL="9525" marR="9525" marT="9525" marB="0" anchor="b"/>
                    </a:tc>
                    <a:extLst>
                      <a:ext uri="{0D108BD9-81ED-4DB2-BD59-A6C34878D82A}">
                        <a16:rowId xmlns:a16="http://schemas.microsoft.com/office/drawing/2014/main" val="21511949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4.1</a:t>
                          </a:r>
                        </a:p>
                      </a:txBody>
                      <a:tcPr/>
                    </a:tc>
                    <a:tc>
                      <a:txBody>
                        <a:bodyPr/>
                        <a:lstStyle/>
                        <a:p>
                          <a:pPr algn="ctr"/>
                          <a:r>
                            <a:rPr lang="en-US" sz="11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3.0535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val="118867359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algn="ctr"/>
                          <a:r>
                            <a:rPr lang="en-US" sz="11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2.6811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-0.2811</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0.0790</a:t>
                          </a:r>
                        </a:p>
                      </a:txBody>
                      <a:tcPr marL="9525" marR="9525" marT="9525" marB="0" anchor="b"/>
                    </a:tc>
                    <a:extLst>
                      <a:ext uri="{0D108BD9-81ED-4DB2-BD59-A6C34878D82A}">
                        <a16:rowId xmlns:a16="http://schemas.microsoft.com/office/drawing/2014/main" val="259566651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4.9</a:t>
                          </a:r>
                        </a:p>
                      </a:txBody>
                      <a:tcPr/>
                    </a:tc>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3.3845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0.1155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0.0133</a:t>
                          </a:r>
                        </a:p>
                      </a:txBody>
                      <a:tcPr marL="9525" marR="9525" marT="9525" marB="0" anchor="b"/>
                    </a:tc>
                    <a:extLst>
                      <a:ext uri="{0D108BD9-81ED-4DB2-BD59-A6C34878D82A}">
                        <a16:rowId xmlns:a16="http://schemas.microsoft.com/office/drawing/2014/main" val="665975424"/>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4.2</a:t>
                          </a:r>
                        </a:p>
                      </a:txBody>
                      <a:tcPr/>
                    </a:tc>
                    <a:tc>
                      <a:txBody>
                        <a:bodyPr/>
                        <a:lstStyle/>
                        <a:p>
                          <a:pPr algn="ctr"/>
                          <a:r>
                            <a:rPr lang="en-US" sz="11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3.0949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-0.0949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0.0090</a:t>
                          </a:r>
                        </a:p>
                      </a:txBody>
                      <a:tcPr marL="9525" marR="9525" marT="9525" marB="0" anchor="b"/>
                    </a:tc>
                    <a:extLst>
                      <a:ext uri="{0D108BD9-81ED-4DB2-BD59-A6C34878D82A}">
                        <a16:rowId xmlns:a16="http://schemas.microsoft.com/office/drawing/2014/main" val="1288431730"/>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3.8</a:t>
                          </a:r>
                        </a:p>
                      </a:txBody>
                      <a:tcPr/>
                    </a:tc>
                    <a:tc>
                      <a:txBody>
                        <a:bodyPr/>
                        <a:lstStyle/>
                        <a:p>
                          <a:pPr algn="ctr"/>
                          <a:r>
                            <a:rPr lang="en-US" sz="11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2.9293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0.4707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0.2215</a:t>
                          </a:r>
                        </a:p>
                      </a:txBody>
                      <a:tcPr marL="9525" marR="9525" marT="9525" marB="0" anchor="b"/>
                    </a:tc>
                    <a:extLst>
                      <a:ext uri="{0D108BD9-81ED-4DB2-BD59-A6C34878D82A}">
                        <a16:rowId xmlns:a16="http://schemas.microsoft.com/office/drawing/2014/main" val="296454013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algn="ctr"/>
                          <a:r>
                            <a:rPr lang="en-US" sz="11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2.7224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0.0495</a:t>
                          </a:r>
                        </a:p>
                      </a:txBody>
                      <a:tcPr marL="9525" marR="9525" marT="9525" marB="0" anchor="b"/>
                    </a:tc>
                    <a:extLst>
                      <a:ext uri="{0D108BD9-81ED-4DB2-BD59-A6C34878D82A}">
                        <a16:rowId xmlns:a16="http://schemas.microsoft.com/office/drawing/2014/main" val="390713653"/>
                      </a:ext>
                    </a:extLst>
                  </a:tr>
                  <a:tr h="370840">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X</m:t>
                                        </m:r>
                                      </m:e>
                                      <m:sub>
                                        <m:r>
                                          <m:rPr>
                                            <m:sty m:val="p"/>
                                          </m:rPr>
                                          <a:rPr lang="en-US" sz="1000" smtClean="0">
                                            <a:latin typeface="Cambria Math" panose="02040503050406030204" pitchFamily="18" charset="0"/>
                                          </a:rPr>
                                          <m:t>i</m:t>
                                        </m:r>
                                      </m:sub>
                                    </m:sSub>
                                  </m:e>
                                </m:nary>
                                <m:r>
                                  <a:rPr lang="en-US" sz="1000" smtClean="0">
                                    <a:latin typeface="Cambria Math" panose="02040503050406030204" pitchFamily="18" charset="0"/>
                                  </a:rPr>
                                  <m:t>=46.2</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Y</m:t>
                                        </m:r>
                                      </m:e>
                                      <m:sub>
                                        <m:r>
                                          <m:rPr>
                                            <m:sty m:val="p"/>
                                          </m:rPr>
                                          <a:rPr lang="en-US" sz="1000" smtClean="0">
                                            <a:latin typeface="Cambria Math" panose="02040503050406030204" pitchFamily="18" charset="0"/>
                                          </a:rPr>
                                          <m:t>i</m:t>
                                        </m:r>
                                      </m:sub>
                                    </m:sSub>
                                  </m:e>
                                </m:nary>
                                <m:r>
                                  <a:rPr lang="en-US" sz="1000" smtClean="0">
                                    <a:latin typeface="Cambria Math" panose="02040503050406030204" pitchFamily="18" charset="0"/>
                                  </a:rPr>
                                  <m:t>=35.4</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X</m:t>
                                        </m:r>
                                      </m:e>
                                      <m:sub>
                                        <m:r>
                                          <m:rPr>
                                            <m:sty m:val="p"/>
                                          </m:rPr>
                                          <a:rPr lang="en-US" sz="1000" smtClean="0">
                                            <a:latin typeface="Cambria Math" panose="02040503050406030204" pitchFamily="18" charset="0"/>
                                          </a:rPr>
                                          <m:t>i</m:t>
                                        </m:r>
                                      </m:sub>
                                    </m:sSub>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Y</m:t>
                                        </m:r>
                                      </m:e>
                                      <m:sub>
                                        <m:r>
                                          <m:rPr>
                                            <m:sty m:val="p"/>
                                          </m:rPr>
                                          <a:rPr lang="en-US" sz="1000" smtClean="0">
                                            <a:latin typeface="Cambria Math" panose="02040503050406030204" pitchFamily="18" charset="0"/>
                                          </a:rPr>
                                          <m:t>i</m:t>
                                        </m:r>
                                      </m:sub>
                                    </m:sSub>
                                  </m:e>
                                </m:nary>
                                <m:r>
                                  <a:rPr lang="en-US" sz="1000" smtClean="0">
                                    <a:latin typeface="Cambria Math" panose="02040503050406030204" pitchFamily="18" charset="0"/>
                                  </a:rPr>
                                  <m:t>=138</m:t>
                                </m:r>
                                <m:r>
                                  <a:rPr lang="en-US" sz="1000" b="0" i="0" smtClean="0">
                                    <a:latin typeface="Cambria Math" panose="02040503050406030204" pitchFamily="18" charset="0"/>
                                  </a:rPr>
                                  <m:t>.</m:t>
                                </m:r>
                                <m:r>
                                  <a:rPr lang="en-US" sz="1000" smtClean="0">
                                    <a:latin typeface="Cambria Math" panose="02040503050406030204" pitchFamily="18" charset="0"/>
                                  </a:rPr>
                                  <m:t>09</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Sup>
                                      <m:sSubSupPr>
                                        <m:ctrlPr>
                                          <a:rPr lang="en-US" sz="1000" i="1" smtClean="0">
                                            <a:latin typeface="Cambria Math" panose="02040503050406030204" pitchFamily="18" charset="0"/>
                                          </a:rPr>
                                        </m:ctrlPr>
                                      </m:sSubSupPr>
                                      <m:e>
                                        <m:r>
                                          <a:rPr lang="en-US" sz="1000" b="0" i="1" smtClean="0">
                                            <a:latin typeface="Cambria Math" panose="02040503050406030204" pitchFamily="18" charset="0"/>
                                          </a:rPr>
                                          <m:t>𝑋</m:t>
                                        </m:r>
                                      </m:e>
                                      <m:sub>
                                        <m:r>
                                          <m:rPr>
                                            <m:sty m:val="p"/>
                                          </m:rPr>
                                          <a:rPr lang="en-US" sz="1000" smtClean="0">
                                            <a:latin typeface="Cambria Math" panose="02040503050406030204" pitchFamily="18" charset="0"/>
                                          </a:rPr>
                                          <m:t>i</m:t>
                                        </m:r>
                                      </m:sub>
                                      <m:sup>
                                        <m:r>
                                          <a:rPr lang="en-US" sz="1000" b="0" i="1" smtClean="0">
                                            <a:latin typeface="Cambria Math" panose="02040503050406030204" pitchFamily="18" charset="0"/>
                                          </a:rPr>
                                          <m:t>2</m:t>
                                        </m:r>
                                      </m:sup>
                                    </m:sSubSup>
                                    <m:r>
                                      <a:rPr lang="en-US" sz="1000" b="0" i="1" smtClean="0">
                                        <a:latin typeface="Cambria Math" panose="02040503050406030204" pitchFamily="18" charset="0"/>
                                      </a:rPr>
                                      <m:t>=</m:t>
                                    </m:r>
                                  </m:e>
                                </m:nary>
                                <m:r>
                                  <a:rPr lang="en-US" sz="1000" b="0" i="0" smtClean="0">
                                    <a:latin typeface="Cambria Math" panose="02040503050406030204" pitchFamily="18" charset="0"/>
                                  </a:rPr>
                                  <m:t>182.22</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Sup>
                                      <m:sSubSupPr>
                                        <m:ctrlPr>
                                          <a:rPr lang="en-US" sz="1000" i="1" smtClean="0">
                                            <a:latin typeface="Cambria Math" panose="02040503050406030204" pitchFamily="18" charset="0"/>
                                          </a:rPr>
                                        </m:ctrlPr>
                                      </m:sSubSupPr>
                                      <m:e>
                                        <m:r>
                                          <a:rPr lang="en-US" sz="1000" b="0" i="1" smtClean="0">
                                            <a:latin typeface="Cambria Math" panose="02040503050406030204" pitchFamily="18" charset="0"/>
                                          </a:rPr>
                                          <m:t>𝑌</m:t>
                                        </m:r>
                                      </m:e>
                                      <m:sub>
                                        <m:r>
                                          <m:rPr>
                                            <m:sty m:val="p"/>
                                          </m:rPr>
                                          <a:rPr lang="en-US" sz="1000" smtClean="0">
                                            <a:latin typeface="Cambria Math" panose="02040503050406030204" pitchFamily="18" charset="0"/>
                                          </a:rPr>
                                          <m:t>i</m:t>
                                        </m:r>
                                      </m:sub>
                                      <m:sup>
                                        <m:r>
                                          <a:rPr lang="en-US" sz="1000" b="0" i="1" smtClean="0">
                                            <a:latin typeface="Cambria Math" panose="02040503050406030204" pitchFamily="18" charset="0"/>
                                          </a:rPr>
                                          <m:t>2</m:t>
                                        </m:r>
                                      </m:sup>
                                    </m:sSubSup>
                                  </m:e>
                                </m:nary>
                                <m:r>
                                  <a:rPr lang="en-US" sz="1000" smtClean="0">
                                    <a:latin typeface="Cambria Math" panose="02040503050406030204" pitchFamily="18" charset="0"/>
                                  </a:rPr>
                                  <m:t>=</m:t>
                                </m:r>
                                <m:r>
                                  <a:rPr lang="en-US" sz="1000" b="0" i="0" smtClean="0">
                                    <a:latin typeface="Cambria Math" panose="02040503050406030204" pitchFamily="18" charset="0"/>
                                  </a:rPr>
                                  <m:t>105.86</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endParaRPr lang="en-US" sz="10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r>
                                      <a:rPr lang="en-US" sz="1000" b="0" i="1" smtClean="0">
                                        <a:latin typeface="Cambria Math" panose="02040503050406030204" pitchFamily="18" charset="0"/>
                                      </a:rPr>
                                      <m:t>𝑒</m:t>
                                    </m:r>
                                  </m:e>
                                </m:nary>
                                <m:r>
                                  <a:rPr lang="en-US" sz="1000" i="0" smtClean="0">
                                    <a:latin typeface="Cambria Math" panose="02040503050406030204" pitchFamily="18" charset="0"/>
                                    <a:ea typeface="Cambria Math" panose="02040503050406030204" pitchFamily="18" charset="0"/>
                                  </a:rPr>
                                  <m:t>≈</m:t>
                                </m:r>
                                <m:r>
                                  <a:rPr lang="en-US" sz="1000" b="0" i="0" smtClean="0">
                                    <a:latin typeface="Cambria Math" panose="02040503050406030204" pitchFamily="18" charset="0"/>
                                    <a:ea typeface="Cambria Math" panose="02040503050406030204" pitchFamily="18" charset="0"/>
                                  </a:rPr>
                                  <m:t>0</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nary>
                                <m:naryPr>
                                  <m:chr m:val="∑"/>
                                  <m:ctrlPr>
                                    <a:rPr lang="en-US" sz="800" i="1" smtClean="0">
                                      <a:latin typeface="Cambria Math" panose="02040503050406030204" pitchFamily="18" charset="0"/>
                                    </a:rPr>
                                  </m:ctrlPr>
                                </m:naryPr>
                                <m:sub>
                                  <m:r>
                                    <m:rPr>
                                      <m:sty m:val="p"/>
                                      <m:brk m:alnAt="23"/>
                                    </m:rPr>
                                    <a:rPr lang="en-US" sz="800" smtClean="0">
                                      <a:latin typeface="Cambria Math" panose="02040503050406030204" pitchFamily="18" charset="0"/>
                                    </a:rPr>
                                    <m:t>i</m:t>
                                  </m:r>
                                  <m:r>
                                    <a:rPr lang="en-US" sz="800" smtClean="0">
                                      <a:latin typeface="Cambria Math" panose="02040503050406030204" pitchFamily="18" charset="0"/>
                                    </a:rPr>
                                    <m:t>=1</m:t>
                                  </m:r>
                                </m:sub>
                                <m:sup>
                                  <m:r>
                                    <a:rPr lang="en-US" sz="800" smtClean="0">
                                      <a:latin typeface="Cambria Math" panose="02040503050406030204" pitchFamily="18" charset="0"/>
                                    </a:rPr>
                                    <m:t>12</m:t>
                                  </m:r>
                                </m:sup>
                                <m:e>
                                  <m:sSup>
                                    <m:sSupPr>
                                      <m:ctrlPr>
                                        <a:rPr lang="en-US" sz="1000" b="1" i="1" smtClean="0">
                                          <a:latin typeface="Cambria Math" panose="02040503050406030204" pitchFamily="18" charset="0"/>
                                          <a:cs typeface="Times New Roman" panose="02020603050405020304" pitchFamily="18" charset="0"/>
                                        </a:rPr>
                                      </m:ctrlPr>
                                    </m:sSupPr>
                                    <m:e>
                                      <m:d>
                                        <m:dPr>
                                          <m:ctrlPr>
                                            <a:rPr lang="en-US" sz="1000" b="1" i="1" smtClean="0">
                                              <a:latin typeface="Cambria Math" panose="02040503050406030204" pitchFamily="18" charset="0"/>
                                              <a:cs typeface="Times New Roman" panose="02020603050405020304" pitchFamily="18" charset="0"/>
                                            </a:rPr>
                                          </m:ctrlPr>
                                        </m:dPr>
                                        <m:e>
                                          <m:r>
                                            <a:rPr lang="en-US" sz="1000" b="1" i="1" smtClean="0">
                                              <a:latin typeface="Cambria Math" panose="02040503050406030204" pitchFamily="18" charset="0"/>
                                              <a:cs typeface="Times New Roman" panose="02020603050405020304" pitchFamily="18" charset="0"/>
                                            </a:rPr>
                                            <m:t>𝒀</m:t>
                                          </m:r>
                                          <m:r>
                                            <a:rPr lang="en-US" sz="1000" b="1" i="1" smtClean="0">
                                              <a:latin typeface="Cambria Math" panose="02040503050406030204" pitchFamily="18" charset="0"/>
                                              <a:cs typeface="Times New Roman" panose="02020603050405020304" pitchFamily="18" charset="0"/>
                                            </a:rPr>
                                            <m:t>−</m:t>
                                          </m:r>
                                          <m:acc>
                                            <m:accPr>
                                              <m:chr m:val="̂"/>
                                              <m:ctrlPr>
                                                <a:rPr lang="en-US" sz="1000" b="1" i="1" smtClean="0">
                                                  <a:latin typeface="Cambria Math" panose="02040503050406030204" pitchFamily="18" charset="0"/>
                                                  <a:cs typeface="Times New Roman" panose="02020603050405020304" pitchFamily="18" charset="0"/>
                                                </a:rPr>
                                              </m:ctrlPr>
                                            </m:accPr>
                                            <m:e>
                                              <m:r>
                                                <a:rPr lang="en-US" sz="1000" b="1" i="1" smtClean="0">
                                                  <a:latin typeface="Cambria Math" panose="02040503050406030204" pitchFamily="18" charset="0"/>
                                                  <a:cs typeface="Times New Roman" panose="02020603050405020304" pitchFamily="18" charset="0"/>
                                                </a:rPr>
                                                <m:t>𝒀</m:t>
                                              </m:r>
                                            </m:e>
                                          </m:acc>
                                        </m:e>
                                      </m:d>
                                    </m:e>
                                    <m:sup>
                                      <m:r>
                                        <a:rPr lang="en-US" sz="1000" b="1" i="1" smtClean="0">
                                          <a:latin typeface="Cambria Math" panose="02040503050406030204" pitchFamily="18" charset="0"/>
                                          <a:cs typeface="Times New Roman" panose="02020603050405020304" pitchFamily="18" charset="0"/>
                                        </a:rPr>
                                        <m:t>𝟐</m:t>
                                      </m:r>
                                    </m:sup>
                                  </m:sSup>
                                  <m:r>
                                    <a:rPr lang="en-US" sz="1000" b="0" i="1" smtClean="0">
                                      <a:latin typeface="Cambria Math" panose="02040503050406030204" pitchFamily="18" charset="0"/>
                                      <a:cs typeface="Times New Roman" panose="02020603050405020304" pitchFamily="18" charset="0"/>
                                    </a:rPr>
                                    <m:t>=0.685</m:t>
                                  </m:r>
                                </m:e>
                              </m:nary>
                            </m:oMath>
                          </a14:m>
                          <a:r>
                            <a:rPr lang="en-US" sz="1000" b="0" i="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983797048"/>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3890677739"/>
                  </p:ext>
                </p:extLst>
              </p:nvPr>
            </p:nvGraphicFramePr>
            <p:xfrm>
              <a:off x="457199" y="533400"/>
              <a:ext cx="8382001" cy="5441950"/>
            </p:xfrm>
            <a:graphic>
              <a:graphicData uri="http://schemas.openxmlformats.org/drawingml/2006/table">
                <a:tbl>
                  <a:tblPr firstRow="1" bandRow="1">
                    <a:tableStyleId>{69CF1AB2-1976-4502-BF36-3FF5EA218861}</a:tableStyleId>
                  </a:tblPr>
                  <a:tblGrid>
                    <a:gridCol w="914400">
                      <a:extLst>
                        <a:ext uri="{9D8B030D-6E8A-4147-A177-3AD203B41FA5}">
                          <a16:colId xmlns:a16="http://schemas.microsoft.com/office/drawing/2014/main" xmlns="" xmlns:a14="http://schemas.microsoft.com/office/drawing/2010/main" val="2905704676"/>
                        </a:ext>
                      </a:extLst>
                    </a:gridCol>
                    <a:gridCol w="914400">
                      <a:extLst>
                        <a:ext uri="{9D8B030D-6E8A-4147-A177-3AD203B41FA5}">
                          <a16:colId xmlns:a16="http://schemas.microsoft.com/office/drawing/2014/main" xmlns="" xmlns:a14="http://schemas.microsoft.com/office/drawing/2010/main" val="1474499219"/>
                        </a:ext>
                      </a:extLst>
                    </a:gridCol>
                    <a:gridCol w="1143000">
                      <a:extLst>
                        <a:ext uri="{9D8B030D-6E8A-4147-A177-3AD203B41FA5}">
                          <a16:colId xmlns:a16="http://schemas.microsoft.com/office/drawing/2014/main" xmlns="" xmlns:a14="http://schemas.microsoft.com/office/drawing/2010/main" val="603956241"/>
                        </a:ext>
                      </a:extLst>
                    </a:gridCol>
                    <a:gridCol w="990600">
                      <a:extLst>
                        <a:ext uri="{9D8B030D-6E8A-4147-A177-3AD203B41FA5}">
                          <a16:colId xmlns:a16="http://schemas.microsoft.com/office/drawing/2014/main" xmlns="" xmlns:a14="http://schemas.microsoft.com/office/drawing/2010/main" val="4097075756"/>
                        </a:ext>
                      </a:extLst>
                    </a:gridCol>
                    <a:gridCol w="1143000">
                      <a:extLst>
                        <a:ext uri="{9D8B030D-6E8A-4147-A177-3AD203B41FA5}">
                          <a16:colId xmlns:a16="http://schemas.microsoft.com/office/drawing/2014/main" xmlns="" xmlns:a14="http://schemas.microsoft.com/office/drawing/2010/main" val="85630102"/>
                        </a:ext>
                      </a:extLst>
                    </a:gridCol>
                    <a:gridCol w="914400"/>
                    <a:gridCol w="914400"/>
                    <a:gridCol w="1447801"/>
                  </a:tblGrid>
                  <a:tr h="457581">
                    <a:tc>
                      <a:txBody>
                        <a:bodyPr/>
                        <a:lstStyle/>
                        <a:p>
                          <a:endParaRPr lang="en-US"/>
                        </a:p>
                      </a:txBody>
                      <a:tcPr>
                        <a:blipFill rotWithShape="0">
                          <a:blip r:embed="rId2"/>
                          <a:stretch>
                            <a:fillRect l="-667" t="-1333" r="-819333" b="-1252000"/>
                          </a:stretch>
                        </a:blipFill>
                      </a:tcPr>
                    </a:tc>
                    <a:tc>
                      <a:txBody>
                        <a:bodyPr/>
                        <a:lstStyle/>
                        <a:p>
                          <a:endParaRPr lang="en-US"/>
                        </a:p>
                      </a:txBody>
                      <a:tcPr>
                        <a:blipFill rotWithShape="0">
                          <a:blip r:embed="rId2"/>
                          <a:stretch>
                            <a:fillRect l="-100667" t="-1333" r="-719333" b="-1252000"/>
                          </a:stretch>
                        </a:blipFill>
                      </a:tcPr>
                    </a:tc>
                    <a:tc>
                      <a:txBody>
                        <a:bodyPr/>
                        <a:lstStyle/>
                        <a:p>
                          <a:endParaRPr lang="en-US"/>
                        </a:p>
                      </a:txBody>
                      <a:tcPr>
                        <a:blipFill rotWithShape="0">
                          <a:blip r:embed="rId2"/>
                          <a:stretch>
                            <a:fillRect l="-160106" t="-1333" r="-473936" b="-1252000"/>
                          </a:stretch>
                        </a:blipFill>
                      </a:tcPr>
                    </a:tc>
                    <a:tc>
                      <a:txBody>
                        <a:bodyPr/>
                        <a:lstStyle/>
                        <a:p>
                          <a:endParaRPr lang="en-US"/>
                        </a:p>
                      </a:txBody>
                      <a:tcPr>
                        <a:blipFill rotWithShape="0">
                          <a:blip r:embed="rId2"/>
                          <a:stretch>
                            <a:fillRect l="-301852" t="-1333" r="-450000" b="-1252000"/>
                          </a:stretch>
                        </a:blipFill>
                      </a:tcPr>
                    </a:tc>
                    <a:tc>
                      <a:txBody>
                        <a:bodyPr/>
                        <a:lstStyle/>
                        <a:p>
                          <a:endParaRPr lang="en-US"/>
                        </a:p>
                      </a:txBody>
                      <a:tcPr>
                        <a:blipFill rotWithShape="0">
                          <a:blip r:embed="rId2"/>
                          <a:stretch>
                            <a:fillRect l="-346277" t="-1333" r="-287766" b="-1252000"/>
                          </a:stretch>
                        </a:blipFill>
                      </a:tcPr>
                    </a:tc>
                    <a:tc>
                      <a:txBody>
                        <a:bodyPr/>
                        <a:lstStyle/>
                        <a:p>
                          <a:endParaRPr lang="en-US"/>
                        </a:p>
                      </a:txBody>
                      <a:tcPr>
                        <a:blipFill rotWithShape="0">
                          <a:blip r:embed="rId2"/>
                          <a:stretch>
                            <a:fillRect l="-559333" t="-1333" r="-260667" b="-1252000"/>
                          </a:stretch>
                        </a:blipFill>
                      </a:tcPr>
                    </a:tc>
                    <a:tc>
                      <a:txBody>
                        <a:bodyPr/>
                        <a:lstStyle/>
                        <a:p>
                          <a:endParaRPr lang="en-US"/>
                        </a:p>
                      </a:txBody>
                      <a:tcPr>
                        <a:blipFill rotWithShape="0">
                          <a:blip r:embed="rId2"/>
                          <a:stretch>
                            <a:fillRect l="-659333" t="-1333" r="-160667" b="-1252000"/>
                          </a:stretch>
                        </a:blipFill>
                      </a:tcPr>
                    </a:tc>
                    <a:tc>
                      <a:txBody>
                        <a:bodyPr/>
                        <a:lstStyle/>
                        <a:p>
                          <a:endParaRPr lang="en-US"/>
                        </a:p>
                      </a:txBody>
                      <a:tcPr>
                        <a:blipFill rotWithShape="0">
                          <a:blip r:embed="rId2"/>
                          <a:stretch>
                            <a:fillRect l="-478571" t="-1333" r="-1261" b="-1252000"/>
                          </a:stretch>
                        </a:blipFill>
                      </a:tcPr>
                    </a:tc>
                    <a:extLst>
                      <a:ext uri="{0D108BD9-81ED-4DB2-BD59-A6C34878D82A}">
                        <a16:rowId xmlns:a16="http://schemas.microsoft.com/office/drawing/2014/main" xmlns="" xmlns:a14="http://schemas.microsoft.com/office/drawing/2010/main" val="238227096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algn="ctr"/>
                          <a:r>
                            <a:rPr lang="en-US" sz="11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2.5155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0.0845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0.0071</a:t>
                          </a:r>
                        </a:p>
                      </a:txBody>
                      <a:tcPr marL="9525" marR="9525" marT="9525" marB="0" anchor="b"/>
                    </a:tc>
                    <a:extLst>
                      <a:ext uri="{0D108BD9-81ED-4DB2-BD59-A6C34878D82A}">
                        <a16:rowId xmlns:a16="http://schemas.microsoft.com/office/drawing/2014/main" xmlns="" xmlns:a14="http://schemas.microsoft.com/office/drawing/2010/main" val="56429616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3.7</a:t>
                          </a:r>
                        </a:p>
                      </a:txBody>
                      <a:tcPr/>
                    </a:tc>
                    <a:tc>
                      <a:txBody>
                        <a:bodyPr/>
                        <a:lstStyle/>
                        <a:p>
                          <a:pPr algn="ctr"/>
                          <a:r>
                            <a:rPr lang="en-US" sz="11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2.8880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0.0120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0.0001</a:t>
                          </a:r>
                        </a:p>
                      </a:txBody>
                      <a:tcPr marL="9525" marR="9525" marT="9525" marB="0" anchor="b"/>
                    </a:tc>
                    <a:extLst>
                      <a:ext uri="{0D108BD9-81ED-4DB2-BD59-A6C34878D82A}">
                        <a16:rowId xmlns:a16="http://schemas.microsoft.com/office/drawing/2014/main" xmlns="" xmlns:a14="http://schemas.microsoft.com/office/drawing/2010/main" val="3872124215"/>
                      </a:ext>
                    </a:extLst>
                  </a:tr>
                  <a:tr h="386080">
                    <a:tc>
                      <a:txBody>
                        <a:bodyPr/>
                        <a:lstStyle/>
                        <a:p>
                          <a:pPr algn="ctr"/>
                          <a:r>
                            <a:rPr lang="en-US" sz="1100" b="0" i="0" dirty="0">
                              <a:latin typeface="Times New Roman" panose="02020603050405020304" pitchFamily="18" charset="0"/>
                              <a:cs typeface="Times New Roman" panose="02020603050405020304" pitchFamily="18" charset="0"/>
                            </a:rPr>
                            <a:t>4.4</a:t>
                          </a:r>
                        </a:p>
                      </a:txBody>
                      <a:tcPr/>
                    </a:tc>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3.1776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0.0150</a:t>
                          </a:r>
                        </a:p>
                      </a:txBody>
                      <a:tcPr marL="9525" marR="9525" marT="9525" marB="0" anchor="b"/>
                    </a:tc>
                    <a:extLst>
                      <a:ext uri="{0D108BD9-81ED-4DB2-BD59-A6C34878D82A}">
                        <a16:rowId xmlns:a16="http://schemas.microsoft.com/office/drawing/2014/main" xmlns="" xmlns:a14="http://schemas.microsoft.com/office/drawing/2010/main" val="20889698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3.6</a:t>
                          </a:r>
                        </a:p>
                      </a:txBody>
                      <a:tcPr/>
                    </a:tc>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2.8466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xmlns="" xmlns:a14="http://schemas.microsoft.com/office/drawing/2010/main" val="2174473691"/>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4.7</a:t>
                          </a:r>
                        </a:p>
                      </a:txBody>
                      <a:tcPr/>
                    </a:tc>
                    <a:tc>
                      <a:txBody>
                        <a:bodyPr/>
                        <a:lstStyle/>
                        <a:p>
                          <a:pPr algn="ctr"/>
                          <a:r>
                            <a:rPr lang="en-US" sz="11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3.3018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-0.2018</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0.0407</a:t>
                          </a:r>
                        </a:p>
                      </a:txBody>
                      <a:tcPr marL="9525" marR="9525" marT="9525" marB="0" anchor="b"/>
                    </a:tc>
                    <a:extLst>
                      <a:ext uri="{0D108BD9-81ED-4DB2-BD59-A6C34878D82A}">
                        <a16:rowId xmlns:a16="http://schemas.microsoft.com/office/drawing/2014/main" xmlns="" xmlns:a14="http://schemas.microsoft.com/office/drawing/2010/main" val="54959523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2.8052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-0.0052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0.0000</a:t>
                          </a:r>
                        </a:p>
                      </a:txBody>
                      <a:tcPr marL="9525" marR="9525" marT="9525" marB="0" anchor="b"/>
                    </a:tc>
                    <a:extLst>
                      <a:ext uri="{0D108BD9-81ED-4DB2-BD59-A6C34878D82A}">
                        <a16:rowId xmlns:a16="http://schemas.microsoft.com/office/drawing/2014/main" xmlns="" xmlns:a14="http://schemas.microsoft.com/office/drawing/2010/main" val="21511949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4.1</a:t>
                          </a:r>
                        </a:p>
                      </a:txBody>
                      <a:tcPr/>
                    </a:tc>
                    <a:tc>
                      <a:txBody>
                        <a:bodyPr/>
                        <a:lstStyle/>
                        <a:p>
                          <a:pPr algn="ctr"/>
                          <a:r>
                            <a:rPr lang="en-US" sz="11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3.0535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xmlns="" xmlns:a14="http://schemas.microsoft.com/office/drawing/2010/main" val="118867359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algn="ctr"/>
                          <a:r>
                            <a:rPr lang="en-US" sz="11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2.6811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-0.2811</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0.0790</a:t>
                          </a:r>
                        </a:p>
                      </a:txBody>
                      <a:tcPr marL="9525" marR="9525" marT="9525" marB="0" anchor="b"/>
                    </a:tc>
                    <a:extLst>
                      <a:ext uri="{0D108BD9-81ED-4DB2-BD59-A6C34878D82A}">
                        <a16:rowId xmlns:a16="http://schemas.microsoft.com/office/drawing/2014/main" xmlns="" xmlns:a14="http://schemas.microsoft.com/office/drawing/2010/main" val="259566651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4.9</a:t>
                          </a:r>
                        </a:p>
                      </a:txBody>
                      <a:tcPr/>
                    </a:tc>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3.3845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0.1155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0.0133</a:t>
                          </a:r>
                        </a:p>
                      </a:txBody>
                      <a:tcPr marL="9525" marR="9525" marT="9525" marB="0" anchor="b"/>
                    </a:tc>
                    <a:extLst>
                      <a:ext uri="{0D108BD9-81ED-4DB2-BD59-A6C34878D82A}">
                        <a16:rowId xmlns:a16="http://schemas.microsoft.com/office/drawing/2014/main" xmlns="" xmlns:a14="http://schemas.microsoft.com/office/drawing/2010/main" val="665975424"/>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4.2</a:t>
                          </a:r>
                        </a:p>
                      </a:txBody>
                      <a:tcPr/>
                    </a:tc>
                    <a:tc>
                      <a:txBody>
                        <a:bodyPr/>
                        <a:lstStyle/>
                        <a:p>
                          <a:pPr algn="ctr"/>
                          <a:r>
                            <a:rPr lang="en-US" sz="11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3.0949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-0.0949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0.0090</a:t>
                          </a:r>
                        </a:p>
                      </a:txBody>
                      <a:tcPr marL="9525" marR="9525" marT="9525" marB="0" anchor="b"/>
                    </a:tc>
                    <a:extLst>
                      <a:ext uri="{0D108BD9-81ED-4DB2-BD59-A6C34878D82A}">
                        <a16:rowId xmlns:a16="http://schemas.microsoft.com/office/drawing/2014/main" xmlns="" xmlns:a14="http://schemas.microsoft.com/office/drawing/2010/main" val="1288431730"/>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3.8</a:t>
                          </a:r>
                        </a:p>
                      </a:txBody>
                      <a:tcPr/>
                    </a:tc>
                    <a:tc>
                      <a:txBody>
                        <a:bodyPr/>
                        <a:lstStyle/>
                        <a:p>
                          <a:pPr algn="ctr"/>
                          <a:r>
                            <a:rPr lang="en-US" sz="11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2.9293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0.4707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0.2215</a:t>
                          </a:r>
                        </a:p>
                      </a:txBody>
                      <a:tcPr marL="9525" marR="9525" marT="9525" marB="0" anchor="b"/>
                    </a:tc>
                    <a:extLst>
                      <a:ext uri="{0D108BD9-81ED-4DB2-BD59-A6C34878D82A}">
                        <a16:rowId xmlns:a16="http://schemas.microsoft.com/office/drawing/2014/main" xmlns="" xmlns:a14="http://schemas.microsoft.com/office/drawing/2010/main" val="296454013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algn="ctr"/>
                          <a:r>
                            <a:rPr lang="en-US" sz="11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2.7224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0.0495</a:t>
                          </a:r>
                        </a:p>
                      </a:txBody>
                      <a:tcPr marL="9525" marR="9525" marT="9525" marB="0" anchor="b"/>
                    </a:tc>
                    <a:extLst>
                      <a:ext uri="{0D108BD9-81ED-4DB2-BD59-A6C34878D82A}">
                        <a16:rowId xmlns:a16="http://schemas.microsoft.com/office/drawing/2014/main" xmlns="" xmlns:a14="http://schemas.microsoft.com/office/drawing/2010/main" val="390713653"/>
                      </a:ext>
                    </a:extLst>
                  </a:tr>
                  <a:tr h="519049">
                    <a:tc>
                      <a:txBody>
                        <a:bodyPr/>
                        <a:lstStyle/>
                        <a:p>
                          <a:endParaRPr lang="en-US"/>
                        </a:p>
                      </a:txBody>
                      <a:tcPr>
                        <a:blipFill rotWithShape="0">
                          <a:blip r:embed="rId2"/>
                          <a:stretch>
                            <a:fillRect l="-667" t="-952941" r="-819333" b="-141176"/>
                          </a:stretch>
                        </a:blipFill>
                      </a:tcPr>
                    </a:tc>
                    <a:tc>
                      <a:txBody>
                        <a:bodyPr/>
                        <a:lstStyle/>
                        <a:p>
                          <a:endParaRPr lang="en-US"/>
                        </a:p>
                      </a:txBody>
                      <a:tcPr>
                        <a:blipFill rotWithShape="0">
                          <a:blip r:embed="rId2"/>
                          <a:stretch>
                            <a:fillRect l="-100667" t="-952941" r="-719333" b="-141176"/>
                          </a:stretch>
                        </a:blipFill>
                      </a:tcPr>
                    </a:tc>
                    <a:tc>
                      <a:txBody>
                        <a:bodyPr/>
                        <a:lstStyle/>
                        <a:p>
                          <a:endParaRPr lang="en-US"/>
                        </a:p>
                      </a:txBody>
                      <a:tcPr>
                        <a:blipFill rotWithShape="0">
                          <a:blip r:embed="rId2"/>
                          <a:stretch>
                            <a:fillRect l="-160106" t="-952941" r="-473936" b="-141176"/>
                          </a:stretch>
                        </a:blipFill>
                      </a:tcPr>
                    </a:tc>
                    <a:tc>
                      <a:txBody>
                        <a:bodyPr/>
                        <a:lstStyle/>
                        <a:p>
                          <a:endParaRPr lang="en-US"/>
                        </a:p>
                      </a:txBody>
                      <a:tcPr>
                        <a:blipFill rotWithShape="0">
                          <a:blip r:embed="rId2"/>
                          <a:stretch>
                            <a:fillRect l="-301852" t="-952941" r="-450000" b="-141176"/>
                          </a:stretch>
                        </a:blipFill>
                      </a:tcPr>
                    </a:tc>
                    <a:tc>
                      <a:txBody>
                        <a:bodyPr/>
                        <a:lstStyle/>
                        <a:p>
                          <a:endParaRPr lang="en-US"/>
                        </a:p>
                      </a:txBody>
                      <a:tcPr>
                        <a:blipFill rotWithShape="0">
                          <a:blip r:embed="rId2"/>
                          <a:stretch>
                            <a:fillRect l="-346277" t="-952941" r="-287766" b="-141176"/>
                          </a:stretch>
                        </a:blipFill>
                      </a:tcPr>
                    </a:tc>
                    <a:tc>
                      <a:txBody>
                        <a:bodyPr/>
                        <a:lstStyle/>
                        <a:p>
                          <a:endParaRPr lang="en-US" sz="1000" b="0" i="0"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rotWithShape="0">
                          <a:blip r:embed="rId2"/>
                          <a:stretch>
                            <a:fillRect l="-659333" t="-952941" r="-160667" b="-141176"/>
                          </a:stretch>
                        </a:blipFill>
                      </a:tcPr>
                    </a:tc>
                    <a:tc>
                      <a:txBody>
                        <a:bodyPr/>
                        <a:lstStyle/>
                        <a:p>
                          <a:endParaRPr lang="en-US"/>
                        </a:p>
                      </a:txBody>
                      <a:tcPr>
                        <a:blipFill rotWithShape="0">
                          <a:blip r:embed="rId2"/>
                          <a:stretch>
                            <a:fillRect l="-478571" t="-952941" r="-1261" b="-141176"/>
                          </a:stretch>
                        </a:blipFill>
                      </a:tcPr>
                    </a:tc>
                    <a:extLst>
                      <a:ext uri="{0D108BD9-81ED-4DB2-BD59-A6C34878D82A}">
                        <a16:rowId xmlns:a16="http://schemas.microsoft.com/office/drawing/2014/main" xmlns="" xmlns:a14="http://schemas.microsoft.com/office/drawing/2010/main" val="2983797048"/>
                      </a:ext>
                    </a:extLst>
                  </a:tr>
                </a:tbl>
              </a:graphicData>
            </a:graphic>
          </p:graphicFrame>
        </mc:Fallback>
      </mc:AlternateContent>
      <p:sp>
        <p:nvSpPr>
          <p:cNvPr id="3" name="Date Placeholder 2"/>
          <p:cNvSpPr>
            <a:spLocks noGrp="1"/>
          </p:cNvSpPr>
          <p:nvPr>
            <p:ph type="dt" sz="half" idx="10"/>
          </p:nvPr>
        </p:nvSpPr>
        <p:spPr/>
        <p:txBody>
          <a:bodyPr/>
          <a:lstStyle/>
          <a:p>
            <a:pPr>
              <a:defRPr/>
            </a:pPr>
            <a:fld id="{F898CA64-F875-4B25-9135-04C8FCBB42EF}" type="datetime1">
              <a:rPr lang="en-US" smtClean="0"/>
              <a:t>7/22/2024</a:t>
            </a:fld>
            <a:endParaRPr lang="en-US"/>
          </a:p>
        </p:txBody>
      </p:sp>
      <p:sp>
        <p:nvSpPr>
          <p:cNvPr id="5" name="Footer Placeholder 4"/>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4201836133"/>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Interpretation of the Coefficients</a:t>
            </a:r>
            <a:endParaRPr lang="en-US" dirty="0">
              <a:solidFill>
                <a:srgbClr val="C00000"/>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00200"/>
                <a:ext cx="7661275" cy="4114800"/>
              </a:xfrm>
            </p:spPr>
            <p:txBody>
              <a:bodyPr/>
              <a:lstStyle/>
              <a:p>
                <a:pPr marL="0" indent="0" algn="just">
                  <a:buNone/>
                </a:pP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acc>
                          <m:accPr>
                            <m:chr m:val="̂"/>
                            <m:ctrlPr>
                              <a:rPr lang="en-US" sz="1600" i="1" smtClean="0">
                                <a:latin typeface="Cambria Math" panose="02040503050406030204" pitchFamily="18" charset="0"/>
                                <a:cs typeface="Times New Roman" panose="02020603050405020304" pitchFamily="18" charset="0"/>
                              </a:rPr>
                            </m:ctrlPr>
                          </m:acc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1600" b="0" i="1" smtClean="0">
                            <a:latin typeface="Cambria Math" panose="02040503050406030204" pitchFamily="18" charset="0"/>
                            <a:cs typeface="Times New Roman" panose="02020603050405020304" pitchFamily="18" charset="0"/>
                          </a:rPr>
                          <m:t>0</m:t>
                        </m:r>
                      </m:sub>
                    </m:sSub>
                    <m:r>
                      <a:rPr lang="en-US" sz="1600" b="0" i="1" smtClean="0">
                        <a:latin typeface="Cambria Math" panose="02040503050406030204" pitchFamily="18" charset="0"/>
                        <a:cs typeface="Times New Roman" panose="02020603050405020304" pitchFamily="18" charset="0"/>
                      </a:rPr>
                      <m:t> </m:t>
                    </m:r>
                  </m:oMath>
                </a14:m>
                <a:r>
                  <a:rPr lang="en-US" sz="1600" dirty="0">
                    <a:latin typeface="Times New Roman" panose="02020603050405020304" pitchFamily="18" charset="0"/>
                    <a:cs typeface="Times New Roman" panose="02020603050405020304" pitchFamily="18" charset="0"/>
                  </a:rPr>
                  <a:t>is the point where the regression line crosses the vertical axis. It is really the value of  when x = 0. However in general if x = 0 is not within the range of the given X values the interpretation of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1600" b="0" i="1" smtClean="0">
                            <a:latin typeface="Cambria Math" panose="02040503050406030204" pitchFamily="18" charset="0"/>
                            <a:cs typeface="Times New Roman" panose="02020603050405020304" pitchFamily="18" charset="0"/>
                          </a:rPr>
                          <m:t>0</m:t>
                        </m:r>
                      </m:sub>
                    </m:sSub>
                    <m:r>
                      <a:rPr lang="en-US" sz="1600" b="0" i="1" smtClean="0">
                        <a:latin typeface="Cambria Math" panose="02040503050406030204" pitchFamily="18" charset="0"/>
                        <a:cs typeface="Times New Roman" panose="02020603050405020304" pitchFamily="18" charset="0"/>
                      </a:rPr>
                      <m:t> </m:t>
                    </m:r>
                  </m:oMath>
                </a14:m>
                <a:r>
                  <a:rPr lang="en-US" sz="1600" dirty="0">
                    <a:latin typeface="Times New Roman" panose="02020603050405020304" pitchFamily="18" charset="0"/>
                    <a:cs typeface="Times New Roman" panose="02020603050405020304" pitchFamily="18" charset="0"/>
                  </a:rPr>
                  <a:t>is meaningless as is the case here. On examination of the X values, we see that 0 is not with its range. When the range of the observed explanatory variable values does not include 0, it is best to think of the intercept as an “anchor” for the least squares line.</a:t>
                </a:r>
                <a:endParaRPr lang="en-US" sz="1600" dirty="0">
                  <a:solidFill>
                    <a:srgbClr val="002060"/>
                  </a:solidFill>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sSub>
                      <m:sSubPr>
                        <m:ctrlPr>
                          <a:rPr lang="en-US" sz="1600" i="1" smtClean="0">
                            <a:solidFill>
                              <a:srgbClr val="002060"/>
                            </a:solidFill>
                            <a:latin typeface="Cambria Math" panose="02040503050406030204" pitchFamily="18" charset="0"/>
                            <a:cs typeface="Times New Roman" panose="02020603050405020304" pitchFamily="18" charset="0"/>
                          </a:rPr>
                        </m:ctrlPr>
                      </m:sSubPr>
                      <m:e>
                        <m:acc>
                          <m:accPr>
                            <m:chr m:val="̂"/>
                            <m:ctrlPr>
                              <a:rPr lang="en-US" sz="1600" i="1">
                                <a:solidFill>
                                  <a:srgbClr val="002060"/>
                                </a:solidFill>
                                <a:latin typeface="Cambria Math" panose="02040503050406030204" pitchFamily="18" charset="0"/>
                                <a:cs typeface="Times New Roman" panose="02020603050405020304" pitchFamily="18" charset="0"/>
                              </a:rPr>
                            </m:ctrlPr>
                          </m:accPr>
                          <m:e>
                            <m:r>
                              <a:rPr lang="en-US" sz="1600" i="1">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1600" b="0" i="1" smtClean="0">
                            <a:solidFill>
                              <a:srgbClr val="002060"/>
                            </a:solidFill>
                            <a:latin typeface="Cambria Math" panose="02040503050406030204" pitchFamily="18" charset="0"/>
                            <a:cs typeface="Times New Roman" panose="02020603050405020304" pitchFamily="18" charset="0"/>
                          </a:rPr>
                          <m:t>1</m:t>
                        </m:r>
                      </m:sub>
                    </m:sSub>
                    <m:r>
                      <a:rPr lang="en-US" sz="1600" b="0" i="1" smtClean="0">
                        <a:solidFill>
                          <a:srgbClr val="002060"/>
                        </a:solidFill>
                        <a:latin typeface="Cambria Math" panose="02040503050406030204" pitchFamily="18" charset="0"/>
                        <a:cs typeface="Times New Roman" panose="02020603050405020304" pitchFamily="18" charset="0"/>
                      </a:rPr>
                      <m:t>=0.4138 </m:t>
                    </m:r>
                  </m:oMath>
                </a14:m>
                <a:r>
                  <a:rPr lang="en-US" sz="1600" dirty="0">
                    <a:solidFill>
                      <a:srgbClr val="002060"/>
                    </a:solidFill>
                    <a:latin typeface="Times New Roman" panose="02020603050405020304" pitchFamily="18" charset="0"/>
                    <a:cs typeface="Times New Roman" panose="02020603050405020304" pitchFamily="18" charset="0"/>
                  </a:rPr>
                  <a:t>implies that, for every additional unit in Instructor rating </a:t>
                </a:r>
                <a:r>
                  <a:rPr lang="en-US" sz="1600" dirty="0">
                    <a:latin typeface="Times New Roman" panose="02020603050405020304" pitchFamily="18" charset="0"/>
                    <a:cs typeface="Times New Roman" panose="02020603050405020304" pitchFamily="18" charset="0"/>
                  </a:rPr>
                  <a:t>(as a unit of those of the leading competitor), </a:t>
                </a:r>
                <a:r>
                  <a:rPr lang="en-US" sz="1600" dirty="0">
                    <a:solidFill>
                      <a:srgbClr val="002060"/>
                    </a:solidFill>
                    <a:latin typeface="Times New Roman" panose="02020603050405020304" pitchFamily="18" charset="0"/>
                    <a:cs typeface="Times New Roman" panose="02020603050405020304" pitchFamily="18" charset="0"/>
                  </a:rPr>
                  <a:t>expected grade’s scale</a:t>
                </a:r>
                <a:r>
                  <a:rPr lang="en-US" sz="1600" dirty="0">
                    <a:latin typeface="Times New Roman" panose="02020603050405020304" pitchFamily="18" charset="0"/>
                    <a:cs typeface="Times New Roman" panose="02020603050405020304" pitchFamily="18" charset="0"/>
                  </a:rPr>
                  <a:t> (as a unit of those of the leading competitor) </a:t>
                </a:r>
                <a:r>
                  <a:rPr lang="en-US" sz="1600" dirty="0">
                    <a:solidFill>
                      <a:srgbClr val="002060"/>
                    </a:solidFill>
                    <a:latin typeface="Times New Roman" panose="02020603050405020304" pitchFamily="18" charset="0"/>
                    <a:cs typeface="Times New Roman" panose="02020603050405020304" pitchFamily="18" charset="0"/>
                  </a:rPr>
                  <a:t>increases on average by 0.4138 unit.</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If Coefficient of determination </a:t>
                </a:r>
                <a14:m>
                  <m:oMath xmlns:m="http://schemas.openxmlformats.org/officeDocument/2006/math">
                    <m:r>
                      <a:rPr lang="en-US" sz="1600" i="1" dirty="0">
                        <a:latin typeface="Cambria Math" panose="02040503050406030204" pitchFamily="18" charset="0"/>
                        <a:cs typeface="Times New Roman" panose="02020603050405020304" pitchFamily="18" charset="0"/>
                      </a:rPr>
                      <m:t>(</m:t>
                    </m:r>
                    <m:sSup>
                      <m:sSupPr>
                        <m:ctrlPr>
                          <a:rPr lang="en-US" sz="1600" i="1" dirty="0">
                            <a:latin typeface="Cambria Math" panose="02040503050406030204" pitchFamily="18" charset="0"/>
                            <a:cs typeface="Times New Roman" panose="02020603050405020304" pitchFamily="18" charset="0"/>
                          </a:rPr>
                        </m:ctrlPr>
                      </m:sSupPr>
                      <m:e>
                        <m:r>
                          <a:rPr lang="en-US" sz="1600" i="1" dirty="0">
                            <a:latin typeface="Cambria Math" panose="02040503050406030204" pitchFamily="18" charset="0"/>
                            <a:cs typeface="Times New Roman" panose="02020603050405020304" pitchFamily="18" charset="0"/>
                          </a:rPr>
                          <m:t>𝑅</m:t>
                        </m:r>
                      </m:e>
                      <m:sup>
                        <m:r>
                          <a:rPr lang="en-US" sz="1600" i="1" dirty="0">
                            <a:latin typeface="Cambria Math" panose="02040503050406030204" pitchFamily="18" charset="0"/>
                            <a:cs typeface="Times New Roman" panose="02020603050405020304" pitchFamily="18" charset="0"/>
                          </a:rPr>
                          <m:t>2</m:t>
                        </m:r>
                      </m:sup>
                    </m:sSup>
                    <m:r>
                      <a:rPr lang="en-US" sz="1600" i="1" dirty="0">
                        <a:latin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 0.850, which means that 85% of the total variation in y can be explained by the linear relationship between x and y (as described by the regression equation).  The other 15% of the total variation in y remains unexplained.</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In our example, Coefficient of determination </a:t>
                </a:r>
                <a14:m>
                  <m:oMath xmlns:m="http://schemas.openxmlformats.org/officeDocument/2006/math">
                    <m:r>
                      <a:rPr lang="en-US" sz="1600" i="1" dirty="0">
                        <a:latin typeface="Cambria Math" panose="02040503050406030204" pitchFamily="18" charset="0"/>
                        <a:cs typeface="Times New Roman" panose="02020603050405020304" pitchFamily="18" charset="0"/>
                      </a:rPr>
                      <m:t>(</m:t>
                    </m:r>
                    <m:sSup>
                      <m:sSupPr>
                        <m:ctrlPr>
                          <a:rPr lang="en-US" sz="1600" i="1" dirty="0">
                            <a:latin typeface="Cambria Math" panose="02040503050406030204" pitchFamily="18" charset="0"/>
                            <a:cs typeface="Times New Roman" panose="02020603050405020304" pitchFamily="18" charset="0"/>
                          </a:rPr>
                        </m:ctrlPr>
                      </m:sSupPr>
                      <m:e>
                        <m:r>
                          <a:rPr lang="en-US" sz="1600" i="1" dirty="0">
                            <a:latin typeface="Cambria Math" panose="02040503050406030204" pitchFamily="18" charset="0"/>
                            <a:cs typeface="Times New Roman" panose="02020603050405020304" pitchFamily="18" charset="0"/>
                          </a:rPr>
                          <m:t>𝑅</m:t>
                        </m:r>
                      </m:e>
                      <m:sup>
                        <m:r>
                          <a:rPr lang="en-US" sz="1600" i="1" dirty="0">
                            <a:latin typeface="Cambria Math" panose="02040503050406030204" pitchFamily="18" charset="0"/>
                            <a:cs typeface="Times New Roman" panose="02020603050405020304" pitchFamily="18" charset="0"/>
                          </a:rPr>
                          <m:t>2</m:t>
                        </m:r>
                      </m:sup>
                    </m:sSup>
                    <m:r>
                      <a:rPr lang="en-US" sz="1600" i="1" dirty="0">
                        <a:latin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 0.5208, So we can say </a:t>
                </a:r>
                <a:r>
                  <a:rPr lang="en-US" sz="1600" dirty="0">
                    <a:solidFill>
                      <a:srgbClr val="002060"/>
                    </a:solidFill>
                    <a:latin typeface="Times New Roman" panose="02020603050405020304" pitchFamily="18" charset="0"/>
                    <a:cs typeface="Times New Roman" panose="02020603050405020304" pitchFamily="18" charset="0"/>
                  </a:rPr>
                  <a:t>instructor rating (X) in the fitted model explains 52.08% of the total variation in expected grade(Y).</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00200"/>
                <a:ext cx="7661275" cy="4114800"/>
              </a:xfrm>
              <a:blipFill rotWithShape="0">
                <a:blip r:embed="rId2"/>
                <a:stretch>
                  <a:fillRect l="-478" t="-148" r="-478" b="-1259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36</a:t>
            </a:fld>
            <a:endParaRPr lang="en-US"/>
          </a:p>
        </p:txBody>
      </p:sp>
      <p:sp>
        <p:nvSpPr>
          <p:cNvPr id="5" name="Date Placeholder 4"/>
          <p:cNvSpPr>
            <a:spLocks noGrp="1"/>
          </p:cNvSpPr>
          <p:nvPr>
            <p:ph type="dt" sz="half" idx="10"/>
          </p:nvPr>
        </p:nvSpPr>
        <p:spPr/>
        <p:txBody>
          <a:bodyPr/>
          <a:lstStyle/>
          <a:p>
            <a:pPr>
              <a:defRPr/>
            </a:pPr>
            <a:fld id="{49159183-5AD1-4555-87CB-B1556E028566}"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290698325"/>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R program</a:t>
            </a: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37</a:t>
            </a:fld>
            <a:endParaRPr lang="en-US"/>
          </a:p>
        </p:txBody>
      </p:sp>
      <p:sp>
        <p:nvSpPr>
          <p:cNvPr id="3" name="Date Placeholder 2"/>
          <p:cNvSpPr>
            <a:spLocks noGrp="1"/>
          </p:cNvSpPr>
          <p:nvPr>
            <p:ph type="dt" sz="half" idx="10"/>
          </p:nvPr>
        </p:nvSpPr>
        <p:spPr/>
        <p:txBody>
          <a:bodyPr/>
          <a:lstStyle/>
          <a:p>
            <a:pPr>
              <a:defRPr/>
            </a:pPr>
            <a:fld id="{533EBEF0-FBB4-461E-8601-5F6A0F3853F9}" type="datetime1">
              <a:rPr lang="en-US" smtClean="0"/>
              <a:t>7/22/2024</a:t>
            </a:fld>
            <a:endParaRPr lang="en-US"/>
          </a:p>
        </p:txBody>
      </p:sp>
      <p:sp>
        <p:nvSpPr>
          <p:cNvPr id="4" name="Footer Placeholder 3"/>
          <p:cNvSpPr>
            <a:spLocks noGrp="1"/>
          </p:cNvSpPr>
          <p:nvPr>
            <p:ph type="ftr" sz="quarter" idx="11"/>
          </p:nvPr>
        </p:nvSpPr>
        <p:spPr/>
        <p:txBody>
          <a:bodyPr/>
          <a:lstStyle/>
          <a:p>
            <a:pPr>
              <a:defRPr/>
            </a:pPr>
            <a:r>
              <a:rPr lang="en-US"/>
              <a:t>MC3020</a:t>
            </a:r>
          </a:p>
        </p:txBody>
      </p:sp>
      <p:pic>
        <p:nvPicPr>
          <p:cNvPr id="9" name="Picture 8" descr="A screenshot of  R program">
            <a:extLst>
              <a:ext uri="{FF2B5EF4-FFF2-40B4-BE49-F238E27FC236}">
                <a16:creationId xmlns:a16="http://schemas.microsoft.com/office/drawing/2014/main" id="{A76989BC-0C28-F439-2726-2CCCEF20A1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5744" y="1676400"/>
            <a:ext cx="6430272" cy="4163006"/>
          </a:xfrm>
          <a:prstGeom prst="rect">
            <a:avLst/>
          </a:prstGeom>
        </p:spPr>
      </p:pic>
    </p:spTree>
    <p:extLst>
      <p:ext uri="{BB962C8B-B14F-4D97-AF65-F5344CB8AC3E}">
        <p14:creationId xmlns:p14="http://schemas.microsoft.com/office/powerpoint/2010/main" val="2188178073"/>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A261C94B-5B8C-A2B5-1BEA-4B3800F3F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633550"/>
            <a:ext cx="7678737" cy="4421849"/>
          </a:xfrm>
          <a:prstGeom prst="rect">
            <a:avLst/>
          </a:prstGeom>
          <a:noFill/>
        </p:spPr>
      </p:pic>
      <p:sp>
        <p:nvSpPr>
          <p:cNvPr id="2" name="Date Placeholder 1"/>
          <p:cNvSpPr>
            <a:spLocks noGrp="1"/>
          </p:cNvSpPr>
          <p:nvPr>
            <p:ph type="dt" sz="half" idx="10"/>
          </p:nvPr>
        </p:nvSpPr>
        <p:spPr>
          <a:xfrm>
            <a:off x="946150" y="6248400"/>
            <a:ext cx="1905000" cy="457200"/>
          </a:xfrm>
        </p:spPr>
        <p:txBody>
          <a:bodyPr wrap="square" anchor="t">
            <a:normAutofit/>
          </a:bodyPr>
          <a:lstStyle/>
          <a:p>
            <a:pPr>
              <a:spcAft>
                <a:spcPts val="600"/>
              </a:spcAft>
              <a:defRPr/>
            </a:pPr>
            <a:fld id="{DA796DE6-349F-4426-81D9-B7A5E41F1522}" type="datetime1">
              <a:rPr lang="en-US" smtClean="0"/>
              <a:pPr>
                <a:spcAft>
                  <a:spcPts val="600"/>
                </a:spcAft>
                <a:defRPr/>
              </a:pPr>
              <a:t>7/22/2024</a:t>
            </a:fld>
            <a:endParaRPr lang="en-US"/>
          </a:p>
        </p:txBody>
      </p:sp>
      <p:sp>
        <p:nvSpPr>
          <p:cNvPr id="3" name="Footer Placeholder 2"/>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4" name="Slide Number Placeholder 3"/>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645ED874-4033-4CEE-AE69-D7CB222F48E6}" type="slidenum">
              <a:rPr lang="en-US" smtClean="0"/>
              <a:pPr>
                <a:spcAft>
                  <a:spcPts val="600"/>
                </a:spcAft>
                <a:defRPr/>
              </a:pPr>
              <a:t>38</a:t>
            </a:fld>
            <a:endParaRPr lang="en-US"/>
          </a:p>
        </p:txBody>
      </p:sp>
      <p:sp>
        <p:nvSpPr>
          <p:cNvPr id="9" name="Oval 8">
            <a:extLst>
              <a:ext uri="{FF2B5EF4-FFF2-40B4-BE49-F238E27FC236}">
                <a16:creationId xmlns:a16="http://schemas.microsoft.com/office/drawing/2014/main" id="{7E1BF208-BAAC-3A06-96AC-8DFCDADAA72D}"/>
              </a:ext>
            </a:extLst>
          </p:cNvPr>
          <p:cNvSpPr/>
          <p:nvPr/>
        </p:nvSpPr>
        <p:spPr bwMode="auto">
          <a:xfrm>
            <a:off x="2286000" y="4495800"/>
            <a:ext cx="685800" cy="72865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0" name="Straight Arrow Connector 9">
            <a:extLst>
              <a:ext uri="{FF2B5EF4-FFF2-40B4-BE49-F238E27FC236}">
                <a16:creationId xmlns:a16="http://schemas.microsoft.com/office/drawing/2014/main" id="{464CA985-F409-6D31-3ABA-F1BBA099B21D}"/>
              </a:ext>
            </a:extLst>
          </p:cNvPr>
          <p:cNvCxnSpPr>
            <a:cxnSpLocks/>
          </p:cNvCxnSpPr>
          <p:nvPr/>
        </p:nvCxnSpPr>
        <p:spPr bwMode="auto">
          <a:xfrm flipH="1">
            <a:off x="2971800" y="3678916"/>
            <a:ext cx="3086100" cy="1045484"/>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ADF0FDF-D9DB-4B47-DCE4-2C7B4506D023}"/>
                  </a:ext>
                </a:extLst>
              </p:cNvPr>
              <p:cNvSpPr txBox="1"/>
              <p:nvPr/>
            </p:nvSpPr>
            <p:spPr>
              <a:xfrm>
                <a:off x="6057900" y="3396916"/>
                <a:ext cx="2590800" cy="282000"/>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𝑌</m:t>
                          </m:r>
                        </m:e>
                      </m:acc>
                      <m:r>
                        <a:rPr lang="en-US" sz="1200" b="0" i="1" dirty="0" smtClean="0">
                          <a:latin typeface="Cambria Math" panose="02040503050406030204" pitchFamily="18" charset="0"/>
                        </a:rPr>
                        <m:t>= </m:t>
                      </m:r>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ea typeface="Cambria Math" panose="02040503050406030204" pitchFamily="18" charset="0"/>
                            </a:rPr>
                            <m:t>𝛽</m:t>
                          </m:r>
                        </m:e>
                        <m:sub>
                          <m:r>
                            <a:rPr lang="en-US" sz="1200" b="0" i="1" dirty="0" smtClean="0">
                              <a:latin typeface="Cambria Math" panose="02040503050406030204" pitchFamily="18" charset="0"/>
                            </a:rPr>
                            <m:t>0</m:t>
                          </m:r>
                        </m:sub>
                      </m:sSub>
                      <m:r>
                        <a:rPr lang="en-US" sz="1200" b="0" i="1" dirty="0" smtClean="0">
                          <a:latin typeface="Cambria Math" panose="02040503050406030204" pitchFamily="18" charset="0"/>
                        </a:rPr>
                        <m:t>+ </m:t>
                      </m:r>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ea typeface="Cambria Math" panose="02040503050406030204" pitchFamily="18" charset="0"/>
                            </a:rPr>
                            <m:t>𝛽</m:t>
                          </m:r>
                        </m:e>
                        <m:sub>
                          <m:r>
                            <a:rPr lang="en-US" sz="1200" b="0" i="1" dirty="0" smtClean="0">
                              <a:latin typeface="Cambria Math" panose="02040503050406030204" pitchFamily="18" charset="0"/>
                            </a:rPr>
                            <m:t>1</m:t>
                          </m:r>
                        </m:sub>
                      </m:sSub>
                      <m:r>
                        <a:rPr lang="en-US" sz="1200" b="0" i="1" dirty="0" smtClean="0">
                          <a:latin typeface="Cambria Math" panose="02040503050406030204" pitchFamily="18" charset="0"/>
                        </a:rPr>
                        <m:t>𝑋</m:t>
                      </m:r>
                      <m:r>
                        <a:rPr lang="en-US" sz="1200" b="0" i="1" dirty="0" smtClean="0">
                          <a:latin typeface="Cambria Math" panose="02040503050406030204" pitchFamily="18" charset="0"/>
                        </a:rPr>
                        <m:t>=1.357+0.414</m:t>
                      </m:r>
                      <m:r>
                        <a:rPr lang="en-US" sz="1200" b="0" i="1" dirty="0" smtClean="0">
                          <a:latin typeface="Cambria Math" panose="02040503050406030204" pitchFamily="18" charset="0"/>
                        </a:rPr>
                        <m:t>𝑋</m:t>
                      </m:r>
                    </m:oMath>
                  </m:oMathPara>
                </a14:m>
                <a:endParaRPr lang="en-US" sz="1200" dirty="0"/>
              </a:p>
            </p:txBody>
          </p:sp>
        </mc:Choice>
        <mc:Fallback xmlns="">
          <p:sp>
            <p:nvSpPr>
              <p:cNvPr id="11" name="TextBox 10">
                <a:extLst>
                  <a:ext uri="{FF2B5EF4-FFF2-40B4-BE49-F238E27FC236}">
                    <a16:creationId xmlns:a16="http://schemas.microsoft.com/office/drawing/2014/main" id="{CADF0FDF-D9DB-4B47-DCE4-2C7B4506D023}"/>
                  </a:ext>
                </a:extLst>
              </p:cNvPr>
              <p:cNvSpPr txBox="1">
                <a:spLocks noRot="1" noChangeAspect="1" noMove="1" noResize="1" noEditPoints="1" noAdjustHandles="1" noChangeArrowheads="1" noChangeShapeType="1" noTextEdit="1"/>
              </p:cNvSpPr>
              <p:nvPr/>
            </p:nvSpPr>
            <p:spPr>
              <a:xfrm>
                <a:off x="6057900" y="3396916"/>
                <a:ext cx="2590800" cy="282000"/>
              </a:xfrm>
              <a:prstGeom prst="rect">
                <a:avLst/>
              </a:prstGeom>
              <a:blipFill>
                <a:blip r:embed="rId3"/>
                <a:stretch>
                  <a:fillRect b="-6250"/>
                </a:stretch>
              </a:blipFill>
              <a:ln>
                <a:solidFill>
                  <a:srgbClr val="FF0000"/>
                </a:solidFill>
              </a:ln>
            </p:spPr>
            <p:txBody>
              <a:bodyPr/>
              <a:lstStyle/>
              <a:p>
                <a:r>
                  <a:rPr lang="en-NZ">
                    <a:noFill/>
                  </a:rPr>
                  <a:t> </a:t>
                </a:r>
              </a:p>
            </p:txBody>
          </p:sp>
        </mc:Fallback>
      </mc:AlternateContent>
      <p:sp>
        <p:nvSpPr>
          <p:cNvPr id="14" name="Oval 13">
            <a:extLst>
              <a:ext uri="{FF2B5EF4-FFF2-40B4-BE49-F238E27FC236}">
                <a16:creationId xmlns:a16="http://schemas.microsoft.com/office/drawing/2014/main" id="{A2B0DA91-1452-E7C5-579B-1453C5F19AD1}"/>
              </a:ext>
            </a:extLst>
          </p:cNvPr>
          <p:cNvSpPr/>
          <p:nvPr/>
        </p:nvSpPr>
        <p:spPr bwMode="auto">
          <a:xfrm>
            <a:off x="2851150" y="5477500"/>
            <a:ext cx="685800" cy="4572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5" name="Straight Arrow Connector 14">
            <a:extLst>
              <a:ext uri="{FF2B5EF4-FFF2-40B4-BE49-F238E27FC236}">
                <a16:creationId xmlns:a16="http://schemas.microsoft.com/office/drawing/2014/main" id="{3755E731-545F-08B2-3CA7-81EA708C7A3D}"/>
              </a:ext>
            </a:extLst>
          </p:cNvPr>
          <p:cNvCxnSpPr>
            <a:endCxn id="14" idx="7"/>
          </p:cNvCxnSpPr>
          <p:nvPr/>
        </p:nvCxnSpPr>
        <p:spPr bwMode="auto">
          <a:xfrm flipH="1">
            <a:off x="3436517" y="4563100"/>
            <a:ext cx="2767619" cy="981355"/>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0086DAC-11EA-294C-7E0D-9852BC3160AB}"/>
                  </a:ext>
                </a:extLst>
              </p:cNvPr>
              <p:cNvSpPr txBox="1"/>
              <p:nvPr/>
            </p:nvSpPr>
            <p:spPr>
              <a:xfrm>
                <a:off x="5336170" y="4281100"/>
                <a:ext cx="2428874" cy="276999"/>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𝑅</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=0.5210</m:t>
                      </m:r>
                    </m:oMath>
                  </m:oMathPara>
                </a14:m>
                <a:endParaRPr lang="en-US" sz="1200" dirty="0"/>
              </a:p>
            </p:txBody>
          </p:sp>
        </mc:Choice>
        <mc:Fallback xmlns="">
          <p:sp>
            <p:nvSpPr>
              <p:cNvPr id="16" name="TextBox 15">
                <a:extLst>
                  <a:ext uri="{FF2B5EF4-FFF2-40B4-BE49-F238E27FC236}">
                    <a16:creationId xmlns:a16="http://schemas.microsoft.com/office/drawing/2014/main" id="{60086DAC-11EA-294C-7E0D-9852BC3160AB}"/>
                  </a:ext>
                </a:extLst>
              </p:cNvPr>
              <p:cNvSpPr txBox="1">
                <a:spLocks noRot="1" noChangeAspect="1" noMove="1" noResize="1" noEditPoints="1" noAdjustHandles="1" noChangeArrowheads="1" noChangeShapeType="1" noTextEdit="1"/>
              </p:cNvSpPr>
              <p:nvPr/>
            </p:nvSpPr>
            <p:spPr>
              <a:xfrm>
                <a:off x="5336170" y="4281100"/>
                <a:ext cx="2428874" cy="276999"/>
              </a:xfrm>
              <a:prstGeom prst="rect">
                <a:avLst/>
              </a:prstGeom>
              <a:blipFill>
                <a:blip r:embed="rId4"/>
                <a:stretch>
                  <a:fillRect/>
                </a:stretch>
              </a:blipFill>
              <a:ln>
                <a:solidFill>
                  <a:srgbClr val="FF0000"/>
                </a:solidFill>
              </a:ln>
            </p:spPr>
            <p:txBody>
              <a:bodyPr/>
              <a:lstStyle/>
              <a:p>
                <a:r>
                  <a:rPr lang="en-NZ">
                    <a:noFill/>
                  </a:rPr>
                  <a:t> </a:t>
                </a:r>
              </a:p>
            </p:txBody>
          </p:sp>
        </mc:Fallback>
      </mc:AlternateContent>
    </p:spTree>
    <p:extLst>
      <p:ext uri="{BB962C8B-B14F-4D97-AF65-F5344CB8AC3E}">
        <p14:creationId xmlns:p14="http://schemas.microsoft.com/office/powerpoint/2010/main" val="35917218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2" presetClass="entr" presetSubtype="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500" fill="hold"/>
                                        <p:tgtEl>
                                          <p:spTgt spid="10"/>
                                        </p:tgtEl>
                                        <p:attrNameLst>
                                          <p:attrName>ppt_x</p:attrName>
                                        </p:attrNameLst>
                                      </p:cBhvr>
                                      <p:tavLst>
                                        <p:tav tm="0">
                                          <p:val>
                                            <p:strVal val="1+#ppt_w/2"/>
                                          </p:val>
                                        </p:tav>
                                        <p:tav tm="100000">
                                          <p:val>
                                            <p:strVal val="#ppt_x"/>
                                          </p:val>
                                        </p:tav>
                                      </p:tavLst>
                                    </p:anim>
                                    <p:anim calcmode="lin" valueType="num">
                                      <p:cBhvr additive="base">
                                        <p:cTn id="11" dur="500" fill="hold"/>
                                        <p:tgtEl>
                                          <p:spTgt spid="10"/>
                                        </p:tgtEl>
                                        <p:attrNameLst>
                                          <p:attrName>ppt_y</p:attrName>
                                        </p:attrNameLst>
                                      </p:cBhvr>
                                      <p:tavLst>
                                        <p:tav tm="0">
                                          <p:val>
                                            <p:strVal val="#ppt_y"/>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randombar(horizont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1+#ppt_w/2"/>
                                          </p:val>
                                        </p:tav>
                                        <p:tav tm="100000">
                                          <p:val>
                                            <p:strVal val="#ppt_x"/>
                                          </p:val>
                                        </p:tav>
                                      </p:tavLst>
                                    </p:anim>
                                    <p:anim calcmode="lin" valueType="num">
                                      <p:cBhvr additive="base">
                                        <p:cTn id="2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4" grpId="0" animBg="1"/>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US" sz="1800" dirty="0">
                    <a:latin typeface="Times New Roman" panose="02020603050405020304" pitchFamily="18" charset="0"/>
                    <a:cs typeface="Times New Roman" panose="02020603050405020304" pitchFamily="18" charset="0"/>
                  </a:rPr>
                  <a:t>Using the following data consisting of seven different Fathers and their daughters' heights in inches, answer the questions below:</a:t>
                </a:r>
              </a:p>
              <a:p>
                <a:pPr marL="0" indent="0" algn="just">
                  <a:buNone/>
                </a:pPr>
                <a:r>
                  <a:rPr lang="en-US" sz="1800" dirty="0">
                    <a:latin typeface="Times New Roman" panose="02020603050405020304" pitchFamily="18" charset="0"/>
                    <a:cs typeface="Times New Roman" panose="02020603050405020304" pitchFamily="18" charset="0"/>
                  </a:rPr>
                  <a:t>Father’s height         63.0  67.0   64.0  60.0   65.0  67.0    66.0</a:t>
                </a:r>
              </a:p>
              <a:p>
                <a:pPr marL="0" indent="0" algn="just">
                  <a:buNone/>
                </a:pPr>
                <a:r>
                  <a:rPr lang="en-US" sz="1800" dirty="0">
                    <a:latin typeface="Times New Roman" panose="02020603050405020304" pitchFamily="18" charset="0"/>
                    <a:cs typeface="Times New Roman" panose="02020603050405020304" pitchFamily="18" charset="0"/>
                  </a:rPr>
                  <a:t>Daughter’s height    63.6   65.7  65.3  61.0   65.4  66.4    67.2</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Obtain the least-square equation in predicting the Daughter’s height using their Father’s height. </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What is the predicted height of the Daughter of a 59 inches tall Father?</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Find the estimate of the standard error of the estimate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 </m:t>
                    </m:r>
                    <m:sSub>
                      <m:sSubPr>
                        <m:ctrlPr>
                          <a:rPr lang="en-US" sz="1800" i="1" dirty="0" smtClean="0">
                            <a:latin typeface="Cambria Math" panose="02040503050406030204" pitchFamily="18" charset="0"/>
                            <a:cs typeface="Times New Roman" panose="02020603050405020304" pitchFamily="18" charset="0"/>
                          </a:rPr>
                        </m:ctrlPr>
                      </m:sSubPr>
                      <m:e>
                        <m:r>
                          <a:rPr lang="en-US" sz="1800" b="0" i="1" dirty="0" smtClean="0">
                            <a:latin typeface="Cambria Math" panose="02040503050406030204" pitchFamily="18" charset="0"/>
                            <a:cs typeface="Times New Roman" panose="02020603050405020304" pitchFamily="18" charset="0"/>
                          </a:rPr>
                          <m:t>𝑠</m:t>
                        </m:r>
                      </m:e>
                      <m:sub>
                        <m:r>
                          <a:rPr lang="en-US" sz="1800" b="0" i="1" dirty="0" smtClean="0">
                            <a:latin typeface="Cambria Math" panose="02040503050406030204" pitchFamily="18" charset="0"/>
                            <a:cs typeface="Times New Roman" panose="02020603050405020304" pitchFamily="18" charset="0"/>
                          </a:rPr>
                          <m:t>𝑒</m:t>
                        </m:r>
                      </m:sub>
                    </m:sSub>
                    <m:r>
                      <a:rPr lang="en-US" sz="1800" i="1" dirty="0" smtClean="0">
                        <a:latin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Test whether the father’s height plays a significant role in predicting the daughter’s height. Use the 5% level of significance.</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Construct the 95% prediction interval(PI) for the height of the daughter of a farther who is 62 inches tall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717" t="-741" r="-717"/>
                </a:stretch>
              </a:blipFill>
            </p:spPr>
            <p:txBody>
              <a:bodyPr/>
              <a:lstStyle/>
              <a:p>
                <a:r>
                  <a:rPr lang="en-NZ">
                    <a:noFill/>
                  </a:rPr>
                  <a:t> </a:t>
                </a:r>
              </a:p>
            </p:txBody>
          </p:sp>
        </mc:Fallback>
      </mc:AlternateContent>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39</a:t>
            </a:fld>
            <a:endParaRPr lang="en-US"/>
          </a:p>
        </p:txBody>
      </p:sp>
      <p:sp>
        <p:nvSpPr>
          <p:cNvPr id="5" name="Date Placeholder 4"/>
          <p:cNvSpPr>
            <a:spLocks noGrp="1"/>
          </p:cNvSpPr>
          <p:nvPr>
            <p:ph type="dt" sz="half" idx="10"/>
          </p:nvPr>
        </p:nvSpPr>
        <p:spPr/>
        <p:txBody>
          <a:bodyPr/>
          <a:lstStyle/>
          <a:p>
            <a:pPr>
              <a:defRPr/>
            </a:pPr>
            <a:fld id="{25D752CF-8EFC-4971-8012-A22F5E3451C1}" type="datetime1">
              <a:rPr lang="en-US" smtClean="0"/>
              <a:t>7/22/2024</a:t>
            </a:fld>
            <a:endParaRPr lang="en-US" dirty="0"/>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181804102"/>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a:t>
            </a:fld>
            <a:endParaRPr lang="en-US"/>
          </a:p>
        </p:txBody>
      </p:sp>
      <p:sp>
        <p:nvSpPr>
          <p:cNvPr id="5" name="Rectangle 4"/>
          <p:cNvSpPr/>
          <p:nvPr/>
        </p:nvSpPr>
        <p:spPr>
          <a:xfrm>
            <a:off x="685800" y="1600200"/>
            <a:ext cx="7924800" cy="4647426"/>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For example, a manager may wish to see whether the number of years the salespeople have been working for the company has anything to do with the amount of sales they make. This type of study involves a simple relationship, since there are only two variables—</a:t>
            </a:r>
            <a:r>
              <a:rPr lang="en-US" sz="2400" dirty="0">
                <a:solidFill>
                  <a:srgbClr val="FF0000"/>
                </a:solidFill>
                <a:latin typeface="Times New Roman" panose="02020603050405020304" pitchFamily="18" charset="0"/>
                <a:cs typeface="Times New Roman" panose="02020603050405020304" pitchFamily="18" charset="0"/>
              </a:rPr>
              <a:t>years of experience</a:t>
            </a:r>
            <a:r>
              <a:rPr lang="en-US" sz="2400" dirty="0">
                <a:latin typeface="Times New Roman" panose="02020603050405020304" pitchFamily="18" charset="0"/>
                <a:cs typeface="Times New Roman" panose="02020603050405020304" pitchFamily="18" charset="0"/>
              </a:rPr>
              <a:t> and </a:t>
            </a:r>
            <a:r>
              <a:rPr lang="en-US" sz="2400" dirty="0">
                <a:solidFill>
                  <a:srgbClr val="FF0000"/>
                </a:solidFill>
                <a:latin typeface="Times New Roman" panose="02020603050405020304" pitchFamily="18" charset="0"/>
                <a:cs typeface="Times New Roman" panose="02020603050405020304" pitchFamily="18" charset="0"/>
              </a:rPr>
              <a:t>amount of sales</a:t>
            </a:r>
          </a:p>
          <a:p>
            <a:pPr algn="just"/>
            <a:endParaRPr lang="en-US" sz="2400" dirty="0">
              <a:solidFill>
                <a:srgbClr val="FF0000"/>
              </a:solidFill>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 </a:t>
            </a:r>
            <a:r>
              <a:rPr lang="en-US" sz="2400" b="1" dirty="0">
                <a:latin typeface="Times New Roman" panose="02020603050405020304" pitchFamily="18" charset="0"/>
                <a:cs typeface="Times New Roman" panose="02020603050405020304" pitchFamily="18" charset="0"/>
              </a:rPr>
              <a:t>multiple relationship</a:t>
            </a:r>
            <a:r>
              <a:rPr lang="en-US" sz="2400" dirty="0">
                <a:latin typeface="Times New Roman" panose="02020603050405020304" pitchFamily="18" charset="0"/>
                <a:cs typeface="Times New Roman" panose="02020603050405020304" pitchFamily="18" charset="0"/>
              </a:rPr>
              <a:t>, called multiple regression, two or more independent variables are used to predict one dependent variable. </a:t>
            </a:r>
          </a:p>
          <a:p>
            <a:pPr algn="just"/>
            <a:r>
              <a:rPr lang="en-US" sz="2000" dirty="0">
                <a:solidFill>
                  <a:srgbClr val="7030A0"/>
                </a:solidFill>
                <a:latin typeface="Times New Roman" panose="02020603050405020304" pitchFamily="18" charset="0"/>
                <a:cs typeface="Times New Roman" panose="02020603050405020304" pitchFamily="18" charset="0"/>
              </a:rPr>
              <a:t>For example, an educator may wish to investigate the relationship between a student’s success in college and factors such as the </a:t>
            </a:r>
            <a:r>
              <a:rPr lang="en-US" sz="2000" u="sng" dirty="0">
                <a:solidFill>
                  <a:srgbClr val="7030A0"/>
                </a:solidFill>
                <a:latin typeface="Times New Roman" panose="02020603050405020304" pitchFamily="18" charset="0"/>
                <a:cs typeface="Times New Roman" panose="02020603050405020304" pitchFamily="18" charset="0"/>
              </a:rPr>
              <a:t>number of hours </a:t>
            </a:r>
            <a:r>
              <a:rPr lang="en-US" sz="2000" dirty="0">
                <a:solidFill>
                  <a:srgbClr val="7030A0"/>
                </a:solidFill>
                <a:latin typeface="Times New Roman" panose="02020603050405020304" pitchFamily="18" charset="0"/>
                <a:cs typeface="Times New Roman" panose="02020603050405020304" pitchFamily="18" charset="0"/>
              </a:rPr>
              <a:t>devoted to studying, the </a:t>
            </a:r>
            <a:r>
              <a:rPr lang="en-US" sz="2000" u="sng" dirty="0">
                <a:solidFill>
                  <a:srgbClr val="7030A0"/>
                </a:solidFill>
                <a:latin typeface="Times New Roman" panose="02020603050405020304" pitchFamily="18" charset="0"/>
                <a:cs typeface="Times New Roman" panose="02020603050405020304" pitchFamily="18" charset="0"/>
              </a:rPr>
              <a:t>student’s GPA</a:t>
            </a:r>
            <a:r>
              <a:rPr lang="en-US" sz="2000" dirty="0">
                <a:solidFill>
                  <a:srgbClr val="7030A0"/>
                </a:solidFill>
                <a:latin typeface="Times New Roman" panose="02020603050405020304" pitchFamily="18" charset="0"/>
                <a:cs typeface="Times New Roman" panose="02020603050405020304" pitchFamily="18" charset="0"/>
              </a:rPr>
              <a:t>, and the </a:t>
            </a:r>
            <a:r>
              <a:rPr lang="en-US" sz="2000" u="sng" dirty="0">
                <a:solidFill>
                  <a:srgbClr val="7030A0"/>
                </a:solidFill>
                <a:latin typeface="Times New Roman" panose="02020603050405020304" pitchFamily="18" charset="0"/>
                <a:cs typeface="Times New Roman" panose="02020603050405020304" pitchFamily="18" charset="0"/>
              </a:rPr>
              <a:t>student’s high school background</a:t>
            </a:r>
            <a:r>
              <a:rPr lang="en-US" sz="2000" dirty="0">
                <a:solidFill>
                  <a:srgbClr val="7030A0"/>
                </a:solidFill>
                <a:latin typeface="Times New Roman" panose="02020603050405020304" pitchFamily="18" charset="0"/>
                <a:cs typeface="Times New Roman" panose="02020603050405020304" pitchFamily="18" charset="0"/>
              </a:rPr>
              <a:t>. This type of study involves several variables.</a:t>
            </a:r>
          </a:p>
        </p:txBody>
      </p:sp>
      <p:sp>
        <p:nvSpPr>
          <p:cNvPr id="2" name="Date Placeholder 1"/>
          <p:cNvSpPr>
            <a:spLocks noGrp="1"/>
          </p:cNvSpPr>
          <p:nvPr>
            <p:ph type="dt" sz="half" idx="10"/>
          </p:nvPr>
        </p:nvSpPr>
        <p:spPr/>
        <p:txBody>
          <a:bodyPr/>
          <a:lstStyle/>
          <a:p>
            <a:pPr>
              <a:defRPr/>
            </a:pPr>
            <a:fld id="{1FF41E85-C1E0-4BCD-AA49-C5C5EF5CE5F3}" type="datetime1">
              <a:rPr lang="en-US" smtClean="0"/>
              <a:t>7/22/2024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778390346"/>
      </p:ext>
    </p:extLst>
  </p:cSld>
  <p:clrMapOvr>
    <a:masterClrMapping/>
  </p:clrMapOvr>
  <p:transition spd="slow">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Example:</a:t>
            </a:r>
            <a:endParaRPr lang="en-US" dirty="0"/>
          </a:p>
        </p:txBody>
      </p:sp>
      <p:sp>
        <p:nvSpPr>
          <p:cNvPr id="3" name="Content Placeholder 2"/>
          <p:cNvSpPr>
            <a:spLocks noGrp="1"/>
          </p:cNvSpPr>
          <p:nvPr>
            <p:ph idx="1"/>
          </p:nvPr>
        </p:nvSpPr>
        <p:spPr>
          <a:xfrm>
            <a:off x="838200" y="1676400"/>
            <a:ext cx="7661275" cy="4114800"/>
          </a:xfrm>
        </p:spPr>
        <p:txBody>
          <a:bodyPr/>
          <a:lstStyle/>
          <a:p>
            <a:pPr marL="0" indent="0">
              <a:buNone/>
            </a:pPr>
            <a:r>
              <a:rPr lang="en-US" sz="2400" dirty="0">
                <a:latin typeface="Times New Roman" panose="02020603050405020304" pitchFamily="18" charset="0"/>
                <a:cs typeface="Times New Roman" panose="02020603050405020304" pitchFamily="18" charset="0"/>
              </a:rPr>
              <a:t>Based on Previous Example,</a:t>
            </a:r>
          </a:p>
          <a:p>
            <a:pPr marL="514350" indent="-225425" algn="just">
              <a:buClrTx/>
              <a:buFont typeface="+mj-lt"/>
              <a:buAutoNum type="arabicPeriod"/>
            </a:pPr>
            <a:r>
              <a:rPr lang="en-US" sz="2400" dirty="0">
                <a:latin typeface="Times New Roman" panose="02020603050405020304" pitchFamily="18" charset="0"/>
                <a:cs typeface="Times New Roman" panose="02020603050405020304" pitchFamily="18" charset="0"/>
              </a:rPr>
              <a:t>Compute the linear correlation coefficient between Daughter’s height and Father’s height.</a:t>
            </a:r>
          </a:p>
          <a:p>
            <a:pPr marL="514350" indent="-225425" algn="just">
              <a:buClrTx/>
              <a:buFont typeface="+mj-lt"/>
              <a:buAutoNum type="arabicPeriod"/>
            </a:pPr>
            <a:endParaRPr lang="en-US" sz="2400" dirty="0">
              <a:latin typeface="Times New Roman" panose="02020603050405020304" pitchFamily="18" charset="0"/>
              <a:cs typeface="Times New Roman" panose="02020603050405020304" pitchFamily="18" charset="0"/>
            </a:endParaRPr>
          </a:p>
          <a:p>
            <a:pPr marL="514350" indent="-225425" algn="just">
              <a:buClrTx/>
              <a:buFont typeface="+mj-lt"/>
              <a:buAutoNum type="arabicPeriod"/>
            </a:pPr>
            <a:r>
              <a:rPr lang="en-US" sz="2400" dirty="0">
                <a:latin typeface="Times New Roman" panose="02020603050405020304" pitchFamily="18" charset="0"/>
                <a:cs typeface="Times New Roman" panose="02020603050405020304" pitchFamily="18" charset="0"/>
              </a:rPr>
              <a:t>Use a 0.05 significance level to test for a linear correlation between Daughter’s height and Father’s height positive or not. </a:t>
            </a:r>
          </a:p>
          <a:p>
            <a:pPr marL="288925" indent="0">
              <a:buNone/>
            </a:pPr>
            <a:endParaRPr lang="en-US" sz="2000" dirty="0">
              <a:latin typeface="Times New Roman" panose="02020603050405020304" pitchFamily="18" charset="0"/>
              <a:cs typeface="Times New Roman" panose="02020603050405020304" pitchFamily="18" charset="0"/>
            </a:endParaRPr>
          </a:p>
          <a:p>
            <a:pPr marL="514350" indent="-225425">
              <a:buNone/>
            </a:pPr>
            <a:endParaRPr lang="en-US" dirty="0"/>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40</a:t>
            </a:fld>
            <a:endParaRPr lang="en-US"/>
          </a:p>
        </p:txBody>
      </p:sp>
      <p:sp>
        <p:nvSpPr>
          <p:cNvPr id="5" name="Date Placeholder 4"/>
          <p:cNvSpPr>
            <a:spLocks noGrp="1"/>
          </p:cNvSpPr>
          <p:nvPr>
            <p:ph type="dt" sz="half" idx="10"/>
          </p:nvPr>
        </p:nvSpPr>
        <p:spPr/>
        <p:txBody>
          <a:bodyPr/>
          <a:lstStyle/>
          <a:p>
            <a:pPr>
              <a:defRPr/>
            </a:pPr>
            <a:fld id="{9F27E7A1-116A-4D5A-B45D-51D0BEDDE931}"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530281730"/>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In Your Tutorial 6:</a:t>
            </a:r>
            <a:endParaRPr lang="en-US" dirty="0"/>
          </a:p>
        </p:txBody>
      </p:sp>
      <p:sp>
        <p:nvSpPr>
          <p:cNvPr id="3" name="Content Placeholder 2"/>
          <p:cNvSpPr>
            <a:spLocks noGrp="1"/>
          </p:cNvSpPr>
          <p:nvPr>
            <p:ph idx="1"/>
          </p:nvPr>
        </p:nvSpPr>
        <p:spPr>
          <a:xfrm>
            <a:off x="838200" y="1676400"/>
            <a:ext cx="7661275" cy="4114800"/>
          </a:xfrm>
        </p:spPr>
        <p:txBody>
          <a:bodyPr/>
          <a:lstStyle/>
          <a:p>
            <a:pPr marL="898525" lvl="1" indent="-457200">
              <a:buClr>
                <a:srgbClr val="CC3300"/>
              </a:buClr>
              <a:buFont typeface="+mj-lt"/>
              <a:buAutoNum type="arabicPeriod"/>
            </a:pPr>
            <a:r>
              <a:rPr lang="en-US" sz="3600" dirty="0">
                <a:latin typeface="Times New Roman" panose="02020603050405020304" pitchFamily="18" charset="0"/>
                <a:cs typeface="Times New Roman" panose="02020603050405020304" pitchFamily="18" charset="0"/>
              </a:rPr>
              <a:t>1</a:t>
            </a:r>
          </a:p>
          <a:p>
            <a:pPr marL="898525" lvl="1" indent="-457200">
              <a:buClr>
                <a:srgbClr val="CC3300"/>
              </a:buClr>
              <a:buFont typeface="+mj-lt"/>
              <a:buAutoNum type="arabicPeriod"/>
            </a:pPr>
            <a:r>
              <a:rPr lang="en-US" sz="3600" dirty="0">
                <a:latin typeface="Times New Roman" panose="02020603050405020304" pitchFamily="18" charset="0"/>
                <a:cs typeface="Times New Roman" panose="02020603050405020304" pitchFamily="18" charset="0"/>
              </a:rPr>
              <a:t>2</a:t>
            </a:r>
          </a:p>
          <a:p>
            <a:pPr marL="898525" lvl="1" indent="-457200">
              <a:buClr>
                <a:srgbClr val="CC3300"/>
              </a:buClr>
              <a:buFont typeface="+mj-lt"/>
              <a:buAutoNum type="arabicPeriod"/>
            </a:pPr>
            <a:r>
              <a:rPr lang="en-US" sz="3600" dirty="0">
                <a:latin typeface="Times New Roman" panose="02020603050405020304" pitchFamily="18" charset="0"/>
                <a:cs typeface="Times New Roman" panose="02020603050405020304" pitchFamily="18" charset="0"/>
              </a:rPr>
              <a:t>3</a:t>
            </a:r>
          </a:p>
          <a:p>
            <a:pPr marL="288925" indent="0">
              <a:buNone/>
            </a:pPr>
            <a:endParaRPr lang="en-US" sz="2000" dirty="0">
              <a:latin typeface="Times New Roman" panose="02020603050405020304" pitchFamily="18" charset="0"/>
              <a:cs typeface="Times New Roman" panose="02020603050405020304" pitchFamily="18" charset="0"/>
            </a:endParaRPr>
          </a:p>
          <a:p>
            <a:pPr marL="514350" indent="-225425">
              <a:buNone/>
            </a:pPr>
            <a:endParaRPr lang="en-US" dirty="0"/>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41</a:t>
            </a:fld>
            <a:endParaRPr lang="en-US"/>
          </a:p>
        </p:txBody>
      </p:sp>
      <p:sp>
        <p:nvSpPr>
          <p:cNvPr id="5" name="Date Placeholder 4"/>
          <p:cNvSpPr>
            <a:spLocks noGrp="1"/>
          </p:cNvSpPr>
          <p:nvPr>
            <p:ph type="dt" sz="half" idx="10"/>
          </p:nvPr>
        </p:nvSpPr>
        <p:spPr/>
        <p:txBody>
          <a:bodyPr/>
          <a:lstStyle/>
          <a:p>
            <a:pPr>
              <a:defRPr/>
            </a:pPr>
            <a:fld id="{444414EF-EF2C-4732-B962-1D2808D13FC4}"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545456065"/>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F992C0CF-7A50-4580-A927-A7CB52FEE2C9}" type="datetime1">
              <a:rPr lang="en-US" smtClean="0"/>
              <a:t>7/22/2024</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42</a:t>
            </a:fld>
            <a:endParaRPr lang="en-US"/>
          </a:p>
        </p:txBody>
      </p:sp>
      <p:sp>
        <p:nvSpPr>
          <p:cNvPr id="7"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In Your Calculator:</a:t>
            </a:r>
            <a:endParaRPr lang="en-US" dirty="0"/>
          </a:p>
        </p:txBody>
      </p:sp>
      <p:sp>
        <p:nvSpPr>
          <p:cNvPr id="2" name="Rectangle 1"/>
          <p:cNvSpPr/>
          <p:nvPr/>
        </p:nvSpPr>
        <p:spPr>
          <a:xfrm>
            <a:off x="897038" y="1676400"/>
            <a:ext cx="7696200" cy="771814"/>
          </a:xfrm>
          <a:prstGeom prst="rect">
            <a:avLst/>
          </a:prstGeom>
        </p:spPr>
        <p:txBody>
          <a:bodyPr wrap="square">
            <a:spAutoFit/>
          </a:bodyPr>
          <a:lstStyle/>
          <a:p>
            <a:pPr marL="0" marR="0" algn="just">
              <a:lnSpc>
                <a:spcPct val="115000"/>
              </a:lnSpc>
              <a:spcBef>
                <a:spcPts val="0"/>
              </a:spcBef>
              <a:spcAft>
                <a:spcPts val="0"/>
              </a:spcAft>
            </a:pPr>
            <a:r>
              <a:rPr lang="en-US" sz="2000" dirty="0">
                <a:latin typeface="Times New Roman" panose="02020603050405020304" pitchFamily="18" charset="0"/>
                <a:cs typeface="Times New Roman" panose="02020603050405020304" pitchFamily="18" charset="0"/>
              </a:rPr>
              <a:t>To find the equation of the regression line and correlation coefficient:</a:t>
            </a:r>
          </a:p>
          <a:p>
            <a:pPr marL="463550" algn="just">
              <a:lnSpc>
                <a:spcPct val="115000"/>
              </a:lnSpc>
              <a:spcBef>
                <a:spcPts val="0"/>
              </a:spcBef>
              <a:spcAft>
                <a:spcPts val="0"/>
              </a:spcAft>
            </a:pP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8" name="Picture 17" descr="A calculator with a screen&#10;&#10;Description automatically generated with low confidence">
            <a:extLst>
              <a:ext uri="{FF2B5EF4-FFF2-40B4-BE49-F238E27FC236}">
                <a16:creationId xmlns:a16="http://schemas.microsoft.com/office/drawing/2014/main" id="{F534DD43-C7CB-4B1E-5184-4EBEC4527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299" y="2444203"/>
            <a:ext cx="1835851" cy="3577394"/>
          </a:xfrm>
          <a:prstGeom prst="rect">
            <a:avLst/>
          </a:prstGeom>
        </p:spPr>
      </p:pic>
      <p:pic>
        <p:nvPicPr>
          <p:cNvPr id="20" name="Picture 19" descr="A calculator with many buttons&#10;&#10;Description automatically generated with low confidence">
            <a:extLst>
              <a:ext uri="{FF2B5EF4-FFF2-40B4-BE49-F238E27FC236}">
                <a16:creationId xmlns:a16="http://schemas.microsoft.com/office/drawing/2014/main" id="{68AF89A1-3908-D3BC-3618-F507118AF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2373" y="2481867"/>
            <a:ext cx="1835851" cy="3788056"/>
          </a:xfrm>
          <a:prstGeom prst="rect">
            <a:avLst/>
          </a:prstGeom>
        </p:spPr>
      </p:pic>
    </p:spTree>
    <p:extLst>
      <p:ext uri="{BB962C8B-B14F-4D97-AF65-F5344CB8AC3E}">
        <p14:creationId xmlns:p14="http://schemas.microsoft.com/office/powerpoint/2010/main" val="939482970"/>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9491003-6126-FE08-B470-CB10008C948A}"/>
              </a:ext>
            </a:extLst>
          </p:cNvPr>
          <p:cNvSpPr>
            <a:spLocks noGrp="1"/>
          </p:cNvSpPr>
          <p:nvPr>
            <p:ph type="dt" sz="half" idx="10"/>
          </p:nvPr>
        </p:nvSpPr>
        <p:spPr/>
        <p:txBody>
          <a:bodyPr/>
          <a:lstStyle/>
          <a:p>
            <a:pPr>
              <a:defRPr/>
            </a:pPr>
            <a:fld id="{8D30CD17-3FA5-48C7-BE32-4F91304B5150}" type="datetime1">
              <a:rPr lang="en-US" smtClean="0"/>
              <a:t>7/22/2024</a:t>
            </a:fld>
            <a:endParaRPr lang="en-US"/>
          </a:p>
        </p:txBody>
      </p:sp>
      <p:sp>
        <p:nvSpPr>
          <p:cNvPr id="5" name="Footer Placeholder 4">
            <a:extLst>
              <a:ext uri="{FF2B5EF4-FFF2-40B4-BE49-F238E27FC236}">
                <a16:creationId xmlns:a16="http://schemas.microsoft.com/office/drawing/2014/main" id="{EECEE16A-10F9-A3E0-4C9D-4B2C7879FDC3}"/>
              </a:ext>
            </a:extLst>
          </p:cNvPr>
          <p:cNvSpPr>
            <a:spLocks noGrp="1"/>
          </p:cNvSpPr>
          <p:nvPr>
            <p:ph type="ftr" sz="quarter" idx="11"/>
          </p:nvPr>
        </p:nvSpPr>
        <p:spPr/>
        <p:txBody>
          <a:bodyPr/>
          <a:lstStyle/>
          <a:p>
            <a:pPr>
              <a:defRPr/>
            </a:pPr>
            <a:r>
              <a:rPr lang="en-US"/>
              <a:t>MC3020</a:t>
            </a:r>
          </a:p>
        </p:txBody>
      </p:sp>
      <p:sp>
        <p:nvSpPr>
          <p:cNvPr id="6" name="Slide Number Placeholder 5">
            <a:extLst>
              <a:ext uri="{FF2B5EF4-FFF2-40B4-BE49-F238E27FC236}">
                <a16:creationId xmlns:a16="http://schemas.microsoft.com/office/drawing/2014/main" id="{083C74A5-F483-4739-CCCC-797C17ABF2D0}"/>
              </a:ext>
            </a:extLst>
          </p:cNvPr>
          <p:cNvSpPr>
            <a:spLocks noGrp="1"/>
          </p:cNvSpPr>
          <p:nvPr>
            <p:ph type="sldNum" sz="quarter" idx="12"/>
          </p:nvPr>
        </p:nvSpPr>
        <p:spPr/>
        <p:txBody>
          <a:bodyPr/>
          <a:lstStyle/>
          <a:p>
            <a:pPr>
              <a:defRPr/>
            </a:pPr>
            <a:fld id="{645ED874-4033-4CEE-AE69-D7CB222F48E6}" type="slidenum">
              <a:rPr lang="en-US" smtClean="0"/>
              <a:pPr>
                <a:defRPr/>
              </a:pPr>
              <a:t>43</a:t>
            </a:fld>
            <a:endParaRPr lang="en-US"/>
          </a:p>
        </p:txBody>
      </p:sp>
      <p:pic>
        <p:nvPicPr>
          <p:cNvPr id="7" name="Picture 6" descr="A calculator with many buttons&#10;&#10;Description automatically generated with low confidence">
            <a:extLst>
              <a:ext uri="{FF2B5EF4-FFF2-40B4-BE49-F238E27FC236}">
                <a16:creationId xmlns:a16="http://schemas.microsoft.com/office/drawing/2014/main" id="{3F0F2B38-7030-48CC-EA11-D778BD05C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174" y="609600"/>
            <a:ext cx="2695951" cy="5439534"/>
          </a:xfrm>
          <a:prstGeom prst="rect">
            <a:avLst/>
          </a:prstGeom>
        </p:spPr>
      </p:pic>
      <p:grpSp>
        <p:nvGrpSpPr>
          <p:cNvPr id="8" name="Group 7">
            <a:extLst>
              <a:ext uri="{FF2B5EF4-FFF2-40B4-BE49-F238E27FC236}">
                <a16:creationId xmlns:a16="http://schemas.microsoft.com/office/drawing/2014/main" id="{B4ABE953-0EDD-23F4-C1F5-B302DE163477}"/>
              </a:ext>
            </a:extLst>
          </p:cNvPr>
          <p:cNvGrpSpPr/>
          <p:nvPr/>
        </p:nvGrpSpPr>
        <p:grpSpPr>
          <a:xfrm>
            <a:off x="2362200" y="1490999"/>
            <a:ext cx="4085890" cy="1305008"/>
            <a:chOff x="2323618" y="3647399"/>
            <a:chExt cx="4085890" cy="1305008"/>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F7AE18-9823-66C6-3CA3-6E87FF7DB47D}"/>
                    </a:ext>
                  </a:extLst>
                </p:cNvPr>
                <p:cNvSpPr txBox="1"/>
                <p:nvPr/>
              </p:nvSpPr>
              <p:spPr>
                <a:xfrm>
                  <a:off x="5111038" y="4206439"/>
                  <a:ext cx="533400" cy="287002"/>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i="1">
                                <a:solidFill>
                                  <a:srgbClr val="FF0000"/>
                                </a:solidFill>
                                <a:latin typeface="Cambria Math" panose="02040503050406030204" pitchFamily="18" charset="0"/>
                                <a:cs typeface="Times New Roman" panose="02020603050405020304" pitchFamily="18" charset="0"/>
                              </a:rPr>
                            </m:ctrlPr>
                          </m:sSubPr>
                          <m:e>
                            <m:acc>
                              <m:accPr>
                                <m:chr m:val="̂"/>
                                <m:ctrlPr>
                                  <a:rPr lang="en-GB" sz="1200" i="1">
                                    <a:solidFill>
                                      <a:srgbClr val="FF0000"/>
                                    </a:solidFill>
                                    <a:latin typeface="Cambria Math" panose="02040503050406030204" pitchFamily="18" charset="0"/>
                                    <a:cs typeface="Times New Roman" panose="02020603050405020304" pitchFamily="18" charset="0"/>
                                  </a:rPr>
                                </m:ctrlPr>
                              </m:accPr>
                              <m:e>
                                <m:r>
                                  <a:rPr lang="en-GB" sz="1200" i="1">
                                    <a:solidFill>
                                      <a:srgbClr val="FF0000"/>
                                    </a:solidFill>
                                    <a:latin typeface="Cambria Math" panose="02040503050406030204" pitchFamily="18" charset="0"/>
                                    <a:cs typeface="Times New Roman" panose="02020603050405020304" pitchFamily="18" charset="0"/>
                                  </a:rPr>
                                  <m:t>𝛽</m:t>
                                </m:r>
                              </m:e>
                            </m:acc>
                          </m:e>
                          <m:sub>
                            <m:r>
                              <a:rPr lang="en-US" sz="1200" i="1">
                                <a:solidFill>
                                  <a:srgbClr val="FF0000"/>
                                </a:solidFill>
                                <a:latin typeface="Cambria Math" panose="02040503050406030204" pitchFamily="18" charset="0"/>
                                <a:cs typeface="Times New Roman" panose="02020603050405020304" pitchFamily="18" charset="0"/>
                              </a:rPr>
                              <m:t>0</m:t>
                            </m:r>
                          </m:sub>
                        </m:sSub>
                      </m:oMath>
                    </m:oMathPara>
                  </a14:m>
                  <a:endParaRPr lang="en-US" sz="1200" dirty="0"/>
                </a:p>
              </p:txBody>
            </p:sp>
          </mc:Choice>
          <mc:Fallback xmlns="">
            <p:sp>
              <p:nvSpPr>
                <p:cNvPr id="9" name="TextBox 8">
                  <a:extLst>
                    <a:ext uri="{FF2B5EF4-FFF2-40B4-BE49-F238E27FC236}">
                      <a16:creationId xmlns:a16="http://schemas.microsoft.com/office/drawing/2014/main" id="{58F7AE18-9823-66C6-3CA3-6E87FF7DB47D}"/>
                    </a:ext>
                  </a:extLst>
                </p:cNvPr>
                <p:cNvSpPr txBox="1">
                  <a:spLocks noRot="1" noChangeAspect="1" noMove="1" noResize="1" noEditPoints="1" noAdjustHandles="1" noChangeArrowheads="1" noChangeShapeType="1" noTextEdit="1"/>
                </p:cNvSpPr>
                <p:nvPr/>
              </p:nvSpPr>
              <p:spPr>
                <a:xfrm>
                  <a:off x="5111038" y="4206439"/>
                  <a:ext cx="533400" cy="287002"/>
                </a:xfrm>
                <a:prstGeom prst="rect">
                  <a:avLst/>
                </a:prstGeom>
                <a:blipFill>
                  <a:blip r:embed="rId3"/>
                  <a:stretch>
                    <a:fillRect b="-6122"/>
                  </a:stretch>
                </a:blipFill>
                <a:ln>
                  <a:solidFill>
                    <a:srgbClr val="FF0000"/>
                  </a:solidFill>
                </a:ln>
              </p:spPr>
              <p:txBody>
                <a:bodyPr/>
                <a:lstStyle/>
                <a:p>
                  <a:r>
                    <a:rPr lang="en-NZ">
                      <a:noFill/>
                    </a:rPr>
                    <a:t> </a:t>
                  </a:r>
                </a:p>
              </p:txBody>
            </p:sp>
          </mc:Fallback>
        </mc:AlternateContent>
        <p:cxnSp>
          <p:nvCxnSpPr>
            <p:cNvPr id="10" name="Straight Arrow Connector 9">
              <a:extLst>
                <a:ext uri="{FF2B5EF4-FFF2-40B4-BE49-F238E27FC236}">
                  <a16:creationId xmlns:a16="http://schemas.microsoft.com/office/drawing/2014/main" id="{9AF20B72-2327-95C6-6149-2D66E47C5E2D}"/>
                </a:ext>
              </a:extLst>
            </p:cNvPr>
            <p:cNvCxnSpPr>
              <a:cxnSpLocks/>
              <a:stCxn id="9" idx="1"/>
            </p:cNvCxnSpPr>
            <p:nvPr/>
          </p:nvCxnSpPr>
          <p:spPr bwMode="auto">
            <a:xfrm flipH="1" flipV="1">
              <a:off x="2323618" y="3900101"/>
              <a:ext cx="2787420" cy="449839"/>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8839CD2-C415-D9B1-E2F9-B801A5170431}"/>
                    </a:ext>
                  </a:extLst>
                </p:cNvPr>
                <p:cNvSpPr txBox="1"/>
                <p:nvPr/>
              </p:nvSpPr>
              <p:spPr>
                <a:xfrm>
                  <a:off x="5905982" y="3647399"/>
                  <a:ext cx="494818" cy="287002"/>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i="1">
                                <a:solidFill>
                                  <a:srgbClr val="FF0000"/>
                                </a:solidFill>
                                <a:latin typeface="Cambria Math" panose="02040503050406030204" pitchFamily="18" charset="0"/>
                                <a:cs typeface="Times New Roman" panose="02020603050405020304" pitchFamily="18" charset="0"/>
                              </a:rPr>
                            </m:ctrlPr>
                          </m:sSubPr>
                          <m:e>
                            <m:acc>
                              <m:accPr>
                                <m:chr m:val="̂"/>
                                <m:ctrlPr>
                                  <a:rPr lang="en-GB" sz="1200" i="1">
                                    <a:solidFill>
                                      <a:srgbClr val="FF0000"/>
                                    </a:solidFill>
                                    <a:latin typeface="Cambria Math" panose="02040503050406030204" pitchFamily="18" charset="0"/>
                                    <a:cs typeface="Times New Roman" panose="02020603050405020304" pitchFamily="18" charset="0"/>
                                  </a:rPr>
                                </m:ctrlPr>
                              </m:accPr>
                              <m:e>
                                <m:r>
                                  <a:rPr lang="en-GB" sz="1200" i="1">
                                    <a:solidFill>
                                      <a:srgbClr val="FF0000"/>
                                    </a:solidFill>
                                    <a:latin typeface="Cambria Math" panose="02040503050406030204" pitchFamily="18" charset="0"/>
                                    <a:cs typeface="Times New Roman" panose="02020603050405020304" pitchFamily="18" charset="0"/>
                                  </a:rPr>
                                  <m:t>𝛽</m:t>
                                </m:r>
                              </m:e>
                            </m:acc>
                          </m:e>
                          <m:sub>
                            <m:r>
                              <a:rPr lang="en-US" sz="1200" i="1">
                                <a:solidFill>
                                  <a:srgbClr val="FF0000"/>
                                </a:solidFill>
                                <a:latin typeface="Cambria Math" panose="02040503050406030204" pitchFamily="18" charset="0"/>
                                <a:cs typeface="Times New Roman" panose="02020603050405020304" pitchFamily="18" charset="0"/>
                              </a:rPr>
                              <m:t>1</m:t>
                            </m:r>
                          </m:sub>
                        </m:sSub>
                      </m:oMath>
                    </m:oMathPara>
                  </a14:m>
                  <a:endParaRPr lang="en-US" sz="1200" dirty="0"/>
                </a:p>
              </p:txBody>
            </p:sp>
          </mc:Choice>
          <mc:Fallback xmlns="">
            <p:sp>
              <p:nvSpPr>
                <p:cNvPr id="11" name="TextBox 10">
                  <a:extLst>
                    <a:ext uri="{FF2B5EF4-FFF2-40B4-BE49-F238E27FC236}">
                      <a16:creationId xmlns:a16="http://schemas.microsoft.com/office/drawing/2014/main" id="{28839CD2-C415-D9B1-E2F9-B801A5170431}"/>
                    </a:ext>
                  </a:extLst>
                </p:cNvPr>
                <p:cNvSpPr txBox="1">
                  <a:spLocks noRot="1" noChangeAspect="1" noMove="1" noResize="1" noEditPoints="1" noAdjustHandles="1" noChangeArrowheads="1" noChangeShapeType="1" noTextEdit="1"/>
                </p:cNvSpPr>
                <p:nvPr/>
              </p:nvSpPr>
              <p:spPr>
                <a:xfrm>
                  <a:off x="5905982" y="3647399"/>
                  <a:ext cx="494818" cy="287002"/>
                </a:xfrm>
                <a:prstGeom prst="rect">
                  <a:avLst/>
                </a:prstGeom>
                <a:blipFill>
                  <a:blip r:embed="rId4"/>
                  <a:stretch>
                    <a:fillRect b="-4082"/>
                  </a:stretch>
                </a:blipFill>
                <a:ln>
                  <a:solidFill>
                    <a:srgbClr val="FF0000"/>
                  </a:solidFill>
                </a:ln>
              </p:spPr>
              <p:txBody>
                <a:bodyPr/>
                <a:lstStyle/>
                <a:p>
                  <a:r>
                    <a:rPr lang="en-NZ">
                      <a:noFill/>
                    </a:rPr>
                    <a:t> </a:t>
                  </a:r>
                </a:p>
              </p:txBody>
            </p:sp>
          </mc:Fallback>
        </mc:AlternateContent>
        <p:cxnSp>
          <p:nvCxnSpPr>
            <p:cNvPr id="13" name="Straight Arrow Connector 12">
              <a:extLst>
                <a:ext uri="{FF2B5EF4-FFF2-40B4-BE49-F238E27FC236}">
                  <a16:creationId xmlns:a16="http://schemas.microsoft.com/office/drawing/2014/main" id="{8528E89E-8FA1-712B-B5A6-6CE737FFFB18}"/>
                </a:ext>
              </a:extLst>
            </p:cNvPr>
            <p:cNvCxnSpPr>
              <a:cxnSpLocks/>
              <a:stCxn id="11" idx="1"/>
            </p:cNvCxnSpPr>
            <p:nvPr/>
          </p:nvCxnSpPr>
          <p:spPr bwMode="auto">
            <a:xfrm flipH="1">
              <a:off x="3314218" y="3790900"/>
              <a:ext cx="2591764" cy="104199"/>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B8C53D0-5A9E-BA2C-B00B-BF736F458C4E}"/>
                    </a:ext>
                  </a:extLst>
                </p:cNvPr>
                <p:cNvSpPr txBox="1"/>
                <p:nvPr/>
              </p:nvSpPr>
              <p:spPr>
                <a:xfrm>
                  <a:off x="5914690" y="4665405"/>
                  <a:ext cx="494818" cy="287002"/>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cs typeface="Times New Roman" panose="02020603050405020304" pitchFamily="18" charset="0"/>
                          </a:rPr>
                          <m:t>𝑟</m:t>
                        </m:r>
                      </m:oMath>
                    </m:oMathPara>
                  </a14:m>
                  <a:endParaRPr lang="en-US" sz="1200" dirty="0"/>
                </a:p>
              </p:txBody>
            </p:sp>
          </mc:Choice>
          <mc:Fallback xmlns="">
            <p:sp>
              <p:nvSpPr>
                <p:cNvPr id="16" name="TextBox 15"/>
                <p:cNvSpPr txBox="1">
                  <a:spLocks noRot="1" noChangeAspect="1" noMove="1" noResize="1" noEditPoints="1" noAdjustHandles="1" noChangeArrowheads="1" noChangeShapeType="1" noTextEdit="1"/>
                </p:cNvSpPr>
                <p:nvPr/>
              </p:nvSpPr>
              <p:spPr>
                <a:xfrm>
                  <a:off x="5914690" y="4665405"/>
                  <a:ext cx="494818" cy="287002"/>
                </a:xfrm>
                <a:prstGeom prst="rect">
                  <a:avLst/>
                </a:prstGeom>
                <a:blipFill>
                  <a:blip r:embed="rId5"/>
                  <a:stretch>
                    <a:fillRect/>
                  </a:stretch>
                </a:blipFill>
                <a:ln>
                  <a:solidFill>
                    <a:srgbClr val="FF0000"/>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E7C46DBB-3AEA-60EE-1E4F-CC69A4E578AD}"/>
                </a:ext>
              </a:extLst>
            </p:cNvPr>
            <p:cNvCxnSpPr>
              <a:cxnSpLocks/>
            </p:cNvCxnSpPr>
            <p:nvPr/>
          </p:nvCxnSpPr>
          <p:spPr bwMode="auto">
            <a:xfrm flipH="1" flipV="1">
              <a:off x="2323618" y="4117204"/>
              <a:ext cx="3591072" cy="835203"/>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p:grpSp>
      <p:pic>
        <p:nvPicPr>
          <p:cNvPr id="22" name="Picture 21" descr="A calculator with a screen&#10;&#10;Description automatically generated with low confidence">
            <a:extLst>
              <a:ext uri="{FF2B5EF4-FFF2-40B4-BE49-F238E27FC236}">
                <a16:creationId xmlns:a16="http://schemas.microsoft.com/office/drawing/2014/main" id="{07A3ADAD-F319-475E-B95D-81A965D353F3}"/>
              </a:ext>
            </a:extLst>
          </p:cNvPr>
          <p:cNvPicPr>
            <a:picLocks noChangeAspect="1"/>
          </p:cNvPicPr>
          <p:nvPr/>
        </p:nvPicPr>
        <p:blipFill rotWithShape="1">
          <a:blip r:embed="rId6">
            <a:extLst>
              <a:ext uri="{28A0092B-C50C-407E-A947-70E740481C1C}">
                <a14:useLocalDpi xmlns:a14="http://schemas.microsoft.com/office/drawing/2010/main" val="0"/>
              </a:ext>
            </a:extLst>
          </a:blip>
          <a:srcRect b="31719"/>
          <a:stretch/>
        </p:blipFill>
        <p:spPr>
          <a:xfrm>
            <a:off x="6516463" y="2509005"/>
            <a:ext cx="2381911" cy="3281527"/>
          </a:xfrm>
          <a:prstGeom prst="rect">
            <a:avLst/>
          </a:prstGeom>
        </p:spPr>
      </p:pic>
    </p:spTree>
    <p:extLst>
      <p:ext uri="{BB962C8B-B14F-4D97-AF65-F5344CB8AC3E}">
        <p14:creationId xmlns:p14="http://schemas.microsoft.com/office/powerpoint/2010/main" val="1937090287"/>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16262A7B-CEF9-490F-A377-307B623A5BA7}" type="datetime1">
              <a:rPr lang="en-US" smtClean="0"/>
              <a:t>7/22/2024</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44</a:t>
            </a:fld>
            <a:endParaRPr lang="en-US"/>
          </a:p>
        </p:txBody>
      </p:sp>
      <mc:AlternateContent xmlns:mc="http://schemas.openxmlformats.org/markup-compatibility/2006" xmlns:a14="http://schemas.microsoft.com/office/drawing/2010/main">
        <mc:Choice Requires="a14">
          <p:sp>
            <p:nvSpPr>
              <p:cNvPr id="7" name="Rectangle 6"/>
              <p:cNvSpPr/>
              <p:nvPr/>
            </p:nvSpPr>
            <p:spPr>
              <a:xfrm>
                <a:off x="897038" y="1676400"/>
                <a:ext cx="7696200" cy="1843262"/>
              </a:xfrm>
              <a:prstGeom prst="rect">
                <a:avLst/>
              </a:prstGeom>
            </p:spPr>
            <p:txBody>
              <a:bodyPr wrap="square">
                <a:spAutoFit/>
              </a:bodyPr>
              <a:lstStyle/>
              <a:p>
                <a:pPr marL="0" marR="0" algn="just">
                  <a:lnSpc>
                    <a:spcPct val="115000"/>
                  </a:lnSpc>
                  <a:spcBef>
                    <a:spcPts val="0"/>
                  </a:spcBef>
                  <a:spcAft>
                    <a:spcPts val="0"/>
                  </a:spcAft>
                </a:pPr>
                <a:r>
                  <a:rPr lang="en-US" sz="2000" dirty="0">
                    <a:latin typeface="Times New Roman" panose="02020603050405020304" pitchFamily="18" charset="0"/>
                    <a:cs typeface="Times New Roman" panose="02020603050405020304" pitchFamily="18" charset="0"/>
                  </a:rPr>
                  <a:t>To find the fitted values(</a:t>
                </a:r>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𝑌</m:t>
                        </m:r>
                      </m:e>
                    </m:acc>
                  </m:oMath>
                </a14:m>
                <a:r>
                  <a:rPr lang="en-US" sz="2000" dirty="0">
                    <a:latin typeface="Times New Roman" panose="02020603050405020304" pitchFamily="18" charset="0"/>
                    <a:cs typeface="Times New Roman" panose="02020603050405020304" pitchFamily="18" charset="0"/>
                  </a:rPr>
                  <a:t>) of the regression:</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Enter the </a:t>
                </a:r>
                <a:r>
                  <a:rPr lang="en-US" sz="2000" b="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values in </a:t>
                </a:r>
                <a:r>
                  <a:rPr lang="en-US" sz="2000" b="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and the </a:t>
                </a:r>
                <a:r>
                  <a:rPr lang="en-US" sz="2000" b="1" dirty="0">
                    <a:latin typeface="Times New Roman" panose="02020603050405020304" pitchFamily="18" charset="0"/>
                    <a:cs typeface="Times New Roman" panose="02020603050405020304" pitchFamily="18" charset="0"/>
                  </a:rPr>
                  <a:t>Y</a:t>
                </a:r>
                <a:r>
                  <a:rPr lang="en-US" sz="2000" dirty="0">
                    <a:latin typeface="Times New Roman" panose="02020603050405020304" pitchFamily="18" charset="0"/>
                    <a:cs typeface="Times New Roman" panose="02020603050405020304" pitchFamily="18" charset="0"/>
                  </a:rPr>
                  <a:t> values in </a:t>
                </a:r>
                <a:r>
                  <a:rPr lang="en-US" sz="2000" b="1" dirty="0">
                    <a:latin typeface="Times New Roman" panose="02020603050405020304" pitchFamily="18" charset="0"/>
                    <a:cs typeface="Times New Roman" panose="02020603050405020304" pitchFamily="18" charset="0"/>
                  </a:rPr>
                  <a:t>Y</a:t>
                </a:r>
                <a:r>
                  <a:rPr lang="en-US" sz="2000" dirty="0">
                    <a:latin typeface="Times New Roman" panose="02020603050405020304" pitchFamily="18" charset="0"/>
                    <a:cs typeface="Times New Roman" panose="02020603050405020304" pitchFamily="18" charset="0"/>
                  </a:rPr>
                  <a:t>.</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Press </a:t>
                </a:r>
                <a:r>
                  <a:rPr lang="en-US" sz="2000" b="1" dirty="0">
                    <a:latin typeface="Times New Roman" panose="02020603050405020304" pitchFamily="18" charset="0"/>
                    <a:cs typeface="Times New Roman" panose="02020603050405020304" pitchFamily="18" charset="0"/>
                  </a:rPr>
                  <a:t>SHIFT</a:t>
                </a:r>
                <a:r>
                  <a:rPr lang="en-US" sz="2000" dirty="0">
                    <a:latin typeface="Times New Roman" panose="02020603050405020304" pitchFamily="18" charset="0"/>
                    <a:cs typeface="Times New Roman" panose="02020603050405020304" pitchFamily="18" charset="0"/>
                  </a:rPr>
                  <a:t> and press 1 and move to cursor to </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Type your regression equation (Example </a:t>
                </a:r>
                <a:r>
                  <a:rPr lang="en-US" sz="2000" b="1" dirty="0">
                    <a:latin typeface="Times New Roman" panose="02020603050405020304" pitchFamily="18" charset="0"/>
                    <a:cs typeface="Times New Roman" panose="02020603050405020304" pitchFamily="18" charset="0"/>
                  </a:rPr>
                  <a:t>Y=1.3569+0.4138*L1</a:t>
                </a:r>
                <a:r>
                  <a:rPr lang="en-US" sz="2000" dirty="0">
                    <a:latin typeface="Times New Roman" panose="02020603050405020304" pitchFamily="18" charset="0"/>
                    <a:cs typeface="Times New Roman" panose="02020603050405020304" pitchFamily="18" charset="0"/>
                  </a:rPr>
                  <a:t>) </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After press ENTER then you can find</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897038" y="1676400"/>
                <a:ext cx="7696200" cy="1843262"/>
              </a:xfrm>
              <a:prstGeom prst="rect">
                <a:avLst/>
              </a:prstGeom>
              <a:blipFill>
                <a:blip r:embed="rId2"/>
                <a:stretch>
                  <a:fillRect l="-792" t="-993" r="-713" b="-5298"/>
                </a:stretch>
              </a:blipFill>
            </p:spPr>
            <p:txBody>
              <a:bodyPr/>
              <a:lstStyle/>
              <a:p>
                <a:r>
                  <a:rPr lang="en-NZ">
                    <a:noFill/>
                  </a:rPr>
                  <a:t> </a:t>
                </a:r>
              </a:p>
            </p:txBody>
          </p:sp>
        </mc:Fallback>
      </mc:AlternateContent>
    </p:spTree>
    <p:extLst>
      <p:ext uri="{BB962C8B-B14F-4D97-AF65-F5344CB8AC3E}">
        <p14:creationId xmlns:p14="http://schemas.microsoft.com/office/powerpoint/2010/main" val="1301370449"/>
      </p:ext>
    </p:extLst>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00A5-84CC-6315-C7F6-548C2B722482}"/>
              </a:ext>
            </a:extLst>
          </p:cNvPr>
          <p:cNvSpPr>
            <a:spLocks noGrp="1"/>
          </p:cNvSpPr>
          <p:nvPr>
            <p:ph type="title"/>
          </p:nvPr>
        </p:nvSpPr>
        <p:spPr>
          <a:xfrm>
            <a:off x="946150" y="3581400"/>
            <a:ext cx="7158037" cy="1412875"/>
          </a:xfrm>
        </p:spPr>
        <p:txBody>
          <a:bodyPr/>
          <a:lstStyle/>
          <a:p>
            <a:pPr algn="ctr"/>
            <a:r>
              <a:rPr lang="en-NZ" b="1" dirty="0">
                <a:solidFill>
                  <a:srgbClr val="C00000"/>
                </a:solidFill>
                <a:latin typeface="Times New Roman" panose="02020603050405020304" pitchFamily="18" charset="0"/>
                <a:cs typeface="Times New Roman" panose="02020603050405020304" pitchFamily="18" charset="0"/>
              </a:rPr>
              <a:t>Multiple Linear regression</a:t>
            </a:r>
            <a:br>
              <a:rPr lang="en-NZ" b="1" dirty="0">
                <a:solidFill>
                  <a:srgbClr val="C00000"/>
                </a:solidFill>
                <a:latin typeface="Times New Roman" panose="02020603050405020304" pitchFamily="18" charset="0"/>
                <a:cs typeface="Times New Roman" panose="02020603050405020304" pitchFamily="18" charset="0"/>
              </a:rPr>
            </a:br>
            <a:br>
              <a:rPr lang="en-NZ" b="1" dirty="0">
                <a:solidFill>
                  <a:srgbClr val="C00000"/>
                </a:solidFill>
                <a:latin typeface="Times New Roman" panose="02020603050405020304" pitchFamily="18" charset="0"/>
                <a:cs typeface="Times New Roman" panose="02020603050405020304" pitchFamily="18" charset="0"/>
              </a:rPr>
            </a:br>
            <a:r>
              <a:rPr lang="en-NZ" b="1" dirty="0">
                <a:solidFill>
                  <a:srgbClr val="C00000"/>
                </a:solidFill>
                <a:latin typeface="Times New Roman" panose="02020603050405020304" pitchFamily="18" charset="0"/>
                <a:cs typeface="Times New Roman" panose="02020603050405020304" pitchFamily="18" charset="0"/>
              </a:rPr>
              <a:t>R program-based discussions</a:t>
            </a:r>
            <a:br>
              <a:rPr lang="en-NZ" b="1" dirty="0">
                <a:solidFill>
                  <a:srgbClr val="C00000"/>
                </a:solidFill>
                <a:latin typeface="Times New Roman" panose="02020603050405020304" pitchFamily="18" charset="0"/>
                <a:cs typeface="Times New Roman" panose="02020603050405020304" pitchFamily="18" charset="0"/>
              </a:rPr>
            </a:br>
            <a:endParaRPr lang="en-NZ" b="1"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7076377-11FE-394D-CE54-09669EFFB972}"/>
              </a:ext>
            </a:extLst>
          </p:cNvPr>
          <p:cNvSpPr>
            <a:spLocks noGrp="1"/>
          </p:cNvSpPr>
          <p:nvPr>
            <p:ph type="dt" sz="half" idx="10"/>
          </p:nvPr>
        </p:nvSpPr>
        <p:spPr/>
        <p:txBody>
          <a:bodyPr/>
          <a:lstStyle/>
          <a:p>
            <a:pPr>
              <a:defRPr/>
            </a:pPr>
            <a:fld id="{8D30CD17-3FA5-48C7-BE32-4F91304B5150}" type="datetime1">
              <a:rPr lang="en-US" smtClean="0"/>
              <a:t>7/22/2024</a:t>
            </a:fld>
            <a:endParaRPr lang="en-US"/>
          </a:p>
        </p:txBody>
      </p:sp>
      <p:sp>
        <p:nvSpPr>
          <p:cNvPr id="5" name="Footer Placeholder 4">
            <a:extLst>
              <a:ext uri="{FF2B5EF4-FFF2-40B4-BE49-F238E27FC236}">
                <a16:creationId xmlns:a16="http://schemas.microsoft.com/office/drawing/2014/main" id="{42E99DC4-895E-89EA-434B-9A475814D815}"/>
              </a:ext>
            </a:extLst>
          </p:cNvPr>
          <p:cNvSpPr>
            <a:spLocks noGrp="1"/>
          </p:cNvSpPr>
          <p:nvPr>
            <p:ph type="ftr" sz="quarter" idx="11"/>
          </p:nvPr>
        </p:nvSpPr>
        <p:spPr/>
        <p:txBody>
          <a:bodyPr/>
          <a:lstStyle/>
          <a:p>
            <a:pPr>
              <a:defRPr/>
            </a:pPr>
            <a:r>
              <a:rPr lang="en-US"/>
              <a:t>MC3020</a:t>
            </a:r>
          </a:p>
        </p:txBody>
      </p:sp>
      <p:sp>
        <p:nvSpPr>
          <p:cNvPr id="6" name="Slide Number Placeholder 5">
            <a:extLst>
              <a:ext uri="{FF2B5EF4-FFF2-40B4-BE49-F238E27FC236}">
                <a16:creationId xmlns:a16="http://schemas.microsoft.com/office/drawing/2014/main" id="{44532C6A-F7B7-EDA0-49AC-DC0ED60ADF21}"/>
              </a:ext>
            </a:extLst>
          </p:cNvPr>
          <p:cNvSpPr>
            <a:spLocks noGrp="1"/>
          </p:cNvSpPr>
          <p:nvPr>
            <p:ph type="sldNum" sz="quarter" idx="12"/>
          </p:nvPr>
        </p:nvSpPr>
        <p:spPr/>
        <p:txBody>
          <a:bodyPr/>
          <a:lstStyle/>
          <a:p>
            <a:pPr>
              <a:defRPr/>
            </a:pPr>
            <a:fld id="{645ED874-4033-4CEE-AE69-D7CB222F48E6}" type="slidenum">
              <a:rPr lang="en-US" smtClean="0"/>
              <a:pPr>
                <a:defRPr/>
              </a:pPr>
              <a:t>45</a:t>
            </a:fld>
            <a:endParaRPr lang="en-US"/>
          </a:p>
        </p:txBody>
      </p:sp>
    </p:spTree>
    <p:extLst>
      <p:ext uri="{BB962C8B-B14F-4D97-AF65-F5344CB8AC3E}">
        <p14:creationId xmlns:p14="http://schemas.microsoft.com/office/powerpoint/2010/main" val="2491909453"/>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a:extLst>
              <a:ext uri="{FF2B5EF4-FFF2-40B4-BE49-F238E27FC236}">
                <a16:creationId xmlns:a16="http://schemas.microsoft.com/office/drawing/2014/main" id="{F2A78250-448C-A813-BD88-D8476FA18528}"/>
              </a:ext>
            </a:extLst>
          </p:cNvPr>
          <p:cNvSpPr>
            <a:spLocks noGrp="1" noChangeArrowheads="1"/>
          </p:cNvSpPr>
          <p:nvPr>
            <p:ph type="body" idx="1"/>
          </p:nvPr>
        </p:nvSpPr>
        <p:spPr>
          <a:xfrm>
            <a:off x="844550" y="1590675"/>
            <a:ext cx="7467600" cy="1401763"/>
          </a:xfrm>
        </p:spPr>
        <p:txBody>
          <a:bodyPr/>
          <a:lstStyle/>
          <a:p>
            <a:pPr>
              <a:buFont typeface="Monotype Sorts" pitchFamily="2" charset="2"/>
              <a:buNone/>
              <a:defRPr/>
            </a:pPr>
            <a:r>
              <a:rPr lang="en-US" dirty="0">
                <a:solidFill>
                  <a:srgbClr val="FFFFFF"/>
                </a:solidFill>
              </a:rPr>
              <a:t>	     The equation that describes how the dependent variable </a:t>
            </a:r>
            <a:r>
              <a:rPr lang="en-US" i="1" dirty="0">
                <a:solidFill>
                  <a:srgbClr val="FFFFFF"/>
                </a:solidFill>
              </a:rPr>
              <a:t>y</a:t>
            </a:r>
            <a:r>
              <a:rPr lang="en-US" dirty="0">
                <a:solidFill>
                  <a:srgbClr val="FFFFFF"/>
                </a:solidFill>
              </a:rPr>
              <a:t> is related to the independent variables </a:t>
            </a:r>
            <a:r>
              <a:rPr lang="en-US" i="1" dirty="0">
                <a:solidFill>
                  <a:srgbClr val="FFFFFF"/>
                </a:solidFill>
              </a:rPr>
              <a:t>x</a:t>
            </a:r>
            <a:r>
              <a:rPr lang="en-US" baseline="-25000" dirty="0">
                <a:solidFill>
                  <a:srgbClr val="FFFFFF"/>
                </a:solidFill>
              </a:rPr>
              <a:t>1</a:t>
            </a:r>
            <a:r>
              <a:rPr lang="en-US" dirty="0">
                <a:solidFill>
                  <a:srgbClr val="FFFFFF"/>
                </a:solidFill>
              </a:rPr>
              <a:t>, </a:t>
            </a:r>
            <a:r>
              <a:rPr lang="en-US" i="1" dirty="0">
                <a:solidFill>
                  <a:srgbClr val="FFFFFF"/>
                </a:solidFill>
              </a:rPr>
              <a:t>x</a:t>
            </a:r>
            <a:r>
              <a:rPr lang="en-US" baseline="-25000" dirty="0">
                <a:solidFill>
                  <a:srgbClr val="FFFFFF"/>
                </a:solidFill>
              </a:rPr>
              <a:t>2</a:t>
            </a:r>
            <a:r>
              <a:rPr lang="en-US" dirty="0">
                <a:solidFill>
                  <a:srgbClr val="FFFFFF"/>
                </a:solidFill>
              </a:rPr>
              <a:t>, . . . </a:t>
            </a:r>
            <a:r>
              <a:rPr lang="en-US" i="1" dirty="0" err="1">
                <a:solidFill>
                  <a:srgbClr val="FFFFFF"/>
                </a:solidFill>
              </a:rPr>
              <a:t>x</a:t>
            </a:r>
            <a:r>
              <a:rPr lang="en-US" i="1" baseline="-25000" dirty="0" err="1">
                <a:solidFill>
                  <a:srgbClr val="FFFFFF"/>
                </a:solidFill>
              </a:rPr>
              <a:t>p</a:t>
            </a:r>
            <a:r>
              <a:rPr lang="en-US" dirty="0">
                <a:solidFill>
                  <a:srgbClr val="FFFFFF"/>
                </a:solidFill>
              </a:rPr>
              <a:t> and an error term is:</a:t>
            </a:r>
          </a:p>
        </p:txBody>
      </p:sp>
      <p:sp>
        <p:nvSpPr>
          <p:cNvPr id="63490" name="Rectangle 2">
            <a:extLst>
              <a:ext uri="{FF2B5EF4-FFF2-40B4-BE49-F238E27FC236}">
                <a16:creationId xmlns:a16="http://schemas.microsoft.com/office/drawing/2014/main" id="{6835BA0D-32CE-599C-7F1B-459162D8A054}"/>
              </a:ext>
            </a:extLst>
          </p:cNvPr>
          <p:cNvSpPr>
            <a:spLocks noGrp="1" noChangeArrowheads="1"/>
          </p:cNvSpPr>
          <p:nvPr>
            <p:ph type="title"/>
          </p:nvPr>
        </p:nvSpPr>
        <p:spPr/>
        <p:txBody>
          <a:bodyPr/>
          <a:lstStyle/>
          <a:p>
            <a:pPr>
              <a:defRPr/>
            </a:pPr>
            <a:r>
              <a:rPr lang="en-US" dirty="0">
                <a:solidFill>
                  <a:srgbClr val="C00000"/>
                </a:solidFill>
                <a:latin typeface="Times New Roman" panose="02020603050405020304" pitchFamily="18" charset="0"/>
                <a:cs typeface="Times New Roman" panose="02020603050405020304" pitchFamily="18" charset="0"/>
              </a:rPr>
              <a:t>Multiple Regression Model</a:t>
            </a:r>
          </a:p>
        </p:txBody>
      </p:sp>
      <p:sp>
        <p:nvSpPr>
          <p:cNvPr id="63493" name="Rectangle 5">
            <a:extLst>
              <a:ext uri="{FF2B5EF4-FFF2-40B4-BE49-F238E27FC236}">
                <a16:creationId xmlns:a16="http://schemas.microsoft.com/office/drawing/2014/main" id="{0A752990-D04C-02CC-5550-642545EAE951}"/>
              </a:ext>
            </a:extLst>
          </p:cNvPr>
          <p:cNvSpPr>
            <a:spLocks noChangeArrowheads="1"/>
          </p:cNvSpPr>
          <p:nvPr/>
        </p:nvSpPr>
        <p:spPr bwMode="auto">
          <a:xfrm>
            <a:off x="2030413" y="2801938"/>
            <a:ext cx="516255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63494" name="Text Box 6">
            <a:extLst>
              <a:ext uri="{FF2B5EF4-FFF2-40B4-BE49-F238E27FC236}">
                <a16:creationId xmlns:a16="http://schemas.microsoft.com/office/drawing/2014/main" id="{A73C4C57-0A9D-FC95-D41E-B928D16F6013}"/>
              </a:ext>
            </a:extLst>
          </p:cNvPr>
          <p:cNvSpPr txBox="1">
            <a:spLocks noChangeArrowheads="1"/>
          </p:cNvSpPr>
          <p:nvPr/>
        </p:nvSpPr>
        <p:spPr bwMode="auto">
          <a:xfrm>
            <a:off x="2284413" y="3068638"/>
            <a:ext cx="4654550" cy="457200"/>
          </a:xfrm>
          <a:prstGeom prst="rect">
            <a:avLst/>
          </a:prstGeom>
          <a:noFill/>
          <a:ln w="12700">
            <a:noFill/>
            <a:miter lim="800000"/>
            <a:headEnd/>
            <a:tailEnd/>
          </a:ln>
          <a:effectLst/>
        </p:spPr>
        <p:txBody>
          <a:bodyPr wrap="none">
            <a:spAutoFit/>
          </a:bodyPr>
          <a:lstStyle/>
          <a:p>
            <a:pPr>
              <a:defRPr/>
            </a:pPr>
            <a:r>
              <a:rPr lang="en-US" sz="2400" i="1" dirty="0">
                <a:solidFill>
                  <a:srgbClr val="FFFFFF"/>
                </a:solidFill>
                <a:effectLst>
                  <a:outerShdw blurRad="38100" dist="38100" dir="2700000" algn="tl">
                    <a:srgbClr val="000000"/>
                  </a:outerShdw>
                </a:effectLst>
                <a:latin typeface="Book Antiqua" pitchFamily="18" charset="0"/>
              </a:rPr>
              <a:t>y</a:t>
            </a:r>
            <a:r>
              <a:rPr lang="en-US" sz="2400" dirty="0">
                <a:solidFill>
                  <a:srgbClr val="FFFFFF"/>
                </a:solidFill>
                <a:effectLst>
                  <a:outerShdw blurRad="38100" dist="38100" dir="2700000" algn="tl">
                    <a:srgbClr val="000000"/>
                  </a:outerShdw>
                </a:effectLst>
                <a:latin typeface="Book Antiqua" pitchFamily="18" charset="0"/>
              </a:rPr>
              <a:t> = </a:t>
            </a:r>
            <a:r>
              <a:rPr lang="en-US" sz="2400" i="1" dirty="0">
                <a:solidFill>
                  <a:srgbClr val="FFFFFF"/>
                </a:solidFill>
                <a:effectLst>
                  <a:outerShdw blurRad="38100" dist="38100" dir="2700000" algn="tl">
                    <a:srgbClr val="000000"/>
                  </a:outerShdw>
                </a:effectLst>
                <a:latin typeface="Symbol" pitchFamily="18" charset="2"/>
              </a:rPr>
              <a:t>b</a:t>
            </a:r>
            <a:r>
              <a:rPr lang="en-US" sz="2400" baseline="-25000" dirty="0">
                <a:solidFill>
                  <a:srgbClr val="FFFFFF"/>
                </a:solidFill>
                <a:effectLst>
                  <a:outerShdw blurRad="38100" dist="38100" dir="2700000" algn="tl">
                    <a:srgbClr val="000000"/>
                  </a:outerShdw>
                </a:effectLst>
                <a:latin typeface="Book Antiqua" pitchFamily="18" charset="0"/>
              </a:rPr>
              <a:t>0</a:t>
            </a:r>
            <a:r>
              <a:rPr lang="en-US" sz="2400" dirty="0">
                <a:solidFill>
                  <a:srgbClr val="FFFFFF"/>
                </a:solidFill>
                <a:effectLst>
                  <a:outerShdw blurRad="38100" dist="38100" dir="2700000" algn="tl">
                    <a:srgbClr val="000000"/>
                  </a:outerShdw>
                </a:effectLst>
                <a:latin typeface="Book Antiqua" pitchFamily="18" charset="0"/>
              </a:rPr>
              <a:t> + </a:t>
            </a:r>
            <a:r>
              <a:rPr lang="en-US" sz="2400" i="1" dirty="0">
                <a:solidFill>
                  <a:srgbClr val="FFFFFF"/>
                </a:solidFill>
                <a:effectLst>
                  <a:outerShdw blurRad="38100" dist="38100" dir="2700000" algn="tl">
                    <a:srgbClr val="000000"/>
                  </a:outerShdw>
                </a:effectLst>
                <a:latin typeface="Symbol" pitchFamily="18" charset="2"/>
              </a:rPr>
              <a:t>b</a:t>
            </a:r>
            <a:r>
              <a:rPr lang="en-US" sz="2400" baseline="-25000" dirty="0">
                <a:solidFill>
                  <a:srgbClr val="FFFFFF"/>
                </a:solidFill>
                <a:effectLst>
                  <a:outerShdw blurRad="38100" dist="38100" dir="2700000" algn="tl">
                    <a:srgbClr val="000000"/>
                  </a:outerShdw>
                </a:effectLst>
                <a:latin typeface="Book Antiqua" pitchFamily="18" charset="0"/>
              </a:rPr>
              <a:t>1</a:t>
            </a:r>
            <a:r>
              <a:rPr lang="en-US" sz="2400" i="1" dirty="0">
                <a:solidFill>
                  <a:srgbClr val="FFFFFF"/>
                </a:solidFill>
                <a:effectLst>
                  <a:outerShdw blurRad="38100" dist="38100" dir="2700000" algn="tl">
                    <a:srgbClr val="000000"/>
                  </a:outerShdw>
                </a:effectLst>
                <a:latin typeface="Book Antiqua" pitchFamily="18" charset="0"/>
              </a:rPr>
              <a:t>x</a:t>
            </a:r>
            <a:r>
              <a:rPr lang="en-US" sz="2400" baseline="-25000" dirty="0">
                <a:solidFill>
                  <a:srgbClr val="FFFFFF"/>
                </a:solidFill>
                <a:effectLst>
                  <a:outerShdw blurRad="38100" dist="38100" dir="2700000" algn="tl">
                    <a:srgbClr val="000000"/>
                  </a:outerShdw>
                </a:effectLst>
                <a:latin typeface="Book Antiqua" pitchFamily="18" charset="0"/>
              </a:rPr>
              <a:t>1</a:t>
            </a:r>
            <a:r>
              <a:rPr lang="en-US" sz="2400" dirty="0">
                <a:solidFill>
                  <a:srgbClr val="FFFFFF"/>
                </a:solidFill>
                <a:effectLst>
                  <a:outerShdw blurRad="38100" dist="38100" dir="2700000" algn="tl">
                    <a:srgbClr val="000000"/>
                  </a:outerShdw>
                </a:effectLst>
                <a:latin typeface="Book Antiqua" pitchFamily="18" charset="0"/>
              </a:rPr>
              <a:t> + </a:t>
            </a:r>
            <a:r>
              <a:rPr lang="en-US" sz="2400" i="1" dirty="0">
                <a:solidFill>
                  <a:srgbClr val="FFFFFF"/>
                </a:solidFill>
                <a:effectLst>
                  <a:outerShdw blurRad="38100" dist="38100" dir="2700000" algn="tl">
                    <a:srgbClr val="000000"/>
                  </a:outerShdw>
                </a:effectLst>
                <a:latin typeface="Symbol" pitchFamily="18" charset="2"/>
              </a:rPr>
              <a:t>b</a:t>
            </a:r>
            <a:r>
              <a:rPr lang="en-US" sz="2400" baseline="-25000" dirty="0">
                <a:solidFill>
                  <a:srgbClr val="FFFFFF"/>
                </a:solidFill>
                <a:effectLst>
                  <a:outerShdw blurRad="38100" dist="38100" dir="2700000" algn="tl">
                    <a:srgbClr val="000000"/>
                  </a:outerShdw>
                </a:effectLst>
                <a:latin typeface="Book Antiqua" pitchFamily="18" charset="0"/>
              </a:rPr>
              <a:t>2</a:t>
            </a:r>
            <a:r>
              <a:rPr lang="en-US" sz="2400" i="1" dirty="0">
                <a:solidFill>
                  <a:srgbClr val="FFFFFF"/>
                </a:solidFill>
                <a:effectLst>
                  <a:outerShdw blurRad="38100" dist="38100" dir="2700000" algn="tl">
                    <a:srgbClr val="000000"/>
                  </a:outerShdw>
                </a:effectLst>
                <a:latin typeface="Book Antiqua" pitchFamily="18" charset="0"/>
              </a:rPr>
              <a:t>x</a:t>
            </a:r>
            <a:r>
              <a:rPr lang="en-US" sz="2400" baseline="-25000" dirty="0">
                <a:solidFill>
                  <a:srgbClr val="FFFFFF"/>
                </a:solidFill>
                <a:effectLst>
                  <a:outerShdw blurRad="38100" dist="38100" dir="2700000" algn="tl">
                    <a:srgbClr val="000000"/>
                  </a:outerShdw>
                </a:effectLst>
                <a:latin typeface="Book Antiqua" pitchFamily="18" charset="0"/>
              </a:rPr>
              <a:t>2 </a:t>
            </a:r>
            <a:r>
              <a:rPr lang="en-US" sz="2400" dirty="0">
                <a:solidFill>
                  <a:srgbClr val="FFFFFF"/>
                </a:solidFill>
                <a:effectLst>
                  <a:outerShdw blurRad="38100" dist="38100" dir="2700000" algn="tl">
                    <a:srgbClr val="000000"/>
                  </a:outerShdw>
                </a:effectLst>
                <a:latin typeface="Book Antiqua" pitchFamily="18" charset="0"/>
              </a:rPr>
              <a:t>+</a:t>
            </a:r>
            <a:r>
              <a:rPr lang="en-US" sz="2400" baseline="-25000" dirty="0">
                <a:solidFill>
                  <a:srgbClr val="FFFFFF"/>
                </a:solidFill>
                <a:effectLst>
                  <a:outerShdw blurRad="38100" dist="38100" dir="2700000" algn="tl">
                    <a:srgbClr val="000000"/>
                  </a:outerShdw>
                </a:effectLst>
                <a:latin typeface="Book Antiqua" pitchFamily="18" charset="0"/>
              </a:rPr>
              <a:t> </a:t>
            </a:r>
            <a:r>
              <a:rPr lang="en-US" sz="2400" dirty="0">
                <a:solidFill>
                  <a:srgbClr val="FFFFFF"/>
                </a:solidFill>
                <a:effectLst>
                  <a:outerShdw blurRad="38100" dist="38100" dir="2700000" algn="tl">
                    <a:srgbClr val="000000"/>
                  </a:outerShdw>
                </a:effectLst>
                <a:latin typeface="Book Antiqua" pitchFamily="18" charset="0"/>
              </a:rPr>
              <a:t>. . . + </a:t>
            </a:r>
            <a:r>
              <a:rPr lang="en-US" sz="2400" i="1" dirty="0" err="1">
                <a:solidFill>
                  <a:srgbClr val="FFFFFF"/>
                </a:solidFill>
                <a:effectLst>
                  <a:outerShdw blurRad="38100" dist="38100" dir="2700000" algn="tl">
                    <a:srgbClr val="000000"/>
                  </a:outerShdw>
                </a:effectLst>
                <a:latin typeface="Symbol" pitchFamily="18" charset="2"/>
              </a:rPr>
              <a:t>b</a:t>
            </a:r>
            <a:r>
              <a:rPr lang="en-US" sz="2400" i="1" baseline="-25000" dirty="0" err="1">
                <a:solidFill>
                  <a:srgbClr val="FFFFFF"/>
                </a:solidFill>
                <a:effectLst>
                  <a:outerShdw blurRad="38100" dist="38100" dir="2700000" algn="tl">
                    <a:srgbClr val="000000"/>
                  </a:outerShdw>
                </a:effectLst>
                <a:latin typeface="Book Antiqua" pitchFamily="18" charset="0"/>
              </a:rPr>
              <a:t>p</a:t>
            </a:r>
            <a:r>
              <a:rPr lang="en-US" sz="2400" i="1" dirty="0" err="1">
                <a:solidFill>
                  <a:srgbClr val="FFFFFF"/>
                </a:solidFill>
                <a:effectLst>
                  <a:outerShdw blurRad="38100" dist="38100" dir="2700000" algn="tl">
                    <a:srgbClr val="000000"/>
                  </a:outerShdw>
                </a:effectLst>
                <a:latin typeface="Book Antiqua" pitchFamily="18" charset="0"/>
              </a:rPr>
              <a:t>x</a:t>
            </a:r>
            <a:r>
              <a:rPr lang="en-US" sz="2400" i="1" baseline="-25000" dirty="0" err="1">
                <a:solidFill>
                  <a:srgbClr val="FFFFFF"/>
                </a:solidFill>
                <a:effectLst>
                  <a:outerShdw blurRad="38100" dist="38100" dir="2700000" algn="tl">
                    <a:srgbClr val="000000"/>
                  </a:outerShdw>
                </a:effectLst>
                <a:latin typeface="Book Antiqua" pitchFamily="18" charset="0"/>
              </a:rPr>
              <a:t>p</a:t>
            </a:r>
            <a:r>
              <a:rPr lang="en-US" sz="2400" dirty="0">
                <a:solidFill>
                  <a:srgbClr val="FFFFFF"/>
                </a:solidFill>
                <a:effectLst>
                  <a:outerShdw blurRad="38100" dist="38100" dir="2700000" algn="tl">
                    <a:srgbClr val="000000"/>
                  </a:outerShdw>
                </a:effectLst>
                <a:latin typeface="Book Antiqua" pitchFamily="18" charset="0"/>
              </a:rPr>
              <a:t> + </a:t>
            </a:r>
            <a:r>
              <a:rPr lang="en-US" sz="2400" i="1" dirty="0">
                <a:solidFill>
                  <a:srgbClr val="FFFFFF"/>
                </a:solidFill>
                <a:effectLst>
                  <a:outerShdw blurRad="38100" dist="38100" dir="2700000" algn="tl">
                    <a:srgbClr val="000000"/>
                  </a:outerShdw>
                </a:effectLst>
                <a:latin typeface="Symbol" pitchFamily="18" charset="2"/>
              </a:rPr>
              <a:t>e</a:t>
            </a:r>
          </a:p>
        </p:txBody>
      </p:sp>
      <p:sp>
        <p:nvSpPr>
          <p:cNvPr id="63495" name="Rectangle 7">
            <a:extLst>
              <a:ext uri="{FF2B5EF4-FFF2-40B4-BE49-F238E27FC236}">
                <a16:creationId xmlns:a16="http://schemas.microsoft.com/office/drawing/2014/main" id="{D327FF16-0571-8610-7251-C87ADC53D730}"/>
              </a:ext>
            </a:extLst>
          </p:cNvPr>
          <p:cNvSpPr>
            <a:spLocks noChangeArrowheads="1"/>
          </p:cNvSpPr>
          <p:nvPr/>
        </p:nvSpPr>
        <p:spPr bwMode="auto">
          <a:xfrm>
            <a:off x="1214438" y="3895725"/>
            <a:ext cx="6553200" cy="1314450"/>
          </a:xfrm>
          <a:prstGeom prst="rect">
            <a:avLst/>
          </a:prstGeom>
          <a:noFill/>
          <a:ln w="12700">
            <a:noFill/>
            <a:miter lim="800000"/>
            <a:headEnd/>
            <a:tailEnd/>
          </a:ln>
          <a:effectLst/>
        </p:spPr>
        <p:txBody>
          <a:bodyPr wrap="none" anchor="ctr"/>
          <a:lstStyle/>
          <a:p>
            <a:pPr algn="l">
              <a:defRPr/>
            </a:pPr>
            <a:r>
              <a:rPr lang="en-US" sz="2400">
                <a:effectLst>
                  <a:outerShdw blurRad="38100" dist="38100" dir="2700000" algn="tl">
                    <a:srgbClr val="000000"/>
                  </a:outerShdw>
                </a:effectLst>
                <a:latin typeface="Book Antiqua" pitchFamily="18" charset="0"/>
              </a:rPr>
              <a:t>where:</a:t>
            </a:r>
          </a:p>
          <a:p>
            <a:pPr algn="l">
              <a:defRPr/>
            </a:pPr>
            <a:r>
              <a:rPr lang="en-US" sz="2400" i="1">
                <a:effectLst>
                  <a:outerShdw blurRad="38100" dist="38100" dir="2700000" algn="tl">
                    <a:srgbClr val="000000"/>
                  </a:outerShdw>
                </a:effectLst>
                <a:latin typeface="Symbol" pitchFamily="18" charset="2"/>
              </a:rPr>
              <a:t>	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b</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Symbol" pitchFamily="18" charset="2"/>
              </a:rPr>
              <a:t>b</a:t>
            </a:r>
            <a:r>
              <a:rPr lang="en-US" sz="2400" i="1" baseline="-25000">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are the </a:t>
            </a:r>
            <a:r>
              <a:rPr lang="en-US" sz="2400" u="sng">
                <a:effectLst>
                  <a:outerShdw blurRad="38100" dist="38100" dir="2700000" algn="tl">
                    <a:srgbClr val="000000"/>
                  </a:outerShdw>
                </a:effectLst>
                <a:latin typeface="Book Antiqua" pitchFamily="18" charset="0"/>
              </a:rPr>
              <a:t>parameters</a:t>
            </a:r>
            <a:r>
              <a:rPr lang="en-US" sz="2400">
                <a:effectLst>
                  <a:outerShdw blurRad="38100" dist="38100" dir="2700000" algn="tl">
                    <a:srgbClr val="000000"/>
                  </a:outerShdw>
                </a:effectLst>
                <a:latin typeface="Book Antiqua" pitchFamily="18" charset="0"/>
              </a:rPr>
              <a:t>, and</a:t>
            </a:r>
            <a:endParaRPr lang="en-US" sz="2400" u="sng">
              <a:effectLst>
                <a:outerShdw blurRad="38100" dist="38100" dir="2700000" algn="tl">
                  <a:srgbClr val="000000"/>
                </a:outerShdw>
              </a:effectLst>
              <a:latin typeface="Book Antiqua" pitchFamily="18" charset="0"/>
            </a:endParaRPr>
          </a:p>
          <a:p>
            <a:pPr algn="l">
              <a:defRPr/>
            </a:pPr>
            <a:r>
              <a:rPr lang="en-US" sz="2400" i="1">
                <a:effectLst>
                  <a:outerShdw blurRad="38100" dist="38100" dir="2700000" algn="tl">
                    <a:srgbClr val="000000"/>
                  </a:outerShdw>
                </a:effectLst>
                <a:latin typeface="Symbol" pitchFamily="18" charset="2"/>
              </a:rPr>
              <a:t>	e</a:t>
            </a:r>
            <a:r>
              <a:rPr lang="en-US" sz="2400">
                <a:effectLst>
                  <a:outerShdw blurRad="38100" dist="38100" dir="2700000" algn="tl">
                    <a:srgbClr val="000000"/>
                  </a:outerShdw>
                </a:effectLst>
                <a:latin typeface="Book Antiqua" pitchFamily="18" charset="0"/>
              </a:rPr>
              <a:t>  is a random variable called the </a:t>
            </a:r>
            <a:r>
              <a:rPr lang="en-US" sz="2400" u="sng">
                <a:effectLst>
                  <a:outerShdw blurRad="38100" dist="38100" dir="2700000" algn="tl">
                    <a:srgbClr val="000000"/>
                  </a:outerShdw>
                </a:effectLst>
                <a:latin typeface="Book Antiqua" pitchFamily="18" charset="0"/>
              </a:rPr>
              <a:t>error term</a:t>
            </a:r>
            <a:endParaRPr lang="en-US" sz="2400">
              <a:effectLst>
                <a:outerShdw blurRad="38100" dist="38100" dir="2700000" algn="tl">
                  <a:srgbClr val="000000"/>
                </a:outerShdw>
              </a:effectLst>
              <a:latin typeface="Book Antiqua" pitchFamily="18" charset="0"/>
            </a:endParaRPr>
          </a:p>
        </p:txBody>
      </p:sp>
      <p:sp>
        <p:nvSpPr>
          <p:cNvPr id="63496" name="AutoShape 8">
            <a:extLst>
              <a:ext uri="{FF2B5EF4-FFF2-40B4-BE49-F238E27FC236}">
                <a16:creationId xmlns:a16="http://schemas.microsoft.com/office/drawing/2014/main" id="{A68683DF-E5F9-709E-0989-6F7A5906C469}"/>
              </a:ext>
            </a:extLst>
          </p:cNvPr>
          <p:cNvSpPr>
            <a:spLocks noChangeArrowheads="1"/>
          </p:cNvSpPr>
          <p:nvPr/>
        </p:nvSpPr>
        <p:spPr bwMode="auto">
          <a:xfrm rot="5400000">
            <a:off x="1743075" y="326072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a:extLst>
              <a:ext uri="{FF2B5EF4-FFF2-40B4-BE49-F238E27FC236}">
                <a16:creationId xmlns:a16="http://schemas.microsoft.com/office/drawing/2014/main" id="{72299630-CB1B-B30C-F4AB-B37EE7130C93}"/>
              </a:ext>
            </a:extLst>
          </p:cNvPr>
          <p:cNvSpPr>
            <a:spLocks noChangeArrowheads="1"/>
          </p:cNvSpPr>
          <p:nvPr/>
        </p:nvSpPr>
        <p:spPr bwMode="auto">
          <a:xfrm>
            <a:off x="1976438" y="2528888"/>
            <a:ext cx="516255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64518" name="Rectangle 6">
            <a:extLst>
              <a:ext uri="{FF2B5EF4-FFF2-40B4-BE49-F238E27FC236}">
                <a16:creationId xmlns:a16="http://schemas.microsoft.com/office/drawing/2014/main" id="{9B5CA2B7-543C-3FB5-FE0E-F8C40EB51D66}"/>
              </a:ext>
            </a:extLst>
          </p:cNvPr>
          <p:cNvSpPr>
            <a:spLocks noChangeArrowheads="1"/>
          </p:cNvSpPr>
          <p:nvPr/>
        </p:nvSpPr>
        <p:spPr bwMode="auto">
          <a:xfrm>
            <a:off x="842963" y="1587500"/>
            <a:ext cx="7250112" cy="893763"/>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The equation that describes how the mean value of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is related to </a:t>
            </a:r>
            <a:r>
              <a:rPr lang="en-US" sz="2400" i="1">
                <a:solidFill>
                  <a:srgbClr val="FFFFFF"/>
                </a:solidFill>
                <a:effectLst>
                  <a:outerShdw blurRad="38100" dist="38100" dir="2700000" algn="tl">
                    <a:srgbClr val="000000"/>
                  </a:outerShdw>
                </a:effectLst>
                <a:latin typeface="Book Antiqua" pitchFamily="18" charset="0"/>
              </a:rPr>
              <a:t>x</a:t>
            </a:r>
            <a:r>
              <a:rPr lang="en-US" sz="2400" baseline="-25000">
                <a:solidFill>
                  <a:srgbClr val="FFFFFF"/>
                </a:solidFill>
                <a:effectLst>
                  <a:outerShdw blurRad="38100" dist="38100" dir="2700000" algn="tl">
                    <a:srgbClr val="000000"/>
                  </a:outerShdw>
                </a:effectLst>
                <a:latin typeface="Book Antiqua" pitchFamily="18" charset="0"/>
              </a:rPr>
              <a:t>1</a:t>
            </a:r>
            <a:r>
              <a:rPr lang="en-US" sz="2400">
                <a:solidFill>
                  <a:srgbClr val="FFFFFF"/>
                </a:solidFill>
                <a:effectLst>
                  <a:outerShdw blurRad="38100" dist="38100" dir="2700000" algn="tl">
                    <a:srgbClr val="000000"/>
                  </a:outerShdw>
                </a:effectLst>
                <a:latin typeface="Book Antiqua" pitchFamily="18" charset="0"/>
              </a:rPr>
              <a:t>, </a:t>
            </a:r>
            <a:r>
              <a:rPr lang="en-US" sz="2400" i="1">
                <a:solidFill>
                  <a:srgbClr val="FFFFFF"/>
                </a:solidFill>
                <a:effectLst>
                  <a:outerShdw blurRad="38100" dist="38100" dir="2700000" algn="tl">
                    <a:srgbClr val="000000"/>
                  </a:outerShdw>
                </a:effectLst>
                <a:latin typeface="Book Antiqua" pitchFamily="18" charset="0"/>
              </a:rPr>
              <a:t>x</a:t>
            </a:r>
            <a:r>
              <a:rPr lang="en-US" sz="2400" baseline="-25000">
                <a:solidFill>
                  <a:srgbClr val="FFFFFF"/>
                </a:solidFill>
                <a:effectLst>
                  <a:outerShdw blurRad="38100" dist="38100" dir="2700000" algn="tl">
                    <a:srgbClr val="000000"/>
                  </a:outerShdw>
                </a:effectLst>
                <a:latin typeface="Book Antiqua" pitchFamily="18" charset="0"/>
              </a:rPr>
              <a:t>2</a:t>
            </a:r>
            <a:r>
              <a:rPr lang="en-US" sz="2400">
                <a:solidFill>
                  <a:srgbClr val="FFFFFF"/>
                </a:solidFill>
                <a:effectLst>
                  <a:outerShdw blurRad="38100" dist="38100" dir="2700000" algn="tl">
                    <a:srgbClr val="000000"/>
                  </a:outerShdw>
                </a:effectLst>
                <a:latin typeface="Book Antiqua" pitchFamily="18" charset="0"/>
              </a:rPr>
              <a:t>, . . . </a:t>
            </a:r>
            <a:r>
              <a:rPr lang="en-US" sz="2400" i="1">
                <a:solidFill>
                  <a:srgbClr val="FFFFFF"/>
                </a:solidFill>
                <a:effectLst>
                  <a:outerShdw blurRad="38100" dist="38100" dir="2700000" algn="tl">
                    <a:srgbClr val="000000"/>
                  </a:outerShdw>
                </a:effectLst>
                <a:latin typeface="Book Antiqua" pitchFamily="18" charset="0"/>
              </a:rPr>
              <a:t>x</a:t>
            </a:r>
            <a:r>
              <a:rPr lang="en-US" sz="2400" i="1" baseline="-25000">
                <a:solidFill>
                  <a:srgbClr val="FFFFFF"/>
                </a:solidFill>
                <a:effectLst>
                  <a:outerShdw blurRad="38100" dist="38100" dir="2700000" algn="tl">
                    <a:srgbClr val="000000"/>
                  </a:outerShdw>
                </a:effectLst>
                <a:latin typeface="Book Antiqua" pitchFamily="18" charset="0"/>
              </a:rPr>
              <a:t>p</a:t>
            </a:r>
            <a:r>
              <a:rPr lang="en-US" sz="2400">
                <a:solidFill>
                  <a:srgbClr val="FFFFFF"/>
                </a:solidFill>
                <a:effectLst>
                  <a:outerShdw blurRad="38100" dist="38100" dir="2700000" algn="tl">
                    <a:srgbClr val="000000"/>
                  </a:outerShdw>
                </a:effectLst>
                <a:latin typeface="Book Antiqua" pitchFamily="18" charset="0"/>
              </a:rPr>
              <a:t> is:</a:t>
            </a:r>
            <a:endParaRPr lang="en-US" sz="2400" i="1" baseline="-25000">
              <a:effectLst>
                <a:outerShdw blurRad="38100" dist="38100" dir="2700000" algn="tl">
                  <a:srgbClr val="000000"/>
                </a:outerShdw>
              </a:effectLst>
              <a:latin typeface="Book Antiqua" pitchFamily="18" charset="0"/>
            </a:endParaRPr>
          </a:p>
        </p:txBody>
      </p:sp>
      <p:sp>
        <p:nvSpPr>
          <p:cNvPr id="64517" name="Rectangle 5">
            <a:extLst>
              <a:ext uri="{FF2B5EF4-FFF2-40B4-BE49-F238E27FC236}">
                <a16:creationId xmlns:a16="http://schemas.microsoft.com/office/drawing/2014/main" id="{17533F0A-53B1-7AF1-0B68-34A69B335011}"/>
              </a:ext>
            </a:extLst>
          </p:cNvPr>
          <p:cNvSpPr>
            <a:spLocks noChangeArrowheads="1"/>
          </p:cNvSpPr>
          <p:nvPr/>
        </p:nvSpPr>
        <p:spPr bwMode="auto">
          <a:xfrm>
            <a:off x="1066800" y="663367"/>
            <a:ext cx="7772400" cy="68103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Multiple Regression Equation</a:t>
            </a:r>
          </a:p>
        </p:txBody>
      </p:sp>
      <p:sp>
        <p:nvSpPr>
          <p:cNvPr id="64520" name="Text Box 8">
            <a:extLst>
              <a:ext uri="{FF2B5EF4-FFF2-40B4-BE49-F238E27FC236}">
                <a16:creationId xmlns:a16="http://schemas.microsoft.com/office/drawing/2014/main" id="{D47AA920-3919-C85D-E2E7-197F7C69C126}"/>
              </a:ext>
            </a:extLst>
          </p:cNvPr>
          <p:cNvSpPr txBox="1">
            <a:spLocks noChangeArrowheads="1"/>
          </p:cNvSpPr>
          <p:nvPr/>
        </p:nvSpPr>
        <p:spPr bwMode="auto">
          <a:xfrm>
            <a:off x="2262188" y="2692400"/>
            <a:ext cx="4573587" cy="457200"/>
          </a:xfrm>
          <a:prstGeom prst="rect">
            <a:avLst/>
          </a:prstGeom>
          <a:noFill/>
          <a:ln w="12700">
            <a:noFill/>
            <a:miter lim="800000"/>
            <a:headEnd/>
            <a:tailEnd/>
          </a:ln>
          <a:effectLst/>
        </p:spPr>
        <p:txBody>
          <a:bodyPr wrap="none">
            <a:spAutoFit/>
          </a:bodyPr>
          <a:lstStyle/>
          <a:p>
            <a:pPr>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E</a:t>
            </a:r>
            <a:r>
              <a:rPr lang="en-US" sz="2400">
                <a:effectLst>
                  <a:outerShdw blurRad="38100" dist="38100" dir="2700000" algn="tl">
                    <a:srgbClr val="000000"/>
                  </a:outerShdw>
                </a:effectLst>
                <a:latin typeface="Book Antiqua" pitchFamily="18" charset="0"/>
              </a:rPr>
              <a:t>(</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1</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Symbol" pitchFamily="18" charset="2"/>
              </a:rPr>
              <a:t></a:t>
            </a:r>
            <a:r>
              <a:rPr lang="en-US" sz="2400" i="1" baseline="-25000">
                <a:effectLst>
                  <a:outerShdw blurRad="38100" dist="38100" dir="2700000" algn="tl">
                    <a:srgbClr val="000000"/>
                  </a:outerShdw>
                </a:effectLst>
                <a:latin typeface="Book Antiqua" pitchFamily="18" charset="0"/>
              </a:rPr>
              <a:t>p</a:t>
            </a:r>
            <a:r>
              <a:rPr lang="en-US" sz="2400" i="1">
                <a:effectLst>
                  <a:outerShdw blurRad="38100" dist="38100" dir="2700000" algn="tl">
                    <a:srgbClr val="000000"/>
                  </a:outerShdw>
                </a:effectLst>
                <a:latin typeface="Book Antiqua" pitchFamily="18" charset="0"/>
              </a:rPr>
              <a:t>x</a:t>
            </a:r>
            <a:r>
              <a:rPr lang="en-US" sz="2400" i="1" baseline="-25000">
                <a:effectLst>
                  <a:outerShdw blurRad="38100" dist="38100" dir="2700000" algn="tl">
                    <a:srgbClr val="000000"/>
                  </a:outerShdw>
                </a:effectLst>
                <a:latin typeface="Book Antiqua" pitchFamily="18" charset="0"/>
              </a:rPr>
              <a:t>p</a:t>
            </a:r>
            <a:endParaRPr lang="en-US">
              <a:effectLst>
                <a:outerShdw blurRad="38100" dist="38100" dir="2700000" algn="tl">
                  <a:srgbClr val="000000"/>
                </a:outerShdw>
              </a:effectLst>
              <a:latin typeface="Book Antiqua" pitchFamily="18" charset="0"/>
            </a:endParaRPr>
          </a:p>
        </p:txBody>
      </p:sp>
      <p:sp>
        <p:nvSpPr>
          <p:cNvPr id="64521" name="AutoShape 9">
            <a:extLst>
              <a:ext uri="{FF2B5EF4-FFF2-40B4-BE49-F238E27FC236}">
                <a16:creationId xmlns:a16="http://schemas.microsoft.com/office/drawing/2014/main" id="{5D5F99CF-9C8C-3188-0C1E-11C23C54BBDB}"/>
              </a:ext>
            </a:extLst>
          </p:cNvPr>
          <p:cNvSpPr>
            <a:spLocks noChangeArrowheads="1"/>
          </p:cNvSpPr>
          <p:nvPr/>
        </p:nvSpPr>
        <p:spPr bwMode="auto">
          <a:xfrm rot="5400000">
            <a:off x="1681163" y="2865438"/>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8">
            <a:extLst>
              <a:ext uri="{FF2B5EF4-FFF2-40B4-BE49-F238E27FC236}">
                <a16:creationId xmlns:a16="http://schemas.microsoft.com/office/drawing/2014/main" id="{B8AE7859-1D63-CC94-A32C-903F56D25854}"/>
              </a:ext>
            </a:extLst>
          </p:cNvPr>
          <p:cNvSpPr>
            <a:spLocks noChangeArrowheads="1"/>
          </p:cNvSpPr>
          <p:nvPr/>
        </p:nvSpPr>
        <p:spPr bwMode="auto">
          <a:xfrm>
            <a:off x="2019300" y="1757363"/>
            <a:ext cx="516255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65542" name="Rectangle 6">
            <a:extLst>
              <a:ext uri="{FF2B5EF4-FFF2-40B4-BE49-F238E27FC236}">
                <a16:creationId xmlns:a16="http://schemas.microsoft.com/office/drawing/2014/main" id="{D05BFE27-6E60-51AD-325F-FDDB31970DE5}"/>
              </a:ext>
            </a:extLst>
          </p:cNvPr>
          <p:cNvSpPr>
            <a:spLocks noChangeArrowheads="1"/>
          </p:cNvSpPr>
          <p:nvPr/>
        </p:nvSpPr>
        <p:spPr bwMode="auto">
          <a:xfrm>
            <a:off x="685800" y="2859088"/>
            <a:ext cx="7772400" cy="1371600"/>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 simple random sample is used to compute sample statistics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 . . , </a:t>
            </a:r>
            <a:r>
              <a:rPr lang="en-US" sz="2400" i="1">
                <a:effectLst>
                  <a:outerShdw blurRad="38100" dist="38100" dir="2700000" algn="tl">
                    <a:srgbClr val="000000"/>
                  </a:outerShdw>
                </a:effectLst>
                <a:latin typeface="Book Antiqua" pitchFamily="18" charset="0"/>
              </a:rPr>
              <a:t>b</a:t>
            </a:r>
            <a:r>
              <a:rPr lang="en-US" sz="2400" i="1" baseline="-25000">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that are used as the point estimators of the parameters </a:t>
            </a:r>
            <a:r>
              <a:rPr lang="en-US" sz="2400" i="1">
                <a:solidFill>
                  <a:srgbClr val="FFFFFF"/>
                </a:solidFill>
                <a:effectLst>
                  <a:outerShdw blurRad="38100" dist="38100" dir="2700000" algn="tl">
                    <a:srgbClr val="000000"/>
                  </a:outerShdw>
                </a:effectLst>
                <a:latin typeface="Symbol" pitchFamily="18" charset="2"/>
              </a:rPr>
              <a:t>b</a:t>
            </a:r>
            <a:r>
              <a:rPr lang="en-US" sz="2400" baseline="-25000">
                <a:solidFill>
                  <a:srgbClr val="FFFFFF"/>
                </a:solidFill>
                <a:effectLst>
                  <a:outerShdw blurRad="38100" dist="38100" dir="2700000" algn="tl">
                    <a:srgbClr val="000000"/>
                  </a:outerShdw>
                </a:effectLst>
                <a:latin typeface="Book Antiqua" pitchFamily="18" charset="0"/>
              </a:rPr>
              <a:t>0</a:t>
            </a:r>
            <a:r>
              <a:rPr lang="en-US" sz="2400">
                <a:solidFill>
                  <a:srgbClr val="FFFFFF"/>
                </a:solidFill>
                <a:effectLst>
                  <a:outerShdw blurRad="38100" dist="38100" dir="2700000" algn="tl">
                    <a:srgbClr val="000000"/>
                  </a:outerShdw>
                </a:effectLst>
                <a:latin typeface="Book Antiqua" pitchFamily="18" charset="0"/>
              </a:rPr>
              <a:t>, </a:t>
            </a:r>
            <a:r>
              <a:rPr lang="en-US" sz="2400" i="1">
                <a:solidFill>
                  <a:srgbClr val="FFFFFF"/>
                </a:solidFill>
                <a:effectLst>
                  <a:outerShdw blurRad="38100" dist="38100" dir="2700000" algn="tl">
                    <a:srgbClr val="000000"/>
                  </a:outerShdw>
                </a:effectLst>
                <a:latin typeface="Symbol" pitchFamily="18" charset="2"/>
              </a:rPr>
              <a:t>b</a:t>
            </a:r>
            <a:r>
              <a:rPr lang="en-US" sz="2400" baseline="-25000">
                <a:solidFill>
                  <a:srgbClr val="FFFFFF"/>
                </a:solidFill>
                <a:effectLst>
                  <a:outerShdw blurRad="38100" dist="38100" dir="2700000" algn="tl">
                    <a:srgbClr val="000000"/>
                  </a:outerShdw>
                </a:effectLst>
                <a:latin typeface="Book Antiqua" pitchFamily="18" charset="0"/>
              </a:rPr>
              <a:t>1</a:t>
            </a:r>
            <a:r>
              <a:rPr lang="en-US" sz="2400">
                <a:solidFill>
                  <a:srgbClr val="FFFFFF"/>
                </a:solidFill>
                <a:effectLst>
                  <a:outerShdw blurRad="38100" dist="38100" dir="2700000" algn="tl">
                    <a:srgbClr val="000000"/>
                  </a:outerShdw>
                </a:effectLst>
                <a:latin typeface="Book Antiqua" pitchFamily="18" charset="0"/>
              </a:rPr>
              <a:t>, </a:t>
            </a:r>
            <a:r>
              <a:rPr lang="en-US" sz="2400" i="1">
                <a:solidFill>
                  <a:srgbClr val="FFFFFF"/>
                </a:solidFill>
                <a:effectLst>
                  <a:outerShdw blurRad="38100" dist="38100" dir="2700000" algn="tl">
                    <a:srgbClr val="000000"/>
                  </a:outerShdw>
                </a:effectLst>
                <a:latin typeface="Symbol" pitchFamily="18" charset="2"/>
              </a:rPr>
              <a:t>b</a:t>
            </a:r>
            <a:r>
              <a:rPr lang="en-US" sz="2400" baseline="-25000">
                <a:solidFill>
                  <a:srgbClr val="FFFFFF"/>
                </a:solidFill>
                <a:effectLst>
                  <a:outerShdw blurRad="38100" dist="38100" dir="2700000" algn="tl">
                    <a:srgbClr val="000000"/>
                  </a:outerShdw>
                </a:effectLst>
                <a:latin typeface="Book Antiqua" pitchFamily="18" charset="0"/>
              </a:rPr>
              <a:t>2</a:t>
            </a:r>
            <a:r>
              <a:rPr lang="en-US" sz="2400">
                <a:solidFill>
                  <a:srgbClr val="FFFFFF"/>
                </a:solidFill>
                <a:effectLst>
                  <a:outerShdw blurRad="38100" dist="38100" dir="2700000" algn="tl">
                    <a:srgbClr val="000000"/>
                  </a:outerShdw>
                </a:effectLst>
                <a:latin typeface="Book Antiqua" pitchFamily="18" charset="0"/>
              </a:rPr>
              <a:t>, . . . , </a:t>
            </a:r>
            <a:r>
              <a:rPr lang="en-US" sz="2400" i="1">
                <a:solidFill>
                  <a:srgbClr val="FFFFFF"/>
                </a:solidFill>
                <a:effectLst>
                  <a:outerShdw blurRad="38100" dist="38100" dir="2700000" algn="tl">
                    <a:srgbClr val="000000"/>
                  </a:outerShdw>
                </a:effectLst>
                <a:latin typeface="Symbol" pitchFamily="18" charset="2"/>
              </a:rPr>
              <a:t>b</a:t>
            </a:r>
            <a:r>
              <a:rPr lang="en-US" sz="2400" i="1" baseline="-25000">
                <a:solidFill>
                  <a:srgbClr val="FFFFFF"/>
                </a:solidFill>
                <a:effectLst>
                  <a:outerShdw blurRad="38100" dist="38100" dir="2700000" algn="tl">
                    <a:srgbClr val="000000"/>
                  </a:outerShdw>
                </a:effectLst>
                <a:latin typeface="Book Antiqua" pitchFamily="18" charset="0"/>
              </a:rPr>
              <a:t>p</a:t>
            </a:r>
            <a:r>
              <a:rPr lang="en-US" sz="2400">
                <a:solidFill>
                  <a:srgbClr val="FFFFFF"/>
                </a:solidFill>
                <a:effectLst>
                  <a:outerShdw blurRad="38100" dist="38100" dir="2700000" algn="tl">
                    <a:srgbClr val="000000"/>
                  </a:outerShdw>
                </a:effectLst>
                <a:latin typeface="Book Antiqua" pitchFamily="18" charset="0"/>
              </a:rPr>
              <a:t>.</a:t>
            </a:r>
            <a:endParaRPr lang="en-US" sz="2400" i="1" baseline="-25000">
              <a:effectLst>
                <a:outerShdw blurRad="38100" dist="38100" dir="2700000" algn="tl">
                  <a:srgbClr val="000000"/>
                </a:outerShdw>
              </a:effectLst>
              <a:latin typeface="Book Antiqua" pitchFamily="18" charset="0"/>
            </a:endParaRPr>
          </a:p>
        </p:txBody>
      </p:sp>
      <p:sp>
        <p:nvSpPr>
          <p:cNvPr id="65541" name="Rectangle 5">
            <a:extLst>
              <a:ext uri="{FF2B5EF4-FFF2-40B4-BE49-F238E27FC236}">
                <a16:creationId xmlns:a16="http://schemas.microsoft.com/office/drawing/2014/main" id="{243637D2-9A9F-FCB0-69AE-879EE5E34CE6}"/>
              </a:ext>
            </a:extLst>
          </p:cNvPr>
          <p:cNvSpPr>
            <a:spLocks noChangeArrowheads="1"/>
          </p:cNvSpPr>
          <p:nvPr/>
        </p:nvSpPr>
        <p:spPr bwMode="auto">
          <a:xfrm>
            <a:off x="1143000" y="688860"/>
            <a:ext cx="7772400" cy="68103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Estimated Multiple Regression Equation</a:t>
            </a:r>
          </a:p>
        </p:txBody>
      </p:sp>
      <p:grpSp>
        <p:nvGrpSpPr>
          <p:cNvPr id="22533" name="Group 10">
            <a:extLst>
              <a:ext uri="{FF2B5EF4-FFF2-40B4-BE49-F238E27FC236}">
                <a16:creationId xmlns:a16="http://schemas.microsoft.com/office/drawing/2014/main" id="{5E5916BE-479E-C707-998F-F6FFEB0E9980}"/>
              </a:ext>
            </a:extLst>
          </p:cNvPr>
          <p:cNvGrpSpPr>
            <a:grpSpLocks/>
          </p:cNvGrpSpPr>
          <p:nvPr/>
        </p:nvGrpSpPr>
        <p:grpSpPr bwMode="auto">
          <a:xfrm>
            <a:off x="2530475" y="1846263"/>
            <a:ext cx="4083050" cy="534987"/>
            <a:chOff x="658" y="2804"/>
            <a:chExt cx="2572" cy="337"/>
          </a:xfrm>
        </p:grpSpPr>
        <p:sp>
          <p:nvSpPr>
            <p:cNvPr id="65543" name="Rectangle 7">
              <a:extLst>
                <a:ext uri="{FF2B5EF4-FFF2-40B4-BE49-F238E27FC236}">
                  <a16:creationId xmlns:a16="http://schemas.microsoft.com/office/drawing/2014/main" id="{AA52727E-A3CD-4873-08F6-4B41118218DD}"/>
                </a:ext>
              </a:extLst>
            </p:cNvPr>
            <p:cNvSpPr>
              <a:spLocks noChangeArrowheads="1"/>
            </p:cNvSpPr>
            <p:nvPr/>
          </p:nvSpPr>
          <p:spPr bwMode="auto">
            <a:xfrm>
              <a:off x="663" y="2804"/>
              <a:ext cx="211" cy="248"/>
            </a:xfrm>
            <a:prstGeom prst="rect">
              <a:avLst/>
            </a:prstGeom>
            <a:noFill/>
            <a:ln w="12700">
              <a:noFill/>
              <a:miter lim="800000"/>
              <a:headEnd/>
              <a:tailEnd/>
            </a:ln>
            <a:effectLst/>
          </p:spPr>
          <p:txBody>
            <a:bodyPr wrap="none" lIns="90488" tIns="44450" rIns="90488" bIns="44450">
              <a:spAutoFit/>
            </a:bodyPr>
            <a:lstStyle/>
            <a:p>
              <a:pPr algn="l">
                <a:defRPr/>
              </a:pPr>
              <a:r>
                <a:rPr lang="en-US" sz="2000">
                  <a:effectLst>
                    <a:outerShdw blurRad="38100" dist="38100" dir="2700000" algn="tl">
                      <a:srgbClr val="000000"/>
                    </a:outerShdw>
                  </a:effectLst>
                  <a:latin typeface="Book Antiqua" pitchFamily="18" charset="0"/>
                </a:rPr>
                <a:t>^</a:t>
              </a:r>
            </a:p>
          </p:txBody>
        </p:sp>
        <p:sp>
          <p:nvSpPr>
            <p:cNvPr id="65545" name="Text Box 9">
              <a:extLst>
                <a:ext uri="{FF2B5EF4-FFF2-40B4-BE49-F238E27FC236}">
                  <a16:creationId xmlns:a16="http://schemas.microsoft.com/office/drawing/2014/main" id="{6D0424DC-6ADE-B6D9-6D16-CBD54B8F7D3F}"/>
                </a:ext>
              </a:extLst>
            </p:cNvPr>
            <p:cNvSpPr txBox="1">
              <a:spLocks noChangeArrowheads="1"/>
            </p:cNvSpPr>
            <p:nvPr/>
          </p:nvSpPr>
          <p:spPr bwMode="auto">
            <a:xfrm>
              <a:off x="658" y="2853"/>
              <a:ext cx="2572" cy="288"/>
            </a:xfrm>
            <a:prstGeom prst="rect">
              <a:avLst/>
            </a:prstGeom>
            <a:noFill/>
            <a:ln w="12700">
              <a:noFill/>
              <a:miter lim="800000"/>
              <a:headEnd/>
              <a:tailEnd/>
            </a:ln>
            <a:effectLst/>
          </p:spPr>
          <p:txBody>
            <a:bodyPr wrap="none">
              <a:spAutoFit/>
            </a:bodyPr>
            <a:lstStyle/>
            <a:p>
              <a:pPr>
                <a:defRPr/>
              </a:pP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Book Antiqua" pitchFamily="18" charset="0"/>
                </a:rPr>
                <a:t>b</a:t>
              </a:r>
              <a:r>
                <a:rPr lang="en-US" sz="2400" i="1" baseline="-25000">
                  <a:effectLst>
                    <a:outerShdw blurRad="38100" dist="38100" dir="2700000" algn="tl">
                      <a:srgbClr val="000000"/>
                    </a:outerShdw>
                  </a:effectLst>
                  <a:latin typeface="Book Antiqua" pitchFamily="18" charset="0"/>
                </a:rPr>
                <a:t>p</a:t>
              </a:r>
              <a:r>
                <a:rPr lang="en-US" sz="2400" i="1">
                  <a:effectLst>
                    <a:outerShdw blurRad="38100" dist="38100" dir="2700000" algn="tl">
                      <a:srgbClr val="000000"/>
                    </a:outerShdw>
                  </a:effectLst>
                  <a:latin typeface="Book Antiqua" pitchFamily="18" charset="0"/>
                </a:rPr>
                <a:t>x</a:t>
              </a:r>
              <a:r>
                <a:rPr lang="en-US" sz="2400" i="1" baseline="-25000">
                  <a:effectLst>
                    <a:outerShdw blurRad="38100" dist="38100" dir="2700000" algn="tl">
                      <a:srgbClr val="000000"/>
                    </a:outerShdw>
                  </a:effectLst>
                  <a:latin typeface="Book Antiqua" pitchFamily="18" charset="0"/>
                </a:rPr>
                <a:t>p</a:t>
              </a:r>
            </a:p>
          </p:txBody>
        </p:sp>
      </p:grpSp>
      <p:sp>
        <p:nvSpPr>
          <p:cNvPr id="65547" name="AutoShape 11">
            <a:extLst>
              <a:ext uri="{FF2B5EF4-FFF2-40B4-BE49-F238E27FC236}">
                <a16:creationId xmlns:a16="http://schemas.microsoft.com/office/drawing/2014/main" id="{A127FDA9-E480-B714-BD13-FE7B4DB7823D}"/>
              </a:ext>
            </a:extLst>
          </p:cNvPr>
          <p:cNvSpPr>
            <a:spLocks noChangeArrowheads="1"/>
          </p:cNvSpPr>
          <p:nvPr/>
        </p:nvSpPr>
        <p:spPr bwMode="auto">
          <a:xfrm rot="5400000">
            <a:off x="1692275" y="2097088"/>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BC22033-8ACB-FE33-E712-99023182FAFB}"/>
              </a:ext>
            </a:extLst>
          </p:cNvPr>
          <p:cNvSpPr>
            <a:spLocks noGrp="1" noChangeArrowheads="1"/>
          </p:cNvSpPr>
          <p:nvPr>
            <p:ph type="title"/>
          </p:nvPr>
        </p:nvSpPr>
        <p:spPr>
          <a:xfrm>
            <a:off x="1241425" y="746126"/>
            <a:ext cx="7772400" cy="585787"/>
          </a:xfrm>
        </p:spPr>
        <p:txBody>
          <a:bodyPr/>
          <a:lstStyle/>
          <a:p>
            <a:pPr>
              <a:defRPr/>
            </a:pPr>
            <a:r>
              <a:rPr lang="en-US" dirty="0">
                <a:solidFill>
                  <a:srgbClr val="C00000"/>
                </a:solidFill>
                <a:latin typeface="Times New Roman" panose="02020603050405020304" pitchFamily="18" charset="0"/>
                <a:cs typeface="Times New Roman" panose="02020603050405020304" pitchFamily="18" charset="0"/>
              </a:rPr>
              <a:t>Least Squares Method</a:t>
            </a:r>
          </a:p>
        </p:txBody>
      </p:sp>
      <p:sp>
        <p:nvSpPr>
          <p:cNvPr id="10247" name="Rectangle 7">
            <a:extLst>
              <a:ext uri="{FF2B5EF4-FFF2-40B4-BE49-F238E27FC236}">
                <a16:creationId xmlns:a16="http://schemas.microsoft.com/office/drawing/2014/main" id="{98D37FE8-B402-8464-E46A-826EEE8BFAB9}"/>
              </a:ext>
            </a:extLst>
          </p:cNvPr>
          <p:cNvSpPr>
            <a:spLocks noChangeArrowheads="1"/>
          </p:cNvSpPr>
          <p:nvPr/>
        </p:nvSpPr>
        <p:spPr bwMode="auto">
          <a:xfrm>
            <a:off x="3314700" y="1752600"/>
            <a:ext cx="2571750" cy="7620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graphicFrame>
        <p:nvGraphicFramePr>
          <p:cNvPr id="2050" name="Object 6">
            <a:extLst>
              <a:ext uri="{FF2B5EF4-FFF2-40B4-BE49-F238E27FC236}">
                <a16:creationId xmlns:a16="http://schemas.microsoft.com/office/drawing/2014/main" id="{1B9B96E6-6FBC-3860-1049-6FA692D1B885}"/>
              </a:ext>
            </a:extLst>
          </p:cNvPr>
          <p:cNvGraphicFramePr>
            <a:graphicFrameLocks noChangeAspect="1"/>
          </p:cNvGraphicFramePr>
          <p:nvPr/>
        </p:nvGraphicFramePr>
        <p:xfrm>
          <a:off x="3568700" y="1908175"/>
          <a:ext cx="2120900" cy="434975"/>
        </p:xfrm>
        <a:graphic>
          <a:graphicData uri="http://schemas.openxmlformats.org/presentationml/2006/ole">
            <mc:AlternateContent xmlns:mc="http://schemas.openxmlformats.org/markup-compatibility/2006">
              <mc:Choice xmlns:v="urn:schemas-microsoft-com:vml" Requires="v">
                <p:oleObj spid="_x0000_s1029" name="Equation" r:id="rId4" imgW="2425680" imgH="507960" progId="Equation.DSMT4">
                  <p:embed/>
                </p:oleObj>
              </mc:Choice>
              <mc:Fallback>
                <p:oleObj name="Equation" r:id="rId4" imgW="2425680" imgH="507960" progId="Equation.DSMT4">
                  <p:embed/>
                  <p:pic>
                    <p:nvPicPr>
                      <p:cNvPr id="2050" name="Object 6">
                        <a:extLst>
                          <a:ext uri="{FF2B5EF4-FFF2-40B4-BE49-F238E27FC236}">
                            <a16:creationId xmlns:a16="http://schemas.microsoft.com/office/drawing/2014/main" id="{1B9B96E6-6FBC-3860-1049-6FA692D1B8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8700" y="1908175"/>
                        <a:ext cx="2120900" cy="43497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8" name="Rectangle 8">
            <a:extLst>
              <a:ext uri="{FF2B5EF4-FFF2-40B4-BE49-F238E27FC236}">
                <a16:creationId xmlns:a16="http://schemas.microsoft.com/office/drawing/2014/main" id="{4CFABE8B-AB28-9EF0-B7B4-A9E9E99A6A3E}"/>
              </a:ext>
            </a:extLst>
          </p:cNvPr>
          <p:cNvSpPr>
            <a:spLocks noChangeArrowheads="1"/>
          </p:cNvSpPr>
          <p:nvPr/>
        </p:nvSpPr>
        <p:spPr bwMode="auto">
          <a:xfrm>
            <a:off x="685800" y="2743200"/>
            <a:ext cx="5316538" cy="57150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Char char="n"/>
              <a:defRPr/>
            </a:pPr>
            <a:r>
              <a:rPr lang="en-US" sz="2400">
                <a:solidFill>
                  <a:srgbClr val="66FFFF"/>
                </a:solidFill>
                <a:effectLst>
                  <a:outerShdw blurRad="38100" dist="38100" dir="2700000" algn="tl">
                    <a:srgbClr val="000000"/>
                  </a:outerShdw>
                </a:effectLst>
                <a:latin typeface="Book Antiqua" pitchFamily="18" charset="0"/>
              </a:rPr>
              <a:t>  Computation of Coefficient Values</a:t>
            </a:r>
            <a:endParaRPr lang="en-US">
              <a:effectLst>
                <a:outerShdw blurRad="38100" dist="38100" dir="2700000" algn="tl">
                  <a:srgbClr val="000000"/>
                </a:outerShdw>
              </a:effectLst>
              <a:latin typeface="Book Antiqua" pitchFamily="18" charset="0"/>
            </a:endParaRPr>
          </a:p>
        </p:txBody>
      </p:sp>
      <p:sp>
        <p:nvSpPr>
          <p:cNvPr id="10250" name="AutoShape 10">
            <a:extLst>
              <a:ext uri="{FF2B5EF4-FFF2-40B4-BE49-F238E27FC236}">
                <a16:creationId xmlns:a16="http://schemas.microsoft.com/office/drawing/2014/main" id="{CE6F1670-B8CA-D6DD-261B-71B2B4E99A60}"/>
              </a:ext>
            </a:extLst>
          </p:cNvPr>
          <p:cNvSpPr>
            <a:spLocks noChangeArrowheads="1"/>
          </p:cNvSpPr>
          <p:nvPr/>
        </p:nvSpPr>
        <p:spPr bwMode="auto">
          <a:xfrm rot="5400000">
            <a:off x="485775" y="29654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0251" name="Text Box 11">
            <a:extLst>
              <a:ext uri="{FF2B5EF4-FFF2-40B4-BE49-F238E27FC236}">
                <a16:creationId xmlns:a16="http://schemas.microsoft.com/office/drawing/2014/main" id="{CD404CB8-A12C-DF07-3FF8-4DFEF8B69229}"/>
              </a:ext>
            </a:extLst>
          </p:cNvPr>
          <p:cNvSpPr txBox="1">
            <a:spLocks noChangeArrowheads="1"/>
          </p:cNvSpPr>
          <p:nvPr/>
        </p:nvSpPr>
        <p:spPr bwMode="auto">
          <a:xfrm>
            <a:off x="1241425" y="3309938"/>
            <a:ext cx="6831013" cy="1771650"/>
          </a:xfrm>
          <a:prstGeom prst="rect">
            <a:avLst/>
          </a:prstGeom>
          <a:noFill/>
          <a:ln w="12700">
            <a:noFill/>
            <a:miter lim="800000"/>
            <a:headEnd/>
            <a:tailEnd/>
          </a:ln>
          <a:effectLst/>
        </p:spPr>
        <p:txBody>
          <a:bodyPr wrap="none">
            <a:spAutoFit/>
          </a:bodyP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The formulas for the regression coefficients</a:t>
            </a:r>
          </a:p>
          <a:p>
            <a:pPr algn="l">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 . </a:t>
            </a:r>
            <a:r>
              <a:rPr lang="en-US" sz="2400" i="1">
                <a:effectLst>
                  <a:outerShdw blurRad="38100" dist="38100" dir="2700000" algn="tl">
                    <a:srgbClr val="000000"/>
                  </a:outerShdw>
                </a:effectLst>
                <a:latin typeface="Book Antiqua" pitchFamily="18" charset="0"/>
              </a:rPr>
              <a:t>b</a:t>
            </a:r>
            <a:r>
              <a:rPr lang="en-US" sz="2400" i="1" baseline="-25000">
                <a:effectLst>
                  <a:outerShdw blurRad="38100" dist="38100" dir="2700000" algn="tl">
                    <a:srgbClr val="000000"/>
                  </a:outerShdw>
                </a:effectLst>
                <a:latin typeface="Book Antiqua" pitchFamily="18" charset="0"/>
              </a:rPr>
              <a:t>p  </a:t>
            </a:r>
            <a:r>
              <a:rPr lang="en-US" sz="2400">
                <a:effectLst>
                  <a:outerShdw blurRad="38100" dist="38100" dir="2700000" algn="tl">
                    <a:srgbClr val="000000"/>
                  </a:outerShdw>
                </a:effectLst>
                <a:latin typeface="Book Antiqua" pitchFamily="18" charset="0"/>
              </a:rPr>
              <a:t>involve the use of matrix algebra.  </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We will rely on computer software packages to</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perform the calculations.</a:t>
            </a:r>
          </a:p>
        </p:txBody>
      </p:sp>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5</a:t>
            </a:fld>
            <a:endParaRPr lang="en-US"/>
          </a:p>
        </p:txBody>
      </p:sp>
      <p:sp>
        <p:nvSpPr>
          <p:cNvPr id="5" name="Rectangle 4"/>
          <p:cNvSpPr/>
          <p:nvPr/>
        </p:nvSpPr>
        <p:spPr>
          <a:xfrm>
            <a:off x="762000" y="1582341"/>
            <a:ext cx="7696200" cy="4585871"/>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Simple relationships can also be positive or negative. A </a:t>
            </a:r>
            <a:r>
              <a:rPr lang="en-US" sz="2400" b="1" dirty="0">
                <a:latin typeface="Times New Roman" panose="02020603050405020304" pitchFamily="18" charset="0"/>
                <a:cs typeface="Times New Roman" panose="02020603050405020304" pitchFamily="18" charset="0"/>
              </a:rPr>
              <a:t>positive relationship </a:t>
            </a:r>
            <a:r>
              <a:rPr lang="en-US" sz="2400" dirty="0">
                <a:latin typeface="Times New Roman" panose="02020603050405020304" pitchFamily="18" charset="0"/>
                <a:cs typeface="Times New Roman" panose="02020603050405020304" pitchFamily="18" charset="0"/>
              </a:rPr>
              <a:t>exists when both variables increase or decrease at the same time. </a:t>
            </a:r>
          </a:p>
          <a:p>
            <a:pPr algn="just"/>
            <a:endParaRPr lang="en-US" sz="2400" dirty="0">
              <a:latin typeface="Times New Roman" panose="02020603050405020304" pitchFamily="18" charset="0"/>
              <a:cs typeface="Times New Roman" panose="02020603050405020304" pitchFamily="18" charset="0"/>
            </a:endParaRPr>
          </a:p>
          <a:p>
            <a:pPr algn="just"/>
            <a:r>
              <a:rPr lang="en-US" sz="2000" dirty="0">
                <a:solidFill>
                  <a:srgbClr val="7030A0"/>
                </a:solidFill>
                <a:latin typeface="Times New Roman" panose="02020603050405020304" pitchFamily="18" charset="0"/>
                <a:cs typeface="Times New Roman" panose="02020603050405020304" pitchFamily="18" charset="0"/>
              </a:rPr>
              <a:t>For instance, a person’s height and weight are related; and the relationship is positive, since the taller a person is, generally, the more the person weighs.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 </a:t>
            </a:r>
            <a:r>
              <a:rPr lang="en-US" sz="2400" b="1" dirty="0">
                <a:latin typeface="Times New Roman" panose="02020603050405020304" pitchFamily="18" charset="0"/>
                <a:cs typeface="Times New Roman" panose="02020603050405020304" pitchFamily="18" charset="0"/>
              </a:rPr>
              <a:t>negative relationship, </a:t>
            </a:r>
            <a:r>
              <a:rPr lang="en-US" sz="2400" dirty="0">
                <a:latin typeface="Times New Roman" panose="02020603050405020304" pitchFamily="18" charset="0"/>
                <a:cs typeface="Times New Roman" panose="02020603050405020304" pitchFamily="18" charset="0"/>
              </a:rPr>
              <a:t>as one variable increases, the other variable decreases, and vice versa. </a:t>
            </a:r>
          </a:p>
          <a:p>
            <a:pPr algn="just"/>
            <a:endParaRPr lang="en-US" sz="2400" dirty="0">
              <a:latin typeface="Times New Roman" panose="02020603050405020304" pitchFamily="18" charset="0"/>
              <a:cs typeface="Times New Roman" panose="02020603050405020304" pitchFamily="18" charset="0"/>
            </a:endParaRPr>
          </a:p>
          <a:p>
            <a:pPr algn="just"/>
            <a:r>
              <a:rPr lang="en-US" sz="2000" dirty="0">
                <a:solidFill>
                  <a:srgbClr val="7030A0"/>
                </a:solidFill>
                <a:latin typeface="Times New Roman" panose="02020603050405020304" pitchFamily="18" charset="0"/>
                <a:cs typeface="Times New Roman" panose="02020603050405020304" pitchFamily="18" charset="0"/>
              </a:rPr>
              <a:t>For example, if you measure the strength of people over 60 years of age, you will find that as age increases, strength generally decreases.</a:t>
            </a:r>
          </a:p>
        </p:txBody>
      </p:sp>
      <p:sp>
        <p:nvSpPr>
          <p:cNvPr id="2" name="Date Placeholder 1"/>
          <p:cNvSpPr>
            <a:spLocks noGrp="1"/>
          </p:cNvSpPr>
          <p:nvPr>
            <p:ph type="dt" sz="half" idx="10"/>
          </p:nvPr>
        </p:nvSpPr>
        <p:spPr/>
        <p:txBody>
          <a:bodyPr/>
          <a:lstStyle/>
          <a:p>
            <a:pPr>
              <a:defRPr/>
            </a:pPr>
            <a:fld id="{149F8EFF-767B-4096-A2AE-E94112DED677}" type="datetime1">
              <a:rPr lang="en-US" smtClean="0"/>
              <a:t>7/22/2024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084843961"/>
      </p:ext>
    </p:extLst>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a:extLst>
              <a:ext uri="{FF2B5EF4-FFF2-40B4-BE49-F238E27FC236}">
                <a16:creationId xmlns:a16="http://schemas.microsoft.com/office/drawing/2014/main" id="{964D78DC-8F87-6D8D-9B4B-ED1ED449B829}"/>
              </a:ext>
            </a:extLst>
          </p:cNvPr>
          <p:cNvSpPr>
            <a:spLocks noChangeArrowheads="1"/>
          </p:cNvSpPr>
          <p:nvPr/>
        </p:nvSpPr>
        <p:spPr bwMode="auto">
          <a:xfrm>
            <a:off x="976833" y="3840163"/>
            <a:ext cx="7772400" cy="1714500"/>
          </a:xfrm>
          <a:prstGeom prst="rect">
            <a:avLst/>
          </a:prstGeom>
          <a:noFill/>
          <a:ln w="12700">
            <a:noFill/>
            <a:miter lim="800000"/>
            <a:headEnd/>
            <a:tailEnd/>
          </a:ln>
          <a:effectLst/>
        </p:spPr>
        <p:txBody>
          <a:bodyPr lIns="90488" tIns="44450" rIns="90488" bIns="44450"/>
          <a:lstStyle/>
          <a:p>
            <a:pPr marL="342900" indent="-342900" algn="just">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The years of experience, score on the aptitude test, and corresponding annual salary ($1000s) for a sample of 20 programmers is shown on the next slide.</a:t>
            </a:r>
          </a:p>
        </p:txBody>
      </p:sp>
      <p:sp>
        <p:nvSpPr>
          <p:cNvPr id="82316" name="Rectangle 396">
            <a:extLst>
              <a:ext uri="{FF2B5EF4-FFF2-40B4-BE49-F238E27FC236}">
                <a16:creationId xmlns:a16="http://schemas.microsoft.com/office/drawing/2014/main" id="{3B571CCD-3C76-7DAC-8157-F885716EA0DD}"/>
              </a:ext>
            </a:extLst>
          </p:cNvPr>
          <p:cNvSpPr>
            <a:spLocks noChangeArrowheads="1"/>
          </p:cNvSpPr>
          <p:nvPr/>
        </p:nvSpPr>
        <p:spPr bwMode="auto">
          <a:xfrm>
            <a:off x="687388" y="1111250"/>
            <a:ext cx="6286500" cy="623888"/>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defRPr/>
            </a:pPr>
            <a:r>
              <a:rPr lang="en-US" sz="2400" dirty="0">
                <a:solidFill>
                  <a:srgbClr val="C00000"/>
                </a:solidFill>
                <a:effectLst>
                  <a:outerShdw blurRad="38100" dist="38100" dir="2700000" algn="tl">
                    <a:srgbClr val="000000"/>
                  </a:outerShdw>
                </a:effectLst>
                <a:latin typeface="Book Antiqua" pitchFamily="18" charset="0"/>
              </a:rPr>
              <a:t>Example:  </a:t>
            </a:r>
            <a:r>
              <a:rPr lang="en-US" sz="2400" dirty="0" err="1">
                <a:solidFill>
                  <a:srgbClr val="C00000"/>
                </a:solidFill>
                <a:effectLst>
                  <a:outerShdw blurRad="38100" dist="38100" dir="2700000" algn="tl">
                    <a:srgbClr val="000000"/>
                  </a:outerShdw>
                </a:effectLst>
                <a:latin typeface="Book Antiqua" pitchFamily="18" charset="0"/>
              </a:rPr>
              <a:t>Progarammer</a:t>
            </a:r>
            <a:r>
              <a:rPr lang="en-US" sz="2400" dirty="0">
                <a:solidFill>
                  <a:srgbClr val="C00000"/>
                </a:solidFill>
                <a:effectLst>
                  <a:outerShdw blurRad="38100" dist="38100" dir="2700000" algn="tl">
                    <a:srgbClr val="000000"/>
                  </a:outerShdw>
                </a:effectLst>
                <a:latin typeface="Book Antiqua" pitchFamily="18" charset="0"/>
              </a:rPr>
              <a:t> Salary Survey</a:t>
            </a:r>
          </a:p>
        </p:txBody>
      </p:sp>
      <p:sp>
        <p:nvSpPr>
          <p:cNvPr id="82317" name="Rectangle 397">
            <a:extLst>
              <a:ext uri="{FF2B5EF4-FFF2-40B4-BE49-F238E27FC236}">
                <a16:creationId xmlns:a16="http://schemas.microsoft.com/office/drawing/2014/main" id="{1D19483F-9224-198B-188B-049020F609D3}"/>
              </a:ext>
            </a:extLst>
          </p:cNvPr>
          <p:cNvSpPr>
            <a:spLocks noChangeArrowheads="1"/>
          </p:cNvSpPr>
          <p:nvPr/>
        </p:nvSpPr>
        <p:spPr bwMode="auto">
          <a:xfrm>
            <a:off x="979332" y="588390"/>
            <a:ext cx="7772400" cy="5191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Multiple Regression Model</a:t>
            </a:r>
          </a:p>
        </p:txBody>
      </p:sp>
      <p:sp>
        <p:nvSpPr>
          <p:cNvPr id="82318" name="AutoShape 398">
            <a:extLst>
              <a:ext uri="{FF2B5EF4-FFF2-40B4-BE49-F238E27FC236}">
                <a16:creationId xmlns:a16="http://schemas.microsoft.com/office/drawing/2014/main" id="{1C12E960-F95D-6499-DC7B-9F4166A5007F}"/>
              </a:ext>
            </a:extLst>
          </p:cNvPr>
          <p:cNvSpPr>
            <a:spLocks noChangeArrowheads="1"/>
          </p:cNvSpPr>
          <p:nvPr/>
        </p:nvSpPr>
        <p:spPr bwMode="auto">
          <a:xfrm rot="5400000">
            <a:off x="752475" y="17272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82319" name="Rectangle 399">
            <a:extLst>
              <a:ext uri="{FF2B5EF4-FFF2-40B4-BE49-F238E27FC236}">
                <a16:creationId xmlns:a16="http://schemas.microsoft.com/office/drawing/2014/main" id="{CAEEE488-366B-DC2C-2D9A-865DCE0741D0}"/>
              </a:ext>
            </a:extLst>
          </p:cNvPr>
          <p:cNvSpPr>
            <a:spLocks noChangeArrowheads="1"/>
          </p:cNvSpPr>
          <p:nvPr/>
        </p:nvSpPr>
        <p:spPr bwMode="auto">
          <a:xfrm>
            <a:off x="1008063" y="1630363"/>
            <a:ext cx="7772400" cy="2495550"/>
          </a:xfrm>
          <a:prstGeom prst="rect">
            <a:avLst/>
          </a:prstGeom>
          <a:noFill/>
          <a:ln w="12700">
            <a:noFill/>
            <a:miter lim="800000"/>
            <a:headEnd/>
            <a:tailEnd/>
          </a:ln>
          <a:effectLst/>
        </p:spPr>
        <p:txBody>
          <a:bodyPr lIns="90488" tIns="44450" rIns="90488" bIns="44450"/>
          <a:lstStyle/>
          <a:p>
            <a:pPr marL="342900" indent="-342900" algn="just">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A software firm collected data for a sample of 20 computer programmers.  A suggestion was made that regression analysis could be used to determine if salary was related to the years of experience and the score on the firm’s programmer aptitude test.</a:t>
            </a:r>
          </a:p>
        </p:txBody>
      </p:sp>
    </p:spTree>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Line 5">
            <a:extLst>
              <a:ext uri="{FF2B5EF4-FFF2-40B4-BE49-F238E27FC236}">
                <a16:creationId xmlns:a16="http://schemas.microsoft.com/office/drawing/2014/main" id="{7B7A8B86-78C3-5912-B0F2-5C277106FFD5}"/>
              </a:ext>
            </a:extLst>
          </p:cNvPr>
          <p:cNvSpPr>
            <a:spLocks noChangeShapeType="1"/>
          </p:cNvSpPr>
          <p:nvPr/>
        </p:nvSpPr>
        <p:spPr bwMode="auto">
          <a:xfrm>
            <a:off x="4502150" y="1484313"/>
            <a:ext cx="0" cy="4116387"/>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pPr>
              <a:defRPr/>
            </a:pPr>
            <a:endParaRPr lang="en-US"/>
          </a:p>
        </p:txBody>
      </p:sp>
      <p:sp>
        <p:nvSpPr>
          <p:cNvPr id="82950" name="Rectangle 6">
            <a:extLst>
              <a:ext uri="{FF2B5EF4-FFF2-40B4-BE49-F238E27FC236}">
                <a16:creationId xmlns:a16="http://schemas.microsoft.com/office/drawing/2014/main" id="{744205A8-73D7-0045-1AFE-36D16E8612C6}"/>
              </a:ext>
            </a:extLst>
          </p:cNvPr>
          <p:cNvSpPr>
            <a:spLocks noChangeArrowheads="1"/>
          </p:cNvSpPr>
          <p:nvPr/>
        </p:nvSpPr>
        <p:spPr bwMode="auto">
          <a:xfrm>
            <a:off x="1123950" y="1885950"/>
            <a:ext cx="6286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4</a:t>
            </a:r>
          </a:p>
          <a:p>
            <a:pPr>
              <a:defRPr/>
            </a:pPr>
            <a:r>
              <a:rPr lang="en-US" sz="2400">
                <a:effectLst>
                  <a:outerShdw blurRad="38100" dist="38100" dir="2700000" algn="tl">
                    <a:srgbClr val="000000"/>
                  </a:outerShdw>
                </a:effectLst>
                <a:latin typeface="Book Antiqua" pitchFamily="18" charset="0"/>
              </a:rPr>
              <a:t>7</a:t>
            </a:r>
          </a:p>
          <a:p>
            <a:pPr>
              <a:defRPr/>
            </a:pPr>
            <a:r>
              <a:rPr lang="en-US" sz="2400">
                <a:effectLst>
                  <a:outerShdw blurRad="38100" dist="38100" dir="2700000" algn="tl">
                    <a:srgbClr val="000000"/>
                  </a:outerShdw>
                </a:effectLst>
                <a:latin typeface="Book Antiqua" pitchFamily="18" charset="0"/>
              </a:rPr>
              <a:t>1</a:t>
            </a:r>
          </a:p>
          <a:p>
            <a:pPr>
              <a:defRPr/>
            </a:pPr>
            <a:r>
              <a:rPr lang="en-US" sz="2400">
                <a:effectLst>
                  <a:outerShdw blurRad="38100" dist="38100" dir="2700000" algn="tl">
                    <a:srgbClr val="000000"/>
                  </a:outerShdw>
                </a:effectLst>
                <a:latin typeface="Book Antiqua" pitchFamily="18" charset="0"/>
              </a:rPr>
              <a:t>5</a:t>
            </a:r>
          </a:p>
          <a:p>
            <a:pPr>
              <a:defRPr/>
            </a:pPr>
            <a:r>
              <a:rPr lang="en-US" sz="2400">
                <a:effectLst>
                  <a:outerShdw blurRad="38100" dist="38100" dir="2700000" algn="tl">
                    <a:srgbClr val="000000"/>
                  </a:outerShdw>
                </a:effectLst>
                <a:latin typeface="Book Antiqua" pitchFamily="18" charset="0"/>
              </a:rPr>
              <a:t>8</a:t>
            </a:r>
          </a:p>
          <a:p>
            <a:pPr>
              <a:defRPr/>
            </a:pPr>
            <a:r>
              <a:rPr lang="en-US" sz="2400">
                <a:effectLst>
                  <a:outerShdw blurRad="38100" dist="38100" dir="2700000" algn="tl">
                    <a:srgbClr val="000000"/>
                  </a:outerShdw>
                </a:effectLst>
                <a:latin typeface="Book Antiqua" pitchFamily="18" charset="0"/>
              </a:rPr>
              <a:t>10</a:t>
            </a:r>
          </a:p>
          <a:p>
            <a:pPr>
              <a:defRPr/>
            </a:pPr>
            <a:r>
              <a:rPr lang="en-US" sz="2400">
                <a:effectLst>
                  <a:outerShdw blurRad="38100" dist="38100" dir="2700000" algn="tl">
                    <a:srgbClr val="000000"/>
                  </a:outerShdw>
                </a:effectLst>
                <a:latin typeface="Book Antiqua" pitchFamily="18" charset="0"/>
              </a:rPr>
              <a:t>0</a:t>
            </a:r>
          </a:p>
          <a:p>
            <a:pPr>
              <a:defRPr/>
            </a:pPr>
            <a:r>
              <a:rPr lang="en-US" sz="2400">
                <a:effectLst>
                  <a:outerShdw blurRad="38100" dist="38100" dir="2700000" algn="tl">
                    <a:srgbClr val="000000"/>
                  </a:outerShdw>
                </a:effectLst>
                <a:latin typeface="Book Antiqua" pitchFamily="18" charset="0"/>
              </a:rPr>
              <a:t>1</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6</a:t>
            </a:r>
          </a:p>
        </p:txBody>
      </p:sp>
      <p:sp>
        <p:nvSpPr>
          <p:cNvPr id="82951" name="Rectangle 7">
            <a:extLst>
              <a:ext uri="{FF2B5EF4-FFF2-40B4-BE49-F238E27FC236}">
                <a16:creationId xmlns:a16="http://schemas.microsoft.com/office/drawing/2014/main" id="{F390F42C-B102-936D-20E6-533EB3D6CD97}"/>
              </a:ext>
            </a:extLst>
          </p:cNvPr>
          <p:cNvSpPr>
            <a:spLocks noChangeArrowheads="1"/>
          </p:cNvSpPr>
          <p:nvPr/>
        </p:nvSpPr>
        <p:spPr bwMode="auto">
          <a:xfrm>
            <a:off x="4876800" y="1885950"/>
            <a:ext cx="6286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9</a:t>
            </a:r>
          </a:p>
          <a:p>
            <a:pPr>
              <a:defRPr/>
            </a:pPr>
            <a:r>
              <a:rPr lang="en-US" sz="2400">
                <a:effectLst>
                  <a:outerShdw blurRad="38100" dist="38100" dir="2700000" algn="tl">
                    <a:srgbClr val="000000"/>
                  </a:outerShdw>
                </a:effectLst>
                <a:latin typeface="Book Antiqua" pitchFamily="18" charset="0"/>
              </a:rPr>
              <a:t>2</a:t>
            </a:r>
          </a:p>
          <a:p>
            <a:pPr>
              <a:defRPr/>
            </a:pPr>
            <a:r>
              <a:rPr lang="en-US" sz="2400">
                <a:effectLst>
                  <a:outerShdw blurRad="38100" dist="38100" dir="2700000" algn="tl">
                    <a:srgbClr val="000000"/>
                  </a:outerShdw>
                </a:effectLst>
                <a:latin typeface="Book Antiqua" pitchFamily="18" charset="0"/>
              </a:rPr>
              <a:t>10</a:t>
            </a:r>
          </a:p>
          <a:p>
            <a:pPr>
              <a:defRPr/>
            </a:pPr>
            <a:r>
              <a:rPr lang="en-US" sz="2400">
                <a:effectLst>
                  <a:outerShdw blurRad="38100" dist="38100" dir="2700000" algn="tl">
                    <a:srgbClr val="000000"/>
                  </a:outerShdw>
                </a:effectLst>
                <a:latin typeface="Book Antiqua" pitchFamily="18" charset="0"/>
              </a:rPr>
              <a:t>5</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8</a:t>
            </a:r>
          </a:p>
          <a:p>
            <a:pPr>
              <a:defRPr/>
            </a:pPr>
            <a:r>
              <a:rPr lang="en-US" sz="2400">
                <a:effectLst>
                  <a:outerShdw blurRad="38100" dist="38100" dir="2700000" algn="tl">
                    <a:srgbClr val="000000"/>
                  </a:outerShdw>
                </a:effectLst>
                <a:latin typeface="Book Antiqua" pitchFamily="18" charset="0"/>
              </a:rPr>
              <a:t>4</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3</a:t>
            </a:r>
          </a:p>
          <a:p>
            <a:pPr>
              <a:defRPr/>
            </a:pPr>
            <a:r>
              <a:rPr lang="en-US" sz="2400">
                <a:effectLst>
                  <a:outerShdw blurRad="38100" dist="38100" dir="2700000" algn="tl">
                    <a:srgbClr val="000000"/>
                  </a:outerShdw>
                </a:effectLst>
                <a:latin typeface="Book Antiqua" pitchFamily="18" charset="0"/>
              </a:rPr>
              <a:t>3</a:t>
            </a:r>
          </a:p>
        </p:txBody>
      </p:sp>
      <p:sp>
        <p:nvSpPr>
          <p:cNvPr id="82952" name="Rectangle 8">
            <a:extLst>
              <a:ext uri="{FF2B5EF4-FFF2-40B4-BE49-F238E27FC236}">
                <a16:creationId xmlns:a16="http://schemas.microsoft.com/office/drawing/2014/main" id="{4111FBEA-BB72-1DEC-2C79-54B1D0CAF20B}"/>
              </a:ext>
            </a:extLst>
          </p:cNvPr>
          <p:cNvSpPr>
            <a:spLocks noChangeArrowheads="1"/>
          </p:cNvSpPr>
          <p:nvPr/>
        </p:nvSpPr>
        <p:spPr bwMode="auto">
          <a:xfrm>
            <a:off x="22288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78</a:t>
            </a:r>
          </a:p>
          <a:p>
            <a:pPr>
              <a:defRPr/>
            </a:pPr>
            <a:r>
              <a:rPr lang="en-US" sz="2400">
                <a:effectLst>
                  <a:outerShdw blurRad="38100" dist="38100" dir="2700000" algn="tl">
                    <a:srgbClr val="000000"/>
                  </a:outerShdw>
                </a:effectLst>
                <a:latin typeface="Book Antiqua" pitchFamily="18" charset="0"/>
              </a:rPr>
              <a:t>100</a:t>
            </a:r>
          </a:p>
          <a:p>
            <a:pPr>
              <a:defRPr/>
            </a:pPr>
            <a:r>
              <a:rPr lang="en-US" sz="2400">
                <a:effectLst>
                  <a:outerShdw blurRad="38100" dist="38100" dir="2700000" algn="tl">
                    <a:srgbClr val="000000"/>
                  </a:outerShdw>
                </a:effectLst>
                <a:latin typeface="Book Antiqua" pitchFamily="18" charset="0"/>
              </a:rPr>
              <a:t>86</a:t>
            </a:r>
          </a:p>
          <a:p>
            <a:pPr>
              <a:defRPr/>
            </a:pPr>
            <a:r>
              <a:rPr lang="en-US" sz="2400">
                <a:effectLst>
                  <a:outerShdw blurRad="38100" dist="38100" dir="2700000" algn="tl">
                    <a:srgbClr val="000000"/>
                  </a:outerShdw>
                </a:effectLst>
                <a:latin typeface="Book Antiqua" pitchFamily="18" charset="0"/>
              </a:rPr>
              <a:t>82</a:t>
            </a:r>
          </a:p>
          <a:p>
            <a:pPr>
              <a:defRPr/>
            </a:pPr>
            <a:r>
              <a:rPr lang="en-US" sz="2400">
                <a:effectLst>
                  <a:outerShdw blurRad="38100" dist="38100" dir="2700000" algn="tl">
                    <a:srgbClr val="000000"/>
                  </a:outerShdw>
                </a:effectLst>
                <a:latin typeface="Book Antiqua" pitchFamily="18" charset="0"/>
              </a:rPr>
              <a:t>86</a:t>
            </a:r>
          </a:p>
          <a:p>
            <a:pPr>
              <a:defRPr/>
            </a:pPr>
            <a:r>
              <a:rPr lang="en-US" sz="2400">
                <a:effectLst>
                  <a:outerShdw blurRad="38100" dist="38100" dir="2700000" algn="tl">
                    <a:srgbClr val="000000"/>
                  </a:outerShdw>
                </a:effectLst>
                <a:latin typeface="Book Antiqua" pitchFamily="18" charset="0"/>
              </a:rPr>
              <a:t>84</a:t>
            </a:r>
          </a:p>
          <a:p>
            <a:pPr>
              <a:defRPr/>
            </a:pPr>
            <a:r>
              <a:rPr lang="en-US" sz="2400">
                <a:effectLst>
                  <a:outerShdw blurRad="38100" dist="38100" dir="2700000" algn="tl">
                    <a:srgbClr val="000000"/>
                  </a:outerShdw>
                </a:effectLst>
                <a:latin typeface="Book Antiqua" pitchFamily="18" charset="0"/>
              </a:rPr>
              <a:t>75</a:t>
            </a:r>
          </a:p>
          <a:p>
            <a:pPr>
              <a:defRPr/>
            </a:pPr>
            <a:r>
              <a:rPr lang="en-US" sz="2400">
                <a:effectLst>
                  <a:outerShdw blurRad="38100" dist="38100" dir="2700000" algn="tl">
                    <a:srgbClr val="000000"/>
                  </a:outerShdw>
                </a:effectLst>
                <a:latin typeface="Book Antiqua" pitchFamily="18" charset="0"/>
              </a:rPr>
              <a:t>80</a:t>
            </a:r>
          </a:p>
          <a:p>
            <a:pPr>
              <a:defRPr/>
            </a:pPr>
            <a:r>
              <a:rPr lang="en-US" sz="2400">
                <a:effectLst>
                  <a:outerShdw blurRad="38100" dist="38100" dir="2700000" algn="tl">
                    <a:srgbClr val="000000"/>
                  </a:outerShdw>
                </a:effectLst>
                <a:latin typeface="Book Antiqua" pitchFamily="18" charset="0"/>
              </a:rPr>
              <a:t>83</a:t>
            </a:r>
          </a:p>
          <a:p>
            <a:pPr>
              <a:defRPr/>
            </a:pPr>
            <a:r>
              <a:rPr lang="en-US" sz="2400">
                <a:effectLst>
                  <a:outerShdw blurRad="38100" dist="38100" dir="2700000" algn="tl">
                    <a:srgbClr val="000000"/>
                  </a:outerShdw>
                </a:effectLst>
                <a:latin typeface="Book Antiqua" pitchFamily="18" charset="0"/>
              </a:rPr>
              <a:t>91</a:t>
            </a:r>
          </a:p>
        </p:txBody>
      </p:sp>
      <p:sp>
        <p:nvSpPr>
          <p:cNvPr id="82953" name="Rectangle 9">
            <a:extLst>
              <a:ext uri="{FF2B5EF4-FFF2-40B4-BE49-F238E27FC236}">
                <a16:creationId xmlns:a16="http://schemas.microsoft.com/office/drawing/2014/main" id="{3D1A69BD-DB83-3095-6F55-543194832CBE}"/>
              </a:ext>
            </a:extLst>
          </p:cNvPr>
          <p:cNvSpPr>
            <a:spLocks noChangeArrowheads="1"/>
          </p:cNvSpPr>
          <p:nvPr/>
        </p:nvSpPr>
        <p:spPr bwMode="auto">
          <a:xfrm>
            <a:off x="598170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88</a:t>
            </a:r>
          </a:p>
          <a:p>
            <a:pPr>
              <a:defRPr/>
            </a:pPr>
            <a:r>
              <a:rPr lang="en-US" sz="2400">
                <a:effectLst>
                  <a:outerShdw blurRad="38100" dist="38100" dir="2700000" algn="tl">
                    <a:srgbClr val="000000"/>
                  </a:outerShdw>
                </a:effectLst>
                <a:latin typeface="Book Antiqua" pitchFamily="18" charset="0"/>
              </a:rPr>
              <a:t>73</a:t>
            </a:r>
          </a:p>
          <a:p>
            <a:pPr>
              <a:defRPr/>
            </a:pPr>
            <a:r>
              <a:rPr lang="en-US" sz="2400">
                <a:effectLst>
                  <a:outerShdw blurRad="38100" dist="38100" dir="2700000" algn="tl">
                    <a:srgbClr val="000000"/>
                  </a:outerShdw>
                </a:effectLst>
                <a:latin typeface="Book Antiqua" pitchFamily="18" charset="0"/>
              </a:rPr>
              <a:t>75</a:t>
            </a:r>
          </a:p>
          <a:p>
            <a:pPr>
              <a:defRPr/>
            </a:pPr>
            <a:r>
              <a:rPr lang="en-US" sz="2400">
                <a:effectLst>
                  <a:outerShdw blurRad="38100" dist="38100" dir="2700000" algn="tl">
                    <a:srgbClr val="000000"/>
                  </a:outerShdw>
                </a:effectLst>
                <a:latin typeface="Book Antiqua" pitchFamily="18" charset="0"/>
              </a:rPr>
              <a:t>81</a:t>
            </a:r>
          </a:p>
          <a:p>
            <a:pPr>
              <a:defRPr/>
            </a:pPr>
            <a:r>
              <a:rPr lang="en-US" sz="2400">
                <a:effectLst>
                  <a:outerShdw blurRad="38100" dist="38100" dir="2700000" algn="tl">
                    <a:srgbClr val="000000"/>
                  </a:outerShdw>
                </a:effectLst>
                <a:latin typeface="Book Antiqua" pitchFamily="18" charset="0"/>
              </a:rPr>
              <a:t>74</a:t>
            </a:r>
          </a:p>
          <a:p>
            <a:pPr>
              <a:defRPr/>
            </a:pPr>
            <a:r>
              <a:rPr lang="en-US" sz="2400">
                <a:effectLst>
                  <a:outerShdw blurRad="38100" dist="38100" dir="2700000" algn="tl">
                    <a:srgbClr val="000000"/>
                  </a:outerShdw>
                </a:effectLst>
                <a:latin typeface="Book Antiqua" pitchFamily="18" charset="0"/>
              </a:rPr>
              <a:t>87</a:t>
            </a:r>
          </a:p>
          <a:p>
            <a:pPr>
              <a:defRPr/>
            </a:pPr>
            <a:r>
              <a:rPr lang="en-US" sz="2400">
                <a:effectLst>
                  <a:outerShdw blurRad="38100" dist="38100" dir="2700000" algn="tl">
                    <a:srgbClr val="000000"/>
                  </a:outerShdw>
                </a:effectLst>
                <a:latin typeface="Book Antiqua" pitchFamily="18" charset="0"/>
              </a:rPr>
              <a:t>79</a:t>
            </a:r>
          </a:p>
          <a:p>
            <a:pPr>
              <a:defRPr/>
            </a:pPr>
            <a:r>
              <a:rPr lang="en-US" sz="2400">
                <a:effectLst>
                  <a:outerShdw blurRad="38100" dist="38100" dir="2700000" algn="tl">
                    <a:srgbClr val="000000"/>
                  </a:outerShdw>
                </a:effectLst>
                <a:latin typeface="Book Antiqua" pitchFamily="18" charset="0"/>
              </a:rPr>
              <a:t>94</a:t>
            </a:r>
          </a:p>
          <a:p>
            <a:pPr>
              <a:defRPr/>
            </a:pPr>
            <a:r>
              <a:rPr lang="en-US" sz="2400">
                <a:effectLst>
                  <a:outerShdw blurRad="38100" dist="38100" dir="2700000" algn="tl">
                    <a:srgbClr val="000000"/>
                  </a:outerShdw>
                </a:effectLst>
                <a:latin typeface="Book Antiqua" pitchFamily="18" charset="0"/>
              </a:rPr>
              <a:t>70</a:t>
            </a:r>
          </a:p>
          <a:p>
            <a:pPr>
              <a:defRPr/>
            </a:pPr>
            <a:r>
              <a:rPr lang="en-US" sz="2400">
                <a:effectLst>
                  <a:outerShdw blurRad="38100" dist="38100" dir="2700000" algn="tl">
                    <a:srgbClr val="000000"/>
                  </a:outerShdw>
                </a:effectLst>
                <a:latin typeface="Book Antiqua" pitchFamily="18" charset="0"/>
              </a:rPr>
              <a:t>89</a:t>
            </a:r>
          </a:p>
        </p:txBody>
      </p:sp>
      <p:sp>
        <p:nvSpPr>
          <p:cNvPr id="82954" name="Rectangle 10">
            <a:extLst>
              <a:ext uri="{FF2B5EF4-FFF2-40B4-BE49-F238E27FC236}">
                <a16:creationId xmlns:a16="http://schemas.microsoft.com/office/drawing/2014/main" id="{902AC21B-30CD-AA21-E331-D40D69C6F26A}"/>
              </a:ext>
            </a:extLst>
          </p:cNvPr>
          <p:cNvSpPr>
            <a:spLocks noChangeArrowheads="1"/>
          </p:cNvSpPr>
          <p:nvPr/>
        </p:nvSpPr>
        <p:spPr bwMode="auto">
          <a:xfrm>
            <a:off x="3390900" y="190500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24.0</a:t>
            </a:r>
          </a:p>
          <a:p>
            <a:pPr>
              <a:defRPr/>
            </a:pPr>
            <a:r>
              <a:rPr lang="en-US" sz="2400">
                <a:effectLst>
                  <a:outerShdw blurRad="38100" dist="38100" dir="2700000" algn="tl">
                    <a:srgbClr val="000000"/>
                  </a:outerShdw>
                </a:effectLst>
                <a:latin typeface="Book Antiqua" pitchFamily="18" charset="0"/>
              </a:rPr>
              <a:t>43.0</a:t>
            </a:r>
          </a:p>
          <a:p>
            <a:pPr>
              <a:defRPr/>
            </a:pPr>
            <a:r>
              <a:rPr lang="en-US" sz="2400">
                <a:effectLst>
                  <a:outerShdw blurRad="38100" dist="38100" dir="2700000" algn="tl">
                    <a:srgbClr val="000000"/>
                  </a:outerShdw>
                </a:effectLst>
                <a:latin typeface="Book Antiqua" pitchFamily="18" charset="0"/>
              </a:rPr>
              <a:t>23.7</a:t>
            </a:r>
          </a:p>
          <a:p>
            <a:pPr>
              <a:defRPr/>
            </a:pPr>
            <a:r>
              <a:rPr lang="en-US" sz="2400">
                <a:effectLst>
                  <a:outerShdw blurRad="38100" dist="38100" dir="2700000" algn="tl">
                    <a:srgbClr val="000000"/>
                  </a:outerShdw>
                </a:effectLst>
                <a:latin typeface="Book Antiqua" pitchFamily="18" charset="0"/>
              </a:rPr>
              <a:t>34.3</a:t>
            </a:r>
          </a:p>
          <a:p>
            <a:pPr>
              <a:defRPr/>
            </a:pPr>
            <a:r>
              <a:rPr lang="en-US" sz="2400">
                <a:effectLst>
                  <a:outerShdw blurRad="38100" dist="38100" dir="2700000" algn="tl">
                    <a:srgbClr val="000000"/>
                  </a:outerShdw>
                </a:effectLst>
                <a:latin typeface="Book Antiqua" pitchFamily="18" charset="0"/>
              </a:rPr>
              <a:t>35.8</a:t>
            </a:r>
          </a:p>
          <a:p>
            <a:pPr>
              <a:defRPr/>
            </a:pPr>
            <a:r>
              <a:rPr lang="en-US" sz="2400">
                <a:effectLst>
                  <a:outerShdw blurRad="38100" dist="38100" dir="2700000" algn="tl">
                    <a:srgbClr val="000000"/>
                  </a:outerShdw>
                </a:effectLst>
                <a:latin typeface="Book Antiqua" pitchFamily="18" charset="0"/>
              </a:rPr>
              <a:t>38.0</a:t>
            </a:r>
          </a:p>
          <a:p>
            <a:pPr>
              <a:defRPr/>
            </a:pPr>
            <a:r>
              <a:rPr lang="en-US" sz="2400">
                <a:effectLst>
                  <a:outerShdw blurRad="38100" dist="38100" dir="2700000" algn="tl">
                    <a:srgbClr val="000000"/>
                  </a:outerShdw>
                </a:effectLst>
                <a:latin typeface="Book Antiqua" pitchFamily="18" charset="0"/>
              </a:rPr>
              <a:t>22.2</a:t>
            </a:r>
          </a:p>
          <a:p>
            <a:pPr>
              <a:defRPr/>
            </a:pPr>
            <a:r>
              <a:rPr lang="en-US" sz="2400">
                <a:effectLst>
                  <a:outerShdw blurRad="38100" dist="38100" dir="2700000" algn="tl">
                    <a:srgbClr val="000000"/>
                  </a:outerShdw>
                </a:effectLst>
                <a:latin typeface="Book Antiqua" pitchFamily="18" charset="0"/>
              </a:rPr>
              <a:t>23.1</a:t>
            </a:r>
          </a:p>
          <a:p>
            <a:pPr>
              <a:defRPr/>
            </a:pPr>
            <a:r>
              <a:rPr lang="en-US" sz="2400">
                <a:effectLst>
                  <a:outerShdw blurRad="38100" dist="38100" dir="2700000" algn="tl">
                    <a:srgbClr val="000000"/>
                  </a:outerShdw>
                </a:effectLst>
                <a:latin typeface="Book Antiqua" pitchFamily="18" charset="0"/>
              </a:rPr>
              <a:t>30.0</a:t>
            </a:r>
          </a:p>
          <a:p>
            <a:pPr>
              <a:defRPr/>
            </a:pPr>
            <a:r>
              <a:rPr lang="en-US" sz="2400">
                <a:effectLst>
                  <a:outerShdw blurRad="38100" dist="38100" dir="2700000" algn="tl">
                    <a:srgbClr val="000000"/>
                  </a:outerShdw>
                </a:effectLst>
                <a:latin typeface="Book Antiqua" pitchFamily="18" charset="0"/>
              </a:rPr>
              <a:t>33.0</a:t>
            </a:r>
          </a:p>
        </p:txBody>
      </p:sp>
      <p:sp>
        <p:nvSpPr>
          <p:cNvPr id="82955" name="Rectangle 11">
            <a:extLst>
              <a:ext uri="{FF2B5EF4-FFF2-40B4-BE49-F238E27FC236}">
                <a16:creationId xmlns:a16="http://schemas.microsoft.com/office/drawing/2014/main" id="{5CB51800-E563-ED36-87A7-586EAF469848}"/>
              </a:ext>
            </a:extLst>
          </p:cNvPr>
          <p:cNvSpPr>
            <a:spLocks noChangeArrowheads="1"/>
          </p:cNvSpPr>
          <p:nvPr/>
        </p:nvSpPr>
        <p:spPr bwMode="auto">
          <a:xfrm>
            <a:off x="71818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38.0</a:t>
            </a:r>
          </a:p>
          <a:p>
            <a:pPr>
              <a:defRPr/>
            </a:pPr>
            <a:r>
              <a:rPr lang="en-US" sz="2400">
                <a:effectLst>
                  <a:outerShdw blurRad="38100" dist="38100" dir="2700000" algn="tl">
                    <a:srgbClr val="000000"/>
                  </a:outerShdw>
                </a:effectLst>
                <a:latin typeface="Book Antiqua" pitchFamily="18" charset="0"/>
              </a:rPr>
              <a:t>26.6</a:t>
            </a:r>
          </a:p>
          <a:p>
            <a:pPr>
              <a:defRPr/>
            </a:pPr>
            <a:r>
              <a:rPr lang="en-US" sz="2400">
                <a:effectLst>
                  <a:outerShdw blurRad="38100" dist="38100" dir="2700000" algn="tl">
                    <a:srgbClr val="000000"/>
                  </a:outerShdw>
                </a:effectLst>
                <a:latin typeface="Book Antiqua" pitchFamily="18" charset="0"/>
              </a:rPr>
              <a:t>36.2</a:t>
            </a:r>
          </a:p>
          <a:p>
            <a:pPr>
              <a:defRPr/>
            </a:pPr>
            <a:r>
              <a:rPr lang="en-US" sz="2400">
                <a:effectLst>
                  <a:outerShdw blurRad="38100" dist="38100" dir="2700000" algn="tl">
                    <a:srgbClr val="000000"/>
                  </a:outerShdw>
                </a:effectLst>
                <a:latin typeface="Book Antiqua" pitchFamily="18" charset="0"/>
              </a:rPr>
              <a:t>31.6</a:t>
            </a:r>
          </a:p>
          <a:p>
            <a:pPr>
              <a:defRPr/>
            </a:pPr>
            <a:r>
              <a:rPr lang="en-US" sz="2400">
                <a:effectLst>
                  <a:outerShdw blurRad="38100" dist="38100" dir="2700000" algn="tl">
                    <a:srgbClr val="000000"/>
                  </a:outerShdw>
                </a:effectLst>
                <a:latin typeface="Book Antiqua" pitchFamily="18" charset="0"/>
              </a:rPr>
              <a:t>29.0</a:t>
            </a:r>
          </a:p>
          <a:p>
            <a:pPr>
              <a:defRPr/>
            </a:pPr>
            <a:r>
              <a:rPr lang="en-US" sz="2400">
                <a:effectLst>
                  <a:outerShdw blurRad="38100" dist="38100" dir="2700000" algn="tl">
                    <a:srgbClr val="000000"/>
                  </a:outerShdw>
                </a:effectLst>
                <a:latin typeface="Book Antiqua" pitchFamily="18" charset="0"/>
              </a:rPr>
              <a:t>34.0</a:t>
            </a:r>
          </a:p>
          <a:p>
            <a:pPr>
              <a:defRPr/>
            </a:pPr>
            <a:r>
              <a:rPr lang="en-US" sz="2400">
                <a:effectLst>
                  <a:outerShdw blurRad="38100" dist="38100" dir="2700000" algn="tl">
                    <a:srgbClr val="000000"/>
                  </a:outerShdw>
                </a:effectLst>
                <a:latin typeface="Book Antiqua" pitchFamily="18" charset="0"/>
              </a:rPr>
              <a:t>30.1</a:t>
            </a:r>
          </a:p>
          <a:p>
            <a:pPr>
              <a:defRPr/>
            </a:pPr>
            <a:r>
              <a:rPr lang="en-US" sz="2400">
                <a:effectLst>
                  <a:outerShdw blurRad="38100" dist="38100" dir="2700000" algn="tl">
                    <a:srgbClr val="000000"/>
                  </a:outerShdw>
                </a:effectLst>
                <a:latin typeface="Book Antiqua" pitchFamily="18" charset="0"/>
              </a:rPr>
              <a:t>33.9</a:t>
            </a:r>
          </a:p>
          <a:p>
            <a:pPr>
              <a:defRPr/>
            </a:pPr>
            <a:r>
              <a:rPr lang="en-US" sz="2400">
                <a:effectLst>
                  <a:outerShdw blurRad="38100" dist="38100" dir="2700000" algn="tl">
                    <a:srgbClr val="000000"/>
                  </a:outerShdw>
                </a:effectLst>
                <a:latin typeface="Book Antiqua" pitchFamily="18" charset="0"/>
              </a:rPr>
              <a:t>28.2</a:t>
            </a:r>
          </a:p>
          <a:p>
            <a:pPr>
              <a:defRPr/>
            </a:pPr>
            <a:r>
              <a:rPr lang="en-US" sz="2400">
                <a:effectLst>
                  <a:outerShdw blurRad="38100" dist="38100" dir="2700000" algn="tl">
                    <a:srgbClr val="000000"/>
                  </a:outerShdw>
                </a:effectLst>
                <a:latin typeface="Book Antiqua" pitchFamily="18" charset="0"/>
              </a:rPr>
              <a:t>30.0</a:t>
            </a:r>
          </a:p>
        </p:txBody>
      </p:sp>
      <p:sp>
        <p:nvSpPr>
          <p:cNvPr id="82956" name="Rectangle 12">
            <a:extLst>
              <a:ext uri="{FF2B5EF4-FFF2-40B4-BE49-F238E27FC236}">
                <a16:creationId xmlns:a16="http://schemas.microsoft.com/office/drawing/2014/main" id="{95B881CB-6F5A-70B3-E788-07E270F7755E}"/>
              </a:ext>
            </a:extLst>
          </p:cNvPr>
          <p:cNvSpPr>
            <a:spLocks noChangeArrowheads="1"/>
          </p:cNvSpPr>
          <p:nvPr/>
        </p:nvSpPr>
        <p:spPr bwMode="auto">
          <a:xfrm>
            <a:off x="89535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Exper.</a:t>
            </a:r>
          </a:p>
        </p:txBody>
      </p:sp>
      <p:sp>
        <p:nvSpPr>
          <p:cNvPr id="82957" name="Rectangle 13">
            <a:extLst>
              <a:ext uri="{FF2B5EF4-FFF2-40B4-BE49-F238E27FC236}">
                <a16:creationId xmlns:a16="http://schemas.microsoft.com/office/drawing/2014/main" id="{ECBA88C4-7410-9A2D-8F3F-F0854E6A95BE}"/>
              </a:ext>
            </a:extLst>
          </p:cNvPr>
          <p:cNvSpPr>
            <a:spLocks noChangeArrowheads="1"/>
          </p:cNvSpPr>
          <p:nvPr/>
        </p:nvSpPr>
        <p:spPr bwMode="auto">
          <a:xfrm>
            <a:off x="20193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Score</a:t>
            </a:r>
          </a:p>
        </p:txBody>
      </p:sp>
      <p:sp>
        <p:nvSpPr>
          <p:cNvPr id="82958" name="Rectangle 14">
            <a:extLst>
              <a:ext uri="{FF2B5EF4-FFF2-40B4-BE49-F238E27FC236}">
                <a16:creationId xmlns:a16="http://schemas.microsoft.com/office/drawing/2014/main" id="{BCA548AE-3526-7CCA-7B88-D57211CE2A53}"/>
              </a:ext>
            </a:extLst>
          </p:cNvPr>
          <p:cNvSpPr>
            <a:spLocks noChangeArrowheads="1"/>
          </p:cNvSpPr>
          <p:nvPr/>
        </p:nvSpPr>
        <p:spPr bwMode="auto">
          <a:xfrm>
            <a:off x="577215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Score</a:t>
            </a:r>
          </a:p>
        </p:txBody>
      </p:sp>
      <p:sp>
        <p:nvSpPr>
          <p:cNvPr id="82959" name="Rectangle 15">
            <a:extLst>
              <a:ext uri="{FF2B5EF4-FFF2-40B4-BE49-F238E27FC236}">
                <a16:creationId xmlns:a16="http://schemas.microsoft.com/office/drawing/2014/main" id="{AFAB2A75-7EC6-11AD-1E8A-0514CD5C0BBC}"/>
              </a:ext>
            </a:extLst>
          </p:cNvPr>
          <p:cNvSpPr>
            <a:spLocks noChangeArrowheads="1"/>
          </p:cNvSpPr>
          <p:nvPr/>
        </p:nvSpPr>
        <p:spPr bwMode="auto">
          <a:xfrm>
            <a:off x="46482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Exper.</a:t>
            </a:r>
          </a:p>
        </p:txBody>
      </p:sp>
      <p:sp>
        <p:nvSpPr>
          <p:cNvPr id="82960" name="Rectangle 16">
            <a:extLst>
              <a:ext uri="{FF2B5EF4-FFF2-40B4-BE49-F238E27FC236}">
                <a16:creationId xmlns:a16="http://schemas.microsoft.com/office/drawing/2014/main" id="{393BA843-729E-AD89-9A26-76FE4F0BD3CE}"/>
              </a:ext>
            </a:extLst>
          </p:cNvPr>
          <p:cNvSpPr>
            <a:spLocks noChangeArrowheads="1"/>
          </p:cNvSpPr>
          <p:nvPr/>
        </p:nvSpPr>
        <p:spPr bwMode="auto">
          <a:xfrm>
            <a:off x="318135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Salary</a:t>
            </a:r>
          </a:p>
        </p:txBody>
      </p:sp>
      <p:sp>
        <p:nvSpPr>
          <p:cNvPr id="82961" name="Rectangle 17">
            <a:extLst>
              <a:ext uri="{FF2B5EF4-FFF2-40B4-BE49-F238E27FC236}">
                <a16:creationId xmlns:a16="http://schemas.microsoft.com/office/drawing/2014/main" id="{D8761454-3936-BE2C-E373-817E8EF9339E}"/>
              </a:ext>
            </a:extLst>
          </p:cNvPr>
          <p:cNvSpPr>
            <a:spLocks noChangeArrowheads="1"/>
          </p:cNvSpPr>
          <p:nvPr/>
        </p:nvSpPr>
        <p:spPr bwMode="auto">
          <a:xfrm>
            <a:off x="69723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Salary</a:t>
            </a:r>
          </a:p>
        </p:txBody>
      </p:sp>
      <p:sp>
        <p:nvSpPr>
          <p:cNvPr id="82962" name="Line 18">
            <a:extLst>
              <a:ext uri="{FF2B5EF4-FFF2-40B4-BE49-F238E27FC236}">
                <a16:creationId xmlns:a16="http://schemas.microsoft.com/office/drawing/2014/main" id="{96EE668A-07F8-4D5B-ECAA-0C555AE73CE8}"/>
              </a:ext>
            </a:extLst>
          </p:cNvPr>
          <p:cNvSpPr>
            <a:spLocks noChangeShapeType="1"/>
          </p:cNvSpPr>
          <p:nvPr/>
        </p:nvSpPr>
        <p:spPr bwMode="auto">
          <a:xfrm>
            <a:off x="1028700" y="1866900"/>
            <a:ext cx="3181350" cy="0"/>
          </a:xfrm>
          <a:prstGeom prst="line">
            <a:avLst/>
          </a:prstGeom>
          <a:noFill/>
          <a:ln w="12700">
            <a:solidFill>
              <a:schemeClr val="tx1"/>
            </a:solidFill>
            <a:round/>
            <a:headEnd/>
            <a:tailEnd/>
          </a:ln>
          <a:effectLst>
            <a:outerShdw dist="17961" dir="2700000" algn="ctr" rotWithShape="0">
              <a:srgbClr val="000000"/>
            </a:outerShdw>
          </a:effectLst>
        </p:spPr>
        <p:txBody>
          <a:bodyPr/>
          <a:lstStyle/>
          <a:p>
            <a:pPr>
              <a:defRPr/>
            </a:pPr>
            <a:endParaRPr lang="en-US"/>
          </a:p>
        </p:txBody>
      </p:sp>
      <p:sp>
        <p:nvSpPr>
          <p:cNvPr id="82963" name="Line 19">
            <a:extLst>
              <a:ext uri="{FF2B5EF4-FFF2-40B4-BE49-F238E27FC236}">
                <a16:creationId xmlns:a16="http://schemas.microsoft.com/office/drawing/2014/main" id="{F14D2C27-BBDF-A512-5009-67ABD27B7E7E}"/>
              </a:ext>
            </a:extLst>
          </p:cNvPr>
          <p:cNvSpPr>
            <a:spLocks noChangeShapeType="1"/>
          </p:cNvSpPr>
          <p:nvPr/>
        </p:nvSpPr>
        <p:spPr bwMode="auto">
          <a:xfrm>
            <a:off x="4800600" y="1866900"/>
            <a:ext cx="3181350" cy="0"/>
          </a:xfrm>
          <a:prstGeom prst="line">
            <a:avLst/>
          </a:prstGeom>
          <a:noFill/>
          <a:ln w="12700">
            <a:solidFill>
              <a:schemeClr val="tx1"/>
            </a:solidFill>
            <a:round/>
            <a:headEnd/>
            <a:tailEnd/>
          </a:ln>
          <a:effectLst>
            <a:outerShdw dist="17961" dir="2700000" algn="ctr" rotWithShape="0">
              <a:srgbClr val="000000"/>
            </a:outerShdw>
          </a:effectLst>
        </p:spPr>
        <p:txBody>
          <a:bodyPr/>
          <a:lstStyle/>
          <a:p>
            <a:pPr>
              <a:defRPr/>
            </a:pPr>
            <a:endParaRPr lang="en-US"/>
          </a:p>
        </p:txBody>
      </p:sp>
      <p:sp>
        <p:nvSpPr>
          <p:cNvPr id="82964" name="AutoShape 20">
            <a:extLst>
              <a:ext uri="{FF2B5EF4-FFF2-40B4-BE49-F238E27FC236}">
                <a16:creationId xmlns:a16="http://schemas.microsoft.com/office/drawing/2014/main" id="{00DDB6BA-3B10-A6CB-7347-E667EB4DF5D0}"/>
              </a:ext>
            </a:extLst>
          </p:cNvPr>
          <p:cNvSpPr>
            <a:spLocks noChangeArrowheads="1"/>
          </p:cNvSpPr>
          <p:nvPr/>
        </p:nvSpPr>
        <p:spPr bwMode="auto">
          <a:xfrm rot="5400000">
            <a:off x="515938" y="178752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grpSp>
        <p:nvGrpSpPr>
          <p:cNvPr id="24595" name="Group 215">
            <a:extLst>
              <a:ext uri="{FF2B5EF4-FFF2-40B4-BE49-F238E27FC236}">
                <a16:creationId xmlns:a16="http://schemas.microsoft.com/office/drawing/2014/main" id="{37B73149-7C9F-CBD8-8093-C78085B1D618}"/>
              </a:ext>
            </a:extLst>
          </p:cNvPr>
          <p:cNvGrpSpPr>
            <a:grpSpLocks/>
          </p:cNvGrpSpPr>
          <p:nvPr/>
        </p:nvGrpSpPr>
        <p:grpSpPr bwMode="auto">
          <a:xfrm>
            <a:off x="7308850" y="225425"/>
            <a:ext cx="1616075" cy="1214438"/>
            <a:chOff x="3824" y="922"/>
            <a:chExt cx="1546" cy="1173"/>
          </a:xfrm>
        </p:grpSpPr>
        <p:sp>
          <p:nvSpPr>
            <p:cNvPr id="83160" name="Freeform 216">
              <a:extLst>
                <a:ext uri="{FF2B5EF4-FFF2-40B4-BE49-F238E27FC236}">
                  <a16:creationId xmlns:a16="http://schemas.microsoft.com/office/drawing/2014/main" id="{7D9F7009-6869-9619-2E4C-5C77E05AB5C3}"/>
                </a:ext>
              </a:extLst>
            </p:cNvPr>
            <p:cNvSpPr>
              <a:spLocks/>
            </p:cNvSpPr>
            <p:nvPr/>
          </p:nvSpPr>
          <p:spPr bwMode="auto">
            <a:xfrm>
              <a:off x="4348" y="937"/>
              <a:ext cx="1007" cy="1027"/>
            </a:xfrm>
            <a:custGeom>
              <a:avLst/>
              <a:gdLst/>
              <a:ahLst/>
              <a:cxnLst>
                <a:cxn ang="0">
                  <a:pos x="200" y="2361"/>
                </a:cxn>
                <a:cxn ang="0">
                  <a:pos x="0" y="2616"/>
                </a:cxn>
                <a:cxn ang="0">
                  <a:pos x="46" y="2763"/>
                </a:cxn>
                <a:cxn ang="0">
                  <a:pos x="1225" y="2754"/>
                </a:cxn>
                <a:cxn ang="0">
                  <a:pos x="1942" y="2338"/>
                </a:cxn>
                <a:cxn ang="0">
                  <a:pos x="2190" y="2484"/>
                </a:cxn>
                <a:cxn ang="0">
                  <a:pos x="2798" y="2508"/>
                </a:cxn>
                <a:cxn ang="0">
                  <a:pos x="2891" y="2431"/>
                </a:cxn>
                <a:cxn ang="0">
                  <a:pos x="2961" y="1659"/>
                </a:cxn>
                <a:cxn ang="0">
                  <a:pos x="2782" y="1513"/>
                </a:cxn>
                <a:cxn ang="0">
                  <a:pos x="2798" y="1303"/>
                </a:cxn>
                <a:cxn ang="0">
                  <a:pos x="2937" y="1172"/>
                </a:cxn>
                <a:cxn ang="0">
                  <a:pos x="2397" y="0"/>
                </a:cxn>
                <a:cxn ang="0">
                  <a:pos x="2159" y="1219"/>
                </a:cxn>
                <a:cxn ang="0">
                  <a:pos x="2436" y="1496"/>
                </a:cxn>
                <a:cxn ang="0">
                  <a:pos x="2104" y="1520"/>
                </a:cxn>
                <a:cxn ang="0">
                  <a:pos x="2073" y="1566"/>
                </a:cxn>
                <a:cxn ang="0">
                  <a:pos x="1765" y="1606"/>
                </a:cxn>
                <a:cxn ang="0">
                  <a:pos x="1772" y="2153"/>
                </a:cxn>
                <a:cxn ang="0">
                  <a:pos x="1502" y="2160"/>
                </a:cxn>
                <a:cxn ang="0">
                  <a:pos x="239" y="2138"/>
                </a:cxn>
                <a:cxn ang="0">
                  <a:pos x="200" y="2361"/>
                </a:cxn>
                <a:cxn ang="0">
                  <a:pos x="200" y="2361"/>
                </a:cxn>
              </a:cxnLst>
              <a:rect l="0" t="0" r="r" b="b"/>
              <a:pathLst>
                <a:path w="2961" h="2763">
                  <a:moveTo>
                    <a:pt x="200" y="2361"/>
                  </a:moveTo>
                  <a:lnTo>
                    <a:pt x="0" y="2616"/>
                  </a:lnTo>
                  <a:lnTo>
                    <a:pt x="46" y="2763"/>
                  </a:lnTo>
                  <a:lnTo>
                    <a:pt x="1225" y="2754"/>
                  </a:lnTo>
                  <a:lnTo>
                    <a:pt x="1942" y="2338"/>
                  </a:lnTo>
                  <a:lnTo>
                    <a:pt x="2190" y="2484"/>
                  </a:lnTo>
                  <a:lnTo>
                    <a:pt x="2798" y="2508"/>
                  </a:lnTo>
                  <a:lnTo>
                    <a:pt x="2891" y="2431"/>
                  </a:lnTo>
                  <a:lnTo>
                    <a:pt x="2961" y="1659"/>
                  </a:lnTo>
                  <a:lnTo>
                    <a:pt x="2782" y="1513"/>
                  </a:lnTo>
                  <a:lnTo>
                    <a:pt x="2798" y="1303"/>
                  </a:lnTo>
                  <a:lnTo>
                    <a:pt x="2937" y="1172"/>
                  </a:lnTo>
                  <a:lnTo>
                    <a:pt x="2397" y="0"/>
                  </a:lnTo>
                  <a:lnTo>
                    <a:pt x="2159" y="1219"/>
                  </a:lnTo>
                  <a:lnTo>
                    <a:pt x="2436" y="1496"/>
                  </a:lnTo>
                  <a:lnTo>
                    <a:pt x="2104" y="1520"/>
                  </a:lnTo>
                  <a:lnTo>
                    <a:pt x="2073" y="1566"/>
                  </a:lnTo>
                  <a:lnTo>
                    <a:pt x="1765" y="1606"/>
                  </a:lnTo>
                  <a:lnTo>
                    <a:pt x="1772" y="2153"/>
                  </a:lnTo>
                  <a:lnTo>
                    <a:pt x="1502" y="2160"/>
                  </a:lnTo>
                  <a:lnTo>
                    <a:pt x="239" y="2138"/>
                  </a:lnTo>
                  <a:lnTo>
                    <a:pt x="200" y="2361"/>
                  </a:lnTo>
                  <a:lnTo>
                    <a:pt x="200" y="2361"/>
                  </a:lnTo>
                  <a:close/>
                </a:path>
              </a:pathLst>
            </a:custGeom>
            <a:solidFill>
              <a:srgbClr val="FFFFFF"/>
            </a:solidFill>
            <a:ln w="9525">
              <a:noFill/>
              <a:round/>
              <a:headEnd/>
              <a:tailEnd/>
            </a:ln>
          </p:spPr>
          <p:txBody>
            <a:bodyPr/>
            <a:lstStyle/>
            <a:p>
              <a:pPr>
                <a:defRPr/>
              </a:pPr>
              <a:endParaRPr lang="en-US"/>
            </a:p>
          </p:txBody>
        </p:sp>
        <p:sp>
          <p:nvSpPr>
            <p:cNvPr id="83161" name="Freeform 217">
              <a:extLst>
                <a:ext uri="{FF2B5EF4-FFF2-40B4-BE49-F238E27FC236}">
                  <a16:creationId xmlns:a16="http://schemas.microsoft.com/office/drawing/2014/main" id="{2EB046E4-87F5-B2AA-5EED-D8A8126B6F12}"/>
                </a:ext>
              </a:extLst>
            </p:cNvPr>
            <p:cNvSpPr>
              <a:spLocks/>
            </p:cNvSpPr>
            <p:nvPr/>
          </p:nvSpPr>
          <p:spPr bwMode="auto">
            <a:xfrm>
              <a:off x="3891" y="1798"/>
              <a:ext cx="1435" cy="297"/>
            </a:xfrm>
            <a:custGeom>
              <a:avLst/>
              <a:gdLst/>
              <a:ahLst/>
              <a:cxnLst>
                <a:cxn ang="0">
                  <a:pos x="0" y="399"/>
                </a:cxn>
                <a:cxn ang="0">
                  <a:pos x="615" y="504"/>
                </a:cxn>
                <a:cxn ang="0">
                  <a:pos x="740" y="450"/>
                </a:cxn>
                <a:cxn ang="0">
                  <a:pos x="1162" y="352"/>
                </a:cxn>
                <a:cxn ang="0">
                  <a:pos x="1300" y="321"/>
                </a:cxn>
                <a:cxn ang="0">
                  <a:pos x="1324" y="414"/>
                </a:cxn>
                <a:cxn ang="0">
                  <a:pos x="2368" y="422"/>
                </a:cxn>
                <a:cxn ang="0">
                  <a:pos x="2542" y="408"/>
                </a:cxn>
                <a:cxn ang="0">
                  <a:pos x="3192" y="0"/>
                </a:cxn>
                <a:cxn ang="0">
                  <a:pos x="3313" y="96"/>
                </a:cxn>
                <a:cxn ang="0">
                  <a:pos x="3550" y="172"/>
                </a:cxn>
                <a:cxn ang="0">
                  <a:pos x="4049" y="177"/>
                </a:cxn>
                <a:cxn ang="0">
                  <a:pos x="3869" y="486"/>
                </a:cxn>
                <a:cxn ang="0">
                  <a:pos x="2831" y="795"/>
                </a:cxn>
                <a:cxn ang="0">
                  <a:pos x="1387" y="801"/>
                </a:cxn>
                <a:cxn ang="0">
                  <a:pos x="2091" y="697"/>
                </a:cxn>
                <a:cxn ang="0">
                  <a:pos x="705" y="681"/>
                </a:cxn>
                <a:cxn ang="0">
                  <a:pos x="0" y="399"/>
                </a:cxn>
                <a:cxn ang="0">
                  <a:pos x="0" y="399"/>
                </a:cxn>
              </a:cxnLst>
              <a:rect l="0" t="0" r="r" b="b"/>
              <a:pathLst>
                <a:path w="4049" h="801">
                  <a:moveTo>
                    <a:pt x="0" y="399"/>
                  </a:moveTo>
                  <a:lnTo>
                    <a:pt x="615" y="504"/>
                  </a:lnTo>
                  <a:lnTo>
                    <a:pt x="740" y="450"/>
                  </a:lnTo>
                  <a:lnTo>
                    <a:pt x="1162" y="352"/>
                  </a:lnTo>
                  <a:lnTo>
                    <a:pt x="1300" y="321"/>
                  </a:lnTo>
                  <a:lnTo>
                    <a:pt x="1324" y="414"/>
                  </a:lnTo>
                  <a:lnTo>
                    <a:pt x="2368" y="422"/>
                  </a:lnTo>
                  <a:lnTo>
                    <a:pt x="2542" y="408"/>
                  </a:lnTo>
                  <a:lnTo>
                    <a:pt x="3192" y="0"/>
                  </a:lnTo>
                  <a:lnTo>
                    <a:pt x="3313" y="96"/>
                  </a:lnTo>
                  <a:lnTo>
                    <a:pt x="3550" y="172"/>
                  </a:lnTo>
                  <a:lnTo>
                    <a:pt x="4049" y="177"/>
                  </a:lnTo>
                  <a:lnTo>
                    <a:pt x="3869" y="486"/>
                  </a:lnTo>
                  <a:lnTo>
                    <a:pt x="2831" y="795"/>
                  </a:lnTo>
                  <a:lnTo>
                    <a:pt x="1387" y="801"/>
                  </a:lnTo>
                  <a:lnTo>
                    <a:pt x="2091" y="697"/>
                  </a:lnTo>
                  <a:lnTo>
                    <a:pt x="705" y="681"/>
                  </a:lnTo>
                  <a:lnTo>
                    <a:pt x="0" y="399"/>
                  </a:lnTo>
                  <a:lnTo>
                    <a:pt x="0" y="399"/>
                  </a:lnTo>
                  <a:close/>
                </a:path>
              </a:pathLst>
            </a:custGeom>
            <a:solidFill>
              <a:srgbClr val="D8E0E5"/>
            </a:solidFill>
            <a:ln w="9525">
              <a:noFill/>
              <a:round/>
              <a:headEnd/>
              <a:tailEnd/>
            </a:ln>
          </p:spPr>
          <p:txBody>
            <a:bodyPr/>
            <a:lstStyle/>
            <a:p>
              <a:pPr>
                <a:defRPr/>
              </a:pPr>
              <a:endParaRPr lang="en-US"/>
            </a:p>
          </p:txBody>
        </p:sp>
        <p:sp>
          <p:nvSpPr>
            <p:cNvPr id="83162" name="Freeform 218">
              <a:extLst>
                <a:ext uri="{FF2B5EF4-FFF2-40B4-BE49-F238E27FC236}">
                  <a16:creationId xmlns:a16="http://schemas.microsoft.com/office/drawing/2014/main" id="{148E6AE1-A76E-7D4E-7875-329D7ECFD18D}"/>
                </a:ext>
              </a:extLst>
            </p:cNvPr>
            <p:cNvSpPr>
              <a:spLocks/>
            </p:cNvSpPr>
            <p:nvPr/>
          </p:nvSpPr>
          <p:spPr bwMode="auto">
            <a:xfrm>
              <a:off x="3824" y="1808"/>
              <a:ext cx="680" cy="176"/>
            </a:xfrm>
            <a:custGeom>
              <a:avLst/>
              <a:gdLst/>
              <a:ahLst/>
              <a:cxnLst>
                <a:cxn ang="0">
                  <a:pos x="1615" y="227"/>
                </a:cxn>
                <a:cxn ang="0">
                  <a:pos x="1600" y="237"/>
                </a:cxn>
                <a:cxn ang="0">
                  <a:pos x="1576" y="252"/>
                </a:cxn>
                <a:cxn ang="0">
                  <a:pos x="1547" y="268"/>
                </a:cxn>
                <a:cxn ang="0">
                  <a:pos x="1514" y="286"/>
                </a:cxn>
                <a:cxn ang="0">
                  <a:pos x="1482" y="302"/>
                </a:cxn>
                <a:cxn ang="0">
                  <a:pos x="1452" y="317"/>
                </a:cxn>
                <a:cxn ang="0">
                  <a:pos x="1414" y="330"/>
                </a:cxn>
                <a:cxn ang="0">
                  <a:pos x="1339" y="343"/>
                </a:cxn>
                <a:cxn ang="0">
                  <a:pos x="1271" y="357"/>
                </a:cxn>
                <a:cxn ang="0">
                  <a:pos x="1196" y="373"/>
                </a:cxn>
                <a:cxn ang="0">
                  <a:pos x="1121" y="388"/>
                </a:cxn>
                <a:cxn ang="0">
                  <a:pos x="1056" y="401"/>
                </a:cxn>
                <a:cxn ang="0">
                  <a:pos x="994" y="414"/>
                </a:cxn>
                <a:cxn ang="0">
                  <a:pos x="804" y="476"/>
                </a:cxn>
                <a:cxn ang="0">
                  <a:pos x="147" y="371"/>
                </a:cxn>
                <a:cxn ang="0">
                  <a:pos x="0" y="324"/>
                </a:cxn>
                <a:cxn ang="0">
                  <a:pos x="581" y="113"/>
                </a:cxn>
                <a:cxn ang="0">
                  <a:pos x="581" y="62"/>
                </a:cxn>
                <a:cxn ang="0">
                  <a:pos x="739" y="37"/>
                </a:cxn>
                <a:cxn ang="0">
                  <a:pos x="1330" y="13"/>
                </a:cxn>
                <a:cxn ang="0">
                  <a:pos x="1612" y="0"/>
                </a:cxn>
                <a:cxn ang="0">
                  <a:pos x="1923" y="106"/>
                </a:cxn>
                <a:cxn ang="0">
                  <a:pos x="1656" y="230"/>
                </a:cxn>
                <a:cxn ang="0">
                  <a:pos x="1615" y="227"/>
                </a:cxn>
                <a:cxn ang="0">
                  <a:pos x="1615" y="227"/>
                </a:cxn>
              </a:cxnLst>
              <a:rect l="0" t="0" r="r" b="b"/>
              <a:pathLst>
                <a:path w="1923" h="476">
                  <a:moveTo>
                    <a:pt x="1615" y="227"/>
                  </a:moveTo>
                  <a:lnTo>
                    <a:pt x="1600" y="237"/>
                  </a:lnTo>
                  <a:lnTo>
                    <a:pt x="1576" y="252"/>
                  </a:lnTo>
                  <a:lnTo>
                    <a:pt x="1547" y="268"/>
                  </a:lnTo>
                  <a:lnTo>
                    <a:pt x="1514" y="286"/>
                  </a:lnTo>
                  <a:lnTo>
                    <a:pt x="1482" y="302"/>
                  </a:lnTo>
                  <a:lnTo>
                    <a:pt x="1452" y="317"/>
                  </a:lnTo>
                  <a:lnTo>
                    <a:pt x="1414" y="330"/>
                  </a:lnTo>
                  <a:lnTo>
                    <a:pt x="1339" y="343"/>
                  </a:lnTo>
                  <a:lnTo>
                    <a:pt x="1271" y="357"/>
                  </a:lnTo>
                  <a:lnTo>
                    <a:pt x="1196" y="373"/>
                  </a:lnTo>
                  <a:lnTo>
                    <a:pt x="1121" y="388"/>
                  </a:lnTo>
                  <a:lnTo>
                    <a:pt x="1056" y="401"/>
                  </a:lnTo>
                  <a:lnTo>
                    <a:pt x="994" y="414"/>
                  </a:lnTo>
                  <a:lnTo>
                    <a:pt x="804" y="476"/>
                  </a:lnTo>
                  <a:lnTo>
                    <a:pt x="147" y="371"/>
                  </a:lnTo>
                  <a:lnTo>
                    <a:pt x="0" y="324"/>
                  </a:lnTo>
                  <a:lnTo>
                    <a:pt x="581" y="113"/>
                  </a:lnTo>
                  <a:lnTo>
                    <a:pt x="581" y="62"/>
                  </a:lnTo>
                  <a:lnTo>
                    <a:pt x="739" y="37"/>
                  </a:lnTo>
                  <a:lnTo>
                    <a:pt x="1330" y="13"/>
                  </a:lnTo>
                  <a:lnTo>
                    <a:pt x="1612" y="0"/>
                  </a:lnTo>
                  <a:lnTo>
                    <a:pt x="1923" y="106"/>
                  </a:lnTo>
                  <a:lnTo>
                    <a:pt x="1656" y="230"/>
                  </a:lnTo>
                  <a:lnTo>
                    <a:pt x="1615" y="227"/>
                  </a:lnTo>
                  <a:lnTo>
                    <a:pt x="1615" y="227"/>
                  </a:lnTo>
                  <a:close/>
                </a:path>
              </a:pathLst>
            </a:custGeom>
            <a:solidFill>
              <a:srgbClr val="CCECFF"/>
            </a:solidFill>
            <a:ln w="9525">
              <a:noFill/>
              <a:round/>
              <a:headEnd/>
              <a:tailEnd/>
            </a:ln>
          </p:spPr>
          <p:txBody>
            <a:bodyPr/>
            <a:lstStyle/>
            <a:p>
              <a:pPr>
                <a:defRPr/>
              </a:pPr>
              <a:endParaRPr lang="en-US"/>
            </a:p>
          </p:txBody>
        </p:sp>
        <p:sp>
          <p:nvSpPr>
            <p:cNvPr id="83163" name="Freeform 219">
              <a:extLst>
                <a:ext uri="{FF2B5EF4-FFF2-40B4-BE49-F238E27FC236}">
                  <a16:creationId xmlns:a16="http://schemas.microsoft.com/office/drawing/2014/main" id="{20289A32-3BD9-5173-1F53-90382F0770DB}"/>
                </a:ext>
              </a:extLst>
            </p:cNvPr>
            <p:cNvSpPr>
              <a:spLocks/>
            </p:cNvSpPr>
            <p:nvPr/>
          </p:nvSpPr>
          <p:spPr bwMode="auto">
            <a:xfrm>
              <a:off x="5053" y="1488"/>
              <a:ext cx="257" cy="52"/>
            </a:xfrm>
            <a:custGeom>
              <a:avLst/>
              <a:gdLst/>
              <a:ahLst/>
              <a:cxnLst>
                <a:cxn ang="0">
                  <a:pos x="288" y="143"/>
                </a:cxn>
                <a:cxn ang="0">
                  <a:pos x="278" y="95"/>
                </a:cxn>
                <a:cxn ang="0">
                  <a:pos x="716" y="56"/>
                </a:cxn>
                <a:cxn ang="0">
                  <a:pos x="726" y="14"/>
                </a:cxn>
                <a:cxn ang="0">
                  <a:pos x="315" y="0"/>
                </a:cxn>
                <a:cxn ang="0">
                  <a:pos x="317" y="40"/>
                </a:cxn>
                <a:cxn ang="0">
                  <a:pos x="7" y="53"/>
                </a:cxn>
                <a:cxn ang="0">
                  <a:pos x="0" y="95"/>
                </a:cxn>
                <a:cxn ang="0">
                  <a:pos x="288" y="143"/>
                </a:cxn>
                <a:cxn ang="0">
                  <a:pos x="288" y="143"/>
                </a:cxn>
              </a:cxnLst>
              <a:rect l="0" t="0" r="r" b="b"/>
              <a:pathLst>
                <a:path w="726" h="143">
                  <a:moveTo>
                    <a:pt x="288" y="143"/>
                  </a:moveTo>
                  <a:lnTo>
                    <a:pt x="278" y="95"/>
                  </a:lnTo>
                  <a:lnTo>
                    <a:pt x="716" y="56"/>
                  </a:lnTo>
                  <a:lnTo>
                    <a:pt x="726" y="14"/>
                  </a:lnTo>
                  <a:lnTo>
                    <a:pt x="315" y="0"/>
                  </a:lnTo>
                  <a:lnTo>
                    <a:pt x="317" y="40"/>
                  </a:lnTo>
                  <a:lnTo>
                    <a:pt x="7" y="53"/>
                  </a:lnTo>
                  <a:lnTo>
                    <a:pt x="0" y="95"/>
                  </a:lnTo>
                  <a:lnTo>
                    <a:pt x="288" y="143"/>
                  </a:lnTo>
                  <a:lnTo>
                    <a:pt x="288" y="143"/>
                  </a:lnTo>
                  <a:close/>
                </a:path>
              </a:pathLst>
            </a:custGeom>
            <a:solidFill>
              <a:srgbClr val="CCCCCC"/>
            </a:solidFill>
            <a:ln w="9525">
              <a:noFill/>
              <a:round/>
              <a:headEnd/>
              <a:tailEnd/>
            </a:ln>
          </p:spPr>
          <p:txBody>
            <a:bodyPr/>
            <a:lstStyle/>
            <a:p>
              <a:pPr>
                <a:defRPr/>
              </a:pPr>
              <a:endParaRPr lang="en-US"/>
            </a:p>
          </p:txBody>
        </p:sp>
        <p:sp>
          <p:nvSpPr>
            <p:cNvPr id="83164" name="Freeform 220">
              <a:extLst>
                <a:ext uri="{FF2B5EF4-FFF2-40B4-BE49-F238E27FC236}">
                  <a16:creationId xmlns:a16="http://schemas.microsoft.com/office/drawing/2014/main" id="{A2B7427B-8B26-ED5D-0F5D-FE5029F9AC9C}"/>
                </a:ext>
              </a:extLst>
            </p:cNvPr>
            <p:cNvSpPr>
              <a:spLocks/>
            </p:cNvSpPr>
            <p:nvPr/>
          </p:nvSpPr>
          <p:spPr bwMode="auto">
            <a:xfrm>
              <a:off x="4998" y="1525"/>
              <a:ext cx="352" cy="29"/>
            </a:xfrm>
            <a:custGeom>
              <a:avLst/>
              <a:gdLst/>
              <a:ahLst/>
              <a:cxnLst>
                <a:cxn ang="0">
                  <a:pos x="0" y="0"/>
                </a:cxn>
                <a:cxn ang="0">
                  <a:pos x="67" y="10"/>
                </a:cxn>
                <a:cxn ang="0">
                  <a:pos x="161" y="31"/>
                </a:cxn>
                <a:cxn ang="0">
                  <a:pos x="243" y="53"/>
                </a:cxn>
                <a:cxn ang="0">
                  <a:pos x="280" y="62"/>
                </a:cxn>
                <a:cxn ang="0">
                  <a:pos x="353" y="78"/>
                </a:cxn>
                <a:cxn ang="0">
                  <a:pos x="997" y="75"/>
                </a:cxn>
                <a:cxn ang="0">
                  <a:pos x="876" y="58"/>
                </a:cxn>
                <a:cxn ang="0">
                  <a:pos x="445" y="44"/>
                </a:cxn>
                <a:cxn ang="0">
                  <a:pos x="139" y="4"/>
                </a:cxn>
                <a:cxn ang="0">
                  <a:pos x="0" y="0"/>
                </a:cxn>
                <a:cxn ang="0">
                  <a:pos x="0" y="0"/>
                </a:cxn>
              </a:cxnLst>
              <a:rect l="0" t="0" r="r" b="b"/>
              <a:pathLst>
                <a:path w="997" h="78">
                  <a:moveTo>
                    <a:pt x="0" y="0"/>
                  </a:moveTo>
                  <a:lnTo>
                    <a:pt x="67" y="10"/>
                  </a:lnTo>
                  <a:lnTo>
                    <a:pt x="161" y="31"/>
                  </a:lnTo>
                  <a:lnTo>
                    <a:pt x="243" y="53"/>
                  </a:lnTo>
                  <a:lnTo>
                    <a:pt x="280" y="62"/>
                  </a:lnTo>
                  <a:lnTo>
                    <a:pt x="353" y="78"/>
                  </a:lnTo>
                  <a:lnTo>
                    <a:pt x="997" y="75"/>
                  </a:lnTo>
                  <a:lnTo>
                    <a:pt x="876" y="58"/>
                  </a:lnTo>
                  <a:lnTo>
                    <a:pt x="445" y="44"/>
                  </a:lnTo>
                  <a:lnTo>
                    <a:pt x="139" y="4"/>
                  </a:lnTo>
                  <a:lnTo>
                    <a:pt x="0" y="0"/>
                  </a:lnTo>
                  <a:lnTo>
                    <a:pt x="0" y="0"/>
                  </a:lnTo>
                  <a:close/>
                </a:path>
              </a:pathLst>
            </a:custGeom>
            <a:solidFill>
              <a:srgbClr val="B2B2B2"/>
            </a:solidFill>
            <a:ln w="9525">
              <a:noFill/>
              <a:round/>
              <a:headEnd/>
              <a:tailEnd/>
            </a:ln>
          </p:spPr>
          <p:txBody>
            <a:bodyPr/>
            <a:lstStyle/>
            <a:p>
              <a:pPr>
                <a:defRPr/>
              </a:pPr>
              <a:endParaRPr lang="en-US"/>
            </a:p>
          </p:txBody>
        </p:sp>
        <p:sp>
          <p:nvSpPr>
            <p:cNvPr id="83165" name="Freeform 221">
              <a:extLst>
                <a:ext uri="{FF2B5EF4-FFF2-40B4-BE49-F238E27FC236}">
                  <a16:creationId xmlns:a16="http://schemas.microsoft.com/office/drawing/2014/main" id="{4BC3243A-483E-67EB-0B2A-CA5827D78A11}"/>
                </a:ext>
              </a:extLst>
            </p:cNvPr>
            <p:cNvSpPr>
              <a:spLocks/>
            </p:cNvSpPr>
            <p:nvPr/>
          </p:nvSpPr>
          <p:spPr bwMode="auto">
            <a:xfrm>
              <a:off x="5174" y="927"/>
              <a:ext cx="196" cy="495"/>
            </a:xfrm>
            <a:custGeom>
              <a:avLst/>
              <a:gdLst/>
              <a:ahLst/>
              <a:cxnLst>
                <a:cxn ang="0">
                  <a:pos x="258" y="34"/>
                </a:cxn>
                <a:cxn ang="0">
                  <a:pos x="555" y="127"/>
                </a:cxn>
                <a:cxn ang="0">
                  <a:pos x="534" y="1222"/>
                </a:cxn>
                <a:cxn ang="0">
                  <a:pos x="301" y="1334"/>
                </a:cxn>
                <a:cxn ang="0">
                  <a:pos x="0" y="0"/>
                </a:cxn>
                <a:cxn ang="0">
                  <a:pos x="258" y="34"/>
                </a:cxn>
                <a:cxn ang="0">
                  <a:pos x="258" y="34"/>
                </a:cxn>
              </a:cxnLst>
              <a:rect l="0" t="0" r="r" b="b"/>
              <a:pathLst>
                <a:path w="555" h="1334">
                  <a:moveTo>
                    <a:pt x="258" y="34"/>
                  </a:moveTo>
                  <a:lnTo>
                    <a:pt x="555" y="127"/>
                  </a:lnTo>
                  <a:lnTo>
                    <a:pt x="534" y="1222"/>
                  </a:lnTo>
                  <a:lnTo>
                    <a:pt x="301" y="1334"/>
                  </a:lnTo>
                  <a:lnTo>
                    <a:pt x="0" y="0"/>
                  </a:lnTo>
                  <a:lnTo>
                    <a:pt x="258" y="34"/>
                  </a:lnTo>
                  <a:lnTo>
                    <a:pt x="258" y="34"/>
                  </a:lnTo>
                  <a:close/>
                </a:path>
              </a:pathLst>
            </a:custGeom>
            <a:solidFill>
              <a:srgbClr val="E5E5E5"/>
            </a:solidFill>
            <a:ln w="9525">
              <a:noFill/>
              <a:round/>
              <a:headEnd/>
              <a:tailEnd/>
            </a:ln>
          </p:spPr>
          <p:txBody>
            <a:bodyPr/>
            <a:lstStyle/>
            <a:p>
              <a:pPr>
                <a:defRPr/>
              </a:pPr>
              <a:endParaRPr lang="en-US"/>
            </a:p>
          </p:txBody>
        </p:sp>
        <p:sp>
          <p:nvSpPr>
            <p:cNvPr id="83166" name="Freeform 222">
              <a:extLst>
                <a:ext uri="{FF2B5EF4-FFF2-40B4-BE49-F238E27FC236}">
                  <a16:creationId xmlns:a16="http://schemas.microsoft.com/office/drawing/2014/main" id="{1315092D-AB45-8903-2C12-1F118404B3FF}"/>
                </a:ext>
              </a:extLst>
            </p:cNvPr>
            <p:cNvSpPr>
              <a:spLocks/>
            </p:cNvSpPr>
            <p:nvPr/>
          </p:nvSpPr>
          <p:spPr bwMode="auto">
            <a:xfrm>
              <a:off x="5028" y="927"/>
              <a:ext cx="281" cy="566"/>
            </a:xfrm>
            <a:custGeom>
              <a:avLst/>
              <a:gdLst/>
              <a:ahLst/>
              <a:cxnLst>
                <a:cxn ang="0">
                  <a:pos x="381" y="0"/>
                </a:cxn>
                <a:cxn ang="0">
                  <a:pos x="410" y="51"/>
                </a:cxn>
                <a:cxn ang="0">
                  <a:pos x="392" y="1261"/>
                </a:cxn>
                <a:cxn ang="0">
                  <a:pos x="367" y="1305"/>
                </a:cxn>
                <a:cxn ang="0">
                  <a:pos x="403" y="1409"/>
                </a:cxn>
                <a:cxn ang="0">
                  <a:pos x="428" y="1442"/>
                </a:cxn>
                <a:cxn ang="0">
                  <a:pos x="793" y="1468"/>
                </a:cxn>
                <a:cxn ang="0">
                  <a:pos x="796" y="1525"/>
                </a:cxn>
                <a:cxn ang="0">
                  <a:pos x="586" y="1519"/>
                </a:cxn>
                <a:cxn ang="0">
                  <a:pos x="412" y="1514"/>
                </a:cxn>
                <a:cxn ang="0">
                  <a:pos x="260" y="1415"/>
                </a:cxn>
                <a:cxn ang="0">
                  <a:pos x="121" y="1409"/>
                </a:cxn>
                <a:cxn ang="0">
                  <a:pos x="87" y="1318"/>
                </a:cxn>
                <a:cxn ang="0">
                  <a:pos x="22" y="1312"/>
                </a:cxn>
                <a:cxn ang="0">
                  <a:pos x="0" y="355"/>
                </a:cxn>
                <a:cxn ang="0">
                  <a:pos x="12" y="258"/>
                </a:cxn>
                <a:cxn ang="0">
                  <a:pos x="381" y="0"/>
                </a:cxn>
                <a:cxn ang="0">
                  <a:pos x="381" y="0"/>
                </a:cxn>
              </a:cxnLst>
              <a:rect l="0" t="0" r="r" b="b"/>
              <a:pathLst>
                <a:path w="796" h="1525">
                  <a:moveTo>
                    <a:pt x="381" y="0"/>
                  </a:moveTo>
                  <a:lnTo>
                    <a:pt x="410" y="51"/>
                  </a:lnTo>
                  <a:lnTo>
                    <a:pt x="392" y="1261"/>
                  </a:lnTo>
                  <a:lnTo>
                    <a:pt x="367" y="1305"/>
                  </a:lnTo>
                  <a:lnTo>
                    <a:pt x="403" y="1409"/>
                  </a:lnTo>
                  <a:lnTo>
                    <a:pt x="428" y="1442"/>
                  </a:lnTo>
                  <a:lnTo>
                    <a:pt x="793" y="1468"/>
                  </a:lnTo>
                  <a:lnTo>
                    <a:pt x="796" y="1525"/>
                  </a:lnTo>
                  <a:lnTo>
                    <a:pt x="586" y="1519"/>
                  </a:lnTo>
                  <a:lnTo>
                    <a:pt x="412" y="1514"/>
                  </a:lnTo>
                  <a:lnTo>
                    <a:pt x="260" y="1415"/>
                  </a:lnTo>
                  <a:lnTo>
                    <a:pt x="121" y="1409"/>
                  </a:lnTo>
                  <a:lnTo>
                    <a:pt x="87" y="1318"/>
                  </a:lnTo>
                  <a:lnTo>
                    <a:pt x="22" y="1312"/>
                  </a:lnTo>
                  <a:lnTo>
                    <a:pt x="0" y="355"/>
                  </a:lnTo>
                  <a:lnTo>
                    <a:pt x="12" y="258"/>
                  </a:lnTo>
                  <a:lnTo>
                    <a:pt x="381" y="0"/>
                  </a:lnTo>
                  <a:lnTo>
                    <a:pt x="381" y="0"/>
                  </a:lnTo>
                  <a:close/>
                </a:path>
              </a:pathLst>
            </a:custGeom>
            <a:solidFill>
              <a:srgbClr val="CCCCCC"/>
            </a:solidFill>
            <a:ln w="9525">
              <a:noFill/>
              <a:round/>
              <a:headEnd/>
              <a:tailEnd/>
            </a:ln>
          </p:spPr>
          <p:txBody>
            <a:bodyPr/>
            <a:lstStyle/>
            <a:p>
              <a:pPr>
                <a:defRPr/>
              </a:pPr>
              <a:endParaRPr lang="en-US"/>
            </a:p>
          </p:txBody>
        </p:sp>
        <p:sp>
          <p:nvSpPr>
            <p:cNvPr id="83167" name="Freeform 223">
              <a:extLst>
                <a:ext uri="{FF2B5EF4-FFF2-40B4-BE49-F238E27FC236}">
                  <a16:creationId xmlns:a16="http://schemas.microsoft.com/office/drawing/2014/main" id="{AA1A7324-FF6A-7E57-FE1D-BE454ED33C32}"/>
                </a:ext>
              </a:extLst>
            </p:cNvPr>
            <p:cNvSpPr>
              <a:spLocks/>
            </p:cNvSpPr>
            <p:nvPr/>
          </p:nvSpPr>
          <p:spPr bwMode="auto">
            <a:xfrm>
              <a:off x="5045" y="996"/>
              <a:ext cx="106" cy="356"/>
            </a:xfrm>
            <a:custGeom>
              <a:avLst/>
              <a:gdLst/>
              <a:ahLst/>
              <a:cxnLst>
                <a:cxn ang="0">
                  <a:pos x="7" y="154"/>
                </a:cxn>
                <a:cxn ang="0">
                  <a:pos x="265" y="0"/>
                </a:cxn>
                <a:cxn ang="0">
                  <a:pos x="304" y="28"/>
                </a:cxn>
                <a:cxn ang="0">
                  <a:pos x="290" y="920"/>
                </a:cxn>
                <a:cxn ang="0">
                  <a:pos x="265" y="942"/>
                </a:cxn>
                <a:cxn ang="0">
                  <a:pos x="16" y="961"/>
                </a:cxn>
                <a:cxn ang="0">
                  <a:pos x="0" y="181"/>
                </a:cxn>
                <a:cxn ang="0">
                  <a:pos x="7" y="154"/>
                </a:cxn>
                <a:cxn ang="0">
                  <a:pos x="7" y="154"/>
                </a:cxn>
              </a:cxnLst>
              <a:rect l="0" t="0" r="r" b="b"/>
              <a:pathLst>
                <a:path w="304" h="961">
                  <a:moveTo>
                    <a:pt x="7" y="154"/>
                  </a:moveTo>
                  <a:lnTo>
                    <a:pt x="265" y="0"/>
                  </a:lnTo>
                  <a:lnTo>
                    <a:pt x="304" y="28"/>
                  </a:lnTo>
                  <a:lnTo>
                    <a:pt x="290" y="920"/>
                  </a:lnTo>
                  <a:lnTo>
                    <a:pt x="265" y="942"/>
                  </a:lnTo>
                  <a:lnTo>
                    <a:pt x="16" y="961"/>
                  </a:lnTo>
                  <a:lnTo>
                    <a:pt x="0" y="181"/>
                  </a:lnTo>
                  <a:lnTo>
                    <a:pt x="7" y="154"/>
                  </a:lnTo>
                  <a:lnTo>
                    <a:pt x="7" y="154"/>
                  </a:lnTo>
                  <a:close/>
                </a:path>
              </a:pathLst>
            </a:custGeom>
            <a:solidFill>
              <a:srgbClr val="2E4F61"/>
            </a:solidFill>
            <a:ln w="9525">
              <a:noFill/>
              <a:round/>
              <a:headEnd/>
              <a:tailEnd/>
            </a:ln>
          </p:spPr>
          <p:txBody>
            <a:bodyPr/>
            <a:lstStyle/>
            <a:p>
              <a:pPr>
                <a:defRPr/>
              </a:pPr>
              <a:endParaRPr lang="en-US"/>
            </a:p>
          </p:txBody>
        </p:sp>
        <p:sp>
          <p:nvSpPr>
            <p:cNvPr id="83168" name="Freeform 224">
              <a:extLst>
                <a:ext uri="{FF2B5EF4-FFF2-40B4-BE49-F238E27FC236}">
                  <a16:creationId xmlns:a16="http://schemas.microsoft.com/office/drawing/2014/main" id="{34ABA4DC-964C-7F67-B8AB-99A2FC4CA485}"/>
                </a:ext>
              </a:extLst>
            </p:cNvPr>
            <p:cNvSpPr>
              <a:spLocks/>
            </p:cNvSpPr>
            <p:nvPr/>
          </p:nvSpPr>
          <p:spPr bwMode="auto">
            <a:xfrm>
              <a:off x="4934" y="1531"/>
              <a:ext cx="172" cy="322"/>
            </a:xfrm>
            <a:custGeom>
              <a:avLst/>
              <a:gdLst/>
              <a:ahLst/>
              <a:cxnLst>
                <a:cxn ang="0">
                  <a:pos x="10" y="0"/>
                </a:cxn>
                <a:cxn ang="0">
                  <a:pos x="424" y="72"/>
                </a:cxn>
                <a:cxn ang="0">
                  <a:pos x="407" y="691"/>
                </a:cxn>
                <a:cxn ang="0">
                  <a:pos x="407" y="741"/>
                </a:cxn>
                <a:cxn ang="0">
                  <a:pos x="480" y="867"/>
                </a:cxn>
                <a:cxn ang="0">
                  <a:pos x="169" y="705"/>
                </a:cxn>
                <a:cxn ang="0">
                  <a:pos x="28" y="601"/>
                </a:cxn>
                <a:cxn ang="0">
                  <a:pos x="0" y="548"/>
                </a:cxn>
                <a:cxn ang="0">
                  <a:pos x="10" y="0"/>
                </a:cxn>
                <a:cxn ang="0">
                  <a:pos x="10" y="0"/>
                </a:cxn>
              </a:cxnLst>
              <a:rect l="0" t="0" r="r" b="b"/>
              <a:pathLst>
                <a:path w="480" h="867">
                  <a:moveTo>
                    <a:pt x="10" y="0"/>
                  </a:moveTo>
                  <a:lnTo>
                    <a:pt x="424" y="72"/>
                  </a:lnTo>
                  <a:lnTo>
                    <a:pt x="407" y="691"/>
                  </a:lnTo>
                  <a:lnTo>
                    <a:pt x="407" y="741"/>
                  </a:lnTo>
                  <a:lnTo>
                    <a:pt x="480" y="867"/>
                  </a:lnTo>
                  <a:lnTo>
                    <a:pt x="169" y="705"/>
                  </a:lnTo>
                  <a:lnTo>
                    <a:pt x="28" y="601"/>
                  </a:lnTo>
                  <a:lnTo>
                    <a:pt x="0" y="548"/>
                  </a:lnTo>
                  <a:lnTo>
                    <a:pt x="10" y="0"/>
                  </a:lnTo>
                  <a:lnTo>
                    <a:pt x="10" y="0"/>
                  </a:lnTo>
                  <a:close/>
                </a:path>
              </a:pathLst>
            </a:custGeom>
            <a:solidFill>
              <a:srgbClr val="E5E5E5"/>
            </a:solidFill>
            <a:ln w="9525">
              <a:noFill/>
              <a:round/>
              <a:headEnd/>
              <a:tailEnd/>
            </a:ln>
          </p:spPr>
          <p:txBody>
            <a:bodyPr/>
            <a:lstStyle/>
            <a:p>
              <a:pPr>
                <a:defRPr/>
              </a:pPr>
              <a:endParaRPr lang="en-US"/>
            </a:p>
          </p:txBody>
        </p:sp>
        <p:sp>
          <p:nvSpPr>
            <p:cNvPr id="83169" name="Freeform 225">
              <a:extLst>
                <a:ext uri="{FF2B5EF4-FFF2-40B4-BE49-F238E27FC236}">
                  <a16:creationId xmlns:a16="http://schemas.microsoft.com/office/drawing/2014/main" id="{881D4218-2EE2-8FA5-86B8-6A24FCE3C2E7}"/>
                </a:ext>
              </a:extLst>
            </p:cNvPr>
            <p:cNvSpPr>
              <a:spLocks/>
            </p:cNvSpPr>
            <p:nvPr/>
          </p:nvSpPr>
          <p:spPr bwMode="auto">
            <a:xfrm>
              <a:off x="4684" y="1758"/>
              <a:ext cx="337" cy="124"/>
            </a:xfrm>
            <a:custGeom>
              <a:avLst/>
              <a:gdLst/>
              <a:ahLst/>
              <a:cxnLst>
                <a:cxn ang="0">
                  <a:pos x="948" y="0"/>
                </a:cxn>
                <a:cxn ang="0">
                  <a:pos x="723" y="11"/>
                </a:cxn>
                <a:cxn ang="0">
                  <a:pos x="0" y="336"/>
                </a:cxn>
                <a:cxn ang="0">
                  <a:pos x="272" y="317"/>
                </a:cxn>
                <a:cxn ang="0">
                  <a:pos x="948" y="0"/>
                </a:cxn>
                <a:cxn ang="0">
                  <a:pos x="948" y="0"/>
                </a:cxn>
              </a:cxnLst>
              <a:rect l="0" t="0" r="r" b="b"/>
              <a:pathLst>
                <a:path w="948" h="336">
                  <a:moveTo>
                    <a:pt x="948" y="0"/>
                  </a:moveTo>
                  <a:lnTo>
                    <a:pt x="723" y="11"/>
                  </a:lnTo>
                  <a:lnTo>
                    <a:pt x="0" y="336"/>
                  </a:lnTo>
                  <a:lnTo>
                    <a:pt x="272" y="317"/>
                  </a:lnTo>
                  <a:lnTo>
                    <a:pt x="948" y="0"/>
                  </a:lnTo>
                  <a:lnTo>
                    <a:pt x="948" y="0"/>
                  </a:lnTo>
                  <a:close/>
                </a:path>
              </a:pathLst>
            </a:custGeom>
            <a:solidFill>
              <a:srgbClr val="E5E5E5"/>
            </a:solidFill>
            <a:ln w="9525">
              <a:noFill/>
              <a:round/>
              <a:headEnd/>
              <a:tailEnd/>
            </a:ln>
          </p:spPr>
          <p:txBody>
            <a:bodyPr/>
            <a:lstStyle/>
            <a:p>
              <a:pPr>
                <a:defRPr/>
              </a:pPr>
              <a:endParaRPr lang="en-US"/>
            </a:p>
          </p:txBody>
        </p:sp>
        <p:sp>
          <p:nvSpPr>
            <p:cNvPr id="83170" name="Freeform 226">
              <a:extLst>
                <a:ext uri="{FF2B5EF4-FFF2-40B4-BE49-F238E27FC236}">
                  <a16:creationId xmlns:a16="http://schemas.microsoft.com/office/drawing/2014/main" id="{58A6BBB4-D8B1-B356-1E46-ADF81D8F06C2}"/>
                </a:ext>
              </a:extLst>
            </p:cNvPr>
            <p:cNvSpPr>
              <a:spLocks/>
            </p:cNvSpPr>
            <p:nvPr/>
          </p:nvSpPr>
          <p:spPr bwMode="auto">
            <a:xfrm>
              <a:off x="4778" y="1758"/>
              <a:ext cx="246" cy="187"/>
            </a:xfrm>
            <a:custGeom>
              <a:avLst/>
              <a:gdLst/>
              <a:ahLst/>
              <a:cxnLst>
                <a:cxn ang="0">
                  <a:pos x="682" y="0"/>
                </a:cxn>
                <a:cxn ang="0">
                  <a:pos x="2" y="330"/>
                </a:cxn>
                <a:cxn ang="0">
                  <a:pos x="0" y="502"/>
                </a:cxn>
                <a:cxn ang="0">
                  <a:pos x="350" y="339"/>
                </a:cxn>
                <a:cxn ang="0">
                  <a:pos x="693" y="131"/>
                </a:cxn>
                <a:cxn ang="0">
                  <a:pos x="692" y="28"/>
                </a:cxn>
                <a:cxn ang="0">
                  <a:pos x="682" y="0"/>
                </a:cxn>
                <a:cxn ang="0">
                  <a:pos x="682" y="0"/>
                </a:cxn>
              </a:cxnLst>
              <a:rect l="0" t="0" r="r" b="b"/>
              <a:pathLst>
                <a:path w="693" h="502">
                  <a:moveTo>
                    <a:pt x="682" y="0"/>
                  </a:moveTo>
                  <a:lnTo>
                    <a:pt x="2" y="330"/>
                  </a:lnTo>
                  <a:lnTo>
                    <a:pt x="0" y="502"/>
                  </a:lnTo>
                  <a:lnTo>
                    <a:pt x="350" y="339"/>
                  </a:lnTo>
                  <a:lnTo>
                    <a:pt x="693" y="131"/>
                  </a:lnTo>
                  <a:lnTo>
                    <a:pt x="692" y="28"/>
                  </a:lnTo>
                  <a:lnTo>
                    <a:pt x="682" y="0"/>
                  </a:lnTo>
                  <a:lnTo>
                    <a:pt x="682" y="0"/>
                  </a:lnTo>
                  <a:close/>
                </a:path>
              </a:pathLst>
            </a:custGeom>
            <a:solidFill>
              <a:srgbClr val="B2B2B2"/>
            </a:solidFill>
            <a:ln w="9525">
              <a:noFill/>
              <a:round/>
              <a:headEnd/>
              <a:tailEnd/>
            </a:ln>
          </p:spPr>
          <p:txBody>
            <a:bodyPr/>
            <a:lstStyle/>
            <a:p>
              <a:pPr>
                <a:defRPr/>
              </a:pPr>
              <a:endParaRPr lang="en-US"/>
            </a:p>
          </p:txBody>
        </p:sp>
        <p:sp>
          <p:nvSpPr>
            <p:cNvPr id="83171" name="Freeform 227">
              <a:extLst>
                <a:ext uri="{FF2B5EF4-FFF2-40B4-BE49-F238E27FC236}">
                  <a16:creationId xmlns:a16="http://schemas.microsoft.com/office/drawing/2014/main" id="{8BC95F64-3A75-3C91-BE08-EC5DF6B9F20A}"/>
                </a:ext>
              </a:extLst>
            </p:cNvPr>
            <p:cNvSpPr>
              <a:spLocks/>
            </p:cNvSpPr>
            <p:nvPr/>
          </p:nvSpPr>
          <p:spPr bwMode="auto">
            <a:xfrm>
              <a:off x="4403" y="1321"/>
              <a:ext cx="137" cy="396"/>
            </a:xfrm>
            <a:custGeom>
              <a:avLst/>
              <a:gdLst/>
              <a:ahLst/>
              <a:cxnLst>
                <a:cxn ang="0">
                  <a:pos x="0" y="0"/>
                </a:cxn>
                <a:cxn ang="0">
                  <a:pos x="37" y="80"/>
                </a:cxn>
                <a:cxn ang="0">
                  <a:pos x="72" y="149"/>
                </a:cxn>
                <a:cxn ang="0">
                  <a:pos x="140" y="251"/>
                </a:cxn>
                <a:cxn ang="0">
                  <a:pos x="208" y="364"/>
                </a:cxn>
                <a:cxn ang="0">
                  <a:pos x="243" y="316"/>
                </a:cxn>
                <a:cxn ang="0">
                  <a:pos x="277" y="221"/>
                </a:cxn>
                <a:cxn ang="0">
                  <a:pos x="327" y="109"/>
                </a:cxn>
                <a:cxn ang="0">
                  <a:pos x="362" y="128"/>
                </a:cxn>
                <a:cxn ang="0">
                  <a:pos x="352" y="223"/>
                </a:cxn>
                <a:cxn ang="0">
                  <a:pos x="311" y="453"/>
                </a:cxn>
                <a:cxn ang="0">
                  <a:pos x="337" y="678"/>
                </a:cxn>
                <a:cxn ang="0">
                  <a:pos x="388" y="966"/>
                </a:cxn>
                <a:cxn ang="0">
                  <a:pos x="292" y="1000"/>
                </a:cxn>
                <a:cxn ang="0">
                  <a:pos x="184" y="1050"/>
                </a:cxn>
                <a:cxn ang="0">
                  <a:pos x="146" y="1063"/>
                </a:cxn>
                <a:cxn ang="0">
                  <a:pos x="138" y="812"/>
                </a:cxn>
                <a:cxn ang="0">
                  <a:pos x="84" y="401"/>
                </a:cxn>
                <a:cxn ang="0">
                  <a:pos x="32" y="153"/>
                </a:cxn>
                <a:cxn ang="0">
                  <a:pos x="3" y="43"/>
                </a:cxn>
                <a:cxn ang="0">
                  <a:pos x="0" y="0"/>
                </a:cxn>
                <a:cxn ang="0">
                  <a:pos x="0" y="0"/>
                </a:cxn>
              </a:cxnLst>
              <a:rect l="0" t="0" r="r" b="b"/>
              <a:pathLst>
                <a:path w="388" h="1063">
                  <a:moveTo>
                    <a:pt x="0" y="0"/>
                  </a:moveTo>
                  <a:lnTo>
                    <a:pt x="37" y="80"/>
                  </a:lnTo>
                  <a:lnTo>
                    <a:pt x="72" y="149"/>
                  </a:lnTo>
                  <a:lnTo>
                    <a:pt x="140" y="251"/>
                  </a:lnTo>
                  <a:lnTo>
                    <a:pt x="208" y="364"/>
                  </a:lnTo>
                  <a:lnTo>
                    <a:pt x="243" y="316"/>
                  </a:lnTo>
                  <a:lnTo>
                    <a:pt x="277" y="221"/>
                  </a:lnTo>
                  <a:lnTo>
                    <a:pt x="327" y="109"/>
                  </a:lnTo>
                  <a:lnTo>
                    <a:pt x="362" y="128"/>
                  </a:lnTo>
                  <a:lnTo>
                    <a:pt x="352" y="223"/>
                  </a:lnTo>
                  <a:lnTo>
                    <a:pt x="311" y="453"/>
                  </a:lnTo>
                  <a:lnTo>
                    <a:pt x="337" y="678"/>
                  </a:lnTo>
                  <a:lnTo>
                    <a:pt x="388" y="966"/>
                  </a:lnTo>
                  <a:lnTo>
                    <a:pt x="292" y="1000"/>
                  </a:lnTo>
                  <a:lnTo>
                    <a:pt x="184" y="1050"/>
                  </a:lnTo>
                  <a:lnTo>
                    <a:pt x="146" y="1063"/>
                  </a:lnTo>
                  <a:lnTo>
                    <a:pt x="138" y="812"/>
                  </a:lnTo>
                  <a:lnTo>
                    <a:pt x="84" y="401"/>
                  </a:lnTo>
                  <a:lnTo>
                    <a:pt x="32" y="153"/>
                  </a:lnTo>
                  <a:lnTo>
                    <a:pt x="3" y="43"/>
                  </a:lnTo>
                  <a:lnTo>
                    <a:pt x="0" y="0"/>
                  </a:lnTo>
                  <a:lnTo>
                    <a:pt x="0" y="0"/>
                  </a:lnTo>
                  <a:close/>
                </a:path>
              </a:pathLst>
            </a:custGeom>
            <a:solidFill>
              <a:srgbClr val="E5E5E5"/>
            </a:solidFill>
            <a:ln w="9525">
              <a:noFill/>
              <a:round/>
              <a:headEnd/>
              <a:tailEnd/>
            </a:ln>
          </p:spPr>
          <p:txBody>
            <a:bodyPr/>
            <a:lstStyle/>
            <a:p>
              <a:pPr>
                <a:defRPr/>
              </a:pPr>
              <a:endParaRPr lang="en-US"/>
            </a:p>
          </p:txBody>
        </p:sp>
        <p:sp>
          <p:nvSpPr>
            <p:cNvPr id="83172" name="Freeform 228">
              <a:extLst>
                <a:ext uri="{FF2B5EF4-FFF2-40B4-BE49-F238E27FC236}">
                  <a16:creationId xmlns:a16="http://schemas.microsoft.com/office/drawing/2014/main" id="{C894F000-69B9-232F-0DAD-DCCC3407C435}"/>
                </a:ext>
              </a:extLst>
            </p:cNvPr>
            <p:cNvSpPr>
              <a:spLocks/>
            </p:cNvSpPr>
            <p:nvPr/>
          </p:nvSpPr>
          <p:spPr bwMode="auto">
            <a:xfrm>
              <a:off x="4488" y="1489"/>
              <a:ext cx="49" cy="195"/>
            </a:xfrm>
            <a:custGeom>
              <a:avLst/>
              <a:gdLst/>
              <a:ahLst/>
              <a:cxnLst>
                <a:cxn ang="0">
                  <a:pos x="0" y="0"/>
                </a:cxn>
                <a:cxn ang="0">
                  <a:pos x="40" y="228"/>
                </a:cxn>
                <a:cxn ang="0">
                  <a:pos x="66" y="504"/>
                </a:cxn>
                <a:cxn ang="0">
                  <a:pos x="90" y="525"/>
                </a:cxn>
                <a:cxn ang="0">
                  <a:pos x="94" y="436"/>
                </a:cxn>
                <a:cxn ang="0">
                  <a:pos x="114" y="516"/>
                </a:cxn>
                <a:cxn ang="0">
                  <a:pos x="136" y="454"/>
                </a:cxn>
                <a:cxn ang="0">
                  <a:pos x="63" y="172"/>
                </a:cxn>
                <a:cxn ang="0">
                  <a:pos x="19" y="23"/>
                </a:cxn>
                <a:cxn ang="0">
                  <a:pos x="0" y="0"/>
                </a:cxn>
                <a:cxn ang="0">
                  <a:pos x="0" y="0"/>
                </a:cxn>
              </a:cxnLst>
              <a:rect l="0" t="0" r="r" b="b"/>
              <a:pathLst>
                <a:path w="136" h="525">
                  <a:moveTo>
                    <a:pt x="0" y="0"/>
                  </a:moveTo>
                  <a:lnTo>
                    <a:pt x="40" y="228"/>
                  </a:lnTo>
                  <a:lnTo>
                    <a:pt x="66" y="504"/>
                  </a:lnTo>
                  <a:lnTo>
                    <a:pt x="90" y="525"/>
                  </a:lnTo>
                  <a:lnTo>
                    <a:pt x="94" y="436"/>
                  </a:lnTo>
                  <a:lnTo>
                    <a:pt x="114" y="516"/>
                  </a:lnTo>
                  <a:lnTo>
                    <a:pt x="136" y="454"/>
                  </a:lnTo>
                  <a:lnTo>
                    <a:pt x="63" y="172"/>
                  </a:lnTo>
                  <a:lnTo>
                    <a:pt x="19" y="23"/>
                  </a:lnTo>
                  <a:lnTo>
                    <a:pt x="0" y="0"/>
                  </a:lnTo>
                  <a:lnTo>
                    <a:pt x="0" y="0"/>
                  </a:lnTo>
                  <a:close/>
                </a:path>
              </a:pathLst>
            </a:custGeom>
            <a:solidFill>
              <a:srgbClr val="FFFFFF"/>
            </a:solidFill>
            <a:ln w="9525">
              <a:noFill/>
              <a:round/>
              <a:headEnd/>
              <a:tailEnd/>
            </a:ln>
          </p:spPr>
          <p:txBody>
            <a:bodyPr/>
            <a:lstStyle/>
            <a:p>
              <a:pPr>
                <a:defRPr/>
              </a:pPr>
              <a:endParaRPr lang="en-US"/>
            </a:p>
          </p:txBody>
        </p:sp>
        <p:sp>
          <p:nvSpPr>
            <p:cNvPr id="83173" name="Freeform 229">
              <a:extLst>
                <a:ext uri="{FF2B5EF4-FFF2-40B4-BE49-F238E27FC236}">
                  <a16:creationId xmlns:a16="http://schemas.microsoft.com/office/drawing/2014/main" id="{57778078-C319-A291-CC10-6638A724B5A7}"/>
                </a:ext>
              </a:extLst>
            </p:cNvPr>
            <p:cNvSpPr>
              <a:spLocks/>
            </p:cNvSpPr>
            <p:nvPr/>
          </p:nvSpPr>
          <p:spPr bwMode="auto">
            <a:xfrm>
              <a:off x="4450" y="1477"/>
              <a:ext cx="55" cy="239"/>
            </a:xfrm>
            <a:custGeom>
              <a:avLst/>
              <a:gdLst/>
              <a:ahLst/>
              <a:cxnLst>
                <a:cxn ang="0">
                  <a:pos x="8" y="118"/>
                </a:cxn>
                <a:cxn ang="0">
                  <a:pos x="28" y="38"/>
                </a:cxn>
                <a:cxn ang="0">
                  <a:pos x="85" y="0"/>
                </a:cxn>
                <a:cxn ang="0">
                  <a:pos x="104" y="84"/>
                </a:cxn>
                <a:cxn ang="0">
                  <a:pos x="120" y="160"/>
                </a:cxn>
                <a:cxn ang="0">
                  <a:pos x="133" y="236"/>
                </a:cxn>
                <a:cxn ang="0">
                  <a:pos x="149" y="438"/>
                </a:cxn>
                <a:cxn ang="0">
                  <a:pos x="157" y="570"/>
                </a:cxn>
                <a:cxn ang="0">
                  <a:pos x="74" y="619"/>
                </a:cxn>
                <a:cxn ang="0">
                  <a:pos x="52" y="637"/>
                </a:cxn>
                <a:cxn ang="0">
                  <a:pos x="39" y="644"/>
                </a:cxn>
                <a:cxn ang="0">
                  <a:pos x="33" y="638"/>
                </a:cxn>
                <a:cxn ang="0">
                  <a:pos x="39" y="318"/>
                </a:cxn>
                <a:cxn ang="0">
                  <a:pos x="27" y="270"/>
                </a:cxn>
                <a:cxn ang="0">
                  <a:pos x="20" y="253"/>
                </a:cxn>
                <a:cxn ang="0">
                  <a:pos x="0" y="218"/>
                </a:cxn>
                <a:cxn ang="0">
                  <a:pos x="8" y="118"/>
                </a:cxn>
                <a:cxn ang="0">
                  <a:pos x="8" y="118"/>
                </a:cxn>
              </a:cxnLst>
              <a:rect l="0" t="0" r="r" b="b"/>
              <a:pathLst>
                <a:path w="157" h="644">
                  <a:moveTo>
                    <a:pt x="8" y="118"/>
                  </a:moveTo>
                  <a:lnTo>
                    <a:pt x="28" y="38"/>
                  </a:lnTo>
                  <a:lnTo>
                    <a:pt x="85" y="0"/>
                  </a:lnTo>
                  <a:lnTo>
                    <a:pt x="104" y="84"/>
                  </a:lnTo>
                  <a:lnTo>
                    <a:pt x="120" y="160"/>
                  </a:lnTo>
                  <a:lnTo>
                    <a:pt x="133" y="236"/>
                  </a:lnTo>
                  <a:lnTo>
                    <a:pt x="149" y="438"/>
                  </a:lnTo>
                  <a:lnTo>
                    <a:pt x="157" y="570"/>
                  </a:lnTo>
                  <a:lnTo>
                    <a:pt x="74" y="619"/>
                  </a:lnTo>
                  <a:lnTo>
                    <a:pt x="52" y="637"/>
                  </a:lnTo>
                  <a:lnTo>
                    <a:pt x="39" y="644"/>
                  </a:lnTo>
                  <a:lnTo>
                    <a:pt x="33" y="638"/>
                  </a:lnTo>
                  <a:lnTo>
                    <a:pt x="39" y="318"/>
                  </a:lnTo>
                  <a:lnTo>
                    <a:pt x="27" y="270"/>
                  </a:lnTo>
                  <a:lnTo>
                    <a:pt x="20" y="253"/>
                  </a:lnTo>
                  <a:lnTo>
                    <a:pt x="0" y="218"/>
                  </a:lnTo>
                  <a:lnTo>
                    <a:pt x="8" y="118"/>
                  </a:lnTo>
                  <a:lnTo>
                    <a:pt x="8" y="118"/>
                  </a:lnTo>
                  <a:close/>
                </a:path>
              </a:pathLst>
            </a:custGeom>
            <a:solidFill>
              <a:srgbClr val="FFFFFF"/>
            </a:solidFill>
            <a:ln w="9525">
              <a:noFill/>
              <a:round/>
              <a:headEnd/>
              <a:tailEnd/>
            </a:ln>
          </p:spPr>
          <p:txBody>
            <a:bodyPr/>
            <a:lstStyle/>
            <a:p>
              <a:pPr>
                <a:defRPr/>
              </a:pPr>
              <a:endParaRPr lang="en-US"/>
            </a:p>
          </p:txBody>
        </p:sp>
        <p:sp>
          <p:nvSpPr>
            <p:cNvPr id="83174" name="Freeform 230">
              <a:extLst>
                <a:ext uri="{FF2B5EF4-FFF2-40B4-BE49-F238E27FC236}">
                  <a16:creationId xmlns:a16="http://schemas.microsoft.com/office/drawing/2014/main" id="{36A0DB68-CEAB-5020-3B6C-8EA542E79CA4}"/>
                </a:ext>
              </a:extLst>
            </p:cNvPr>
            <p:cNvSpPr>
              <a:spLocks/>
            </p:cNvSpPr>
            <p:nvPr/>
          </p:nvSpPr>
          <p:spPr bwMode="auto">
            <a:xfrm>
              <a:off x="4513" y="1791"/>
              <a:ext cx="88" cy="26"/>
            </a:xfrm>
            <a:custGeom>
              <a:avLst/>
              <a:gdLst/>
              <a:ahLst/>
              <a:cxnLst>
                <a:cxn ang="0">
                  <a:pos x="18" y="16"/>
                </a:cxn>
                <a:cxn ang="0">
                  <a:pos x="80" y="0"/>
                </a:cxn>
                <a:cxn ang="0">
                  <a:pos x="157" y="23"/>
                </a:cxn>
                <a:cxn ang="0">
                  <a:pos x="245" y="57"/>
                </a:cxn>
                <a:cxn ang="0">
                  <a:pos x="207" y="57"/>
                </a:cxn>
                <a:cxn ang="0">
                  <a:pos x="0" y="67"/>
                </a:cxn>
                <a:cxn ang="0">
                  <a:pos x="18" y="16"/>
                </a:cxn>
                <a:cxn ang="0">
                  <a:pos x="18" y="16"/>
                </a:cxn>
              </a:cxnLst>
              <a:rect l="0" t="0" r="r" b="b"/>
              <a:pathLst>
                <a:path w="245" h="67">
                  <a:moveTo>
                    <a:pt x="18" y="16"/>
                  </a:moveTo>
                  <a:lnTo>
                    <a:pt x="80" y="0"/>
                  </a:lnTo>
                  <a:lnTo>
                    <a:pt x="157" y="23"/>
                  </a:lnTo>
                  <a:lnTo>
                    <a:pt x="245" y="57"/>
                  </a:lnTo>
                  <a:lnTo>
                    <a:pt x="207" y="57"/>
                  </a:lnTo>
                  <a:lnTo>
                    <a:pt x="0" y="67"/>
                  </a:lnTo>
                  <a:lnTo>
                    <a:pt x="18" y="16"/>
                  </a:lnTo>
                  <a:lnTo>
                    <a:pt x="18" y="16"/>
                  </a:lnTo>
                  <a:close/>
                </a:path>
              </a:pathLst>
            </a:custGeom>
            <a:solidFill>
              <a:srgbClr val="D1BDBD"/>
            </a:solidFill>
            <a:ln w="9525">
              <a:noFill/>
              <a:round/>
              <a:headEnd/>
              <a:tailEnd/>
            </a:ln>
          </p:spPr>
          <p:txBody>
            <a:bodyPr/>
            <a:lstStyle/>
            <a:p>
              <a:pPr>
                <a:defRPr/>
              </a:pPr>
              <a:endParaRPr lang="en-US"/>
            </a:p>
          </p:txBody>
        </p:sp>
        <p:sp>
          <p:nvSpPr>
            <p:cNvPr id="83175" name="Freeform 231">
              <a:extLst>
                <a:ext uri="{FF2B5EF4-FFF2-40B4-BE49-F238E27FC236}">
                  <a16:creationId xmlns:a16="http://schemas.microsoft.com/office/drawing/2014/main" id="{1B517572-8145-C7DA-1237-17366637A20F}"/>
                </a:ext>
              </a:extLst>
            </p:cNvPr>
            <p:cNvSpPr>
              <a:spLocks/>
            </p:cNvSpPr>
            <p:nvPr/>
          </p:nvSpPr>
          <p:spPr bwMode="auto">
            <a:xfrm>
              <a:off x="4611" y="1736"/>
              <a:ext cx="56" cy="64"/>
            </a:xfrm>
            <a:custGeom>
              <a:avLst/>
              <a:gdLst/>
              <a:ahLst/>
              <a:cxnLst>
                <a:cxn ang="0">
                  <a:pos x="0" y="3"/>
                </a:cxn>
                <a:cxn ang="0">
                  <a:pos x="59" y="0"/>
                </a:cxn>
                <a:cxn ang="0">
                  <a:pos x="82" y="37"/>
                </a:cxn>
                <a:cxn ang="0">
                  <a:pos x="128" y="86"/>
                </a:cxn>
                <a:cxn ang="0">
                  <a:pos x="153" y="142"/>
                </a:cxn>
                <a:cxn ang="0">
                  <a:pos x="159" y="161"/>
                </a:cxn>
                <a:cxn ang="0">
                  <a:pos x="53" y="176"/>
                </a:cxn>
                <a:cxn ang="0">
                  <a:pos x="44" y="74"/>
                </a:cxn>
                <a:cxn ang="0">
                  <a:pos x="4" y="21"/>
                </a:cxn>
                <a:cxn ang="0">
                  <a:pos x="0" y="3"/>
                </a:cxn>
                <a:cxn ang="0">
                  <a:pos x="0" y="3"/>
                </a:cxn>
              </a:cxnLst>
              <a:rect l="0" t="0" r="r" b="b"/>
              <a:pathLst>
                <a:path w="159" h="176">
                  <a:moveTo>
                    <a:pt x="0" y="3"/>
                  </a:moveTo>
                  <a:lnTo>
                    <a:pt x="59" y="0"/>
                  </a:lnTo>
                  <a:lnTo>
                    <a:pt x="82" y="37"/>
                  </a:lnTo>
                  <a:lnTo>
                    <a:pt x="128" y="86"/>
                  </a:lnTo>
                  <a:lnTo>
                    <a:pt x="153" y="142"/>
                  </a:lnTo>
                  <a:lnTo>
                    <a:pt x="159" y="161"/>
                  </a:lnTo>
                  <a:lnTo>
                    <a:pt x="53" y="176"/>
                  </a:lnTo>
                  <a:lnTo>
                    <a:pt x="44" y="74"/>
                  </a:lnTo>
                  <a:lnTo>
                    <a:pt x="4" y="21"/>
                  </a:lnTo>
                  <a:lnTo>
                    <a:pt x="0" y="3"/>
                  </a:lnTo>
                  <a:lnTo>
                    <a:pt x="0" y="3"/>
                  </a:lnTo>
                  <a:close/>
                </a:path>
              </a:pathLst>
            </a:custGeom>
            <a:solidFill>
              <a:srgbClr val="D1BDBD"/>
            </a:solidFill>
            <a:ln w="9525">
              <a:noFill/>
              <a:round/>
              <a:headEnd/>
              <a:tailEnd/>
            </a:ln>
          </p:spPr>
          <p:txBody>
            <a:bodyPr/>
            <a:lstStyle/>
            <a:p>
              <a:pPr>
                <a:defRPr/>
              </a:pPr>
              <a:endParaRPr lang="en-US"/>
            </a:p>
          </p:txBody>
        </p:sp>
        <p:sp>
          <p:nvSpPr>
            <p:cNvPr id="83176" name="Freeform 232">
              <a:extLst>
                <a:ext uri="{FF2B5EF4-FFF2-40B4-BE49-F238E27FC236}">
                  <a16:creationId xmlns:a16="http://schemas.microsoft.com/office/drawing/2014/main" id="{20B3497C-7464-B700-DA84-FFFAF9557063}"/>
                </a:ext>
              </a:extLst>
            </p:cNvPr>
            <p:cNvSpPr>
              <a:spLocks/>
            </p:cNvSpPr>
            <p:nvPr/>
          </p:nvSpPr>
          <p:spPr bwMode="auto">
            <a:xfrm>
              <a:off x="4513" y="1362"/>
              <a:ext cx="369" cy="403"/>
            </a:xfrm>
            <a:custGeom>
              <a:avLst/>
              <a:gdLst/>
              <a:ahLst/>
              <a:cxnLst>
                <a:cxn ang="0">
                  <a:pos x="42" y="0"/>
                </a:cxn>
                <a:cxn ang="0">
                  <a:pos x="49" y="87"/>
                </a:cxn>
                <a:cxn ang="0">
                  <a:pos x="5" y="314"/>
                </a:cxn>
                <a:cxn ang="0">
                  <a:pos x="0" y="377"/>
                </a:cxn>
                <a:cxn ang="0">
                  <a:pos x="68" y="850"/>
                </a:cxn>
                <a:cxn ang="0">
                  <a:pos x="112" y="812"/>
                </a:cxn>
                <a:cxn ang="0">
                  <a:pos x="199" y="819"/>
                </a:cxn>
                <a:cxn ang="0">
                  <a:pos x="385" y="865"/>
                </a:cxn>
                <a:cxn ang="0">
                  <a:pos x="431" y="906"/>
                </a:cxn>
                <a:cxn ang="0">
                  <a:pos x="539" y="1033"/>
                </a:cxn>
                <a:cxn ang="0">
                  <a:pos x="655" y="1088"/>
                </a:cxn>
                <a:cxn ang="0">
                  <a:pos x="848" y="1077"/>
                </a:cxn>
                <a:cxn ang="0">
                  <a:pos x="1043" y="1054"/>
                </a:cxn>
                <a:cxn ang="0">
                  <a:pos x="1016" y="791"/>
                </a:cxn>
                <a:cxn ang="0">
                  <a:pos x="966" y="715"/>
                </a:cxn>
                <a:cxn ang="0">
                  <a:pos x="953" y="653"/>
                </a:cxn>
                <a:cxn ang="0">
                  <a:pos x="819" y="442"/>
                </a:cxn>
                <a:cxn ang="0">
                  <a:pos x="810" y="432"/>
                </a:cxn>
                <a:cxn ang="0">
                  <a:pos x="792" y="411"/>
                </a:cxn>
                <a:cxn ang="0">
                  <a:pos x="779" y="396"/>
                </a:cxn>
                <a:cxn ang="0">
                  <a:pos x="780" y="402"/>
                </a:cxn>
                <a:cxn ang="0">
                  <a:pos x="802" y="463"/>
                </a:cxn>
                <a:cxn ang="0">
                  <a:pos x="811" y="501"/>
                </a:cxn>
                <a:cxn ang="0">
                  <a:pos x="798" y="589"/>
                </a:cxn>
                <a:cxn ang="0">
                  <a:pos x="649" y="588"/>
                </a:cxn>
                <a:cxn ang="0">
                  <a:pos x="562" y="473"/>
                </a:cxn>
                <a:cxn ang="0">
                  <a:pos x="531" y="390"/>
                </a:cxn>
                <a:cxn ang="0">
                  <a:pos x="410" y="207"/>
                </a:cxn>
                <a:cxn ang="0">
                  <a:pos x="376" y="148"/>
                </a:cxn>
                <a:cxn ang="0">
                  <a:pos x="202" y="94"/>
                </a:cxn>
                <a:cxn ang="0">
                  <a:pos x="146" y="56"/>
                </a:cxn>
                <a:cxn ang="0">
                  <a:pos x="65" y="13"/>
                </a:cxn>
                <a:cxn ang="0">
                  <a:pos x="42" y="0"/>
                </a:cxn>
                <a:cxn ang="0">
                  <a:pos x="42" y="0"/>
                </a:cxn>
              </a:cxnLst>
              <a:rect l="0" t="0" r="r" b="b"/>
              <a:pathLst>
                <a:path w="1043" h="1088">
                  <a:moveTo>
                    <a:pt x="42" y="0"/>
                  </a:moveTo>
                  <a:lnTo>
                    <a:pt x="49" y="87"/>
                  </a:lnTo>
                  <a:lnTo>
                    <a:pt x="5" y="314"/>
                  </a:lnTo>
                  <a:lnTo>
                    <a:pt x="0" y="377"/>
                  </a:lnTo>
                  <a:lnTo>
                    <a:pt x="68" y="850"/>
                  </a:lnTo>
                  <a:lnTo>
                    <a:pt x="112" y="812"/>
                  </a:lnTo>
                  <a:lnTo>
                    <a:pt x="199" y="819"/>
                  </a:lnTo>
                  <a:lnTo>
                    <a:pt x="385" y="865"/>
                  </a:lnTo>
                  <a:lnTo>
                    <a:pt x="431" y="906"/>
                  </a:lnTo>
                  <a:lnTo>
                    <a:pt x="539" y="1033"/>
                  </a:lnTo>
                  <a:lnTo>
                    <a:pt x="655" y="1088"/>
                  </a:lnTo>
                  <a:lnTo>
                    <a:pt x="848" y="1077"/>
                  </a:lnTo>
                  <a:lnTo>
                    <a:pt x="1043" y="1054"/>
                  </a:lnTo>
                  <a:lnTo>
                    <a:pt x="1016" y="791"/>
                  </a:lnTo>
                  <a:lnTo>
                    <a:pt x="966" y="715"/>
                  </a:lnTo>
                  <a:lnTo>
                    <a:pt x="953" y="653"/>
                  </a:lnTo>
                  <a:lnTo>
                    <a:pt x="819" y="442"/>
                  </a:lnTo>
                  <a:lnTo>
                    <a:pt x="810" y="432"/>
                  </a:lnTo>
                  <a:lnTo>
                    <a:pt x="792" y="411"/>
                  </a:lnTo>
                  <a:lnTo>
                    <a:pt x="779" y="396"/>
                  </a:lnTo>
                  <a:lnTo>
                    <a:pt x="780" y="402"/>
                  </a:lnTo>
                  <a:lnTo>
                    <a:pt x="802" y="463"/>
                  </a:lnTo>
                  <a:lnTo>
                    <a:pt x="811" y="501"/>
                  </a:lnTo>
                  <a:lnTo>
                    <a:pt x="798" y="589"/>
                  </a:lnTo>
                  <a:lnTo>
                    <a:pt x="649" y="588"/>
                  </a:lnTo>
                  <a:lnTo>
                    <a:pt x="562" y="473"/>
                  </a:lnTo>
                  <a:lnTo>
                    <a:pt x="531" y="390"/>
                  </a:lnTo>
                  <a:lnTo>
                    <a:pt x="410" y="207"/>
                  </a:lnTo>
                  <a:lnTo>
                    <a:pt x="376" y="148"/>
                  </a:lnTo>
                  <a:lnTo>
                    <a:pt x="202" y="94"/>
                  </a:lnTo>
                  <a:lnTo>
                    <a:pt x="146" y="56"/>
                  </a:lnTo>
                  <a:lnTo>
                    <a:pt x="65" y="13"/>
                  </a:lnTo>
                  <a:lnTo>
                    <a:pt x="42" y="0"/>
                  </a:lnTo>
                  <a:lnTo>
                    <a:pt x="42" y="0"/>
                  </a:lnTo>
                  <a:close/>
                </a:path>
              </a:pathLst>
            </a:custGeom>
            <a:solidFill>
              <a:srgbClr val="D1BDBD"/>
            </a:solidFill>
            <a:ln w="9525">
              <a:noFill/>
              <a:round/>
              <a:headEnd/>
              <a:tailEnd/>
            </a:ln>
          </p:spPr>
          <p:txBody>
            <a:bodyPr/>
            <a:lstStyle/>
            <a:p>
              <a:pPr>
                <a:defRPr/>
              </a:pPr>
              <a:endParaRPr lang="en-US"/>
            </a:p>
          </p:txBody>
        </p:sp>
        <p:sp>
          <p:nvSpPr>
            <p:cNvPr id="83177" name="Freeform 233">
              <a:extLst>
                <a:ext uri="{FF2B5EF4-FFF2-40B4-BE49-F238E27FC236}">
                  <a16:creationId xmlns:a16="http://schemas.microsoft.com/office/drawing/2014/main" id="{AD137965-FCC5-2E5E-CDAA-650A3FC38BB0}"/>
                </a:ext>
              </a:extLst>
            </p:cNvPr>
            <p:cNvSpPr>
              <a:spLocks/>
            </p:cNvSpPr>
            <p:nvPr/>
          </p:nvSpPr>
          <p:spPr bwMode="auto">
            <a:xfrm>
              <a:off x="4523" y="1367"/>
              <a:ext cx="187" cy="164"/>
            </a:xfrm>
            <a:custGeom>
              <a:avLst/>
              <a:gdLst/>
              <a:ahLst/>
              <a:cxnLst>
                <a:cxn ang="0">
                  <a:pos x="11" y="0"/>
                </a:cxn>
                <a:cxn ang="0">
                  <a:pos x="21" y="76"/>
                </a:cxn>
                <a:cxn ang="0">
                  <a:pos x="0" y="123"/>
                </a:cxn>
                <a:cxn ang="0">
                  <a:pos x="0" y="117"/>
                </a:cxn>
                <a:cxn ang="0">
                  <a:pos x="31" y="123"/>
                </a:cxn>
                <a:cxn ang="0">
                  <a:pos x="55" y="152"/>
                </a:cxn>
                <a:cxn ang="0">
                  <a:pos x="68" y="205"/>
                </a:cxn>
                <a:cxn ang="0">
                  <a:pos x="74" y="276"/>
                </a:cxn>
                <a:cxn ang="0">
                  <a:pos x="93" y="229"/>
                </a:cxn>
                <a:cxn ang="0">
                  <a:pos x="104" y="211"/>
                </a:cxn>
                <a:cxn ang="0">
                  <a:pos x="115" y="196"/>
                </a:cxn>
                <a:cxn ang="0">
                  <a:pos x="129" y="188"/>
                </a:cxn>
                <a:cxn ang="0">
                  <a:pos x="143" y="183"/>
                </a:cxn>
                <a:cxn ang="0">
                  <a:pos x="179" y="202"/>
                </a:cxn>
                <a:cxn ang="0">
                  <a:pos x="214" y="239"/>
                </a:cxn>
                <a:cxn ang="0">
                  <a:pos x="242" y="275"/>
                </a:cxn>
                <a:cxn ang="0">
                  <a:pos x="254" y="292"/>
                </a:cxn>
                <a:cxn ang="0">
                  <a:pos x="329" y="263"/>
                </a:cxn>
                <a:cxn ang="0">
                  <a:pos x="530" y="441"/>
                </a:cxn>
                <a:cxn ang="0">
                  <a:pos x="468" y="320"/>
                </a:cxn>
                <a:cxn ang="0">
                  <a:pos x="348" y="137"/>
                </a:cxn>
                <a:cxn ang="0">
                  <a:pos x="164" y="79"/>
                </a:cxn>
                <a:cxn ang="0">
                  <a:pos x="81" y="6"/>
                </a:cxn>
                <a:cxn ang="0">
                  <a:pos x="11" y="0"/>
                </a:cxn>
                <a:cxn ang="0">
                  <a:pos x="11" y="0"/>
                </a:cxn>
              </a:cxnLst>
              <a:rect l="0" t="0" r="r" b="b"/>
              <a:pathLst>
                <a:path w="530" h="441">
                  <a:moveTo>
                    <a:pt x="11" y="0"/>
                  </a:moveTo>
                  <a:lnTo>
                    <a:pt x="21" y="76"/>
                  </a:lnTo>
                  <a:lnTo>
                    <a:pt x="0" y="123"/>
                  </a:lnTo>
                  <a:lnTo>
                    <a:pt x="0" y="117"/>
                  </a:lnTo>
                  <a:lnTo>
                    <a:pt x="31" y="123"/>
                  </a:lnTo>
                  <a:lnTo>
                    <a:pt x="55" y="152"/>
                  </a:lnTo>
                  <a:lnTo>
                    <a:pt x="68" y="205"/>
                  </a:lnTo>
                  <a:lnTo>
                    <a:pt x="74" y="276"/>
                  </a:lnTo>
                  <a:lnTo>
                    <a:pt x="93" y="229"/>
                  </a:lnTo>
                  <a:lnTo>
                    <a:pt x="104" y="211"/>
                  </a:lnTo>
                  <a:lnTo>
                    <a:pt x="115" y="196"/>
                  </a:lnTo>
                  <a:lnTo>
                    <a:pt x="129" y="188"/>
                  </a:lnTo>
                  <a:lnTo>
                    <a:pt x="143" y="183"/>
                  </a:lnTo>
                  <a:lnTo>
                    <a:pt x="179" y="202"/>
                  </a:lnTo>
                  <a:lnTo>
                    <a:pt x="214" y="239"/>
                  </a:lnTo>
                  <a:lnTo>
                    <a:pt x="242" y="275"/>
                  </a:lnTo>
                  <a:lnTo>
                    <a:pt x="254" y="292"/>
                  </a:lnTo>
                  <a:lnTo>
                    <a:pt x="329" y="263"/>
                  </a:lnTo>
                  <a:lnTo>
                    <a:pt x="530" y="441"/>
                  </a:lnTo>
                  <a:lnTo>
                    <a:pt x="468" y="320"/>
                  </a:lnTo>
                  <a:lnTo>
                    <a:pt x="348" y="137"/>
                  </a:lnTo>
                  <a:lnTo>
                    <a:pt x="164" y="79"/>
                  </a:lnTo>
                  <a:lnTo>
                    <a:pt x="81" y="6"/>
                  </a:lnTo>
                  <a:lnTo>
                    <a:pt x="11" y="0"/>
                  </a:lnTo>
                  <a:lnTo>
                    <a:pt x="11" y="0"/>
                  </a:lnTo>
                  <a:close/>
                </a:path>
              </a:pathLst>
            </a:custGeom>
            <a:solidFill>
              <a:srgbClr val="A39494"/>
            </a:solidFill>
            <a:ln w="9525">
              <a:noFill/>
              <a:round/>
              <a:headEnd/>
              <a:tailEnd/>
            </a:ln>
          </p:spPr>
          <p:txBody>
            <a:bodyPr/>
            <a:lstStyle/>
            <a:p>
              <a:pPr>
                <a:defRPr/>
              </a:pPr>
              <a:endParaRPr lang="en-US"/>
            </a:p>
          </p:txBody>
        </p:sp>
        <p:sp>
          <p:nvSpPr>
            <p:cNvPr id="83178" name="Freeform 234">
              <a:extLst>
                <a:ext uri="{FF2B5EF4-FFF2-40B4-BE49-F238E27FC236}">
                  <a16:creationId xmlns:a16="http://schemas.microsoft.com/office/drawing/2014/main" id="{6EA7321B-4B29-C266-81EF-925AC255B500}"/>
                </a:ext>
              </a:extLst>
            </p:cNvPr>
            <p:cNvSpPr>
              <a:spLocks/>
            </p:cNvSpPr>
            <p:nvPr/>
          </p:nvSpPr>
          <p:spPr bwMode="auto">
            <a:xfrm>
              <a:off x="3952" y="1296"/>
              <a:ext cx="501" cy="561"/>
            </a:xfrm>
            <a:custGeom>
              <a:avLst/>
              <a:gdLst/>
              <a:ahLst/>
              <a:cxnLst>
                <a:cxn ang="0">
                  <a:pos x="1238" y="0"/>
                </a:cxn>
                <a:cxn ang="0">
                  <a:pos x="1131" y="19"/>
                </a:cxn>
                <a:cxn ang="0">
                  <a:pos x="1013" y="53"/>
                </a:cxn>
                <a:cxn ang="0">
                  <a:pos x="968" y="56"/>
                </a:cxn>
                <a:cxn ang="0">
                  <a:pos x="909" y="91"/>
                </a:cxn>
                <a:cxn ang="0">
                  <a:pos x="694" y="128"/>
                </a:cxn>
                <a:cxn ang="0">
                  <a:pos x="511" y="197"/>
                </a:cxn>
                <a:cxn ang="0">
                  <a:pos x="470" y="249"/>
                </a:cxn>
                <a:cxn ang="0">
                  <a:pos x="439" y="359"/>
                </a:cxn>
                <a:cxn ang="0">
                  <a:pos x="349" y="495"/>
                </a:cxn>
                <a:cxn ang="0">
                  <a:pos x="345" y="554"/>
                </a:cxn>
                <a:cxn ang="0">
                  <a:pos x="416" y="663"/>
                </a:cxn>
                <a:cxn ang="0">
                  <a:pos x="331" y="744"/>
                </a:cxn>
                <a:cxn ang="0">
                  <a:pos x="286" y="883"/>
                </a:cxn>
                <a:cxn ang="0">
                  <a:pos x="125" y="976"/>
                </a:cxn>
                <a:cxn ang="0">
                  <a:pos x="113" y="1086"/>
                </a:cxn>
                <a:cxn ang="0">
                  <a:pos x="85" y="1228"/>
                </a:cxn>
                <a:cxn ang="0">
                  <a:pos x="0" y="1415"/>
                </a:cxn>
                <a:cxn ang="0">
                  <a:pos x="44" y="1473"/>
                </a:cxn>
                <a:cxn ang="0">
                  <a:pos x="23" y="1511"/>
                </a:cxn>
                <a:cxn ang="0">
                  <a:pos x="193" y="1486"/>
                </a:cxn>
                <a:cxn ang="0">
                  <a:pos x="239" y="1431"/>
                </a:cxn>
                <a:cxn ang="0">
                  <a:pos x="293" y="1421"/>
                </a:cxn>
                <a:cxn ang="0">
                  <a:pos x="883" y="1389"/>
                </a:cxn>
                <a:cxn ang="0">
                  <a:pos x="896" y="1318"/>
                </a:cxn>
                <a:cxn ang="0">
                  <a:pos x="1066" y="1213"/>
                </a:cxn>
                <a:cxn ang="0">
                  <a:pos x="1163" y="1162"/>
                </a:cxn>
                <a:cxn ang="0">
                  <a:pos x="1284" y="1157"/>
                </a:cxn>
                <a:cxn ang="0">
                  <a:pos x="1337" y="1134"/>
                </a:cxn>
                <a:cxn ang="0">
                  <a:pos x="1408" y="1114"/>
                </a:cxn>
                <a:cxn ang="0">
                  <a:pos x="1392" y="675"/>
                </a:cxn>
                <a:cxn ang="0">
                  <a:pos x="1318" y="308"/>
                </a:cxn>
                <a:cxn ang="0">
                  <a:pos x="1311" y="283"/>
                </a:cxn>
                <a:cxn ang="0">
                  <a:pos x="1296" y="225"/>
                </a:cxn>
                <a:cxn ang="0">
                  <a:pos x="1277" y="128"/>
                </a:cxn>
                <a:cxn ang="0">
                  <a:pos x="1272" y="98"/>
                </a:cxn>
                <a:cxn ang="0">
                  <a:pos x="1259" y="56"/>
                </a:cxn>
                <a:cxn ang="0">
                  <a:pos x="1244" y="17"/>
                </a:cxn>
                <a:cxn ang="0">
                  <a:pos x="1238" y="0"/>
                </a:cxn>
                <a:cxn ang="0">
                  <a:pos x="1238" y="0"/>
                </a:cxn>
              </a:cxnLst>
              <a:rect l="0" t="0" r="r" b="b"/>
              <a:pathLst>
                <a:path w="1408" h="1511">
                  <a:moveTo>
                    <a:pt x="1238" y="0"/>
                  </a:moveTo>
                  <a:lnTo>
                    <a:pt x="1131" y="19"/>
                  </a:lnTo>
                  <a:lnTo>
                    <a:pt x="1013" y="53"/>
                  </a:lnTo>
                  <a:lnTo>
                    <a:pt x="968" y="56"/>
                  </a:lnTo>
                  <a:lnTo>
                    <a:pt x="909" y="91"/>
                  </a:lnTo>
                  <a:lnTo>
                    <a:pt x="694" y="128"/>
                  </a:lnTo>
                  <a:lnTo>
                    <a:pt x="511" y="197"/>
                  </a:lnTo>
                  <a:lnTo>
                    <a:pt x="470" y="249"/>
                  </a:lnTo>
                  <a:lnTo>
                    <a:pt x="439" y="359"/>
                  </a:lnTo>
                  <a:lnTo>
                    <a:pt x="349" y="495"/>
                  </a:lnTo>
                  <a:lnTo>
                    <a:pt x="345" y="554"/>
                  </a:lnTo>
                  <a:lnTo>
                    <a:pt x="416" y="663"/>
                  </a:lnTo>
                  <a:lnTo>
                    <a:pt x="331" y="744"/>
                  </a:lnTo>
                  <a:lnTo>
                    <a:pt x="286" y="883"/>
                  </a:lnTo>
                  <a:lnTo>
                    <a:pt x="125" y="976"/>
                  </a:lnTo>
                  <a:lnTo>
                    <a:pt x="113" y="1086"/>
                  </a:lnTo>
                  <a:lnTo>
                    <a:pt x="85" y="1228"/>
                  </a:lnTo>
                  <a:lnTo>
                    <a:pt x="0" y="1415"/>
                  </a:lnTo>
                  <a:lnTo>
                    <a:pt x="44" y="1473"/>
                  </a:lnTo>
                  <a:lnTo>
                    <a:pt x="23" y="1511"/>
                  </a:lnTo>
                  <a:lnTo>
                    <a:pt x="193" y="1486"/>
                  </a:lnTo>
                  <a:lnTo>
                    <a:pt x="239" y="1431"/>
                  </a:lnTo>
                  <a:lnTo>
                    <a:pt x="293" y="1421"/>
                  </a:lnTo>
                  <a:lnTo>
                    <a:pt x="883" y="1389"/>
                  </a:lnTo>
                  <a:lnTo>
                    <a:pt x="896" y="1318"/>
                  </a:lnTo>
                  <a:lnTo>
                    <a:pt x="1066" y="1213"/>
                  </a:lnTo>
                  <a:lnTo>
                    <a:pt x="1163" y="1162"/>
                  </a:lnTo>
                  <a:lnTo>
                    <a:pt x="1284" y="1157"/>
                  </a:lnTo>
                  <a:lnTo>
                    <a:pt x="1337" y="1134"/>
                  </a:lnTo>
                  <a:lnTo>
                    <a:pt x="1408" y="1114"/>
                  </a:lnTo>
                  <a:lnTo>
                    <a:pt x="1392" y="675"/>
                  </a:lnTo>
                  <a:lnTo>
                    <a:pt x="1318" y="308"/>
                  </a:lnTo>
                  <a:lnTo>
                    <a:pt x="1311" y="283"/>
                  </a:lnTo>
                  <a:lnTo>
                    <a:pt x="1296" y="225"/>
                  </a:lnTo>
                  <a:lnTo>
                    <a:pt x="1277" y="128"/>
                  </a:lnTo>
                  <a:lnTo>
                    <a:pt x="1272" y="98"/>
                  </a:lnTo>
                  <a:lnTo>
                    <a:pt x="1259" y="56"/>
                  </a:lnTo>
                  <a:lnTo>
                    <a:pt x="1244" y="17"/>
                  </a:lnTo>
                  <a:lnTo>
                    <a:pt x="1238" y="0"/>
                  </a:lnTo>
                  <a:lnTo>
                    <a:pt x="1238" y="0"/>
                  </a:lnTo>
                  <a:close/>
                </a:path>
              </a:pathLst>
            </a:custGeom>
            <a:solidFill>
              <a:srgbClr val="D1BDBD"/>
            </a:solidFill>
            <a:ln w="9525">
              <a:noFill/>
              <a:round/>
              <a:headEnd/>
              <a:tailEnd/>
            </a:ln>
          </p:spPr>
          <p:txBody>
            <a:bodyPr/>
            <a:lstStyle/>
            <a:p>
              <a:pPr>
                <a:defRPr/>
              </a:pPr>
              <a:endParaRPr lang="en-US"/>
            </a:p>
          </p:txBody>
        </p:sp>
        <p:sp>
          <p:nvSpPr>
            <p:cNvPr id="83179" name="Freeform 235">
              <a:extLst>
                <a:ext uri="{FF2B5EF4-FFF2-40B4-BE49-F238E27FC236}">
                  <a16:creationId xmlns:a16="http://schemas.microsoft.com/office/drawing/2014/main" id="{62E48DEF-7D35-F8F5-B94A-C60CEEFA7276}"/>
                </a:ext>
              </a:extLst>
            </p:cNvPr>
            <p:cNvSpPr>
              <a:spLocks/>
            </p:cNvSpPr>
            <p:nvPr/>
          </p:nvSpPr>
          <p:spPr bwMode="auto">
            <a:xfrm>
              <a:off x="4264" y="1664"/>
              <a:ext cx="445" cy="152"/>
            </a:xfrm>
            <a:custGeom>
              <a:avLst/>
              <a:gdLst/>
              <a:ahLst/>
              <a:cxnLst>
                <a:cxn ang="0">
                  <a:pos x="268" y="195"/>
                </a:cxn>
                <a:cxn ang="0">
                  <a:pos x="340" y="174"/>
                </a:cxn>
                <a:cxn ang="0">
                  <a:pos x="405" y="168"/>
                </a:cxn>
                <a:cxn ang="0">
                  <a:pos x="496" y="162"/>
                </a:cxn>
                <a:cxn ang="0">
                  <a:pos x="738" y="53"/>
                </a:cxn>
                <a:cxn ang="0">
                  <a:pos x="813" y="0"/>
                </a:cxn>
                <a:cxn ang="0">
                  <a:pos x="834" y="4"/>
                </a:cxn>
                <a:cxn ang="0">
                  <a:pos x="869" y="7"/>
                </a:cxn>
                <a:cxn ang="0">
                  <a:pos x="968" y="25"/>
                </a:cxn>
                <a:cxn ang="0">
                  <a:pos x="1026" y="38"/>
                </a:cxn>
                <a:cxn ang="0">
                  <a:pos x="1051" y="46"/>
                </a:cxn>
                <a:cxn ang="0">
                  <a:pos x="1116" y="66"/>
                </a:cxn>
                <a:cxn ang="0">
                  <a:pos x="1216" y="181"/>
                </a:cxn>
                <a:cxn ang="0">
                  <a:pos x="1240" y="221"/>
                </a:cxn>
                <a:cxn ang="0">
                  <a:pos x="1260" y="257"/>
                </a:cxn>
                <a:cxn ang="0">
                  <a:pos x="1259" y="274"/>
                </a:cxn>
                <a:cxn ang="0">
                  <a:pos x="1226" y="270"/>
                </a:cxn>
                <a:cxn ang="0">
                  <a:pos x="1204" y="258"/>
                </a:cxn>
                <a:cxn ang="0">
                  <a:pos x="1238" y="317"/>
                </a:cxn>
                <a:cxn ang="0">
                  <a:pos x="1241" y="347"/>
                </a:cxn>
                <a:cxn ang="0">
                  <a:pos x="1219" y="357"/>
                </a:cxn>
                <a:cxn ang="0">
                  <a:pos x="1207" y="361"/>
                </a:cxn>
                <a:cxn ang="0">
                  <a:pos x="1184" y="364"/>
                </a:cxn>
                <a:cxn ang="0">
                  <a:pos x="1151" y="363"/>
                </a:cxn>
                <a:cxn ang="0">
                  <a:pos x="1114" y="301"/>
                </a:cxn>
                <a:cxn ang="0">
                  <a:pos x="1102" y="270"/>
                </a:cxn>
                <a:cxn ang="0">
                  <a:pos x="1061" y="230"/>
                </a:cxn>
                <a:cxn ang="0">
                  <a:pos x="1038" y="193"/>
                </a:cxn>
                <a:cxn ang="0">
                  <a:pos x="974" y="192"/>
                </a:cxn>
                <a:cxn ang="0">
                  <a:pos x="987" y="220"/>
                </a:cxn>
                <a:cxn ang="0">
                  <a:pos x="1020" y="264"/>
                </a:cxn>
                <a:cxn ang="0">
                  <a:pos x="1027" y="293"/>
                </a:cxn>
                <a:cxn ang="0">
                  <a:pos x="1030" y="375"/>
                </a:cxn>
                <a:cxn ang="0">
                  <a:pos x="1008" y="372"/>
                </a:cxn>
                <a:cxn ang="0">
                  <a:pos x="984" y="386"/>
                </a:cxn>
                <a:cxn ang="0">
                  <a:pos x="954" y="397"/>
                </a:cxn>
                <a:cxn ang="0">
                  <a:pos x="828" y="355"/>
                </a:cxn>
                <a:cxn ang="0">
                  <a:pos x="784" y="347"/>
                </a:cxn>
                <a:cxn ang="0">
                  <a:pos x="685" y="366"/>
                </a:cxn>
                <a:cxn ang="0">
                  <a:pos x="600" y="347"/>
                </a:cxn>
                <a:cxn ang="0">
                  <a:pos x="443" y="352"/>
                </a:cxn>
                <a:cxn ang="0">
                  <a:pos x="271" y="397"/>
                </a:cxn>
                <a:cxn ang="0">
                  <a:pos x="0" y="407"/>
                </a:cxn>
                <a:cxn ang="0">
                  <a:pos x="14" y="351"/>
                </a:cxn>
                <a:cxn ang="0">
                  <a:pos x="76" y="293"/>
                </a:cxn>
                <a:cxn ang="0">
                  <a:pos x="218" y="211"/>
                </a:cxn>
                <a:cxn ang="0">
                  <a:pos x="268" y="195"/>
                </a:cxn>
                <a:cxn ang="0">
                  <a:pos x="268" y="195"/>
                </a:cxn>
              </a:cxnLst>
              <a:rect l="0" t="0" r="r" b="b"/>
              <a:pathLst>
                <a:path w="1260" h="407">
                  <a:moveTo>
                    <a:pt x="268" y="195"/>
                  </a:moveTo>
                  <a:lnTo>
                    <a:pt x="340" y="174"/>
                  </a:lnTo>
                  <a:lnTo>
                    <a:pt x="405" y="168"/>
                  </a:lnTo>
                  <a:lnTo>
                    <a:pt x="496" y="162"/>
                  </a:lnTo>
                  <a:lnTo>
                    <a:pt x="738" y="53"/>
                  </a:lnTo>
                  <a:lnTo>
                    <a:pt x="813" y="0"/>
                  </a:lnTo>
                  <a:lnTo>
                    <a:pt x="834" y="4"/>
                  </a:lnTo>
                  <a:lnTo>
                    <a:pt x="869" y="7"/>
                  </a:lnTo>
                  <a:lnTo>
                    <a:pt x="968" y="25"/>
                  </a:lnTo>
                  <a:lnTo>
                    <a:pt x="1026" y="38"/>
                  </a:lnTo>
                  <a:lnTo>
                    <a:pt x="1051" y="46"/>
                  </a:lnTo>
                  <a:lnTo>
                    <a:pt x="1116" y="66"/>
                  </a:lnTo>
                  <a:lnTo>
                    <a:pt x="1216" y="181"/>
                  </a:lnTo>
                  <a:lnTo>
                    <a:pt x="1240" y="221"/>
                  </a:lnTo>
                  <a:lnTo>
                    <a:pt x="1260" y="257"/>
                  </a:lnTo>
                  <a:lnTo>
                    <a:pt x="1259" y="274"/>
                  </a:lnTo>
                  <a:lnTo>
                    <a:pt x="1226" y="270"/>
                  </a:lnTo>
                  <a:lnTo>
                    <a:pt x="1204" y="258"/>
                  </a:lnTo>
                  <a:lnTo>
                    <a:pt x="1238" y="317"/>
                  </a:lnTo>
                  <a:lnTo>
                    <a:pt x="1241" y="347"/>
                  </a:lnTo>
                  <a:lnTo>
                    <a:pt x="1219" y="357"/>
                  </a:lnTo>
                  <a:lnTo>
                    <a:pt x="1207" y="361"/>
                  </a:lnTo>
                  <a:lnTo>
                    <a:pt x="1184" y="364"/>
                  </a:lnTo>
                  <a:lnTo>
                    <a:pt x="1151" y="363"/>
                  </a:lnTo>
                  <a:lnTo>
                    <a:pt x="1114" y="301"/>
                  </a:lnTo>
                  <a:lnTo>
                    <a:pt x="1102" y="270"/>
                  </a:lnTo>
                  <a:lnTo>
                    <a:pt x="1061" y="230"/>
                  </a:lnTo>
                  <a:lnTo>
                    <a:pt x="1038" y="193"/>
                  </a:lnTo>
                  <a:lnTo>
                    <a:pt x="974" y="192"/>
                  </a:lnTo>
                  <a:lnTo>
                    <a:pt x="987" y="220"/>
                  </a:lnTo>
                  <a:lnTo>
                    <a:pt x="1020" y="264"/>
                  </a:lnTo>
                  <a:lnTo>
                    <a:pt x="1027" y="293"/>
                  </a:lnTo>
                  <a:lnTo>
                    <a:pt x="1030" y="375"/>
                  </a:lnTo>
                  <a:lnTo>
                    <a:pt x="1008" y="372"/>
                  </a:lnTo>
                  <a:lnTo>
                    <a:pt x="984" y="386"/>
                  </a:lnTo>
                  <a:lnTo>
                    <a:pt x="954" y="397"/>
                  </a:lnTo>
                  <a:lnTo>
                    <a:pt x="828" y="355"/>
                  </a:lnTo>
                  <a:lnTo>
                    <a:pt x="784" y="347"/>
                  </a:lnTo>
                  <a:lnTo>
                    <a:pt x="685" y="366"/>
                  </a:lnTo>
                  <a:lnTo>
                    <a:pt x="600" y="347"/>
                  </a:lnTo>
                  <a:lnTo>
                    <a:pt x="443" y="352"/>
                  </a:lnTo>
                  <a:lnTo>
                    <a:pt x="271" y="397"/>
                  </a:lnTo>
                  <a:lnTo>
                    <a:pt x="0" y="407"/>
                  </a:lnTo>
                  <a:lnTo>
                    <a:pt x="14" y="351"/>
                  </a:lnTo>
                  <a:lnTo>
                    <a:pt x="76" y="293"/>
                  </a:lnTo>
                  <a:lnTo>
                    <a:pt x="218" y="211"/>
                  </a:lnTo>
                  <a:lnTo>
                    <a:pt x="268" y="195"/>
                  </a:lnTo>
                  <a:lnTo>
                    <a:pt x="268" y="195"/>
                  </a:lnTo>
                  <a:close/>
                </a:path>
              </a:pathLst>
            </a:custGeom>
            <a:solidFill>
              <a:srgbClr val="FFC4B8"/>
            </a:solidFill>
            <a:ln w="9525">
              <a:noFill/>
              <a:round/>
              <a:headEnd/>
              <a:tailEnd/>
            </a:ln>
          </p:spPr>
          <p:txBody>
            <a:bodyPr/>
            <a:lstStyle/>
            <a:p>
              <a:pPr>
                <a:defRPr/>
              </a:pPr>
              <a:endParaRPr lang="en-US"/>
            </a:p>
          </p:txBody>
        </p:sp>
        <p:sp>
          <p:nvSpPr>
            <p:cNvPr id="83180" name="Freeform 236">
              <a:extLst>
                <a:ext uri="{FF2B5EF4-FFF2-40B4-BE49-F238E27FC236}">
                  <a16:creationId xmlns:a16="http://schemas.microsoft.com/office/drawing/2014/main" id="{CC427CF4-1000-AFD3-4BA5-ACAA93746383}"/>
                </a:ext>
              </a:extLst>
            </p:cNvPr>
            <p:cNvSpPr>
              <a:spLocks/>
            </p:cNvSpPr>
            <p:nvPr/>
          </p:nvSpPr>
          <p:spPr bwMode="auto">
            <a:xfrm>
              <a:off x="4311" y="1307"/>
              <a:ext cx="111" cy="317"/>
            </a:xfrm>
            <a:custGeom>
              <a:avLst/>
              <a:gdLst/>
              <a:ahLst/>
              <a:cxnLst>
                <a:cxn ang="0">
                  <a:pos x="64" y="12"/>
                </a:cxn>
                <a:cxn ang="0">
                  <a:pos x="43" y="235"/>
                </a:cxn>
                <a:cxn ang="0">
                  <a:pos x="0" y="553"/>
                </a:cxn>
                <a:cxn ang="0">
                  <a:pos x="89" y="305"/>
                </a:cxn>
                <a:cxn ang="0">
                  <a:pos x="99" y="320"/>
                </a:cxn>
                <a:cxn ang="0">
                  <a:pos x="125" y="363"/>
                </a:cxn>
                <a:cxn ang="0">
                  <a:pos x="173" y="506"/>
                </a:cxn>
                <a:cxn ang="0">
                  <a:pos x="183" y="609"/>
                </a:cxn>
                <a:cxn ang="0">
                  <a:pos x="195" y="723"/>
                </a:cxn>
                <a:cxn ang="0">
                  <a:pos x="210" y="854"/>
                </a:cxn>
                <a:cxn ang="0">
                  <a:pos x="224" y="842"/>
                </a:cxn>
                <a:cxn ang="0">
                  <a:pos x="257" y="807"/>
                </a:cxn>
                <a:cxn ang="0">
                  <a:pos x="292" y="755"/>
                </a:cxn>
                <a:cxn ang="0">
                  <a:pos x="313" y="689"/>
                </a:cxn>
                <a:cxn ang="0">
                  <a:pos x="307" y="496"/>
                </a:cxn>
                <a:cxn ang="0">
                  <a:pos x="295" y="376"/>
                </a:cxn>
                <a:cxn ang="0">
                  <a:pos x="235" y="5"/>
                </a:cxn>
                <a:cxn ang="0">
                  <a:pos x="136" y="0"/>
                </a:cxn>
                <a:cxn ang="0">
                  <a:pos x="64" y="12"/>
                </a:cxn>
                <a:cxn ang="0">
                  <a:pos x="64" y="12"/>
                </a:cxn>
              </a:cxnLst>
              <a:rect l="0" t="0" r="r" b="b"/>
              <a:pathLst>
                <a:path w="313" h="854">
                  <a:moveTo>
                    <a:pt x="64" y="12"/>
                  </a:moveTo>
                  <a:lnTo>
                    <a:pt x="43" y="235"/>
                  </a:lnTo>
                  <a:lnTo>
                    <a:pt x="0" y="553"/>
                  </a:lnTo>
                  <a:lnTo>
                    <a:pt x="89" y="305"/>
                  </a:lnTo>
                  <a:lnTo>
                    <a:pt x="99" y="320"/>
                  </a:lnTo>
                  <a:lnTo>
                    <a:pt x="125" y="363"/>
                  </a:lnTo>
                  <a:lnTo>
                    <a:pt x="173" y="506"/>
                  </a:lnTo>
                  <a:lnTo>
                    <a:pt x="183" y="609"/>
                  </a:lnTo>
                  <a:lnTo>
                    <a:pt x="195" y="723"/>
                  </a:lnTo>
                  <a:lnTo>
                    <a:pt x="210" y="854"/>
                  </a:lnTo>
                  <a:lnTo>
                    <a:pt x="224" y="842"/>
                  </a:lnTo>
                  <a:lnTo>
                    <a:pt x="257" y="807"/>
                  </a:lnTo>
                  <a:lnTo>
                    <a:pt x="292" y="755"/>
                  </a:lnTo>
                  <a:lnTo>
                    <a:pt x="313" y="689"/>
                  </a:lnTo>
                  <a:lnTo>
                    <a:pt x="307" y="496"/>
                  </a:lnTo>
                  <a:lnTo>
                    <a:pt x="295" y="376"/>
                  </a:lnTo>
                  <a:lnTo>
                    <a:pt x="235" y="5"/>
                  </a:lnTo>
                  <a:lnTo>
                    <a:pt x="136" y="0"/>
                  </a:lnTo>
                  <a:lnTo>
                    <a:pt x="64" y="12"/>
                  </a:lnTo>
                  <a:lnTo>
                    <a:pt x="64" y="12"/>
                  </a:lnTo>
                  <a:close/>
                </a:path>
              </a:pathLst>
            </a:custGeom>
            <a:solidFill>
              <a:srgbClr val="E8D9D9"/>
            </a:solidFill>
            <a:ln w="9525">
              <a:noFill/>
              <a:round/>
              <a:headEnd/>
              <a:tailEnd/>
            </a:ln>
          </p:spPr>
          <p:txBody>
            <a:bodyPr/>
            <a:lstStyle/>
            <a:p>
              <a:pPr>
                <a:defRPr/>
              </a:pPr>
              <a:endParaRPr lang="en-US"/>
            </a:p>
          </p:txBody>
        </p:sp>
        <p:sp>
          <p:nvSpPr>
            <p:cNvPr id="83181" name="Freeform 237">
              <a:extLst>
                <a:ext uri="{FF2B5EF4-FFF2-40B4-BE49-F238E27FC236}">
                  <a16:creationId xmlns:a16="http://schemas.microsoft.com/office/drawing/2014/main" id="{C210EEC9-B189-CE3D-AD9D-369BC8E7B9A2}"/>
                </a:ext>
              </a:extLst>
            </p:cNvPr>
            <p:cNvSpPr>
              <a:spLocks/>
            </p:cNvSpPr>
            <p:nvPr/>
          </p:nvSpPr>
          <p:spPr bwMode="auto">
            <a:xfrm>
              <a:off x="4196" y="1351"/>
              <a:ext cx="137" cy="371"/>
            </a:xfrm>
            <a:custGeom>
              <a:avLst/>
              <a:gdLst/>
              <a:ahLst/>
              <a:cxnLst>
                <a:cxn ang="0">
                  <a:pos x="0" y="89"/>
                </a:cxn>
                <a:cxn ang="0">
                  <a:pos x="15" y="115"/>
                </a:cxn>
                <a:cxn ang="0">
                  <a:pos x="31" y="143"/>
                </a:cxn>
                <a:cxn ang="0">
                  <a:pos x="48" y="176"/>
                </a:cxn>
                <a:cxn ang="0">
                  <a:pos x="68" y="213"/>
                </a:cxn>
                <a:cxn ang="0">
                  <a:pos x="84" y="253"/>
                </a:cxn>
                <a:cxn ang="0">
                  <a:pos x="100" y="324"/>
                </a:cxn>
                <a:cxn ang="0">
                  <a:pos x="107" y="582"/>
                </a:cxn>
                <a:cxn ang="0">
                  <a:pos x="113" y="780"/>
                </a:cxn>
                <a:cxn ang="0">
                  <a:pos x="205" y="675"/>
                </a:cxn>
                <a:cxn ang="0">
                  <a:pos x="218" y="684"/>
                </a:cxn>
                <a:cxn ang="0">
                  <a:pos x="250" y="709"/>
                </a:cxn>
                <a:cxn ang="0">
                  <a:pos x="290" y="752"/>
                </a:cxn>
                <a:cxn ang="0">
                  <a:pos x="320" y="813"/>
                </a:cxn>
                <a:cxn ang="0">
                  <a:pos x="339" y="881"/>
                </a:cxn>
                <a:cxn ang="0">
                  <a:pos x="355" y="940"/>
                </a:cxn>
                <a:cxn ang="0">
                  <a:pos x="370" y="996"/>
                </a:cxn>
                <a:cxn ang="0">
                  <a:pos x="386" y="931"/>
                </a:cxn>
                <a:cxn ang="0">
                  <a:pos x="379" y="846"/>
                </a:cxn>
                <a:cxn ang="0">
                  <a:pos x="368" y="794"/>
                </a:cxn>
                <a:cxn ang="0">
                  <a:pos x="355" y="743"/>
                </a:cxn>
                <a:cxn ang="0">
                  <a:pos x="342" y="696"/>
                </a:cxn>
                <a:cxn ang="0">
                  <a:pos x="330" y="656"/>
                </a:cxn>
                <a:cxn ang="0">
                  <a:pos x="320" y="619"/>
                </a:cxn>
                <a:cxn ang="0">
                  <a:pos x="233" y="116"/>
                </a:cxn>
                <a:cxn ang="0">
                  <a:pos x="233" y="0"/>
                </a:cxn>
                <a:cxn ang="0">
                  <a:pos x="190" y="272"/>
                </a:cxn>
                <a:cxn ang="0">
                  <a:pos x="181" y="261"/>
                </a:cxn>
                <a:cxn ang="0">
                  <a:pos x="162" y="231"/>
                </a:cxn>
                <a:cxn ang="0">
                  <a:pos x="138" y="200"/>
                </a:cxn>
                <a:cxn ang="0">
                  <a:pos x="119" y="182"/>
                </a:cxn>
                <a:cxn ang="0">
                  <a:pos x="94" y="165"/>
                </a:cxn>
                <a:cxn ang="0">
                  <a:pos x="53" y="134"/>
                </a:cxn>
                <a:cxn ang="0">
                  <a:pos x="16" y="103"/>
                </a:cxn>
                <a:cxn ang="0">
                  <a:pos x="0" y="89"/>
                </a:cxn>
                <a:cxn ang="0">
                  <a:pos x="0" y="89"/>
                </a:cxn>
              </a:cxnLst>
              <a:rect l="0" t="0" r="r" b="b"/>
              <a:pathLst>
                <a:path w="386" h="996">
                  <a:moveTo>
                    <a:pt x="0" y="89"/>
                  </a:moveTo>
                  <a:lnTo>
                    <a:pt x="15" y="115"/>
                  </a:lnTo>
                  <a:lnTo>
                    <a:pt x="31" y="143"/>
                  </a:lnTo>
                  <a:lnTo>
                    <a:pt x="48" y="176"/>
                  </a:lnTo>
                  <a:lnTo>
                    <a:pt x="68" y="213"/>
                  </a:lnTo>
                  <a:lnTo>
                    <a:pt x="84" y="253"/>
                  </a:lnTo>
                  <a:lnTo>
                    <a:pt x="100" y="324"/>
                  </a:lnTo>
                  <a:lnTo>
                    <a:pt x="107" y="582"/>
                  </a:lnTo>
                  <a:lnTo>
                    <a:pt x="113" y="780"/>
                  </a:lnTo>
                  <a:lnTo>
                    <a:pt x="205" y="675"/>
                  </a:lnTo>
                  <a:lnTo>
                    <a:pt x="218" y="684"/>
                  </a:lnTo>
                  <a:lnTo>
                    <a:pt x="250" y="709"/>
                  </a:lnTo>
                  <a:lnTo>
                    <a:pt x="290" y="752"/>
                  </a:lnTo>
                  <a:lnTo>
                    <a:pt x="320" y="813"/>
                  </a:lnTo>
                  <a:lnTo>
                    <a:pt x="339" y="881"/>
                  </a:lnTo>
                  <a:lnTo>
                    <a:pt x="355" y="940"/>
                  </a:lnTo>
                  <a:lnTo>
                    <a:pt x="370" y="996"/>
                  </a:lnTo>
                  <a:lnTo>
                    <a:pt x="386" y="931"/>
                  </a:lnTo>
                  <a:lnTo>
                    <a:pt x="379" y="846"/>
                  </a:lnTo>
                  <a:lnTo>
                    <a:pt x="368" y="794"/>
                  </a:lnTo>
                  <a:lnTo>
                    <a:pt x="355" y="743"/>
                  </a:lnTo>
                  <a:lnTo>
                    <a:pt x="342" y="696"/>
                  </a:lnTo>
                  <a:lnTo>
                    <a:pt x="330" y="656"/>
                  </a:lnTo>
                  <a:lnTo>
                    <a:pt x="320" y="619"/>
                  </a:lnTo>
                  <a:lnTo>
                    <a:pt x="233" y="116"/>
                  </a:lnTo>
                  <a:lnTo>
                    <a:pt x="233" y="0"/>
                  </a:lnTo>
                  <a:lnTo>
                    <a:pt x="190" y="272"/>
                  </a:lnTo>
                  <a:lnTo>
                    <a:pt x="181" y="261"/>
                  </a:lnTo>
                  <a:lnTo>
                    <a:pt x="162" y="231"/>
                  </a:lnTo>
                  <a:lnTo>
                    <a:pt x="138" y="200"/>
                  </a:lnTo>
                  <a:lnTo>
                    <a:pt x="119" y="182"/>
                  </a:lnTo>
                  <a:lnTo>
                    <a:pt x="94" y="165"/>
                  </a:lnTo>
                  <a:lnTo>
                    <a:pt x="53" y="134"/>
                  </a:lnTo>
                  <a:lnTo>
                    <a:pt x="16" y="103"/>
                  </a:lnTo>
                  <a:lnTo>
                    <a:pt x="0" y="89"/>
                  </a:lnTo>
                  <a:lnTo>
                    <a:pt x="0" y="89"/>
                  </a:lnTo>
                  <a:close/>
                </a:path>
              </a:pathLst>
            </a:custGeom>
            <a:solidFill>
              <a:srgbClr val="E8D9D9"/>
            </a:solidFill>
            <a:ln w="9525">
              <a:noFill/>
              <a:round/>
              <a:headEnd/>
              <a:tailEnd/>
            </a:ln>
          </p:spPr>
          <p:txBody>
            <a:bodyPr/>
            <a:lstStyle/>
            <a:p>
              <a:pPr>
                <a:defRPr/>
              </a:pPr>
              <a:endParaRPr lang="en-US"/>
            </a:p>
          </p:txBody>
        </p:sp>
        <p:sp>
          <p:nvSpPr>
            <p:cNvPr id="83182" name="Freeform 238">
              <a:extLst>
                <a:ext uri="{FF2B5EF4-FFF2-40B4-BE49-F238E27FC236}">
                  <a16:creationId xmlns:a16="http://schemas.microsoft.com/office/drawing/2014/main" id="{91C732CE-322A-D966-DEF4-1E32D4F8AA06}"/>
                </a:ext>
              </a:extLst>
            </p:cNvPr>
            <p:cNvSpPr>
              <a:spLocks/>
            </p:cNvSpPr>
            <p:nvPr/>
          </p:nvSpPr>
          <p:spPr bwMode="auto">
            <a:xfrm>
              <a:off x="4053" y="1371"/>
              <a:ext cx="164" cy="294"/>
            </a:xfrm>
            <a:custGeom>
              <a:avLst/>
              <a:gdLst/>
              <a:ahLst/>
              <a:cxnLst>
                <a:cxn ang="0">
                  <a:pos x="267" y="0"/>
                </a:cxn>
                <a:cxn ang="0">
                  <a:pos x="285" y="6"/>
                </a:cxn>
                <a:cxn ang="0">
                  <a:pos x="326" y="27"/>
                </a:cxn>
                <a:cxn ang="0">
                  <a:pos x="397" y="84"/>
                </a:cxn>
                <a:cxn ang="0">
                  <a:pos x="412" y="148"/>
                </a:cxn>
                <a:cxn ang="0">
                  <a:pos x="429" y="246"/>
                </a:cxn>
                <a:cxn ang="0">
                  <a:pos x="446" y="336"/>
                </a:cxn>
                <a:cxn ang="0">
                  <a:pos x="453" y="376"/>
                </a:cxn>
                <a:cxn ang="0">
                  <a:pos x="457" y="534"/>
                </a:cxn>
                <a:cxn ang="0">
                  <a:pos x="366" y="342"/>
                </a:cxn>
                <a:cxn ang="0">
                  <a:pos x="180" y="317"/>
                </a:cxn>
                <a:cxn ang="0">
                  <a:pos x="292" y="494"/>
                </a:cxn>
                <a:cxn ang="0">
                  <a:pos x="124" y="301"/>
                </a:cxn>
                <a:cxn ang="0">
                  <a:pos x="87" y="301"/>
                </a:cxn>
                <a:cxn ang="0">
                  <a:pos x="81" y="351"/>
                </a:cxn>
                <a:cxn ang="0">
                  <a:pos x="342" y="655"/>
                </a:cxn>
                <a:cxn ang="0">
                  <a:pos x="277" y="649"/>
                </a:cxn>
                <a:cxn ang="0">
                  <a:pos x="196" y="652"/>
                </a:cxn>
                <a:cxn ang="0">
                  <a:pos x="173" y="678"/>
                </a:cxn>
                <a:cxn ang="0">
                  <a:pos x="157" y="702"/>
                </a:cxn>
                <a:cxn ang="0">
                  <a:pos x="140" y="727"/>
                </a:cxn>
                <a:cxn ang="0">
                  <a:pos x="124" y="751"/>
                </a:cxn>
                <a:cxn ang="0">
                  <a:pos x="111" y="773"/>
                </a:cxn>
                <a:cxn ang="0">
                  <a:pos x="99" y="793"/>
                </a:cxn>
                <a:cxn ang="0">
                  <a:pos x="0" y="742"/>
                </a:cxn>
                <a:cxn ang="0">
                  <a:pos x="9" y="715"/>
                </a:cxn>
                <a:cxn ang="0">
                  <a:pos x="31" y="655"/>
                </a:cxn>
                <a:cxn ang="0">
                  <a:pos x="56" y="593"/>
                </a:cxn>
                <a:cxn ang="0">
                  <a:pos x="67" y="572"/>
                </a:cxn>
                <a:cxn ang="0">
                  <a:pos x="75" y="562"/>
                </a:cxn>
                <a:cxn ang="0">
                  <a:pos x="99" y="550"/>
                </a:cxn>
                <a:cxn ang="0">
                  <a:pos x="129" y="528"/>
                </a:cxn>
                <a:cxn ang="0">
                  <a:pos x="152" y="501"/>
                </a:cxn>
                <a:cxn ang="0">
                  <a:pos x="155" y="475"/>
                </a:cxn>
                <a:cxn ang="0">
                  <a:pos x="133" y="444"/>
                </a:cxn>
                <a:cxn ang="0">
                  <a:pos x="101" y="407"/>
                </a:cxn>
                <a:cxn ang="0">
                  <a:pos x="71" y="373"/>
                </a:cxn>
                <a:cxn ang="0">
                  <a:pos x="58" y="354"/>
                </a:cxn>
                <a:cxn ang="0">
                  <a:pos x="47" y="304"/>
                </a:cxn>
                <a:cxn ang="0">
                  <a:pos x="158" y="202"/>
                </a:cxn>
                <a:cxn ang="0">
                  <a:pos x="167" y="179"/>
                </a:cxn>
                <a:cxn ang="0">
                  <a:pos x="190" y="124"/>
                </a:cxn>
                <a:cxn ang="0">
                  <a:pos x="202" y="96"/>
                </a:cxn>
                <a:cxn ang="0">
                  <a:pos x="216" y="69"/>
                </a:cxn>
                <a:cxn ang="0">
                  <a:pos x="233" y="38"/>
                </a:cxn>
                <a:cxn ang="0">
                  <a:pos x="255" y="15"/>
                </a:cxn>
                <a:cxn ang="0">
                  <a:pos x="267" y="0"/>
                </a:cxn>
                <a:cxn ang="0">
                  <a:pos x="267" y="0"/>
                </a:cxn>
              </a:cxnLst>
              <a:rect l="0" t="0" r="r" b="b"/>
              <a:pathLst>
                <a:path w="457" h="793">
                  <a:moveTo>
                    <a:pt x="267" y="0"/>
                  </a:moveTo>
                  <a:lnTo>
                    <a:pt x="285" y="6"/>
                  </a:lnTo>
                  <a:lnTo>
                    <a:pt x="326" y="27"/>
                  </a:lnTo>
                  <a:lnTo>
                    <a:pt x="397" y="84"/>
                  </a:lnTo>
                  <a:lnTo>
                    <a:pt x="412" y="148"/>
                  </a:lnTo>
                  <a:lnTo>
                    <a:pt x="429" y="246"/>
                  </a:lnTo>
                  <a:lnTo>
                    <a:pt x="446" y="336"/>
                  </a:lnTo>
                  <a:lnTo>
                    <a:pt x="453" y="376"/>
                  </a:lnTo>
                  <a:lnTo>
                    <a:pt x="457" y="534"/>
                  </a:lnTo>
                  <a:lnTo>
                    <a:pt x="366" y="342"/>
                  </a:lnTo>
                  <a:lnTo>
                    <a:pt x="180" y="317"/>
                  </a:lnTo>
                  <a:lnTo>
                    <a:pt x="292" y="494"/>
                  </a:lnTo>
                  <a:lnTo>
                    <a:pt x="124" y="301"/>
                  </a:lnTo>
                  <a:lnTo>
                    <a:pt x="87" y="301"/>
                  </a:lnTo>
                  <a:lnTo>
                    <a:pt x="81" y="351"/>
                  </a:lnTo>
                  <a:lnTo>
                    <a:pt x="342" y="655"/>
                  </a:lnTo>
                  <a:lnTo>
                    <a:pt x="277" y="649"/>
                  </a:lnTo>
                  <a:lnTo>
                    <a:pt x="196" y="652"/>
                  </a:lnTo>
                  <a:lnTo>
                    <a:pt x="173" y="678"/>
                  </a:lnTo>
                  <a:lnTo>
                    <a:pt x="157" y="702"/>
                  </a:lnTo>
                  <a:lnTo>
                    <a:pt x="140" y="727"/>
                  </a:lnTo>
                  <a:lnTo>
                    <a:pt x="124" y="751"/>
                  </a:lnTo>
                  <a:lnTo>
                    <a:pt x="111" y="773"/>
                  </a:lnTo>
                  <a:lnTo>
                    <a:pt x="99" y="793"/>
                  </a:lnTo>
                  <a:lnTo>
                    <a:pt x="0" y="742"/>
                  </a:lnTo>
                  <a:lnTo>
                    <a:pt x="9" y="715"/>
                  </a:lnTo>
                  <a:lnTo>
                    <a:pt x="31" y="655"/>
                  </a:lnTo>
                  <a:lnTo>
                    <a:pt x="56" y="593"/>
                  </a:lnTo>
                  <a:lnTo>
                    <a:pt x="67" y="572"/>
                  </a:lnTo>
                  <a:lnTo>
                    <a:pt x="75" y="562"/>
                  </a:lnTo>
                  <a:lnTo>
                    <a:pt x="99" y="550"/>
                  </a:lnTo>
                  <a:lnTo>
                    <a:pt x="129" y="528"/>
                  </a:lnTo>
                  <a:lnTo>
                    <a:pt x="152" y="501"/>
                  </a:lnTo>
                  <a:lnTo>
                    <a:pt x="155" y="475"/>
                  </a:lnTo>
                  <a:lnTo>
                    <a:pt x="133" y="444"/>
                  </a:lnTo>
                  <a:lnTo>
                    <a:pt x="101" y="407"/>
                  </a:lnTo>
                  <a:lnTo>
                    <a:pt x="71" y="373"/>
                  </a:lnTo>
                  <a:lnTo>
                    <a:pt x="58" y="354"/>
                  </a:lnTo>
                  <a:lnTo>
                    <a:pt x="47" y="304"/>
                  </a:lnTo>
                  <a:lnTo>
                    <a:pt x="158" y="202"/>
                  </a:lnTo>
                  <a:lnTo>
                    <a:pt x="167" y="179"/>
                  </a:lnTo>
                  <a:lnTo>
                    <a:pt x="190" y="124"/>
                  </a:lnTo>
                  <a:lnTo>
                    <a:pt x="202" y="96"/>
                  </a:lnTo>
                  <a:lnTo>
                    <a:pt x="216" y="69"/>
                  </a:lnTo>
                  <a:lnTo>
                    <a:pt x="233" y="38"/>
                  </a:lnTo>
                  <a:lnTo>
                    <a:pt x="255" y="15"/>
                  </a:lnTo>
                  <a:lnTo>
                    <a:pt x="267" y="0"/>
                  </a:lnTo>
                  <a:lnTo>
                    <a:pt x="267" y="0"/>
                  </a:lnTo>
                  <a:close/>
                </a:path>
              </a:pathLst>
            </a:custGeom>
            <a:solidFill>
              <a:srgbClr val="E8D9D9"/>
            </a:solidFill>
            <a:ln w="9525">
              <a:noFill/>
              <a:round/>
              <a:headEnd/>
              <a:tailEnd/>
            </a:ln>
          </p:spPr>
          <p:txBody>
            <a:bodyPr/>
            <a:lstStyle/>
            <a:p>
              <a:pPr>
                <a:defRPr/>
              </a:pPr>
              <a:endParaRPr lang="en-US"/>
            </a:p>
          </p:txBody>
        </p:sp>
        <p:sp>
          <p:nvSpPr>
            <p:cNvPr id="83183" name="Freeform 239">
              <a:extLst>
                <a:ext uri="{FF2B5EF4-FFF2-40B4-BE49-F238E27FC236}">
                  <a16:creationId xmlns:a16="http://schemas.microsoft.com/office/drawing/2014/main" id="{F11B48BF-B328-AB78-98E0-C61E2F7DB718}"/>
                </a:ext>
              </a:extLst>
            </p:cNvPr>
            <p:cNvSpPr>
              <a:spLocks/>
            </p:cNvSpPr>
            <p:nvPr/>
          </p:nvSpPr>
          <p:spPr bwMode="auto">
            <a:xfrm>
              <a:off x="3974" y="1656"/>
              <a:ext cx="166" cy="167"/>
            </a:xfrm>
            <a:custGeom>
              <a:avLst/>
              <a:gdLst/>
              <a:ahLst/>
              <a:cxnLst>
                <a:cxn ang="0">
                  <a:pos x="113" y="0"/>
                </a:cxn>
                <a:cxn ang="0">
                  <a:pos x="197" y="3"/>
                </a:cxn>
                <a:cxn ang="0">
                  <a:pos x="243" y="19"/>
                </a:cxn>
                <a:cxn ang="0">
                  <a:pos x="289" y="35"/>
                </a:cxn>
                <a:cxn ang="0">
                  <a:pos x="340" y="54"/>
                </a:cxn>
                <a:cxn ang="0">
                  <a:pos x="392" y="72"/>
                </a:cxn>
                <a:cxn ang="0">
                  <a:pos x="435" y="88"/>
                </a:cxn>
                <a:cxn ang="0">
                  <a:pos x="470" y="105"/>
                </a:cxn>
                <a:cxn ang="0">
                  <a:pos x="346" y="116"/>
                </a:cxn>
                <a:cxn ang="0">
                  <a:pos x="237" y="127"/>
                </a:cxn>
                <a:cxn ang="0">
                  <a:pos x="340" y="183"/>
                </a:cxn>
                <a:cxn ang="0">
                  <a:pos x="135" y="338"/>
                </a:cxn>
                <a:cxn ang="0">
                  <a:pos x="110" y="364"/>
                </a:cxn>
                <a:cxn ang="0">
                  <a:pos x="84" y="389"/>
                </a:cxn>
                <a:cxn ang="0">
                  <a:pos x="56" y="416"/>
                </a:cxn>
                <a:cxn ang="0">
                  <a:pos x="29" y="438"/>
                </a:cxn>
                <a:cxn ang="0">
                  <a:pos x="10" y="451"/>
                </a:cxn>
                <a:cxn ang="0">
                  <a:pos x="0" y="451"/>
                </a:cxn>
                <a:cxn ang="0">
                  <a:pos x="6" y="430"/>
                </a:cxn>
                <a:cxn ang="0">
                  <a:pos x="37" y="354"/>
                </a:cxn>
                <a:cxn ang="0">
                  <a:pos x="68" y="264"/>
                </a:cxn>
                <a:cxn ang="0">
                  <a:pos x="90" y="189"/>
                </a:cxn>
                <a:cxn ang="0">
                  <a:pos x="98" y="158"/>
                </a:cxn>
                <a:cxn ang="0">
                  <a:pos x="96" y="71"/>
                </a:cxn>
                <a:cxn ang="0">
                  <a:pos x="113" y="0"/>
                </a:cxn>
                <a:cxn ang="0">
                  <a:pos x="113" y="0"/>
                </a:cxn>
              </a:cxnLst>
              <a:rect l="0" t="0" r="r" b="b"/>
              <a:pathLst>
                <a:path w="470" h="451">
                  <a:moveTo>
                    <a:pt x="113" y="0"/>
                  </a:moveTo>
                  <a:lnTo>
                    <a:pt x="197" y="3"/>
                  </a:lnTo>
                  <a:lnTo>
                    <a:pt x="243" y="19"/>
                  </a:lnTo>
                  <a:lnTo>
                    <a:pt x="289" y="35"/>
                  </a:lnTo>
                  <a:lnTo>
                    <a:pt x="340" y="54"/>
                  </a:lnTo>
                  <a:lnTo>
                    <a:pt x="392" y="72"/>
                  </a:lnTo>
                  <a:lnTo>
                    <a:pt x="435" y="88"/>
                  </a:lnTo>
                  <a:lnTo>
                    <a:pt x="470" y="105"/>
                  </a:lnTo>
                  <a:lnTo>
                    <a:pt x="346" y="116"/>
                  </a:lnTo>
                  <a:lnTo>
                    <a:pt x="237" y="127"/>
                  </a:lnTo>
                  <a:lnTo>
                    <a:pt x="340" y="183"/>
                  </a:lnTo>
                  <a:lnTo>
                    <a:pt x="135" y="338"/>
                  </a:lnTo>
                  <a:lnTo>
                    <a:pt x="110" y="364"/>
                  </a:lnTo>
                  <a:lnTo>
                    <a:pt x="84" y="389"/>
                  </a:lnTo>
                  <a:lnTo>
                    <a:pt x="56" y="416"/>
                  </a:lnTo>
                  <a:lnTo>
                    <a:pt x="29" y="438"/>
                  </a:lnTo>
                  <a:lnTo>
                    <a:pt x="10" y="451"/>
                  </a:lnTo>
                  <a:lnTo>
                    <a:pt x="0" y="451"/>
                  </a:lnTo>
                  <a:lnTo>
                    <a:pt x="6" y="430"/>
                  </a:lnTo>
                  <a:lnTo>
                    <a:pt x="37" y="354"/>
                  </a:lnTo>
                  <a:lnTo>
                    <a:pt x="68" y="264"/>
                  </a:lnTo>
                  <a:lnTo>
                    <a:pt x="90" y="189"/>
                  </a:lnTo>
                  <a:lnTo>
                    <a:pt x="98" y="158"/>
                  </a:lnTo>
                  <a:lnTo>
                    <a:pt x="96" y="71"/>
                  </a:lnTo>
                  <a:lnTo>
                    <a:pt x="113" y="0"/>
                  </a:lnTo>
                  <a:lnTo>
                    <a:pt x="113" y="0"/>
                  </a:lnTo>
                  <a:close/>
                </a:path>
              </a:pathLst>
            </a:custGeom>
            <a:solidFill>
              <a:srgbClr val="E8D9D9"/>
            </a:solidFill>
            <a:ln w="9525">
              <a:noFill/>
              <a:round/>
              <a:headEnd/>
              <a:tailEnd/>
            </a:ln>
          </p:spPr>
          <p:txBody>
            <a:bodyPr/>
            <a:lstStyle/>
            <a:p>
              <a:pPr>
                <a:defRPr/>
              </a:pPr>
              <a:endParaRPr lang="en-US"/>
            </a:p>
          </p:txBody>
        </p:sp>
        <p:sp>
          <p:nvSpPr>
            <p:cNvPr id="83184" name="Freeform 240">
              <a:extLst>
                <a:ext uri="{FF2B5EF4-FFF2-40B4-BE49-F238E27FC236}">
                  <a16:creationId xmlns:a16="http://schemas.microsoft.com/office/drawing/2014/main" id="{417135EC-3079-FED5-9440-4C49616B4D0B}"/>
                </a:ext>
              </a:extLst>
            </p:cNvPr>
            <p:cNvSpPr>
              <a:spLocks/>
            </p:cNvSpPr>
            <p:nvPr/>
          </p:nvSpPr>
          <p:spPr bwMode="auto">
            <a:xfrm>
              <a:off x="4638" y="1699"/>
              <a:ext cx="65" cy="98"/>
            </a:xfrm>
            <a:custGeom>
              <a:avLst/>
              <a:gdLst/>
              <a:ahLst/>
              <a:cxnLst>
                <a:cxn ang="0">
                  <a:pos x="0" y="0"/>
                </a:cxn>
                <a:cxn ang="0">
                  <a:pos x="48" y="46"/>
                </a:cxn>
                <a:cxn ang="0">
                  <a:pos x="138" y="176"/>
                </a:cxn>
                <a:cxn ang="0">
                  <a:pos x="156" y="217"/>
                </a:cxn>
                <a:cxn ang="0">
                  <a:pos x="165" y="199"/>
                </a:cxn>
                <a:cxn ang="0">
                  <a:pos x="178" y="245"/>
                </a:cxn>
                <a:cxn ang="0">
                  <a:pos x="138" y="223"/>
                </a:cxn>
                <a:cxn ang="0">
                  <a:pos x="143" y="255"/>
                </a:cxn>
                <a:cxn ang="0">
                  <a:pos x="174" y="261"/>
                </a:cxn>
                <a:cxn ang="0">
                  <a:pos x="187" y="250"/>
                </a:cxn>
                <a:cxn ang="0">
                  <a:pos x="184" y="238"/>
                </a:cxn>
                <a:cxn ang="0">
                  <a:pos x="174" y="202"/>
                </a:cxn>
                <a:cxn ang="0">
                  <a:pos x="132" y="143"/>
                </a:cxn>
                <a:cxn ang="0">
                  <a:pos x="68" y="46"/>
                </a:cxn>
                <a:cxn ang="0">
                  <a:pos x="51" y="20"/>
                </a:cxn>
                <a:cxn ang="0">
                  <a:pos x="0" y="0"/>
                </a:cxn>
                <a:cxn ang="0">
                  <a:pos x="0" y="0"/>
                </a:cxn>
              </a:cxnLst>
              <a:rect l="0" t="0" r="r" b="b"/>
              <a:pathLst>
                <a:path w="187" h="261">
                  <a:moveTo>
                    <a:pt x="0" y="0"/>
                  </a:moveTo>
                  <a:lnTo>
                    <a:pt x="48" y="46"/>
                  </a:lnTo>
                  <a:lnTo>
                    <a:pt x="138" y="176"/>
                  </a:lnTo>
                  <a:lnTo>
                    <a:pt x="156" y="217"/>
                  </a:lnTo>
                  <a:lnTo>
                    <a:pt x="165" y="199"/>
                  </a:lnTo>
                  <a:lnTo>
                    <a:pt x="178" y="245"/>
                  </a:lnTo>
                  <a:lnTo>
                    <a:pt x="138" y="223"/>
                  </a:lnTo>
                  <a:lnTo>
                    <a:pt x="143" y="255"/>
                  </a:lnTo>
                  <a:lnTo>
                    <a:pt x="174" y="261"/>
                  </a:lnTo>
                  <a:lnTo>
                    <a:pt x="187" y="250"/>
                  </a:lnTo>
                  <a:lnTo>
                    <a:pt x="184" y="238"/>
                  </a:lnTo>
                  <a:lnTo>
                    <a:pt x="174" y="202"/>
                  </a:lnTo>
                  <a:lnTo>
                    <a:pt x="132" y="143"/>
                  </a:lnTo>
                  <a:lnTo>
                    <a:pt x="68" y="46"/>
                  </a:lnTo>
                  <a:lnTo>
                    <a:pt x="51" y="20"/>
                  </a:lnTo>
                  <a:lnTo>
                    <a:pt x="0" y="0"/>
                  </a:lnTo>
                  <a:lnTo>
                    <a:pt x="0" y="0"/>
                  </a:lnTo>
                  <a:close/>
                </a:path>
              </a:pathLst>
            </a:custGeom>
            <a:solidFill>
              <a:srgbClr val="E08477"/>
            </a:solidFill>
            <a:ln w="9525">
              <a:noFill/>
              <a:round/>
              <a:headEnd/>
              <a:tailEnd/>
            </a:ln>
          </p:spPr>
          <p:txBody>
            <a:bodyPr/>
            <a:lstStyle/>
            <a:p>
              <a:pPr>
                <a:defRPr/>
              </a:pPr>
              <a:endParaRPr lang="en-US"/>
            </a:p>
          </p:txBody>
        </p:sp>
        <p:sp>
          <p:nvSpPr>
            <p:cNvPr id="83185" name="Freeform 241">
              <a:extLst>
                <a:ext uri="{FF2B5EF4-FFF2-40B4-BE49-F238E27FC236}">
                  <a16:creationId xmlns:a16="http://schemas.microsoft.com/office/drawing/2014/main" id="{9276AD5F-7C03-AA21-BF48-DF6A977389B3}"/>
                </a:ext>
              </a:extLst>
            </p:cNvPr>
            <p:cNvSpPr>
              <a:spLocks/>
            </p:cNvSpPr>
            <p:nvPr/>
          </p:nvSpPr>
          <p:spPr bwMode="auto">
            <a:xfrm>
              <a:off x="4160" y="1313"/>
              <a:ext cx="170" cy="61"/>
            </a:xfrm>
            <a:custGeom>
              <a:avLst/>
              <a:gdLst/>
              <a:ahLst/>
              <a:cxnLst>
                <a:cxn ang="0">
                  <a:pos x="0" y="152"/>
                </a:cxn>
                <a:cxn ang="0">
                  <a:pos x="87" y="168"/>
                </a:cxn>
                <a:cxn ang="0">
                  <a:pos x="354" y="78"/>
                </a:cxn>
                <a:cxn ang="0">
                  <a:pos x="481" y="56"/>
                </a:cxn>
                <a:cxn ang="0">
                  <a:pos x="472" y="0"/>
                </a:cxn>
                <a:cxn ang="0">
                  <a:pos x="386" y="11"/>
                </a:cxn>
                <a:cxn ang="0">
                  <a:pos x="327" y="46"/>
                </a:cxn>
                <a:cxn ang="0">
                  <a:pos x="93" y="84"/>
                </a:cxn>
                <a:cxn ang="0">
                  <a:pos x="31" y="109"/>
                </a:cxn>
                <a:cxn ang="0">
                  <a:pos x="0" y="152"/>
                </a:cxn>
                <a:cxn ang="0">
                  <a:pos x="0" y="152"/>
                </a:cxn>
              </a:cxnLst>
              <a:rect l="0" t="0" r="r" b="b"/>
              <a:pathLst>
                <a:path w="481" h="168">
                  <a:moveTo>
                    <a:pt x="0" y="152"/>
                  </a:moveTo>
                  <a:lnTo>
                    <a:pt x="87" y="168"/>
                  </a:lnTo>
                  <a:lnTo>
                    <a:pt x="354" y="78"/>
                  </a:lnTo>
                  <a:lnTo>
                    <a:pt x="481" y="56"/>
                  </a:lnTo>
                  <a:lnTo>
                    <a:pt x="472" y="0"/>
                  </a:lnTo>
                  <a:lnTo>
                    <a:pt x="386" y="11"/>
                  </a:lnTo>
                  <a:lnTo>
                    <a:pt x="327" y="46"/>
                  </a:lnTo>
                  <a:lnTo>
                    <a:pt x="93" y="84"/>
                  </a:lnTo>
                  <a:lnTo>
                    <a:pt x="31" y="109"/>
                  </a:lnTo>
                  <a:lnTo>
                    <a:pt x="0" y="152"/>
                  </a:lnTo>
                  <a:lnTo>
                    <a:pt x="0" y="152"/>
                  </a:lnTo>
                  <a:close/>
                </a:path>
              </a:pathLst>
            </a:custGeom>
            <a:solidFill>
              <a:srgbClr val="E8D9D9"/>
            </a:solidFill>
            <a:ln w="9525">
              <a:noFill/>
              <a:round/>
              <a:headEnd/>
              <a:tailEnd/>
            </a:ln>
          </p:spPr>
          <p:txBody>
            <a:bodyPr/>
            <a:lstStyle/>
            <a:p>
              <a:pPr>
                <a:defRPr/>
              </a:pPr>
              <a:endParaRPr lang="en-US"/>
            </a:p>
          </p:txBody>
        </p:sp>
        <p:sp>
          <p:nvSpPr>
            <p:cNvPr id="83186" name="Freeform 242">
              <a:extLst>
                <a:ext uri="{FF2B5EF4-FFF2-40B4-BE49-F238E27FC236}">
                  <a16:creationId xmlns:a16="http://schemas.microsoft.com/office/drawing/2014/main" id="{EF2D5875-88E1-D135-0C43-0C74E5BB6670}"/>
                </a:ext>
              </a:extLst>
            </p:cNvPr>
            <p:cNvSpPr>
              <a:spLocks/>
            </p:cNvSpPr>
            <p:nvPr/>
          </p:nvSpPr>
          <p:spPr bwMode="auto">
            <a:xfrm>
              <a:off x="4305" y="1739"/>
              <a:ext cx="103" cy="35"/>
            </a:xfrm>
            <a:custGeom>
              <a:avLst/>
              <a:gdLst/>
              <a:ahLst/>
              <a:cxnLst>
                <a:cxn ang="0">
                  <a:pos x="82" y="42"/>
                </a:cxn>
                <a:cxn ang="0">
                  <a:pos x="105" y="36"/>
                </a:cxn>
                <a:cxn ang="0">
                  <a:pos x="158" y="21"/>
                </a:cxn>
                <a:cxn ang="0">
                  <a:pos x="214" y="6"/>
                </a:cxn>
                <a:cxn ang="0">
                  <a:pos x="245" y="0"/>
                </a:cxn>
                <a:cxn ang="0">
                  <a:pos x="278" y="15"/>
                </a:cxn>
                <a:cxn ang="0">
                  <a:pos x="292" y="37"/>
                </a:cxn>
                <a:cxn ang="0">
                  <a:pos x="266" y="58"/>
                </a:cxn>
                <a:cxn ang="0">
                  <a:pos x="248" y="68"/>
                </a:cxn>
                <a:cxn ang="0">
                  <a:pos x="228" y="74"/>
                </a:cxn>
                <a:cxn ang="0">
                  <a:pos x="114" y="73"/>
                </a:cxn>
                <a:cxn ang="0">
                  <a:pos x="54" y="83"/>
                </a:cxn>
                <a:cxn ang="0">
                  <a:pos x="0" y="90"/>
                </a:cxn>
                <a:cxn ang="0">
                  <a:pos x="17" y="82"/>
                </a:cxn>
                <a:cxn ang="0">
                  <a:pos x="45" y="65"/>
                </a:cxn>
                <a:cxn ang="0">
                  <a:pos x="70" y="49"/>
                </a:cxn>
                <a:cxn ang="0">
                  <a:pos x="82" y="42"/>
                </a:cxn>
                <a:cxn ang="0">
                  <a:pos x="82" y="42"/>
                </a:cxn>
              </a:cxnLst>
              <a:rect l="0" t="0" r="r" b="b"/>
              <a:pathLst>
                <a:path w="292" h="90">
                  <a:moveTo>
                    <a:pt x="82" y="42"/>
                  </a:moveTo>
                  <a:lnTo>
                    <a:pt x="105" y="36"/>
                  </a:lnTo>
                  <a:lnTo>
                    <a:pt x="158" y="21"/>
                  </a:lnTo>
                  <a:lnTo>
                    <a:pt x="214" y="6"/>
                  </a:lnTo>
                  <a:lnTo>
                    <a:pt x="245" y="0"/>
                  </a:lnTo>
                  <a:lnTo>
                    <a:pt x="278" y="15"/>
                  </a:lnTo>
                  <a:lnTo>
                    <a:pt x="292" y="37"/>
                  </a:lnTo>
                  <a:lnTo>
                    <a:pt x="266" y="58"/>
                  </a:lnTo>
                  <a:lnTo>
                    <a:pt x="248" y="68"/>
                  </a:lnTo>
                  <a:lnTo>
                    <a:pt x="228" y="74"/>
                  </a:lnTo>
                  <a:lnTo>
                    <a:pt x="114" y="73"/>
                  </a:lnTo>
                  <a:lnTo>
                    <a:pt x="54" y="83"/>
                  </a:lnTo>
                  <a:lnTo>
                    <a:pt x="0" y="90"/>
                  </a:lnTo>
                  <a:lnTo>
                    <a:pt x="17" y="82"/>
                  </a:lnTo>
                  <a:lnTo>
                    <a:pt x="45" y="65"/>
                  </a:lnTo>
                  <a:lnTo>
                    <a:pt x="70" y="49"/>
                  </a:lnTo>
                  <a:lnTo>
                    <a:pt x="82" y="42"/>
                  </a:lnTo>
                  <a:lnTo>
                    <a:pt x="82" y="42"/>
                  </a:lnTo>
                  <a:close/>
                </a:path>
              </a:pathLst>
            </a:custGeom>
            <a:solidFill>
              <a:srgbClr val="FFD6C9"/>
            </a:solidFill>
            <a:ln w="9525">
              <a:noFill/>
              <a:round/>
              <a:headEnd/>
              <a:tailEnd/>
            </a:ln>
          </p:spPr>
          <p:txBody>
            <a:bodyPr/>
            <a:lstStyle/>
            <a:p>
              <a:pPr>
                <a:defRPr/>
              </a:pPr>
              <a:endParaRPr lang="en-US"/>
            </a:p>
          </p:txBody>
        </p:sp>
        <p:sp>
          <p:nvSpPr>
            <p:cNvPr id="83187" name="Freeform 243">
              <a:extLst>
                <a:ext uri="{FF2B5EF4-FFF2-40B4-BE49-F238E27FC236}">
                  <a16:creationId xmlns:a16="http://schemas.microsoft.com/office/drawing/2014/main" id="{DB82EA08-4366-96BD-E51B-3DB88B2690C3}"/>
                </a:ext>
              </a:extLst>
            </p:cNvPr>
            <p:cNvSpPr>
              <a:spLocks/>
            </p:cNvSpPr>
            <p:nvPr/>
          </p:nvSpPr>
          <p:spPr bwMode="auto">
            <a:xfrm>
              <a:off x="4548" y="1672"/>
              <a:ext cx="76" cy="26"/>
            </a:xfrm>
            <a:custGeom>
              <a:avLst/>
              <a:gdLst/>
              <a:ahLst/>
              <a:cxnLst>
                <a:cxn ang="0">
                  <a:pos x="12" y="6"/>
                </a:cxn>
                <a:cxn ang="0">
                  <a:pos x="18" y="0"/>
                </a:cxn>
                <a:cxn ang="0">
                  <a:pos x="31" y="0"/>
                </a:cxn>
                <a:cxn ang="0">
                  <a:pos x="52" y="13"/>
                </a:cxn>
                <a:cxn ang="0">
                  <a:pos x="74" y="22"/>
                </a:cxn>
                <a:cxn ang="0">
                  <a:pos x="102" y="30"/>
                </a:cxn>
                <a:cxn ang="0">
                  <a:pos x="151" y="46"/>
                </a:cxn>
                <a:cxn ang="0">
                  <a:pos x="198" y="62"/>
                </a:cxn>
                <a:cxn ang="0">
                  <a:pos x="218" y="69"/>
                </a:cxn>
                <a:cxn ang="0">
                  <a:pos x="109" y="47"/>
                </a:cxn>
                <a:cxn ang="0">
                  <a:pos x="66" y="34"/>
                </a:cxn>
                <a:cxn ang="0">
                  <a:pos x="0" y="22"/>
                </a:cxn>
                <a:cxn ang="0">
                  <a:pos x="12" y="6"/>
                </a:cxn>
                <a:cxn ang="0">
                  <a:pos x="12" y="6"/>
                </a:cxn>
              </a:cxnLst>
              <a:rect l="0" t="0" r="r" b="b"/>
              <a:pathLst>
                <a:path w="218" h="69">
                  <a:moveTo>
                    <a:pt x="12" y="6"/>
                  </a:moveTo>
                  <a:lnTo>
                    <a:pt x="18" y="0"/>
                  </a:lnTo>
                  <a:lnTo>
                    <a:pt x="31" y="0"/>
                  </a:lnTo>
                  <a:lnTo>
                    <a:pt x="52" y="13"/>
                  </a:lnTo>
                  <a:lnTo>
                    <a:pt x="74" y="22"/>
                  </a:lnTo>
                  <a:lnTo>
                    <a:pt x="102" y="30"/>
                  </a:lnTo>
                  <a:lnTo>
                    <a:pt x="151" y="46"/>
                  </a:lnTo>
                  <a:lnTo>
                    <a:pt x="198" y="62"/>
                  </a:lnTo>
                  <a:lnTo>
                    <a:pt x="218" y="69"/>
                  </a:lnTo>
                  <a:lnTo>
                    <a:pt x="109" y="47"/>
                  </a:lnTo>
                  <a:lnTo>
                    <a:pt x="66" y="34"/>
                  </a:lnTo>
                  <a:lnTo>
                    <a:pt x="0" y="22"/>
                  </a:lnTo>
                  <a:lnTo>
                    <a:pt x="12" y="6"/>
                  </a:lnTo>
                  <a:lnTo>
                    <a:pt x="12" y="6"/>
                  </a:lnTo>
                  <a:close/>
                </a:path>
              </a:pathLst>
            </a:custGeom>
            <a:solidFill>
              <a:srgbClr val="FFD6C9"/>
            </a:solidFill>
            <a:ln w="9525">
              <a:noFill/>
              <a:round/>
              <a:headEnd/>
              <a:tailEnd/>
            </a:ln>
          </p:spPr>
          <p:txBody>
            <a:bodyPr/>
            <a:lstStyle/>
            <a:p>
              <a:pPr>
                <a:defRPr/>
              </a:pPr>
              <a:endParaRPr lang="en-US"/>
            </a:p>
          </p:txBody>
        </p:sp>
        <p:sp>
          <p:nvSpPr>
            <p:cNvPr id="83188" name="Freeform 244">
              <a:extLst>
                <a:ext uri="{FF2B5EF4-FFF2-40B4-BE49-F238E27FC236}">
                  <a16:creationId xmlns:a16="http://schemas.microsoft.com/office/drawing/2014/main" id="{A4D2EE16-09FC-64FC-B7A0-B937735382E0}"/>
                </a:ext>
              </a:extLst>
            </p:cNvPr>
            <p:cNvSpPr>
              <a:spLocks/>
            </p:cNvSpPr>
            <p:nvPr/>
          </p:nvSpPr>
          <p:spPr bwMode="auto">
            <a:xfrm>
              <a:off x="4623" y="1706"/>
              <a:ext cx="70" cy="95"/>
            </a:xfrm>
            <a:custGeom>
              <a:avLst/>
              <a:gdLst/>
              <a:ahLst/>
              <a:cxnLst>
                <a:cxn ang="0">
                  <a:pos x="0" y="0"/>
                </a:cxn>
                <a:cxn ang="0">
                  <a:pos x="26" y="16"/>
                </a:cxn>
                <a:cxn ang="0">
                  <a:pos x="42" y="33"/>
                </a:cxn>
                <a:cxn ang="0">
                  <a:pos x="139" y="167"/>
                </a:cxn>
                <a:cxn ang="0">
                  <a:pos x="158" y="220"/>
                </a:cxn>
                <a:cxn ang="0">
                  <a:pos x="167" y="208"/>
                </a:cxn>
                <a:cxn ang="0">
                  <a:pos x="174" y="238"/>
                </a:cxn>
                <a:cxn ang="0">
                  <a:pos x="144" y="230"/>
                </a:cxn>
                <a:cxn ang="0">
                  <a:pos x="133" y="215"/>
                </a:cxn>
                <a:cxn ang="0">
                  <a:pos x="108" y="165"/>
                </a:cxn>
                <a:cxn ang="0">
                  <a:pos x="92" y="170"/>
                </a:cxn>
                <a:cxn ang="0">
                  <a:pos x="110" y="217"/>
                </a:cxn>
                <a:cxn ang="0">
                  <a:pos x="136" y="240"/>
                </a:cxn>
                <a:cxn ang="0">
                  <a:pos x="172" y="252"/>
                </a:cxn>
                <a:cxn ang="0">
                  <a:pos x="195" y="249"/>
                </a:cxn>
                <a:cxn ang="0">
                  <a:pos x="188" y="230"/>
                </a:cxn>
                <a:cxn ang="0">
                  <a:pos x="163" y="193"/>
                </a:cxn>
                <a:cxn ang="0">
                  <a:pos x="104" y="90"/>
                </a:cxn>
                <a:cxn ang="0">
                  <a:pos x="59" y="15"/>
                </a:cxn>
                <a:cxn ang="0">
                  <a:pos x="0" y="0"/>
                </a:cxn>
                <a:cxn ang="0">
                  <a:pos x="0" y="0"/>
                </a:cxn>
              </a:cxnLst>
              <a:rect l="0" t="0" r="r" b="b"/>
              <a:pathLst>
                <a:path w="195" h="252">
                  <a:moveTo>
                    <a:pt x="0" y="0"/>
                  </a:moveTo>
                  <a:lnTo>
                    <a:pt x="26" y="16"/>
                  </a:lnTo>
                  <a:lnTo>
                    <a:pt x="42" y="33"/>
                  </a:lnTo>
                  <a:lnTo>
                    <a:pt x="139" y="167"/>
                  </a:lnTo>
                  <a:lnTo>
                    <a:pt x="158" y="220"/>
                  </a:lnTo>
                  <a:lnTo>
                    <a:pt x="167" y="208"/>
                  </a:lnTo>
                  <a:lnTo>
                    <a:pt x="174" y="238"/>
                  </a:lnTo>
                  <a:lnTo>
                    <a:pt x="144" y="230"/>
                  </a:lnTo>
                  <a:lnTo>
                    <a:pt x="133" y="215"/>
                  </a:lnTo>
                  <a:lnTo>
                    <a:pt x="108" y="165"/>
                  </a:lnTo>
                  <a:lnTo>
                    <a:pt x="92" y="170"/>
                  </a:lnTo>
                  <a:lnTo>
                    <a:pt x="110" y="217"/>
                  </a:lnTo>
                  <a:lnTo>
                    <a:pt x="136" y="240"/>
                  </a:lnTo>
                  <a:lnTo>
                    <a:pt x="172" y="252"/>
                  </a:lnTo>
                  <a:lnTo>
                    <a:pt x="195" y="249"/>
                  </a:lnTo>
                  <a:lnTo>
                    <a:pt x="188" y="230"/>
                  </a:lnTo>
                  <a:lnTo>
                    <a:pt x="163" y="193"/>
                  </a:lnTo>
                  <a:lnTo>
                    <a:pt x="104" y="90"/>
                  </a:lnTo>
                  <a:lnTo>
                    <a:pt x="59" y="15"/>
                  </a:lnTo>
                  <a:lnTo>
                    <a:pt x="0" y="0"/>
                  </a:lnTo>
                  <a:lnTo>
                    <a:pt x="0" y="0"/>
                  </a:lnTo>
                  <a:close/>
                </a:path>
              </a:pathLst>
            </a:custGeom>
            <a:solidFill>
              <a:srgbClr val="E08477"/>
            </a:solidFill>
            <a:ln w="9525">
              <a:noFill/>
              <a:round/>
              <a:headEnd/>
              <a:tailEnd/>
            </a:ln>
          </p:spPr>
          <p:txBody>
            <a:bodyPr/>
            <a:lstStyle/>
            <a:p>
              <a:pPr>
                <a:defRPr/>
              </a:pPr>
              <a:endParaRPr lang="en-US"/>
            </a:p>
          </p:txBody>
        </p:sp>
        <p:sp>
          <p:nvSpPr>
            <p:cNvPr id="83189" name="Freeform 245">
              <a:extLst>
                <a:ext uri="{FF2B5EF4-FFF2-40B4-BE49-F238E27FC236}">
                  <a16:creationId xmlns:a16="http://schemas.microsoft.com/office/drawing/2014/main" id="{14583F8B-C3E3-53A2-C59A-981EE80A86DD}"/>
                </a:ext>
              </a:extLst>
            </p:cNvPr>
            <p:cNvSpPr>
              <a:spLocks/>
            </p:cNvSpPr>
            <p:nvPr/>
          </p:nvSpPr>
          <p:spPr bwMode="auto">
            <a:xfrm>
              <a:off x="4652" y="1686"/>
              <a:ext cx="61" cy="81"/>
            </a:xfrm>
            <a:custGeom>
              <a:avLst/>
              <a:gdLst/>
              <a:ahLst/>
              <a:cxnLst>
                <a:cxn ang="0">
                  <a:pos x="66" y="146"/>
                </a:cxn>
                <a:cxn ang="0">
                  <a:pos x="87" y="161"/>
                </a:cxn>
                <a:cxn ang="0">
                  <a:pos x="103" y="173"/>
                </a:cxn>
                <a:cxn ang="0">
                  <a:pos x="116" y="179"/>
                </a:cxn>
                <a:cxn ang="0">
                  <a:pos x="138" y="191"/>
                </a:cxn>
                <a:cxn ang="0">
                  <a:pos x="151" y="198"/>
                </a:cxn>
                <a:cxn ang="0">
                  <a:pos x="156" y="194"/>
                </a:cxn>
                <a:cxn ang="0">
                  <a:pos x="146" y="172"/>
                </a:cxn>
                <a:cxn ang="0">
                  <a:pos x="134" y="179"/>
                </a:cxn>
                <a:cxn ang="0">
                  <a:pos x="106" y="120"/>
                </a:cxn>
                <a:cxn ang="0">
                  <a:pos x="26" y="40"/>
                </a:cxn>
                <a:cxn ang="0">
                  <a:pos x="2" y="18"/>
                </a:cxn>
                <a:cxn ang="0">
                  <a:pos x="0" y="0"/>
                </a:cxn>
                <a:cxn ang="0">
                  <a:pos x="54" y="54"/>
                </a:cxn>
                <a:cxn ang="0">
                  <a:pos x="97" y="99"/>
                </a:cxn>
                <a:cxn ang="0">
                  <a:pos x="137" y="148"/>
                </a:cxn>
                <a:cxn ang="0">
                  <a:pos x="157" y="179"/>
                </a:cxn>
                <a:cxn ang="0">
                  <a:pos x="168" y="200"/>
                </a:cxn>
                <a:cxn ang="0">
                  <a:pos x="162" y="214"/>
                </a:cxn>
                <a:cxn ang="0">
                  <a:pos x="140" y="217"/>
                </a:cxn>
                <a:cxn ang="0">
                  <a:pos x="115" y="197"/>
                </a:cxn>
                <a:cxn ang="0">
                  <a:pos x="100" y="188"/>
                </a:cxn>
                <a:cxn ang="0">
                  <a:pos x="66" y="146"/>
                </a:cxn>
                <a:cxn ang="0">
                  <a:pos x="66" y="146"/>
                </a:cxn>
              </a:cxnLst>
              <a:rect l="0" t="0" r="r" b="b"/>
              <a:pathLst>
                <a:path w="168" h="217">
                  <a:moveTo>
                    <a:pt x="66" y="146"/>
                  </a:moveTo>
                  <a:lnTo>
                    <a:pt x="87" y="161"/>
                  </a:lnTo>
                  <a:lnTo>
                    <a:pt x="103" y="173"/>
                  </a:lnTo>
                  <a:lnTo>
                    <a:pt x="116" y="179"/>
                  </a:lnTo>
                  <a:lnTo>
                    <a:pt x="138" y="191"/>
                  </a:lnTo>
                  <a:lnTo>
                    <a:pt x="151" y="198"/>
                  </a:lnTo>
                  <a:lnTo>
                    <a:pt x="156" y="194"/>
                  </a:lnTo>
                  <a:lnTo>
                    <a:pt x="146" y="172"/>
                  </a:lnTo>
                  <a:lnTo>
                    <a:pt x="134" y="179"/>
                  </a:lnTo>
                  <a:lnTo>
                    <a:pt x="106" y="120"/>
                  </a:lnTo>
                  <a:lnTo>
                    <a:pt x="26" y="40"/>
                  </a:lnTo>
                  <a:lnTo>
                    <a:pt x="2" y="18"/>
                  </a:lnTo>
                  <a:lnTo>
                    <a:pt x="0" y="0"/>
                  </a:lnTo>
                  <a:lnTo>
                    <a:pt x="54" y="54"/>
                  </a:lnTo>
                  <a:lnTo>
                    <a:pt x="97" y="99"/>
                  </a:lnTo>
                  <a:lnTo>
                    <a:pt x="137" y="148"/>
                  </a:lnTo>
                  <a:lnTo>
                    <a:pt x="157" y="179"/>
                  </a:lnTo>
                  <a:lnTo>
                    <a:pt x="168" y="200"/>
                  </a:lnTo>
                  <a:lnTo>
                    <a:pt x="162" y="214"/>
                  </a:lnTo>
                  <a:lnTo>
                    <a:pt x="140" y="217"/>
                  </a:lnTo>
                  <a:lnTo>
                    <a:pt x="115" y="197"/>
                  </a:lnTo>
                  <a:lnTo>
                    <a:pt x="100" y="188"/>
                  </a:lnTo>
                  <a:lnTo>
                    <a:pt x="66" y="146"/>
                  </a:lnTo>
                  <a:lnTo>
                    <a:pt x="66" y="146"/>
                  </a:lnTo>
                  <a:close/>
                </a:path>
              </a:pathLst>
            </a:custGeom>
            <a:solidFill>
              <a:srgbClr val="E08477"/>
            </a:solidFill>
            <a:ln w="9525">
              <a:noFill/>
              <a:round/>
              <a:headEnd/>
              <a:tailEnd/>
            </a:ln>
          </p:spPr>
          <p:txBody>
            <a:bodyPr/>
            <a:lstStyle/>
            <a:p>
              <a:pPr>
                <a:defRPr/>
              </a:pPr>
              <a:endParaRPr lang="en-US"/>
            </a:p>
          </p:txBody>
        </p:sp>
        <p:sp>
          <p:nvSpPr>
            <p:cNvPr id="83190" name="Freeform 246">
              <a:extLst>
                <a:ext uri="{FF2B5EF4-FFF2-40B4-BE49-F238E27FC236}">
                  <a16:creationId xmlns:a16="http://schemas.microsoft.com/office/drawing/2014/main" id="{93B85146-2FFB-7397-32FB-746B1A858587}"/>
                </a:ext>
              </a:extLst>
            </p:cNvPr>
            <p:cNvSpPr>
              <a:spLocks/>
            </p:cNvSpPr>
            <p:nvPr/>
          </p:nvSpPr>
          <p:spPr bwMode="auto">
            <a:xfrm>
              <a:off x="4535" y="1305"/>
              <a:ext cx="269" cy="279"/>
            </a:xfrm>
            <a:custGeom>
              <a:avLst/>
              <a:gdLst/>
              <a:ahLst/>
              <a:cxnLst>
                <a:cxn ang="0">
                  <a:pos x="39" y="67"/>
                </a:cxn>
                <a:cxn ang="0">
                  <a:pos x="27" y="89"/>
                </a:cxn>
                <a:cxn ang="0">
                  <a:pos x="8" y="115"/>
                </a:cxn>
                <a:cxn ang="0">
                  <a:pos x="0" y="164"/>
                </a:cxn>
                <a:cxn ang="0">
                  <a:pos x="65" y="201"/>
                </a:cxn>
                <a:cxn ang="0">
                  <a:pos x="96" y="221"/>
                </a:cxn>
                <a:cxn ang="0">
                  <a:pos x="126" y="252"/>
                </a:cxn>
                <a:cxn ang="0">
                  <a:pos x="305" y="308"/>
                </a:cxn>
                <a:cxn ang="0">
                  <a:pos x="345" y="358"/>
                </a:cxn>
                <a:cxn ang="0">
                  <a:pos x="451" y="516"/>
                </a:cxn>
                <a:cxn ang="0">
                  <a:pos x="507" y="631"/>
                </a:cxn>
                <a:cxn ang="0">
                  <a:pos x="553" y="717"/>
                </a:cxn>
                <a:cxn ang="0">
                  <a:pos x="680" y="749"/>
                </a:cxn>
                <a:cxn ang="0">
                  <a:pos x="733" y="740"/>
                </a:cxn>
                <a:cxn ang="0">
                  <a:pos x="754" y="673"/>
                </a:cxn>
                <a:cxn ang="0">
                  <a:pos x="740" y="594"/>
                </a:cxn>
                <a:cxn ang="0">
                  <a:pos x="715" y="553"/>
                </a:cxn>
                <a:cxn ang="0">
                  <a:pos x="687" y="513"/>
                </a:cxn>
                <a:cxn ang="0">
                  <a:pos x="667" y="482"/>
                </a:cxn>
                <a:cxn ang="0">
                  <a:pos x="599" y="361"/>
                </a:cxn>
                <a:cxn ang="0">
                  <a:pos x="562" y="288"/>
                </a:cxn>
                <a:cxn ang="0">
                  <a:pos x="507" y="149"/>
                </a:cxn>
                <a:cxn ang="0">
                  <a:pos x="496" y="118"/>
                </a:cxn>
                <a:cxn ang="0">
                  <a:pos x="466" y="95"/>
                </a:cxn>
                <a:cxn ang="0">
                  <a:pos x="456" y="80"/>
                </a:cxn>
                <a:cxn ang="0">
                  <a:pos x="453" y="52"/>
                </a:cxn>
                <a:cxn ang="0">
                  <a:pos x="426" y="12"/>
                </a:cxn>
                <a:cxn ang="0">
                  <a:pos x="375" y="0"/>
                </a:cxn>
                <a:cxn ang="0">
                  <a:pos x="344" y="2"/>
                </a:cxn>
                <a:cxn ang="0">
                  <a:pos x="320" y="12"/>
                </a:cxn>
                <a:cxn ang="0">
                  <a:pos x="314" y="43"/>
                </a:cxn>
                <a:cxn ang="0">
                  <a:pos x="229" y="49"/>
                </a:cxn>
                <a:cxn ang="0">
                  <a:pos x="133" y="31"/>
                </a:cxn>
                <a:cxn ang="0">
                  <a:pos x="65" y="41"/>
                </a:cxn>
                <a:cxn ang="0">
                  <a:pos x="39" y="67"/>
                </a:cxn>
                <a:cxn ang="0">
                  <a:pos x="39" y="67"/>
                </a:cxn>
              </a:cxnLst>
              <a:rect l="0" t="0" r="r" b="b"/>
              <a:pathLst>
                <a:path w="754" h="749">
                  <a:moveTo>
                    <a:pt x="39" y="67"/>
                  </a:moveTo>
                  <a:lnTo>
                    <a:pt x="27" y="89"/>
                  </a:lnTo>
                  <a:lnTo>
                    <a:pt x="8" y="115"/>
                  </a:lnTo>
                  <a:lnTo>
                    <a:pt x="0" y="164"/>
                  </a:lnTo>
                  <a:lnTo>
                    <a:pt x="65" y="201"/>
                  </a:lnTo>
                  <a:lnTo>
                    <a:pt x="96" y="221"/>
                  </a:lnTo>
                  <a:lnTo>
                    <a:pt x="126" y="252"/>
                  </a:lnTo>
                  <a:lnTo>
                    <a:pt x="305" y="308"/>
                  </a:lnTo>
                  <a:lnTo>
                    <a:pt x="345" y="358"/>
                  </a:lnTo>
                  <a:lnTo>
                    <a:pt x="451" y="516"/>
                  </a:lnTo>
                  <a:lnTo>
                    <a:pt x="507" y="631"/>
                  </a:lnTo>
                  <a:lnTo>
                    <a:pt x="553" y="717"/>
                  </a:lnTo>
                  <a:lnTo>
                    <a:pt x="680" y="749"/>
                  </a:lnTo>
                  <a:lnTo>
                    <a:pt x="733" y="740"/>
                  </a:lnTo>
                  <a:lnTo>
                    <a:pt x="754" y="673"/>
                  </a:lnTo>
                  <a:lnTo>
                    <a:pt x="740" y="594"/>
                  </a:lnTo>
                  <a:lnTo>
                    <a:pt x="715" y="553"/>
                  </a:lnTo>
                  <a:lnTo>
                    <a:pt x="687" y="513"/>
                  </a:lnTo>
                  <a:lnTo>
                    <a:pt x="667" y="482"/>
                  </a:lnTo>
                  <a:lnTo>
                    <a:pt x="599" y="361"/>
                  </a:lnTo>
                  <a:lnTo>
                    <a:pt x="562" y="288"/>
                  </a:lnTo>
                  <a:lnTo>
                    <a:pt x="507" y="149"/>
                  </a:lnTo>
                  <a:lnTo>
                    <a:pt x="496" y="118"/>
                  </a:lnTo>
                  <a:lnTo>
                    <a:pt x="466" y="95"/>
                  </a:lnTo>
                  <a:lnTo>
                    <a:pt x="456" y="80"/>
                  </a:lnTo>
                  <a:lnTo>
                    <a:pt x="453" y="52"/>
                  </a:lnTo>
                  <a:lnTo>
                    <a:pt x="426" y="12"/>
                  </a:lnTo>
                  <a:lnTo>
                    <a:pt x="375" y="0"/>
                  </a:lnTo>
                  <a:lnTo>
                    <a:pt x="344" y="2"/>
                  </a:lnTo>
                  <a:lnTo>
                    <a:pt x="320" y="12"/>
                  </a:lnTo>
                  <a:lnTo>
                    <a:pt x="314" y="43"/>
                  </a:lnTo>
                  <a:lnTo>
                    <a:pt x="229" y="49"/>
                  </a:lnTo>
                  <a:lnTo>
                    <a:pt x="133" y="31"/>
                  </a:lnTo>
                  <a:lnTo>
                    <a:pt x="65" y="41"/>
                  </a:lnTo>
                  <a:lnTo>
                    <a:pt x="39" y="67"/>
                  </a:lnTo>
                  <a:lnTo>
                    <a:pt x="39" y="67"/>
                  </a:lnTo>
                  <a:close/>
                </a:path>
              </a:pathLst>
            </a:custGeom>
            <a:solidFill>
              <a:srgbClr val="FFC4B8"/>
            </a:solidFill>
            <a:ln w="9525">
              <a:noFill/>
              <a:round/>
              <a:headEnd/>
              <a:tailEnd/>
            </a:ln>
          </p:spPr>
          <p:txBody>
            <a:bodyPr/>
            <a:lstStyle/>
            <a:p>
              <a:pPr>
                <a:defRPr/>
              </a:pPr>
              <a:endParaRPr lang="en-US"/>
            </a:p>
          </p:txBody>
        </p:sp>
        <p:sp>
          <p:nvSpPr>
            <p:cNvPr id="83191" name="Freeform 247">
              <a:extLst>
                <a:ext uri="{FF2B5EF4-FFF2-40B4-BE49-F238E27FC236}">
                  <a16:creationId xmlns:a16="http://schemas.microsoft.com/office/drawing/2014/main" id="{721739A5-5104-12DA-9E8F-50AE86CEFF73}"/>
                </a:ext>
              </a:extLst>
            </p:cNvPr>
            <p:cNvSpPr>
              <a:spLocks/>
            </p:cNvSpPr>
            <p:nvPr/>
          </p:nvSpPr>
          <p:spPr bwMode="auto">
            <a:xfrm>
              <a:off x="4551" y="1666"/>
              <a:ext cx="47" cy="15"/>
            </a:xfrm>
            <a:custGeom>
              <a:avLst/>
              <a:gdLst/>
              <a:ahLst/>
              <a:cxnLst>
                <a:cxn ang="0">
                  <a:pos x="33" y="0"/>
                </a:cxn>
                <a:cxn ang="0">
                  <a:pos x="98" y="11"/>
                </a:cxn>
                <a:cxn ang="0">
                  <a:pos x="129" y="42"/>
                </a:cxn>
                <a:cxn ang="0">
                  <a:pos x="92" y="34"/>
                </a:cxn>
                <a:cxn ang="0">
                  <a:pos x="51" y="33"/>
                </a:cxn>
                <a:cxn ang="0">
                  <a:pos x="37" y="20"/>
                </a:cxn>
                <a:cxn ang="0">
                  <a:pos x="0" y="5"/>
                </a:cxn>
                <a:cxn ang="0">
                  <a:pos x="33" y="0"/>
                </a:cxn>
                <a:cxn ang="0">
                  <a:pos x="33" y="0"/>
                </a:cxn>
              </a:cxnLst>
              <a:rect l="0" t="0" r="r" b="b"/>
              <a:pathLst>
                <a:path w="129" h="42">
                  <a:moveTo>
                    <a:pt x="33" y="0"/>
                  </a:moveTo>
                  <a:lnTo>
                    <a:pt x="98" y="11"/>
                  </a:lnTo>
                  <a:lnTo>
                    <a:pt x="129" y="42"/>
                  </a:lnTo>
                  <a:lnTo>
                    <a:pt x="92" y="34"/>
                  </a:lnTo>
                  <a:lnTo>
                    <a:pt x="51" y="33"/>
                  </a:lnTo>
                  <a:lnTo>
                    <a:pt x="37" y="20"/>
                  </a:lnTo>
                  <a:lnTo>
                    <a:pt x="0" y="5"/>
                  </a:lnTo>
                  <a:lnTo>
                    <a:pt x="33" y="0"/>
                  </a:lnTo>
                  <a:lnTo>
                    <a:pt x="33" y="0"/>
                  </a:lnTo>
                  <a:close/>
                </a:path>
              </a:pathLst>
            </a:custGeom>
            <a:solidFill>
              <a:srgbClr val="F59E92"/>
            </a:solidFill>
            <a:ln w="9525">
              <a:noFill/>
              <a:round/>
              <a:headEnd/>
              <a:tailEnd/>
            </a:ln>
          </p:spPr>
          <p:txBody>
            <a:bodyPr/>
            <a:lstStyle/>
            <a:p>
              <a:pPr>
                <a:defRPr/>
              </a:pPr>
              <a:endParaRPr lang="en-US"/>
            </a:p>
          </p:txBody>
        </p:sp>
        <p:sp>
          <p:nvSpPr>
            <p:cNvPr id="83192" name="Freeform 248">
              <a:extLst>
                <a:ext uri="{FF2B5EF4-FFF2-40B4-BE49-F238E27FC236}">
                  <a16:creationId xmlns:a16="http://schemas.microsoft.com/office/drawing/2014/main" id="{B174A6F7-346E-61D3-60E8-020DD6C53D85}"/>
                </a:ext>
              </a:extLst>
            </p:cNvPr>
            <p:cNvSpPr>
              <a:spLocks/>
            </p:cNvSpPr>
            <p:nvPr/>
          </p:nvSpPr>
          <p:spPr bwMode="auto">
            <a:xfrm>
              <a:off x="4451" y="1687"/>
              <a:ext cx="140" cy="34"/>
            </a:xfrm>
            <a:custGeom>
              <a:avLst/>
              <a:gdLst/>
              <a:ahLst/>
              <a:cxnLst>
                <a:cxn ang="0">
                  <a:pos x="0" y="91"/>
                </a:cxn>
                <a:cxn ang="0">
                  <a:pos x="297" y="0"/>
                </a:cxn>
                <a:cxn ang="0">
                  <a:pos x="347" y="6"/>
                </a:cxn>
                <a:cxn ang="0">
                  <a:pos x="396" y="28"/>
                </a:cxn>
                <a:cxn ang="0">
                  <a:pos x="354" y="32"/>
                </a:cxn>
                <a:cxn ang="0">
                  <a:pos x="340" y="22"/>
                </a:cxn>
                <a:cxn ang="0">
                  <a:pos x="313" y="12"/>
                </a:cxn>
                <a:cxn ang="0">
                  <a:pos x="248" y="29"/>
                </a:cxn>
                <a:cxn ang="0">
                  <a:pos x="195" y="46"/>
                </a:cxn>
                <a:cxn ang="0">
                  <a:pos x="0" y="91"/>
                </a:cxn>
                <a:cxn ang="0">
                  <a:pos x="0" y="91"/>
                </a:cxn>
              </a:cxnLst>
              <a:rect l="0" t="0" r="r" b="b"/>
              <a:pathLst>
                <a:path w="396" h="91">
                  <a:moveTo>
                    <a:pt x="0" y="91"/>
                  </a:moveTo>
                  <a:lnTo>
                    <a:pt x="297" y="0"/>
                  </a:lnTo>
                  <a:lnTo>
                    <a:pt x="347" y="6"/>
                  </a:lnTo>
                  <a:lnTo>
                    <a:pt x="396" y="28"/>
                  </a:lnTo>
                  <a:lnTo>
                    <a:pt x="354" y="32"/>
                  </a:lnTo>
                  <a:lnTo>
                    <a:pt x="340" y="22"/>
                  </a:lnTo>
                  <a:lnTo>
                    <a:pt x="313" y="12"/>
                  </a:lnTo>
                  <a:lnTo>
                    <a:pt x="248" y="29"/>
                  </a:lnTo>
                  <a:lnTo>
                    <a:pt x="195" y="46"/>
                  </a:lnTo>
                  <a:lnTo>
                    <a:pt x="0" y="91"/>
                  </a:lnTo>
                  <a:lnTo>
                    <a:pt x="0" y="91"/>
                  </a:lnTo>
                  <a:close/>
                </a:path>
              </a:pathLst>
            </a:custGeom>
            <a:solidFill>
              <a:srgbClr val="F59E92"/>
            </a:solidFill>
            <a:ln w="9525">
              <a:noFill/>
              <a:round/>
              <a:headEnd/>
              <a:tailEnd/>
            </a:ln>
          </p:spPr>
          <p:txBody>
            <a:bodyPr/>
            <a:lstStyle/>
            <a:p>
              <a:pPr>
                <a:defRPr/>
              </a:pPr>
              <a:endParaRPr lang="en-US"/>
            </a:p>
          </p:txBody>
        </p:sp>
        <p:sp>
          <p:nvSpPr>
            <p:cNvPr id="83193" name="Freeform 249">
              <a:extLst>
                <a:ext uri="{FF2B5EF4-FFF2-40B4-BE49-F238E27FC236}">
                  <a16:creationId xmlns:a16="http://schemas.microsoft.com/office/drawing/2014/main" id="{17D634AE-B747-1046-ED87-0F1E79D0DE32}"/>
                </a:ext>
              </a:extLst>
            </p:cNvPr>
            <p:cNvSpPr>
              <a:spLocks/>
            </p:cNvSpPr>
            <p:nvPr/>
          </p:nvSpPr>
          <p:spPr bwMode="auto">
            <a:xfrm>
              <a:off x="4264" y="1771"/>
              <a:ext cx="143" cy="43"/>
            </a:xfrm>
            <a:custGeom>
              <a:avLst/>
              <a:gdLst/>
              <a:ahLst/>
              <a:cxnLst>
                <a:cxn ang="0">
                  <a:pos x="26" y="59"/>
                </a:cxn>
                <a:cxn ang="0">
                  <a:pos x="72" y="48"/>
                </a:cxn>
                <a:cxn ang="0">
                  <a:pos x="176" y="28"/>
                </a:cxn>
                <a:cxn ang="0">
                  <a:pos x="287" y="7"/>
                </a:cxn>
                <a:cxn ang="0">
                  <a:pos x="352" y="0"/>
                </a:cxn>
                <a:cxn ang="0">
                  <a:pos x="371" y="5"/>
                </a:cxn>
                <a:cxn ang="0">
                  <a:pos x="380" y="17"/>
                </a:cxn>
                <a:cxn ang="0">
                  <a:pos x="381" y="32"/>
                </a:cxn>
                <a:cxn ang="0">
                  <a:pos x="404" y="63"/>
                </a:cxn>
                <a:cxn ang="0">
                  <a:pos x="287" y="104"/>
                </a:cxn>
                <a:cxn ang="0">
                  <a:pos x="218" y="110"/>
                </a:cxn>
                <a:cxn ang="0">
                  <a:pos x="0" y="119"/>
                </a:cxn>
                <a:cxn ang="0">
                  <a:pos x="14" y="63"/>
                </a:cxn>
                <a:cxn ang="0">
                  <a:pos x="26" y="59"/>
                </a:cxn>
                <a:cxn ang="0">
                  <a:pos x="26" y="59"/>
                </a:cxn>
              </a:cxnLst>
              <a:rect l="0" t="0" r="r" b="b"/>
              <a:pathLst>
                <a:path w="404" h="119">
                  <a:moveTo>
                    <a:pt x="26" y="59"/>
                  </a:moveTo>
                  <a:lnTo>
                    <a:pt x="72" y="48"/>
                  </a:lnTo>
                  <a:lnTo>
                    <a:pt x="176" y="28"/>
                  </a:lnTo>
                  <a:lnTo>
                    <a:pt x="287" y="7"/>
                  </a:lnTo>
                  <a:lnTo>
                    <a:pt x="352" y="0"/>
                  </a:lnTo>
                  <a:lnTo>
                    <a:pt x="371" y="5"/>
                  </a:lnTo>
                  <a:lnTo>
                    <a:pt x="380" y="17"/>
                  </a:lnTo>
                  <a:lnTo>
                    <a:pt x="381" y="32"/>
                  </a:lnTo>
                  <a:lnTo>
                    <a:pt x="404" y="63"/>
                  </a:lnTo>
                  <a:lnTo>
                    <a:pt x="287" y="104"/>
                  </a:lnTo>
                  <a:lnTo>
                    <a:pt x="218" y="110"/>
                  </a:lnTo>
                  <a:lnTo>
                    <a:pt x="0" y="119"/>
                  </a:lnTo>
                  <a:lnTo>
                    <a:pt x="14" y="63"/>
                  </a:lnTo>
                  <a:lnTo>
                    <a:pt x="26" y="59"/>
                  </a:lnTo>
                  <a:lnTo>
                    <a:pt x="26" y="59"/>
                  </a:lnTo>
                  <a:close/>
                </a:path>
              </a:pathLst>
            </a:custGeom>
            <a:solidFill>
              <a:srgbClr val="FFB5A8"/>
            </a:solidFill>
            <a:ln w="9525">
              <a:noFill/>
              <a:round/>
              <a:headEnd/>
              <a:tailEnd/>
            </a:ln>
          </p:spPr>
          <p:txBody>
            <a:bodyPr/>
            <a:lstStyle/>
            <a:p>
              <a:pPr>
                <a:defRPr/>
              </a:pPr>
              <a:endParaRPr lang="en-US"/>
            </a:p>
          </p:txBody>
        </p:sp>
        <p:sp>
          <p:nvSpPr>
            <p:cNvPr id="83194" name="Freeform 250">
              <a:extLst>
                <a:ext uri="{FF2B5EF4-FFF2-40B4-BE49-F238E27FC236}">
                  <a16:creationId xmlns:a16="http://schemas.microsoft.com/office/drawing/2014/main" id="{46A1EACF-4BAB-9468-A61B-51E64A732618}"/>
                </a:ext>
              </a:extLst>
            </p:cNvPr>
            <p:cNvSpPr>
              <a:spLocks/>
            </p:cNvSpPr>
            <p:nvPr/>
          </p:nvSpPr>
          <p:spPr bwMode="auto">
            <a:xfrm>
              <a:off x="4258" y="1712"/>
              <a:ext cx="372" cy="104"/>
            </a:xfrm>
            <a:custGeom>
              <a:avLst/>
              <a:gdLst/>
              <a:ahLst/>
              <a:cxnLst>
                <a:cxn ang="0">
                  <a:pos x="859" y="7"/>
                </a:cxn>
                <a:cxn ang="0">
                  <a:pos x="943" y="46"/>
                </a:cxn>
                <a:cxn ang="0">
                  <a:pos x="970" y="88"/>
                </a:cxn>
                <a:cxn ang="0">
                  <a:pos x="991" y="93"/>
                </a:cxn>
                <a:cxn ang="0">
                  <a:pos x="1032" y="150"/>
                </a:cxn>
                <a:cxn ang="0">
                  <a:pos x="1017" y="189"/>
                </a:cxn>
                <a:cxn ang="0">
                  <a:pos x="1042" y="243"/>
                </a:cxn>
                <a:cxn ang="0">
                  <a:pos x="1016" y="202"/>
                </a:cxn>
                <a:cxn ang="0">
                  <a:pos x="1032" y="246"/>
                </a:cxn>
                <a:cxn ang="0">
                  <a:pos x="998" y="172"/>
                </a:cxn>
                <a:cxn ang="0">
                  <a:pos x="949" y="102"/>
                </a:cxn>
                <a:cxn ang="0">
                  <a:pos x="868" y="78"/>
                </a:cxn>
                <a:cxn ang="0">
                  <a:pos x="834" y="78"/>
                </a:cxn>
                <a:cxn ang="0">
                  <a:pos x="756" y="107"/>
                </a:cxn>
                <a:cxn ang="0">
                  <a:pos x="725" y="127"/>
                </a:cxn>
                <a:cxn ang="0">
                  <a:pos x="671" y="159"/>
                </a:cxn>
                <a:cxn ang="0">
                  <a:pos x="619" y="189"/>
                </a:cxn>
                <a:cxn ang="0">
                  <a:pos x="576" y="200"/>
                </a:cxn>
                <a:cxn ang="0">
                  <a:pos x="410" y="205"/>
                </a:cxn>
                <a:cxn ang="0">
                  <a:pos x="342" y="181"/>
                </a:cxn>
                <a:cxn ang="0">
                  <a:pos x="181" y="180"/>
                </a:cxn>
                <a:cxn ang="0">
                  <a:pos x="35" y="208"/>
                </a:cxn>
                <a:cxn ang="0">
                  <a:pos x="166" y="259"/>
                </a:cxn>
                <a:cxn ang="0">
                  <a:pos x="221" y="236"/>
                </a:cxn>
                <a:cxn ang="0">
                  <a:pos x="363" y="212"/>
                </a:cxn>
                <a:cxn ang="0">
                  <a:pos x="551" y="221"/>
                </a:cxn>
                <a:cxn ang="0">
                  <a:pos x="778" y="121"/>
                </a:cxn>
                <a:cxn ang="0">
                  <a:pos x="941" y="125"/>
                </a:cxn>
                <a:cxn ang="0">
                  <a:pos x="980" y="184"/>
                </a:cxn>
                <a:cxn ang="0">
                  <a:pos x="1008" y="245"/>
                </a:cxn>
                <a:cxn ang="0">
                  <a:pos x="1044" y="256"/>
                </a:cxn>
                <a:cxn ang="0">
                  <a:pos x="1045" y="181"/>
                </a:cxn>
                <a:cxn ang="0">
                  <a:pos x="1001" y="84"/>
                </a:cxn>
                <a:cxn ang="0">
                  <a:pos x="982" y="47"/>
                </a:cxn>
                <a:cxn ang="0">
                  <a:pos x="929" y="22"/>
                </a:cxn>
                <a:cxn ang="0">
                  <a:pos x="840" y="0"/>
                </a:cxn>
              </a:cxnLst>
              <a:rect l="0" t="0" r="r" b="b"/>
              <a:pathLst>
                <a:path w="1050" h="277">
                  <a:moveTo>
                    <a:pt x="840" y="0"/>
                  </a:moveTo>
                  <a:lnTo>
                    <a:pt x="859" y="7"/>
                  </a:lnTo>
                  <a:lnTo>
                    <a:pt x="901" y="26"/>
                  </a:lnTo>
                  <a:lnTo>
                    <a:pt x="943" y="46"/>
                  </a:lnTo>
                  <a:lnTo>
                    <a:pt x="964" y="59"/>
                  </a:lnTo>
                  <a:lnTo>
                    <a:pt x="970" y="88"/>
                  </a:lnTo>
                  <a:lnTo>
                    <a:pt x="973" y="85"/>
                  </a:lnTo>
                  <a:lnTo>
                    <a:pt x="991" y="93"/>
                  </a:lnTo>
                  <a:lnTo>
                    <a:pt x="1019" y="124"/>
                  </a:lnTo>
                  <a:lnTo>
                    <a:pt x="1032" y="150"/>
                  </a:lnTo>
                  <a:lnTo>
                    <a:pt x="1025" y="174"/>
                  </a:lnTo>
                  <a:lnTo>
                    <a:pt x="1017" y="189"/>
                  </a:lnTo>
                  <a:lnTo>
                    <a:pt x="1035" y="197"/>
                  </a:lnTo>
                  <a:lnTo>
                    <a:pt x="1042" y="243"/>
                  </a:lnTo>
                  <a:lnTo>
                    <a:pt x="1033" y="211"/>
                  </a:lnTo>
                  <a:lnTo>
                    <a:pt x="1016" y="202"/>
                  </a:lnTo>
                  <a:lnTo>
                    <a:pt x="1022" y="228"/>
                  </a:lnTo>
                  <a:lnTo>
                    <a:pt x="1032" y="246"/>
                  </a:lnTo>
                  <a:lnTo>
                    <a:pt x="1013" y="234"/>
                  </a:lnTo>
                  <a:lnTo>
                    <a:pt x="998" y="172"/>
                  </a:lnTo>
                  <a:lnTo>
                    <a:pt x="972" y="135"/>
                  </a:lnTo>
                  <a:lnTo>
                    <a:pt x="949" y="102"/>
                  </a:lnTo>
                  <a:lnTo>
                    <a:pt x="915" y="93"/>
                  </a:lnTo>
                  <a:lnTo>
                    <a:pt x="868" y="78"/>
                  </a:lnTo>
                  <a:lnTo>
                    <a:pt x="851" y="74"/>
                  </a:lnTo>
                  <a:lnTo>
                    <a:pt x="834" y="78"/>
                  </a:lnTo>
                  <a:lnTo>
                    <a:pt x="798" y="88"/>
                  </a:lnTo>
                  <a:lnTo>
                    <a:pt x="756" y="107"/>
                  </a:lnTo>
                  <a:lnTo>
                    <a:pt x="736" y="119"/>
                  </a:lnTo>
                  <a:lnTo>
                    <a:pt x="725" y="127"/>
                  </a:lnTo>
                  <a:lnTo>
                    <a:pt x="700" y="143"/>
                  </a:lnTo>
                  <a:lnTo>
                    <a:pt x="671" y="159"/>
                  </a:lnTo>
                  <a:lnTo>
                    <a:pt x="650" y="169"/>
                  </a:lnTo>
                  <a:lnTo>
                    <a:pt x="619" y="189"/>
                  </a:lnTo>
                  <a:lnTo>
                    <a:pt x="600" y="197"/>
                  </a:lnTo>
                  <a:lnTo>
                    <a:pt x="576" y="200"/>
                  </a:lnTo>
                  <a:lnTo>
                    <a:pt x="467" y="200"/>
                  </a:lnTo>
                  <a:lnTo>
                    <a:pt x="410" y="205"/>
                  </a:lnTo>
                  <a:lnTo>
                    <a:pt x="377" y="189"/>
                  </a:lnTo>
                  <a:lnTo>
                    <a:pt x="342" y="181"/>
                  </a:lnTo>
                  <a:lnTo>
                    <a:pt x="277" y="178"/>
                  </a:lnTo>
                  <a:lnTo>
                    <a:pt x="181" y="180"/>
                  </a:lnTo>
                  <a:lnTo>
                    <a:pt x="103" y="194"/>
                  </a:lnTo>
                  <a:lnTo>
                    <a:pt x="35" y="208"/>
                  </a:lnTo>
                  <a:lnTo>
                    <a:pt x="0" y="277"/>
                  </a:lnTo>
                  <a:lnTo>
                    <a:pt x="166" y="259"/>
                  </a:lnTo>
                  <a:lnTo>
                    <a:pt x="194" y="245"/>
                  </a:lnTo>
                  <a:lnTo>
                    <a:pt x="221" y="236"/>
                  </a:lnTo>
                  <a:lnTo>
                    <a:pt x="270" y="225"/>
                  </a:lnTo>
                  <a:lnTo>
                    <a:pt x="363" y="212"/>
                  </a:lnTo>
                  <a:lnTo>
                    <a:pt x="422" y="221"/>
                  </a:lnTo>
                  <a:lnTo>
                    <a:pt x="551" y="221"/>
                  </a:lnTo>
                  <a:lnTo>
                    <a:pt x="618" y="217"/>
                  </a:lnTo>
                  <a:lnTo>
                    <a:pt x="778" y="121"/>
                  </a:lnTo>
                  <a:lnTo>
                    <a:pt x="867" y="104"/>
                  </a:lnTo>
                  <a:lnTo>
                    <a:pt x="941" y="125"/>
                  </a:lnTo>
                  <a:lnTo>
                    <a:pt x="958" y="161"/>
                  </a:lnTo>
                  <a:lnTo>
                    <a:pt x="980" y="184"/>
                  </a:lnTo>
                  <a:lnTo>
                    <a:pt x="979" y="206"/>
                  </a:lnTo>
                  <a:lnTo>
                    <a:pt x="1008" y="245"/>
                  </a:lnTo>
                  <a:lnTo>
                    <a:pt x="1029" y="252"/>
                  </a:lnTo>
                  <a:lnTo>
                    <a:pt x="1044" y="256"/>
                  </a:lnTo>
                  <a:lnTo>
                    <a:pt x="1050" y="239"/>
                  </a:lnTo>
                  <a:lnTo>
                    <a:pt x="1045" y="181"/>
                  </a:lnTo>
                  <a:lnTo>
                    <a:pt x="1038" y="134"/>
                  </a:lnTo>
                  <a:lnTo>
                    <a:pt x="1001" y="84"/>
                  </a:lnTo>
                  <a:lnTo>
                    <a:pt x="991" y="69"/>
                  </a:lnTo>
                  <a:lnTo>
                    <a:pt x="982" y="47"/>
                  </a:lnTo>
                  <a:lnTo>
                    <a:pt x="967" y="35"/>
                  </a:lnTo>
                  <a:lnTo>
                    <a:pt x="929" y="22"/>
                  </a:lnTo>
                  <a:lnTo>
                    <a:pt x="870" y="6"/>
                  </a:lnTo>
                  <a:lnTo>
                    <a:pt x="840" y="0"/>
                  </a:lnTo>
                  <a:lnTo>
                    <a:pt x="840" y="0"/>
                  </a:lnTo>
                  <a:close/>
                </a:path>
              </a:pathLst>
            </a:custGeom>
            <a:solidFill>
              <a:srgbClr val="E08477"/>
            </a:solidFill>
            <a:ln w="9525">
              <a:noFill/>
              <a:round/>
              <a:headEnd/>
              <a:tailEnd/>
            </a:ln>
          </p:spPr>
          <p:txBody>
            <a:bodyPr/>
            <a:lstStyle/>
            <a:p>
              <a:pPr>
                <a:defRPr/>
              </a:pPr>
              <a:endParaRPr lang="en-US"/>
            </a:p>
          </p:txBody>
        </p:sp>
        <p:sp>
          <p:nvSpPr>
            <p:cNvPr id="83195" name="Freeform 251">
              <a:extLst>
                <a:ext uri="{FF2B5EF4-FFF2-40B4-BE49-F238E27FC236}">
                  <a16:creationId xmlns:a16="http://schemas.microsoft.com/office/drawing/2014/main" id="{3BAE2B4D-7C93-044A-2A84-52CC55B72001}"/>
                </a:ext>
              </a:extLst>
            </p:cNvPr>
            <p:cNvSpPr>
              <a:spLocks/>
            </p:cNvSpPr>
            <p:nvPr/>
          </p:nvSpPr>
          <p:spPr bwMode="auto">
            <a:xfrm>
              <a:off x="4558" y="1748"/>
              <a:ext cx="44" cy="29"/>
            </a:xfrm>
            <a:custGeom>
              <a:avLst/>
              <a:gdLst/>
              <a:ahLst/>
              <a:cxnLst>
                <a:cxn ang="0">
                  <a:pos x="0" y="10"/>
                </a:cxn>
                <a:cxn ang="0">
                  <a:pos x="16" y="0"/>
                </a:cxn>
                <a:cxn ang="0">
                  <a:pos x="52" y="13"/>
                </a:cxn>
                <a:cxn ang="0">
                  <a:pos x="100" y="21"/>
                </a:cxn>
                <a:cxn ang="0">
                  <a:pos x="129" y="74"/>
                </a:cxn>
                <a:cxn ang="0">
                  <a:pos x="83" y="58"/>
                </a:cxn>
                <a:cxn ang="0">
                  <a:pos x="9" y="18"/>
                </a:cxn>
                <a:cxn ang="0">
                  <a:pos x="0" y="10"/>
                </a:cxn>
                <a:cxn ang="0">
                  <a:pos x="0" y="10"/>
                </a:cxn>
              </a:cxnLst>
              <a:rect l="0" t="0" r="r" b="b"/>
              <a:pathLst>
                <a:path w="129" h="74">
                  <a:moveTo>
                    <a:pt x="0" y="10"/>
                  </a:moveTo>
                  <a:lnTo>
                    <a:pt x="16" y="0"/>
                  </a:lnTo>
                  <a:lnTo>
                    <a:pt x="52" y="13"/>
                  </a:lnTo>
                  <a:lnTo>
                    <a:pt x="100" y="21"/>
                  </a:lnTo>
                  <a:lnTo>
                    <a:pt x="129" y="74"/>
                  </a:lnTo>
                  <a:lnTo>
                    <a:pt x="83" y="58"/>
                  </a:lnTo>
                  <a:lnTo>
                    <a:pt x="9" y="18"/>
                  </a:lnTo>
                  <a:lnTo>
                    <a:pt x="0" y="10"/>
                  </a:lnTo>
                  <a:lnTo>
                    <a:pt x="0" y="10"/>
                  </a:lnTo>
                  <a:close/>
                </a:path>
              </a:pathLst>
            </a:custGeom>
            <a:solidFill>
              <a:srgbClr val="D1BDBD"/>
            </a:solidFill>
            <a:ln w="9525">
              <a:noFill/>
              <a:round/>
              <a:headEnd/>
              <a:tailEnd/>
            </a:ln>
          </p:spPr>
          <p:txBody>
            <a:bodyPr/>
            <a:lstStyle/>
            <a:p>
              <a:pPr>
                <a:defRPr/>
              </a:pPr>
              <a:endParaRPr lang="en-US"/>
            </a:p>
          </p:txBody>
        </p:sp>
        <p:sp>
          <p:nvSpPr>
            <p:cNvPr id="83196" name="Freeform 252">
              <a:extLst>
                <a:ext uri="{FF2B5EF4-FFF2-40B4-BE49-F238E27FC236}">
                  <a16:creationId xmlns:a16="http://schemas.microsoft.com/office/drawing/2014/main" id="{238AE270-FF58-302F-3756-9CDEC125C5E3}"/>
                </a:ext>
              </a:extLst>
            </p:cNvPr>
            <p:cNvSpPr>
              <a:spLocks/>
            </p:cNvSpPr>
            <p:nvPr/>
          </p:nvSpPr>
          <p:spPr bwMode="auto">
            <a:xfrm>
              <a:off x="4479" y="1752"/>
              <a:ext cx="138" cy="63"/>
            </a:xfrm>
            <a:custGeom>
              <a:avLst/>
              <a:gdLst/>
              <a:ahLst/>
              <a:cxnLst>
                <a:cxn ang="0">
                  <a:pos x="0" y="100"/>
                </a:cxn>
                <a:cxn ang="0">
                  <a:pos x="22" y="112"/>
                </a:cxn>
                <a:cxn ang="0">
                  <a:pos x="41" y="121"/>
                </a:cxn>
                <a:cxn ang="0">
                  <a:pos x="61" y="125"/>
                </a:cxn>
                <a:cxn ang="0">
                  <a:pos x="143" y="121"/>
                </a:cxn>
                <a:cxn ang="0">
                  <a:pos x="180" y="108"/>
                </a:cxn>
                <a:cxn ang="0">
                  <a:pos x="310" y="144"/>
                </a:cxn>
                <a:cxn ang="0">
                  <a:pos x="345" y="165"/>
                </a:cxn>
                <a:cxn ang="0">
                  <a:pos x="380" y="147"/>
                </a:cxn>
                <a:cxn ang="0">
                  <a:pos x="386" y="136"/>
                </a:cxn>
                <a:cxn ang="0">
                  <a:pos x="370" y="93"/>
                </a:cxn>
                <a:cxn ang="0">
                  <a:pos x="361" y="134"/>
                </a:cxn>
                <a:cxn ang="0">
                  <a:pos x="324" y="118"/>
                </a:cxn>
                <a:cxn ang="0">
                  <a:pos x="305" y="106"/>
                </a:cxn>
                <a:cxn ang="0">
                  <a:pos x="296" y="100"/>
                </a:cxn>
                <a:cxn ang="0">
                  <a:pos x="249" y="43"/>
                </a:cxn>
                <a:cxn ang="0">
                  <a:pos x="229" y="13"/>
                </a:cxn>
                <a:cxn ang="0">
                  <a:pos x="214" y="0"/>
                </a:cxn>
                <a:cxn ang="0">
                  <a:pos x="156" y="12"/>
                </a:cxn>
                <a:cxn ang="0">
                  <a:pos x="61" y="71"/>
                </a:cxn>
                <a:cxn ang="0">
                  <a:pos x="0" y="100"/>
                </a:cxn>
                <a:cxn ang="0">
                  <a:pos x="0" y="100"/>
                </a:cxn>
              </a:cxnLst>
              <a:rect l="0" t="0" r="r" b="b"/>
              <a:pathLst>
                <a:path w="386" h="165">
                  <a:moveTo>
                    <a:pt x="0" y="100"/>
                  </a:moveTo>
                  <a:lnTo>
                    <a:pt x="22" y="112"/>
                  </a:lnTo>
                  <a:lnTo>
                    <a:pt x="41" y="121"/>
                  </a:lnTo>
                  <a:lnTo>
                    <a:pt x="61" y="125"/>
                  </a:lnTo>
                  <a:lnTo>
                    <a:pt x="143" y="121"/>
                  </a:lnTo>
                  <a:lnTo>
                    <a:pt x="180" y="108"/>
                  </a:lnTo>
                  <a:lnTo>
                    <a:pt x="310" y="144"/>
                  </a:lnTo>
                  <a:lnTo>
                    <a:pt x="345" y="165"/>
                  </a:lnTo>
                  <a:lnTo>
                    <a:pt x="380" y="147"/>
                  </a:lnTo>
                  <a:lnTo>
                    <a:pt x="386" y="136"/>
                  </a:lnTo>
                  <a:lnTo>
                    <a:pt x="370" y="93"/>
                  </a:lnTo>
                  <a:lnTo>
                    <a:pt x="361" y="134"/>
                  </a:lnTo>
                  <a:lnTo>
                    <a:pt x="324" y="118"/>
                  </a:lnTo>
                  <a:lnTo>
                    <a:pt x="305" y="106"/>
                  </a:lnTo>
                  <a:lnTo>
                    <a:pt x="296" y="100"/>
                  </a:lnTo>
                  <a:lnTo>
                    <a:pt x="249" y="43"/>
                  </a:lnTo>
                  <a:lnTo>
                    <a:pt x="229" y="13"/>
                  </a:lnTo>
                  <a:lnTo>
                    <a:pt x="214" y="0"/>
                  </a:lnTo>
                  <a:lnTo>
                    <a:pt x="156" y="12"/>
                  </a:lnTo>
                  <a:lnTo>
                    <a:pt x="61" y="71"/>
                  </a:lnTo>
                  <a:lnTo>
                    <a:pt x="0" y="100"/>
                  </a:lnTo>
                  <a:lnTo>
                    <a:pt x="0" y="100"/>
                  </a:lnTo>
                  <a:close/>
                </a:path>
              </a:pathLst>
            </a:custGeom>
            <a:solidFill>
              <a:srgbClr val="C7695C"/>
            </a:solidFill>
            <a:ln w="9525">
              <a:noFill/>
              <a:round/>
              <a:headEnd/>
              <a:tailEnd/>
            </a:ln>
          </p:spPr>
          <p:txBody>
            <a:bodyPr/>
            <a:lstStyle/>
            <a:p>
              <a:pPr>
                <a:defRPr/>
              </a:pPr>
              <a:endParaRPr lang="en-US"/>
            </a:p>
          </p:txBody>
        </p:sp>
        <p:sp>
          <p:nvSpPr>
            <p:cNvPr id="83197" name="Freeform 253">
              <a:extLst>
                <a:ext uri="{FF2B5EF4-FFF2-40B4-BE49-F238E27FC236}">
                  <a16:creationId xmlns:a16="http://schemas.microsoft.com/office/drawing/2014/main" id="{EF872835-D850-7D48-88A1-A6408F96C39D}"/>
                </a:ext>
              </a:extLst>
            </p:cNvPr>
            <p:cNvSpPr>
              <a:spLocks/>
            </p:cNvSpPr>
            <p:nvPr/>
          </p:nvSpPr>
          <p:spPr bwMode="auto">
            <a:xfrm>
              <a:off x="4671" y="1391"/>
              <a:ext cx="114" cy="186"/>
            </a:xfrm>
            <a:custGeom>
              <a:avLst/>
              <a:gdLst/>
              <a:ahLst/>
              <a:cxnLst>
                <a:cxn ang="0">
                  <a:pos x="106" y="0"/>
                </a:cxn>
                <a:cxn ang="0">
                  <a:pos x="80" y="6"/>
                </a:cxn>
                <a:cxn ang="0">
                  <a:pos x="50" y="14"/>
                </a:cxn>
                <a:cxn ang="0">
                  <a:pos x="40" y="20"/>
                </a:cxn>
                <a:cxn ang="0">
                  <a:pos x="24" y="32"/>
                </a:cxn>
                <a:cxn ang="0">
                  <a:pos x="2" y="48"/>
                </a:cxn>
                <a:cxn ang="0">
                  <a:pos x="0" y="62"/>
                </a:cxn>
                <a:cxn ang="0">
                  <a:pos x="2" y="69"/>
                </a:cxn>
                <a:cxn ang="0">
                  <a:pos x="9" y="68"/>
                </a:cxn>
                <a:cxn ang="0">
                  <a:pos x="33" y="48"/>
                </a:cxn>
                <a:cxn ang="0">
                  <a:pos x="47" y="41"/>
                </a:cxn>
                <a:cxn ang="0">
                  <a:pos x="65" y="38"/>
                </a:cxn>
                <a:cxn ang="0">
                  <a:pos x="105" y="69"/>
                </a:cxn>
                <a:cxn ang="0">
                  <a:pos x="124" y="99"/>
                </a:cxn>
                <a:cxn ang="0">
                  <a:pos x="117" y="94"/>
                </a:cxn>
                <a:cxn ang="0">
                  <a:pos x="99" y="82"/>
                </a:cxn>
                <a:cxn ang="0">
                  <a:pos x="81" y="72"/>
                </a:cxn>
                <a:cxn ang="0">
                  <a:pos x="66" y="70"/>
                </a:cxn>
                <a:cxn ang="0">
                  <a:pos x="69" y="93"/>
                </a:cxn>
                <a:cxn ang="0">
                  <a:pos x="84" y="135"/>
                </a:cxn>
                <a:cxn ang="0">
                  <a:pos x="102" y="177"/>
                </a:cxn>
                <a:cxn ang="0">
                  <a:pos x="109" y="196"/>
                </a:cxn>
                <a:cxn ang="0">
                  <a:pos x="201" y="370"/>
                </a:cxn>
                <a:cxn ang="0">
                  <a:pos x="214" y="411"/>
                </a:cxn>
                <a:cxn ang="0">
                  <a:pos x="230" y="445"/>
                </a:cxn>
                <a:cxn ang="0">
                  <a:pos x="254" y="473"/>
                </a:cxn>
                <a:cxn ang="0">
                  <a:pos x="279" y="491"/>
                </a:cxn>
                <a:cxn ang="0">
                  <a:pos x="301" y="500"/>
                </a:cxn>
                <a:cxn ang="0">
                  <a:pos x="316" y="497"/>
                </a:cxn>
                <a:cxn ang="0">
                  <a:pos x="320" y="475"/>
                </a:cxn>
                <a:cxn ang="0">
                  <a:pos x="308" y="430"/>
                </a:cxn>
                <a:cxn ang="0">
                  <a:pos x="296" y="404"/>
                </a:cxn>
                <a:cxn ang="0">
                  <a:pos x="283" y="376"/>
                </a:cxn>
                <a:cxn ang="0">
                  <a:pos x="260" y="330"/>
                </a:cxn>
                <a:cxn ang="0">
                  <a:pos x="249" y="311"/>
                </a:cxn>
                <a:cxn ang="0">
                  <a:pos x="237" y="287"/>
                </a:cxn>
                <a:cxn ang="0">
                  <a:pos x="211" y="233"/>
                </a:cxn>
                <a:cxn ang="0">
                  <a:pos x="196" y="203"/>
                </a:cxn>
                <a:cxn ang="0">
                  <a:pos x="184" y="177"/>
                </a:cxn>
                <a:cxn ang="0">
                  <a:pos x="173" y="144"/>
                </a:cxn>
                <a:cxn ang="0">
                  <a:pos x="162" y="116"/>
                </a:cxn>
                <a:cxn ang="0">
                  <a:pos x="139" y="66"/>
                </a:cxn>
                <a:cxn ang="0">
                  <a:pos x="117" y="20"/>
                </a:cxn>
                <a:cxn ang="0">
                  <a:pos x="106" y="0"/>
                </a:cxn>
                <a:cxn ang="0">
                  <a:pos x="106" y="0"/>
                </a:cxn>
              </a:cxnLst>
              <a:rect l="0" t="0" r="r" b="b"/>
              <a:pathLst>
                <a:path w="320" h="500">
                  <a:moveTo>
                    <a:pt x="106" y="0"/>
                  </a:moveTo>
                  <a:lnTo>
                    <a:pt x="80" y="6"/>
                  </a:lnTo>
                  <a:lnTo>
                    <a:pt x="50" y="14"/>
                  </a:lnTo>
                  <a:lnTo>
                    <a:pt x="40" y="20"/>
                  </a:lnTo>
                  <a:lnTo>
                    <a:pt x="24" y="32"/>
                  </a:lnTo>
                  <a:lnTo>
                    <a:pt x="2" y="48"/>
                  </a:lnTo>
                  <a:lnTo>
                    <a:pt x="0" y="62"/>
                  </a:lnTo>
                  <a:lnTo>
                    <a:pt x="2" y="69"/>
                  </a:lnTo>
                  <a:lnTo>
                    <a:pt x="9" y="68"/>
                  </a:lnTo>
                  <a:lnTo>
                    <a:pt x="33" y="48"/>
                  </a:lnTo>
                  <a:lnTo>
                    <a:pt x="47" y="41"/>
                  </a:lnTo>
                  <a:lnTo>
                    <a:pt x="65" y="38"/>
                  </a:lnTo>
                  <a:lnTo>
                    <a:pt x="105" y="69"/>
                  </a:lnTo>
                  <a:lnTo>
                    <a:pt x="124" y="99"/>
                  </a:lnTo>
                  <a:lnTo>
                    <a:pt x="117" y="94"/>
                  </a:lnTo>
                  <a:lnTo>
                    <a:pt x="99" y="82"/>
                  </a:lnTo>
                  <a:lnTo>
                    <a:pt x="81" y="72"/>
                  </a:lnTo>
                  <a:lnTo>
                    <a:pt x="66" y="70"/>
                  </a:lnTo>
                  <a:lnTo>
                    <a:pt x="69" y="93"/>
                  </a:lnTo>
                  <a:lnTo>
                    <a:pt x="84" y="135"/>
                  </a:lnTo>
                  <a:lnTo>
                    <a:pt x="102" y="177"/>
                  </a:lnTo>
                  <a:lnTo>
                    <a:pt x="109" y="196"/>
                  </a:lnTo>
                  <a:lnTo>
                    <a:pt x="201" y="370"/>
                  </a:lnTo>
                  <a:lnTo>
                    <a:pt x="214" y="411"/>
                  </a:lnTo>
                  <a:lnTo>
                    <a:pt x="230" y="445"/>
                  </a:lnTo>
                  <a:lnTo>
                    <a:pt x="254" y="473"/>
                  </a:lnTo>
                  <a:lnTo>
                    <a:pt x="279" y="491"/>
                  </a:lnTo>
                  <a:lnTo>
                    <a:pt x="301" y="500"/>
                  </a:lnTo>
                  <a:lnTo>
                    <a:pt x="316" y="497"/>
                  </a:lnTo>
                  <a:lnTo>
                    <a:pt x="320" y="475"/>
                  </a:lnTo>
                  <a:lnTo>
                    <a:pt x="308" y="430"/>
                  </a:lnTo>
                  <a:lnTo>
                    <a:pt x="296" y="404"/>
                  </a:lnTo>
                  <a:lnTo>
                    <a:pt x="283" y="376"/>
                  </a:lnTo>
                  <a:lnTo>
                    <a:pt x="260" y="330"/>
                  </a:lnTo>
                  <a:lnTo>
                    <a:pt x="249" y="311"/>
                  </a:lnTo>
                  <a:lnTo>
                    <a:pt x="237" y="287"/>
                  </a:lnTo>
                  <a:lnTo>
                    <a:pt x="211" y="233"/>
                  </a:lnTo>
                  <a:lnTo>
                    <a:pt x="196" y="203"/>
                  </a:lnTo>
                  <a:lnTo>
                    <a:pt x="184" y="177"/>
                  </a:lnTo>
                  <a:lnTo>
                    <a:pt x="173" y="144"/>
                  </a:lnTo>
                  <a:lnTo>
                    <a:pt x="162" y="116"/>
                  </a:lnTo>
                  <a:lnTo>
                    <a:pt x="139" y="66"/>
                  </a:lnTo>
                  <a:lnTo>
                    <a:pt x="117" y="20"/>
                  </a:lnTo>
                  <a:lnTo>
                    <a:pt x="106" y="0"/>
                  </a:lnTo>
                  <a:lnTo>
                    <a:pt x="106" y="0"/>
                  </a:lnTo>
                  <a:close/>
                </a:path>
              </a:pathLst>
            </a:custGeom>
            <a:solidFill>
              <a:srgbClr val="FFD6C9"/>
            </a:solidFill>
            <a:ln w="9525">
              <a:noFill/>
              <a:round/>
              <a:headEnd/>
              <a:tailEnd/>
            </a:ln>
          </p:spPr>
          <p:txBody>
            <a:bodyPr/>
            <a:lstStyle/>
            <a:p>
              <a:pPr>
                <a:defRPr/>
              </a:pPr>
              <a:endParaRPr lang="en-US"/>
            </a:p>
          </p:txBody>
        </p:sp>
        <p:sp>
          <p:nvSpPr>
            <p:cNvPr id="83198" name="Freeform 254">
              <a:extLst>
                <a:ext uri="{FF2B5EF4-FFF2-40B4-BE49-F238E27FC236}">
                  <a16:creationId xmlns:a16="http://schemas.microsoft.com/office/drawing/2014/main" id="{81F4744D-8879-B195-68F6-D00C0769A362}"/>
                </a:ext>
              </a:extLst>
            </p:cNvPr>
            <p:cNvSpPr>
              <a:spLocks/>
            </p:cNvSpPr>
            <p:nvPr/>
          </p:nvSpPr>
          <p:spPr bwMode="auto">
            <a:xfrm>
              <a:off x="4583" y="1351"/>
              <a:ext cx="125" cy="61"/>
            </a:xfrm>
            <a:custGeom>
              <a:avLst/>
              <a:gdLst/>
              <a:ahLst/>
              <a:cxnLst>
                <a:cxn ang="0">
                  <a:pos x="232" y="31"/>
                </a:cxn>
                <a:cxn ang="0">
                  <a:pos x="241" y="15"/>
                </a:cxn>
                <a:cxn ang="0">
                  <a:pos x="255" y="5"/>
                </a:cxn>
                <a:cxn ang="0">
                  <a:pos x="278" y="0"/>
                </a:cxn>
                <a:cxn ang="0">
                  <a:pos x="320" y="14"/>
                </a:cxn>
                <a:cxn ang="0">
                  <a:pos x="344" y="45"/>
                </a:cxn>
                <a:cxn ang="0">
                  <a:pos x="348" y="73"/>
                </a:cxn>
                <a:cxn ang="0">
                  <a:pos x="332" y="93"/>
                </a:cxn>
                <a:cxn ang="0">
                  <a:pos x="300" y="101"/>
                </a:cxn>
                <a:cxn ang="0">
                  <a:pos x="285" y="98"/>
                </a:cxn>
                <a:cxn ang="0">
                  <a:pos x="276" y="114"/>
                </a:cxn>
                <a:cxn ang="0">
                  <a:pos x="239" y="145"/>
                </a:cxn>
                <a:cxn ang="0">
                  <a:pos x="217" y="158"/>
                </a:cxn>
                <a:cxn ang="0">
                  <a:pos x="201" y="164"/>
                </a:cxn>
                <a:cxn ang="0">
                  <a:pos x="133" y="145"/>
                </a:cxn>
                <a:cxn ang="0">
                  <a:pos x="95" y="132"/>
                </a:cxn>
                <a:cxn ang="0">
                  <a:pos x="77" y="126"/>
                </a:cxn>
                <a:cxn ang="0">
                  <a:pos x="42" y="118"/>
                </a:cxn>
                <a:cxn ang="0">
                  <a:pos x="0" y="101"/>
                </a:cxn>
                <a:cxn ang="0">
                  <a:pos x="0" y="65"/>
                </a:cxn>
                <a:cxn ang="0">
                  <a:pos x="40" y="71"/>
                </a:cxn>
                <a:cxn ang="0">
                  <a:pos x="107" y="86"/>
                </a:cxn>
                <a:cxn ang="0">
                  <a:pos x="117" y="82"/>
                </a:cxn>
                <a:cxn ang="0">
                  <a:pos x="135" y="96"/>
                </a:cxn>
                <a:cxn ang="0">
                  <a:pos x="157" y="101"/>
                </a:cxn>
                <a:cxn ang="0">
                  <a:pos x="168" y="87"/>
                </a:cxn>
                <a:cxn ang="0">
                  <a:pos x="179" y="80"/>
                </a:cxn>
                <a:cxn ang="0">
                  <a:pos x="195" y="70"/>
                </a:cxn>
                <a:cxn ang="0">
                  <a:pos x="235" y="62"/>
                </a:cxn>
                <a:cxn ang="0">
                  <a:pos x="232" y="31"/>
                </a:cxn>
                <a:cxn ang="0">
                  <a:pos x="232" y="31"/>
                </a:cxn>
              </a:cxnLst>
              <a:rect l="0" t="0" r="r" b="b"/>
              <a:pathLst>
                <a:path w="348" h="164">
                  <a:moveTo>
                    <a:pt x="232" y="31"/>
                  </a:moveTo>
                  <a:lnTo>
                    <a:pt x="241" y="15"/>
                  </a:lnTo>
                  <a:lnTo>
                    <a:pt x="255" y="5"/>
                  </a:lnTo>
                  <a:lnTo>
                    <a:pt x="278" y="0"/>
                  </a:lnTo>
                  <a:lnTo>
                    <a:pt x="320" y="14"/>
                  </a:lnTo>
                  <a:lnTo>
                    <a:pt x="344" y="45"/>
                  </a:lnTo>
                  <a:lnTo>
                    <a:pt x="348" y="73"/>
                  </a:lnTo>
                  <a:lnTo>
                    <a:pt x="332" y="93"/>
                  </a:lnTo>
                  <a:lnTo>
                    <a:pt x="300" y="101"/>
                  </a:lnTo>
                  <a:lnTo>
                    <a:pt x="285" y="98"/>
                  </a:lnTo>
                  <a:lnTo>
                    <a:pt x="276" y="114"/>
                  </a:lnTo>
                  <a:lnTo>
                    <a:pt x="239" y="145"/>
                  </a:lnTo>
                  <a:lnTo>
                    <a:pt x="217" y="158"/>
                  </a:lnTo>
                  <a:lnTo>
                    <a:pt x="201" y="164"/>
                  </a:lnTo>
                  <a:lnTo>
                    <a:pt x="133" y="145"/>
                  </a:lnTo>
                  <a:lnTo>
                    <a:pt x="95" y="132"/>
                  </a:lnTo>
                  <a:lnTo>
                    <a:pt x="77" y="126"/>
                  </a:lnTo>
                  <a:lnTo>
                    <a:pt x="42" y="118"/>
                  </a:lnTo>
                  <a:lnTo>
                    <a:pt x="0" y="101"/>
                  </a:lnTo>
                  <a:lnTo>
                    <a:pt x="0" y="65"/>
                  </a:lnTo>
                  <a:lnTo>
                    <a:pt x="40" y="71"/>
                  </a:lnTo>
                  <a:lnTo>
                    <a:pt x="107" y="86"/>
                  </a:lnTo>
                  <a:lnTo>
                    <a:pt x="117" y="82"/>
                  </a:lnTo>
                  <a:lnTo>
                    <a:pt x="135" y="96"/>
                  </a:lnTo>
                  <a:lnTo>
                    <a:pt x="157" y="101"/>
                  </a:lnTo>
                  <a:lnTo>
                    <a:pt x="168" y="87"/>
                  </a:lnTo>
                  <a:lnTo>
                    <a:pt x="179" y="80"/>
                  </a:lnTo>
                  <a:lnTo>
                    <a:pt x="195" y="70"/>
                  </a:lnTo>
                  <a:lnTo>
                    <a:pt x="235" y="62"/>
                  </a:lnTo>
                  <a:lnTo>
                    <a:pt x="232" y="31"/>
                  </a:lnTo>
                  <a:lnTo>
                    <a:pt x="232" y="31"/>
                  </a:lnTo>
                  <a:close/>
                </a:path>
              </a:pathLst>
            </a:custGeom>
            <a:solidFill>
              <a:srgbClr val="FFD6C9"/>
            </a:solidFill>
            <a:ln w="9525">
              <a:noFill/>
              <a:round/>
              <a:headEnd/>
              <a:tailEnd/>
            </a:ln>
          </p:spPr>
          <p:txBody>
            <a:bodyPr/>
            <a:lstStyle/>
            <a:p>
              <a:pPr>
                <a:defRPr/>
              </a:pPr>
              <a:endParaRPr lang="en-US"/>
            </a:p>
          </p:txBody>
        </p:sp>
        <p:sp>
          <p:nvSpPr>
            <p:cNvPr id="83199" name="Freeform 255">
              <a:extLst>
                <a:ext uri="{FF2B5EF4-FFF2-40B4-BE49-F238E27FC236}">
                  <a16:creationId xmlns:a16="http://schemas.microsoft.com/office/drawing/2014/main" id="{BF57742F-B2FE-5260-BFB0-527F1901C67A}"/>
                </a:ext>
              </a:extLst>
            </p:cNvPr>
            <p:cNvSpPr>
              <a:spLocks/>
            </p:cNvSpPr>
            <p:nvPr/>
          </p:nvSpPr>
          <p:spPr bwMode="auto">
            <a:xfrm>
              <a:off x="4605" y="1364"/>
              <a:ext cx="14" cy="15"/>
            </a:xfrm>
            <a:custGeom>
              <a:avLst/>
              <a:gdLst/>
              <a:ahLst/>
              <a:cxnLst>
                <a:cxn ang="0">
                  <a:pos x="0" y="12"/>
                </a:cxn>
                <a:cxn ang="0">
                  <a:pos x="7" y="0"/>
                </a:cxn>
                <a:cxn ang="0">
                  <a:pos x="31" y="9"/>
                </a:cxn>
                <a:cxn ang="0">
                  <a:pos x="40" y="34"/>
                </a:cxn>
                <a:cxn ang="0">
                  <a:pos x="16" y="40"/>
                </a:cxn>
                <a:cxn ang="0">
                  <a:pos x="4" y="27"/>
                </a:cxn>
                <a:cxn ang="0">
                  <a:pos x="0" y="12"/>
                </a:cxn>
                <a:cxn ang="0">
                  <a:pos x="0" y="12"/>
                </a:cxn>
              </a:cxnLst>
              <a:rect l="0" t="0" r="r" b="b"/>
              <a:pathLst>
                <a:path w="40" h="40">
                  <a:moveTo>
                    <a:pt x="0" y="12"/>
                  </a:moveTo>
                  <a:lnTo>
                    <a:pt x="7" y="0"/>
                  </a:lnTo>
                  <a:lnTo>
                    <a:pt x="31" y="9"/>
                  </a:lnTo>
                  <a:lnTo>
                    <a:pt x="40" y="34"/>
                  </a:lnTo>
                  <a:lnTo>
                    <a:pt x="16" y="40"/>
                  </a:lnTo>
                  <a:lnTo>
                    <a:pt x="4" y="27"/>
                  </a:lnTo>
                  <a:lnTo>
                    <a:pt x="0" y="12"/>
                  </a:lnTo>
                  <a:lnTo>
                    <a:pt x="0" y="12"/>
                  </a:lnTo>
                  <a:close/>
                </a:path>
              </a:pathLst>
            </a:custGeom>
            <a:solidFill>
              <a:srgbClr val="FFD6C9"/>
            </a:solidFill>
            <a:ln w="9525">
              <a:noFill/>
              <a:round/>
              <a:headEnd/>
              <a:tailEnd/>
            </a:ln>
          </p:spPr>
          <p:txBody>
            <a:bodyPr/>
            <a:lstStyle/>
            <a:p>
              <a:pPr>
                <a:defRPr/>
              </a:pPr>
              <a:endParaRPr lang="en-US"/>
            </a:p>
          </p:txBody>
        </p:sp>
        <p:sp>
          <p:nvSpPr>
            <p:cNvPr id="83200" name="Freeform 256">
              <a:extLst>
                <a:ext uri="{FF2B5EF4-FFF2-40B4-BE49-F238E27FC236}">
                  <a16:creationId xmlns:a16="http://schemas.microsoft.com/office/drawing/2014/main" id="{78B840FF-2658-E549-42DC-2648A9B09B54}"/>
                </a:ext>
              </a:extLst>
            </p:cNvPr>
            <p:cNvSpPr>
              <a:spLocks/>
            </p:cNvSpPr>
            <p:nvPr/>
          </p:nvSpPr>
          <p:spPr bwMode="auto">
            <a:xfrm>
              <a:off x="4627" y="1373"/>
              <a:ext cx="11" cy="15"/>
            </a:xfrm>
            <a:custGeom>
              <a:avLst/>
              <a:gdLst/>
              <a:ahLst/>
              <a:cxnLst>
                <a:cxn ang="0">
                  <a:pos x="1" y="4"/>
                </a:cxn>
                <a:cxn ang="0">
                  <a:pos x="9" y="0"/>
                </a:cxn>
                <a:cxn ang="0">
                  <a:pos x="17" y="1"/>
                </a:cxn>
                <a:cxn ang="0">
                  <a:pos x="28" y="20"/>
                </a:cxn>
                <a:cxn ang="0">
                  <a:pos x="26" y="39"/>
                </a:cxn>
                <a:cxn ang="0">
                  <a:pos x="9" y="39"/>
                </a:cxn>
                <a:cxn ang="0">
                  <a:pos x="0" y="17"/>
                </a:cxn>
                <a:cxn ang="0">
                  <a:pos x="1" y="4"/>
                </a:cxn>
                <a:cxn ang="0">
                  <a:pos x="1" y="4"/>
                </a:cxn>
              </a:cxnLst>
              <a:rect l="0" t="0" r="r" b="b"/>
              <a:pathLst>
                <a:path w="28" h="39">
                  <a:moveTo>
                    <a:pt x="1" y="4"/>
                  </a:moveTo>
                  <a:lnTo>
                    <a:pt x="9" y="0"/>
                  </a:lnTo>
                  <a:lnTo>
                    <a:pt x="17" y="1"/>
                  </a:lnTo>
                  <a:lnTo>
                    <a:pt x="28" y="20"/>
                  </a:lnTo>
                  <a:lnTo>
                    <a:pt x="26" y="39"/>
                  </a:lnTo>
                  <a:lnTo>
                    <a:pt x="9" y="39"/>
                  </a:lnTo>
                  <a:lnTo>
                    <a:pt x="0" y="17"/>
                  </a:lnTo>
                  <a:lnTo>
                    <a:pt x="1" y="4"/>
                  </a:lnTo>
                  <a:lnTo>
                    <a:pt x="1" y="4"/>
                  </a:lnTo>
                  <a:close/>
                </a:path>
              </a:pathLst>
            </a:custGeom>
            <a:solidFill>
              <a:srgbClr val="FFD6C9"/>
            </a:solidFill>
            <a:ln w="9525">
              <a:noFill/>
              <a:round/>
              <a:headEnd/>
              <a:tailEnd/>
            </a:ln>
          </p:spPr>
          <p:txBody>
            <a:bodyPr/>
            <a:lstStyle/>
            <a:p>
              <a:pPr>
                <a:defRPr/>
              </a:pPr>
              <a:endParaRPr lang="en-US"/>
            </a:p>
          </p:txBody>
        </p:sp>
        <p:sp>
          <p:nvSpPr>
            <p:cNvPr id="83201" name="Freeform 257">
              <a:extLst>
                <a:ext uri="{FF2B5EF4-FFF2-40B4-BE49-F238E27FC236}">
                  <a16:creationId xmlns:a16="http://schemas.microsoft.com/office/drawing/2014/main" id="{CC7D2335-8B1E-7AEC-1AD6-02DFB91DEFE7}"/>
                </a:ext>
              </a:extLst>
            </p:cNvPr>
            <p:cNvSpPr>
              <a:spLocks/>
            </p:cNvSpPr>
            <p:nvPr/>
          </p:nvSpPr>
          <p:spPr bwMode="auto">
            <a:xfrm>
              <a:off x="4595" y="1341"/>
              <a:ext cx="23" cy="23"/>
            </a:xfrm>
            <a:custGeom>
              <a:avLst/>
              <a:gdLst/>
              <a:ahLst/>
              <a:cxnLst>
                <a:cxn ang="0">
                  <a:pos x="0" y="16"/>
                </a:cxn>
                <a:cxn ang="0">
                  <a:pos x="0" y="7"/>
                </a:cxn>
                <a:cxn ang="0">
                  <a:pos x="14" y="0"/>
                </a:cxn>
                <a:cxn ang="0">
                  <a:pos x="34" y="16"/>
                </a:cxn>
                <a:cxn ang="0">
                  <a:pos x="43" y="29"/>
                </a:cxn>
                <a:cxn ang="0">
                  <a:pos x="62" y="62"/>
                </a:cxn>
                <a:cxn ang="0">
                  <a:pos x="42" y="49"/>
                </a:cxn>
                <a:cxn ang="0">
                  <a:pos x="12" y="47"/>
                </a:cxn>
                <a:cxn ang="0">
                  <a:pos x="0" y="16"/>
                </a:cxn>
                <a:cxn ang="0">
                  <a:pos x="0" y="16"/>
                </a:cxn>
              </a:cxnLst>
              <a:rect l="0" t="0" r="r" b="b"/>
              <a:pathLst>
                <a:path w="62" h="62">
                  <a:moveTo>
                    <a:pt x="0" y="16"/>
                  </a:moveTo>
                  <a:lnTo>
                    <a:pt x="0" y="7"/>
                  </a:lnTo>
                  <a:lnTo>
                    <a:pt x="14" y="0"/>
                  </a:lnTo>
                  <a:lnTo>
                    <a:pt x="34" y="16"/>
                  </a:lnTo>
                  <a:lnTo>
                    <a:pt x="43" y="29"/>
                  </a:lnTo>
                  <a:lnTo>
                    <a:pt x="62" y="62"/>
                  </a:lnTo>
                  <a:lnTo>
                    <a:pt x="42" y="49"/>
                  </a:lnTo>
                  <a:lnTo>
                    <a:pt x="12" y="47"/>
                  </a:lnTo>
                  <a:lnTo>
                    <a:pt x="0" y="16"/>
                  </a:lnTo>
                  <a:lnTo>
                    <a:pt x="0" y="16"/>
                  </a:lnTo>
                  <a:close/>
                </a:path>
              </a:pathLst>
            </a:custGeom>
            <a:solidFill>
              <a:srgbClr val="FFD6C9"/>
            </a:solidFill>
            <a:ln w="9525">
              <a:noFill/>
              <a:round/>
              <a:headEnd/>
              <a:tailEnd/>
            </a:ln>
          </p:spPr>
          <p:txBody>
            <a:bodyPr/>
            <a:lstStyle/>
            <a:p>
              <a:pPr>
                <a:defRPr/>
              </a:pPr>
              <a:endParaRPr lang="en-US"/>
            </a:p>
          </p:txBody>
        </p:sp>
        <p:sp>
          <p:nvSpPr>
            <p:cNvPr id="83202" name="Freeform 258">
              <a:extLst>
                <a:ext uri="{FF2B5EF4-FFF2-40B4-BE49-F238E27FC236}">
                  <a16:creationId xmlns:a16="http://schemas.microsoft.com/office/drawing/2014/main" id="{1353F0E7-C6CA-3D2D-BF7F-E0A7D60FB3E3}"/>
                </a:ext>
              </a:extLst>
            </p:cNvPr>
            <p:cNvSpPr>
              <a:spLocks/>
            </p:cNvSpPr>
            <p:nvPr/>
          </p:nvSpPr>
          <p:spPr bwMode="auto">
            <a:xfrm>
              <a:off x="4618" y="1331"/>
              <a:ext cx="24" cy="52"/>
            </a:xfrm>
            <a:custGeom>
              <a:avLst/>
              <a:gdLst/>
              <a:ahLst/>
              <a:cxnLst>
                <a:cxn ang="0">
                  <a:pos x="46" y="4"/>
                </a:cxn>
                <a:cxn ang="0">
                  <a:pos x="41" y="0"/>
                </a:cxn>
                <a:cxn ang="0">
                  <a:pos x="25" y="3"/>
                </a:cxn>
                <a:cxn ang="0">
                  <a:pos x="0" y="32"/>
                </a:cxn>
                <a:cxn ang="0">
                  <a:pos x="10" y="88"/>
                </a:cxn>
                <a:cxn ang="0">
                  <a:pos x="18" y="106"/>
                </a:cxn>
                <a:cxn ang="0">
                  <a:pos x="46" y="108"/>
                </a:cxn>
                <a:cxn ang="0">
                  <a:pos x="56" y="127"/>
                </a:cxn>
                <a:cxn ang="0">
                  <a:pos x="59" y="143"/>
                </a:cxn>
                <a:cxn ang="0">
                  <a:pos x="67" y="121"/>
                </a:cxn>
                <a:cxn ang="0">
                  <a:pos x="52" y="94"/>
                </a:cxn>
                <a:cxn ang="0">
                  <a:pos x="40" y="66"/>
                </a:cxn>
                <a:cxn ang="0">
                  <a:pos x="41" y="24"/>
                </a:cxn>
                <a:cxn ang="0">
                  <a:pos x="46" y="4"/>
                </a:cxn>
                <a:cxn ang="0">
                  <a:pos x="46" y="4"/>
                </a:cxn>
              </a:cxnLst>
              <a:rect l="0" t="0" r="r" b="b"/>
              <a:pathLst>
                <a:path w="67" h="143">
                  <a:moveTo>
                    <a:pt x="46" y="4"/>
                  </a:moveTo>
                  <a:lnTo>
                    <a:pt x="41" y="0"/>
                  </a:lnTo>
                  <a:lnTo>
                    <a:pt x="25" y="3"/>
                  </a:lnTo>
                  <a:lnTo>
                    <a:pt x="0" y="32"/>
                  </a:lnTo>
                  <a:lnTo>
                    <a:pt x="10" y="88"/>
                  </a:lnTo>
                  <a:lnTo>
                    <a:pt x="18" y="106"/>
                  </a:lnTo>
                  <a:lnTo>
                    <a:pt x="46" y="108"/>
                  </a:lnTo>
                  <a:lnTo>
                    <a:pt x="56" y="127"/>
                  </a:lnTo>
                  <a:lnTo>
                    <a:pt x="59" y="143"/>
                  </a:lnTo>
                  <a:lnTo>
                    <a:pt x="67" y="121"/>
                  </a:lnTo>
                  <a:lnTo>
                    <a:pt x="52" y="94"/>
                  </a:lnTo>
                  <a:lnTo>
                    <a:pt x="40" y="66"/>
                  </a:lnTo>
                  <a:lnTo>
                    <a:pt x="41" y="24"/>
                  </a:lnTo>
                  <a:lnTo>
                    <a:pt x="46" y="4"/>
                  </a:lnTo>
                  <a:lnTo>
                    <a:pt x="46" y="4"/>
                  </a:lnTo>
                  <a:close/>
                </a:path>
              </a:pathLst>
            </a:custGeom>
            <a:solidFill>
              <a:srgbClr val="FFD6C9"/>
            </a:solidFill>
            <a:ln w="9525">
              <a:noFill/>
              <a:round/>
              <a:headEnd/>
              <a:tailEnd/>
            </a:ln>
          </p:spPr>
          <p:txBody>
            <a:bodyPr/>
            <a:lstStyle/>
            <a:p>
              <a:pPr>
                <a:defRPr/>
              </a:pPr>
              <a:endParaRPr lang="en-US"/>
            </a:p>
          </p:txBody>
        </p:sp>
        <p:sp>
          <p:nvSpPr>
            <p:cNvPr id="83203" name="Freeform 259">
              <a:extLst>
                <a:ext uri="{FF2B5EF4-FFF2-40B4-BE49-F238E27FC236}">
                  <a16:creationId xmlns:a16="http://schemas.microsoft.com/office/drawing/2014/main" id="{BBE9B0F6-322E-AC80-EB84-FB253F5FA285}"/>
                </a:ext>
              </a:extLst>
            </p:cNvPr>
            <p:cNvSpPr>
              <a:spLocks/>
            </p:cNvSpPr>
            <p:nvPr/>
          </p:nvSpPr>
          <p:spPr bwMode="auto">
            <a:xfrm>
              <a:off x="4658" y="1334"/>
              <a:ext cx="21" cy="35"/>
            </a:xfrm>
            <a:custGeom>
              <a:avLst/>
              <a:gdLst/>
              <a:ahLst/>
              <a:cxnLst>
                <a:cxn ang="0">
                  <a:pos x="21" y="19"/>
                </a:cxn>
                <a:cxn ang="0">
                  <a:pos x="59" y="0"/>
                </a:cxn>
                <a:cxn ang="0">
                  <a:pos x="53" y="25"/>
                </a:cxn>
                <a:cxn ang="0">
                  <a:pos x="43" y="50"/>
                </a:cxn>
                <a:cxn ang="0">
                  <a:pos x="19" y="73"/>
                </a:cxn>
                <a:cxn ang="0">
                  <a:pos x="0" y="93"/>
                </a:cxn>
                <a:cxn ang="0">
                  <a:pos x="14" y="30"/>
                </a:cxn>
                <a:cxn ang="0">
                  <a:pos x="21" y="19"/>
                </a:cxn>
                <a:cxn ang="0">
                  <a:pos x="21" y="19"/>
                </a:cxn>
              </a:cxnLst>
              <a:rect l="0" t="0" r="r" b="b"/>
              <a:pathLst>
                <a:path w="59" h="93">
                  <a:moveTo>
                    <a:pt x="21" y="19"/>
                  </a:moveTo>
                  <a:lnTo>
                    <a:pt x="59" y="0"/>
                  </a:lnTo>
                  <a:lnTo>
                    <a:pt x="53" y="25"/>
                  </a:lnTo>
                  <a:lnTo>
                    <a:pt x="43" y="50"/>
                  </a:lnTo>
                  <a:lnTo>
                    <a:pt x="19" y="73"/>
                  </a:lnTo>
                  <a:lnTo>
                    <a:pt x="0" y="93"/>
                  </a:lnTo>
                  <a:lnTo>
                    <a:pt x="14" y="30"/>
                  </a:lnTo>
                  <a:lnTo>
                    <a:pt x="21" y="19"/>
                  </a:lnTo>
                  <a:lnTo>
                    <a:pt x="21" y="19"/>
                  </a:lnTo>
                  <a:close/>
                </a:path>
              </a:pathLst>
            </a:custGeom>
            <a:solidFill>
              <a:srgbClr val="F59E92"/>
            </a:solidFill>
            <a:ln w="9525">
              <a:noFill/>
              <a:round/>
              <a:headEnd/>
              <a:tailEnd/>
            </a:ln>
          </p:spPr>
          <p:txBody>
            <a:bodyPr/>
            <a:lstStyle/>
            <a:p>
              <a:pPr>
                <a:defRPr/>
              </a:pPr>
              <a:endParaRPr lang="en-US"/>
            </a:p>
          </p:txBody>
        </p:sp>
        <p:sp>
          <p:nvSpPr>
            <p:cNvPr id="83204" name="Freeform 260">
              <a:extLst>
                <a:ext uri="{FF2B5EF4-FFF2-40B4-BE49-F238E27FC236}">
                  <a16:creationId xmlns:a16="http://schemas.microsoft.com/office/drawing/2014/main" id="{6372CB6E-E045-F724-8311-D7E216441ECF}"/>
                </a:ext>
              </a:extLst>
            </p:cNvPr>
            <p:cNvSpPr>
              <a:spLocks/>
            </p:cNvSpPr>
            <p:nvPr/>
          </p:nvSpPr>
          <p:spPr bwMode="auto">
            <a:xfrm>
              <a:off x="4658" y="1302"/>
              <a:ext cx="144" cy="271"/>
            </a:xfrm>
            <a:custGeom>
              <a:avLst/>
              <a:gdLst/>
              <a:ahLst/>
              <a:cxnLst>
                <a:cxn ang="0">
                  <a:pos x="11" y="19"/>
                </a:cxn>
                <a:cxn ang="0">
                  <a:pos x="22" y="41"/>
                </a:cxn>
                <a:cxn ang="0">
                  <a:pos x="22" y="74"/>
                </a:cxn>
                <a:cxn ang="0">
                  <a:pos x="43" y="62"/>
                </a:cxn>
                <a:cxn ang="0">
                  <a:pos x="68" y="38"/>
                </a:cxn>
                <a:cxn ang="0">
                  <a:pos x="86" y="60"/>
                </a:cxn>
                <a:cxn ang="0">
                  <a:pos x="95" y="119"/>
                </a:cxn>
                <a:cxn ang="0">
                  <a:pos x="114" y="131"/>
                </a:cxn>
                <a:cxn ang="0">
                  <a:pos x="143" y="168"/>
                </a:cxn>
                <a:cxn ang="0">
                  <a:pos x="157" y="205"/>
                </a:cxn>
                <a:cxn ang="0">
                  <a:pos x="173" y="253"/>
                </a:cxn>
                <a:cxn ang="0">
                  <a:pos x="192" y="312"/>
                </a:cxn>
                <a:cxn ang="0">
                  <a:pos x="241" y="401"/>
                </a:cxn>
                <a:cxn ang="0">
                  <a:pos x="272" y="448"/>
                </a:cxn>
                <a:cxn ang="0">
                  <a:pos x="360" y="634"/>
                </a:cxn>
                <a:cxn ang="0">
                  <a:pos x="379" y="727"/>
                </a:cxn>
                <a:cxn ang="0">
                  <a:pos x="401" y="708"/>
                </a:cxn>
                <a:cxn ang="0">
                  <a:pos x="407" y="663"/>
                </a:cxn>
                <a:cxn ang="0">
                  <a:pos x="403" y="638"/>
                </a:cxn>
                <a:cxn ang="0">
                  <a:pos x="391" y="613"/>
                </a:cxn>
                <a:cxn ang="0">
                  <a:pos x="376" y="585"/>
                </a:cxn>
                <a:cxn ang="0">
                  <a:pos x="322" y="489"/>
                </a:cxn>
                <a:cxn ang="0">
                  <a:pos x="282" y="413"/>
                </a:cxn>
                <a:cxn ang="0">
                  <a:pos x="230" y="333"/>
                </a:cxn>
                <a:cxn ang="0">
                  <a:pos x="183" y="202"/>
                </a:cxn>
                <a:cxn ang="0">
                  <a:pos x="152" y="132"/>
                </a:cxn>
                <a:cxn ang="0">
                  <a:pos x="108" y="100"/>
                </a:cxn>
                <a:cxn ang="0">
                  <a:pos x="114" y="69"/>
                </a:cxn>
                <a:cxn ang="0">
                  <a:pos x="78" y="28"/>
                </a:cxn>
                <a:cxn ang="0">
                  <a:pos x="46" y="15"/>
                </a:cxn>
                <a:cxn ang="0">
                  <a:pos x="0" y="0"/>
                </a:cxn>
                <a:cxn ang="0">
                  <a:pos x="11" y="19"/>
                </a:cxn>
                <a:cxn ang="0">
                  <a:pos x="11" y="19"/>
                </a:cxn>
              </a:cxnLst>
              <a:rect l="0" t="0" r="r" b="b"/>
              <a:pathLst>
                <a:path w="407" h="727">
                  <a:moveTo>
                    <a:pt x="11" y="19"/>
                  </a:moveTo>
                  <a:lnTo>
                    <a:pt x="22" y="41"/>
                  </a:lnTo>
                  <a:lnTo>
                    <a:pt x="22" y="74"/>
                  </a:lnTo>
                  <a:lnTo>
                    <a:pt x="43" y="62"/>
                  </a:lnTo>
                  <a:lnTo>
                    <a:pt x="68" y="38"/>
                  </a:lnTo>
                  <a:lnTo>
                    <a:pt x="86" y="60"/>
                  </a:lnTo>
                  <a:lnTo>
                    <a:pt x="95" y="119"/>
                  </a:lnTo>
                  <a:lnTo>
                    <a:pt x="114" y="131"/>
                  </a:lnTo>
                  <a:lnTo>
                    <a:pt x="143" y="168"/>
                  </a:lnTo>
                  <a:lnTo>
                    <a:pt x="157" y="205"/>
                  </a:lnTo>
                  <a:lnTo>
                    <a:pt x="173" y="253"/>
                  </a:lnTo>
                  <a:lnTo>
                    <a:pt x="192" y="312"/>
                  </a:lnTo>
                  <a:lnTo>
                    <a:pt x="241" y="401"/>
                  </a:lnTo>
                  <a:lnTo>
                    <a:pt x="272" y="448"/>
                  </a:lnTo>
                  <a:lnTo>
                    <a:pt x="360" y="634"/>
                  </a:lnTo>
                  <a:lnTo>
                    <a:pt x="379" y="727"/>
                  </a:lnTo>
                  <a:lnTo>
                    <a:pt x="401" y="708"/>
                  </a:lnTo>
                  <a:lnTo>
                    <a:pt x="407" y="663"/>
                  </a:lnTo>
                  <a:lnTo>
                    <a:pt x="403" y="638"/>
                  </a:lnTo>
                  <a:lnTo>
                    <a:pt x="391" y="613"/>
                  </a:lnTo>
                  <a:lnTo>
                    <a:pt x="376" y="585"/>
                  </a:lnTo>
                  <a:lnTo>
                    <a:pt x="322" y="489"/>
                  </a:lnTo>
                  <a:lnTo>
                    <a:pt x="282" y="413"/>
                  </a:lnTo>
                  <a:lnTo>
                    <a:pt x="230" y="333"/>
                  </a:lnTo>
                  <a:lnTo>
                    <a:pt x="183" y="202"/>
                  </a:lnTo>
                  <a:lnTo>
                    <a:pt x="152" y="132"/>
                  </a:lnTo>
                  <a:lnTo>
                    <a:pt x="108" y="100"/>
                  </a:lnTo>
                  <a:lnTo>
                    <a:pt x="114" y="69"/>
                  </a:lnTo>
                  <a:lnTo>
                    <a:pt x="78" y="28"/>
                  </a:lnTo>
                  <a:lnTo>
                    <a:pt x="46" y="15"/>
                  </a:lnTo>
                  <a:lnTo>
                    <a:pt x="0" y="0"/>
                  </a:lnTo>
                  <a:lnTo>
                    <a:pt x="11" y="19"/>
                  </a:lnTo>
                  <a:lnTo>
                    <a:pt x="11" y="19"/>
                  </a:lnTo>
                  <a:close/>
                </a:path>
              </a:pathLst>
            </a:custGeom>
            <a:solidFill>
              <a:srgbClr val="F59E92"/>
            </a:solidFill>
            <a:ln w="9525">
              <a:noFill/>
              <a:round/>
              <a:headEnd/>
              <a:tailEnd/>
            </a:ln>
          </p:spPr>
          <p:txBody>
            <a:bodyPr/>
            <a:lstStyle/>
            <a:p>
              <a:pPr>
                <a:defRPr/>
              </a:pPr>
              <a:endParaRPr lang="en-US"/>
            </a:p>
          </p:txBody>
        </p:sp>
        <p:sp>
          <p:nvSpPr>
            <p:cNvPr id="83205" name="Freeform 261">
              <a:extLst>
                <a:ext uri="{FF2B5EF4-FFF2-40B4-BE49-F238E27FC236}">
                  <a16:creationId xmlns:a16="http://schemas.microsoft.com/office/drawing/2014/main" id="{063E7334-28AE-B6D3-623A-5AC42F78E6B7}"/>
                </a:ext>
              </a:extLst>
            </p:cNvPr>
            <p:cNvSpPr>
              <a:spLocks/>
            </p:cNvSpPr>
            <p:nvPr/>
          </p:nvSpPr>
          <p:spPr bwMode="auto">
            <a:xfrm>
              <a:off x="4393" y="1039"/>
              <a:ext cx="286" cy="417"/>
            </a:xfrm>
            <a:custGeom>
              <a:avLst/>
              <a:gdLst/>
              <a:ahLst/>
              <a:cxnLst>
                <a:cxn ang="0">
                  <a:pos x="673" y="28"/>
                </a:cxn>
                <a:cxn ang="0">
                  <a:pos x="694" y="59"/>
                </a:cxn>
                <a:cxn ang="0">
                  <a:pos x="700" y="143"/>
                </a:cxn>
                <a:cxn ang="0">
                  <a:pos x="707" y="196"/>
                </a:cxn>
                <a:cxn ang="0">
                  <a:pos x="713" y="215"/>
                </a:cxn>
                <a:cxn ang="0">
                  <a:pos x="713" y="245"/>
                </a:cxn>
                <a:cxn ang="0">
                  <a:pos x="700" y="248"/>
                </a:cxn>
                <a:cxn ang="0">
                  <a:pos x="694" y="296"/>
                </a:cxn>
                <a:cxn ang="0">
                  <a:pos x="694" y="333"/>
                </a:cxn>
                <a:cxn ang="0">
                  <a:pos x="743" y="388"/>
                </a:cxn>
                <a:cxn ang="0">
                  <a:pos x="787" y="437"/>
                </a:cxn>
                <a:cxn ang="0">
                  <a:pos x="805" y="447"/>
                </a:cxn>
                <a:cxn ang="0">
                  <a:pos x="797" y="473"/>
                </a:cxn>
                <a:cxn ang="0">
                  <a:pos x="789" y="491"/>
                </a:cxn>
                <a:cxn ang="0">
                  <a:pos x="768" y="507"/>
                </a:cxn>
                <a:cxn ang="0">
                  <a:pos x="746" y="521"/>
                </a:cxn>
                <a:cxn ang="0">
                  <a:pos x="747" y="544"/>
                </a:cxn>
                <a:cxn ang="0">
                  <a:pos x="759" y="574"/>
                </a:cxn>
                <a:cxn ang="0">
                  <a:pos x="746" y="608"/>
                </a:cxn>
                <a:cxn ang="0">
                  <a:pos x="753" y="621"/>
                </a:cxn>
                <a:cxn ang="0">
                  <a:pos x="749" y="639"/>
                </a:cxn>
                <a:cxn ang="0">
                  <a:pos x="730" y="662"/>
                </a:cxn>
                <a:cxn ang="0">
                  <a:pos x="744" y="714"/>
                </a:cxn>
                <a:cxn ang="0">
                  <a:pos x="743" y="723"/>
                </a:cxn>
                <a:cxn ang="0">
                  <a:pos x="713" y="751"/>
                </a:cxn>
                <a:cxn ang="0">
                  <a:pos x="706" y="774"/>
                </a:cxn>
                <a:cxn ang="0">
                  <a:pos x="584" y="770"/>
                </a:cxn>
                <a:cxn ang="0">
                  <a:pos x="513" y="758"/>
                </a:cxn>
                <a:cxn ang="0">
                  <a:pos x="448" y="768"/>
                </a:cxn>
                <a:cxn ang="0">
                  <a:pos x="413" y="795"/>
                </a:cxn>
                <a:cxn ang="0">
                  <a:pos x="349" y="870"/>
                </a:cxn>
                <a:cxn ang="0">
                  <a:pos x="299" y="982"/>
                </a:cxn>
                <a:cxn ang="0">
                  <a:pos x="250" y="1088"/>
                </a:cxn>
                <a:cxn ang="0">
                  <a:pos x="230" y="1125"/>
                </a:cxn>
                <a:cxn ang="0">
                  <a:pos x="205" y="1085"/>
                </a:cxn>
                <a:cxn ang="0">
                  <a:pos x="178" y="1031"/>
                </a:cxn>
                <a:cxn ang="0">
                  <a:pos x="110" y="932"/>
                </a:cxn>
                <a:cxn ang="0">
                  <a:pos x="45" y="810"/>
                </a:cxn>
                <a:cxn ang="0">
                  <a:pos x="7" y="680"/>
                </a:cxn>
                <a:cxn ang="0">
                  <a:pos x="0" y="614"/>
                </a:cxn>
                <a:cxn ang="0">
                  <a:pos x="60" y="460"/>
                </a:cxn>
                <a:cxn ang="0">
                  <a:pos x="90" y="373"/>
                </a:cxn>
                <a:cxn ang="0">
                  <a:pos x="182" y="345"/>
                </a:cxn>
                <a:cxn ang="0">
                  <a:pos x="264" y="347"/>
                </a:cxn>
                <a:cxn ang="0">
                  <a:pos x="303" y="251"/>
                </a:cxn>
                <a:cxn ang="0">
                  <a:pos x="320" y="142"/>
                </a:cxn>
                <a:cxn ang="0">
                  <a:pos x="342" y="118"/>
                </a:cxn>
                <a:cxn ang="0">
                  <a:pos x="368" y="86"/>
                </a:cxn>
                <a:cxn ang="0">
                  <a:pos x="376" y="78"/>
                </a:cxn>
                <a:cxn ang="0">
                  <a:pos x="393" y="66"/>
                </a:cxn>
                <a:cxn ang="0">
                  <a:pos x="417" y="53"/>
                </a:cxn>
                <a:cxn ang="0">
                  <a:pos x="443" y="37"/>
                </a:cxn>
                <a:cxn ang="0">
                  <a:pos x="470" y="24"/>
                </a:cxn>
                <a:cxn ang="0">
                  <a:pos x="494" y="12"/>
                </a:cxn>
                <a:cxn ang="0">
                  <a:pos x="516" y="0"/>
                </a:cxn>
                <a:cxn ang="0">
                  <a:pos x="592" y="7"/>
                </a:cxn>
                <a:cxn ang="0">
                  <a:pos x="673" y="28"/>
                </a:cxn>
                <a:cxn ang="0">
                  <a:pos x="673" y="28"/>
                </a:cxn>
              </a:cxnLst>
              <a:rect l="0" t="0" r="r" b="b"/>
              <a:pathLst>
                <a:path w="805" h="1125">
                  <a:moveTo>
                    <a:pt x="673" y="28"/>
                  </a:moveTo>
                  <a:lnTo>
                    <a:pt x="694" y="59"/>
                  </a:lnTo>
                  <a:lnTo>
                    <a:pt x="700" y="143"/>
                  </a:lnTo>
                  <a:lnTo>
                    <a:pt x="707" y="196"/>
                  </a:lnTo>
                  <a:lnTo>
                    <a:pt x="713" y="215"/>
                  </a:lnTo>
                  <a:lnTo>
                    <a:pt x="713" y="245"/>
                  </a:lnTo>
                  <a:lnTo>
                    <a:pt x="700" y="248"/>
                  </a:lnTo>
                  <a:lnTo>
                    <a:pt x="694" y="296"/>
                  </a:lnTo>
                  <a:lnTo>
                    <a:pt x="694" y="333"/>
                  </a:lnTo>
                  <a:lnTo>
                    <a:pt x="743" y="388"/>
                  </a:lnTo>
                  <a:lnTo>
                    <a:pt x="787" y="437"/>
                  </a:lnTo>
                  <a:lnTo>
                    <a:pt x="805" y="447"/>
                  </a:lnTo>
                  <a:lnTo>
                    <a:pt x="797" y="473"/>
                  </a:lnTo>
                  <a:lnTo>
                    <a:pt x="789" y="491"/>
                  </a:lnTo>
                  <a:lnTo>
                    <a:pt x="768" y="507"/>
                  </a:lnTo>
                  <a:lnTo>
                    <a:pt x="746" y="521"/>
                  </a:lnTo>
                  <a:lnTo>
                    <a:pt x="747" y="544"/>
                  </a:lnTo>
                  <a:lnTo>
                    <a:pt x="759" y="574"/>
                  </a:lnTo>
                  <a:lnTo>
                    <a:pt x="746" y="608"/>
                  </a:lnTo>
                  <a:lnTo>
                    <a:pt x="753" y="621"/>
                  </a:lnTo>
                  <a:lnTo>
                    <a:pt x="749" y="639"/>
                  </a:lnTo>
                  <a:lnTo>
                    <a:pt x="730" y="662"/>
                  </a:lnTo>
                  <a:lnTo>
                    <a:pt x="744" y="714"/>
                  </a:lnTo>
                  <a:lnTo>
                    <a:pt x="743" y="723"/>
                  </a:lnTo>
                  <a:lnTo>
                    <a:pt x="713" y="751"/>
                  </a:lnTo>
                  <a:lnTo>
                    <a:pt x="706" y="774"/>
                  </a:lnTo>
                  <a:lnTo>
                    <a:pt x="584" y="770"/>
                  </a:lnTo>
                  <a:lnTo>
                    <a:pt x="513" y="758"/>
                  </a:lnTo>
                  <a:lnTo>
                    <a:pt x="448" y="768"/>
                  </a:lnTo>
                  <a:lnTo>
                    <a:pt x="413" y="795"/>
                  </a:lnTo>
                  <a:lnTo>
                    <a:pt x="349" y="870"/>
                  </a:lnTo>
                  <a:lnTo>
                    <a:pt x="299" y="982"/>
                  </a:lnTo>
                  <a:lnTo>
                    <a:pt x="250" y="1088"/>
                  </a:lnTo>
                  <a:lnTo>
                    <a:pt x="230" y="1125"/>
                  </a:lnTo>
                  <a:lnTo>
                    <a:pt x="205" y="1085"/>
                  </a:lnTo>
                  <a:lnTo>
                    <a:pt x="178" y="1031"/>
                  </a:lnTo>
                  <a:lnTo>
                    <a:pt x="110" y="932"/>
                  </a:lnTo>
                  <a:lnTo>
                    <a:pt x="45" y="810"/>
                  </a:lnTo>
                  <a:lnTo>
                    <a:pt x="7" y="680"/>
                  </a:lnTo>
                  <a:lnTo>
                    <a:pt x="0" y="614"/>
                  </a:lnTo>
                  <a:lnTo>
                    <a:pt x="60" y="460"/>
                  </a:lnTo>
                  <a:lnTo>
                    <a:pt x="90" y="373"/>
                  </a:lnTo>
                  <a:lnTo>
                    <a:pt x="182" y="345"/>
                  </a:lnTo>
                  <a:lnTo>
                    <a:pt x="264" y="347"/>
                  </a:lnTo>
                  <a:lnTo>
                    <a:pt x="303" y="251"/>
                  </a:lnTo>
                  <a:lnTo>
                    <a:pt x="320" y="142"/>
                  </a:lnTo>
                  <a:lnTo>
                    <a:pt x="342" y="118"/>
                  </a:lnTo>
                  <a:lnTo>
                    <a:pt x="368" y="86"/>
                  </a:lnTo>
                  <a:lnTo>
                    <a:pt x="376" y="78"/>
                  </a:lnTo>
                  <a:lnTo>
                    <a:pt x="393" y="66"/>
                  </a:lnTo>
                  <a:lnTo>
                    <a:pt x="417" y="53"/>
                  </a:lnTo>
                  <a:lnTo>
                    <a:pt x="443" y="37"/>
                  </a:lnTo>
                  <a:lnTo>
                    <a:pt x="470" y="24"/>
                  </a:lnTo>
                  <a:lnTo>
                    <a:pt x="494" y="12"/>
                  </a:lnTo>
                  <a:lnTo>
                    <a:pt x="516" y="0"/>
                  </a:lnTo>
                  <a:lnTo>
                    <a:pt x="592" y="7"/>
                  </a:lnTo>
                  <a:lnTo>
                    <a:pt x="673" y="28"/>
                  </a:lnTo>
                  <a:lnTo>
                    <a:pt x="673" y="28"/>
                  </a:lnTo>
                  <a:close/>
                </a:path>
              </a:pathLst>
            </a:custGeom>
            <a:solidFill>
              <a:srgbClr val="FFC4B8"/>
            </a:solidFill>
            <a:ln w="9525">
              <a:noFill/>
              <a:round/>
              <a:headEnd/>
              <a:tailEnd/>
            </a:ln>
          </p:spPr>
          <p:txBody>
            <a:bodyPr/>
            <a:lstStyle/>
            <a:p>
              <a:pPr>
                <a:defRPr/>
              </a:pPr>
              <a:endParaRPr lang="en-US"/>
            </a:p>
          </p:txBody>
        </p:sp>
        <p:sp>
          <p:nvSpPr>
            <p:cNvPr id="83206" name="Freeform 262">
              <a:extLst>
                <a:ext uri="{FF2B5EF4-FFF2-40B4-BE49-F238E27FC236}">
                  <a16:creationId xmlns:a16="http://schemas.microsoft.com/office/drawing/2014/main" id="{F9DE0500-C348-6544-7307-D1D2D1E7A5EA}"/>
                </a:ext>
              </a:extLst>
            </p:cNvPr>
            <p:cNvSpPr>
              <a:spLocks/>
            </p:cNvSpPr>
            <p:nvPr/>
          </p:nvSpPr>
          <p:spPr bwMode="auto">
            <a:xfrm>
              <a:off x="4696" y="1460"/>
              <a:ext cx="79" cy="60"/>
            </a:xfrm>
            <a:custGeom>
              <a:avLst/>
              <a:gdLst/>
              <a:ahLst/>
              <a:cxnLst>
                <a:cxn ang="0">
                  <a:pos x="0" y="100"/>
                </a:cxn>
                <a:cxn ang="0">
                  <a:pos x="37" y="100"/>
                </a:cxn>
                <a:cxn ang="0">
                  <a:pos x="152" y="37"/>
                </a:cxn>
                <a:cxn ang="0">
                  <a:pos x="189" y="3"/>
                </a:cxn>
                <a:cxn ang="0">
                  <a:pos x="199" y="0"/>
                </a:cxn>
                <a:cxn ang="0">
                  <a:pos x="223" y="47"/>
                </a:cxn>
                <a:cxn ang="0">
                  <a:pos x="214" y="77"/>
                </a:cxn>
                <a:cxn ang="0">
                  <a:pos x="115" y="134"/>
                </a:cxn>
                <a:cxn ang="0">
                  <a:pos x="65" y="153"/>
                </a:cxn>
                <a:cxn ang="0">
                  <a:pos x="36" y="159"/>
                </a:cxn>
                <a:cxn ang="0">
                  <a:pos x="21" y="125"/>
                </a:cxn>
                <a:cxn ang="0">
                  <a:pos x="0" y="100"/>
                </a:cxn>
                <a:cxn ang="0">
                  <a:pos x="0" y="100"/>
                </a:cxn>
              </a:cxnLst>
              <a:rect l="0" t="0" r="r" b="b"/>
              <a:pathLst>
                <a:path w="223" h="159">
                  <a:moveTo>
                    <a:pt x="0" y="100"/>
                  </a:moveTo>
                  <a:lnTo>
                    <a:pt x="37" y="100"/>
                  </a:lnTo>
                  <a:lnTo>
                    <a:pt x="152" y="37"/>
                  </a:lnTo>
                  <a:lnTo>
                    <a:pt x="189" y="3"/>
                  </a:lnTo>
                  <a:lnTo>
                    <a:pt x="199" y="0"/>
                  </a:lnTo>
                  <a:lnTo>
                    <a:pt x="223" y="47"/>
                  </a:lnTo>
                  <a:lnTo>
                    <a:pt x="214" y="77"/>
                  </a:lnTo>
                  <a:lnTo>
                    <a:pt x="115" y="134"/>
                  </a:lnTo>
                  <a:lnTo>
                    <a:pt x="65" y="153"/>
                  </a:lnTo>
                  <a:lnTo>
                    <a:pt x="36" y="159"/>
                  </a:lnTo>
                  <a:lnTo>
                    <a:pt x="21" y="125"/>
                  </a:lnTo>
                  <a:lnTo>
                    <a:pt x="0" y="100"/>
                  </a:lnTo>
                  <a:lnTo>
                    <a:pt x="0" y="100"/>
                  </a:lnTo>
                  <a:close/>
                </a:path>
              </a:pathLst>
            </a:custGeom>
            <a:solidFill>
              <a:srgbClr val="3F0C00"/>
            </a:solidFill>
            <a:ln w="9525">
              <a:noFill/>
              <a:round/>
              <a:headEnd/>
              <a:tailEnd/>
            </a:ln>
          </p:spPr>
          <p:txBody>
            <a:bodyPr/>
            <a:lstStyle/>
            <a:p>
              <a:pPr>
                <a:defRPr/>
              </a:pPr>
              <a:endParaRPr lang="en-US"/>
            </a:p>
          </p:txBody>
        </p:sp>
        <p:sp>
          <p:nvSpPr>
            <p:cNvPr id="83207" name="Freeform 263">
              <a:extLst>
                <a:ext uri="{FF2B5EF4-FFF2-40B4-BE49-F238E27FC236}">
                  <a16:creationId xmlns:a16="http://schemas.microsoft.com/office/drawing/2014/main" id="{D8907A10-2ACA-CCF5-F956-84FF83126CA1}"/>
                </a:ext>
              </a:extLst>
            </p:cNvPr>
            <p:cNvSpPr>
              <a:spLocks/>
            </p:cNvSpPr>
            <p:nvPr/>
          </p:nvSpPr>
          <p:spPr bwMode="auto">
            <a:xfrm>
              <a:off x="4456" y="1319"/>
              <a:ext cx="99" cy="136"/>
            </a:xfrm>
            <a:custGeom>
              <a:avLst/>
              <a:gdLst/>
              <a:ahLst/>
              <a:cxnLst>
                <a:cxn ang="0">
                  <a:pos x="243" y="26"/>
                </a:cxn>
                <a:cxn ang="0">
                  <a:pos x="187" y="91"/>
                </a:cxn>
                <a:cxn ang="0">
                  <a:pos x="118" y="238"/>
                </a:cxn>
                <a:cxn ang="0">
                  <a:pos x="86" y="340"/>
                </a:cxn>
                <a:cxn ang="0">
                  <a:pos x="61" y="368"/>
                </a:cxn>
                <a:cxn ang="0">
                  <a:pos x="37" y="343"/>
                </a:cxn>
                <a:cxn ang="0">
                  <a:pos x="0" y="275"/>
                </a:cxn>
                <a:cxn ang="0">
                  <a:pos x="28" y="265"/>
                </a:cxn>
                <a:cxn ang="0">
                  <a:pos x="77" y="228"/>
                </a:cxn>
                <a:cxn ang="0">
                  <a:pos x="97" y="196"/>
                </a:cxn>
                <a:cxn ang="0">
                  <a:pos x="121" y="156"/>
                </a:cxn>
                <a:cxn ang="0">
                  <a:pos x="140" y="123"/>
                </a:cxn>
                <a:cxn ang="0">
                  <a:pos x="148" y="110"/>
                </a:cxn>
                <a:cxn ang="0">
                  <a:pos x="218" y="28"/>
                </a:cxn>
                <a:cxn ang="0">
                  <a:pos x="279" y="0"/>
                </a:cxn>
                <a:cxn ang="0">
                  <a:pos x="243" y="26"/>
                </a:cxn>
                <a:cxn ang="0">
                  <a:pos x="243" y="26"/>
                </a:cxn>
              </a:cxnLst>
              <a:rect l="0" t="0" r="r" b="b"/>
              <a:pathLst>
                <a:path w="279" h="368">
                  <a:moveTo>
                    <a:pt x="243" y="26"/>
                  </a:moveTo>
                  <a:lnTo>
                    <a:pt x="187" y="91"/>
                  </a:lnTo>
                  <a:lnTo>
                    <a:pt x="118" y="238"/>
                  </a:lnTo>
                  <a:lnTo>
                    <a:pt x="86" y="340"/>
                  </a:lnTo>
                  <a:lnTo>
                    <a:pt x="61" y="368"/>
                  </a:lnTo>
                  <a:lnTo>
                    <a:pt x="37" y="343"/>
                  </a:lnTo>
                  <a:lnTo>
                    <a:pt x="0" y="275"/>
                  </a:lnTo>
                  <a:lnTo>
                    <a:pt x="28" y="265"/>
                  </a:lnTo>
                  <a:lnTo>
                    <a:pt x="77" y="228"/>
                  </a:lnTo>
                  <a:lnTo>
                    <a:pt x="97" y="196"/>
                  </a:lnTo>
                  <a:lnTo>
                    <a:pt x="121" y="156"/>
                  </a:lnTo>
                  <a:lnTo>
                    <a:pt x="140" y="123"/>
                  </a:lnTo>
                  <a:lnTo>
                    <a:pt x="148" y="110"/>
                  </a:lnTo>
                  <a:lnTo>
                    <a:pt x="218" y="28"/>
                  </a:lnTo>
                  <a:lnTo>
                    <a:pt x="279" y="0"/>
                  </a:lnTo>
                  <a:lnTo>
                    <a:pt x="243" y="26"/>
                  </a:lnTo>
                  <a:lnTo>
                    <a:pt x="243" y="26"/>
                  </a:lnTo>
                  <a:close/>
                </a:path>
              </a:pathLst>
            </a:custGeom>
            <a:solidFill>
              <a:srgbClr val="E08477"/>
            </a:solidFill>
            <a:ln w="9525">
              <a:noFill/>
              <a:round/>
              <a:headEnd/>
              <a:tailEnd/>
            </a:ln>
          </p:spPr>
          <p:txBody>
            <a:bodyPr/>
            <a:lstStyle/>
            <a:p>
              <a:pPr>
                <a:defRPr/>
              </a:pPr>
              <a:endParaRPr lang="en-US"/>
            </a:p>
          </p:txBody>
        </p:sp>
        <p:sp>
          <p:nvSpPr>
            <p:cNvPr id="83208" name="Freeform 264">
              <a:extLst>
                <a:ext uri="{FF2B5EF4-FFF2-40B4-BE49-F238E27FC236}">
                  <a16:creationId xmlns:a16="http://schemas.microsoft.com/office/drawing/2014/main" id="{61863849-2549-24FD-0DBE-CD456427CB76}"/>
                </a:ext>
              </a:extLst>
            </p:cNvPr>
            <p:cNvSpPr>
              <a:spLocks/>
            </p:cNvSpPr>
            <p:nvPr/>
          </p:nvSpPr>
          <p:spPr bwMode="auto">
            <a:xfrm>
              <a:off x="4463" y="1223"/>
              <a:ext cx="27" cy="29"/>
            </a:xfrm>
            <a:custGeom>
              <a:avLst/>
              <a:gdLst/>
              <a:ahLst/>
              <a:cxnLst>
                <a:cxn ang="0">
                  <a:pos x="52" y="0"/>
                </a:cxn>
                <a:cxn ang="0">
                  <a:pos x="65" y="21"/>
                </a:cxn>
                <a:cxn ang="0">
                  <a:pos x="78" y="44"/>
                </a:cxn>
                <a:cxn ang="0">
                  <a:pos x="80" y="68"/>
                </a:cxn>
                <a:cxn ang="0">
                  <a:pos x="64" y="80"/>
                </a:cxn>
                <a:cxn ang="0">
                  <a:pos x="40" y="77"/>
                </a:cxn>
                <a:cxn ang="0">
                  <a:pos x="0" y="62"/>
                </a:cxn>
                <a:cxn ang="0">
                  <a:pos x="9" y="53"/>
                </a:cxn>
                <a:cxn ang="0">
                  <a:pos x="19" y="50"/>
                </a:cxn>
                <a:cxn ang="0">
                  <a:pos x="12" y="16"/>
                </a:cxn>
                <a:cxn ang="0">
                  <a:pos x="8" y="6"/>
                </a:cxn>
                <a:cxn ang="0">
                  <a:pos x="12" y="0"/>
                </a:cxn>
                <a:cxn ang="0">
                  <a:pos x="45" y="13"/>
                </a:cxn>
                <a:cxn ang="0">
                  <a:pos x="52" y="0"/>
                </a:cxn>
                <a:cxn ang="0">
                  <a:pos x="52" y="0"/>
                </a:cxn>
              </a:cxnLst>
              <a:rect l="0" t="0" r="r" b="b"/>
              <a:pathLst>
                <a:path w="80" h="80">
                  <a:moveTo>
                    <a:pt x="52" y="0"/>
                  </a:moveTo>
                  <a:lnTo>
                    <a:pt x="65" y="21"/>
                  </a:lnTo>
                  <a:lnTo>
                    <a:pt x="78" y="44"/>
                  </a:lnTo>
                  <a:lnTo>
                    <a:pt x="80" y="68"/>
                  </a:lnTo>
                  <a:lnTo>
                    <a:pt x="64" y="80"/>
                  </a:lnTo>
                  <a:lnTo>
                    <a:pt x="40" y="77"/>
                  </a:lnTo>
                  <a:lnTo>
                    <a:pt x="0" y="62"/>
                  </a:lnTo>
                  <a:lnTo>
                    <a:pt x="9" y="53"/>
                  </a:lnTo>
                  <a:lnTo>
                    <a:pt x="19" y="50"/>
                  </a:lnTo>
                  <a:lnTo>
                    <a:pt x="12" y="16"/>
                  </a:lnTo>
                  <a:lnTo>
                    <a:pt x="8" y="6"/>
                  </a:lnTo>
                  <a:lnTo>
                    <a:pt x="12" y="0"/>
                  </a:lnTo>
                  <a:lnTo>
                    <a:pt x="45" y="13"/>
                  </a:lnTo>
                  <a:lnTo>
                    <a:pt x="52" y="0"/>
                  </a:lnTo>
                  <a:lnTo>
                    <a:pt x="52" y="0"/>
                  </a:lnTo>
                  <a:close/>
                </a:path>
              </a:pathLst>
            </a:custGeom>
            <a:solidFill>
              <a:srgbClr val="FFD6C9"/>
            </a:solidFill>
            <a:ln w="9525">
              <a:noFill/>
              <a:round/>
              <a:headEnd/>
              <a:tailEnd/>
            </a:ln>
          </p:spPr>
          <p:txBody>
            <a:bodyPr/>
            <a:lstStyle/>
            <a:p>
              <a:pPr>
                <a:defRPr/>
              </a:pPr>
              <a:endParaRPr lang="en-US"/>
            </a:p>
          </p:txBody>
        </p:sp>
        <p:sp>
          <p:nvSpPr>
            <p:cNvPr id="83209" name="Freeform 265">
              <a:extLst>
                <a:ext uri="{FF2B5EF4-FFF2-40B4-BE49-F238E27FC236}">
                  <a16:creationId xmlns:a16="http://schemas.microsoft.com/office/drawing/2014/main" id="{3896D3B3-E508-2405-8C44-A248D1AA4025}"/>
                </a:ext>
              </a:extLst>
            </p:cNvPr>
            <p:cNvSpPr>
              <a:spLocks/>
            </p:cNvSpPr>
            <p:nvPr/>
          </p:nvSpPr>
          <p:spPr bwMode="auto">
            <a:xfrm>
              <a:off x="4539" y="1318"/>
              <a:ext cx="38" cy="29"/>
            </a:xfrm>
            <a:custGeom>
              <a:avLst/>
              <a:gdLst/>
              <a:ahLst/>
              <a:cxnLst>
                <a:cxn ang="0">
                  <a:pos x="101" y="7"/>
                </a:cxn>
                <a:cxn ang="0">
                  <a:pos x="73" y="22"/>
                </a:cxn>
                <a:cxn ang="0">
                  <a:pos x="61" y="39"/>
                </a:cxn>
                <a:cxn ang="0">
                  <a:pos x="50" y="35"/>
                </a:cxn>
                <a:cxn ang="0">
                  <a:pos x="41" y="48"/>
                </a:cxn>
                <a:cxn ang="0">
                  <a:pos x="22" y="67"/>
                </a:cxn>
                <a:cxn ang="0">
                  <a:pos x="0" y="75"/>
                </a:cxn>
                <a:cxn ang="0">
                  <a:pos x="25" y="44"/>
                </a:cxn>
                <a:cxn ang="0">
                  <a:pos x="30" y="20"/>
                </a:cxn>
                <a:cxn ang="0">
                  <a:pos x="45" y="7"/>
                </a:cxn>
                <a:cxn ang="0">
                  <a:pos x="78" y="0"/>
                </a:cxn>
                <a:cxn ang="0">
                  <a:pos x="101" y="7"/>
                </a:cxn>
                <a:cxn ang="0">
                  <a:pos x="101" y="7"/>
                </a:cxn>
              </a:cxnLst>
              <a:rect l="0" t="0" r="r" b="b"/>
              <a:pathLst>
                <a:path w="101" h="75">
                  <a:moveTo>
                    <a:pt x="101" y="7"/>
                  </a:moveTo>
                  <a:lnTo>
                    <a:pt x="73" y="22"/>
                  </a:lnTo>
                  <a:lnTo>
                    <a:pt x="61" y="39"/>
                  </a:lnTo>
                  <a:lnTo>
                    <a:pt x="50" y="35"/>
                  </a:lnTo>
                  <a:lnTo>
                    <a:pt x="41" y="48"/>
                  </a:lnTo>
                  <a:lnTo>
                    <a:pt x="22" y="67"/>
                  </a:lnTo>
                  <a:lnTo>
                    <a:pt x="0" y="75"/>
                  </a:lnTo>
                  <a:lnTo>
                    <a:pt x="25" y="44"/>
                  </a:lnTo>
                  <a:lnTo>
                    <a:pt x="30" y="20"/>
                  </a:lnTo>
                  <a:lnTo>
                    <a:pt x="45" y="7"/>
                  </a:lnTo>
                  <a:lnTo>
                    <a:pt x="78" y="0"/>
                  </a:lnTo>
                  <a:lnTo>
                    <a:pt x="101" y="7"/>
                  </a:lnTo>
                  <a:lnTo>
                    <a:pt x="101" y="7"/>
                  </a:lnTo>
                  <a:close/>
                </a:path>
              </a:pathLst>
            </a:custGeom>
            <a:solidFill>
              <a:srgbClr val="A84A3D"/>
            </a:solidFill>
            <a:ln w="9525">
              <a:noFill/>
              <a:round/>
              <a:headEnd/>
              <a:tailEnd/>
            </a:ln>
          </p:spPr>
          <p:txBody>
            <a:bodyPr/>
            <a:lstStyle/>
            <a:p>
              <a:pPr>
                <a:defRPr/>
              </a:pPr>
              <a:endParaRPr lang="en-US"/>
            </a:p>
          </p:txBody>
        </p:sp>
        <p:sp>
          <p:nvSpPr>
            <p:cNvPr id="83210" name="Freeform 266">
              <a:extLst>
                <a:ext uri="{FF2B5EF4-FFF2-40B4-BE49-F238E27FC236}">
                  <a16:creationId xmlns:a16="http://schemas.microsoft.com/office/drawing/2014/main" id="{B72EFB91-01B8-C03F-3369-AB51706DF2E8}"/>
                </a:ext>
              </a:extLst>
            </p:cNvPr>
            <p:cNvSpPr>
              <a:spLocks/>
            </p:cNvSpPr>
            <p:nvPr/>
          </p:nvSpPr>
          <p:spPr bwMode="auto">
            <a:xfrm>
              <a:off x="4617" y="1246"/>
              <a:ext cx="43" cy="26"/>
            </a:xfrm>
            <a:custGeom>
              <a:avLst/>
              <a:gdLst/>
              <a:ahLst/>
              <a:cxnLst>
                <a:cxn ang="0">
                  <a:pos x="117" y="9"/>
                </a:cxn>
                <a:cxn ang="0">
                  <a:pos x="102" y="0"/>
                </a:cxn>
                <a:cxn ang="0">
                  <a:pos x="93" y="12"/>
                </a:cxn>
                <a:cxn ang="0">
                  <a:pos x="77" y="24"/>
                </a:cxn>
                <a:cxn ang="0">
                  <a:pos x="61" y="31"/>
                </a:cxn>
                <a:cxn ang="0">
                  <a:pos x="47" y="25"/>
                </a:cxn>
                <a:cxn ang="0">
                  <a:pos x="28" y="27"/>
                </a:cxn>
                <a:cxn ang="0">
                  <a:pos x="9" y="51"/>
                </a:cxn>
                <a:cxn ang="0">
                  <a:pos x="0" y="65"/>
                </a:cxn>
                <a:cxn ang="0">
                  <a:pos x="21" y="64"/>
                </a:cxn>
                <a:cxn ang="0">
                  <a:pos x="42" y="55"/>
                </a:cxn>
                <a:cxn ang="0">
                  <a:pos x="58" y="46"/>
                </a:cxn>
                <a:cxn ang="0">
                  <a:pos x="92" y="25"/>
                </a:cxn>
                <a:cxn ang="0">
                  <a:pos x="111" y="15"/>
                </a:cxn>
                <a:cxn ang="0">
                  <a:pos x="121" y="15"/>
                </a:cxn>
                <a:cxn ang="0">
                  <a:pos x="117" y="9"/>
                </a:cxn>
                <a:cxn ang="0">
                  <a:pos x="117" y="9"/>
                </a:cxn>
              </a:cxnLst>
              <a:rect l="0" t="0" r="r" b="b"/>
              <a:pathLst>
                <a:path w="121" h="65">
                  <a:moveTo>
                    <a:pt x="117" y="9"/>
                  </a:moveTo>
                  <a:lnTo>
                    <a:pt x="102" y="0"/>
                  </a:lnTo>
                  <a:lnTo>
                    <a:pt x="93" y="12"/>
                  </a:lnTo>
                  <a:lnTo>
                    <a:pt x="77" y="24"/>
                  </a:lnTo>
                  <a:lnTo>
                    <a:pt x="61" y="31"/>
                  </a:lnTo>
                  <a:lnTo>
                    <a:pt x="47" y="25"/>
                  </a:lnTo>
                  <a:lnTo>
                    <a:pt x="28" y="27"/>
                  </a:lnTo>
                  <a:lnTo>
                    <a:pt x="9" y="51"/>
                  </a:lnTo>
                  <a:lnTo>
                    <a:pt x="0" y="65"/>
                  </a:lnTo>
                  <a:lnTo>
                    <a:pt x="21" y="64"/>
                  </a:lnTo>
                  <a:lnTo>
                    <a:pt x="42" y="55"/>
                  </a:lnTo>
                  <a:lnTo>
                    <a:pt x="58" y="46"/>
                  </a:lnTo>
                  <a:lnTo>
                    <a:pt x="92" y="25"/>
                  </a:lnTo>
                  <a:lnTo>
                    <a:pt x="111" y="15"/>
                  </a:lnTo>
                  <a:lnTo>
                    <a:pt x="121" y="15"/>
                  </a:lnTo>
                  <a:lnTo>
                    <a:pt x="117" y="9"/>
                  </a:lnTo>
                  <a:lnTo>
                    <a:pt x="117" y="9"/>
                  </a:lnTo>
                  <a:close/>
                </a:path>
              </a:pathLst>
            </a:custGeom>
            <a:solidFill>
              <a:srgbClr val="FFD6C9"/>
            </a:solidFill>
            <a:ln w="9525">
              <a:noFill/>
              <a:round/>
              <a:headEnd/>
              <a:tailEnd/>
            </a:ln>
          </p:spPr>
          <p:txBody>
            <a:bodyPr/>
            <a:lstStyle/>
            <a:p>
              <a:pPr>
                <a:defRPr/>
              </a:pPr>
              <a:endParaRPr lang="en-US"/>
            </a:p>
          </p:txBody>
        </p:sp>
        <p:sp>
          <p:nvSpPr>
            <p:cNvPr id="83211" name="Freeform 267">
              <a:extLst>
                <a:ext uri="{FF2B5EF4-FFF2-40B4-BE49-F238E27FC236}">
                  <a16:creationId xmlns:a16="http://schemas.microsoft.com/office/drawing/2014/main" id="{E8A91933-AA8B-C4E5-B4DA-C2596110FED4}"/>
                </a:ext>
              </a:extLst>
            </p:cNvPr>
            <p:cNvSpPr>
              <a:spLocks/>
            </p:cNvSpPr>
            <p:nvPr/>
          </p:nvSpPr>
          <p:spPr bwMode="auto">
            <a:xfrm>
              <a:off x="4454" y="1196"/>
              <a:ext cx="21" cy="25"/>
            </a:xfrm>
            <a:custGeom>
              <a:avLst/>
              <a:gdLst/>
              <a:ahLst/>
              <a:cxnLst>
                <a:cxn ang="0">
                  <a:pos x="31" y="2"/>
                </a:cxn>
                <a:cxn ang="0">
                  <a:pos x="18" y="0"/>
                </a:cxn>
                <a:cxn ang="0">
                  <a:pos x="13" y="0"/>
                </a:cxn>
                <a:cxn ang="0">
                  <a:pos x="0" y="18"/>
                </a:cxn>
                <a:cxn ang="0">
                  <a:pos x="0" y="28"/>
                </a:cxn>
                <a:cxn ang="0">
                  <a:pos x="8" y="56"/>
                </a:cxn>
                <a:cxn ang="0">
                  <a:pos x="16" y="67"/>
                </a:cxn>
                <a:cxn ang="0">
                  <a:pos x="28" y="67"/>
                </a:cxn>
                <a:cxn ang="0">
                  <a:pos x="39" y="62"/>
                </a:cxn>
                <a:cxn ang="0">
                  <a:pos x="50" y="65"/>
                </a:cxn>
                <a:cxn ang="0">
                  <a:pos x="61" y="56"/>
                </a:cxn>
                <a:cxn ang="0">
                  <a:pos x="55" y="36"/>
                </a:cxn>
                <a:cxn ang="0">
                  <a:pos x="42" y="25"/>
                </a:cxn>
                <a:cxn ang="0">
                  <a:pos x="42" y="6"/>
                </a:cxn>
                <a:cxn ang="0">
                  <a:pos x="31" y="2"/>
                </a:cxn>
                <a:cxn ang="0">
                  <a:pos x="31" y="2"/>
                </a:cxn>
              </a:cxnLst>
              <a:rect l="0" t="0" r="r" b="b"/>
              <a:pathLst>
                <a:path w="61" h="67">
                  <a:moveTo>
                    <a:pt x="31" y="2"/>
                  </a:moveTo>
                  <a:lnTo>
                    <a:pt x="18" y="0"/>
                  </a:lnTo>
                  <a:lnTo>
                    <a:pt x="13" y="0"/>
                  </a:lnTo>
                  <a:lnTo>
                    <a:pt x="0" y="18"/>
                  </a:lnTo>
                  <a:lnTo>
                    <a:pt x="0" y="28"/>
                  </a:lnTo>
                  <a:lnTo>
                    <a:pt x="8" y="56"/>
                  </a:lnTo>
                  <a:lnTo>
                    <a:pt x="16" y="67"/>
                  </a:lnTo>
                  <a:lnTo>
                    <a:pt x="28" y="67"/>
                  </a:lnTo>
                  <a:lnTo>
                    <a:pt x="39" y="62"/>
                  </a:lnTo>
                  <a:lnTo>
                    <a:pt x="50" y="65"/>
                  </a:lnTo>
                  <a:lnTo>
                    <a:pt x="61" y="56"/>
                  </a:lnTo>
                  <a:lnTo>
                    <a:pt x="55" y="36"/>
                  </a:lnTo>
                  <a:lnTo>
                    <a:pt x="42" y="25"/>
                  </a:lnTo>
                  <a:lnTo>
                    <a:pt x="42" y="6"/>
                  </a:lnTo>
                  <a:lnTo>
                    <a:pt x="31" y="2"/>
                  </a:lnTo>
                  <a:lnTo>
                    <a:pt x="31" y="2"/>
                  </a:lnTo>
                  <a:close/>
                </a:path>
              </a:pathLst>
            </a:custGeom>
            <a:solidFill>
              <a:srgbClr val="FFB5A8"/>
            </a:solidFill>
            <a:ln w="9525">
              <a:noFill/>
              <a:round/>
              <a:headEnd/>
              <a:tailEnd/>
            </a:ln>
          </p:spPr>
          <p:txBody>
            <a:bodyPr/>
            <a:lstStyle/>
            <a:p>
              <a:pPr>
                <a:defRPr/>
              </a:pPr>
              <a:endParaRPr lang="en-US"/>
            </a:p>
          </p:txBody>
        </p:sp>
        <p:sp>
          <p:nvSpPr>
            <p:cNvPr id="83212" name="Freeform 268">
              <a:extLst>
                <a:ext uri="{FF2B5EF4-FFF2-40B4-BE49-F238E27FC236}">
                  <a16:creationId xmlns:a16="http://schemas.microsoft.com/office/drawing/2014/main" id="{49C37EC1-9F85-251C-5D62-227714EA9987}"/>
                </a:ext>
              </a:extLst>
            </p:cNvPr>
            <p:cNvSpPr>
              <a:spLocks/>
            </p:cNvSpPr>
            <p:nvPr/>
          </p:nvSpPr>
          <p:spPr bwMode="auto">
            <a:xfrm>
              <a:off x="4441" y="1180"/>
              <a:ext cx="38" cy="46"/>
            </a:xfrm>
            <a:custGeom>
              <a:avLst/>
              <a:gdLst/>
              <a:ahLst/>
              <a:cxnLst>
                <a:cxn ang="0">
                  <a:pos x="0" y="14"/>
                </a:cxn>
                <a:cxn ang="0">
                  <a:pos x="50" y="20"/>
                </a:cxn>
                <a:cxn ang="0">
                  <a:pos x="65" y="36"/>
                </a:cxn>
                <a:cxn ang="0">
                  <a:pos x="73" y="47"/>
                </a:cxn>
                <a:cxn ang="0">
                  <a:pos x="53" y="48"/>
                </a:cxn>
                <a:cxn ang="0">
                  <a:pos x="37" y="67"/>
                </a:cxn>
                <a:cxn ang="0">
                  <a:pos x="42" y="97"/>
                </a:cxn>
                <a:cxn ang="0">
                  <a:pos x="53" y="113"/>
                </a:cxn>
                <a:cxn ang="0">
                  <a:pos x="79" y="107"/>
                </a:cxn>
                <a:cxn ang="0">
                  <a:pos x="93" y="116"/>
                </a:cxn>
                <a:cxn ang="0">
                  <a:pos x="99" y="120"/>
                </a:cxn>
                <a:cxn ang="0">
                  <a:pos x="107" y="115"/>
                </a:cxn>
                <a:cxn ang="0">
                  <a:pos x="101" y="94"/>
                </a:cxn>
                <a:cxn ang="0">
                  <a:pos x="96" y="85"/>
                </a:cxn>
                <a:cxn ang="0">
                  <a:pos x="93" y="59"/>
                </a:cxn>
                <a:cxn ang="0">
                  <a:pos x="74" y="75"/>
                </a:cxn>
                <a:cxn ang="0">
                  <a:pos x="74" y="97"/>
                </a:cxn>
                <a:cxn ang="0">
                  <a:pos x="90" y="101"/>
                </a:cxn>
                <a:cxn ang="0">
                  <a:pos x="70" y="101"/>
                </a:cxn>
                <a:cxn ang="0">
                  <a:pos x="64" y="104"/>
                </a:cxn>
                <a:cxn ang="0">
                  <a:pos x="55" y="101"/>
                </a:cxn>
                <a:cxn ang="0">
                  <a:pos x="50" y="64"/>
                </a:cxn>
                <a:cxn ang="0">
                  <a:pos x="61" y="56"/>
                </a:cxn>
                <a:cxn ang="0">
                  <a:pos x="67" y="53"/>
                </a:cxn>
                <a:cxn ang="0">
                  <a:pos x="79" y="53"/>
                </a:cxn>
                <a:cxn ang="0">
                  <a:pos x="76" y="26"/>
                </a:cxn>
                <a:cxn ang="0">
                  <a:pos x="55" y="8"/>
                </a:cxn>
                <a:cxn ang="0">
                  <a:pos x="31" y="0"/>
                </a:cxn>
                <a:cxn ang="0">
                  <a:pos x="0" y="14"/>
                </a:cxn>
                <a:cxn ang="0">
                  <a:pos x="0" y="14"/>
                </a:cxn>
              </a:cxnLst>
              <a:rect l="0" t="0" r="r" b="b"/>
              <a:pathLst>
                <a:path w="107" h="120">
                  <a:moveTo>
                    <a:pt x="0" y="14"/>
                  </a:moveTo>
                  <a:lnTo>
                    <a:pt x="50" y="20"/>
                  </a:lnTo>
                  <a:lnTo>
                    <a:pt x="65" y="36"/>
                  </a:lnTo>
                  <a:lnTo>
                    <a:pt x="73" y="47"/>
                  </a:lnTo>
                  <a:lnTo>
                    <a:pt x="53" y="48"/>
                  </a:lnTo>
                  <a:lnTo>
                    <a:pt x="37" y="67"/>
                  </a:lnTo>
                  <a:lnTo>
                    <a:pt x="42" y="97"/>
                  </a:lnTo>
                  <a:lnTo>
                    <a:pt x="53" y="113"/>
                  </a:lnTo>
                  <a:lnTo>
                    <a:pt x="79" y="107"/>
                  </a:lnTo>
                  <a:lnTo>
                    <a:pt x="93" y="116"/>
                  </a:lnTo>
                  <a:lnTo>
                    <a:pt x="99" y="120"/>
                  </a:lnTo>
                  <a:lnTo>
                    <a:pt x="107" y="115"/>
                  </a:lnTo>
                  <a:lnTo>
                    <a:pt x="101" y="94"/>
                  </a:lnTo>
                  <a:lnTo>
                    <a:pt x="96" y="85"/>
                  </a:lnTo>
                  <a:lnTo>
                    <a:pt x="93" y="59"/>
                  </a:lnTo>
                  <a:lnTo>
                    <a:pt x="74" y="75"/>
                  </a:lnTo>
                  <a:lnTo>
                    <a:pt x="74" y="97"/>
                  </a:lnTo>
                  <a:lnTo>
                    <a:pt x="90" y="101"/>
                  </a:lnTo>
                  <a:lnTo>
                    <a:pt x="70" y="101"/>
                  </a:lnTo>
                  <a:lnTo>
                    <a:pt x="64" y="104"/>
                  </a:lnTo>
                  <a:lnTo>
                    <a:pt x="55" y="101"/>
                  </a:lnTo>
                  <a:lnTo>
                    <a:pt x="50" y="64"/>
                  </a:lnTo>
                  <a:lnTo>
                    <a:pt x="61" y="56"/>
                  </a:lnTo>
                  <a:lnTo>
                    <a:pt x="67" y="53"/>
                  </a:lnTo>
                  <a:lnTo>
                    <a:pt x="79" y="53"/>
                  </a:lnTo>
                  <a:lnTo>
                    <a:pt x="76" y="26"/>
                  </a:lnTo>
                  <a:lnTo>
                    <a:pt x="55" y="8"/>
                  </a:lnTo>
                  <a:lnTo>
                    <a:pt x="31" y="0"/>
                  </a:lnTo>
                  <a:lnTo>
                    <a:pt x="0" y="14"/>
                  </a:lnTo>
                  <a:lnTo>
                    <a:pt x="0" y="14"/>
                  </a:lnTo>
                  <a:close/>
                </a:path>
              </a:pathLst>
            </a:custGeom>
            <a:solidFill>
              <a:srgbClr val="E08477"/>
            </a:solidFill>
            <a:ln w="9525">
              <a:noFill/>
              <a:round/>
              <a:headEnd/>
              <a:tailEnd/>
            </a:ln>
          </p:spPr>
          <p:txBody>
            <a:bodyPr/>
            <a:lstStyle/>
            <a:p>
              <a:pPr>
                <a:defRPr/>
              </a:pPr>
              <a:endParaRPr lang="en-US"/>
            </a:p>
          </p:txBody>
        </p:sp>
        <p:sp>
          <p:nvSpPr>
            <p:cNvPr id="83213" name="Freeform 269">
              <a:extLst>
                <a:ext uri="{FF2B5EF4-FFF2-40B4-BE49-F238E27FC236}">
                  <a16:creationId xmlns:a16="http://schemas.microsoft.com/office/drawing/2014/main" id="{D156B660-08D6-B6BF-42A3-E1D15C8BD4CB}"/>
                </a:ext>
              </a:extLst>
            </p:cNvPr>
            <p:cNvSpPr>
              <a:spLocks/>
            </p:cNvSpPr>
            <p:nvPr/>
          </p:nvSpPr>
          <p:spPr bwMode="auto">
            <a:xfrm>
              <a:off x="4466" y="1413"/>
              <a:ext cx="23" cy="37"/>
            </a:xfrm>
            <a:custGeom>
              <a:avLst/>
              <a:gdLst/>
              <a:ahLst/>
              <a:cxnLst>
                <a:cxn ang="0">
                  <a:pos x="11" y="103"/>
                </a:cxn>
                <a:cxn ang="0">
                  <a:pos x="61" y="0"/>
                </a:cxn>
                <a:cxn ang="0">
                  <a:pos x="11" y="51"/>
                </a:cxn>
                <a:cxn ang="0">
                  <a:pos x="0" y="85"/>
                </a:cxn>
                <a:cxn ang="0">
                  <a:pos x="11" y="103"/>
                </a:cxn>
                <a:cxn ang="0">
                  <a:pos x="11" y="103"/>
                </a:cxn>
              </a:cxnLst>
              <a:rect l="0" t="0" r="r" b="b"/>
              <a:pathLst>
                <a:path w="61" h="103">
                  <a:moveTo>
                    <a:pt x="11" y="103"/>
                  </a:moveTo>
                  <a:lnTo>
                    <a:pt x="61" y="0"/>
                  </a:lnTo>
                  <a:lnTo>
                    <a:pt x="11" y="51"/>
                  </a:lnTo>
                  <a:lnTo>
                    <a:pt x="0" y="85"/>
                  </a:lnTo>
                  <a:lnTo>
                    <a:pt x="11" y="103"/>
                  </a:lnTo>
                  <a:lnTo>
                    <a:pt x="11" y="103"/>
                  </a:lnTo>
                  <a:close/>
                </a:path>
              </a:pathLst>
            </a:custGeom>
            <a:solidFill>
              <a:srgbClr val="FFB5A8"/>
            </a:solidFill>
            <a:ln w="9525">
              <a:noFill/>
              <a:round/>
              <a:headEnd/>
              <a:tailEnd/>
            </a:ln>
          </p:spPr>
          <p:txBody>
            <a:bodyPr/>
            <a:lstStyle/>
            <a:p>
              <a:pPr>
                <a:defRPr/>
              </a:pPr>
              <a:endParaRPr lang="en-US"/>
            </a:p>
          </p:txBody>
        </p:sp>
        <p:sp>
          <p:nvSpPr>
            <p:cNvPr id="83214" name="Freeform 270">
              <a:extLst>
                <a:ext uri="{FF2B5EF4-FFF2-40B4-BE49-F238E27FC236}">
                  <a16:creationId xmlns:a16="http://schemas.microsoft.com/office/drawing/2014/main" id="{F0BDC953-2651-7830-2D8E-1738E504C292}"/>
                </a:ext>
              </a:extLst>
            </p:cNvPr>
            <p:cNvSpPr>
              <a:spLocks/>
            </p:cNvSpPr>
            <p:nvPr/>
          </p:nvSpPr>
          <p:spPr bwMode="auto">
            <a:xfrm>
              <a:off x="4441" y="1184"/>
              <a:ext cx="30" cy="60"/>
            </a:xfrm>
            <a:custGeom>
              <a:avLst/>
              <a:gdLst/>
              <a:ahLst/>
              <a:cxnLst>
                <a:cxn ang="0">
                  <a:pos x="11" y="0"/>
                </a:cxn>
                <a:cxn ang="0">
                  <a:pos x="12" y="38"/>
                </a:cxn>
                <a:cxn ang="0">
                  <a:pos x="28" y="79"/>
                </a:cxn>
                <a:cxn ang="0">
                  <a:pos x="45" y="116"/>
                </a:cxn>
                <a:cxn ang="0">
                  <a:pos x="64" y="127"/>
                </a:cxn>
                <a:cxn ang="0">
                  <a:pos x="80" y="133"/>
                </a:cxn>
                <a:cxn ang="0">
                  <a:pos x="89" y="159"/>
                </a:cxn>
                <a:cxn ang="0">
                  <a:pos x="67" y="149"/>
                </a:cxn>
                <a:cxn ang="0">
                  <a:pos x="53" y="134"/>
                </a:cxn>
                <a:cxn ang="0">
                  <a:pos x="34" y="113"/>
                </a:cxn>
                <a:cxn ang="0">
                  <a:pos x="2" y="44"/>
                </a:cxn>
                <a:cxn ang="0">
                  <a:pos x="0" y="31"/>
                </a:cxn>
                <a:cxn ang="0">
                  <a:pos x="3" y="7"/>
                </a:cxn>
                <a:cxn ang="0">
                  <a:pos x="11" y="0"/>
                </a:cxn>
                <a:cxn ang="0">
                  <a:pos x="11" y="0"/>
                </a:cxn>
              </a:cxnLst>
              <a:rect l="0" t="0" r="r" b="b"/>
              <a:pathLst>
                <a:path w="89" h="159">
                  <a:moveTo>
                    <a:pt x="11" y="0"/>
                  </a:moveTo>
                  <a:lnTo>
                    <a:pt x="12" y="38"/>
                  </a:lnTo>
                  <a:lnTo>
                    <a:pt x="28" y="79"/>
                  </a:lnTo>
                  <a:lnTo>
                    <a:pt x="45" y="116"/>
                  </a:lnTo>
                  <a:lnTo>
                    <a:pt x="64" y="127"/>
                  </a:lnTo>
                  <a:lnTo>
                    <a:pt x="80" y="133"/>
                  </a:lnTo>
                  <a:lnTo>
                    <a:pt x="89" y="159"/>
                  </a:lnTo>
                  <a:lnTo>
                    <a:pt x="67" y="149"/>
                  </a:lnTo>
                  <a:lnTo>
                    <a:pt x="53" y="134"/>
                  </a:lnTo>
                  <a:lnTo>
                    <a:pt x="34" y="113"/>
                  </a:lnTo>
                  <a:lnTo>
                    <a:pt x="2" y="44"/>
                  </a:lnTo>
                  <a:lnTo>
                    <a:pt x="0" y="31"/>
                  </a:lnTo>
                  <a:lnTo>
                    <a:pt x="3" y="7"/>
                  </a:lnTo>
                  <a:lnTo>
                    <a:pt x="11" y="0"/>
                  </a:lnTo>
                  <a:lnTo>
                    <a:pt x="11" y="0"/>
                  </a:lnTo>
                  <a:close/>
                </a:path>
              </a:pathLst>
            </a:custGeom>
            <a:solidFill>
              <a:srgbClr val="F59E92"/>
            </a:solidFill>
            <a:ln w="9525">
              <a:noFill/>
              <a:round/>
              <a:headEnd/>
              <a:tailEnd/>
            </a:ln>
          </p:spPr>
          <p:txBody>
            <a:bodyPr/>
            <a:lstStyle/>
            <a:p>
              <a:pPr>
                <a:defRPr/>
              </a:pPr>
              <a:endParaRPr lang="en-US"/>
            </a:p>
          </p:txBody>
        </p:sp>
        <p:sp>
          <p:nvSpPr>
            <p:cNvPr id="83215" name="Freeform 271">
              <a:extLst>
                <a:ext uri="{FF2B5EF4-FFF2-40B4-BE49-F238E27FC236}">
                  <a16:creationId xmlns:a16="http://schemas.microsoft.com/office/drawing/2014/main" id="{F12719E4-AFAA-699F-C1E7-564BC820902B}"/>
                </a:ext>
              </a:extLst>
            </p:cNvPr>
            <p:cNvSpPr>
              <a:spLocks/>
            </p:cNvSpPr>
            <p:nvPr/>
          </p:nvSpPr>
          <p:spPr bwMode="auto">
            <a:xfrm>
              <a:off x="4476" y="1227"/>
              <a:ext cx="15" cy="21"/>
            </a:xfrm>
            <a:custGeom>
              <a:avLst/>
              <a:gdLst/>
              <a:ahLst/>
              <a:cxnLst>
                <a:cxn ang="0">
                  <a:pos x="31" y="0"/>
                </a:cxn>
                <a:cxn ang="0">
                  <a:pos x="28" y="10"/>
                </a:cxn>
                <a:cxn ang="0">
                  <a:pos x="19" y="22"/>
                </a:cxn>
                <a:cxn ang="0">
                  <a:pos x="2" y="29"/>
                </a:cxn>
                <a:cxn ang="0">
                  <a:pos x="0" y="43"/>
                </a:cxn>
                <a:cxn ang="0">
                  <a:pos x="10" y="51"/>
                </a:cxn>
                <a:cxn ang="0">
                  <a:pos x="24" y="54"/>
                </a:cxn>
                <a:cxn ang="0">
                  <a:pos x="36" y="25"/>
                </a:cxn>
                <a:cxn ang="0">
                  <a:pos x="31" y="0"/>
                </a:cxn>
                <a:cxn ang="0">
                  <a:pos x="31" y="0"/>
                </a:cxn>
              </a:cxnLst>
              <a:rect l="0" t="0" r="r" b="b"/>
              <a:pathLst>
                <a:path w="36" h="54">
                  <a:moveTo>
                    <a:pt x="31" y="0"/>
                  </a:moveTo>
                  <a:lnTo>
                    <a:pt x="28" y="10"/>
                  </a:lnTo>
                  <a:lnTo>
                    <a:pt x="19" y="22"/>
                  </a:lnTo>
                  <a:lnTo>
                    <a:pt x="2" y="29"/>
                  </a:lnTo>
                  <a:lnTo>
                    <a:pt x="0" y="43"/>
                  </a:lnTo>
                  <a:lnTo>
                    <a:pt x="10" y="51"/>
                  </a:lnTo>
                  <a:lnTo>
                    <a:pt x="24" y="54"/>
                  </a:lnTo>
                  <a:lnTo>
                    <a:pt x="36" y="25"/>
                  </a:lnTo>
                  <a:lnTo>
                    <a:pt x="31" y="0"/>
                  </a:lnTo>
                  <a:lnTo>
                    <a:pt x="31" y="0"/>
                  </a:lnTo>
                  <a:close/>
                </a:path>
              </a:pathLst>
            </a:custGeom>
            <a:solidFill>
              <a:srgbClr val="F59E92"/>
            </a:solidFill>
            <a:ln w="9525">
              <a:noFill/>
              <a:round/>
              <a:headEnd/>
              <a:tailEnd/>
            </a:ln>
          </p:spPr>
          <p:txBody>
            <a:bodyPr/>
            <a:lstStyle/>
            <a:p>
              <a:pPr>
                <a:defRPr/>
              </a:pPr>
              <a:endParaRPr lang="en-US"/>
            </a:p>
          </p:txBody>
        </p:sp>
        <p:sp>
          <p:nvSpPr>
            <p:cNvPr id="83216" name="Freeform 272">
              <a:extLst>
                <a:ext uri="{FF2B5EF4-FFF2-40B4-BE49-F238E27FC236}">
                  <a16:creationId xmlns:a16="http://schemas.microsoft.com/office/drawing/2014/main" id="{F4D4DE67-C804-8F2C-0C7E-CCD93FA69D3C}"/>
                </a:ext>
              </a:extLst>
            </p:cNvPr>
            <p:cNvSpPr>
              <a:spLocks/>
            </p:cNvSpPr>
            <p:nvPr/>
          </p:nvSpPr>
          <p:spPr bwMode="auto">
            <a:xfrm>
              <a:off x="4395" y="1180"/>
              <a:ext cx="80" cy="106"/>
            </a:xfrm>
            <a:custGeom>
              <a:avLst/>
              <a:gdLst/>
              <a:ahLst/>
              <a:cxnLst>
                <a:cxn ang="0">
                  <a:pos x="98" y="0"/>
                </a:cxn>
                <a:cxn ang="0">
                  <a:pos x="93" y="52"/>
                </a:cxn>
                <a:cxn ang="0">
                  <a:pos x="110" y="97"/>
                </a:cxn>
                <a:cxn ang="0">
                  <a:pos x="122" y="133"/>
                </a:cxn>
                <a:cxn ang="0">
                  <a:pos x="160" y="170"/>
                </a:cxn>
                <a:cxn ang="0">
                  <a:pos x="227" y="205"/>
                </a:cxn>
                <a:cxn ang="0">
                  <a:pos x="182" y="195"/>
                </a:cxn>
                <a:cxn ang="0">
                  <a:pos x="93" y="211"/>
                </a:cxn>
                <a:cxn ang="0">
                  <a:pos x="51" y="237"/>
                </a:cxn>
                <a:cxn ang="0">
                  <a:pos x="23" y="261"/>
                </a:cxn>
                <a:cxn ang="0">
                  <a:pos x="1" y="286"/>
                </a:cxn>
                <a:cxn ang="0">
                  <a:pos x="0" y="226"/>
                </a:cxn>
                <a:cxn ang="0">
                  <a:pos x="4" y="125"/>
                </a:cxn>
                <a:cxn ang="0">
                  <a:pos x="25" y="80"/>
                </a:cxn>
                <a:cxn ang="0">
                  <a:pos x="38" y="46"/>
                </a:cxn>
                <a:cxn ang="0">
                  <a:pos x="98" y="0"/>
                </a:cxn>
                <a:cxn ang="0">
                  <a:pos x="98" y="0"/>
                </a:cxn>
              </a:cxnLst>
              <a:rect l="0" t="0" r="r" b="b"/>
              <a:pathLst>
                <a:path w="227" h="286">
                  <a:moveTo>
                    <a:pt x="98" y="0"/>
                  </a:moveTo>
                  <a:lnTo>
                    <a:pt x="93" y="52"/>
                  </a:lnTo>
                  <a:lnTo>
                    <a:pt x="110" y="97"/>
                  </a:lnTo>
                  <a:lnTo>
                    <a:pt x="122" y="133"/>
                  </a:lnTo>
                  <a:lnTo>
                    <a:pt x="160" y="170"/>
                  </a:lnTo>
                  <a:lnTo>
                    <a:pt x="227" y="205"/>
                  </a:lnTo>
                  <a:lnTo>
                    <a:pt x="182" y="195"/>
                  </a:lnTo>
                  <a:lnTo>
                    <a:pt x="93" y="211"/>
                  </a:lnTo>
                  <a:lnTo>
                    <a:pt x="51" y="237"/>
                  </a:lnTo>
                  <a:lnTo>
                    <a:pt x="23" y="261"/>
                  </a:lnTo>
                  <a:lnTo>
                    <a:pt x="1" y="286"/>
                  </a:lnTo>
                  <a:lnTo>
                    <a:pt x="0" y="226"/>
                  </a:lnTo>
                  <a:lnTo>
                    <a:pt x="4" y="125"/>
                  </a:lnTo>
                  <a:lnTo>
                    <a:pt x="25" y="80"/>
                  </a:lnTo>
                  <a:lnTo>
                    <a:pt x="38" y="46"/>
                  </a:lnTo>
                  <a:lnTo>
                    <a:pt x="98" y="0"/>
                  </a:lnTo>
                  <a:lnTo>
                    <a:pt x="98" y="0"/>
                  </a:lnTo>
                  <a:close/>
                </a:path>
              </a:pathLst>
            </a:custGeom>
            <a:solidFill>
              <a:srgbClr val="FFB5A8"/>
            </a:solidFill>
            <a:ln w="9525">
              <a:noFill/>
              <a:round/>
              <a:headEnd/>
              <a:tailEnd/>
            </a:ln>
          </p:spPr>
          <p:txBody>
            <a:bodyPr/>
            <a:lstStyle/>
            <a:p>
              <a:pPr>
                <a:defRPr/>
              </a:pPr>
              <a:endParaRPr lang="en-US"/>
            </a:p>
          </p:txBody>
        </p:sp>
        <p:sp>
          <p:nvSpPr>
            <p:cNvPr id="83217" name="Freeform 273">
              <a:extLst>
                <a:ext uri="{FF2B5EF4-FFF2-40B4-BE49-F238E27FC236}">
                  <a16:creationId xmlns:a16="http://schemas.microsoft.com/office/drawing/2014/main" id="{B99E580D-A48D-D78F-2F2F-E7B92A5B310C}"/>
                </a:ext>
              </a:extLst>
            </p:cNvPr>
            <p:cNvSpPr>
              <a:spLocks/>
            </p:cNvSpPr>
            <p:nvPr/>
          </p:nvSpPr>
          <p:spPr bwMode="auto">
            <a:xfrm>
              <a:off x="4479" y="1242"/>
              <a:ext cx="164" cy="83"/>
            </a:xfrm>
            <a:custGeom>
              <a:avLst/>
              <a:gdLst/>
              <a:ahLst/>
              <a:cxnLst>
                <a:cxn ang="0">
                  <a:pos x="0" y="40"/>
                </a:cxn>
                <a:cxn ang="0">
                  <a:pos x="15" y="53"/>
                </a:cxn>
                <a:cxn ang="0">
                  <a:pos x="50" y="84"/>
                </a:cxn>
                <a:cxn ang="0">
                  <a:pos x="87" y="118"/>
                </a:cxn>
                <a:cxn ang="0">
                  <a:pos x="112" y="139"/>
                </a:cxn>
                <a:cxn ang="0">
                  <a:pos x="133" y="152"/>
                </a:cxn>
                <a:cxn ang="0">
                  <a:pos x="164" y="168"/>
                </a:cxn>
                <a:cxn ang="0">
                  <a:pos x="192" y="182"/>
                </a:cxn>
                <a:cxn ang="0">
                  <a:pos x="203" y="187"/>
                </a:cxn>
                <a:cxn ang="0">
                  <a:pos x="344" y="223"/>
                </a:cxn>
                <a:cxn ang="0">
                  <a:pos x="462" y="224"/>
                </a:cxn>
                <a:cxn ang="0">
                  <a:pos x="376" y="207"/>
                </a:cxn>
                <a:cxn ang="0">
                  <a:pos x="304" y="189"/>
                </a:cxn>
                <a:cxn ang="0">
                  <a:pos x="245" y="171"/>
                </a:cxn>
                <a:cxn ang="0">
                  <a:pos x="198" y="149"/>
                </a:cxn>
                <a:cxn ang="0">
                  <a:pos x="152" y="123"/>
                </a:cxn>
                <a:cxn ang="0">
                  <a:pos x="100" y="83"/>
                </a:cxn>
                <a:cxn ang="0">
                  <a:pos x="90" y="65"/>
                </a:cxn>
                <a:cxn ang="0">
                  <a:pos x="75" y="37"/>
                </a:cxn>
                <a:cxn ang="0">
                  <a:pos x="55" y="3"/>
                </a:cxn>
                <a:cxn ang="0">
                  <a:pos x="32" y="0"/>
                </a:cxn>
                <a:cxn ang="0">
                  <a:pos x="43" y="41"/>
                </a:cxn>
                <a:cxn ang="0">
                  <a:pos x="0" y="40"/>
                </a:cxn>
                <a:cxn ang="0">
                  <a:pos x="0" y="40"/>
                </a:cxn>
              </a:cxnLst>
              <a:rect l="0" t="0" r="r" b="b"/>
              <a:pathLst>
                <a:path w="462" h="224">
                  <a:moveTo>
                    <a:pt x="0" y="40"/>
                  </a:moveTo>
                  <a:lnTo>
                    <a:pt x="15" y="53"/>
                  </a:lnTo>
                  <a:lnTo>
                    <a:pt x="50" y="84"/>
                  </a:lnTo>
                  <a:lnTo>
                    <a:pt x="87" y="118"/>
                  </a:lnTo>
                  <a:lnTo>
                    <a:pt x="112" y="139"/>
                  </a:lnTo>
                  <a:lnTo>
                    <a:pt x="133" y="152"/>
                  </a:lnTo>
                  <a:lnTo>
                    <a:pt x="164" y="168"/>
                  </a:lnTo>
                  <a:lnTo>
                    <a:pt x="192" y="182"/>
                  </a:lnTo>
                  <a:lnTo>
                    <a:pt x="203" y="187"/>
                  </a:lnTo>
                  <a:lnTo>
                    <a:pt x="344" y="223"/>
                  </a:lnTo>
                  <a:lnTo>
                    <a:pt x="462" y="224"/>
                  </a:lnTo>
                  <a:lnTo>
                    <a:pt x="376" y="207"/>
                  </a:lnTo>
                  <a:lnTo>
                    <a:pt x="304" y="189"/>
                  </a:lnTo>
                  <a:lnTo>
                    <a:pt x="245" y="171"/>
                  </a:lnTo>
                  <a:lnTo>
                    <a:pt x="198" y="149"/>
                  </a:lnTo>
                  <a:lnTo>
                    <a:pt x="152" y="123"/>
                  </a:lnTo>
                  <a:lnTo>
                    <a:pt x="100" y="83"/>
                  </a:lnTo>
                  <a:lnTo>
                    <a:pt x="90" y="65"/>
                  </a:lnTo>
                  <a:lnTo>
                    <a:pt x="75" y="37"/>
                  </a:lnTo>
                  <a:lnTo>
                    <a:pt x="55" y="3"/>
                  </a:lnTo>
                  <a:lnTo>
                    <a:pt x="32" y="0"/>
                  </a:lnTo>
                  <a:lnTo>
                    <a:pt x="43" y="41"/>
                  </a:lnTo>
                  <a:lnTo>
                    <a:pt x="0" y="40"/>
                  </a:lnTo>
                  <a:lnTo>
                    <a:pt x="0" y="40"/>
                  </a:lnTo>
                  <a:close/>
                </a:path>
              </a:pathLst>
            </a:custGeom>
            <a:solidFill>
              <a:srgbClr val="E08477"/>
            </a:solidFill>
            <a:ln w="9525">
              <a:noFill/>
              <a:round/>
              <a:headEnd/>
              <a:tailEnd/>
            </a:ln>
          </p:spPr>
          <p:txBody>
            <a:bodyPr/>
            <a:lstStyle/>
            <a:p>
              <a:pPr>
                <a:defRPr/>
              </a:pPr>
              <a:endParaRPr lang="en-US"/>
            </a:p>
          </p:txBody>
        </p:sp>
        <p:sp>
          <p:nvSpPr>
            <p:cNvPr id="83218" name="Freeform 274">
              <a:extLst>
                <a:ext uri="{FF2B5EF4-FFF2-40B4-BE49-F238E27FC236}">
                  <a16:creationId xmlns:a16="http://schemas.microsoft.com/office/drawing/2014/main" id="{F05B831F-FB00-CFB7-C653-4CB78E36D67C}"/>
                </a:ext>
              </a:extLst>
            </p:cNvPr>
            <p:cNvSpPr>
              <a:spLocks/>
            </p:cNvSpPr>
            <p:nvPr/>
          </p:nvSpPr>
          <p:spPr bwMode="auto">
            <a:xfrm>
              <a:off x="4400" y="1715"/>
              <a:ext cx="50" cy="83"/>
            </a:xfrm>
            <a:custGeom>
              <a:avLst/>
              <a:gdLst/>
              <a:ahLst/>
              <a:cxnLst>
                <a:cxn ang="0">
                  <a:pos x="145" y="3"/>
                </a:cxn>
                <a:cxn ang="0">
                  <a:pos x="93" y="0"/>
                </a:cxn>
                <a:cxn ang="0">
                  <a:pos x="31" y="34"/>
                </a:cxn>
                <a:cxn ang="0">
                  <a:pos x="8" y="72"/>
                </a:cxn>
                <a:cxn ang="0">
                  <a:pos x="0" y="124"/>
                </a:cxn>
                <a:cxn ang="0">
                  <a:pos x="0" y="192"/>
                </a:cxn>
                <a:cxn ang="0">
                  <a:pos x="21" y="224"/>
                </a:cxn>
                <a:cxn ang="0">
                  <a:pos x="61" y="223"/>
                </a:cxn>
                <a:cxn ang="0">
                  <a:pos x="53" y="184"/>
                </a:cxn>
                <a:cxn ang="0">
                  <a:pos x="58" y="123"/>
                </a:cxn>
                <a:cxn ang="0">
                  <a:pos x="64" y="69"/>
                </a:cxn>
                <a:cxn ang="0">
                  <a:pos x="115" y="25"/>
                </a:cxn>
                <a:cxn ang="0">
                  <a:pos x="145" y="3"/>
                </a:cxn>
                <a:cxn ang="0">
                  <a:pos x="145" y="3"/>
                </a:cxn>
              </a:cxnLst>
              <a:rect l="0" t="0" r="r" b="b"/>
              <a:pathLst>
                <a:path w="145" h="224">
                  <a:moveTo>
                    <a:pt x="145" y="3"/>
                  </a:moveTo>
                  <a:lnTo>
                    <a:pt x="93" y="0"/>
                  </a:lnTo>
                  <a:lnTo>
                    <a:pt x="31" y="34"/>
                  </a:lnTo>
                  <a:lnTo>
                    <a:pt x="8" y="72"/>
                  </a:lnTo>
                  <a:lnTo>
                    <a:pt x="0" y="124"/>
                  </a:lnTo>
                  <a:lnTo>
                    <a:pt x="0" y="192"/>
                  </a:lnTo>
                  <a:lnTo>
                    <a:pt x="21" y="224"/>
                  </a:lnTo>
                  <a:lnTo>
                    <a:pt x="61" y="223"/>
                  </a:lnTo>
                  <a:lnTo>
                    <a:pt x="53" y="184"/>
                  </a:lnTo>
                  <a:lnTo>
                    <a:pt x="58" y="123"/>
                  </a:lnTo>
                  <a:lnTo>
                    <a:pt x="64" y="69"/>
                  </a:lnTo>
                  <a:lnTo>
                    <a:pt x="115" y="25"/>
                  </a:lnTo>
                  <a:lnTo>
                    <a:pt x="145" y="3"/>
                  </a:lnTo>
                  <a:lnTo>
                    <a:pt x="145" y="3"/>
                  </a:lnTo>
                  <a:close/>
                </a:path>
              </a:pathLst>
            </a:custGeom>
            <a:solidFill>
              <a:srgbClr val="8C5F2C"/>
            </a:solidFill>
            <a:ln w="9525">
              <a:noFill/>
              <a:round/>
              <a:headEnd/>
              <a:tailEnd/>
            </a:ln>
          </p:spPr>
          <p:txBody>
            <a:bodyPr/>
            <a:lstStyle/>
            <a:p>
              <a:pPr>
                <a:defRPr/>
              </a:pPr>
              <a:endParaRPr lang="en-US"/>
            </a:p>
          </p:txBody>
        </p:sp>
        <p:sp>
          <p:nvSpPr>
            <p:cNvPr id="83219" name="Freeform 275">
              <a:extLst>
                <a:ext uri="{FF2B5EF4-FFF2-40B4-BE49-F238E27FC236}">
                  <a16:creationId xmlns:a16="http://schemas.microsoft.com/office/drawing/2014/main" id="{CE5313FF-9BD2-9C71-8484-DD29E78AE78B}"/>
                </a:ext>
              </a:extLst>
            </p:cNvPr>
            <p:cNvSpPr>
              <a:spLocks/>
            </p:cNvSpPr>
            <p:nvPr/>
          </p:nvSpPr>
          <p:spPr bwMode="auto">
            <a:xfrm>
              <a:off x="4491" y="1071"/>
              <a:ext cx="129" cy="147"/>
            </a:xfrm>
            <a:custGeom>
              <a:avLst/>
              <a:gdLst/>
              <a:ahLst/>
              <a:cxnLst>
                <a:cxn ang="0">
                  <a:pos x="366" y="155"/>
                </a:cxn>
                <a:cxn ang="0">
                  <a:pos x="330" y="108"/>
                </a:cxn>
                <a:cxn ang="0">
                  <a:pos x="254" y="167"/>
                </a:cxn>
                <a:cxn ang="0">
                  <a:pos x="265" y="72"/>
                </a:cxn>
                <a:cxn ang="0">
                  <a:pos x="258" y="41"/>
                </a:cxn>
                <a:cxn ang="0">
                  <a:pos x="245" y="15"/>
                </a:cxn>
                <a:cxn ang="0">
                  <a:pos x="227" y="0"/>
                </a:cxn>
                <a:cxn ang="0">
                  <a:pos x="205" y="3"/>
                </a:cxn>
                <a:cxn ang="0">
                  <a:pos x="175" y="19"/>
                </a:cxn>
                <a:cxn ang="0">
                  <a:pos x="140" y="38"/>
                </a:cxn>
                <a:cxn ang="0">
                  <a:pos x="112" y="55"/>
                </a:cxn>
                <a:cxn ang="0">
                  <a:pos x="100" y="61"/>
                </a:cxn>
                <a:cxn ang="0">
                  <a:pos x="97" y="75"/>
                </a:cxn>
                <a:cxn ang="0">
                  <a:pos x="85" y="99"/>
                </a:cxn>
                <a:cxn ang="0">
                  <a:pos x="65" y="117"/>
                </a:cxn>
                <a:cxn ang="0">
                  <a:pos x="90" y="117"/>
                </a:cxn>
                <a:cxn ang="0">
                  <a:pos x="83" y="130"/>
                </a:cxn>
                <a:cxn ang="0">
                  <a:pos x="71" y="152"/>
                </a:cxn>
                <a:cxn ang="0">
                  <a:pos x="72" y="173"/>
                </a:cxn>
                <a:cxn ang="0">
                  <a:pos x="93" y="181"/>
                </a:cxn>
                <a:cxn ang="0">
                  <a:pos x="113" y="202"/>
                </a:cxn>
                <a:cxn ang="0">
                  <a:pos x="121" y="251"/>
                </a:cxn>
                <a:cxn ang="0">
                  <a:pos x="113" y="261"/>
                </a:cxn>
                <a:cxn ang="0">
                  <a:pos x="97" y="277"/>
                </a:cxn>
                <a:cxn ang="0">
                  <a:pos x="77" y="292"/>
                </a:cxn>
                <a:cxn ang="0">
                  <a:pos x="57" y="299"/>
                </a:cxn>
                <a:cxn ang="0">
                  <a:pos x="0" y="314"/>
                </a:cxn>
                <a:cxn ang="0">
                  <a:pos x="9" y="329"/>
                </a:cxn>
                <a:cxn ang="0">
                  <a:pos x="38" y="348"/>
                </a:cxn>
                <a:cxn ang="0">
                  <a:pos x="75" y="366"/>
                </a:cxn>
                <a:cxn ang="0">
                  <a:pos x="113" y="378"/>
                </a:cxn>
                <a:cxn ang="0">
                  <a:pos x="152" y="386"/>
                </a:cxn>
                <a:cxn ang="0">
                  <a:pos x="196" y="397"/>
                </a:cxn>
                <a:cxn ang="0">
                  <a:pos x="279" y="395"/>
                </a:cxn>
                <a:cxn ang="0">
                  <a:pos x="313" y="369"/>
                </a:cxn>
                <a:cxn ang="0">
                  <a:pos x="310" y="339"/>
                </a:cxn>
                <a:cxn ang="0">
                  <a:pos x="298" y="320"/>
                </a:cxn>
                <a:cxn ang="0">
                  <a:pos x="274" y="296"/>
                </a:cxn>
                <a:cxn ang="0">
                  <a:pos x="252" y="276"/>
                </a:cxn>
                <a:cxn ang="0">
                  <a:pos x="242" y="267"/>
                </a:cxn>
                <a:cxn ang="0">
                  <a:pos x="248" y="209"/>
                </a:cxn>
                <a:cxn ang="0">
                  <a:pos x="261" y="201"/>
                </a:cxn>
                <a:cxn ang="0">
                  <a:pos x="279" y="190"/>
                </a:cxn>
                <a:cxn ang="0">
                  <a:pos x="301" y="179"/>
                </a:cxn>
                <a:cxn ang="0">
                  <a:pos x="335" y="168"/>
                </a:cxn>
                <a:cxn ang="0">
                  <a:pos x="366" y="155"/>
                </a:cxn>
                <a:cxn ang="0">
                  <a:pos x="366" y="155"/>
                </a:cxn>
              </a:cxnLst>
              <a:rect l="0" t="0" r="r" b="b"/>
              <a:pathLst>
                <a:path w="366" h="397">
                  <a:moveTo>
                    <a:pt x="366" y="155"/>
                  </a:moveTo>
                  <a:lnTo>
                    <a:pt x="330" y="108"/>
                  </a:lnTo>
                  <a:lnTo>
                    <a:pt x="254" y="167"/>
                  </a:lnTo>
                  <a:lnTo>
                    <a:pt x="265" y="72"/>
                  </a:lnTo>
                  <a:lnTo>
                    <a:pt x="258" y="41"/>
                  </a:lnTo>
                  <a:lnTo>
                    <a:pt x="245" y="15"/>
                  </a:lnTo>
                  <a:lnTo>
                    <a:pt x="227" y="0"/>
                  </a:lnTo>
                  <a:lnTo>
                    <a:pt x="205" y="3"/>
                  </a:lnTo>
                  <a:lnTo>
                    <a:pt x="175" y="19"/>
                  </a:lnTo>
                  <a:lnTo>
                    <a:pt x="140" y="38"/>
                  </a:lnTo>
                  <a:lnTo>
                    <a:pt x="112" y="55"/>
                  </a:lnTo>
                  <a:lnTo>
                    <a:pt x="100" y="61"/>
                  </a:lnTo>
                  <a:lnTo>
                    <a:pt x="97" y="75"/>
                  </a:lnTo>
                  <a:lnTo>
                    <a:pt x="85" y="99"/>
                  </a:lnTo>
                  <a:lnTo>
                    <a:pt x="65" y="117"/>
                  </a:lnTo>
                  <a:lnTo>
                    <a:pt x="90" y="117"/>
                  </a:lnTo>
                  <a:lnTo>
                    <a:pt x="83" y="130"/>
                  </a:lnTo>
                  <a:lnTo>
                    <a:pt x="71" y="152"/>
                  </a:lnTo>
                  <a:lnTo>
                    <a:pt x="72" y="173"/>
                  </a:lnTo>
                  <a:lnTo>
                    <a:pt x="93" y="181"/>
                  </a:lnTo>
                  <a:lnTo>
                    <a:pt x="113" y="202"/>
                  </a:lnTo>
                  <a:lnTo>
                    <a:pt x="121" y="251"/>
                  </a:lnTo>
                  <a:lnTo>
                    <a:pt x="113" y="261"/>
                  </a:lnTo>
                  <a:lnTo>
                    <a:pt x="97" y="277"/>
                  </a:lnTo>
                  <a:lnTo>
                    <a:pt x="77" y="292"/>
                  </a:lnTo>
                  <a:lnTo>
                    <a:pt x="57" y="299"/>
                  </a:lnTo>
                  <a:lnTo>
                    <a:pt x="0" y="314"/>
                  </a:lnTo>
                  <a:lnTo>
                    <a:pt x="9" y="329"/>
                  </a:lnTo>
                  <a:lnTo>
                    <a:pt x="38" y="348"/>
                  </a:lnTo>
                  <a:lnTo>
                    <a:pt x="75" y="366"/>
                  </a:lnTo>
                  <a:lnTo>
                    <a:pt x="113" y="378"/>
                  </a:lnTo>
                  <a:lnTo>
                    <a:pt x="152" y="386"/>
                  </a:lnTo>
                  <a:lnTo>
                    <a:pt x="196" y="397"/>
                  </a:lnTo>
                  <a:lnTo>
                    <a:pt x="279" y="395"/>
                  </a:lnTo>
                  <a:lnTo>
                    <a:pt x="313" y="369"/>
                  </a:lnTo>
                  <a:lnTo>
                    <a:pt x="310" y="339"/>
                  </a:lnTo>
                  <a:lnTo>
                    <a:pt x="298" y="320"/>
                  </a:lnTo>
                  <a:lnTo>
                    <a:pt x="274" y="296"/>
                  </a:lnTo>
                  <a:lnTo>
                    <a:pt x="252" y="276"/>
                  </a:lnTo>
                  <a:lnTo>
                    <a:pt x="242" y="267"/>
                  </a:lnTo>
                  <a:lnTo>
                    <a:pt x="248" y="209"/>
                  </a:lnTo>
                  <a:lnTo>
                    <a:pt x="261" y="201"/>
                  </a:lnTo>
                  <a:lnTo>
                    <a:pt x="279" y="190"/>
                  </a:lnTo>
                  <a:lnTo>
                    <a:pt x="301" y="179"/>
                  </a:lnTo>
                  <a:lnTo>
                    <a:pt x="335" y="168"/>
                  </a:lnTo>
                  <a:lnTo>
                    <a:pt x="366" y="155"/>
                  </a:lnTo>
                  <a:lnTo>
                    <a:pt x="366" y="155"/>
                  </a:lnTo>
                  <a:close/>
                </a:path>
              </a:pathLst>
            </a:custGeom>
            <a:solidFill>
              <a:srgbClr val="FFD6C9"/>
            </a:solidFill>
            <a:ln w="9525">
              <a:noFill/>
              <a:round/>
              <a:headEnd/>
              <a:tailEnd/>
            </a:ln>
          </p:spPr>
          <p:txBody>
            <a:bodyPr/>
            <a:lstStyle/>
            <a:p>
              <a:pPr>
                <a:defRPr/>
              </a:pPr>
              <a:endParaRPr lang="en-US"/>
            </a:p>
          </p:txBody>
        </p:sp>
        <p:sp>
          <p:nvSpPr>
            <p:cNvPr id="83220" name="Freeform 276">
              <a:extLst>
                <a:ext uri="{FF2B5EF4-FFF2-40B4-BE49-F238E27FC236}">
                  <a16:creationId xmlns:a16="http://schemas.microsoft.com/office/drawing/2014/main" id="{A5A68D5E-BB3D-9B54-1AD2-83608808AADD}"/>
                </a:ext>
              </a:extLst>
            </p:cNvPr>
            <p:cNvSpPr>
              <a:spLocks/>
            </p:cNvSpPr>
            <p:nvPr/>
          </p:nvSpPr>
          <p:spPr bwMode="auto">
            <a:xfrm>
              <a:off x="4617" y="1152"/>
              <a:ext cx="53" cy="67"/>
            </a:xfrm>
            <a:custGeom>
              <a:avLst/>
              <a:gdLst/>
              <a:ahLst/>
              <a:cxnLst>
                <a:cxn ang="0">
                  <a:pos x="7" y="28"/>
                </a:cxn>
                <a:cxn ang="0">
                  <a:pos x="0" y="34"/>
                </a:cxn>
                <a:cxn ang="0">
                  <a:pos x="4" y="45"/>
                </a:cxn>
                <a:cxn ang="0">
                  <a:pos x="16" y="47"/>
                </a:cxn>
                <a:cxn ang="0">
                  <a:pos x="19" y="84"/>
                </a:cxn>
                <a:cxn ang="0">
                  <a:pos x="29" y="93"/>
                </a:cxn>
                <a:cxn ang="0">
                  <a:pos x="59" y="101"/>
                </a:cxn>
                <a:cxn ang="0">
                  <a:pos x="112" y="146"/>
                </a:cxn>
                <a:cxn ang="0">
                  <a:pos x="112" y="160"/>
                </a:cxn>
                <a:cxn ang="0">
                  <a:pos x="90" y="162"/>
                </a:cxn>
                <a:cxn ang="0">
                  <a:pos x="75" y="168"/>
                </a:cxn>
                <a:cxn ang="0">
                  <a:pos x="76" y="176"/>
                </a:cxn>
                <a:cxn ang="0">
                  <a:pos x="85" y="177"/>
                </a:cxn>
                <a:cxn ang="0">
                  <a:pos x="121" y="167"/>
                </a:cxn>
                <a:cxn ang="0">
                  <a:pos x="150" y="158"/>
                </a:cxn>
                <a:cxn ang="0">
                  <a:pos x="137" y="136"/>
                </a:cxn>
                <a:cxn ang="0">
                  <a:pos x="113" y="109"/>
                </a:cxn>
                <a:cxn ang="0">
                  <a:pos x="100" y="84"/>
                </a:cxn>
                <a:cxn ang="0">
                  <a:pos x="90" y="71"/>
                </a:cxn>
                <a:cxn ang="0">
                  <a:pos x="71" y="46"/>
                </a:cxn>
                <a:cxn ang="0">
                  <a:pos x="53" y="0"/>
                </a:cxn>
                <a:cxn ang="0">
                  <a:pos x="38" y="5"/>
                </a:cxn>
                <a:cxn ang="0">
                  <a:pos x="23" y="30"/>
                </a:cxn>
                <a:cxn ang="0">
                  <a:pos x="7" y="28"/>
                </a:cxn>
                <a:cxn ang="0">
                  <a:pos x="7" y="28"/>
                </a:cxn>
              </a:cxnLst>
              <a:rect l="0" t="0" r="r" b="b"/>
              <a:pathLst>
                <a:path w="150" h="177">
                  <a:moveTo>
                    <a:pt x="7" y="28"/>
                  </a:moveTo>
                  <a:lnTo>
                    <a:pt x="0" y="34"/>
                  </a:lnTo>
                  <a:lnTo>
                    <a:pt x="4" y="45"/>
                  </a:lnTo>
                  <a:lnTo>
                    <a:pt x="16" y="47"/>
                  </a:lnTo>
                  <a:lnTo>
                    <a:pt x="19" y="84"/>
                  </a:lnTo>
                  <a:lnTo>
                    <a:pt x="29" y="93"/>
                  </a:lnTo>
                  <a:lnTo>
                    <a:pt x="59" y="101"/>
                  </a:lnTo>
                  <a:lnTo>
                    <a:pt x="112" y="146"/>
                  </a:lnTo>
                  <a:lnTo>
                    <a:pt x="112" y="160"/>
                  </a:lnTo>
                  <a:lnTo>
                    <a:pt x="90" y="162"/>
                  </a:lnTo>
                  <a:lnTo>
                    <a:pt x="75" y="168"/>
                  </a:lnTo>
                  <a:lnTo>
                    <a:pt x="76" y="176"/>
                  </a:lnTo>
                  <a:lnTo>
                    <a:pt x="85" y="177"/>
                  </a:lnTo>
                  <a:lnTo>
                    <a:pt x="121" y="167"/>
                  </a:lnTo>
                  <a:lnTo>
                    <a:pt x="150" y="158"/>
                  </a:lnTo>
                  <a:lnTo>
                    <a:pt x="137" y="136"/>
                  </a:lnTo>
                  <a:lnTo>
                    <a:pt x="113" y="109"/>
                  </a:lnTo>
                  <a:lnTo>
                    <a:pt x="100" y="84"/>
                  </a:lnTo>
                  <a:lnTo>
                    <a:pt x="90" y="71"/>
                  </a:lnTo>
                  <a:lnTo>
                    <a:pt x="71" y="46"/>
                  </a:lnTo>
                  <a:lnTo>
                    <a:pt x="53" y="0"/>
                  </a:lnTo>
                  <a:lnTo>
                    <a:pt x="38" y="5"/>
                  </a:lnTo>
                  <a:lnTo>
                    <a:pt x="23" y="30"/>
                  </a:lnTo>
                  <a:lnTo>
                    <a:pt x="7" y="28"/>
                  </a:lnTo>
                  <a:lnTo>
                    <a:pt x="7" y="28"/>
                  </a:lnTo>
                  <a:close/>
                </a:path>
              </a:pathLst>
            </a:custGeom>
            <a:solidFill>
              <a:srgbClr val="FFD6C9"/>
            </a:solidFill>
            <a:ln w="9525">
              <a:noFill/>
              <a:round/>
              <a:headEnd/>
              <a:tailEnd/>
            </a:ln>
          </p:spPr>
          <p:txBody>
            <a:bodyPr/>
            <a:lstStyle/>
            <a:p>
              <a:pPr>
                <a:defRPr/>
              </a:pPr>
              <a:endParaRPr lang="en-US"/>
            </a:p>
          </p:txBody>
        </p:sp>
        <p:sp>
          <p:nvSpPr>
            <p:cNvPr id="83221" name="Freeform 277">
              <a:extLst>
                <a:ext uri="{FF2B5EF4-FFF2-40B4-BE49-F238E27FC236}">
                  <a16:creationId xmlns:a16="http://schemas.microsoft.com/office/drawing/2014/main" id="{0677FC02-B576-21BC-3DFC-1973C2B13D5C}"/>
                </a:ext>
              </a:extLst>
            </p:cNvPr>
            <p:cNvSpPr>
              <a:spLocks/>
            </p:cNvSpPr>
            <p:nvPr/>
          </p:nvSpPr>
          <p:spPr bwMode="auto">
            <a:xfrm>
              <a:off x="4632" y="1201"/>
              <a:ext cx="24" cy="18"/>
            </a:xfrm>
            <a:custGeom>
              <a:avLst/>
              <a:gdLst/>
              <a:ahLst/>
              <a:cxnLst>
                <a:cxn ang="0">
                  <a:pos x="0" y="46"/>
                </a:cxn>
                <a:cxn ang="0">
                  <a:pos x="13" y="0"/>
                </a:cxn>
                <a:cxn ang="0">
                  <a:pos x="67" y="19"/>
                </a:cxn>
                <a:cxn ang="0">
                  <a:pos x="23" y="22"/>
                </a:cxn>
                <a:cxn ang="0">
                  <a:pos x="0" y="46"/>
                </a:cxn>
                <a:cxn ang="0">
                  <a:pos x="0" y="46"/>
                </a:cxn>
              </a:cxnLst>
              <a:rect l="0" t="0" r="r" b="b"/>
              <a:pathLst>
                <a:path w="67" h="46">
                  <a:moveTo>
                    <a:pt x="0" y="46"/>
                  </a:moveTo>
                  <a:lnTo>
                    <a:pt x="13" y="0"/>
                  </a:lnTo>
                  <a:lnTo>
                    <a:pt x="67" y="19"/>
                  </a:lnTo>
                  <a:lnTo>
                    <a:pt x="23" y="22"/>
                  </a:lnTo>
                  <a:lnTo>
                    <a:pt x="0" y="46"/>
                  </a:lnTo>
                  <a:lnTo>
                    <a:pt x="0" y="46"/>
                  </a:lnTo>
                  <a:close/>
                </a:path>
              </a:pathLst>
            </a:custGeom>
            <a:solidFill>
              <a:srgbClr val="F59E92"/>
            </a:solidFill>
            <a:ln w="9525">
              <a:noFill/>
              <a:round/>
              <a:headEnd/>
              <a:tailEnd/>
            </a:ln>
          </p:spPr>
          <p:txBody>
            <a:bodyPr/>
            <a:lstStyle/>
            <a:p>
              <a:pPr>
                <a:defRPr/>
              </a:pPr>
              <a:endParaRPr lang="en-US"/>
            </a:p>
          </p:txBody>
        </p:sp>
        <p:sp>
          <p:nvSpPr>
            <p:cNvPr id="83222" name="Freeform 278">
              <a:extLst>
                <a:ext uri="{FF2B5EF4-FFF2-40B4-BE49-F238E27FC236}">
                  <a16:creationId xmlns:a16="http://schemas.microsoft.com/office/drawing/2014/main" id="{05C5B4E2-C734-863D-AF8F-0DC677470F3D}"/>
                </a:ext>
              </a:extLst>
            </p:cNvPr>
            <p:cNvSpPr>
              <a:spLocks/>
            </p:cNvSpPr>
            <p:nvPr/>
          </p:nvSpPr>
          <p:spPr bwMode="auto">
            <a:xfrm>
              <a:off x="4633" y="1252"/>
              <a:ext cx="29" cy="26"/>
            </a:xfrm>
            <a:custGeom>
              <a:avLst/>
              <a:gdLst/>
              <a:ahLst/>
              <a:cxnLst>
                <a:cxn ang="0">
                  <a:pos x="6" y="39"/>
                </a:cxn>
                <a:cxn ang="0">
                  <a:pos x="25" y="27"/>
                </a:cxn>
                <a:cxn ang="0">
                  <a:pos x="60" y="0"/>
                </a:cxn>
                <a:cxn ang="0">
                  <a:pos x="81" y="3"/>
                </a:cxn>
                <a:cxn ang="0">
                  <a:pos x="66" y="33"/>
                </a:cxn>
                <a:cxn ang="0">
                  <a:pos x="77" y="46"/>
                </a:cxn>
                <a:cxn ang="0">
                  <a:pos x="77" y="70"/>
                </a:cxn>
                <a:cxn ang="0">
                  <a:pos x="66" y="72"/>
                </a:cxn>
                <a:cxn ang="0">
                  <a:pos x="13" y="56"/>
                </a:cxn>
                <a:cxn ang="0">
                  <a:pos x="0" y="46"/>
                </a:cxn>
                <a:cxn ang="0">
                  <a:pos x="6" y="39"/>
                </a:cxn>
                <a:cxn ang="0">
                  <a:pos x="6" y="39"/>
                </a:cxn>
              </a:cxnLst>
              <a:rect l="0" t="0" r="r" b="b"/>
              <a:pathLst>
                <a:path w="81" h="72">
                  <a:moveTo>
                    <a:pt x="6" y="39"/>
                  </a:moveTo>
                  <a:lnTo>
                    <a:pt x="25" y="27"/>
                  </a:lnTo>
                  <a:lnTo>
                    <a:pt x="60" y="0"/>
                  </a:lnTo>
                  <a:lnTo>
                    <a:pt x="81" y="3"/>
                  </a:lnTo>
                  <a:lnTo>
                    <a:pt x="66" y="33"/>
                  </a:lnTo>
                  <a:lnTo>
                    <a:pt x="77" y="46"/>
                  </a:lnTo>
                  <a:lnTo>
                    <a:pt x="77" y="70"/>
                  </a:lnTo>
                  <a:lnTo>
                    <a:pt x="66" y="72"/>
                  </a:lnTo>
                  <a:lnTo>
                    <a:pt x="13" y="56"/>
                  </a:lnTo>
                  <a:lnTo>
                    <a:pt x="0" y="46"/>
                  </a:lnTo>
                  <a:lnTo>
                    <a:pt x="6" y="39"/>
                  </a:lnTo>
                  <a:lnTo>
                    <a:pt x="6" y="39"/>
                  </a:lnTo>
                  <a:close/>
                </a:path>
              </a:pathLst>
            </a:custGeom>
            <a:solidFill>
              <a:srgbClr val="D90000"/>
            </a:solidFill>
            <a:ln w="9525">
              <a:noFill/>
              <a:round/>
              <a:headEnd/>
              <a:tailEnd/>
            </a:ln>
          </p:spPr>
          <p:txBody>
            <a:bodyPr/>
            <a:lstStyle/>
            <a:p>
              <a:pPr>
                <a:defRPr/>
              </a:pPr>
              <a:endParaRPr lang="en-US"/>
            </a:p>
          </p:txBody>
        </p:sp>
        <p:sp>
          <p:nvSpPr>
            <p:cNvPr id="83223" name="Freeform 279">
              <a:extLst>
                <a:ext uri="{FF2B5EF4-FFF2-40B4-BE49-F238E27FC236}">
                  <a16:creationId xmlns:a16="http://schemas.microsoft.com/office/drawing/2014/main" id="{ADD59668-2B30-B3FC-0534-65053DC894CD}"/>
                </a:ext>
              </a:extLst>
            </p:cNvPr>
            <p:cNvSpPr>
              <a:spLocks/>
            </p:cNvSpPr>
            <p:nvPr/>
          </p:nvSpPr>
          <p:spPr bwMode="auto">
            <a:xfrm>
              <a:off x="4343" y="980"/>
              <a:ext cx="284" cy="247"/>
            </a:xfrm>
            <a:custGeom>
              <a:avLst/>
              <a:gdLst/>
              <a:ahLst/>
              <a:cxnLst>
                <a:cxn ang="0">
                  <a:pos x="799" y="168"/>
                </a:cxn>
                <a:cxn ang="0">
                  <a:pos x="780" y="149"/>
                </a:cxn>
                <a:cxn ang="0">
                  <a:pos x="759" y="128"/>
                </a:cxn>
                <a:cxn ang="0">
                  <a:pos x="733" y="104"/>
                </a:cxn>
                <a:cxn ang="0">
                  <a:pos x="703" y="79"/>
                </a:cxn>
                <a:cxn ang="0">
                  <a:pos x="689" y="68"/>
                </a:cxn>
                <a:cxn ang="0">
                  <a:pos x="672" y="56"/>
                </a:cxn>
                <a:cxn ang="0">
                  <a:pos x="643" y="37"/>
                </a:cxn>
                <a:cxn ang="0">
                  <a:pos x="613" y="25"/>
                </a:cxn>
                <a:cxn ang="0">
                  <a:pos x="562" y="13"/>
                </a:cxn>
                <a:cxn ang="0">
                  <a:pos x="516" y="4"/>
                </a:cxn>
                <a:cxn ang="0">
                  <a:pos x="470" y="0"/>
                </a:cxn>
                <a:cxn ang="0">
                  <a:pos x="401" y="10"/>
                </a:cxn>
                <a:cxn ang="0">
                  <a:pos x="326" y="23"/>
                </a:cxn>
                <a:cxn ang="0">
                  <a:pos x="264" y="54"/>
                </a:cxn>
                <a:cxn ang="0">
                  <a:pos x="208" y="93"/>
                </a:cxn>
                <a:cxn ang="0">
                  <a:pos x="151" y="146"/>
                </a:cxn>
                <a:cxn ang="0">
                  <a:pos x="106" y="218"/>
                </a:cxn>
                <a:cxn ang="0">
                  <a:pos x="74" y="302"/>
                </a:cxn>
                <a:cxn ang="0">
                  <a:pos x="65" y="417"/>
                </a:cxn>
                <a:cxn ang="0">
                  <a:pos x="55" y="444"/>
                </a:cxn>
                <a:cxn ang="0">
                  <a:pos x="46" y="498"/>
                </a:cxn>
                <a:cxn ang="0">
                  <a:pos x="0" y="593"/>
                </a:cxn>
                <a:cxn ang="0">
                  <a:pos x="9" y="660"/>
                </a:cxn>
                <a:cxn ang="0">
                  <a:pos x="69" y="649"/>
                </a:cxn>
                <a:cxn ang="0">
                  <a:pos x="102" y="634"/>
                </a:cxn>
                <a:cxn ang="0">
                  <a:pos x="133" y="616"/>
                </a:cxn>
                <a:cxn ang="0">
                  <a:pos x="161" y="597"/>
                </a:cxn>
                <a:cxn ang="0">
                  <a:pos x="183" y="581"/>
                </a:cxn>
                <a:cxn ang="0">
                  <a:pos x="204" y="566"/>
                </a:cxn>
                <a:cxn ang="0">
                  <a:pos x="271" y="497"/>
                </a:cxn>
                <a:cxn ang="0">
                  <a:pos x="345" y="500"/>
                </a:cxn>
                <a:cxn ang="0">
                  <a:pos x="366" y="517"/>
                </a:cxn>
                <a:cxn ang="0">
                  <a:pos x="404" y="529"/>
                </a:cxn>
                <a:cxn ang="0">
                  <a:pos x="434" y="522"/>
                </a:cxn>
                <a:cxn ang="0">
                  <a:pos x="457" y="510"/>
                </a:cxn>
                <a:cxn ang="0">
                  <a:pos x="468" y="506"/>
                </a:cxn>
                <a:cxn ang="0">
                  <a:pos x="482" y="458"/>
                </a:cxn>
                <a:cxn ang="0">
                  <a:pos x="475" y="424"/>
                </a:cxn>
                <a:cxn ang="0">
                  <a:pos x="447" y="423"/>
                </a:cxn>
                <a:cxn ang="0">
                  <a:pos x="459" y="411"/>
                </a:cxn>
                <a:cxn ang="0">
                  <a:pos x="476" y="390"/>
                </a:cxn>
                <a:cxn ang="0">
                  <a:pos x="484" y="365"/>
                </a:cxn>
                <a:cxn ang="0">
                  <a:pos x="450" y="368"/>
                </a:cxn>
                <a:cxn ang="0">
                  <a:pos x="466" y="355"/>
                </a:cxn>
                <a:cxn ang="0">
                  <a:pos x="488" y="333"/>
                </a:cxn>
                <a:cxn ang="0">
                  <a:pos x="501" y="286"/>
                </a:cxn>
                <a:cxn ang="0">
                  <a:pos x="557" y="252"/>
                </a:cxn>
                <a:cxn ang="0">
                  <a:pos x="602" y="202"/>
                </a:cxn>
                <a:cxn ang="0">
                  <a:pos x="675" y="174"/>
                </a:cxn>
                <a:cxn ang="0">
                  <a:pos x="709" y="172"/>
                </a:cxn>
                <a:cxn ang="0">
                  <a:pos x="706" y="160"/>
                </a:cxn>
                <a:cxn ang="0">
                  <a:pos x="737" y="174"/>
                </a:cxn>
                <a:cxn ang="0">
                  <a:pos x="783" y="186"/>
                </a:cxn>
                <a:cxn ang="0">
                  <a:pos x="799" y="168"/>
                </a:cxn>
                <a:cxn ang="0">
                  <a:pos x="799" y="168"/>
                </a:cxn>
              </a:cxnLst>
              <a:rect l="0" t="0" r="r" b="b"/>
              <a:pathLst>
                <a:path w="799" h="660">
                  <a:moveTo>
                    <a:pt x="799" y="168"/>
                  </a:moveTo>
                  <a:lnTo>
                    <a:pt x="780" y="149"/>
                  </a:lnTo>
                  <a:lnTo>
                    <a:pt x="759" y="128"/>
                  </a:lnTo>
                  <a:lnTo>
                    <a:pt x="733" y="104"/>
                  </a:lnTo>
                  <a:lnTo>
                    <a:pt x="703" y="79"/>
                  </a:lnTo>
                  <a:lnTo>
                    <a:pt x="689" y="68"/>
                  </a:lnTo>
                  <a:lnTo>
                    <a:pt x="672" y="56"/>
                  </a:lnTo>
                  <a:lnTo>
                    <a:pt x="643" y="37"/>
                  </a:lnTo>
                  <a:lnTo>
                    <a:pt x="613" y="25"/>
                  </a:lnTo>
                  <a:lnTo>
                    <a:pt x="562" y="13"/>
                  </a:lnTo>
                  <a:lnTo>
                    <a:pt x="516" y="4"/>
                  </a:lnTo>
                  <a:lnTo>
                    <a:pt x="470" y="0"/>
                  </a:lnTo>
                  <a:lnTo>
                    <a:pt x="401" y="10"/>
                  </a:lnTo>
                  <a:lnTo>
                    <a:pt x="326" y="23"/>
                  </a:lnTo>
                  <a:lnTo>
                    <a:pt x="264" y="54"/>
                  </a:lnTo>
                  <a:lnTo>
                    <a:pt x="208" y="93"/>
                  </a:lnTo>
                  <a:lnTo>
                    <a:pt x="151" y="146"/>
                  </a:lnTo>
                  <a:lnTo>
                    <a:pt x="106" y="218"/>
                  </a:lnTo>
                  <a:lnTo>
                    <a:pt x="74" y="302"/>
                  </a:lnTo>
                  <a:lnTo>
                    <a:pt x="65" y="417"/>
                  </a:lnTo>
                  <a:lnTo>
                    <a:pt x="55" y="444"/>
                  </a:lnTo>
                  <a:lnTo>
                    <a:pt x="46" y="498"/>
                  </a:lnTo>
                  <a:lnTo>
                    <a:pt x="0" y="593"/>
                  </a:lnTo>
                  <a:lnTo>
                    <a:pt x="9" y="660"/>
                  </a:lnTo>
                  <a:lnTo>
                    <a:pt x="69" y="649"/>
                  </a:lnTo>
                  <a:lnTo>
                    <a:pt x="102" y="634"/>
                  </a:lnTo>
                  <a:lnTo>
                    <a:pt x="133" y="616"/>
                  </a:lnTo>
                  <a:lnTo>
                    <a:pt x="161" y="597"/>
                  </a:lnTo>
                  <a:lnTo>
                    <a:pt x="183" y="581"/>
                  </a:lnTo>
                  <a:lnTo>
                    <a:pt x="204" y="566"/>
                  </a:lnTo>
                  <a:lnTo>
                    <a:pt x="271" y="497"/>
                  </a:lnTo>
                  <a:lnTo>
                    <a:pt x="345" y="500"/>
                  </a:lnTo>
                  <a:lnTo>
                    <a:pt x="366" y="517"/>
                  </a:lnTo>
                  <a:lnTo>
                    <a:pt x="404" y="529"/>
                  </a:lnTo>
                  <a:lnTo>
                    <a:pt x="434" y="522"/>
                  </a:lnTo>
                  <a:lnTo>
                    <a:pt x="457" y="510"/>
                  </a:lnTo>
                  <a:lnTo>
                    <a:pt x="468" y="506"/>
                  </a:lnTo>
                  <a:lnTo>
                    <a:pt x="482" y="458"/>
                  </a:lnTo>
                  <a:lnTo>
                    <a:pt x="475" y="424"/>
                  </a:lnTo>
                  <a:lnTo>
                    <a:pt x="447" y="423"/>
                  </a:lnTo>
                  <a:lnTo>
                    <a:pt x="459" y="411"/>
                  </a:lnTo>
                  <a:lnTo>
                    <a:pt x="476" y="390"/>
                  </a:lnTo>
                  <a:lnTo>
                    <a:pt x="484" y="365"/>
                  </a:lnTo>
                  <a:lnTo>
                    <a:pt x="450" y="368"/>
                  </a:lnTo>
                  <a:lnTo>
                    <a:pt x="466" y="355"/>
                  </a:lnTo>
                  <a:lnTo>
                    <a:pt x="488" y="333"/>
                  </a:lnTo>
                  <a:lnTo>
                    <a:pt x="501" y="286"/>
                  </a:lnTo>
                  <a:lnTo>
                    <a:pt x="557" y="252"/>
                  </a:lnTo>
                  <a:lnTo>
                    <a:pt x="602" y="202"/>
                  </a:lnTo>
                  <a:lnTo>
                    <a:pt x="675" y="174"/>
                  </a:lnTo>
                  <a:lnTo>
                    <a:pt x="709" y="172"/>
                  </a:lnTo>
                  <a:lnTo>
                    <a:pt x="706" y="160"/>
                  </a:lnTo>
                  <a:lnTo>
                    <a:pt x="737" y="174"/>
                  </a:lnTo>
                  <a:lnTo>
                    <a:pt x="783" y="186"/>
                  </a:lnTo>
                  <a:lnTo>
                    <a:pt x="799" y="168"/>
                  </a:lnTo>
                  <a:lnTo>
                    <a:pt x="799" y="168"/>
                  </a:lnTo>
                  <a:close/>
                </a:path>
              </a:pathLst>
            </a:custGeom>
            <a:solidFill>
              <a:srgbClr val="A57A4C"/>
            </a:solidFill>
            <a:ln w="9525">
              <a:noFill/>
              <a:round/>
              <a:headEnd/>
              <a:tailEnd/>
            </a:ln>
          </p:spPr>
          <p:txBody>
            <a:bodyPr/>
            <a:lstStyle/>
            <a:p>
              <a:pPr>
                <a:defRPr/>
              </a:pPr>
              <a:endParaRPr lang="en-US"/>
            </a:p>
          </p:txBody>
        </p:sp>
        <p:sp>
          <p:nvSpPr>
            <p:cNvPr id="83224" name="Freeform 280">
              <a:extLst>
                <a:ext uri="{FF2B5EF4-FFF2-40B4-BE49-F238E27FC236}">
                  <a16:creationId xmlns:a16="http://schemas.microsoft.com/office/drawing/2014/main" id="{73AE1F17-61CF-233B-1358-423413FFB5F6}"/>
                </a:ext>
              </a:extLst>
            </p:cNvPr>
            <p:cNvSpPr>
              <a:spLocks/>
            </p:cNvSpPr>
            <p:nvPr/>
          </p:nvSpPr>
          <p:spPr bwMode="auto">
            <a:xfrm>
              <a:off x="4636" y="1265"/>
              <a:ext cx="20" cy="9"/>
            </a:xfrm>
            <a:custGeom>
              <a:avLst/>
              <a:gdLst/>
              <a:ahLst/>
              <a:cxnLst>
                <a:cxn ang="0">
                  <a:pos x="0" y="6"/>
                </a:cxn>
                <a:cxn ang="0">
                  <a:pos x="43" y="0"/>
                </a:cxn>
                <a:cxn ang="0">
                  <a:pos x="53" y="16"/>
                </a:cxn>
                <a:cxn ang="0">
                  <a:pos x="50" y="27"/>
                </a:cxn>
                <a:cxn ang="0">
                  <a:pos x="15" y="15"/>
                </a:cxn>
                <a:cxn ang="0">
                  <a:pos x="0" y="6"/>
                </a:cxn>
                <a:cxn ang="0">
                  <a:pos x="0" y="6"/>
                </a:cxn>
              </a:cxnLst>
              <a:rect l="0" t="0" r="r" b="b"/>
              <a:pathLst>
                <a:path w="53" h="27">
                  <a:moveTo>
                    <a:pt x="0" y="6"/>
                  </a:moveTo>
                  <a:lnTo>
                    <a:pt x="43" y="0"/>
                  </a:lnTo>
                  <a:lnTo>
                    <a:pt x="53" y="16"/>
                  </a:lnTo>
                  <a:lnTo>
                    <a:pt x="50" y="27"/>
                  </a:lnTo>
                  <a:lnTo>
                    <a:pt x="15" y="15"/>
                  </a:lnTo>
                  <a:lnTo>
                    <a:pt x="0" y="6"/>
                  </a:lnTo>
                  <a:lnTo>
                    <a:pt x="0" y="6"/>
                  </a:lnTo>
                  <a:close/>
                </a:path>
              </a:pathLst>
            </a:custGeom>
            <a:solidFill>
              <a:srgbClr val="F57575"/>
            </a:solidFill>
            <a:ln w="9525">
              <a:noFill/>
              <a:round/>
              <a:headEnd/>
              <a:tailEnd/>
            </a:ln>
          </p:spPr>
          <p:txBody>
            <a:bodyPr/>
            <a:lstStyle/>
            <a:p>
              <a:pPr>
                <a:defRPr/>
              </a:pPr>
              <a:endParaRPr lang="en-US"/>
            </a:p>
          </p:txBody>
        </p:sp>
        <p:sp>
          <p:nvSpPr>
            <p:cNvPr id="83225" name="Freeform 281">
              <a:extLst>
                <a:ext uri="{FF2B5EF4-FFF2-40B4-BE49-F238E27FC236}">
                  <a16:creationId xmlns:a16="http://schemas.microsoft.com/office/drawing/2014/main" id="{C8362008-CAA6-AAE9-403C-4730105484DA}"/>
                </a:ext>
              </a:extLst>
            </p:cNvPr>
            <p:cNvSpPr>
              <a:spLocks/>
            </p:cNvSpPr>
            <p:nvPr/>
          </p:nvSpPr>
          <p:spPr bwMode="auto">
            <a:xfrm>
              <a:off x="4477" y="1081"/>
              <a:ext cx="52" cy="94"/>
            </a:xfrm>
            <a:custGeom>
              <a:avLst/>
              <a:gdLst/>
              <a:ahLst/>
              <a:cxnLst>
                <a:cxn ang="0">
                  <a:pos x="5" y="227"/>
                </a:cxn>
                <a:cxn ang="0">
                  <a:pos x="62" y="234"/>
                </a:cxn>
                <a:cxn ang="0">
                  <a:pos x="38" y="253"/>
                </a:cxn>
                <a:cxn ang="0">
                  <a:pos x="64" y="244"/>
                </a:cxn>
                <a:cxn ang="0">
                  <a:pos x="93" y="231"/>
                </a:cxn>
                <a:cxn ang="0">
                  <a:pos x="100" y="196"/>
                </a:cxn>
                <a:cxn ang="0">
                  <a:pos x="78" y="215"/>
                </a:cxn>
                <a:cxn ang="0">
                  <a:pos x="31" y="222"/>
                </a:cxn>
                <a:cxn ang="0">
                  <a:pos x="53" y="205"/>
                </a:cxn>
                <a:cxn ang="0">
                  <a:pos x="80" y="182"/>
                </a:cxn>
                <a:cxn ang="0">
                  <a:pos x="83" y="159"/>
                </a:cxn>
                <a:cxn ang="0">
                  <a:pos x="56" y="160"/>
                </a:cxn>
                <a:cxn ang="0">
                  <a:pos x="72" y="147"/>
                </a:cxn>
                <a:cxn ang="0">
                  <a:pos x="90" y="125"/>
                </a:cxn>
                <a:cxn ang="0">
                  <a:pos x="96" y="100"/>
                </a:cxn>
                <a:cxn ang="0">
                  <a:pos x="68" y="103"/>
                </a:cxn>
                <a:cxn ang="0">
                  <a:pos x="77" y="84"/>
                </a:cxn>
                <a:cxn ang="0">
                  <a:pos x="103" y="62"/>
                </a:cxn>
                <a:cxn ang="0">
                  <a:pos x="114" y="39"/>
                </a:cxn>
                <a:cxn ang="0">
                  <a:pos x="121" y="22"/>
                </a:cxn>
                <a:cxn ang="0">
                  <a:pos x="143" y="0"/>
                </a:cxn>
                <a:cxn ang="0">
                  <a:pos x="24" y="47"/>
                </a:cxn>
                <a:cxn ang="0">
                  <a:pos x="89" y="32"/>
                </a:cxn>
                <a:cxn ang="0">
                  <a:pos x="55" y="69"/>
                </a:cxn>
                <a:cxn ang="0">
                  <a:pos x="94" y="54"/>
                </a:cxn>
                <a:cxn ang="0">
                  <a:pos x="65" y="90"/>
                </a:cxn>
                <a:cxn ang="0">
                  <a:pos x="34" y="123"/>
                </a:cxn>
                <a:cxn ang="0">
                  <a:pos x="72" y="112"/>
                </a:cxn>
                <a:cxn ang="0">
                  <a:pos x="0" y="175"/>
                </a:cxn>
                <a:cxn ang="0">
                  <a:pos x="59" y="171"/>
                </a:cxn>
                <a:cxn ang="0">
                  <a:pos x="5" y="227"/>
                </a:cxn>
                <a:cxn ang="0">
                  <a:pos x="5" y="227"/>
                </a:cxn>
              </a:cxnLst>
              <a:rect l="0" t="0" r="r" b="b"/>
              <a:pathLst>
                <a:path w="143" h="253">
                  <a:moveTo>
                    <a:pt x="5" y="227"/>
                  </a:moveTo>
                  <a:lnTo>
                    <a:pt x="62" y="234"/>
                  </a:lnTo>
                  <a:lnTo>
                    <a:pt x="38" y="253"/>
                  </a:lnTo>
                  <a:lnTo>
                    <a:pt x="64" y="244"/>
                  </a:lnTo>
                  <a:lnTo>
                    <a:pt x="93" y="231"/>
                  </a:lnTo>
                  <a:lnTo>
                    <a:pt x="100" y="196"/>
                  </a:lnTo>
                  <a:lnTo>
                    <a:pt x="78" y="215"/>
                  </a:lnTo>
                  <a:lnTo>
                    <a:pt x="31" y="222"/>
                  </a:lnTo>
                  <a:lnTo>
                    <a:pt x="53" y="205"/>
                  </a:lnTo>
                  <a:lnTo>
                    <a:pt x="80" y="182"/>
                  </a:lnTo>
                  <a:lnTo>
                    <a:pt x="83" y="159"/>
                  </a:lnTo>
                  <a:lnTo>
                    <a:pt x="56" y="160"/>
                  </a:lnTo>
                  <a:lnTo>
                    <a:pt x="72" y="147"/>
                  </a:lnTo>
                  <a:lnTo>
                    <a:pt x="90" y="125"/>
                  </a:lnTo>
                  <a:lnTo>
                    <a:pt x="96" y="100"/>
                  </a:lnTo>
                  <a:lnTo>
                    <a:pt x="68" y="103"/>
                  </a:lnTo>
                  <a:lnTo>
                    <a:pt x="77" y="84"/>
                  </a:lnTo>
                  <a:lnTo>
                    <a:pt x="103" y="62"/>
                  </a:lnTo>
                  <a:lnTo>
                    <a:pt x="114" y="39"/>
                  </a:lnTo>
                  <a:lnTo>
                    <a:pt x="121" y="22"/>
                  </a:lnTo>
                  <a:lnTo>
                    <a:pt x="143" y="0"/>
                  </a:lnTo>
                  <a:lnTo>
                    <a:pt x="24" y="47"/>
                  </a:lnTo>
                  <a:lnTo>
                    <a:pt x="89" y="32"/>
                  </a:lnTo>
                  <a:lnTo>
                    <a:pt x="55" y="69"/>
                  </a:lnTo>
                  <a:lnTo>
                    <a:pt x="94" y="54"/>
                  </a:lnTo>
                  <a:lnTo>
                    <a:pt x="65" y="90"/>
                  </a:lnTo>
                  <a:lnTo>
                    <a:pt x="34" y="123"/>
                  </a:lnTo>
                  <a:lnTo>
                    <a:pt x="72" y="112"/>
                  </a:lnTo>
                  <a:lnTo>
                    <a:pt x="0" y="175"/>
                  </a:lnTo>
                  <a:lnTo>
                    <a:pt x="59" y="171"/>
                  </a:lnTo>
                  <a:lnTo>
                    <a:pt x="5" y="227"/>
                  </a:lnTo>
                  <a:lnTo>
                    <a:pt x="5" y="227"/>
                  </a:lnTo>
                  <a:close/>
                </a:path>
              </a:pathLst>
            </a:custGeom>
            <a:solidFill>
              <a:srgbClr val="E5B27F"/>
            </a:solidFill>
            <a:ln w="9525">
              <a:noFill/>
              <a:round/>
              <a:headEnd/>
              <a:tailEnd/>
            </a:ln>
          </p:spPr>
          <p:txBody>
            <a:bodyPr/>
            <a:lstStyle/>
            <a:p>
              <a:pPr>
                <a:defRPr/>
              </a:pPr>
              <a:endParaRPr lang="en-US"/>
            </a:p>
          </p:txBody>
        </p:sp>
        <p:sp>
          <p:nvSpPr>
            <p:cNvPr id="83226" name="Freeform 282">
              <a:extLst>
                <a:ext uri="{FF2B5EF4-FFF2-40B4-BE49-F238E27FC236}">
                  <a16:creationId xmlns:a16="http://schemas.microsoft.com/office/drawing/2014/main" id="{8B7CF896-9C27-D86F-0A8F-9146FCE1BB4C}"/>
                </a:ext>
              </a:extLst>
            </p:cNvPr>
            <p:cNvSpPr>
              <a:spLocks/>
            </p:cNvSpPr>
            <p:nvPr/>
          </p:nvSpPr>
          <p:spPr bwMode="auto">
            <a:xfrm>
              <a:off x="4389" y="1106"/>
              <a:ext cx="115" cy="40"/>
            </a:xfrm>
            <a:custGeom>
              <a:avLst/>
              <a:gdLst/>
              <a:ahLst/>
              <a:cxnLst>
                <a:cxn ang="0">
                  <a:pos x="0" y="109"/>
                </a:cxn>
                <a:cxn ang="0">
                  <a:pos x="176" y="96"/>
                </a:cxn>
                <a:cxn ang="0">
                  <a:pos x="207" y="84"/>
                </a:cxn>
                <a:cxn ang="0">
                  <a:pos x="244" y="66"/>
                </a:cxn>
                <a:cxn ang="0">
                  <a:pos x="276" y="50"/>
                </a:cxn>
                <a:cxn ang="0">
                  <a:pos x="291" y="43"/>
                </a:cxn>
                <a:cxn ang="0">
                  <a:pos x="328" y="0"/>
                </a:cxn>
                <a:cxn ang="0">
                  <a:pos x="253" y="47"/>
                </a:cxn>
                <a:cxn ang="0">
                  <a:pos x="241" y="53"/>
                </a:cxn>
                <a:cxn ang="0">
                  <a:pos x="211" y="65"/>
                </a:cxn>
                <a:cxn ang="0">
                  <a:pos x="179" y="78"/>
                </a:cxn>
                <a:cxn ang="0">
                  <a:pos x="152" y="85"/>
                </a:cxn>
                <a:cxn ang="0">
                  <a:pos x="68" y="97"/>
                </a:cxn>
                <a:cxn ang="0">
                  <a:pos x="0" y="109"/>
                </a:cxn>
                <a:cxn ang="0">
                  <a:pos x="0" y="109"/>
                </a:cxn>
              </a:cxnLst>
              <a:rect l="0" t="0" r="r" b="b"/>
              <a:pathLst>
                <a:path w="328" h="109">
                  <a:moveTo>
                    <a:pt x="0" y="109"/>
                  </a:moveTo>
                  <a:lnTo>
                    <a:pt x="176" y="96"/>
                  </a:lnTo>
                  <a:lnTo>
                    <a:pt x="207" y="84"/>
                  </a:lnTo>
                  <a:lnTo>
                    <a:pt x="244" y="66"/>
                  </a:lnTo>
                  <a:lnTo>
                    <a:pt x="276" y="50"/>
                  </a:lnTo>
                  <a:lnTo>
                    <a:pt x="291" y="43"/>
                  </a:lnTo>
                  <a:lnTo>
                    <a:pt x="328" y="0"/>
                  </a:lnTo>
                  <a:lnTo>
                    <a:pt x="253" y="47"/>
                  </a:lnTo>
                  <a:lnTo>
                    <a:pt x="241" y="53"/>
                  </a:lnTo>
                  <a:lnTo>
                    <a:pt x="211" y="65"/>
                  </a:lnTo>
                  <a:lnTo>
                    <a:pt x="179" y="78"/>
                  </a:lnTo>
                  <a:lnTo>
                    <a:pt x="152" y="85"/>
                  </a:lnTo>
                  <a:lnTo>
                    <a:pt x="68" y="97"/>
                  </a:lnTo>
                  <a:lnTo>
                    <a:pt x="0" y="109"/>
                  </a:lnTo>
                  <a:lnTo>
                    <a:pt x="0" y="109"/>
                  </a:lnTo>
                  <a:close/>
                </a:path>
              </a:pathLst>
            </a:custGeom>
            <a:solidFill>
              <a:srgbClr val="FFCC7F"/>
            </a:solidFill>
            <a:ln w="9525">
              <a:noFill/>
              <a:round/>
              <a:headEnd/>
              <a:tailEnd/>
            </a:ln>
          </p:spPr>
          <p:txBody>
            <a:bodyPr/>
            <a:lstStyle/>
            <a:p>
              <a:pPr>
                <a:defRPr/>
              </a:pPr>
              <a:endParaRPr lang="en-US"/>
            </a:p>
          </p:txBody>
        </p:sp>
        <p:sp>
          <p:nvSpPr>
            <p:cNvPr id="83227" name="Freeform 283">
              <a:extLst>
                <a:ext uri="{FF2B5EF4-FFF2-40B4-BE49-F238E27FC236}">
                  <a16:creationId xmlns:a16="http://schemas.microsoft.com/office/drawing/2014/main" id="{5FA804E7-C465-3AD2-0810-5572FA08253D}"/>
                </a:ext>
              </a:extLst>
            </p:cNvPr>
            <p:cNvSpPr>
              <a:spLocks/>
            </p:cNvSpPr>
            <p:nvPr/>
          </p:nvSpPr>
          <p:spPr bwMode="auto">
            <a:xfrm>
              <a:off x="4372" y="1101"/>
              <a:ext cx="125" cy="43"/>
            </a:xfrm>
            <a:custGeom>
              <a:avLst/>
              <a:gdLst/>
              <a:ahLst/>
              <a:cxnLst>
                <a:cxn ang="0">
                  <a:pos x="326" y="25"/>
                </a:cxn>
                <a:cxn ang="0">
                  <a:pos x="286" y="38"/>
                </a:cxn>
                <a:cxn ang="0">
                  <a:pos x="232" y="52"/>
                </a:cxn>
                <a:cxn ang="0">
                  <a:pos x="168" y="62"/>
                </a:cxn>
                <a:cxn ang="0">
                  <a:pos x="106" y="78"/>
                </a:cxn>
                <a:cxn ang="0">
                  <a:pos x="81" y="87"/>
                </a:cxn>
                <a:cxn ang="0">
                  <a:pos x="46" y="100"/>
                </a:cxn>
                <a:cxn ang="0">
                  <a:pos x="13" y="114"/>
                </a:cxn>
                <a:cxn ang="0">
                  <a:pos x="0" y="120"/>
                </a:cxn>
                <a:cxn ang="0">
                  <a:pos x="16" y="99"/>
                </a:cxn>
                <a:cxn ang="0">
                  <a:pos x="34" y="89"/>
                </a:cxn>
                <a:cxn ang="0">
                  <a:pos x="67" y="74"/>
                </a:cxn>
                <a:cxn ang="0">
                  <a:pos x="103" y="61"/>
                </a:cxn>
                <a:cxn ang="0">
                  <a:pos x="137" y="52"/>
                </a:cxn>
                <a:cxn ang="0">
                  <a:pos x="210" y="41"/>
                </a:cxn>
                <a:cxn ang="0">
                  <a:pos x="251" y="37"/>
                </a:cxn>
                <a:cxn ang="0">
                  <a:pos x="351" y="0"/>
                </a:cxn>
                <a:cxn ang="0">
                  <a:pos x="326" y="25"/>
                </a:cxn>
                <a:cxn ang="0">
                  <a:pos x="326" y="25"/>
                </a:cxn>
              </a:cxnLst>
              <a:rect l="0" t="0" r="r" b="b"/>
              <a:pathLst>
                <a:path w="351" h="120">
                  <a:moveTo>
                    <a:pt x="326" y="25"/>
                  </a:moveTo>
                  <a:lnTo>
                    <a:pt x="286" y="38"/>
                  </a:lnTo>
                  <a:lnTo>
                    <a:pt x="232" y="52"/>
                  </a:lnTo>
                  <a:lnTo>
                    <a:pt x="168" y="62"/>
                  </a:lnTo>
                  <a:lnTo>
                    <a:pt x="106" y="78"/>
                  </a:lnTo>
                  <a:lnTo>
                    <a:pt x="81" y="87"/>
                  </a:lnTo>
                  <a:lnTo>
                    <a:pt x="46" y="100"/>
                  </a:lnTo>
                  <a:lnTo>
                    <a:pt x="13" y="114"/>
                  </a:lnTo>
                  <a:lnTo>
                    <a:pt x="0" y="120"/>
                  </a:lnTo>
                  <a:lnTo>
                    <a:pt x="16" y="99"/>
                  </a:lnTo>
                  <a:lnTo>
                    <a:pt x="34" y="89"/>
                  </a:lnTo>
                  <a:lnTo>
                    <a:pt x="67" y="74"/>
                  </a:lnTo>
                  <a:lnTo>
                    <a:pt x="103" y="61"/>
                  </a:lnTo>
                  <a:lnTo>
                    <a:pt x="137" y="52"/>
                  </a:lnTo>
                  <a:lnTo>
                    <a:pt x="210" y="41"/>
                  </a:lnTo>
                  <a:lnTo>
                    <a:pt x="251" y="37"/>
                  </a:lnTo>
                  <a:lnTo>
                    <a:pt x="351" y="0"/>
                  </a:lnTo>
                  <a:lnTo>
                    <a:pt x="326" y="25"/>
                  </a:lnTo>
                  <a:lnTo>
                    <a:pt x="326" y="25"/>
                  </a:lnTo>
                  <a:close/>
                </a:path>
              </a:pathLst>
            </a:custGeom>
            <a:solidFill>
              <a:srgbClr val="FFCC7F"/>
            </a:solidFill>
            <a:ln w="9525">
              <a:noFill/>
              <a:round/>
              <a:headEnd/>
              <a:tailEnd/>
            </a:ln>
          </p:spPr>
          <p:txBody>
            <a:bodyPr/>
            <a:lstStyle/>
            <a:p>
              <a:pPr>
                <a:defRPr/>
              </a:pPr>
              <a:endParaRPr lang="en-US"/>
            </a:p>
          </p:txBody>
        </p:sp>
        <p:sp>
          <p:nvSpPr>
            <p:cNvPr id="83228" name="Freeform 284">
              <a:extLst>
                <a:ext uri="{FF2B5EF4-FFF2-40B4-BE49-F238E27FC236}">
                  <a16:creationId xmlns:a16="http://schemas.microsoft.com/office/drawing/2014/main" id="{406C54BA-D67A-0105-1846-3323DF343D3B}"/>
                </a:ext>
              </a:extLst>
            </p:cNvPr>
            <p:cNvSpPr>
              <a:spLocks/>
            </p:cNvSpPr>
            <p:nvPr/>
          </p:nvSpPr>
          <p:spPr bwMode="auto">
            <a:xfrm>
              <a:off x="4428" y="1054"/>
              <a:ext cx="108" cy="55"/>
            </a:xfrm>
            <a:custGeom>
              <a:avLst/>
              <a:gdLst/>
              <a:ahLst/>
              <a:cxnLst>
                <a:cxn ang="0">
                  <a:pos x="225" y="0"/>
                </a:cxn>
                <a:cxn ang="0">
                  <a:pos x="177" y="36"/>
                </a:cxn>
                <a:cxn ang="0">
                  <a:pos x="236" y="15"/>
                </a:cxn>
                <a:cxn ang="0">
                  <a:pos x="223" y="25"/>
                </a:cxn>
                <a:cxn ang="0">
                  <a:pos x="219" y="33"/>
                </a:cxn>
                <a:cxn ang="0">
                  <a:pos x="223" y="37"/>
                </a:cxn>
                <a:cxn ang="0">
                  <a:pos x="272" y="18"/>
                </a:cxn>
                <a:cxn ang="0">
                  <a:pos x="297" y="6"/>
                </a:cxn>
                <a:cxn ang="0">
                  <a:pos x="309" y="0"/>
                </a:cxn>
                <a:cxn ang="0">
                  <a:pos x="223" y="76"/>
                </a:cxn>
                <a:cxn ang="0">
                  <a:pos x="208" y="81"/>
                </a:cxn>
                <a:cxn ang="0">
                  <a:pos x="177" y="96"/>
                </a:cxn>
                <a:cxn ang="0">
                  <a:pos x="145" y="111"/>
                </a:cxn>
                <a:cxn ang="0">
                  <a:pos x="124" y="123"/>
                </a:cxn>
                <a:cxn ang="0">
                  <a:pos x="99" y="132"/>
                </a:cxn>
                <a:cxn ang="0">
                  <a:pos x="58" y="140"/>
                </a:cxn>
                <a:cxn ang="0">
                  <a:pos x="0" y="151"/>
                </a:cxn>
                <a:cxn ang="0">
                  <a:pos x="173" y="79"/>
                </a:cxn>
                <a:cxn ang="0">
                  <a:pos x="68" y="112"/>
                </a:cxn>
                <a:cxn ang="0">
                  <a:pos x="129" y="74"/>
                </a:cxn>
                <a:cxn ang="0">
                  <a:pos x="107" y="67"/>
                </a:cxn>
                <a:cxn ang="0">
                  <a:pos x="145" y="28"/>
                </a:cxn>
                <a:cxn ang="0">
                  <a:pos x="225" y="0"/>
                </a:cxn>
                <a:cxn ang="0">
                  <a:pos x="225" y="0"/>
                </a:cxn>
              </a:cxnLst>
              <a:rect l="0" t="0" r="r" b="b"/>
              <a:pathLst>
                <a:path w="309" h="151">
                  <a:moveTo>
                    <a:pt x="225" y="0"/>
                  </a:moveTo>
                  <a:lnTo>
                    <a:pt x="177" y="36"/>
                  </a:lnTo>
                  <a:lnTo>
                    <a:pt x="236" y="15"/>
                  </a:lnTo>
                  <a:lnTo>
                    <a:pt x="223" y="25"/>
                  </a:lnTo>
                  <a:lnTo>
                    <a:pt x="219" y="33"/>
                  </a:lnTo>
                  <a:lnTo>
                    <a:pt x="223" y="37"/>
                  </a:lnTo>
                  <a:lnTo>
                    <a:pt x="272" y="18"/>
                  </a:lnTo>
                  <a:lnTo>
                    <a:pt x="297" y="6"/>
                  </a:lnTo>
                  <a:lnTo>
                    <a:pt x="309" y="0"/>
                  </a:lnTo>
                  <a:lnTo>
                    <a:pt x="223" y="76"/>
                  </a:lnTo>
                  <a:lnTo>
                    <a:pt x="208" y="81"/>
                  </a:lnTo>
                  <a:lnTo>
                    <a:pt x="177" y="96"/>
                  </a:lnTo>
                  <a:lnTo>
                    <a:pt x="145" y="111"/>
                  </a:lnTo>
                  <a:lnTo>
                    <a:pt x="124" y="123"/>
                  </a:lnTo>
                  <a:lnTo>
                    <a:pt x="99" y="132"/>
                  </a:lnTo>
                  <a:lnTo>
                    <a:pt x="58" y="140"/>
                  </a:lnTo>
                  <a:lnTo>
                    <a:pt x="0" y="151"/>
                  </a:lnTo>
                  <a:lnTo>
                    <a:pt x="173" y="79"/>
                  </a:lnTo>
                  <a:lnTo>
                    <a:pt x="68" y="112"/>
                  </a:lnTo>
                  <a:lnTo>
                    <a:pt x="129" y="74"/>
                  </a:lnTo>
                  <a:lnTo>
                    <a:pt x="107" y="67"/>
                  </a:lnTo>
                  <a:lnTo>
                    <a:pt x="145" y="28"/>
                  </a:lnTo>
                  <a:lnTo>
                    <a:pt x="225" y="0"/>
                  </a:lnTo>
                  <a:lnTo>
                    <a:pt x="225" y="0"/>
                  </a:lnTo>
                  <a:close/>
                </a:path>
              </a:pathLst>
            </a:custGeom>
            <a:solidFill>
              <a:srgbClr val="FFCC7F"/>
            </a:solidFill>
            <a:ln w="9525">
              <a:noFill/>
              <a:round/>
              <a:headEnd/>
              <a:tailEnd/>
            </a:ln>
          </p:spPr>
          <p:txBody>
            <a:bodyPr/>
            <a:lstStyle/>
            <a:p>
              <a:pPr>
                <a:defRPr/>
              </a:pPr>
              <a:endParaRPr lang="en-US"/>
            </a:p>
          </p:txBody>
        </p:sp>
        <p:sp>
          <p:nvSpPr>
            <p:cNvPr id="83229" name="Freeform 285">
              <a:extLst>
                <a:ext uri="{FF2B5EF4-FFF2-40B4-BE49-F238E27FC236}">
                  <a16:creationId xmlns:a16="http://schemas.microsoft.com/office/drawing/2014/main" id="{562D5CC3-F799-9CB0-98C8-F2B19C0FDD85}"/>
                </a:ext>
              </a:extLst>
            </p:cNvPr>
            <p:cNvSpPr>
              <a:spLocks/>
            </p:cNvSpPr>
            <p:nvPr/>
          </p:nvSpPr>
          <p:spPr bwMode="auto">
            <a:xfrm>
              <a:off x="4412" y="996"/>
              <a:ext cx="120" cy="43"/>
            </a:xfrm>
            <a:custGeom>
              <a:avLst/>
              <a:gdLst/>
              <a:ahLst/>
              <a:cxnLst>
                <a:cxn ang="0">
                  <a:pos x="336" y="0"/>
                </a:cxn>
                <a:cxn ang="0">
                  <a:pos x="180" y="2"/>
                </a:cxn>
                <a:cxn ang="0">
                  <a:pos x="213" y="10"/>
                </a:cxn>
                <a:cxn ang="0">
                  <a:pos x="160" y="25"/>
                </a:cxn>
                <a:cxn ang="0">
                  <a:pos x="117" y="40"/>
                </a:cxn>
                <a:cxn ang="0">
                  <a:pos x="83" y="52"/>
                </a:cxn>
                <a:cxn ang="0">
                  <a:pos x="42" y="77"/>
                </a:cxn>
                <a:cxn ang="0">
                  <a:pos x="25" y="90"/>
                </a:cxn>
                <a:cxn ang="0">
                  <a:pos x="33" y="58"/>
                </a:cxn>
                <a:cxn ang="0">
                  <a:pos x="0" y="112"/>
                </a:cxn>
                <a:cxn ang="0">
                  <a:pos x="111" y="52"/>
                </a:cxn>
                <a:cxn ang="0">
                  <a:pos x="198" y="38"/>
                </a:cxn>
                <a:cxn ang="0">
                  <a:pos x="310" y="21"/>
                </a:cxn>
                <a:cxn ang="0">
                  <a:pos x="336" y="0"/>
                </a:cxn>
                <a:cxn ang="0">
                  <a:pos x="336" y="0"/>
                </a:cxn>
              </a:cxnLst>
              <a:rect l="0" t="0" r="r" b="b"/>
              <a:pathLst>
                <a:path w="336" h="112">
                  <a:moveTo>
                    <a:pt x="336" y="0"/>
                  </a:moveTo>
                  <a:lnTo>
                    <a:pt x="180" y="2"/>
                  </a:lnTo>
                  <a:lnTo>
                    <a:pt x="213" y="10"/>
                  </a:lnTo>
                  <a:lnTo>
                    <a:pt x="160" y="25"/>
                  </a:lnTo>
                  <a:lnTo>
                    <a:pt x="117" y="40"/>
                  </a:lnTo>
                  <a:lnTo>
                    <a:pt x="83" y="52"/>
                  </a:lnTo>
                  <a:lnTo>
                    <a:pt x="42" y="77"/>
                  </a:lnTo>
                  <a:lnTo>
                    <a:pt x="25" y="90"/>
                  </a:lnTo>
                  <a:lnTo>
                    <a:pt x="33" y="58"/>
                  </a:lnTo>
                  <a:lnTo>
                    <a:pt x="0" y="112"/>
                  </a:lnTo>
                  <a:lnTo>
                    <a:pt x="111" y="52"/>
                  </a:lnTo>
                  <a:lnTo>
                    <a:pt x="198" y="38"/>
                  </a:lnTo>
                  <a:lnTo>
                    <a:pt x="310" y="21"/>
                  </a:lnTo>
                  <a:lnTo>
                    <a:pt x="336" y="0"/>
                  </a:lnTo>
                  <a:lnTo>
                    <a:pt x="336" y="0"/>
                  </a:lnTo>
                  <a:close/>
                </a:path>
              </a:pathLst>
            </a:custGeom>
            <a:solidFill>
              <a:srgbClr val="FFCC7F"/>
            </a:solidFill>
            <a:ln w="9525">
              <a:noFill/>
              <a:round/>
              <a:headEnd/>
              <a:tailEnd/>
            </a:ln>
          </p:spPr>
          <p:txBody>
            <a:bodyPr/>
            <a:lstStyle/>
            <a:p>
              <a:pPr>
                <a:defRPr/>
              </a:pPr>
              <a:endParaRPr lang="en-US"/>
            </a:p>
          </p:txBody>
        </p:sp>
        <p:sp>
          <p:nvSpPr>
            <p:cNvPr id="83230" name="Freeform 286">
              <a:extLst>
                <a:ext uri="{FF2B5EF4-FFF2-40B4-BE49-F238E27FC236}">
                  <a16:creationId xmlns:a16="http://schemas.microsoft.com/office/drawing/2014/main" id="{5A940034-13F7-6FB8-F4EB-154DF92A5EA4}"/>
                </a:ext>
              </a:extLst>
            </p:cNvPr>
            <p:cNvSpPr>
              <a:spLocks/>
            </p:cNvSpPr>
            <p:nvPr/>
          </p:nvSpPr>
          <p:spPr bwMode="auto">
            <a:xfrm>
              <a:off x="4406" y="1012"/>
              <a:ext cx="126" cy="43"/>
            </a:xfrm>
            <a:custGeom>
              <a:avLst/>
              <a:gdLst/>
              <a:ahLst/>
              <a:cxnLst>
                <a:cxn ang="0">
                  <a:pos x="342" y="9"/>
                </a:cxn>
                <a:cxn ang="0">
                  <a:pos x="314" y="15"/>
                </a:cxn>
                <a:cxn ang="0">
                  <a:pos x="252" y="28"/>
                </a:cxn>
                <a:cxn ang="0">
                  <a:pos x="185" y="41"/>
                </a:cxn>
                <a:cxn ang="0">
                  <a:pos x="144" y="48"/>
                </a:cxn>
                <a:cxn ang="0">
                  <a:pos x="94" y="65"/>
                </a:cxn>
                <a:cxn ang="0">
                  <a:pos x="63" y="76"/>
                </a:cxn>
                <a:cxn ang="0">
                  <a:pos x="0" y="115"/>
                </a:cxn>
                <a:cxn ang="0">
                  <a:pos x="3" y="99"/>
                </a:cxn>
                <a:cxn ang="0">
                  <a:pos x="14" y="84"/>
                </a:cxn>
                <a:cxn ang="0">
                  <a:pos x="38" y="68"/>
                </a:cxn>
                <a:cxn ang="0">
                  <a:pos x="70" y="51"/>
                </a:cxn>
                <a:cxn ang="0">
                  <a:pos x="103" y="37"/>
                </a:cxn>
                <a:cxn ang="0">
                  <a:pos x="132" y="23"/>
                </a:cxn>
                <a:cxn ang="0">
                  <a:pos x="153" y="16"/>
                </a:cxn>
                <a:cxn ang="0">
                  <a:pos x="218" y="9"/>
                </a:cxn>
                <a:cxn ang="0">
                  <a:pos x="267" y="3"/>
                </a:cxn>
                <a:cxn ang="0">
                  <a:pos x="358" y="0"/>
                </a:cxn>
                <a:cxn ang="0">
                  <a:pos x="342" y="9"/>
                </a:cxn>
                <a:cxn ang="0">
                  <a:pos x="342" y="9"/>
                </a:cxn>
              </a:cxnLst>
              <a:rect l="0" t="0" r="r" b="b"/>
              <a:pathLst>
                <a:path w="358" h="115">
                  <a:moveTo>
                    <a:pt x="342" y="9"/>
                  </a:moveTo>
                  <a:lnTo>
                    <a:pt x="314" y="15"/>
                  </a:lnTo>
                  <a:lnTo>
                    <a:pt x="252" y="28"/>
                  </a:lnTo>
                  <a:lnTo>
                    <a:pt x="185" y="41"/>
                  </a:lnTo>
                  <a:lnTo>
                    <a:pt x="144" y="48"/>
                  </a:lnTo>
                  <a:lnTo>
                    <a:pt x="94" y="65"/>
                  </a:lnTo>
                  <a:lnTo>
                    <a:pt x="63" y="76"/>
                  </a:lnTo>
                  <a:lnTo>
                    <a:pt x="0" y="115"/>
                  </a:lnTo>
                  <a:lnTo>
                    <a:pt x="3" y="99"/>
                  </a:lnTo>
                  <a:lnTo>
                    <a:pt x="14" y="84"/>
                  </a:lnTo>
                  <a:lnTo>
                    <a:pt x="38" y="68"/>
                  </a:lnTo>
                  <a:lnTo>
                    <a:pt x="70" y="51"/>
                  </a:lnTo>
                  <a:lnTo>
                    <a:pt x="103" y="37"/>
                  </a:lnTo>
                  <a:lnTo>
                    <a:pt x="132" y="23"/>
                  </a:lnTo>
                  <a:lnTo>
                    <a:pt x="153" y="16"/>
                  </a:lnTo>
                  <a:lnTo>
                    <a:pt x="218" y="9"/>
                  </a:lnTo>
                  <a:lnTo>
                    <a:pt x="267" y="3"/>
                  </a:lnTo>
                  <a:lnTo>
                    <a:pt x="358" y="0"/>
                  </a:lnTo>
                  <a:lnTo>
                    <a:pt x="342" y="9"/>
                  </a:lnTo>
                  <a:lnTo>
                    <a:pt x="342" y="9"/>
                  </a:lnTo>
                  <a:close/>
                </a:path>
              </a:pathLst>
            </a:custGeom>
            <a:solidFill>
              <a:srgbClr val="FFCC7F"/>
            </a:solidFill>
            <a:ln w="9525">
              <a:noFill/>
              <a:round/>
              <a:headEnd/>
              <a:tailEnd/>
            </a:ln>
          </p:spPr>
          <p:txBody>
            <a:bodyPr/>
            <a:lstStyle/>
            <a:p>
              <a:pPr>
                <a:defRPr/>
              </a:pPr>
              <a:endParaRPr lang="en-US"/>
            </a:p>
          </p:txBody>
        </p:sp>
        <p:sp>
          <p:nvSpPr>
            <p:cNvPr id="83231" name="Freeform 287">
              <a:extLst>
                <a:ext uri="{FF2B5EF4-FFF2-40B4-BE49-F238E27FC236}">
                  <a16:creationId xmlns:a16="http://schemas.microsoft.com/office/drawing/2014/main" id="{6114386C-C964-845E-A7F9-1FA020199691}"/>
                </a:ext>
              </a:extLst>
            </p:cNvPr>
            <p:cNvSpPr>
              <a:spLocks/>
            </p:cNvSpPr>
            <p:nvPr/>
          </p:nvSpPr>
          <p:spPr bwMode="auto">
            <a:xfrm>
              <a:off x="4650" y="1229"/>
              <a:ext cx="9" cy="21"/>
            </a:xfrm>
            <a:custGeom>
              <a:avLst/>
              <a:gdLst/>
              <a:ahLst/>
              <a:cxnLst>
                <a:cxn ang="0">
                  <a:pos x="28" y="0"/>
                </a:cxn>
                <a:cxn ang="0">
                  <a:pos x="0" y="0"/>
                </a:cxn>
                <a:cxn ang="0">
                  <a:pos x="8" y="40"/>
                </a:cxn>
                <a:cxn ang="0">
                  <a:pos x="17" y="53"/>
                </a:cxn>
                <a:cxn ang="0">
                  <a:pos x="28" y="57"/>
                </a:cxn>
                <a:cxn ang="0">
                  <a:pos x="26" y="50"/>
                </a:cxn>
                <a:cxn ang="0">
                  <a:pos x="17" y="16"/>
                </a:cxn>
                <a:cxn ang="0">
                  <a:pos x="19" y="7"/>
                </a:cxn>
                <a:cxn ang="0">
                  <a:pos x="28" y="0"/>
                </a:cxn>
                <a:cxn ang="0">
                  <a:pos x="28" y="0"/>
                </a:cxn>
              </a:cxnLst>
              <a:rect l="0" t="0" r="r" b="b"/>
              <a:pathLst>
                <a:path w="28" h="57">
                  <a:moveTo>
                    <a:pt x="28" y="0"/>
                  </a:moveTo>
                  <a:lnTo>
                    <a:pt x="0" y="0"/>
                  </a:lnTo>
                  <a:lnTo>
                    <a:pt x="8" y="40"/>
                  </a:lnTo>
                  <a:lnTo>
                    <a:pt x="17" y="53"/>
                  </a:lnTo>
                  <a:lnTo>
                    <a:pt x="28" y="57"/>
                  </a:lnTo>
                  <a:lnTo>
                    <a:pt x="26" y="50"/>
                  </a:lnTo>
                  <a:lnTo>
                    <a:pt x="17" y="16"/>
                  </a:lnTo>
                  <a:lnTo>
                    <a:pt x="19" y="7"/>
                  </a:lnTo>
                  <a:lnTo>
                    <a:pt x="28" y="0"/>
                  </a:lnTo>
                  <a:lnTo>
                    <a:pt x="28" y="0"/>
                  </a:lnTo>
                  <a:close/>
                </a:path>
              </a:pathLst>
            </a:custGeom>
            <a:solidFill>
              <a:srgbClr val="E08477"/>
            </a:solidFill>
            <a:ln w="9525">
              <a:noFill/>
              <a:round/>
              <a:headEnd/>
              <a:tailEnd/>
            </a:ln>
          </p:spPr>
          <p:txBody>
            <a:bodyPr/>
            <a:lstStyle/>
            <a:p>
              <a:pPr>
                <a:defRPr/>
              </a:pPr>
              <a:endParaRPr lang="en-US"/>
            </a:p>
          </p:txBody>
        </p:sp>
        <p:sp>
          <p:nvSpPr>
            <p:cNvPr id="83232" name="Freeform 288">
              <a:extLst>
                <a:ext uri="{FF2B5EF4-FFF2-40B4-BE49-F238E27FC236}">
                  <a16:creationId xmlns:a16="http://schemas.microsoft.com/office/drawing/2014/main" id="{D082B0B2-61C4-6541-83D7-3461E2DD1C51}"/>
                </a:ext>
              </a:extLst>
            </p:cNvPr>
            <p:cNvSpPr>
              <a:spLocks/>
            </p:cNvSpPr>
            <p:nvPr/>
          </p:nvSpPr>
          <p:spPr bwMode="auto">
            <a:xfrm>
              <a:off x="4621" y="1259"/>
              <a:ext cx="36" cy="61"/>
            </a:xfrm>
            <a:custGeom>
              <a:avLst/>
              <a:gdLst/>
              <a:ahLst/>
              <a:cxnLst>
                <a:cxn ang="0">
                  <a:pos x="35" y="34"/>
                </a:cxn>
                <a:cxn ang="0">
                  <a:pos x="20" y="65"/>
                </a:cxn>
                <a:cxn ang="0">
                  <a:pos x="39" y="76"/>
                </a:cxn>
                <a:cxn ang="0">
                  <a:pos x="54" y="77"/>
                </a:cxn>
                <a:cxn ang="0">
                  <a:pos x="73" y="68"/>
                </a:cxn>
                <a:cxn ang="0">
                  <a:pos x="69" y="43"/>
                </a:cxn>
                <a:cxn ang="0">
                  <a:pos x="98" y="50"/>
                </a:cxn>
                <a:cxn ang="0">
                  <a:pos x="92" y="70"/>
                </a:cxn>
                <a:cxn ang="0">
                  <a:pos x="95" y="118"/>
                </a:cxn>
                <a:cxn ang="0">
                  <a:pos x="85" y="137"/>
                </a:cxn>
                <a:cxn ang="0">
                  <a:pos x="70" y="157"/>
                </a:cxn>
                <a:cxn ang="0">
                  <a:pos x="60" y="165"/>
                </a:cxn>
                <a:cxn ang="0">
                  <a:pos x="22" y="165"/>
                </a:cxn>
                <a:cxn ang="0">
                  <a:pos x="56" y="130"/>
                </a:cxn>
                <a:cxn ang="0">
                  <a:pos x="50" y="115"/>
                </a:cxn>
                <a:cxn ang="0">
                  <a:pos x="39" y="104"/>
                </a:cxn>
                <a:cxn ang="0">
                  <a:pos x="13" y="83"/>
                </a:cxn>
                <a:cxn ang="0">
                  <a:pos x="0" y="71"/>
                </a:cxn>
                <a:cxn ang="0">
                  <a:pos x="0" y="58"/>
                </a:cxn>
                <a:cxn ang="0">
                  <a:pos x="5" y="36"/>
                </a:cxn>
                <a:cxn ang="0">
                  <a:pos x="13" y="28"/>
                </a:cxn>
                <a:cxn ang="0">
                  <a:pos x="30" y="0"/>
                </a:cxn>
                <a:cxn ang="0">
                  <a:pos x="33" y="15"/>
                </a:cxn>
                <a:cxn ang="0">
                  <a:pos x="35" y="34"/>
                </a:cxn>
                <a:cxn ang="0">
                  <a:pos x="35" y="34"/>
                </a:cxn>
              </a:cxnLst>
              <a:rect l="0" t="0" r="r" b="b"/>
              <a:pathLst>
                <a:path w="98" h="165">
                  <a:moveTo>
                    <a:pt x="35" y="34"/>
                  </a:moveTo>
                  <a:lnTo>
                    <a:pt x="20" y="65"/>
                  </a:lnTo>
                  <a:lnTo>
                    <a:pt x="39" y="76"/>
                  </a:lnTo>
                  <a:lnTo>
                    <a:pt x="54" y="77"/>
                  </a:lnTo>
                  <a:lnTo>
                    <a:pt x="73" y="68"/>
                  </a:lnTo>
                  <a:lnTo>
                    <a:pt x="69" y="43"/>
                  </a:lnTo>
                  <a:lnTo>
                    <a:pt x="98" y="50"/>
                  </a:lnTo>
                  <a:lnTo>
                    <a:pt x="92" y="70"/>
                  </a:lnTo>
                  <a:lnTo>
                    <a:pt x="95" y="118"/>
                  </a:lnTo>
                  <a:lnTo>
                    <a:pt x="85" y="137"/>
                  </a:lnTo>
                  <a:lnTo>
                    <a:pt x="70" y="157"/>
                  </a:lnTo>
                  <a:lnTo>
                    <a:pt x="60" y="165"/>
                  </a:lnTo>
                  <a:lnTo>
                    <a:pt x="22" y="165"/>
                  </a:lnTo>
                  <a:lnTo>
                    <a:pt x="56" y="130"/>
                  </a:lnTo>
                  <a:lnTo>
                    <a:pt x="50" y="115"/>
                  </a:lnTo>
                  <a:lnTo>
                    <a:pt x="39" y="104"/>
                  </a:lnTo>
                  <a:lnTo>
                    <a:pt x="13" y="83"/>
                  </a:lnTo>
                  <a:lnTo>
                    <a:pt x="0" y="71"/>
                  </a:lnTo>
                  <a:lnTo>
                    <a:pt x="0" y="58"/>
                  </a:lnTo>
                  <a:lnTo>
                    <a:pt x="5" y="36"/>
                  </a:lnTo>
                  <a:lnTo>
                    <a:pt x="13" y="28"/>
                  </a:lnTo>
                  <a:lnTo>
                    <a:pt x="30" y="0"/>
                  </a:lnTo>
                  <a:lnTo>
                    <a:pt x="33" y="15"/>
                  </a:lnTo>
                  <a:lnTo>
                    <a:pt x="35" y="34"/>
                  </a:lnTo>
                  <a:lnTo>
                    <a:pt x="35" y="34"/>
                  </a:lnTo>
                  <a:close/>
                </a:path>
              </a:pathLst>
            </a:custGeom>
            <a:solidFill>
              <a:srgbClr val="F59E92"/>
            </a:solidFill>
            <a:ln w="9525">
              <a:noFill/>
              <a:round/>
              <a:headEnd/>
              <a:tailEnd/>
            </a:ln>
          </p:spPr>
          <p:txBody>
            <a:bodyPr/>
            <a:lstStyle/>
            <a:p>
              <a:pPr>
                <a:defRPr/>
              </a:pPr>
              <a:endParaRPr lang="en-US"/>
            </a:p>
          </p:txBody>
        </p:sp>
        <p:sp>
          <p:nvSpPr>
            <p:cNvPr id="83233" name="Freeform 289">
              <a:extLst>
                <a:ext uri="{FF2B5EF4-FFF2-40B4-BE49-F238E27FC236}">
                  <a16:creationId xmlns:a16="http://schemas.microsoft.com/office/drawing/2014/main" id="{792FDAB3-0CFA-6385-D6B5-20E53DA16CCA}"/>
                </a:ext>
              </a:extLst>
            </p:cNvPr>
            <p:cNvSpPr>
              <a:spLocks/>
            </p:cNvSpPr>
            <p:nvPr/>
          </p:nvSpPr>
          <p:spPr bwMode="auto">
            <a:xfrm>
              <a:off x="4633" y="1193"/>
              <a:ext cx="46" cy="35"/>
            </a:xfrm>
            <a:custGeom>
              <a:avLst/>
              <a:gdLst/>
              <a:ahLst/>
              <a:cxnLst>
                <a:cxn ang="0">
                  <a:pos x="4" y="54"/>
                </a:cxn>
                <a:cxn ang="0">
                  <a:pos x="9" y="65"/>
                </a:cxn>
                <a:cxn ang="0">
                  <a:pos x="13" y="72"/>
                </a:cxn>
                <a:cxn ang="0">
                  <a:pos x="22" y="75"/>
                </a:cxn>
                <a:cxn ang="0">
                  <a:pos x="59" y="63"/>
                </a:cxn>
                <a:cxn ang="0">
                  <a:pos x="87" y="53"/>
                </a:cxn>
                <a:cxn ang="0">
                  <a:pos x="114" y="51"/>
                </a:cxn>
                <a:cxn ang="0">
                  <a:pos x="111" y="31"/>
                </a:cxn>
                <a:cxn ang="0">
                  <a:pos x="97" y="16"/>
                </a:cxn>
                <a:cxn ang="0">
                  <a:pos x="94" y="0"/>
                </a:cxn>
                <a:cxn ang="0">
                  <a:pos x="125" y="31"/>
                </a:cxn>
                <a:cxn ang="0">
                  <a:pos x="131" y="53"/>
                </a:cxn>
                <a:cxn ang="0">
                  <a:pos x="117" y="72"/>
                </a:cxn>
                <a:cxn ang="0">
                  <a:pos x="105" y="81"/>
                </a:cxn>
                <a:cxn ang="0">
                  <a:pos x="87" y="75"/>
                </a:cxn>
                <a:cxn ang="0">
                  <a:pos x="77" y="69"/>
                </a:cxn>
                <a:cxn ang="0">
                  <a:pos x="58" y="81"/>
                </a:cxn>
                <a:cxn ang="0">
                  <a:pos x="31" y="93"/>
                </a:cxn>
                <a:cxn ang="0">
                  <a:pos x="13" y="85"/>
                </a:cxn>
                <a:cxn ang="0">
                  <a:pos x="0" y="77"/>
                </a:cxn>
                <a:cxn ang="0">
                  <a:pos x="4" y="54"/>
                </a:cxn>
                <a:cxn ang="0">
                  <a:pos x="4" y="54"/>
                </a:cxn>
              </a:cxnLst>
              <a:rect l="0" t="0" r="r" b="b"/>
              <a:pathLst>
                <a:path w="131" h="93">
                  <a:moveTo>
                    <a:pt x="4" y="54"/>
                  </a:moveTo>
                  <a:lnTo>
                    <a:pt x="9" y="65"/>
                  </a:lnTo>
                  <a:lnTo>
                    <a:pt x="13" y="72"/>
                  </a:lnTo>
                  <a:lnTo>
                    <a:pt x="22" y="75"/>
                  </a:lnTo>
                  <a:lnTo>
                    <a:pt x="59" y="63"/>
                  </a:lnTo>
                  <a:lnTo>
                    <a:pt x="87" y="53"/>
                  </a:lnTo>
                  <a:lnTo>
                    <a:pt x="114" y="51"/>
                  </a:lnTo>
                  <a:lnTo>
                    <a:pt x="111" y="31"/>
                  </a:lnTo>
                  <a:lnTo>
                    <a:pt x="97" y="16"/>
                  </a:lnTo>
                  <a:lnTo>
                    <a:pt x="94" y="0"/>
                  </a:lnTo>
                  <a:lnTo>
                    <a:pt x="125" y="31"/>
                  </a:lnTo>
                  <a:lnTo>
                    <a:pt x="131" y="53"/>
                  </a:lnTo>
                  <a:lnTo>
                    <a:pt x="117" y="72"/>
                  </a:lnTo>
                  <a:lnTo>
                    <a:pt x="105" y="81"/>
                  </a:lnTo>
                  <a:lnTo>
                    <a:pt x="87" y="75"/>
                  </a:lnTo>
                  <a:lnTo>
                    <a:pt x="77" y="69"/>
                  </a:lnTo>
                  <a:lnTo>
                    <a:pt x="58" y="81"/>
                  </a:lnTo>
                  <a:lnTo>
                    <a:pt x="31" y="93"/>
                  </a:lnTo>
                  <a:lnTo>
                    <a:pt x="13" y="85"/>
                  </a:lnTo>
                  <a:lnTo>
                    <a:pt x="0" y="77"/>
                  </a:lnTo>
                  <a:lnTo>
                    <a:pt x="4" y="54"/>
                  </a:lnTo>
                  <a:lnTo>
                    <a:pt x="4" y="54"/>
                  </a:lnTo>
                  <a:close/>
                </a:path>
              </a:pathLst>
            </a:custGeom>
            <a:solidFill>
              <a:srgbClr val="E08477"/>
            </a:solidFill>
            <a:ln w="9525">
              <a:noFill/>
              <a:round/>
              <a:headEnd/>
              <a:tailEnd/>
            </a:ln>
          </p:spPr>
          <p:txBody>
            <a:bodyPr/>
            <a:lstStyle/>
            <a:p>
              <a:pPr>
                <a:defRPr/>
              </a:pPr>
              <a:endParaRPr lang="en-US"/>
            </a:p>
          </p:txBody>
        </p:sp>
        <p:sp>
          <p:nvSpPr>
            <p:cNvPr id="83234" name="Freeform 290">
              <a:extLst>
                <a:ext uri="{FF2B5EF4-FFF2-40B4-BE49-F238E27FC236}">
                  <a16:creationId xmlns:a16="http://schemas.microsoft.com/office/drawing/2014/main" id="{AB505EFC-5D36-395A-6AF4-73E13C7D4BE9}"/>
                </a:ext>
              </a:extLst>
            </p:cNvPr>
            <p:cNvSpPr>
              <a:spLocks/>
            </p:cNvSpPr>
            <p:nvPr/>
          </p:nvSpPr>
          <p:spPr bwMode="auto">
            <a:xfrm>
              <a:off x="4582" y="1043"/>
              <a:ext cx="67" cy="225"/>
            </a:xfrm>
            <a:custGeom>
              <a:avLst/>
              <a:gdLst/>
              <a:ahLst/>
              <a:cxnLst>
                <a:cxn ang="0">
                  <a:pos x="26" y="4"/>
                </a:cxn>
                <a:cxn ang="0">
                  <a:pos x="73" y="15"/>
                </a:cxn>
                <a:cxn ang="0">
                  <a:pos x="126" y="38"/>
                </a:cxn>
                <a:cxn ang="0">
                  <a:pos x="141" y="141"/>
                </a:cxn>
                <a:cxn ang="0">
                  <a:pos x="149" y="164"/>
                </a:cxn>
                <a:cxn ang="0">
                  <a:pos x="157" y="189"/>
                </a:cxn>
                <a:cxn ang="0">
                  <a:pos x="148" y="211"/>
                </a:cxn>
                <a:cxn ang="0">
                  <a:pos x="135" y="228"/>
                </a:cxn>
                <a:cxn ang="0">
                  <a:pos x="95" y="236"/>
                </a:cxn>
                <a:cxn ang="0">
                  <a:pos x="59" y="242"/>
                </a:cxn>
                <a:cxn ang="0">
                  <a:pos x="23" y="264"/>
                </a:cxn>
                <a:cxn ang="0">
                  <a:pos x="14" y="283"/>
                </a:cxn>
                <a:cxn ang="0">
                  <a:pos x="5" y="307"/>
                </a:cxn>
                <a:cxn ang="0">
                  <a:pos x="0" y="346"/>
                </a:cxn>
                <a:cxn ang="0">
                  <a:pos x="39" y="360"/>
                </a:cxn>
                <a:cxn ang="0">
                  <a:pos x="77" y="376"/>
                </a:cxn>
                <a:cxn ang="0">
                  <a:pos x="93" y="416"/>
                </a:cxn>
                <a:cxn ang="0">
                  <a:pos x="87" y="444"/>
                </a:cxn>
                <a:cxn ang="0">
                  <a:pos x="82" y="463"/>
                </a:cxn>
                <a:cxn ang="0">
                  <a:pos x="99" y="447"/>
                </a:cxn>
                <a:cxn ang="0">
                  <a:pos x="111" y="470"/>
                </a:cxn>
                <a:cxn ang="0">
                  <a:pos x="87" y="607"/>
                </a:cxn>
                <a:cxn ang="0">
                  <a:pos x="105" y="569"/>
                </a:cxn>
                <a:cxn ang="0">
                  <a:pos x="127" y="507"/>
                </a:cxn>
                <a:cxn ang="0">
                  <a:pos x="143" y="425"/>
                </a:cxn>
                <a:cxn ang="0">
                  <a:pos x="124" y="396"/>
                </a:cxn>
                <a:cxn ang="0">
                  <a:pos x="113" y="380"/>
                </a:cxn>
                <a:cxn ang="0">
                  <a:pos x="111" y="338"/>
                </a:cxn>
                <a:cxn ang="0">
                  <a:pos x="90" y="335"/>
                </a:cxn>
                <a:cxn ang="0">
                  <a:pos x="92" y="318"/>
                </a:cxn>
                <a:cxn ang="0">
                  <a:pos x="111" y="317"/>
                </a:cxn>
                <a:cxn ang="0">
                  <a:pos x="121" y="293"/>
                </a:cxn>
                <a:cxn ang="0">
                  <a:pos x="148" y="274"/>
                </a:cxn>
                <a:cxn ang="0">
                  <a:pos x="164" y="281"/>
                </a:cxn>
                <a:cxn ang="0">
                  <a:pos x="173" y="240"/>
                </a:cxn>
                <a:cxn ang="0">
                  <a:pos x="183" y="230"/>
                </a:cxn>
                <a:cxn ang="0">
                  <a:pos x="186" y="214"/>
                </a:cxn>
                <a:cxn ang="0">
                  <a:pos x="176" y="172"/>
                </a:cxn>
                <a:cxn ang="0">
                  <a:pos x="166" y="53"/>
                </a:cxn>
                <a:cxn ang="0">
                  <a:pos x="121" y="10"/>
                </a:cxn>
                <a:cxn ang="0">
                  <a:pos x="74" y="0"/>
                </a:cxn>
                <a:cxn ang="0">
                  <a:pos x="26" y="4"/>
                </a:cxn>
                <a:cxn ang="0">
                  <a:pos x="26" y="4"/>
                </a:cxn>
              </a:cxnLst>
              <a:rect l="0" t="0" r="r" b="b"/>
              <a:pathLst>
                <a:path w="186" h="607">
                  <a:moveTo>
                    <a:pt x="26" y="4"/>
                  </a:moveTo>
                  <a:lnTo>
                    <a:pt x="73" y="15"/>
                  </a:lnTo>
                  <a:lnTo>
                    <a:pt x="126" y="38"/>
                  </a:lnTo>
                  <a:lnTo>
                    <a:pt x="141" y="141"/>
                  </a:lnTo>
                  <a:lnTo>
                    <a:pt x="149" y="164"/>
                  </a:lnTo>
                  <a:lnTo>
                    <a:pt x="157" y="189"/>
                  </a:lnTo>
                  <a:lnTo>
                    <a:pt x="148" y="211"/>
                  </a:lnTo>
                  <a:lnTo>
                    <a:pt x="135" y="228"/>
                  </a:lnTo>
                  <a:lnTo>
                    <a:pt x="95" y="236"/>
                  </a:lnTo>
                  <a:lnTo>
                    <a:pt x="59" y="242"/>
                  </a:lnTo>
                  <a:lnTo>
                    <a:pt x="23" y="264"/>
                  </a:lnTo>
                  <a:lnTo>
                    <a:pt x="14" y="283"/>
                  </a:lnTo>
                  <a:lnTo>
                    <a:pt x="5" y="307"/>
                  </a:lnTo>
                  <a:lnTo>
                    <a:pt x="0" y="346"/>
                  </a:lnTo>
                  <a:lnTo>
                    <a:pt x="39" y="360"/>
                  </a:lnTo>
                  <a:lnTo>
                    <a:pt x="77" y="376"/>
                  </a:lnTo>
                  <a:lnTo>
                    <a:pt x="93" y="416"/>
                  </a:lnTo>
                  <a:lnTo>
                    <a:pt x="87" y="444"/>
                  </a:lnTo>
                  <a:lnTo>
                    <a:pt x="82" y="463"/>
                  </a:lnTo>
                  <a:lnTo>
                    <a:pt x="99" y="447"/>
                  </a:lnTo>
                  <a:lnTo>
                    <a:pt x="111" y="470"/>
                  </a:lnTo>
                  <a:lnTo>
                    <a:pt x="87" y="607"/>
                  </a:lnTo>
                  <a:lnTo>
                    <a:pt x="105" y="569"/>
                  </a:lnTo>
                  <a:lnTo>
                    <a:pt x="127" y="507"/>
                  </a:lnTo>
                  <a:lnTo>
                    <a:pt x="143" y="425"/>
                  </a:lnTo>
                  <a:lnTo>
                    <a:pt x="124" y="396"/>
                  </a:lnTo>
                  <a:lnTo>
                    <a:pt x="113" y="380"/>
                  </a:lnTo>
                  <a:lnTo>
                    <a:pt x="111" y="338"/>
                  </a:lnTo>
                  <a:lnTo>
                    <a:pt x="90" y="335"/>
                  </a:lnTo>
                  <a:lnTo>
                    <a:pt x="92" y="318"/>
                  </a:lnTo>
                  <a:lnTo>
                    <a:pt x="111" y="317"/>
                  </a:lnTo>
                  <a:lnTo>
                    <a:pt x="121" y="293"/>
                  </a:lnTo>
                  <a:lnTo>
                    <a:pt x="148" y="274"/>
                  </a:lnTo>
                  <a:lnTo>
                    <a:pt x="164" y="281"/>
                  </a:lnTo>
                  <a:lnTo>
                    <a:pt x="173" y="240"/>
                  </a:lnTo>
                  <a:lnTo>
                    <a:pt x="183" y="230"/>
                  </a:lnTo>
                  <a:lnTo>
                    <a:pt x="186" y="214"/>
                  </a:lnTo>
                  <a:lnTo>
                    <a:pt x="176" y="172"/>
                  </a:lnTo>
                  <a:lnTo>
                    <a:pt x="166" y="53"/>
                  </a:lnTo>
                  <a:lnTo>
                    <a:pt x="121" y="10"/>
                  </a:lnTo>
                  <a:lnTo>
                    <a:pt x="74" y="0"/>
                  </a:lnTo>
                  <a:lnTo>
                    <a:pt x="26" y="4"/>
                  </a:lnTo>
                  <a:lnTo>
                    <a:pt x="26" y="4"/>
                  </a:lnTo>
                  <a:close/>
                </a:path>
              </a:pathLst>
            </a:custGeom>
            <a:solidFill>
              <a:srgbClr val="F59E92"/>
            </a:solidFill>
            <a:ln w="9525">
              <a:noFill/>
              <a:round/>
              <a:headEnd/>
              <a:tailEnd/>
            </a:ln>
          </p:spPr>
          <p:txBody>
            <a:bodyPr/>
            <a:lstStyle/>
            <a:p>
              <a:pPr>
                <a:defRPr/>
              </a:pPr>
              <a:endParaRPr lang="en-US"/>
            </a:p>
          </p:txBody>
        </p:sp>
        <p:sp>
          <p:nvSpPr>
            <p:cNvPr id="83235" name="Freeform 291">
              <a:extLst>
                <a:ext uri="{FF2B5EF4-FFF2-40B4-BE49-F238E27FC236}">
                  <a16:creationId xmlns:a16="http://schemas.microsoft.com/office/drawing/2014/main" id="{6F9F95E6-F0D0-EDB8-08F7-DFE8A551BC45}"/>
                </a:ext>
              </a:extLst>
            </p:cNvPr>
            <p:cNvSpPr>
              <a:spLocks/>
            </p:cNvSpPr>
            <p:nvPr/>
          </p:nvSpPr>
          <p:spPr bwMode="auto">
            <a:xfrm>
              <a:off x="4319" y="980"/>
              <a:ext cx="334" cy="316"/>
            </a:xfrm>
            <a:custGeom>
              <a:avLst/>
              <a:gdLst/>
              <a:ahLst/>
              <a:cxnLst>
                <a:cxn ang="0">
                  <a:pos x="743" y="48"/>
                </a:cxn>
                <a:cxn ang="0">
                  <a:pos x="628" y="0"/>
                </a:cxn>
                <a:cxn ang="0">
                  <a:pos x="317" y="62"/>
                </a:cxn>
                <a:cxn ang="0">
                  <a:pos x="166" y="224"/>
                </a:cxn>
                <a:cxn ang="0">
                  <a:pos x="107" y="498"/>
                </a:cxn>
                <a:cxn ang="0">
                  <a:pos x="1" y="647"/>
                </a:cxn>
                <a:cxn ang="0">
                  <a:pos x="43" y="831"/>
                </a:cxn>
                <a:cxn ang="0">
                  <a:pos x="200" y="824"/>
                </a:cxn>
                <a:cxn ang="0">
                  <a:pos x="225" y="743"/>
                </a:cxn>
                <a:cxn ang="0">
                  <a:pos x="298" y="563"/>
                </a:cxn>
                <a:cxn ang="0">
                  <a:pos x="357" y="511"/>
                </a:cxn>
                <a:cxn ang="0">
                  <a:pos x="501" y="508"/>
                </a:cxn>
                <a:cxn ang="0">
                  <a:pos x="414" y="466"/>
                </a:cxn>
                <a:cxn ang="0">
                  <a:pos x="492" y="392"/>
                </a:cxn>
                <a:cxn ang="0">
                  <a:pos x="326" y="448"/>
                </a:cxn>
                <a:cxn ang="0">
                  <a:pos x="133" y="513"/>
                </a:cxn>
                <a:cxn ang="0">
                  <a:pos x="161" y="541"/>
                </a:cxn>
                <a:cxn ang="0">
                  <a:pos x="75" y="600"/>
                </a:cxn>
                <a:cxn ang="0">
                  <a:pos x="124" y="460"/>
                </a:cxn>
                <a:cxn ang="0">
                  <a:pos x="445" y="332"/>
                </a:cxn>
                <a:cxn ang="0">
                  <a:pos x="221" y="379"/>
                </a:cxn>
                <a:cxn ang="0">
                  <a:pos x="336" y="324"/>
                </a:cxn>
                <a:cxn ang="0">
                  <a:pos x="284" y="281"/>
                </a:cxn>
                <a:cxn ang="0">
                  <a:pos x="178" y="362"/>
                </a:cxn>
                <a:cxn ang="0">
                  <a:pos x="189" y="324"/>
                </a:cxn>
                <a:cxn ang="0">
                  <a:pos x="321" y="214"/>
                </a:cxn>
                <a:cxn ang="0">
                  <a:pos x="284" y="193"/>
                </a:cxn>
                <a:cxn ang="0">
                  <a:pos x="278" y="186"/>
                </a:cxn>
                <a:cxn ang="0">
                  <a:pos x="208" y="228"/>
                </a:cxn>
                <a:cxn ang="0">
                  <a:pos x="171" y="293"/>
                </a:cxn>
                <a:cxn ang="0">
                  <a:pos x="196" y="209"/>
                </a:cxn>
                <a:cxn ang="0">
                  <a:pos x="277" y="104"/>
                </a:cxn>
                <a:cxn ang="0">
                  <a:pos x="452" y="17"/>
                </a:cxn>
                <a:cxn ang="0">
                  <a:pos x="396" y="47"/>
                </a:cxn>
                <a:cxn ang="0">
                  <a:pos x="629" y="50"/>
                </a:cxn>
                <a:cxn ang="0">
                  <a:pos x="598" y="69"/>
                </a:cxn>
                <a:cxn ang="0">
                  <a:pos x="566" y="100"/>
                </a:cxn>
                <a:cxn ang="0">
                  <a:pos x="616" y="100"/>
                </a:cxn>
                <a:cxn ang="0">
                  <a:pos x="653" y="116"/>
                </a:cxn>
                <a:cxn ang="0">
                  <a:pos x="563" y="172"/>
                </a:cxn>
                <a:cxn ang="0">
                  <a:pos x="590" y="171"/>
                </a:cxn>
                <a:cxn ang="0">
                  <a:pos x="607" y="222"/>
                </a:cxn>
                <a:cxn ang="0">
                  <a:pos x="522" y="275"/>
                </a:cxn>
                <a:cxn ang="0">
                  <a:pos x="482" y="305"/>
                </a:cxn>
                <a:cxn ang="0">
                  <a:pos x="622" y="228"/>
                </a:cxn>
                <a:cxn ang="0">
                  <a:pos x="696" y="175"/>
                </a:cxn>
                <a:cxn ang="0">
                  <a:pos x="762" y="140"/>
                </a:cxn>
                <a:cxn ang="0">
                  <a:pos x="826" y="162"/>
                </a:cxn>
                <a:cxn ang="0">
                  <a:pos x="926" y="199"/>
                </a:cxn>
                <a:cxn ang="0">
                  <a:pos x="936" y="188"/>
                </a:cxn>
                <a:cxn ang="0">
                  <a:pos x="856" y="152"/>
                </a:cxn>
              </a:cxnLst>
              <a:rect l="0" t="0" r="r" b="b"/>
              <a:pathLst>
                <a:path w="942" h="848">
                  <a:moveTo>
                    <a:pt x="856" y="152"/>
                  </a:moveTo>
                  <a:lnTo>
                    <a:pt x="775" y="69"/>
                  </a:lnTo>
                  <a:lnTo>
                    <a:pt x="761" y="59"/>
                  </a:lnTo>
                  <a:lnTo>
                    <a:pt x="743" y="48"/>
                  </a:lnTo>
                  <a:lnTo>
                    <a:pt x="724" y="37"/>
                  </a:lnTo>
                  <a:lnTo>
                    <a:pt x="700" y="25"/>
                  </a:lnTo>
                  <a:lnTo>
                    <a:pt x="675" y="13"/>
                  </a:lnTo>
                  <a:lnTo>
                    <a:pt x="628" y="0"/>
                  </a:lnTo>
                  <a:lnTo>
                    <a:pt x="503" y="0"/>
                  </a:lnTo>
                  <a:lnTo>
                    <a:pt x="424" y="13"/>
                  </a:lnTo>
                  <a:lnTo>
                    <a:pt x="349" y="43"/>
                  </a:lnTo>
                  <a:lnTo>
                    <a:pt x="317" y="62"/>
                  </a:lnTo>
                  <a:lnTo>
                    <a:pt x="289" y="81"/>
                  </a:lnTo>
                  <a:lnTo>
                    <a:pt x="243" y="116"/>
                  </a:lnTo>
                  <a:lnTo>
                    <a:pt x="205" y="152"/>
                  </a:lnTo>
                  <a:lnTo>
                    <a:pt x="166" y="224"/>
                  </a:lnTo>
                  <a:lnTo>
                    <a:pt x="138" y="309"/>
                  </a:lnTo>
                  <a:lnTo>
                    <a:pt x="130" y="396"/>
                  </a:lnTo>
                  <a:lnTo>
                    <a:pt x="119" y="461"/>
                  </a:lnTo>
                  <a:lnTo>
                    <a:pt x="107" y="498"/>
                  </a:lnTo>
                  <a:lnTo>
                    <a:pt x="87" y="539"/>
                  </a:lnTo>
                  <a:lnTo>
                    <a:pt x="68" y="584"/>
                  </a:lnTo>
                  <a:lnTo>
                    <a:pt x="37" y="603"/>
                  </a:lnTo>
                  <a:lnTo>
                    <a:pt x="1" y="647"/>
                  </a:lnTo>
                  <a:lnTo>
                    <a:pt x="0" y="780"/>
                  </a:lnTo>
                  <a:lnTo>
                    <a:pt x="13" y="799"/>
                  </a:lnTo>
                  <a:lnTo>
                    <a:pt x="31" y="821"/>
                  </a:lnTo>
                  <a:lnTo>
                    <a:pt x="43" y="831"/>
                  </a:lnTo>
                  <a:lnTo>
                    <a:pt x="56" y="839"/>
                  </a:lnTo>
                  <a:lnTo>
                    <a:pt x="90" y="848"/>
                  </a:lnTo>
                  <a:lnTo>
                    <a:pt x="161" y="842"/>
                  </a:lnTo>
                  <a:lnTo>
                    <a:pt x="200" y="824"/>
                  </a:lnTo>
                  <a:lnTo>
                    <a:pt x="214" y="809"/>
                  </a:lnTo>
                  <a:lnTo>
                    <a:pt x="228" y="789"/>
                  </a:lnTo>
                  <a:lnTo>
                    <a:pt x="246" y="764"/>
                  </a:lnTo>
                  <a:lnTo>
                    <a:pt x="225" y="743"/>
                  </a:lnTo>
                  <a:lnTo>
                    <a:pt x="236" y="736"/>
                  </a:lnTo>
                  <a:lnTo>
                    <a:pt x="253" y="725"/>
                  </a:lnTo>
                  <a:lnTo>
                    <a:pt x="284" y="694"/>
                  </a:lnTo>
                  <a:lnTo>
                    <a:pt x="298" y="563"/>
                  </a:lnTo>
                  <a:lnTo>
                    <a:pt x="317" y="544"/>
                  </a:lnTo>
                  <a:lnTo>
                    <a:pt x="324" y="529"/>
                  </a:lnTo>
                  <a:lnTo>
                    <a:pt x="336" y="519"/>
                  </a:lnTo>
                  <a:lnTo>
                    <a:pt x="357" y="511"/>
                  </a:lnTo>
                  <a:lnTo>
                    <a:pt x="405" y="514"/>
                  </a:lnTo>
                  <a:lnTo>
                    <a:pt x="427" y="522"/>
                  </a:lnTo>
                  <a:lnTo>
                    <a:pt x="483" y="517"/>
                  </a:lnTo>
                  <a:lnTo>
                    <a:pt x="501" y="508"/>
                  </a:lnTo>
                  <a:lnTo>
                    <a:pt x="429" y="501"/>
                  </a:lnTo>
                  <a:lnTo>
                    <a:pt x="491" y="447"/>
                  </a:lnTo>
                  <a:lnTo>
                    <a:pt x="317" y="501"/>
                  </a:lnTo>
                  <a:lnTo>
                    <a:pt x="414" y="466"/>
                  </a:lnTo>
                  <a:lnTo>
                    <a:pt x="444" y="438"/>
                  </a:lnTo>
                  <a:lnTo>
                    <a:pt x="553" y="365"/>
                  </a:lnTo>
                  <a:lnTo>
                    <a:pt x="523" y="379"/>
                  </a:lnTo>
                  <a:lnTo>
                    <a:pt x="492" y="392"/>
                  </a:lnTo>
                  <a:lnTo>
                    <a:pt x="455" y="407"/>
                  </a:lnTo>
                  <a:lnTo>
                    <a:pt x="416" y="421"/>
                  </a:lnTo>
                  <a:lnTo>
                    <a:pt x="379" y="435"/>
                  </a:lnTo>
                  <a:lnTo>
                    <a:pt x="326" y="448"/>
                  </a:lnTo>
                  <a:lnTo>
                    <a:pt x="237" y="455"/>
                  </a:lnTo>
                  <a:lnTo>
                    <a:pt x="153" y="472"/>
                  </a:lnTo>
                  <a:lnTo>
                    <a:pt x="133" y="482"/>
                  </a:lnTo>
                  <a:lnTo>
                    <a:pt x="133" y="513"/>
                  </a:lnTo>
                  <a:lnTo>
                    <a:pt x="278" y="508"/>
                  </a:lnTo>
                  <a:lnTo>
                    <a:pt x="234" y="525"/>
                  </a:lnTo>
                  <a:lnTo>
                    <a:pt x="196" y="536"/>
                  </a:lnTo>
                  <a:lnTo>
                    <a:pt x="161" y="541"/>
                  </a:lnTo>
                  <a:lnTo>
                    <a:pt x="131" y="553"/>
                  </a:lnTo>
                  <a:lnTo>
                    <a:pt x="102" y="578"/>
                  </a:lnTo>
                  <a:lnTo>
                    <a:pt x="81" y="598"/>
                  </a:lnTo>
                  <a:lnTo>
                    <a:pt x="75" y="600"/>
                  </a:lnTo>
                  <a:lnTo>
                    <a:pt x="82" y="581"/>
                  </a:lnTo>
                  <a:lnTo>
                    <a:pt x="96" y="556"/>
                  </a:lnTo>
                  <a:lnTo>
                    <a:pt x="113" y="523"/>
                  </a:lnTo>
                  <a:lnTo>
                    <a:pt x="124" y="460"/>
                  </a:lnTo>
                  <a:lnTo>
                    <a:pt x="138" y="432"/>
                  </a:lnTo>
                  <a:lnTo>
                    <a:pt x="261" y="374"/>
                  </a:lnTo>
                  <a:lnTo>
                    <a:pt x="365" y="364"/>
                  </a:lnTo>
                  <a:lnTo>
                    <a:pt x="445" y="332"/>
                  </a:lnTo>
                  <a:lnTo>
                    <a:pt x="402" y="346"/>
                  </a:lnTo>
                  <a:lnTo>
                    <a:pt x="364" y="355"/>
                  </a:lnTo>
                  <a:lnTo>
                    <a:pt x="329" y="360"/>
                  </a:lnTo>
                  <a:lnTo>
                    <a:pt x="221" y="379"/>
                  </a:lnTo>
                  <a:lnTo>
                    <a:pt x="177" y="401"/>
                  </a:lnTo>
                  <a:lnTo>
                    <a:pt x="159" y="411"/>
                  </a:lnTo>
                  <a:lnTo>
                    <a:pt x="234" y="351"/>
                  </a:lnTo>
                  <a:lnTo>
                    <a:pt x="336" y="324"/>
                  </a:lnTo>
                  <a:lnTo>
                    <a:pt x="441" y="240"/>
                  </a:lnTo>
                  <a:lnTo>
                    <a:pt x="270" y="315"/>
                  </a:lnTo>
                  <a:lnTo>
                    <a:pt x="349" y="261"/>
                  </a:lnTo>
                  <a:lnTo>
                    <a:pt x="284" y="281"/>
                  </a:lnTo>
                  <a:lnTo>
                    <a:pt x="258" y="301"/>
                  </a:lnTo>
                  <a:lnTo>
                    <a:pt x="222" y="327"/>
                  </a:lnTo>
                  <a:lnTo>
                    <a:pt x="191" y="352"/>
                  </a:lnTo>
                  <a:lnTo>
                    <a:pt x="178" y="362"/>
                  </a:lnTo>
                  <a:lnTo>
                    <a:pt x="155" y="390"/>
                  </a:lnTo>
                  <a:lnTo>
                    <a:pt x="163" y="365"/>
                  </a:lnTo>
                  <a:lnTo>
                    <a:pt x="174" y="343"/>
                  </a:lnTo>
                  <a:lnTo>
                    <a:pt x="189" y="324"/>
                  </a:lnTo>
                  <a:lnTo>
                    <a:pt x="222" y="295"/>
                  </a:lnTo>
                  <a:lnTo>
                    <a:pt x="248" y="274"/>
                  </a:lnTo>
                  <a:lnTo>
                    <a:pt x="274" y="253"/>
                  </a:lnTo>
                  <a:lnTo>
                    <a:pt x="321" y="214"/>
                  </a:lnTo>
                  <a:lnTo>
                    <a:pt x="342" y="197"/>
                  </a:lnTo>
                  <a:lnTo>
                    <a:pt x="261" y="236"/>
                  </a:lnTo>
                  <a:lnTo>
                    <a:pt x="205" y="267"/>
                  </a:lnTo>
                  <a:lnTo>
                    <a:pt x="284" y="193"/>
                  </a:lnTo>
                  <a:lnTo>
                    <a:pt x="354" y="152"/>
                  </a:lnTo>
                  <a:lnTo>
                    <a:pt x="340" y="158"/>
                  </a:lnTo>
                  <a:lnTo>
                    <a:pt x="309" y="171"/>
                  </a:lnTo>
                  <a:lnTo>
                    <a:pt x="278" y="186"/>
                  </a:lnTo>
                  <a:lnTo>
                    <a:pt x="261" y="193"/>
                  </a:lnTo>
                  <a:lnTo>
                    <a:pt x="248" y="202"/>
                  </a:lnTo>
                  <a:lnTo>
                    <a:pt x="227" y="215"/>
                  </a:lnTo>
                  <a:lnTo>
                    <a:pt x="208" y="228"/>
                  </a:lnTo>
                  <a:lnTo>
                    <a:pt x="199" y="234"/>
                  </a:lnTo>
                  <a:lnTo>
                    <a:pt x="171" y="267"/>
                  </a:lnTo>
                  <a:lnTo>
                    <a:pt x="196" y="258"/>
                  </a:lnTo>
                  <a:lnTo>
                    <a:pt x="171" y="293"/>
                  </a:lnTo>
                  <a:lnTo>
                    <a:pt x="153" y="309"/>
                  </a:lnTo>
                  <a:lnTo>
                    <a:pt x="161" y="277"/>
                  </a:lnTo>
                  <a:lnTo>
                    <a:pt x="178" y="225"/>
                  </a:lnTo>
                  <a:lnTo>
                    <a:pt x="196" y="209"/>
                  </a:lnTo>
                  <a:lnTo>
                    <a:pt x="220" y="194"/>
                  </a:lnTo>
                  <a:lnTo>
                    <a:pt x="252" y="183"/>
                  </a:lnTo>
                  <a:lnTo>
                    <a:pt x="256" y="130"/>
                  </a:lnTo>
                  <a:lnTo>
                    <a:pt x="277" y="104"/>
                  </a:lnTo>
                  <a:lnTo>
                    <a:pt x="299" y="84"/>
                  </a:lnTo>
                  <a:lnTo>
                    <a:pt x="323" y="65"/>
                  </a:lnTo>
                  <a:lnTo>
                    <a:pt x="396" y="29"/>
                  </a:lnTo>
                  <a:lnTo>
                    <a:pt x="452" y="17"/>
                  </a:lnTo>
                  <a:lnTo>
                    <a:pt x="542" y="7"/>
                  </a:lnTo>
                  <a:lnTo>
                    <a:pt x="613" y="19"/>
                  </a:lnTo>
                  <a:lnTo>
                    <a:pt x="649" y="28"/>
                  </a:lnTo>
                  <a:lnTo>
                    <a:pt x="396" y="47"/>
                  </a:lnTo>
                  <a:lnTo>
                    <a:pt x="404" y="53"/>
                  </a:lnTo>
                  <a:lnTo>
                    <a:pt x="450" y="51"/>
                  </a:lnTo>
                  <a:lnTo>
                    <a:pt x="559" y="43"/>
                  </a:lnTo>
                  <a:lnTo>
                    <a:pt x="629" y="50"/>
                  </a:lnTo>
                  <a:lnTo>
                    <a:pt x="665" y="59"/>
                  </a:lnTo>
                  <a:lnTo>
                    <a:pt x="514" y="63"/>
                  </a:lnTo>
                  <a:lnTo>
                    <a:pt x="460" y="79"/>
                  </a:lnTo>
                  <a:lnTo>
                    <a:pt x="598" y="69"/>
                  </a:lnTo>
                  <a:lnTo>
                    <a:pt x="632" y="69"/>
                  </a:lnTo>
                  <a:lnTo>
                    <a:pt x="610" y="82"/>
                  </a:lnTo>
                  <a:lnTo>
                    <a:pt x="588" y="93"/>
                  </a:lnTo>
                  <a:lnTo>
                    <a:pt x="566" y="100"/>
                  </a:lnTo>
                  <a:lnTo>
                    <a:pt x="511" y="115"/>
                  </a:lnTo>
                  <a:lnTo>
                    <a:pt x="480" y="127"/>
                  </a:lnTo>
                  <a:lnTo>
                    <a:pt x="595" y="110"/>
                  </a:lnTo>
                  <a:lnTo>
                    <a:pt x="616" y="100"/>
                  </a:lnTo>
                  <a:lnTo>
                    <a:pt x="647" y="88"/>
                  </a:lnTo>
                  <a:lnTo>
                    <a:pt x="687" y="73"/>
                  </a:lnTo>
                  <a:lnTo>
                    <a:pt x="615" y="130"/>
                  </a:lnTo>
                  <a:lnTo>
                    <a:pt x="653" y="116"/>
                  </a:lnTo>
                  <a:lnTo>
                    <a:pt x="632" y="130"/>
                  </a:lnTo>
                  <a:lnTo>
                    <a:pt x="610" y="143"/>
                  </a:lnTo>
                  <a:lnTo>
                    <a:pt x="587" y="158"/>
                  </a:lnTo>
                  <a:lnTo>
                    <a:pt x="563" y="172"/>
                  </a:lnTo>
                  <a:lnTo>
                    <a:pt x="545" y="186"/>
                  </a:lnTo>
                  <a:lnTo>
                    <a:pt x="534" y="194"/>
                  </a:lnTo>
                  <a:lnTo>
                    <a:pt x="567" y="181"/>
                  </a:lnTo>
                  <a:lnTo>
                    <a:pt x="590" y="171"/>
                  </a:lnTo>
                  <a:lnTo>
                    <a:pt x="545" y="209"/>
                  </a:lnTo>
                  <a:lnTo>
                    <a:pt x="638" y="165"/>
                  </a:lnTo>
                  <a:lnTo>
                    <a:pt x="624" y="197"/>
                  </a:lnTo>
                  <a:lnTo>
                    <a:pt x="607" y="222"/>
                  </a:lnTo>
                  <a:lnTo>
                    <a:pt x="593" y="236"/>
                  </a:lnTo>
                  <a:lnTo>
                    <a:pt x="563" y="250"/>
                  </a:lnTo>
                  <a:lnTo>
                    <a:pt x="542" y="262"/>
                  </a:lnTo>
                  <a:lnTo>
                    <a:pt x="522" y="275"/>
                  </a:lnTo>
                  <a:lnTo>
                    <a:pt x="501" y="289"/>
                  </a:lnTo>
                  <a:lnTo>
                    <a:pt x="482" y="301"/>
                  </a:lnTo>
                  <a:lnTo>
                    <a:pt x="466" y="311"/>
                  </a:lnTo>
                  <a:lnTo>
                    <a:pt x="482" y="305"/>
                  </a:lnTo>
                  <a:lnTo>
                    <a:pt x="517" y="290"/>
                  </a:lnTo>
                  <a:lnTo>
                    <a:pt x="557" y="274"/>
                  </a:lnTo>
                  <a:lnTo>
                    <a:pt x="584" y="261"/>
                  </a:lnTo>
                  <a:lnTo>
                    <a:pt x="622" y="228"/>
                  </a:lnTo>
                  <a:lnTo>
                    <a:pt x="653" y="194"/>
                  </a:lnTo>
                  <a:lnTo>
                    <a:pt x="663" y="187"/>
                  </a:lnTo>
                  <a:lnTo>
                    <a:pt x="677" y="180"/>
                  </a:lnTo>
                  <a:lnTo>
                    <a:pt x="696" y="175"/>
                  </a:lnTo>
                  <a:lnTo>
                    <a:pt x="731" y="171"/>
                  </a:lnTo>
                  <a:lnTo>
                    <a:pt x="734" y="152"/>
                  </a:lnTo>
                  <a:lnTo>
                    <a:pt x="761" y="162"/>
                  </a:lnTo>
                  <a:lnTo>
                    <a:pt x="762" y="140"/>
                  </a:lnTo>
                  <a:lnTo>
                    <a:pt x="789" y="155"/>
                  </a:lnTo>
                  <a:lnTo>
                    <a:pt x="784" y="125"/>
                  </a:lnTo>
                  <a:lnTo>
                    <a:pt x="805" y="140"/>
                  </a:lnTo>
                  <a:lnTo>
                    <a:pt x="826" y="162"/>
                  </a:lnTo>
                  <a:lnTo>
                    <a:pt x="852" y="186"/>
                  </a:lnTo>
                  <a:lnTo>
                    <a:pt x="884" y="181"/>
                  </a:lnTo>
                  <a:lnTo>
                    <a:pt x="899" y="178"/>
                  </a:lnTo>
                  <a:lnTo>
                    <a:pt x="926" y="199"/>
                  </a:lnTo>
                  <a:lnTo>
                    <a:pt x="932" y="245"/>
                  </a:lnTo>
                  <a:lnTo>
                    <a:pt x="926" y="267"/>
                  </a:lnTo>
                  <a:lnTo>
                    <a:pt x="942" y="247"/>
                  </a:lnTo>
                  <a:lnTo>
                    <a:pt x="936" y="188"/>
                  </a:lnTo>
                  <a:lnTo>
                    <a:pt x="917" y="169"/>
                  </a:lnTo>
                  <a:lnTo>
                    <a:pt x="893" y="160"/>
                  </a:lnTo>
                  <a:lnTo>
                    <a:pt x="856" y="152"/>
                  </a:lnTo>
                  <a:lnTo>
                    <a:pt x="856" y="152"/>
                  </a:lnTo>
                  <a:close/>
                </a:path>
              </a:pathLst>
            </a:custGeom>
            <a:solidFill>
              <a:srgbClr val="000000"/>
            </a:solidFill>
            <a:ln w="9525">
              <a:noFill/>
              <a:round/>
              <a:headEnd/>
              <a:tailEnd/>
            </a:ln>
          </p:spPr>
          <p:txBody>
            <a:bodyPr/>
            <a:lstStyle/>
            <a:p>
              <a:pPr>
                <a:defRPr/>
              </a:pPr>
              <a:endParaRPr lang="en-US"/>
            </a:p>
          </p:txBody>
        </p:sp>
        <p:sp>
          <p:nvSpPr>
            <p:cNvPr id="83236" name="Freeform 292">
              <a:extLst>
                <a:ext uri="{FF2B5EF4-FFF2-40B4-BE49-F238E27FC236}">
                  <a16:creationId xmlns:a16="http://schemas.microsoft.com/office/drawing/2014/main" id="{62AE87D8-4E6A-9861-FAD5-5947F1605B30}"/>
                </a:ext>
              </a:extLst>
            </p:cNvPr>
            <p:cNvSpPr>
              <a:spLocks/>
            </p:cNvSpPr>
            <p:nvPr/>
          </p:nvSpPr>
          <p:spPr bwMode="auto">
            <a:xfrm>
              <a:off x="4583" y="1135"/>
              <a:ext cx="26" cy="26"/>
            </a:xfrm>
            <a:custGeom>
              <a:avLst/>
              <a:gdLst/>
              <a:ahLst/>
              <a:cxnLst>
                <a:cxn ang="0">
                  <a:pos x="0" y="59"/>
                </a:cxn>
                <a:cxn ang="0">
                  <a:pos x="9" y="29"/>
                </a:cxn>
                <a:cxn ang="0">
                  <a:pos x="34" y="10"/>
                </a:cxn>
                <a:cxn ang="0">
                  <a:pos x="53" y="0"/>
                </a:cxn>
                <a:cxn ang="0">
                  <a:pos x="72" y="11"/>
                </a:cxn>
                <a:cxn ang="0">
                  <a:pos x="65" y="35"/>
                </a:cxn>
                <a:cxn ang="0">
                  <a:pos x="40" y="51"/>
                </a:cxn>
                <a:cxn ang="0">
                  <a:pos x="21" y="64"/>
                </a:cxn>
                <a:cxn ang="0">
                  <a:pos x="4" y="67"/>
                </a:cxn>
                <a:cxn ang="0">
                  <a:pos x="0" y="59"/>
                </a:cxn>
                <a:cxn ang="0">
                  <a:pos x="0" y="59"/>
                </a:cxn>
              </a:cxnLst>
              <a:rect l="0" t="0" r="r" b="b"/>
              <a:pathLst>
                <a:path w="72" h="67">
                  <a:moveTo>
                    <a:pt x="0" y="59"/>
                  </a:moveTo>
                  <a:lnTo>
                    <a:pt x="9" y="29"/>
                  </a:lnTo>
                  <a:lnTo>
                    <a:pt x="34" y="10"/>
                  </a:lnTo>
                  <a:lnTo>
                    <a:pt x="53" y="0"/>
                  </a:lnTo>
                  <a:lnTo>
                    <a:pt x="72" y="11"/>
                  </a:lnTo>
                  <a:lnTo>
                    <a:pt x="65" y="35"/>
                  </a:lnTo>
                  <a:lnTo>
                    <a:pt x="40" y="51"/>
                  </a:lnTo>
                  <a:lnTo>
                    <a:pt x="21" y="64"/>
                  </a:lnTo>
                  <a:lnTo>
                    <a:pt x="4" y="67"/>
                  </a:lnTo>
                  <a:lnTo>
                    <a:pt x="0" y="59"/>
                  </a:lnTo>
                  <a:lnTo>
                    <a:pt x="0" y="59"/>
                  </a:lnTo>
                  <a:close/>
                </a:path>
              </a:pathLst>
            </a:custGeom>
            <a:solidFill>
              <a:srgbClr val="FFB5A8"/>
            </a:solidFill>
            <a:ln w="9525">
              <a:noFill/>
              <a:round/>
              <a:headEnd/>
              <a:tailEnd/>
            </a:ln>
          </p:spPr>
          <p:txBody>
            <a:bodyPr/>
            <a:lstStyle/>
            <a:p>
              <a:pPr>
                <a:defRPr/>
              </a:pPr>
              <a:endParaRPr lang="en-US"/>
            </a:p>
          </p:txBody>
        </p:sp>
        <p:sp>
          <p:nvSpPr>
            <p:cNvPr id="83237" name="Freeform 293">
              <a:extLst>
                <a:ext uri="{FF2B5EF4-FFF2-40B4-BE49-F238E27FC236}">
                  <a16:creationId xmlns:a16="http://schemas.microsoft.com/office/drawing/2014/main" id="{DC19F6F5-101D-1AE3-6A23-7F6D1A7B6ABF}"/>
                </a:ext>
              </a:extLst>
            </p:cNvPr>
            <p:cNvSpPr>
              <a:spLocks/>
            </p:cNvSpPr>
            <p:nvPr/>
          </p:nvSpPr>
          <p:spPr bwMode="auto">
            <a:xfrm>
              <a:off x="4591" y="1158"/>
              <a:ext cx="23" cy="12"/>
            </a:xfrm>
            <a:custGeom>
              <a:avLst/>
              <a:gdLst/>
              <a:ahLst/>
              <a:cxnLst>
                <a:cxn ang="0">
                  <a:pos x="3" y="11"/>
                </a:cxn>
                <a:cxn ang="0">
                  <a:pos x="35" y="0"/>
                </a:cxn>
                <a:cxn ang="0">
                  <a:pos x="62" y="29"/>
                </a:cxn>
                <a:cxn ang="0">
                  <a:pos x="46" y="30"/>
                </a:cxn>
                <a:cxn ang="0">
                  <a:pos x="12" y="24"/>
                </a:cxn>
                <a:cxn ang="0">
                  <a:pos x="0" y="17"/>
                </a:cxn>
                <a:cxn ang="0">
                  <a:pos x="3" y="11"/>
                </a:cxn>
                <a:cxn ang="0">
                  <a:pos x="3" y="11"/>
                </a:cxn>
              </a:cxnLst>
              <a:rect l="0" t="0" r="r" b="b"/>
              <a:pathLst>
                <a:path w="62" h="30">
                  <a:moveTo>
                    <a:pt x="3" y="11"/>
                  </a:moveTo>
                  <a:lnTo>
                    <a:pt x="35" y="0"/>
                  </a:lnTo>
                  <a:lnTo>
                    <a:pt x="62" y="29"/>
                  </a:lnTo>
                  <a:lnTo>
                    <a:pt x="46" y="30"/>
                  </a:lnTo>
                  <a:lnTo>
                    <a:pt x="12" y="24"/>
                  </a:lnTo>
                  <a:lnTo>
                    <a:pt x="0" y="17"/>
                  </a:lnTo>
                  <a:lnTo>
                    <a:pt x="3" y="11"/>
                  </a:lnTo>
                  <a:lnTo>
                    <a:pt x="3" y="11"/>
                  </a:lnTo>
                  <a:close/>
                </a:path>
              </a:pathLst>
            </a:custGeom>
            <a:solidFill>
              <a:srgbClr val="FFF2E5"/>
            </a:solidFill>
            <a:ln w="9525">
              <a:noFill/>
              <a:round/>
              <a:headEnd/>
              <a:tailEnd/>
            </a:ln>
          </p:spPr>
          <p:txBody>
            <a:bodyPr/>
            <a:lstStyle/>
            <a:p>
              <a:pPr>
                <a:defRPr/>
              </a:pPr>
              <a:endParaRPr lang="en-US"/>
            </a:p>
          </p:txBody>
        </p:sp>
        <p:sp>
          <p:nvSpPr>
            <p:cNvPr id="83238" name="Freeform 294">
              <a:extLst>
                <a:ext uri="{FF2B5EF4-FFF2-40B4-BE49-F238E27FC236}">
                  <a16:creationId xmlns:a16="http://schemas.microsoft.com/office/drawing/2014/main" id="{CE12F604-87CC-CDE4-4C93-211B77EB3428}"/>
                </a:ext>
              </a:extLst>
            </p:cNvPr>
            <p:cNvSpPr>
              <a:spLocks/>
            </p:cNvSpPr>
            <p:nvPr/>
          </p:nvSpPr>
          <p:spPr bwMode="auto">
            <a:xfrm>
              <a:off x="4579" y="1135"/>
              <a:ext cx="43" cy="46"/>
            </a:xfrm>
            <a:custGeom>
              <a:avLst/>
              <a:gdLst/>
              <a:ahLst/>
              <a:cxnLst>
                <a:cxn ang="0">
                  <a:pos x="118" y="0"/>
                </a:cxn>
                <a:cxn ang="0">
                  <a:pos x="119" y="33"/>
                </a:cxn>
                <a:cxn ang="0">
                  <a:pos x="100" y="59"/>
                </a:cxn>
                <a:cxn ang="0">
                  <a:pos x="103" y="88"/>
                </a:cxn>
                <a:cxn ang="0">
                  <a:pos x="112" y="120"/>
                </a:cxn>
                <a:cxn ang="0">
                  <a:pos x="91" y="113"/>
                </a:cxn>
                <a:cxn ang="0">
                  <a:pos x="57" y="98"/>
                </a:cxn>
                <a:cxn ang="0">
                  <a:pos x="35" y="88"/>
                </a:cxn>
                <a:cxn ang="0">
                  <a:pos x="72" y="98"/>
                </a:cxn>
                <a:cxn ang="0">
                  <a:pos x="101" y="100"/>
                </a:cxn>
                <a:cxn ang="0">
                  <a:pos x="91" y="66"/>
                </a:cxn>
                <a:cxn ang="0">
                  <a:pos x="91" y="56"/>
                </a:cxn>
                <a:cxn ang="0">
                  <a:pos x="50" y="70"/>
                </a:cxn>
                <a:cxn ang="0">
                  <a:pos x="28" y="82"/>
                </a:cxn>
                <a:cxn ang="0">
                  <a:pos x="23" y="92"/>
                </a:cxn>
                <a:cxn ang="0">
                  <a:pos x="28" y="98"/>
                </a:cxn>
                <a:cxn ang="0">
                  <a:pos x="0" y="98"/>
                </a:cxn>
                <a:cxn ang="0">
                  <a:pos x="7" y="73"/>
                </a:cxn>
                <a:cxn ang="0">
                  <a:pos x="35" y="72"/>
                </a:cxn>
                <a:cxn ang="0">
                  <a:pos x="82" y="50"/>
                </a:cxn>
                <a:cxn ang="0">
                  <a:pos x="93" y="38"/>
                </a:cxn>
                <a:cxn ang="0">
                  <a:pos x="98" y="11"/>
                </a:cxn>
                <a:cxn ang="0">
                  <a:pos x="82" y="1"/>
                </a:cxn>
                <a:cxn ang="0">
                  <a:pos x="118" y="0"/>
                </a:cxn>
                <a:cxn ang="0">
                  <a:pos x="118" y="0"/>
                </a:cxn>
              </a:cxnLst>
              <a:rect l="0" t="0" r="r" b="b"/>
              <a:pathLst>
                <a:path w="119" h="120">
                  <a:moveTo>
                    <a:pt x="118" y="0"/>
                  </a:moveTo>
                  <a:lnTo>
                    <a:pt x="119" y="33"/>
                  </a:lnTo>
                  <a:lnTo>
                    <a:pt x="100" y="59"/>
                  </a:lnTo>
                  <a:lnTo>
                    <a:pt x="103" y="88"/>
                  </a:lnTo>
                  <a:lnTo>
                    <a:pt x="112" y="120"/>
                  </a:lnTo>
                  <a:lnTo>
                    <a:pt x="91" y="113"/>
                  </a:lnTo>
                  <a:lnTo>
                    <a:pt x="57" y="98"/>
                  </a:lnTo>
                  <a:lnTo>
                    <a:pt x="35" y="88"/>
                  </a:lnTo>
                  <a:lnTo>
                    <a:pt x="72" y="98"/>
                  </a:lnTo>
                  <a:lnTo>
                    <a:pt x="101" y="100"/>
                  </a:lnTo>
                  <a:lnTo>
                    <a:pt x="91" y="66"/>
                  </a:lnTo>
                  <a:lnTo>
                    <a:pt x="91" y="56"/>
                  </a:lnTo>
                  <a:lnTo>
                    <a:pt x="50" y="70"/>
                  </a:lnTo>
                  <a:lnTo>
                    <a:pt x="28" y="82"/>
                  </a:lnTo>
                  <a:lnTo>
                    <a:pt x="23" y="92"/>
                  </a:lnTo>
                  <a:lnTo>
                    <a:pt x="28" y="98"/>
                  </a:lnTo>
                  <a:lnTo>
                    <a:pt x="0" y="98"/>
                  </a:lnTo>
                  <a:lnTo>
                    <a:pt x="7" y="73"/>
                  </a:lnTo>
                  <a:lnTo>
                    <a:pt x="35" y="72"/>
                  </a:lnTo>
                  <a:lnTo>
                    <a:pt x="82" y="50"/>
                  </a:lnTo>
                  <a:lnTo>
                    <a:pt x="93" y="38"/>
                  </a:lnTo>
                  <a:lnTo>
                    <a:pt x="98" y="11"/>
                  </a:lnTo>
                  <a:lnTo>
                    <a:pt x="82" y="1"/>
                  </a:lnTo>
                  <a:lnTo>
                    <a:pt x="118" y="0"/>
                  </a:lnTo>
                  <a:lnTo>
                    <a:pt x="118" y="0"/>
                  </a:lnTo>
                  <a:close/>
                </a:path>
              </a:pathLst>
            </a:custGeom>
            <a:solidFill>
              <a:srgbClr val="C7695C"/>
            </a:solidFill>
            <a:ln w="9525">
              <a:noFill/>
              <a:round/>
              <a:headEnd/>
              <a:tailEnd/>
            </a:ln>
          </p:spPr>
          <p:txBody>
            <a:bodyPr/>
            <a:lstStyle/>
            <a:p>
              <a:pPr>
                <a:defRPr/>
              </a:pPr>
              <a:endParaRPr lang="en-US"/>
            </a:p>
          </p:txBody>
        </p:sp>
        <p:sp>
          <p:nvSpPr>
            <p:cNvPr id="83239" name="Freeform 295">
              <a:extLst>
                <a:ext uri="{FF2B5EF4-FFF2-40B4-BE49-F238E27FC236}">
                  <a16:creationId xmlns:a16="http://schemas.microsoft.com/office/drawing/2014/main" id="{AED76717-D903-91E7-2BBE-3914878D650C}"/>
                </a:ext>
              </a:extLst>
            </p:cNvPr>
            <p:cNvSpPr>
              <a:spLocks/>
            </p:cNvSpPr>
            <p:nvPr/>
          </p:nvSpPr>
          <p:spPr bwMode="auto">
            <a:xfrm>
              <a:off x="4577" y="1140"/>
              <a:ext cx="18" cy="18"/>
            </a:xfrm>
            <a:custGeom>
              <a:avLst/>
              <a:gdLst/>
              <a:ahLst/>
              <a:cxnLst>
                <a:cxn ang="0">
                  <a:pos x="13" y="41"/>
                </a:cxn>
                <a:cxn ang="0">
                  <a:pos x="25" y="22"/>
                </a:cxn>
                <a:cxn ang="0">
                  <a:pos x="41" y="7"/>
                </a:cxn>
                <a:cxn ang="0">
                  <a:pos x="50" y="0"/>
                </a:cxn>
                <a:cxn ang="0">
                  <a:pos x="22" y="10"/>
                </a:cxn>
                <a:cxn ang="0">
                  <a:pos x="0" y="23"/>
                </a:cxn>
                <a:cxn ang="0">
                  <a:pos x="3" y="49"/>
                </a:cxn>
                <a:cxn ang="0">
                  <a:pos x="13" y="41"/>
                </a:cxn>
                <a:cxn ang="0">
                  <a:pos x="13" y="41"/>
                </a:cxn>
              </a:cxnLst>
              <a:rect l="0" t="0" r="r" b="b"/>
              <a:pathLst>
                <a:path w="50" h="49">
                  <a:moveTo>
                    <a:pt x="13" y="41"/>
                  </a:moveTo>
                  <a:lnTo>
                    <a:pt x="25" y="22"/>
                  </a:lnTo>
                  <a:lnTo>
                    <a:pt x="41" y="7"/>
                  </a:lnTo>
                  <a:lnTo>
                    <a:pt x="50" y="0"/>
                  </a:lnTo>
                  <a:lnTo>
                    <a:pt x="22" y="10"/>
                  </a:lnTo>
                  <a:lnTo>
                    <a:pt x="0" y="23"/>
                  </a:lnTo>
                  <a:lnTo>
                    <a:pt x="3" y="49"/>
                  </a:lnTo>
                  <a:lnTo>
                    <a:pt x="13" y="41"/>
                  </a:lnTo>
                  <a:lnTo>
                    <a:pt x="13" y="41"/>
                  </a:lnTo>
                  <a:close/>
                </a:path>
              </a:pathLst>
            </a:custGeom>
            <a:solidFill>
              <a:srgbClr val="FFD6C9"/>
            </a:solidFill>
            <a:ln w="9525">
              <a:noFill/>
              <a:round/>
              <a:headEnd/>
              <a:tailEnd/>
            </a:ln>
          </p:spPr>
          <p:txBody>
            <a:bodyPr/>
            <a:lstStyle/>
            <a:p>
              <a:pPr>
                <a:defRPr/>
              </a:pPr>
              <a:endParaRPr lang="en-US"/>
            </a:p>
          </p:txBody>
        </p:sp>
        <p:sp>
          <p:nvSpPr>
            <p:cNvPr id="83240" name="Freeform 296">
              <a:extLst>
                <a:ext uri="{FF2B5EF4-FFF2-40B4-BE49-F238E27FC236}">
                  <a16:creationId xmlns:a16="http://schemas.microsoft.com/office/drawing/2014/main" id="{90950B2A-DD06-CA34-9D0C-5B9189FF06FE}"/>
                </a:ext>
              </a:extLst>
            </p:cNvPr>
            <p:cNvSpPr>
              <a:spLocks/>
            </p:cNvSpPr>
            <p:nvPr/>
          </p:nvSpPr>
          <p:spPr bwMode="auto">
            <a:xfrm>
              <a:off x="4491" y="1135"/>
              <a:ext cx="24" cy="38"/>
            </a:xfrm>
            <a:custGeom>
              <a:avLst/>
              <a:gdLst/>
              <a:ahLst/>
              <a:cxnLst>
                <a:cxn ang="0">
                  <a:pos x="59" y="0"/>
                </a:cxn>
                <a:cxn ang="0">
                  <a:pos x="52" y="24"/>
                </a:cxn>
                <a:cxn ang="0">
                  <a:pos x="38" y="53"/>
                </a:cxn>
                <a:cxn ang="0">
                  <a:pos x="15" y="66"/>
                </a:cxn>
                <a:cxn ang="0">
                  <a:pos x="0" y="77"/>
                </a:cxn>
                <a:cxn ang="0">
                  <a:pos x="34" y="66"/>
                </a:cxn>
                <a:cxn ang="0">
                  <a:pos x="50" y="50"/>
                </a:cxn>
                <a:cxn ang="0">
                  <a:pos x="62" y="40"/>
                </a:cxn>
                <a:cxn ang="0">
                  <a:pos x="57" y="78"/>
                </a:cxn>
                <a:cxn ang="0">
                  <a:pos x="40" y="94"/>
                </a:cxn>
                <a:cxn ang="0">
                  <a:pos x="25" y="100"/>
                </a:cxn>
                <a:cxn ang="0">
                  <a:pos x="60" y="90"/>
                </a:cxn>
                <a:cxn ang="0">
                  <a:pos x="69" y="59"/>
                </a:cxn>
                <a:cxn ang="0">
                  <a:pos x="63" y="24"/>
                </a:cxn>
                <a:cxn ang="0">
                  <a:pos x="59" y="0"/>
                </a:cxn>
                <a:cxn ang="0">
                  <a:pos x="59" y="0"/>
                </a:cxn>
              </a:cxnLst>
              <a:rect l="0" t="0" r="r" b="b"/>
              <a:pathLst>
                <a:path w="69" h="100">
                  <a:moveTo>
                    <a:pt x="59" y="0"/>
                  </a:moveTo>
                  <a:lnTo>
                    <a:pt x="52" y="24"/>
                  </a:lnTo>
                  <a:lnTo>
                    <a:pt x="38" y="53"/>
                  </a:lnTo>
                  <a:lnTo>
                    <a:pt x="15" y="66"/>
                  </a:lnTo>
                  <a:lnTo>
                    <a:pt x="0" y="77"/>
                  </a:lnTo>
                  <a:lnTo>
                    <a:pt x="34" y="66"/>
                  </a:lnTo>
                  <a:lnTo>
                    <a:pt x="50" y="50"/>
                  </a:lnTo>
                  <a:lnTo>
                    <a:pt x="62" y="40"/>
                  </a:lnTo>
                  <a:lnTo>
                    <a:pt x="57" y="78"/>
                  </a:lnTo>
                  <a:lnTo>
                    <a:pt x="40" y="94"/>
                  </a:lnTo>
                  <a:lnTo>
                    <a:pt x="25" y="100"/>
                  </a:lnTo>
                  <a:lnTo>
                    <a:pt x="60" y="90"/>
                  </a:lnTo>
                  <a:lnTo>
                    <a:pt x="69" y="59"/>
                  </a:lnTo>
                  <a:lnTo>
                    <a:pt x="63" y="24"/>
                  </a:lnTo>
                  <a:lnTo>
                    <a:pt x="59" y="0"/>
                  </a:lnTo>
                  <a:lnTo>
                    <a:pt x="59" y="0"/>
                  </a:lnTo>
                  <a:close/>
                </a:path>
              </a:pathLst>
            </a:custGeom>
            <a:solidFill>
              <a:srgbClr val="000000"/>
            </a:solidFill>
            <a:ln w="9525">
              <a:noFill/>
              <a:round/>
              <a:headEnd/>
              <a:tailEnd/>
            </a:ln>
          </p:spPr>
          <p:txBody>
            <a:bodyPr/>
            <a:lstStyle/>
            <a:p>
              <a:pPr>
                <a:defRPr/>
              </a:pPr>
              <a:endParaRPr lang="en-US"/>
            </a:p>
          </p:txBody>
        </p:sp>
        <p:sp>
          <p:nvSpPr>
            <p:cNvPr id="83241" name="Freeform 297">
              <a:extLst>
                <a:ext uri="{FF2B5EF4-FFF2-40B4-BE49-F238E27FC236}">
                  <a16:creationId xmlns:a16="http://schemas.microsoft.com/office/drawing/2014/main" id="{6969C990-DAC3-E7B1-D2CB-7341897D2B96}"/>
                </a:ext>
              </a:extLst>
            </p:cNvPr>
            <p:cNvSpPr>
              <a:spLocks/>
            </p:cNvSpPr>
            <p:nvPr/>
          </p:nvSpPr>
          <p:spPr bwMode="auto">
            <a:xfrm>
              <a:off x="4377" y="1111"/>
              <a:ext cx="111" cy="37"/>
            </a:xfrm>
            <a:custGeom>
              <a:avLst/>
              <a:gdLst/>
              <a:ahLst/>
              <a:cxnLst>
                <a:cxn ang="0">
                  <a:pos x="0" y="98"/>
                </a:cxn>
                <a:cxn ang="0">
                  <a:pos x="33" y="89"/>
                </a:cxn>
                <a:cxn ang="0">
                  <a:pos x="82" y="81"/>
                </a:cxn>
                <a:cxn ang="0">
                  <a:pos x="169" y="67"/>
                </a:cxn>
                <a:cxn ang="0">
                  <a:pos x="229" y="44"/>
                </a:cxn>
                <a:cxn ang="0">
                  <a:pos x="260" y="30"/>
                </a:cxn>
                <a:cxn ang="0">
                  <a:pos x="278" y="21"/>
                </a:cxn>
                <a:cxn ang="0">
                  <a:pos x="300" y="8"/>
                </a:cxn>
                <a:cxn ang="0">
                  <a:pos x="313" y="0"/>
                </a:cxn>
                <a:cxn ang="0">
                  <a:pos x="282" y="12"/>
                </a:cxn>
                <a:cxn ang="0">
                  <a:pos x="244" y="28"/>
                </a:cxn>
                <a:cxn ang="0">
                  <a:pos x="201" y="40"/>
                </a:cxn>
                <a:cxn ang="0">
                  <a:pos x="145" y="49"/>
                </a:cxn>
                <a:cxn ang="0">
                  <a:pos x="82" y="64"/>
                </a:cxn>
                <a:cxn ang="0">
                  <a:pos x="42" y="78"/>
                </a:cxn>
                <a:cxn ang="0">
                  <a:pos x="0" y="98"/>
                </a:cxn>
                <a:cxn ang="0">
                  <a:pos x="0" y="98"/>
                </a:cxn>
              </a:cxnLst>
              <a:rect l="0" t="0" r="r" b="b"/>
              <a:pathLst>
                <a:path w="313" h="98">
                  <a:moveTo>
                    <a:pt x="0" y="98"/>
                  </a:moveTo>
                  <a:lnTo>
                    <a:pt x="33" y="89"/>
                  </a:lnTo>
                  <a:lnTo>
                    <a:pt x="82" y="81"/>
                  </a:lnTo>
                  <a:lnTo>
                    <a:pt x="169" y="67"/>
                  </a:lnTo>
                  <a:lnTo>
                    <a:pt x="229" y="44"/>
                  </a:lnTo>
                  <a:lnTo>
                    <a:pt x="260" y="30"/>
                  </a:lnTo>
                  <a:lnTo>
                    <a:pt x="278" y="21"/>
                  </a:lnTo>
                  <a:lnTo>
                    <a:pt x="300" y="8"/>
                  </a:lnTo>
                  <a:lnTo>
                    <a:pt x="313" y="0"/>
                  </a:lnTo>
                  <a:lnTo>
                    <a:pt x="282" y="12"/>
                  </a:lnTo>
                  <a:lnTo>
                    <a:pt x="244" y="28"/>
                  </a:lnTo>
                  <a:lnTo>
                    <a:pt x="201" y="40"/>
                  </a:lnTo>
                  <a:lnTo>
                    <a:pt x="145" y="49"/>
                  </a:lnTo>
                  <a:lnTo>
                    <a:pt x="82" y="64"/>
                  </a:lnTo>
                  <a:lnTo>
                    <a:pt x="42" y="78"/>
                  </a:lnTo>
                  <a:lnTo>
                    <a:pt x="0" y="98"/>
                  </a:lnTo>
                  <a:lnTo>
                    <a:pt x="0" y="98"/>
                  </a:lnTo>
                  <a:close/>
                </a:path>
              </a:pathLst>
            </a:custGeom>
            <a:solidFill>
              <a:srgbClr val="000000"/>
            </a:solidFill>
            <a:ln w="9525">
              <a:noFill/>
              <a:round/>
              <a:headEnd/>
              <a:tailEnd/>
            </a:ln>
          </p:spPr>
          <p:txBody>
            <a:bodyPr/>
            <a:lstStyle/>
            <a:p>
              <a:pPr>
                <a:defRPr/>
              </a:pPr>
              <a:endParaRPr lang="en-US"/>
            </a:p>
          </p:txBody>
        </p:sp>
        <p:sp>
          <p:nvSpPr>
            <p:cNvPr id="83242" name="Freeform 298">
              <a:extLst>
                <a:ext uri="{FF2B5EF4-FFF2-40B4-BE49-F238E27FC236}">
                  <a16:creationId xmlns:a16="http://schemas.microsoft.com/office/drawing/2014/main" id="{D5FE93E3-5572-9F66-4EDB-4D4A5F547F73}"/>
                </a:ext>
              </a:extLst>
            </p:cNvPr>
            <p:cNvSpPr>
              <a:spLocks/>
            </p:cNvSpPr>
            <p:nvPr/>
          </p:nvSpPr>
          <p:spPr bwMode="auto">
            <a:xfrm>
              <a:off x="4517" y="1045"/>
              <a:ext cx="67" cy="49"/>
            </a:xfrm>
            <a:custGeom>
              <a:avLst/>
              <a:gdLst/>
              <a:ahLst/>
              <a:cxnLst>
                <a:cxn ang="0">
                  <a:pos x="188" y="0"/>
                </a:cxn>
                <a:cxn ang="0">
                  <a:pos x="168" y="9"/>
                </a:cxn>
                <a:cxn ang="0">
                  <a:pos x="131" y="29"/>
                </a:cxn>
                <a:cxn ang="0">
                  <a:pos x="88" y="63"/>
                </a:cxn>
                <a:cxn ang="0">
                  <a:pos x="54" y="93"/>
                </a:cxn>
                <a:cxn ang="0">
                  <a:pos x="42" y="100"/>
                </a:cxn>
                <a:cxn ang="0">
                  <a:pos x="23" y="112"/>
                </a:cxn>
                <a:cxn ang="0">
                  <a:pos x="0" y="128"/>
                </a:cxn>
                <a:cxn ang="0">
                  <a:pos x="22" y="110"/>
                </a:cxn>
                <a:cxn ang="0">
                  <a:pos x="60" y="78"/>
                </a:cxn>
                <a:cxn ang="0">
                  <a:pos x="93" y="44"/>
                </a:cxn>
                <a:cxn ang="0">
                  <a:pos x="115" y="22"/>
                </a:cxn>
                <a:cxn ang="0">
                  <a:pos x="146" y="10"/>
                </a:cxn>
                <a:cxn ang="0">
                  <a:pos x="171" y="3"/>
                </a:cxn>
                <a:cxn ang="0">
                  <a:pos x="188" y="0"/>
                </a:cxn>
                <a:cxn ang="0">
                  <a:pos x="188" y="0"/>
                </a:cxn>
              </a:cxnLst>
              <a:rect l="0" t="0" r="r" b="b"/>
              <a:pathLst>
                <a:path w="188" h="128">
                  <a:moveTo>
                    <a:pt x="188" y="0"/>
                  </a:moveTo>
                  <a:lnTo>
                    <a:pt x="168" y="9"/>
                  </a:lnTo>
                  <a:lnTo>
                    <a:pt x="131" y="29"/>
                  </a:lnTo>
                  <a:lnTo>
                    <a:pt x="88" y="63"/>
                  </a:lnTo>
                  <a:lnTo>
                    <a:pt x="54" y="93"/>
                  </a:lnTo>
                  <a:lnTo>
                    <a:pt x="42" y="100"/>
                  </a:lnTo>
                  <a:lnTo>
                    <a:pt x="23" y="112"/>
                  </a:lnTo>
                  <a:lnTo>
                    <a:pt x="0" y="128"/>
                  </a:lnTo>
                  <a:lnTo>
                    <a:pt x="22" y="110"/>
                  </a:lnTo>
                  <a:lnTo>
                    <a:pt x="60" y="78"/>
                  </a:lnTo>
                  <a:lnTo>
                    <a:pt x="93" y="44"/>
                  </a:lnTo>
                  <a:lnTo>
                    <a:pt x="115" y="22"/>
                  </a:lnTo>
                  <a:lnTo>
                    <a:pt x="146" y="10"/>
                  </a:lnTo>
                  <a:lnTo>
                    <a:pt x="171" y="3"/>
                  </a:lnTo>
                  <a:lnTo>
                    <a:pt x="188" y="0"/>
                  </a:lnTo>
                  <a:lnTo>
                    <a:pt x="188" y="0"/>
                  </a:lnTo>
                  <a:close/>
                </a:path>
              </a:pathLst>
            </a:custGeom>
            <a:solidFill>
              <a:srgbClr val="000000"/>
            </a:solidFill>
            <a:ln w="9525">
              <a:noFill/>
              <a:round/>
              <a:headEnd/>
              <a:tailEnd/>
            </a:ln>
          </p:spPr>
          <p:txBody>
            <a:bodyPr/>
            <a:lstStyle/>
            <a:p>
              <a:pPr>
                <a:defRPr/>
              </a:pPr>
              <a:endParaRPr lang="en-US"/>
            </a:p>
          </p:txBody>
        </p:sp>
        <p:sp>
          <p:nvSpPr>
            <p:cNvPr id="83243" name="Freeform 299">
              <a:extLst>
                <a:ext uri="{FF2B5EF4-FFF2-40B4-BE49-F238E27FC236}">
                  <a16:creationId xmlns:a16="http://schemas.microsoft.com/office/drawing/2014/main" id="{24E3847E-8949-ABF4-1772-1A922D4E6B5A}"/>
                </a:ext>
              </a:extLst>
            </p:cNvPr>
            <p:cNvSpPr>
              <a:spLocks/>
            </p:cNvSpPr>
            <p:nvPr/>
          </p:nvSpPr>
          <p:spPr bwMode="auto">
            <a:xfrm>
              <a:off x="4618" y="1043"/>
              <a:ext cx="62" cy="228"/>
            </a:xfrm>
            <a:custGeom>
              <a:avLst/>
              <a:gdLst/>
              <a:ahLst/>
              <a:cxnLst>
                <a:cxn ang="0">
                  <a:pos x="0" y="0"/>
                </a:cxn>
                <a:cxn ang="0">
                  <a:pos x="25" y="9"/>
                </a:cxn>
                <a:cxn ang="0">
                  <a:pos x="59" y="28"/>
                </a:cxn>
                <a:cxn ang="0">
                  <a:pos x="69" y="78"/>
                </a:cxn>
                <a:cxn ang="0">
                  <a:pos x="71" y="124"/>
                </a:cxn>
                <a:cxn ang="0">
                  <a:pos x="78" y="200"/>
                </a:cxn>
                <a:cxn ang="0">
                  <a:pos x="87" y="215"/>
                </a:cxn>
                <a:cxn ang="0">
                  <a:pos x="87" y="233"/>
                </a:cxn>
                <a:cxn ang="0">
                  <a:pos x="71" y="245"/>
                </a:cxn>
                <a:cxn ang="0">
                  <a:pos x="67" y="276"/>
                </a:cxn>
                <a:cxn ang="0">
                  <a:pos x="86" y="279"/>
                </a:cxn>
                <a:cxn ang="0">
                  <a:pos x="71" y="304"/>
                </a:cxn>
                <a:cxn ang="0">
                  <a:pos x="69" y="315"/>
                </a:cxn>
                <a:cxn ang="0">
                  <a:pos x="77" y="329"/>
                </a:cxn>
                <a:cxn ang="0">
                  <a:pos x="93" y="349"/>
                </a:cxn>
                <a:cxn ang="0">
                  <a:pos x="120" y="380"/>
                </a:cxn>
                <a:cxn ang="0">
                  <a:pos x="128" y="394"/>
                </a:cxn>
                <a:cxn ang="0">
                  <a:pos x="146" y="410"/>
                </a:cxn>
                <a:cxn ang="0">
                  <a:pos x="170" y="432"/>
                </a:cxn>
                <a:cxn ang="0">
                  <a:pos x="171" y="463"/>
                </a:cxn>
                <a:cxn ang="0">
                  <a:pos x="131" y="504"/>
                </a:cxn>
                <a:cxn ang="0">
                  <a:pos x="111" y="506"/>
                </a:cxn>
                <a:cxn ang="0">
                  <a:pos x="115" y="537"/>
                </a:cxn>
                <a:cxn ang="0">
                  <a:pos x="123" y="550"/>
                </a:cxn>
                <a:cxn ang="0">
                  <a:pos x="127" y="556"/>
                </a:cxn>
                <a:cxn ang="0">
                  <a:pos x="117" y="584"/>
                </a:cxn>
                <a:cxn ang="0">
                  <a:pos x="111" y="597"/>
                </a:cxn>
                <a:cxn ang="0">
                  <a:pos x="80" y="597"/>
                </a:cxn>
                <a:cxn ang="0">
                  <a:pos x="61" y="601"/>
                </a:cxn>
                <a:cxn ang="0">
                  <a:pos x="46" y="604"/>
                </a:cxn>
                <a:cxn ang="0">
                  <a:pos x="43" y="613"/>
                </a:cxn>
                <a:cxn ang="0">
                  <a:pos x="27" y="613"/>
                </a:cxn>
                <a:cxn ang="0">
                  <a:pos x="41" y="594"/>
                </a:cxn>
                <a:cxn ang="0">
                  <a:pos x="83" y="588"/>
                </a:cxn>
                <a:cxn ang="0">
                  <a:pos x="105" y="587"/>
                </a:cxn>
                <a:cxn ang="0">
                  <a:pos x="121" y="560"/>
                </a:cxn>
                <a:cxn ang="0">
                  <a:pos x="103" y="534"/>
                </a:cxn>
                <a:cxn ang="0">
                  <a:pos x="102" y="497"/>
                </a:cxn>
                <a:cxn ang="0">
                  <a:pos x="133" y="492"/>
                </a:cxn>
                <a:cxn ang="0">
                  <a:pos x="162" y="458"/>
                </a:cxn>
                <a:cxn ang="0">
                  <a:pos x="162" y="435"/>
                </a:cxn>
                <a:cxn ang="0">
                  <a:pos x="117" y="392"/>
                </a:cxn>
                <a:cxn ang="0">
                  <a:pos x="74" y="338"/>
                </a:cxn>
                <a:cxn ang="0">
                  <a:pos x="59" y="318"/>
                </a:cxn>
                <a:cxn ang="0">
                  <a:pos x="59" y="281"/>
                </a:cxn>
                <a:cxn ang="0">
                  <a:pos x="65" y="233"/>
                </a:cxn>
                <a:cxn ang="0">
                  <a:pos x="75" y="224"/>
                </a:cxn>
                <a:cxn ang="0">
                  <a:pos x="64" y="156"/>
                </a:cxn>
                <a:cxn ang="0">
                  <a:pos x="61" y="121"/>
                </a:cxn>
                <a:cxn ang="0">
                  <a:pos x="50" y="40"/>
                </a:cxn>
                <a:cxn ang="0">
                  <a:pos x="0" y="0"/>
                </a:cxn>
                <a:cxn ang="0">
                  <a:pos x="0" y="0"/>
                </a:cxn>
              </a:cxnLst>
              <a:rect l="0" t="0" r="r" b="b"/>
              <a:pathLst>
                <a:path w="171" h="613">
                  <a:moveTo>
                    <a:pt x="0" y="0"/>
                  </a:moveTo>
                  <a:lnTo>
                    <a:pt x="25" y="9"/>
                  </a:lnTo>
                  <a:lnTo>
                    <a:pt x="59" y="28"/>
                  </a:lnTo>
                  <a:lnTo>
                    <a:pt x="69" y="78"/>
                  </a:lnTo>
                  <a:lnTo>
                    <a:pt x="71" y="124"/>
                  </a:lnTo>
                  <a:lnTo>
                    <a:pt x="78" y="200"/>
                  </a:lnTo>
                  <a:lnTo>
                    <a:pt x="87" y="215"/>
                  </a:lnTo>
                  <a:lnTo>
                    <a:pt x="87" y="233"/>
                  </a:lnTo>
                  <a:lnTo>
                    <a:pt x="71" y="245"/>
                  </a:lnTo>
                  <a:lnTo>
                    <a:pt x="67" y="276"/>
                  </a:lnTo>
                  <a:lnTo>
                    <a:pt x="86" y="279"/>
                  </a:lnTo>
                  <a:lnTo>
                    <a:pt x="71" y="304"/>
                  </a:lnTo>
                  <a:lnTo>
                    <a:pt x="69" y="315"/>
                  </a:lnTo>
                  <a:lnTo>
                    <a:pt x="77" y="329"/>
                  </a:lnTo>
                  <a:lnTo>
                    <a:pt x="93" y="349"/>
                  </a:lnTo>
                  <a:lnTo>
                    <a:pt x="120" y="380"/>
                  </a:lnTo>
                  <a:lnTo>
                    <a:pt x="128" y="394"/>
                  </a:lnTo>
                  <a:lnTo>
                    <a:pt x="146" y="410"/>
                  </a:lnTo>
                  <a:lnTo>
                    <a:pt x="170" y="432"/>
                  </a:lnTo>
                  <a:lnTo>
                    <a:pt x="171" y="463"/>
                  </a:lnTo>
                  <a:lnTo>
                    <a:pt x="131" y="504"/>
                  </a:lnTo>
                  <a:lnTo>
                    <a:pt x="111" y="506"/>
                  </a:lnTo>
                  <a:lnTo>
                    <a:pt x="115" y="537"/>
                  </a:lnTo>
                  <a:lnTo>
                    <a:pt x="123" y="550"/>
                  </a:lnTo>
                  <a:lnTo>
                    <a:pt x="127" y="556"/>
                  </a:lnTo>
                  <a:lnTo>
                    <a:pt x="117" y="584"/>
                  </a:lnTo>
                  <a:lnTo>
                    <a:pt x="111" y="597"/>
                  </a:lnTo>
                  <a:lnTo>
                    <a:pt x="80" y="597"/>
                  </a:lnTo>
                  <a:lnTo>
                    <a:pt x="61" y="601"/>
                  </a:lnTo>
                  <a:lnTo>
                    <a:pt x="46" y="604"/>
                  </a:lnTo>
                  <a:lnTo>
                    <a:pt x="43" y="613"/>
                  </a:lnTo>
                  <a:lnTo>
                    <a:pt x="27" y="613"/>
                  </a:lnTo>
                  <a:lnTo>
                    <a:pt x="41" y="594"/>
                  </a:lnTo>
                  <a:lnTo>
                    <a:pt x="83" y="588"/>
                  </a:lnTo>
                  <a:lnTo>
                    <a:pt x="105" y="587"/>
                  </a:lnTo>
                  <a:lnTo>
                    <a:pt x="121" y="560"/>
                  </a:lnTo>
                  <a:lnTo>
                    <a:pt x="103" y="534"/>
                  </a:lnTo>
                  <a:lnTo>
                    <a:pt x="102" y="497"/>
                  </a:lnTo>
                  <a:lnTo>
                    <a:pt x="133" y="492"/>
                  </a:lnTo>
                  <a:lnTo>
                    <a:pt x="162" y="458"/>
                  </a:lnTo>
                  <a:lnTo>
                    <a:pt x="162" y="435"/>
                  </a:lnTo>
                  <a:lnTo>
                    <a:pt x="117" y="392"/>
                  </a:lnTo>
                  <a:lnTo>
                    <a:pt x="74" y="338"/>
                  </a:lnTo>
                  <a:lnTo>
                    <a:pt x="59" y="318"/>
                  </a:lnTo>
                  <a:lnTo>
                    <a:pt x="59" y="281"/>
                  </a:lnTo>
                  <a:lnTo>
                    <a:pt x="65" y="233"/>
                  </a:lnTo>
                  <a:lnTo>
                    <a:pt x="75" y="224"/>
                  </a:lnTo>
                  <a:lnTo>
                    <a:pt x="64" y="156"/>
                  </a:lnTo>
                  <a:lnTo>
                    <a:pt x="61" y="121"/>
                  </a:lnTo>
                  <a:lnTo>
                    <a:pt x="50" y="40"/>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44" name="Freeform 300">
              <a:extLst>
                <a:ext uri="{FF2B5EF4-FFF2-40B4-BE49-F238E27FC236}">
                  <a16:creationId xmlns:a16="http://schemas.microsoft.com/office/drawing/2014/main" id="{163372B9-B084-2FFD-3678-BFFF7A707741}"/>
                </a:ext>
              </a:extLst>
            </p:cNvPr>
            <p:cNvSpPr>
              <a:spLocks/>
            </p:cNvSpPr>
            <p:nvPr/>
          </p:nvSpPr>
          <p:spPr bwMode="auto">
            <a:xfrm>
              <a:off x="4583" y="1126"/>
              <a:ext cx="50" cy="18"/>
            </a:xfrm>
            <a:custGeom>
              <a:avLst/>
              <a:gdLst/>
              <a:ahLst/>
              <a:cxnLst>
                <a:cxn ang="0">
                  <a:pos x="138" y="0"/>
                </a:cxn>
                <a:cxn ang="0">
                  <a:pos x="60" y="3"/>
                </a:cxn>
                <a:cxn ang="0">
                  <a:pos x="47" y="16"/>
                </a:cxn>
                <a:cxn ang="0">
                  <a:pos x="0" y="49"/>
                </a:cxn>
                <a:cxn ang="0">
                  <a:pos x="49" y="27"/>
                </a:cxn>
                <a:cxn ang="0">
                  <a:pos x="71" y="16"/>
                </a:cxn>
                <a:cxn ang="0">
                  <a:pos x="116" y="18"/>
                </a:cxn>
                <a:cxn ang="0">
                  <a:pos x="134" y="32"/>
                </a:cxn>
                <a:cxn ang="0">
                  <a:pos x="138" y="0"/>
                </a:cxn>
                <a:cxn ang="0">
                  <a:pos x="138" y="0"/>
                </a:cxn>
              </a:cxnLst>
              <a:rect l="0" t="0" r="r" b="b"/>
              <a:pathLst>
                <a:path w="138" h="49">
                  <a:moveTo>
                    <a:pt x="138" y="0"/>
                  </a:moveTo>
                  <a:lnTo>
                    <a:pt x="60" y="3"/>
                  </a:lnTo>
                  <a:lnTo>
                    <a:pt x="47" y="16"/>
                  </a:lnTo>
                  <a:lnTo>
                    <a:pt x="0" y="49"/>
                  </a:lnTo>
                  <a:lnTo>
                    <a:pt x="49" y="27"/>
                  </a:lnTo>
                  <a:lnTo>
                    <a:pt x="71" y="16"/>
                  </a:lnTo>
                  <a:lnTo>
                    <a:pt x="116" y="18"/>
                  </a:lnTo>
                  <a:lnTo>
                    <a:pt x="134" y="32"/>
                  </a:lnTo>
                  <a:lnTo>
                    <a:pt x="138" y="0"/>
                  </a:lnTo>
                  <a:lnTo>
                    <a:pt x="138" y="0"/>
                  </a:lnTo>
                  <a:close/>
                </a:path>
              </a:pathLst>
            </a:custGeom>
            <a:solidFill>
              <a:srgbClr val="000000"/>
            </a:solidFill>
            <a:ln w="9525">
              <a:noFill/>
              <a:round/>
              <a:headEnd/>
              <a:tailEnd/>
            </a:ln>
          </p:spPr>
          <p:txBody>
            <a:bodyPr/>
            <a:lstStyle/>
            <a:p>
              <a:pPr>
                <a:defRPr/>
              </a:pPr>
              <a:endParaRPr lang="en-US"/>
            </a:p>
          </p:txBody>
        </p:sp>
        <p:sp>
          <p:nvSpPr>
            <p:cNvPr id="83245" name="Freeform 301">
              <a:extLst>
                <a:ext uri="{FF2B5EF4-FFF2-40B4-BE49-F238E27FC236}">
                  <a16:creationId xmlns:a16="http://schemas.microsoft.com/office/drawing/2014/main" id="{8B1F6C67-2A88-F93C-3993-C9433AAAAFA5}"/>
                </a:ext>
              </a:extLst>
            </p:cNvPr>
            <p:cNvSpPr>
              <a:spLocks/>
            </p:cNvSpPr>
            <p:nvPr/>
          </p:nvSpPr>
          <p:spPr bwMode="auto">
            <a:xfrm>
              <a:off x="4582" y="1144"/>
              <a:ext cx="43" cy="29"/>
            </a:xfrm>
            <a:custGeom>
              <a:avLst/>
              <a:gdLst/>
              <a:ahLst/>
              <a:cxnLst>
                <a:cxn ang="0">
                  <a:pos x="23" y="69"/>
                </a:cxn>
                <a:cxn ang="0">
                  <a:pos x="20" y="75"/>
                </a:cxn>
                <a:cxn ang="0">
                  <a:pos x="0" y="75"/>
                </a:cxn>
                <a:cxn ang="0">
                  <a:pos x="2" y="64"/>
                </a:cxn>
                <a:cxn ang="0">
                  <a:pos x="61" y="28"/>
                </a:cxn>
                <a:cxn ang="0">
                  <a:pos x="90" y="12"/>
                </a:cxn>
                <a:cxn ang="0">
                  <a:pos x="92" y="0"/>
                </a:cxn>
                <a:cxn ang="0">
                  <a:pos x="99" y="16"/>
                </a:cxn>
                <a:cxn ang="0">
                  <a:pos x="121" y="16"/>
                </a:cxn>
                <a:cxn ang="0">
                  <a:pos x="98" y="33"/>
                </a:cxn>
                <a:cxn ang="0">
                  <a:pos x="95" y="59"/>
                </a:cxn>
                <a:cxn ang="0">
                  <a:pos x="86" y="68"/>
                </a:cxn>
                <a:cxn ang="0">
                  <a:pos x="74" y="65"/>
                </a:cxn>
                <a:cxn ang="0">
                  <a:pos x="62" y="41"/>
                </a:cxn>
                <a:cxn ang="0">
                  <a:pos x="30" y="53"/>
                </a:cxn>
                <a:cxn ang="0">
                  <a:pos x="23" y="69"/>
                </a:cxn>
                <a:cxn ang="0">
                  <a:pos x="23" y="69"/>
                </a:cxn>
              </a:cxnLst>
              <a:rect l="0" t="0" r="r" b="b"/>
              <a:pathLst>
                <a:path w="121" h="75">
                  <a:moveTo>
                    <a:pt x="23" y="69"/>
                  </a:moveTo>
                  <a:lnTo>
                    <a:pt x="20" y="75"/>
                  </a:lnTo>
                  <a:lnTo>
                    <a:pt x="0" y="75"/>
                  </a:lnTo>
                  <a:lnTo>
                    <a:pt x="2" y="64"/>
                  </a:lnTo>
                  <a:lnTo>
                    <a:pt x="61" y="28"/>
                  </a:lnTo>
                  <a:lnTo>
                    <a:pt x="90" y="12"/>
                  </a:lnTo>
                  <a:lnTo>
                    <a:pt x="92" y="0"/>
                  </a:lnTo>
                  <a:lnTo>
                    <a:pt x="99" y="16"/>
                  </a:lnTo>
                  <a:lnTo>
                    <a:pt x="121" y="16"/>
                  </a:lnTo>
                  <a:lnTo>
                    <a:pt x="98" y="33"/>
                  </a:lnTo>
                  <a:lnTo>
                    <a:pt x="95" y="59"/>
                  </a:lnTo>
                  <a:lnTo>
                    <a:pt x="86" y="68"/>
                  </a:lnTo>
                  <a:lnTo>
                    <a:pt x="74" y="65"/>
                  </a:lnTo>
                  <a:lnTo>
                    <a:pt x="62" y="41"/>
                  </a:lnTo>
                  <a:lnTo>
                    <a:pt x="30" y="53"/>
                  </a:lnTo>
                  <a:lnTo>
                    <a:pt x="23" y="69"/>
                  </a:lnTo>
                  <a:lnTo>
                    <a:pt x="23" y="69"/>
                  </a:lnTo>
                  <a:close/>
                </a:path>
              </a:pathLst>
            </a:custGeom>
            <a:solidFill>
              <a:srgbClr val="000000"/>
            </a:solidFill>
            <a:ln w="9525">
              <a:noFill/>
              <a:round/>
              <a:headEnd/>
              <a:tailEnd/>
            </a:ln>
          </p:spPr>
          <p:txBody>
            <a:bodyPr/>
            <a:lstStyle/>
            <a:p>
              <a:pPr>
                <a:defRPr/>
              </a:pPr>
              <a:endParaRPr lang="en-US"/>
            </a:p>
          </p:txBody>
        </p:sp>
        <p:sp>
          <p:nvSpPr>
            <p:cNvPr id="83246" name="Freeform 302">
              <a:extLst>
                <a:ext uri="{FF2B5EF4-FFF2-40B4-BE49-F238E27FC236}">
                  <a16:creationId xmlns:a16="http://schemas.microsoft.com/office/drawing/2014/main" id="{7F640743-D7D8-B62A-6CD1-3DA072796E5B}"/>
                </a:ext>
              </a:extLst>
            </p:cNvPr>
            <p:cNvSpPr>
              <a:spLocks/>
            </p:cNvSpPr>
            <p:nvPr/>
          </p:nvSpPr>
          <p:spPr bwMode="auto">
            <a:xfrm>
              <a:off x="4594" y="1167"/>
              <a:ext cx="27" cy="20"/>
            </a:xfrm>
            <a:custGeom>
              <a:avLst/>
              <a:gdLst/>
              <a:ahLst/>
              <a:cxnLst>
                <a:cxn ang="0">
                  <a:pos x="0" y="6"/>
                </a:cxn>
                <a:cxn ang="0">
                  <a:pos x="41" y="15"/>
                </a:cxn>
                <a:cxn ang="0">
                  <a:pos x="56" y="9"/>
                </a:cxn>
                <a:cxn ang="0">
                  <a:pos x="65" y="0"/>
                </a:cxn>
                <a:cxn ang="0">
                  <a:pos x="72" y="16"/>
                </a:cxn>
                <a:cxn ang="0">
                  <a:pos x="65" y="55"/>
                </a:cxn>
                <a:cxn ang="0">
                  <a:pos x="63" y="18"/>
                </a:cxn>
                <a:cxn ang="0">
                  <a:pos x="29" y="21"/>
                </a:cxn>
                <a:cxn ang="0">
                  <a:pos x="0" y="6"/>
                </a:cxn>
                <a:cxn ang="0">
                  <a:pos x="0" y="6"/>
                </a:cxn>
              </a:cxnLst>
              <a:rect l="0" t="0" r="r" b="b"/>
              <a:pathLst>
                <a:path w="72" h="55">
                  <a:moveTo>
                    <a:pt x="0" y="6"/>
                  </a:moveTo>
                  <a:lnTo>
                    <a:pt x="41" y="15"/>
                  </a:lnTo>
                  <a:lnTo>
                    <a:pt x="56" y="9"/>
                  </a:lnTo>
                  <a:lnTo>
                    <a:pt x="65" y="0"/>
                  </a:lnTo>
                  <a:lnTo>
                    <a:pt x="72" y="16"/>
                  </a:lnTo>
                  <a:lnTo>
                    <a:pt x="65" y="55"/>
                  </a:lnTo>
                  <a:lnTo>
                    <a:pt x="63" y="18"/>
                  </a:lnTo>
                  <a:lnTo>
                    <a:pt x="29" y="21"/>
                  </a:lnTo>
                  <a:lnTo>
                    <a:pt x="0" y="6"/>
                  </a:lnTo>
                  <a:lnTo>
                    <a:pt x="0" y="6"/>
                  </a:lnTo>
                  <a:close/>
                </a:path>
              </a:pathLst>
            </a:custGeom>
            <a:solidFill>
              <a:srgbClr val="000000"/>
            </a:solidFill>
            <a:ln w="9525">
              <a:noFill/>
              <a:round/>
              <a:headEnd/>
              <a:tailEnd/>
            </a:ln>
          </p:spPr>
          <p:txBody>
            <a:bodyPr/>
            <a:lstStyle/>
            <a:p>
              <a:pPr>
                <a:defRPr/>
              </a:pPr>
              <a:endParaRPr lang="en-US"/>
            </a:p>
          </p:txBody>
        </p:sp>
        <p:sp>
          <p:nvSpPr>
            <p:cNvPr id="83247" name="Freeform 303">
              <a:extLst>
                <a:ext uri="{FF2B5EF4-FFF2-40B4-BE49-F238E27FC236}">
                  <a16:creationId xmlns:a16="http://schemas.microsoft.com/office/drawing/2014/main" id="{883DF5C7-0263-9CD0-8B07-44690C4DDDEA}"/>
                </a:ext>
              </a:extLst>
            </p:cNvPr>
            <p:cNvSpPr>
              <a:spLocks/>
            </p:cNvSpPr>
            <p:nvPr/>
          </p:nvSpPr>
          <p:spPr bwMode="auto">
            <a:xfrm>
              <a:off x="4535" y="1264"/>
              <a:ext cx="269" cy="324"/>
            </a:xfrm>
            <a:custGeom>
              <a:avLst/>
              <a:gdLst/>
              <a:ahLst/>
              <a:cxnLst>
                <a:cxn ang="0">
                  <a:pos x="356" y="35"/>
                </a:cxn>
                <a:cxn ang="0">
                  <a:pos x="341" y="87"/>
                </a:cxn>
                <a:cxn ang="0">
                  <a:pos x="415" y="119"/>
                </a:cxn>
                <a:cxn ang="0">
                  <a:pos x="465" y="172"/>
                </a:cxn>
                <a:cxn ang="0">
                  <a:pos x="516" y="259"/>
                </a:cxn>
                <a:cxn ang="0">
                  <a:pos x="571" y="408"/>
                </a:cxn>
                <a:cxn ang="0">
                  <a:pos x="648" y="522"/>
                </a:cxn>
                <a:cxn ang="0">
                  <a:pos x="674" y="604"/>
                </a:cxn>
                <a:cxn ang="0">
                  <a:pos x="758" y="752"/>
                </a:cxn>
                <a:cxn ang="0">
                  <a:pos x="739" y="861"/>
                </a:cxn>
                <a:cxn ang="0">
                  <a:pos x="515" y="819"/>
                </a:cxn>
                <a:cxn ang="0">
                  <a:pos x="497" y="676"/>
                </a:cxn>
                <a:cxn ang="0">
                  <a:pos x="516" y="752"/>
                </a:cxn>
                <a:cxn ang="0">
                  <a:pos x="709" y="850"/>
                </a:cxn>
                <a:cxn ang="0">
                  <a:pos x="732" y="730"/>
                </a:cxn>
                <a:cxn ang="0">
                  <a:pos x="680" y="625"/>
                </a:cxn>
                <a:cxn ang="0">
                  <a:pos x="658" y="548"/>
                </a:cxn>
                <a:cxn ang="0">
                  <a:pos x="565" y="603"/>
                </a:cxn>
                <a:cxn ang="0">
                  <a:pos x="475" y="641"/>
                </a:cxn>
                <a:cxn ang="0">
                  <a:pos x="462" y="645"/>
                </a:cxn>
                <a:cxn ang="0">
                  <a:pos x="500" y="617"/>
                </a:cxn>
                <a:cxn ang="0">
                  <a:pos x="583" y="570"/>
                </a:cxn>
                <a:cxn ang="0">
                  <a:pos x="618" y="525"/>
                </a:cxn>
                <a:cxn ang="0">
                  <a:pos x="538" y="351"/>
                </a:cxn>
                <a:cxn ang="0">
                  <a:pos x="497" y="250"/>
                </a:cxn>
                <a:cxn ang="0">
                  <a:pos x="453" y="206"/>
                </a:cxn>
                <a:cxn ang="0">
                  <a:pos x="391" y="121"/>
                </a:cxn>
                <a:cxn ang="0">
                  <a:pos x="311" y="166"/>
                </a:cxn>
                <a:cxn ang="0">
                  <a:pos x="314" y="278"/>
                </a:cxn>
                <a:cxn ang="0">
                  <a:pos x="353" y="259"/>
                </a:cxn>
                <a:cxn ang="0">
                  <a:pos x="376" y="162"/>
                </a:cxn>
                <a:cxn ang="0">
                  <a:pos x="391" y="190"/>
                </a:cxn>
                <a:cxn ang="0">
                  <a:pos x="384" y="213"/>
                </a:cxn>
                <a:cxn ang="0">
                  <a:pos x="338" y="289"/>
                </a:cxn>
                <a:cxn ang="0">
                  <a:pos x="311" y="321"/>
                </a:cxn>
                <a:cxn ang="0">
                  <a:pos x="245" y="308"/>
                </a:cxn>
                <a:cxn ang="0">
                  <a:pos x="190" y="308"/>
                </a:cxn>
                <a:cxn ang="0">
                  <a:pos x="77" y="231"/>
                </a:cxn>
                <a:cxn ang="0">
                  <a:pos x="44" y="182"/>
                </a:cxn>
                <a:cxn ang="0">
                  <a:pos x="8" y="265"/>
                </a:cxn>
                <a:cxn ang="0">
                  <a:pos x="127" y="354"/>
                </a:cxn>
                <a:cxn ang="0">
                  <a:pos x="379" y="516"/>
                </a:cxn>
                <a:cxn ang="0">
                  <a:pos x="316" y="436"/>
                </a:cxn>
                <a:cxn ang="0">
                  <a:pos x="84" y="330"/>
                </a:cxn>
                <a:cxn ang="0">
                  <a:pos x="31" y="190"/>
                </a:cxn>
                <a:cxn ang="0">
                  <a:pos x="75" y="165"/>
                </a:cxn>
                <a:cxn ang="0">
                  <a:pos x="114" y="228"/>
                </a:cxn>
                <a:cxn ang="0">
                  <a:pos x="157" y="188"/>
                </a:cxn>
                <a:cxn ang="0">
                  <a:pos x="92" y="146"/>
                </a:cxn>
                <a:cxn ang="0">
                  <a:pos x="164" y="203"/>
                </a:cxn>
                <a:cxn ang="0">
                  <a:pos x="192" y="293"/>
                </a:cxn>
                <a:cxn ang="0">
                  <a:pos x="238" y="267"/>
                </a:cxn>
                <a:cxn ang="0">
                  <a:pos x="239" y="169"/>
                </a:cxn>
                <a:cxn ang="0">
                  <a:pos x="244" y="277"/>
                </a:cxn>
                <a:cxn ang="0">
                  <a:pos x="289" y="334"/>
                </a:cxn>
                <a:cxn ang="0">
                  <a:pos x="283" y="244"/>
                </a:cxn>
                <a:cxn ang="0">
                  <a:pos x="308" y="157"/>
                </a:cxn>
                <a:cxn ang="0">
                  <a:pos x="333" y="91"/>
                </a:cxn>
                <a:cxn ang="0">
                  <a:pos x="305" y="79"/>
                </a:cxn>
                <a:cxn ang="0">
                  <a:pos x="333" y="36"/>
                </a:cxn>
                <a:cxn ang="0">
                  <a:pos x="282" y="19"/>
                </a:cxn>
                <a:cxn ang="0">
                  <a:pos x="350" y="31"/>
                </a:cxn>
                <a:cxn ang="0">
                  <a:pos x="347" y="0"/>
                </a:cxn>
              </a:cxnLst>
              <a:rect l="0" t="0" r="r" b="b"/>
              <a:pathLst>
                <a:path w="758" h="868">
                  <a:moveTo>
                    <a:pt x="347" y="0"/>
                  </a:moveTo>
                  <a:lnTo>
                    <a:pt x="354" y="13"/>
                  </a:lnTo>
                  <a:lnTo>
                    <a:pt x="356" y="35"/>
                  </a:lnTo>
                  <a:lnTo>
                    <a:pt x="342" y="44"/>
                  </a:lnTo>
                  <a:lnTo>
                    <a:pt x="336" y="60"/>
                  </a:lnTo>
                  <a:lnTo>
                    <a:pt x="341" y="87"/>
                  </a:lnTo>
                  <a:lnTo>
                    <a:pt x="345" y="106"/>
                  </a:lnTo>
                  <a:lnTo>
                    <a:pt x="403" y="113"/>
                  </a:lnTo>
                  <a:lnTo>
                    <a:pt x="415" y="119"/>
                  </a:lnTo>
                  <a:lnTo>
                    <a:pt x="431" y="129"/>
                  </a:lnTo>
                  <a:lnTo>
                    <a:pt x="450" y="153"/>
                  </a:lnTo>
                  <a:lnTo>
                    <a:pt x="465" y="172"/>
                  </a:lnTo>
                  <a:lnTo>
                    <a:pt x="466" y="202"/>
                  </a:lnTo>
                  <a:lnTo>
                    <a:pt x="487" y="218"/>
                  </a:lnTo>
                  <a:lnTo>
                    <a:pt x="516" y="259"/>
                  </a:lnTo>
                  <a:lnTo>
                    <a:pt x="533" y="300"/>
                  </a:lnTo>
                  <a:lnTo>
                    <a:pt x="553" y="356"/>
                  </a:lnTo>
                  <a:lnTo>
                    <a:pt x="571" y="408"/>
                  </a:lnTo>
                  <a:lnTo>
                    <a:pt x="580" y="430"/>
                  </a:lnTo>
                  <a:lnTo>
                    <a:pt x="627" y="519"/>
                  </a:lnTo>
                  <a:lnTo>
                    <a:pt x="648" y="522"/>
                  </a:lnTo>
                  <a:lnTo>
                    <a:pt x="671" y="554"/>
                  </a:lnTo>
                  <a:lnTo>
                    <a:pt x="681" y="584"/>
                  </a:lnTo>
                  <a:lnTo>
                    <a:pt x="674" y="604"/>
                  </a:lnTo>
                  <a:lnTo>
                    <a:pt x="724" y="663"/>
                  </a:lnTo>
                  <a:lnTo>
                    <a:pt x="739" y="697"/>
                  </a:lnTo>
                  <a:lnTo>
                    <a:pt x="758" y="752"/>
                  </a:lnTo>
                  <a:lnTo>
                    <a:pt x="755" y="805"/>
                  </a:lnTo>
                  <a:lnTo>
                    <a:pt x="748" y="845"/>
                  </a:lnTo>
                  <a:lnTo>
                    <a:pt x="739" y="861"/>
                  </a:lnTo>
                  <a:lnTo>
                    <a:pt x="714" y="868"/>
                  </a:lnTo>
                  <a:lnTo>
                    <a:pt x="594" y="859"/>
                  </a:lnTo>
                  <a:lnTo>
                    <a:pt x="515" y="819"/>
                  </a:lnTo>
                  <a:lnTo>
                    <a:pt x="485" y="727"/>
                  </a:lnTo>
                  <a:lnTo>
                    <a:pt x="487" y="682"/>
                  </a:lnTo>
                  <a:lnTo>
                    <a:pt x="497" y="676"/>
                  </a:lnTo>
                  <a:lnTo>
                    <a:pt x="506" y="687"/>
                  </a:lnTo>
                  <a:lnTo>
                    <a:pt x="510" y="727"/>
                  </a:lnTo>
                  <a:lnTo>
                    <a:pt x="516" y="752"/>
                  </a:lnTo>
                  <a:lnTo>
                    <a:pt x="555" y="812"/>
                  </a:lnTo>
                  <a:lnTo>
                    <a:pt x="642" y="845"/>
                  </a:lnTo>
                  <a:lnTo>
                    <a:pt x="709" y="850"/>
                  </a:lnTo>
                  <a:lnTo>
                    <a:pt x="730" y="819"/>
                  </a:lnTo>
                  <a:lnTo>
                    <a:pt x="746" y="765"/>
                  </a:lnTo>
                  <a:lnTo>
                    <a:pt x="732" y="730"/>
                  </a:lnTo>
                  <a:lnTo>
                    <a:pt x="709" y="682"/>
                  </a:lnTo>
                  <a:lnTo>
                    <a:pt x="689" y="643"/>
                  </a:lnTo>
                  <a:lnTo>
                    <a:pt x="680" y="625"/>
                  </a:lnTo>
                  <a:lnTo>
                    <a:pt x="656" y="604"/>
                  </a:lnTo>
                  <a:lnTo>
                    <a:pt x="668" y="579"/>
                  </a:lnTo>
                  <a:lnTo>
                    <a:pt x="658" y="548"/>
                  </a:lnTo>
                  <a:lnTo>
                    <a:pt x="648" y="533"/>
                  </a:lnTo>
                  <a:lnTo>
                    <a:pt x="609" y="570"/>
                  </a:lnTo>
                  <a:lnTo>
                    <a:pt x="565" y="603"/>
                  </a:lnTo>
                  <a:lnTo>
                    <a:pt x="547" y="606"/>
                  </a:lnTo>
                  <a:lnTo>
                    <a:pt x="500" y="629"/>
                  </a:lnTo>
                  <a:lnTo>
                    <a:pt x="475" y="641"/>
                  </a:lnTo>
                  <a:lnTo>
                    <a:pt x="485" y="672"/>
                  </a:lnTo>
                  <a:lnTo>
                    <a:pt x="474" y="675"/>
                  </a:lnTo>
                  <a:lnTo>
                    <a:pt x="462" y="645"/>
                  </a:lnTo>
                  <a:lnTo>
                    <a:pt x="448" y="645"/>
                  </a:lnTo>
                  <a:lnTo>
                    <a:pt x="451" y="629"/>
                  </a:lnTo>
                  <a:lnTo>
                    <a:pt x="500" y="617"/>
                  </a:lnTo>
                  <a:lnTo>
                    <a:pt x="519" y="607"/>
                  </a:lnTo>
                  <a:lnTo>
                    <a:pt x="552" y="588"/>
                  </a:lnTo>
                  <a:lnTo>
                    <a:pt x="583" y="570"/>
                  </a:lnTo>
                  <a:lnTo>
                    <a:pt x="596" y="563"/>
                  </a:lnTo>
                  <a:lnTo>
                    <a:pt x="631" y="535"/>
                  </a:lnTo>
                  <a:lnTo>
                    <a:pt x="618" y="525"/>
                  </a:lnTo>
                  <a:lnTo>
                    <a:pt x="561" y="426"/>
                  </a:lnTo>
                  <a:lnTo>
                    <a:pt x="553" y="395"/>
                  </a:lnTo>
                  <a:lnTo>
                    <a:pt x="538" y="351"/>
                  </a:lnTo>
                  <a:lnTo>
                    <a:pt x="528" y="330"/>
                  </a:lnTo>
                  <a:lnTo>
                    <a:pt x="513" y="299"/>
                  </a:lnTo>
                  <a:lnTo>
                    <a:pt x="497" y="250"/>
                  </a:lnTo>
                  <a:lnTo>
                    <a:pt x="490" y="238"/>
                  </a:lnTo>
                  <a:lnTo>
                    <a:pt x="475" y="224"/>
                  </a:lnTo>
                  <a:lnTo>
                    <a:pt x="453" y="206"/>
                  </a:lnTo>
                  <a:lnTo>
                    <a:pt x="451" y="180"/>
                  </a:lnTo>
                  <a:lnTo>
                    <a:pt x="423" y="134"/>
                  </a:lnTo>
                  <a:lnTo>
                    <a:pt x="391" y="121"/>
                  </a:lnTo>
                  <a:lnTo>
                    <a:pt x="344" y="115"/>
                  </a:lnTo>
                  <a:lnTo>
                    <a:pt x="325" y="132"/>
                  </a:lnTo>
                  <a:lnTo>
                    <a:pt x="311" y="166"/>
                  </a:lnTo>
                  <a:lnTo>
                    <a:pt x="307" y="237"/>
                  </a:lnTo>
                  <a:lnTo>
                    <a:pt x="314" y="253"/>
                  </a:lnTo>
                  <a:lnTo>
                    <a:pt x="314" y="278"/>
                  </a:lnTo>
                  <a:lnTo>
                    <a:pt x="336" y="281"/>
                  </a:lnTo>
                  <a:lnTo>
                    <a:pt x="347" y="268"/>
                  </a:lnTo>
                  <a:lnTo>
                    <a:pt x="353" y="259"/>
                  </a:lnTo>
                  <a:lnTo>
                    <a:pt x="357" y="208"/>
                  </a:lnTo>
                  <a:lnTo>
                    <a:pt x="363" y="160"/>
                  </a:lnTo>
                  <a:lnTo>
                    <a:pt x="376" y="162"/>
                  </a:lnTo>
                  <a:lnTo>
                    <a:pt x="367" y="180"/>
                  </a:lnTo>
                  <a:lnTo>
                    <a:pt x="367" y="202"/>
                  </a:lnTo>
                  <a:lnTo>
                    <a:pt x="391" y="190"/>
                  </a:lnTo>
                  <a:lnTo>
                    <a:pt x="366" y="210"/>
                  </a:lnTo>
                  <a:lnTo>
                    <a:pt x="361" y="231"/>
                  </a:lnTo>
                  <a:lnTo>
                    <a:pt x="384" y="213"/>
                  </a:lnTo>
                  <a:lnTo>
                    <a:pt x="372" y="253"/>
                  </a:lnTo>
                  <a:lnTo>
                    <a:pt x="353" y="274"/>
                  </a:lnTo>
                  <a:lnTo>
                    <a:pt x="338" y="289"/>
                  </a:lnTo>
                  <a:lnTo>
                    <a:pt x="323" y="287"/>
                  </a:lnTo>
                  <a:lnTo>
                    <a:pt x="310" y="287"/>
                  </a:lnTo>
                  <a:lnTo>
                    <a:pt x="311" y="321"/>
                  </a:lnTo>
                  <a:lnTo>
                    <a:pt x="292" y="345"/>
                  </a:lnTo>
                  <a:lnTo>
                    <a:pt x="263" y="336"/>
                  </a:lnTo>
                  <a:lnTo>
                    <a:pt x="245" y="308"/>
                  </a:lnTo>
                  <a:lnTo>
                    <a:pt x="238" y="312"/>
                  </a:lnTo>
                  <a:lnTo>
                    <a:pt x="220" y="315"/>
                  </a:lnTo>
                  <a:lnTo>
                    <a:pt x="190" y="308"/>
                  </a:lnTo>
                  <a:lnTo>
                    <a:pt x="171" y="272"/>
                  </a:lnTo>
                  <a:lnTo>
                    <a:pt x="148" y="267"/>
                  </a:lnTo>
                  <a:lnTo>
                    <a:pt x="77" y="231"/>
                  </a:lnTo>
                  <a:lnTo>
                    <a:pt x="80" y="212"/>
                  </a:lnTo>
                  <a:lnTo>
                    <a:pt x="64" y="181"/>
                  </a:lnTo>
                  <a:lnTo>
                    <a:pt x="44" y="182"/>
                  </a:lnTo>
                  <a:lnTo>
                    <a:pt x="31" y="209"/>
                  </a:lnTo>
                  <a:lnTo>
                    <a:pt x="8" y="228"/>
                  </a:lnTo>
                  <a:lnTo>
                    <a:pt x="8" y="265"/>
                  </a:lnTo>
                  <a:lnTo>
                    <a:pt x="21" y="281"/>
                  </a:lnTo>
                  <a:lnTo>
                    <a:pt x="102" y="328"/>
                  </a:lnTo>
                  <a:lnTo>
                    <a:pt x="127" y="354"/>
                  </a:lnTo>
                  <a:lnTo>
                    <a:pt x="267" y="402"/>
                  </a:lnTo>
                  <a:lnTo>
                    <a:pt x="311" y="412"/>
                  </a:lnTo>
                  <a:lnTo>
                    <a:pt x="379" y="516"/>
                  </a:lnTo>
                  <a:lnTo>
                    <a:pt x="448" y="612"/>
                  </a:lnTo>
                  <a:lnTo>
                    <a:pt x="440" y="623"/>
                  </a:lnTo>
                  <a:lnTo>
                    <a:pt x="316" y="436"/>
                  </a:lnTo>
                  <a:lnTo>
                    <a:pt x="238" y="402"/>
                  </a:lnTo>
                  <a:lnTo>
                    <a:pt x="126" y="365"/>
                  </a:lnTo>
                  <a:lnTo>
                    <a:pt x="84" y="330"/>
                  </a:lnTo>
                  <a:lnTo>
                    <a:pt x="0" y="277"/>
                  </a:lnTo>
                  <a:lnTo>
                    <a:pt x="0" y="221"/>
                  </a:lnTo>
                  <a:lnTo>
                    <a:pt x="31" y="190"/>
                  </a:lnTo>
                  <a:lnTo>
                    <a:pt x="40" y="166"/>
                  </a:lnTo>
                  <a:lnTo>
                    <a:pt x="65" y="154"/>
                  </a:lnTo>
                  <a:lnTo>
                    <a:pt x="75" y="165"/>
                  </a:lnTo>
                  <a:lnTo>
                    <a:pt x="87" y="205"/>
                  </a:lnTo>
                  <a:lnTo>
                    <a:pt x="98" y="215"/>
                  </a:lnTo>
                  <a:lnTo>
                    <a:pt x="114" y="228"/>
                  </a:lnTo>
                  <a:lnTo>
                    <a:pt x="140" y="230"/>
                  </a:lnTo>
                  <a:lnTo>
                    <a:pt x="157" y="212"/>
                  </a:lnTo>
                  <a:lnTo>
                    <a:pt x="157" y="188"/>
                  </a:lnTo>
                  <a:lnTo>
                    <a:pt x="139" y="165"/>
                  </a:lnTo>
                  <a:lnTo>
                    <a:pt x="93" y="157"/>
                  </a:lnTo>
                  <a:lnTo>
                    <a:pt x="92" y="146"/>
                  </a:lnTo>
                  <a:lnTo>
                    <a:pt x="154" y="153"/>
                  </a:lnTo>
                  <a:lnTo>
                    <a:pt x="161" y="172"/>
                  </a:lnTo>
                  <a:lnTo>
                    <a:pt x="164" y="203"/>
                  </a:lnTo>
                  <a:lnTo>
                    <a:pt x="161" y="234"/>
                  </a:lnTo>
                  <a:lnTo>
                    <a:pt x="170" y="258"/>
                  </a:lnTo>
                  <a:lnTo>
                    <a:pt x="192" y="293"/>
                  </a:lnTo>
                  <a:lnTo>
                    <a:pt x="207" y="305"/>
                  </a:lnTo>
                  <a:lnTo>
                    <a:pt x="233" y="299"/>
                  </a:lnTo>
                  <a:lnTo>
                    <a:pt x="238" y="267"/>
                  </a:lnTo>
                  <a:lnTo>
                    <a:pt x="185" y="162"/>
                  </a:lnTo>
                  <a:lnTo>
                    <a:pt x="213" y="163"/>
                  </a:lnTo>
                  <a:lnTo>
                    <a:pt x="239" y="169"/>
                  </a:lnTo>
                  <a:lnTo>
                    <a:pt x="229" y="218"/>
                  </a:lnTo>
                  <a:lnTo>
                    <a:pt x="235" y="247"/>
                  </a:lnTo>
                  <a:lnTo>
                    <a:pt x="244" y="277"/>
                  </a:lnTo>
                  <a:lnTo>
                    <a:pt x="255" y="308"/>
                  </a:lnTo>
                  <a:lnTo>
                    <a:pt x="272" y="334"/>
                  </a:lnTo>
                  <a:lnTo>
                    <a:pt x="289" y="334"/>
                  </a:lnTo>
                  <a:lnTo>
                    <a:pt x="304" y="320"/>
                  </a:lnTo>
                  <a:lnTo>
                    <a:pt x="304" y="287"/>
                  </a:lnTo>
                  <a:lnTo>
                    <a:pt x="283" y="244"/>
                  </a:lnTo>
                  <a:lnTo>
                    <a:pt x="289" y="200"/>
                  </a:lnTo>
                  <a:lnTo>
                    <a:pt x="303" y="163"/>
                  </a:lnTo>
                  <a:lnTo>
                    <a:pt x="308" y="157"/>
                  </a:lnTo>
                  <a:lnTo>
                    <a:pt x="320" y="125"/>
                  </a:lnTo>
                  <a:lnTo>
                    <a:pt x="332" y="113"/>
                  </a:lnTo>
                  <a:lnTo>
                    <a:pt x="333" y="91"/>
                  </a:lnTo>
                  <a:lnTo>
                    <a:pt x="331" y="63"/>
                  </a:lnTo>
                  <a:lnTo>
                    <a:pt x="317" y="67"/>
                  </a:lnTo>
                  <a:lnTo>
                    <a:pt x="305" y="79"/>
                  </a:lnTo>
                  <a:lnTo>
                    <a:pt x="310" y="67"/>
                  </a:lnTo>
                  <a:lnTo>
                    <a:pt x="317" y="54"/>
                  </a:lnTo>
                  <a:lnTo>
                    <a:pt x="333" y="36"/>
                  </a:lnTo>
                  <a:lnTo>
                    <a:pt x="322" y="32"/>
                  </a:lnTo>
                  <a:lnTo>
                    <a:pt x="303" y="28"/>
                  </a:lnTo>
                  <a:lnTo>
                    <a:pt x="282" y="19"/>
                  </a:lnTo>
                  <a:lnTo>
                    <a:pt x="308" y="23"/>
                  </a:lnTo>
                  <a:lnTo>
                    <a:pt x="339" y="32"/>
                  </a:lnTo>
                  <a:lnTo>
                    <a:pt x="350" y="31"/>
                  </a:lnTo>
                  <a:lnTo>
                    <a:pt x="348" y="13"/>
                  </a:lnTo>
                  <a:lnTo>
                    <a:pt x="347" y="0"/>
                  </a:lnTo>
                  <a:lnTo>
                    <a:pt x="347" y="0"/>
                  </a:lnTo>
                  <a:close/>
                </a:path>
              </a:pathLst>
            </a:custGeom>
            <a:solidFill>
              <a:srgbClr val="000000"/>
            </a:solidFill>
            <a:ln w="9525">
              <a:noFill/>
              <a:round/>
              <a:headEnd/>
              <a:tailEnd/>
            </a:ln>
          </p:spPr>
          <p:txBody>
            <a:bodyPr/>
            <a:lstStyle/>
            <a:p>
              <a:pPr>
                <a:defRPr/>
              </a:pPr>
              <a:endParaRPr lang="en-US"/>
            </a:p>
          </p:txBody>
        </p:sp>
        <p:sp>
          <p:nvSpPr>
            <p:cNvPr id="83248" name="Freeform 304">
              <a:extLst>
                <a:ext uri="{FF2B5EF4-FFF2-40B4-BE49-F238E27FC236}">
                  <a16:creationId xmlns:a16="http://schemas.microsoft.com/office/drawing/2014/main" id="{A3580384-3019-B0AD-9438-623D2EAB9F5F}"/>
                </a:ext>
              </a:extLst>
            </p:cNvPr>
            <p:cNvSpPr>
              <a:spLocks/>
            </p:cNvSpPr>
            <p:nvPr/>
          </p:nvSpPr>
          <p:spPr bwMode="auto">
            <a:xfrm>
              <a:off x="4392" y="1253"/>
              <a:ext cx="255" cy="209"/>
            </a:xfrm>
            <a:custGeom>
              <a:avLst/>
              <a:gdLst/>
              <a:ahLst/>
              <a:cxnLst>
                <a:cxn ang="0">
                  <a:pos x="599" y="201"/>
                </a:cxn>
                <a:cxn ang="0">
                  <a:pos x="544" y="184"/>
                </a:cxn>
                <a:cxn ang="0">
                  <a:pos x="462" y="192"/>
                </a:cxn>
                <a:cxn ang="0">
                  <a:pos x="415" y="223"/>
                </a:cxn>
                <a:cxn ang="0">
                  <a:pos x="381" y="273"/>
                </a:cxn>
                <a:cxn ang="0">
                  <a:pos x="353" y="319"/>
                </a:cxn>
                <a:cxn ang="0">
                  <a:pos x="325" y="378"/>
                </a:cxn>
                <a:cxn ang="0">
                  <a:pos x="283" y="506"/>
                </a:cxn>
                <a:cxn ang="0">
                  <a:pos x="267" y="538"/>
                </a:cxn>
                <a:cxn ang="0">
                  <a:pos x="244" y="560"/>
                </a:cxn>
                <a:cxn ang="0">
                  <a:pos x="214" y="515"/>
                </a:cxn>
                <a:cxn ang="0">
                  <a:pos x="188" y="468"/>
                </a:cxn>
                <a:cxn ang="0">
                  <a:pos x="148" y="407"/>
                </a:cxn>
                <a:cxn ang="0">
                  <a:pos x="101" y="333"/>
                </a:cxn>
                <a:cxn ang="0">
                  <a:pos x="53" y="252"/>
                </a:cxn>
                <a:cxn ang="0">
                  <a:pos x="22" y="174"/>
                </a:cxn>
                <a:cxn ang="0">
                  <a:pos x="0" y="117"/>
                </a:cxn>
                <a:cxn ang="0">
                  <a:pos x="15" y="59"/>
                </a:cxn>
                <a:cxn ang="0">
                  <a:pos x="40" y="176"/>
                </a:cxn>
                <a:cxn ang="0">
                  <a:pos x="68" y="245"/>
                </a:cxn>
                <a:cxn ang="0">
                  <a:pos x="109" y="332"/>
                </a:cxn>
                <a:cxn ang="0">
                  <a:pos x="157" y="400"/>
                </a:cxn>
                <a:cxn ang="0">
                  <a:pos x="186" y="441"/>
                </a:cxn>
                <a:cxn ang="0">
                  <a:pos x="241" y="524"/>
                </a:cxn>
                <a:cxn ang="0">
                  <a:pos x="280" y="456"/>
                </a:cxn>
                <a:cxn ang="0">
                  <a:pos x="316" y="361"/>
                </a:cxn>
                <a:cxn ang="0">
                  <a:pos x="356" y="291"/>
                </a:cxn>
                <a:cxn ang="0">
                  <a:pos x="384" y="246"/>
                </a:cxn>
                <a:cxn ang="0">
                  <a:pos x="443" y="187"/>
                </a:cxn>
                <a:cxn ang="0">
                  <a:pos x="512" y="168"/>
                </a:cxn>
                <a:cxn ang="0">
                  <a:pos x="345" y="93"/>
                </a:cxn>
                <a:cxn ang="0">
                  <a:pos x="300" y="0"/>
                </a:cxn>
                <a:cxn ang="0">
                  <a:pos x="335" y="65"/>
                </a:cxn>
                <a:cxn ang="0">
                  <a:pos x="382" y="97"/>
                </a:cxn>
                <a:cxn ang="0">
                  <a:pos x="418" y="117"/>
                </a:cxn>
                <a:cxn ang="0">
                  <a:pos x="468" y="136"/>
                </a:cxn>
                <a:cxn ang="0">
                  <a:pos x="533" y="161"/>
                </a:cxn>
                <a:cxn ang="0">
                  <a:pos x="625" y="186"/>
                </a:cxn>
                <a:cxn ang="0">
                  <a:pos x="714" y="196"/>
                </a:cxn>
              </a:cxnLst>
              <a:rect l="0" t="0" r="r" b="b"/>
              <a:pathLst>
                <a:path w="721" h="560">
                  <a:moveTo>
                    <a:pt x="714" y="196"/>
                  </a:moveTo>
                  <a:lnTo>
                    <a:pt x="599" y="201"/>
                  </a:lnTo>
                  <a:lnTo>
                    <a:pt x="555" y="192"/>
                  </a:lnTo>
                  <a:lnTo>
                    <a:pt x="544" y="184"/>
                  </a:lnTo>
                  <a:lnTo>
                    <a:pt x="490" y="180"/>
                  </a:lnTo>
                  <a:lnTo>
                    <a:pt x="462" y="192"/>
                  </a:lnTo>
                  <a:lnTo>
                    <a:pt x="441" y="205"/>
                  </a:lnTo>
                  <a:lnTo>
                    <a:pt x="415" y="223"/>
                  </a:lnTo>
                  <a:lnTo>
                    <a:pt x="401" y="240"/>
                  </a:lnTo>
                  <a:lnTo>
                    <a:pt x="381" y="273"/>
                  </a:lnTo>
                  <a:lnTo>
                    <a:pt x="362" y="305"/>
                  </a:lnTo>
                  <a:lnTo>
                    <a:pt x="353" y="319"/>
                  </a:lnTo>
                  <a:lnTo>
                    <a:pt x="342" y="342"/>
                  </a:lnTo>
                  <a:lnTo>
                    <a:pt x="325" y="378"/>
                  </a:lnTo>
                  <a:lnTo>
                    <a:pt x="304" y="442"/>
                  </a:lnTo>
                  <a:lnTo>
                    <a:pt x="283" y="506"/>
                  </a:lnTo>
                  <a:lnTo>
                    <a:pt x="273" y="525"/>
                  </a:lnTo>
                  <a:lnTo>
                    <a:pt x="267" y="538"/>
                  </a:lnTo>
                  <a:lnTo>
                    <a:pt x="269" y="519"/>
                  </a:lnTo>
                  <a:lnTo>
                    <a:pt x="244" y="560"/>
                  </a:lnTo>
                  <a:lnTo>
                    <a:pt x="232" y="547"/>
                  </a:lnTo>
                  <a:lnTo>
                    <a:pt x="214" y="515"/>
                  </a:lnTo>
                  <a:lnTo>
                    <a:pt x="196" y="482"/>
                  </a:lnTo>
                  <a:lnTo>
                    <a:pt x="188" y="468"/>
                  </a:lnTo>
                  <a:lnTo>
                    <a:pt x="168" y="438"/>
                  </a:lnTo>
                  <a:lnTo>
                    <a:pt x="148" y="407"/>
                  </a:lnTo>
                  <a:lnTo>
                    <a:pt x="126" y="370"/>
                  </a:lnTo>
                  <a:lnTo>
                    <a:pt x="101" y="333"/>
                  </a:lnTo>
                  <a:lnTo>
                    <a:pt x="80" y="298"/>
                  </a:lnTo>
                  <a:lnTo>
                    <a:pt x="53" y="252"/>
                  </a:lnTo>
                  <a:lnTo>
                    <a:pt x="42" y="220"/>
                  </a:lnTo>
                  <a:lnTo>
                    <a:pt x="22" y="174"/>
                  </a:lnTo>
                  <a:lnTo>
                    <a:pt x="6" y="134"/>
                  </a:lnTo>
                  <a:lnTo>
                    <a:pt x="0" y="117"/>
                  </a:lnTo>
                  <a:lnTo>
                    <a:pt x="3" y="83"/>
                  </a:lnTo>
                  <a:lnTo>
                    <a:pt x="15" y="59"/>
                  </a:lnTo>
                  <a:lnTo>
                    <a:pt x="25" y="114"/>
                  </a:lnTo>
                  <a:lnTo>
                    <a:pt x="40" y="176"/>
                  </a:lnTo>
                  <a:lnTo>
                    <a:pt x="49" y="199"/>
                  </a:lnTo>
                  <a:lnTo>
                    <a:pt x="68" y="245"/>
                  </a:lnTo>
                  <a:lnTo>
                    <a:pt x="90" y="295"/>
                  </a:lnTo>
                  <a:lnTo>
                    <a:pt x="109" y="332"/>
                  </a:lnTo>
                  <a:lnTo>
                    <a:pt x="132" y="363"/>
                  </a:lnTo>
                  <a:lnTo>
                    <a:pt x="157" y="400"/>
                  </a:lnTo>
                  <a:lnTo>
                    <a:pt x="177" y="429"/>
                  </a:lnTo>
                  <a:lnTo>
                    <a:pt x="186" y="441"/>
                  </a:lnTo>
                  <a:lnTo>
                    <a:pt x="235" y="534"/>
                  </a:lnTo>
                  <a:lnTo>
                    <a:pt x="241" y="524"/>
                  </a:lnTo>
                  <a:lnTo>
                    <a:pt x="257" y="500"/>
                  </a:lnTo>
                  <a:lnTo>
                    <a:pt x="280" y="456"/>
                  </a:lnTo>
                  <a:lnTo>
                    <a:pt x="294" y="416"/>
                  </a:lnTo>
                  <a:lnTo>
                    <a:pt x="316" y="361"/>
                  </a:lnTo>
                  <a:lnTo>
                    <a:pt x="334" y="329"/>
                  </a:lnTo>
                  <a:lnTo>
                    <a:pt x="356" y="291"/>
                  </a:lnTo>
                  <a:lnTo>
                    <a:pt x="375" y="258"/>
                  </a:lnTo>
                  <a:lnTo>
                    <a:pt x="384" y="246"/>
                  </a:lnTo>
                  <a:lnTo>
                    <a:pt x="416" y="199"/>
                  </a:lnTo>
                  <a:lnTo>
                    <a:pt x="443" y="187"/>
                  </a:lnTo>
                  <a:lnTo>
                    <a:pt x="478" y="173"/>
                  </a:lnTo>
                  <a:lnTo>
                    <a:pt x="512" y="168"/>
                  </a:lnTo>
                  <a:lnTo>
                    <a:pt x="370" y="108"/>
                  </a:lnTo>
                  <a:lnTo>
                    <a:pt x="345" y="93"/>
                  </a:lnTo>
                  <a:lnTo>
                    <a:pt x="313" y="58"/>
                  </a:lnTo>
                  <a:lnTo>
                    <a:pt x="300" y="0"/>
                  </a:lnTo>
                  <a:lnTo>
                    <a:pt x="311" y="28"/>
                  </a:lnTo>
                  <a:lnTo>
                    <a:pt x="335" y="65"/>
                  </a:lnTo>
                  <a:lnTo>
                    <a:pt x="354" y="80"/>
                  </a:lnTo>
                  <a:lnTo>
                    <a:pt x="382" y="97"/>
                  </a:lnTo>
                  <a:lnTo>
                    <a:pt x="407" y="111"/>
                  </a:lnTo>
                  <a:lnTo>
                    <a:pt x="418" y="117"/>
                  </a:lnTo>
                  <a:lnTo>
                    <a:pt x="432" y="123"/>
                  </a:lnTo>
                  <a:lnTo>
                    <a:pt x="468" y="136"/>
                  </a:lnTo>
                  <a:lnTo>
                    <a:pt x="506" y="151"/>
                  </a:lnTo>
                  <a:lnTo>
                    <a:pt x="533" y="161"/>
                  </a:lnTo>
                  <a:lnTo>
                    <a:pt x="574" y="176"/>
                  </a:lnTo>
                  <a:lnTo>
                    <a:pt x="625" y="186"/>
                  </a:lnTo>
                  <a:lnTo>
                    <a:pt x="721" y="186"/>
                  </a:lnTo>
                  <a:lnTo>
                    <a:pt x="714" y="196"/>
                  </a:lnTo>
                  <a:lnTo>
                    <a:pt x="714" y="196"/>
                  </a:lnTo>
                  <a:close/>
                </a:path>
              </a:pathLst>
            </a:custGeom>
            <a:solidFill>
              <a:srgbClr val="000000"/>
            </a:solidFill>
            <a:ln w="9525">
              <a:noFill/>
              <a:round/>
              <a:headEnd/>
              <a:tailEnd/>
            </a:ln>
          </p:spPr>
          <p:txBody>
            <a:bodyPr/>
            <a:lstStyle/>
            <a:p>
              <a:pPr>
                <a:defRPr/>
              </a:pPr>
              <a:endParaRPr lang="en-US"/>
            </a:p>
          </p:txBody>
        </p:sp>
        <p:sp>
          <p:nvSpPr>
            <p:cNvPr id="83249" name="Freeform 305">
              <a:extLst>
                <a:ext uri="{FF2B5EF4-FFF2-40B4-BE49-F238E27FC236}">
                  <a16:creationId xmlns:a16="http://schemas.microsoft.com/office/drawing/2014/main" id="{27AE09DB-EE49-CFE9-9FC4-7135FB4862DB}"/>
                </a:ext>
              </a:extLst>
            </p:cNvPr>
            <p:cNvSpPr>
              <a:spLocks/>
            </p:cNvSpPr>
            <p:nvPr/>
          </p:nvSpPr>
          <p:spPr bwMode="auto">
            <a:xfrm>
              <a:off x="4633" y="1252"/>
              <a:ext cx="29" cy="14"/>
            </a:xfrm>
            <a:custGeom>
              <a:avLst/>
              <a:gdLst/>
              <a:ahLst/>
              <a:cxnLst>
                <a:cxn ang="0">
                  <a:pos x="81" y="2"/>
                </a:cxn>
                <a:cxn ang="0">
                  <a:pos x="62" y="0"/>
                </a:cxn>
                <a:cxn ang="0">
                  <a:pos x="49" y="8"/>
                </a:cxn>
                <a:cxn ang="0">
                  <a:pos x="37" y="13"/>
                </a:cxn>
                <a:cxn ang="0">
                  <a:pos x="29" y="21"/>
                </a:cxn>
                <a:cxn ang="0">
                  <a:pos x="19" y="27"/>
                </a:cxn>
                <a:cxn ang="0">
                  <a:pos x="9" y="33"/>
                </a:cxn>
                <a:cxn ang="0">
                  <a:pos x="0" y="39"/>
                </a:cxn>
                <a:cxn ang="0">
                  <a:pos x="16" y="33"/>
                </a:cxn>
                <a:cxn ang="0">
                  <a:pos x="38" y="19"/>
                </a:cxn>
                <a:cxn ang="0">
                  <a:pos x="57" y="5"/>
                </a:cxn>
                <a:cxn ang="0">
                  <a:pos x="78" y="9"/>
                </a:cxn>
                <a:cxn ang="0">
                  <a:pos x="81" y="2"/>
                </a:cxn>
                <a:cxn ang="0">
                  <a:pos x="81" y="2"/>
                </a:cxn>
              </a:cxnLst>
              <a:rect l="0" t="0" r="r" b="b"/>
              <a:pathLst>
                <a:path w="81" h="39">
                  <a:moveTo>
                    <a:pt x="81" y="2"/>
                  </a:moveTo>
                  <a:lnTo>
                    <a:pt x="62" y="0"/>
                  </a:lnTo>
                  <a:lnTo>
                    <a:pt x="49" y="8"/>
                  </a:lnTo>
                  <a:lnTo>
                    <a:pt x="37" y="13"/>
                  </a:lnTo>
                  <a:lnTo>
                    <a:pt x="29" y="21"/>
                  </a:lnTo>
                  <a:lnTo>
                    <a:pt x="19" y="27"/>
                  </a:lnTo>
                  <a:lnTo>
                    <a:pt x="9" y="33"/>
                  </a:lnTo>
                  <a:lnTo>
                    <a:pt x="0" y="39"/>
                  </a:lnTo>
                  <a:lnTo>
                    <a:pt x="16" y="33"/>
                  </a:lnTo>
                  <a:lnTo>
                    <a:pt x="38" y="19"/>
                  </a:lnTo>
                  <a:lnTo>
                    <a:pt x="57" y="5"/>
                  </a:lnTo>
                  <a:lnTo>
                    <a:pt x="78" y="9"/>
                  </a:lnTo>
                  <a:lnTo>
                    <a:pt x="81" y="2"/>
                  </a:lnTo>
                  <a:lnTo>
                    <a:pt x="81" y="2"/>
                  </a:lnTo>
                  <a:close/>
                </a:path>
              </a:pathLst>
            </a:custGeom>
            <a:solidFill>
              <a:srgbClr val="000000"/>
            </a:solidFill>
            <a:ln w="9525">
              <a:noFill/>
              <a:round/>
              <a:headEnd/>
              <a:tailEnd/>
            </a:ln>
          </p:spPr>
          <p:txBody>
            <a:bodyPr/>
            <a:lstStyle/>
            <a:p>
              <a:pPr>
                <a:defRPr/>
              </a:pPr>
              <a:endParaRPr lang="en-US"/>
            </a:p>
          </p:txBody>
        </p:sp>
        <p:sp>
          <p:nvSpPr>
            <p:cNvPr id="83250" name="Freeform 306">
              <a:extLst>
                <a:ext uri="{FF2B5EF4-FFF2-40B4-BE49-F238E27FC236}">
                  <a16:creationId xmlns:a16="http://schemas.microsoft.com/office/drawing/2014/main" id="{92839B49-F59E-F455-725C-DD779D3CFB86}"/>
                </a:ext>
              </a:extLst>
            </p:cNvPr>
            <p:cNvSpPr>
              <a:spLocks/>
            </p:cNvSpPr>
            <p:nvPr/>
          </p:nvSpPr>
          <p:spPr bwMode="auto">
            <a:xfrm>
              <a:off x="4439" y="1180"/>
              <a:ext cx="30" cy="60"/>
            </a:xfrm>
            <a:custGeom>
              <a:avLst/>
              <a:gdLst/>
              <a:ahLst/>
              <a:cxnLst>
                <a:cxn ang="0">
                  <a:pos x="83" y="74"/>
                </a:cxn>
                <a:cxn ang="0">
                  <a:pos x="81" y="21"/>
                </a:cxn>
                <a:cxn ang="0">
                  <a:pos x="59" y="6"/>
                </a:cxn>
                <a:cxn ang="0">
                  <a:pos x="32" y="0"/>
                </a:cxn>
                <a:cxn ang="0">
                  <a:pos x="4" y="16"/>
                </a:cxn>
                <a:cxn ang="0">
                  <a:pos x="0" y="49"/>
                </a:cxn>
                <a:cxn ang="0">
                  <a:pos x="12" y="84"/>
                </a:cxn>
                <a:cxn ang="0">
                  <a:pos x="24" y="112"/>
                </a:cxn>
                <a:cxn ang="0">
                  <a:pos x="37" y="134"/>
                </a:cxn>
                <a:cxn ang="0">
                  <a:pos x="53" y="150"/>
                </a:cxn>
                <a:cxn ang="0">
                  <a:pos x="69" y="158"/>
                </a:cxn>
                <a:cxn ang="0">
                  <a:pos x="81" y="161"/>
                </a:cxn>
                <a:cxn ang="0">
                  <a:pos x="71" y="148"/>
                </a:cxn>
                <a:cxn ang="0">
                  <a:pos x="49" y="140"/>
                </a:cxn>
                <a:cxn ang="0">
                  <a:pos x="26" y="102"/>
                </a:cxn>
                <a:cxn ang="0">
                  <a:pos x="9" y="68"/>
                </a:cxn>
                <a:cxn ang="0">
                  <a:pos x="4" y="31"/>
                </a:cxn>
                <a:cxn ang="0">
                  <a:pos x="9" y="18"/>
                </a:cxn>
                <a:cxn ang="0">
                  <a:pos x="21" y="10"/>
                </a:cxn>
                <a:cxn ang="0">
                  <a:pos x="47" y="10"/>
                </a:cxn>
                <a:cxn ang="0">
                  <a:pos x="62" y="27"/>
                </a:cxn>
                <a:cxn ang="0">
                  <a:pos x="68" y="24"/>
                </a:cxn>
                <a:cxn ang="0">
                  <a:pos x="77" y="28"/>
                </a:cxn>
                <a:cxn ang="0">
                  <a:pos x="83" y="74"/>
                </a:cxn>
                <a:cxn ang="0">
                  <a:pos x="83" y="74"/>
                </a:cxn>
              </a:cxnLst>
              <a:rect l="0" t="0" r="r" b="b"/>
              <a:pathLst>
                <a:path w="83" h="161">
                  <a:moveTo>
                    <a:pt x="83" y="74"/>
                  </a:moveTo>
                  <a:lnTo>
                    <a:pt x="81" y="21"/>
                  </a:lnTo>
                  <a:lnTo>
                    <a:pt x="59" y="6"/>
                  </a:lnTo>
                  <a:lnTo>
                    <a:pt x="32" y="0"/>
                  </a:lnTo>
                  <a:lnTo>
                    <a:pt x="4" y="16"/>
                  </a:lnTo>
                  <a:lnTo>
                    <a:pt x="0" y="49"/>
                  </a:lnTo>
                  <a:lnTo>
                    <a:pt x="12" y="84"/>
                  </a:lnTo>
                  <a:lnTo>
                    <a:pt x="24" y="112"/>
                  </a:lnTo>
                  <a:lnTo>
                    <a:pt x="37" y="134"/>
                  </a:lnTo>
                  <a:lnTo>
                    <a:pt x="53" y="150"/>
                  </a:lnTo>
                  <a:lnTo>
                    <a:pt x="69" y="158"/>
                  </a:lnTo>
                  <a:lnTo>
                    <a:pt x="81" y="161"/>
                  </a:lnTo>
                  <a:lnTo>
                    <a:pt x="71" y="148"/>
                  </a:lnTo>
                  <a:lnTo>
                    <a:pt x="49" y="140"/>
                  </a:lnTo>
                  <a:lnTo>
                    <a:pt x="26" y="102"/>
                  </a:lnTo>
                  <a:lnTo>
                    <a:pt x="9" y="68"/>
                  </a:lnTo>
                  <a:lnTo>
                    <a:pt x="4" y="31"/>
                  </a:lnTo>
                  <a:lnTo>
                    <a:pt x="9" y="18"/>
                  </a:lnTo>
                  <a:lnTo>
                    <a:pt x="21" y="10"/>
                  </a:lnTo>
                  <a:lnTo>
                    <a:pt x="47" y="10"/>
                  </a:lnTo>
                  <a:lnTo>
                    <a:pt x="62" y="27"/>
                  </a:lnTo>
                  <a:lnTo>
                    <a:pt x="68" y="24"/>
                  </a:lnTo>
                  <a:lnTo>
                    <a:pt x="77" y="28"/>
                  </a:lnTo>
                  <a:lnTo>
                    <a:pt x="83" y="74"/>
                  </a:lnTo>
                  <a:lnTo>
                    <a:pt x="83" y="74"/>
                  </a:lnTo>
                  <a:close/>
                </a:path>
              </a:pathLst>
            </a:custGeom>
            <a:solidFill>
              <a:srgbClr val="000000"/>
            </a:solidFill>
            <a:ln w="9525">
              <a:noFill/>
              <a:round/>
              <a:headEnd/>
              <a:tailEnd/>
            </a:ln>
          </p:spPr>
          <p:txBody>
            <a:bodyPr/>
            <a:lstStyle/>
            <a:p>
              <a:pPr>
                <a:defRPr/>
              </a:pPr>
              <a:endParaRPr lang="en-US"/>
            </a:p>
          </p:txBody>
        </p:sp>
        <p:sp>
          <p:nvSpPr>
            <p:cNvPr id="83251" name="Freeform 307">
              <a:extLst>
                <a:ext uri="{FF2B5EF4-FFF2-40B4-BE49-F238E27FC236}">
                  <a16:creationId xmlns:a16="http://schemas.microsoft.com/office/drawing/2014/main" id="{690FA6C8-E7B4-602F-0A06-CE6AB600026A}"/>
                </a:ext>
              </a:extLst>
            </p:cNvPr>
            <p:cNvSpPr>
              <a:spLocks/>
            </p:cNvSpPr>
            <p:nvPr/>
          </p:nvSpPr>
          <p:spPr bwMode="auto">
            <a:xfrm>
              <a:off x="4454" y="1193"/>
              <a:ext cx="27" cy="32"/>
            </a:xfrm>
            <a:custGeom>
              <a:avLst/>
              <a:gdLst/>
              <a:ahLst/>
              <a:cxnLst>
                <a:cxn ang="0">
                  <a:pos x="65" y="12"/>
                </a:cxn>
                <a:cxn ang="0">
                  <a:pos x="61" y="42"/>
                </a:cxn>
                <a:cxn ang="0">
                  <a:pos x="68" y="61"/>
                </a:cxn>
                <a:cxn ang="0">
                  <a:pos x="75" y="70"/>
                </a:cxn>
                <a:cxn ang="0">
                  <a:pos x="72" y="78"/>
                </a:cxn>
                <a:cxn ang="0">
                  <a:pos x="61" y="84"/>
                </a:cxn>
                <a:cxn ang="0">
                  <a:pos x="44" y="76"/>
                </a:cxn>
                <a:cxn ang="0">
                  <a:pos x="36" y="70"/>
                </a:cxn>
                <a:cxn ang="0">
                  <a:pos x="27" y="76"/>
                </a:cxn>
                <a:cxn ang="0">
                  <a:pos x="8" y="68"/>
                </a:cxn>
                <a:cxn ang="0">
                  <a:pos x="0" y="21"/>
                </a:cxn>
                <a:cxn ang="0">
                  <a:pos x="12" y="8"/>
                </a:cxn>
                <a:cxn ang="0">
                  <a:pos x="22" y="0"/>
                </a:cxn>
                <a:cxn ang="0">
                  <a:pos x="40" y="0"/>
                </a:cxn>
                <a:cxn ang="0">
                  <a:pos x="43" y="18"/>
                </a:cxn>
                <a:cxn ang="0">
                  <a:pos x="31" y="12"/>
                </a:cxn>
                <a:cxn ang="0">
                  <a:pos x="16" y="9"/>
                </a:cxn>
                <a:cxn ang="0">
                  <a:pos x="3" y="34"/>
                </a:cxn>
                <a:cxn ang="0">
                  <a:pos x="6" y="52"/>
                </a:cxn>
                <a:cxn ang="0">
                  <a:pos x="13" y="67"/>
                </a:cxn>
                <a:cxn ang="0">
                  <a:pos x="30" y="70"/>
                </a:cxn>
                <a:cxn ang="0">
                  <a:pos x="49" y="67"/>
                </a:cxn>
                <a:cxn ang="0">
                  <a:pos x="59" y="74"/>
                </a:cxn>
                <a:cxn ang="0">
                  <a:pos x="67" y="76"/>
                </a:cxn>
                <a:cxn ang="0">
                  <a:pos x="61" y="52"/>
                </a:cxn>
                <a:cxn ang="0">
                  <a:pos x="50" y="59"/>
                </a:cxn>
                <a:cxn ang="0">
                  <a:pos x="46" y="52"/>
                </a:cxn>
                <a:cxn ang="0">
                  <a:pos x="52" y="25"/>
                </a:cxn>
                <a:cxn ang="0">
                  <a:pos x="65" y="12"/>
                </a:cxn>
                <a:cxn ang="0">
                  <a:pos x="65" y="12"/>
                </a:cxn>
              </a:cxnLst>
              <a:rect l="0" t="0" r="r" b="b"/>
              <a:pathLst>
                <a:path w="75" h="84">
                  <a:moveTo>
                    <a:pt x="65" y="12"/>
                  </a:moveTo>
                  <a:lnTo>
                    <a:pt x="61" y="42"/>
                  </a:lnTo>
                  <a:lnTo>
                    <a:pt x="68" y="61"/>
                  </a:lnTo>
                  <a:lnTo>
                    <a:pt x="75" y="70"/>
                  </a:lnTo>
                  <a:lnTo>
                    <a:pt x="72" y="78"/>
                  </a:lnTo>
                  <a:lnTo>
                    <a:pt x="61" y="84"/>
                  </a:lnTo>
                  <a:lnTo>
                    <a:pt x="44" y="76"/>
                  </a:lnTo>
                  <a:lnTo>
                    <a:pt x="36" y="70"/>
                  </a:lnTo>
                  <a:lnTo>
                    <a:pt x="27" y="76"/>
                  </a:lnTo>
                  <a:lnTo>
                    <a:pt x="8" y="68"/>
                  </a:lnTo>
                  <a:lnTo>
                    <a:pt x="0" y="21"/>
                  </a:lnTo>
                  <a:lnTo>
                    <a:pt x="12" y="8"/>
                  </a:lnTo>
                  <a:lnTo>
                    <a:pt x="22" y="0"/>
                  </a:lnTo>
                  <a:lnTo>
                    <a:pt x="40" y="0"/>
                  </a:lnTo>
                  <a:lnTo>
                    <a:pt x="43" y="18"/>
                  </a:lnTo>
                  <a:lnTo>
                    <a:pt x="31" y="12"/>
                  </a:lnTo>
                  <a:lnTo>
                    <a:pt x="16" y="9"/>
                  </a:lnTo>
                  <a:lnTo>
                    <a:pt x="3" y="34"/>
                  </a:lnTo>
                  <a:lnTo>
                    <a:pt x="6" y="52"/>
                  </a:lnTo>
                  <a:lnTo>
                    <a:pt x="13" y="67"/>
                  </a:lnTo>
                  <a:lnTo>
                    <a:pt x="30" y="70"/>
                  </a:lnTo>
                  <a:lnTo>
                    <a:pt x="49" y="67"/>
                  </a:lnTo>
                  <a:lnTo>
                    <a:pt x="59" y="74"/>
                  </a:lnTo>
                  <a:lnTo>
                    <a:pt x="67" y="76"/>
                  </a:lnTo>
                  <a:lnTo>
                    <a:pt x="61" y="52"/>
                  </a:lnTo>
                  <a:lnTo>
                    <a:pt x="50" y="59"/>
                  </a:lnTo>
                  <a:lnTo>
                    <a:pt x="46" y="52"/>
                  </a:lnTo>
                  <a:lnTo>
                    <a:pt x="52" y="25"/>
                  </a:lnTo>
                  <a:lnTo>
                    <a:pt x="65" y="12"/>
                  </a:lnTo>
                  <a:lnTo>
                    <a:pt x="65" y="12"/>
                  </a:lnTo>
                  <a:close/>
                </a:path>
              </a:pathLst>
            </a:custGeom>
            <a:solidFill>
              <a:srgbClr val="000000"/>
            </a:solidFill>
            <a:ln w="9525">
              <a:noFill/>
              <a:round/>
              <a:headEnd/>
              <a:tailEnd/>
            </a:ln>
          </p:spPr>
          <p:txBody>
            <a:bodyPr/>
            <a:lstStyle/>
            <a:p>
              <a:pPr>
                <a:defRPr/>
              </a:pPr>
              <a:endParaRPr lang="en-US"/>
            </a:p>
          </p:txBody>
        </p:sp>
        <p:sp>
          <p:nvSpPr>
            <p:cNvPr id="83252" name="Freeform 308">
              <a:extLst>
                <a:ext uri="{FF2B5EF4-FFF2-40B4-BE49-F238E27FC236}">
                  <a16:creationId xmlns:a16="http://schemas.microsoft.com/office/drawing/2014/main" id="{CBCCAAD6-D127-534F-4E5A-850B91395BB0}"/>
                </a:ext>
              </a:extLst>
            </p:cNvPr>
            <p:cNvSpPr>
              <a:spLocks/>
            </p:cNvSpPr>
            <p:nvPr/>
          </p:nvSpPr>
          <p:spPr bwMode="auto">
            <a:xfrm>
              <a:off x="4428" y="1180"/>
              <a:ext cx="65" cy="80"/>
            </a:xfrm>
            <a:custGeom>
              <a:avLst/>
              <a:gdLst/>
              <a:ahLst/>
              <a:cxnLst>
                <a:cxn ang="0">
                  <a:pos x="14" y="0"/>
                </a:cxn>
                <a:cxn ang="0">
                  <a:pos x="5" y="47"/>
                </a:cxn>
                <a:cxn ang="0">
                  <a:pos x="13" y="69"/>
                </a:cxn>
                <a:cxn ang="0">
                  <a:pos x="25" y="100"/>
                </a:cxn>
                <a:cxn ang="0">
                  <a:pos x="38" y="130"/>
                </a:cxn>
                <a:cxn ang="0">
                  <a:pos x="48" y="148"/>
                </a:cxn>
                <a:cxn ang="0">
                  <a:pos x="63" y="158"/>
                </a:cxn>
                <a:cxn ang="0">
                  <a:pos x="85" y="174"/>
                </a:cxn>
                <a:cxn ang="0">
                  <a:pos x="104" y="187"/>
                </a:cxn>
                <a:cxn ang="0">
                  <a:pos x="113" y="193"/>
                </a:cxn>
                <a:cxn ang="0">
                  <a:pos x="131" y="201"/>
                </a:cxn>
                <a:cxn ang="0">
                  <a:pos x="157" y="205"/>
                </a:cxn>
                <a:cxn ang="0">
                  <a:pos x="179" y="198"/>
                </a:cxn>
                <a:cxn ang="0">
                  <a:pos x="176" y="168"/>
                </a:cxn>
                <a:cxn ang="0">
                  <a:pos x="182" y="150"/>
                </a:cxn>
                <a:cxn ang="0">
                  <a:pos x="182" y="170"/>
                </a:cxn>
                <a:cxn ang="0">
                  <a:pos x="187" y="209"/>
                </a:cxn>
                <a:cxn ang="0">
                  <a:pos x="169" y="218"/>
                </a:cxn>
                <a:cxn ang="0">
                  <a:pos x="116" y="206"/>
                </a:cxn>
                <a:cxn ang="0">
                  <a:pos x="47" y="161"/>
                </a:cxn>
                <a:cxn ang="0">
                  <a:pos x="32" y="145"/>
                </a:cxn>
                <a:cxn ang="0">
                  <a:pos x="13" y="117"/>
                </a:cxn>
                <a:cxn ang="0">
                  <a:pos x="0" y="46"/>
                </a:cxn>
                <a:cxn ang="0">
                  <a:pos x="2" y="9"/>
                </a:cxn>
                <a:cxn ang="0">
                  <a:pos x="14" y="0"/>
                </a:cxn>
                <a:cxn ang="0">
                  <a:pos x="14" y="0"/>
                </a:cxn>
              </a:cxnLst>
              <a:rect l="0" t="0" r="r" b="b"/>
              <a:pathLst>
                <a:path w="187" h="218">
                  <a:moveTo>
                    <a:pt x="14" y="0"/>
                  </a:moveTo>
                  <a:lnTo>
                    <a:pt x="5" y="47"/>
                  </a:lnTo>
                  <a:lnTo>
                    <a:pt x="13" y="69"/>
                  </a:lnTo>
                  <a:lnTo>
                    <a:pt x="25" y="100"/>
                  </a:lnTo>
                  <a:lnTo>
                    <a:pt x="38" y="130"/>
                  </a:lnTo>
                  <a:lnTo>
                    <a:pt x="48" y="148"/>
                  </a:lnTo>
                  <a:lnTo>
                    <a:pt x="63" y="158"/>
                  </a:lnTo>
                  <a:lnTo>
                    <a:pt x="85" y="174"/>
                  </a:lnTo>
                  <a:lnTo>
                    <a:pt x="104" y="187"/>
                  </a:lnTo>
                  <a:lnTo>
                    <a:pt x="113" y="193"/>
                  </a:lnTo>
                  <a:lnTo>
                    <a:pt x="131" y="201"/>
                  </a:lnTo>
                  <a:lnTo>
                    <a:pt x="157" y="205"/>
                  </a:lnTo>
                  <a:lnTo>
                    <a:pt x="179" y="198"/>
                  </a:lnTo>
                  <a:lnTo>
                    <a:pt x="176" y="168"/>
                  </a:lnTo>
                  <a:lnTo>
                    <a:pt x="182" y="150"/>
                  </a:lnTo>
                  <a:lnTo>
                    <a:pt x="182" y="170"/>
                  </a:lnTo>
                  <a:lnTo>
                    <a:pt x="187" y="209"/>
                  </a:lnTo>
                  <a:lnTo>
                    <a:pt x="169" y="218"/>
                  </a:lnTo>
                  <a:lnTo>
                    <a:pt x="116" y="206"/>
                  </a:lnTo>
                  <a:lnTo>
                    <a:pt x="47" y="161"/>
                  </a:lnTo>
                  <a:lnTo>
                    <a:pt x="32" y="145"/>
                  </a:lnTo>
                  <a:lnTo>
                    <a:pt x="13" y="117"/>
                  </a:lnTo>
                  <a:lnTo>
                    <a:pt x="0" y="46"/>
                  </a:lnTo>
                  <a:lnTo>
                    <a:pt x="2" y="9"/>
                  </a:lnTo>
                  <a:lnTo>
                    <a:pt x="14" y="0"/>
                  </a:lnTo>
                  <a:lnTo>
                    <a:pt x="14" y="0"/>
                  </a:lnTo>
                  <a:close/>
                </a:path>
              </a:pathLst>
            </a:custGeom>
            <a:solidFill>
              <a:srgbClr val="000000"/>
            </a:solidFill>
            <a:ln w="9525">
              <a:noFill/>
              <a:round/>
              <a:headEnd/>
              <a:tailEnd/>
            </a:ln>
          </p:spPr>
          <p:txBody>
            <a:bodyPr/>
            <a:lstStyle/>
            <a:p>
              <a:pPr>
                <a:defRPr/>
              </a:pPr>
              <a:endParaRPr lang="en-US"/>
            </a:p>
          </p:txBody>
        </p:sp>
        <p:sp>
          <p:nvSpPr>
            <p:cNvPr id="83253" name="Freeform 309">
              <a:extLst>
                <a:ext uri="{FF2B5EF4-FFF2-40B4-BE49-F238E27FC236}">
                  <a16:creationId xmlns:a16="http://schemas.microsoft.com/office/drawing/2014/main" id="{210009FF-9E1D-C20B-B778-5B91172CE982}"/>
                </a:ext>
              </a:extLst>
            </p:cNvPr>
            <p:cNvSpPr>
              <a:spLocks/>
            </p:cNvSpPr>
            <p:nvPr/>
          </p:nvSpPr>
          <p:spPr bwMode="auto">
            <a:xfrm>
              <a:off x="4480" y="1223"/>
              <a:ext cx="9" cy="14"/>
            </a:xfrm>
            <a:custGeom>
              <a:avLst/>
              <a:gdLst/>
              <a:ahLst/>
              <a:cxnLst>
                <a:cxn ang="0">
                  <a:pos x="12" y="0"/>
                </a:cxn>
                <a:cxn ang="0">
                  <a:pos x="16" y="27"/>
                </a:cxn>
                <a:cxn ang="0">
                  <a:pos x="6" y="35"/>
                </a:cxn>
                <a:cxn ang="0">
                  <a:pos x="0" y="38"/>
                </a:cxn>
                <a:cxn ang="0">
                  <a:pos x="21" y="37"/>
                </a:cxn>
                <a:cxn ang="0">
                  <a:pos x="24" y="18"/>
                </a:cxn>
                <a:cxn ang="0">
                  <a:pos x="12" y="0"/>
                </a:cxn>
                <a:cxn ang="0">
                  <a:pos x="12" y="0"/>
                </a:cxn>
              </a:cxnLst>
              <a:rect l="0" t="0" r="r" b="b"/>
              <a:pathLst>
                <a:path w="24" h="38">
                  <a:moveTo>
                    <a:pt x="12" y="0"/>
                  </a:moveTo>
                  <a:lnTo>
                    <a:pt x="16" y="27"/>
                  </a:lnTo>
                  <a:lnTo>
                    <a:pt x="6" y="35"/>
                  </a:lnTo>
                  <a:lnTo>
                    <a:pt x="0" y="38"/>
                  </a:lnTo>
                  <a:lnTo>
                    <a:pt x="21" y="37"/>
                  </a:lnTo>
                  <a:lnTo>
                    <a:pt x="24" y="18"/>
                  </a:lnTo>
                  <a:lnTo>
                    <a:pt x="12" y="0"/>
                  </a:lnTo>
                  <a:lnTo>
                    <a:pt x="12" y="0"/>
                  </a:lnTo>
                  <a:close/>
                </a:path>
              </a:pathLst>
            </a:custGeom>
            <a:solidFill>
              <a:srgbClr val="000000"/>
            </a:solidFill>
            <a:ln w="9525">
              <a:noFill/>
              <a:round/>
              <a:headEnd/>
              <a:tailEnd/>
            </a:ln>
          </p:spPr>
          <p:txBody>
            <a:bodyPr/>
            <a:lstStyle/>
            <a:p>
              <a:pPr>
                <a:defRPr/>
              </a:pPr>
              <a:endParaRPr lang="en-US"/>
            </a:p>
          </p:txBody>
        </p:sp>
        <p:sp>
          <p:nvSpPr>
            <p:cNvPr id="83254" name="Freeform 310">
              <a:extLst>
                <a:ext uri="{FF2B5EF4-FFF2-40B4-BE49-F238E27FC236}">
                  <a16:creationId xmlns:a16="http://schemas.microsoft.com/office/drawing/2014/main" id="{6FA3DB02-DA8A-63E6-101A-DE3388FC22ED}"/>
                </a:ext>
              </a:extLst>
            </p:cNvPr>
            <p:cNvSpPr>
              <a:spLocks/>
            </p:cNvSpPr>
            <p:nvPr/>
          </p:nvSpPr>
          <p:spPr bwMode="auto">
            <a:xfrm>
              <a:off x="3949" y="1292"/>
              <a:ext cx="510" cy="570"/>
            </a:xfrm>
            <a:custGeom>
              <a:avLst/>
              <a:gdLst/>
              <a:ahLst/>
              <a:cxnLst>
                <a:cxn ang="0">
                  <a:pos x="1058" y="46"/>
                </a:cxn>
                <a:cxn ang="0">
                  <a:pos x="716" y="126"/>
                </a:cxn>
                <a:cxn ang="0">
                  <a:pos x="493" y="226"/>
                </a:cxn>
                <a:cxn ang="0">
                  <a:pos x="345" y="518"/>
                </a:cxn>
                <a:cxn ang="0">
                  <a:pos x="292" y="888"/>
                </a:cxn>
                <a:cxn ang="0">
                  <a:pos x="0" y="1435"/>
                </a:cxn>
                <a:cxn ang="0">
                  <a:pos x="43" y="1537"/>
                </a:cxn>
                <a:cxn ang="0">
                  <a:pos x="255" y="1457"/>
                </a:cxn>
                <a:cxn ang="0">
                  <a:pos x="898" y="1417"/>
                </a:cxn>
                <a:cxn ang="0">
                  <a:pos x="968" y="1307"/>
                </a:cxn>
                <a:cxn ang="0">
                  <a:pos x="1099" y="1232"/>
                </a:cxn>
                <a:cxn ang="0">
                  <a:pos x="1239" y="1165"/>
                </a:cxn>
                <a:cxn ang="0">
                  <a:pos x="649" y="1186"/>
                </a:cxn>
                <a:cxn ang="0">
                  <a:pos x="767" y="403"/>
                </a:cxn>
                <a:cxn ang="0">
                  <a:pos x="755" y="779"/>
                </a:cxn>
                <a:cxn ang="0">
                  <a:pos x="701" y="642"/>
                </a:cxn>
                <a:cxn ang="0">
                  <a:pos x="581" y="571"/>
                </a:cxn>
                <a:cxn ang="0">
                  <a:pos x="599" y="608"/>
                </a:cxn>
                <a:cxn ang="0">
                  <a:pos x="705" y="726"/>
                </a:cxn>
                <a:cxn ang="0">
                  <a:pos x="570" y="642"/>
                </a:cxn>
                <a:cxn ang="0">
                  <a:pos x="662" y="801"/>
                </a:cxn>
                <a:cxn ang="0">
                  <a:pos x="580" y="761"/>
                </a:cxn>
                <a:cxn ang="0">
                  <a:pos x="533" y="729"/>
                </a:cxn>
                <a:cxn ang="0">
                  <a:pos x="599" y="810"/>
                </a:cxn>
                <a:cxn ang="0">
                  <a:pos x="698" y="1010"/>
                </a:cxn>
                <a:cxn ang="0">
                  <a:pos x="583" y="1083"/>
                </a:cxn>
                <a:cxn ang="0">
                  <a:pos x="325" y="1252"/>
                </a:cxn>
                <a:cxn ang="0">
                  <a:pos x="735" y="1201"/>
                </a:cxn>
                <a:cxn ang="0">
                  <a:pos x="1139" y="1190"/>
                </a:cxn>
                <a:cxn ang="0">
                  <a:pos x="1040" y="1240"/>
                </a:cxn>
                <a:cxn ang="0">
                  <a:pos x="904" y="1324"/>
                </a:cxn>
                <a:cxn ang="0">
                  <a:pos x="235" y="1444"/>
                </a:cxn>
                <a:cxn ang="0">
                  <a:pos x="24" y="1432"/>
                </a:cxn>
                <a:cxn ang="0">
                  <a:pos x="142" y="1024"/>
                </a:cxn>
                <a:cxn ang="0">
                  <a:pos x="345" y="767"/>
                </a:cxn>
                <a:cxn ang="0">
                  <a:pos x="460" y="388"/>
                </a:cxn>
                <a:cxn ang="0">
                  <a:pos x="544" y="216"/>
                </a:cxn>
                <a:cxn ang="0">
                  <a:pos x="649" y="165"/>
                </a:cxn>
                <a:cxn ang="0">
                  <a:pos x="929" y="114"/>
                </a:cxn>
                <a:cxn ang="0">
                  <a:pos x="1052" y="78"/>
                </a:cxn>
                <a:cxn ang="0">
                  <a:pos x="1254" y="36"/>
                </a:cxn>
                <a:cxn ang="0">
                  <a:pos x="1314" y="281"/>
                </a:cxn>
                <a:cxn ang="0">
                  <a:pos x="1388" y="727"/>
                </a:cxn>
                <a:cxn ang="0">
                  <a:pos x="1419" y="1128"/>
                </a:cxn>
                <a:cxn ang="0">
                  <a:pos x="1202" y="764"/>
                </a:cxn>
                <a:cxn ang="0">
                  <a:pos x="1040" y="353"/>
                </a:cxn>
                <a:cxn ang="0">
                  <a:pos x="1199" y="1161"/>
                </a:cxn>
                <a:cxn ang="0">
                  <a:pos x="1434" y="919"/>
                </a:cxn>
                <a:cxn ang="0">
                  <a:pos x="1379" y="513"/>
                </a:cxn>
                <a:cxn ang="0">
                  <a:pos x="1257" y="0"/>
                </a:cxn>
              </a:cxnLst>
              <a:rect l="0" t="0" r="r" b="b"/>
              <a:pathLst>
                <a:path w="1439" h="1537">
                  <a:moveTo>
                    <a:pt x="1257" y="0"/>
                  </a:moveTo>
                  <a:lnTo>
                    <a:pt x="1145" y="21"/>
                  </a:lnTo>
                  <a:lnTo>
                    <a:pt x="1103" y="33"/>
                  </a:lnTo>
                  <a:lnTo>
                    <a:pt x="1058" y="46"/>
                  </a:lnTo>
                  <a:lnTo>
                    <a:pt x="1037" y="52"/>
                  </a:lnTo>
                  <a:lnTo>
                    <a:pt x="968" y="67"/>
                  </a:lnTo>
                  <a:lnTo>
                    <a:pt x="909" y="102"/>
                  </a:lnTo>
                  <a:lnTo>
                    <a:pt x="716" y="126"/>
                  </a:lnTo>
                  <a:lnTo>
                    <a:pt x="602" y="163"/>
                  </a:lnTo>
                  <a:lnTo>
                    <a:pt x="558" y="182"/>
                  </a:lnTo>
                  <a:lnTo>
                    <a:pt x="522" y="202"/>
                  </a:lnTo>
                  <a:lnTo>
                    <a:pt x="493" y="226"/>
                  </a:lnTo>
                  <a:lnTo>
                    <a:pt x="472" y="266"/>
                  </a:lnTo>
                  <a:lnTo>
                    <a:pt x="453" y="319"/>
                  </a:lnTo>
                  <a:lnTo>
                    <a:pt x="434" y="388"/>
                  </a:lnTo>
                  <a:lnTo>
                    <a:pt x="345" y="518"/>
                  </a:lnTo>
                  <a:lnTo>
                    <a:pt x="348" y="587"/>
                  </a:lnTo>
                  <a:lnTo>
                    <a:pt x="415" y="668"/>
                  </a:lnTo>
                  <a:lnTo>
                    <a:pt x="334" y="746"/>
                  </a:lnTo>
                  <a:lnTo>
                    <a:pt x="292" y="888"/>
                  </a:lnTo>
                  <a:lnTo>
                    <a:pt x="124" y="987"/>
                  </a:lnTo>
                  <a:lnTo>
                    <a:pt x="121" y="1035"/>
                  </a:lnTo>
                  <a:lnTo>
                    <a:pt x="84" y="1258"/>
                  </a:lnTo>
                  <a:lnTo>
                    <a:pt x="0" y="1435"/>
                  </a:lnTo>
                  <a:lnTo>
                    <a:pt x="52" y="1496"/>
                  </a:lnTo>
                  <a:lnTo>
                    <a:pt x="28" y="1518"/>
                  </a:lnTo>
                  <a:lnTo>
                    <a:pt x="23" y="1532"/>
                  </a:lnTo>
                  <a:lnTo>
                    <a:pt x="43" y="1537"/>
                  </a:lnTo>
                  <a:lnTo>
                    <a:pt x="155" y="1519"/>
                  </a:lnTo>
                  <a:lnTo>
                    <a:pt x="229" y="1504"/>
                  </a:lnTo>
                  <a:lnTo>
                    <a:pt x="236" y="1478"/>
                  </a:lnTo>
                  <a:lnTo>
                    <a:pt x="255" y="1457"/>
                  </a:lnTo>
                  <a:lnTo>
                    <a:pt x="292" y="1444"/>
                  </a:lnTo>
                  <a:lnTo>
                    <a:pt x="413" y="1437"/>
                  </a:lnTo>
                  <a:lnTo>
                    <a:pt x="620" y="1428"/>
                  </a:lnTo>
                  <a:lnTo>
                    <a:pt x="898" y="1417"/>
                  </a:lnTo>
                  <a:lnTo>
                    <a:pt x="909" y="1366"/>
                  </a:lnTo>
                  <a:lnTo>
                    <a:pt x="922" y="1348"/>
                  </a:lnTo>
                  <a:lnTo>
                    <a:pt x="953" y="1317"/>
                  </a:lnTo>
                  <a:lnTo>
                    <a:pt x="968" y="1307"/>
                  </a:lnTo>
                  <a:lnTo>
                    <a:pt x="994" y="1292"/>
                  </a:lnTo>
                  <a:lnTo>
                    <a:pt x="1027" y="1271"/>
                  </a:lnTo>
                  <a:lnTo>
                    <a:pt x="1064" y="1251"/>
                  </a:lnTo>
                  <a:lnTo>
                    <a:pt x="1099" y="1232"/>
                  </a:lnTo>
                  <a:lnTo>
                    <a:pt x="1128" y="1214"/>
                  </a:lnTo>
                  <a:lnTo>
                    <a:pt x="1158" y="1198"/>
                  </a:lnTo>
                  <a:lnTo>
                    <a:pt x="1254" y="1177"/>
                  </a:lnTo>
                  <a:lnTo>
                    <a:pt x="1239" y="1165"/>
                  </a:lnTo>
                  <a:lnTo>
                    <a:pt x="875" y="1167"/>
                  </a:lnTo>
                  <a:lnTo>
                    <a:pt x="797" y="1192"/>
                  </a:lnTo>
                  <a:lnTo>
                    <a:pt x="797" y="1180"/>
                  </a:lnTo>
                  <a:lnTo>
                    <a:pt x="649" y="1186"/>
                  </a:lnTo>
                  <a:lnTo>
                    <a:pt x="640" y="1134"/>
                  </a:lnTo>
                  <a:lnTo>
                    <a:pt x="727" y="1002"/>
                  </a:lnTo>
                  <a:lnTo>
                    <a:pt x="800" y="782"/>
                  </a:lnTo>
                  <a:lnTo>
                    <a:pt x="767" y="403"/>
                  </a:lnTo>
                  <a:lnTo>
                    <a:pt x="698" y="252"/>
                  </a:lnTo>
                  <a:lnTo>
                    <a:pt x="752" y="460"/>
                  </a:lnTo>
                  <a:lnTo>
                    <a:pt x="776" y="788"/>
                  </a:lnTo>
                  <a:lnTo>
                    <a:pt x="755" y="779"/>
                  </a:lnTo>
                  <a:lnTo>
                    <a:pt x="746" y="755"/>
                  </a:lnTo>
                  <a:lnTo>
                    <a:pt x="727" y="701"/>
                  </a:lnTo>
                  <a:lnTo>
                    <a:pt x="714" y="670"/>
                  </a:lnTo>
                  <a:lnTo>
                    <a:pt x="701" y="642"/>
                  </a:lnTo>
                  <a:lnTo>
                    <a:pt x="686" y="618"/>
                  </a:lnTo>
                  <a:lnTo>
                    <a:pt x="674" y="605"/>
                  </a:lnTo>
                  <a:lnTo>
                    <a:pt x="634" y="589"/>
                  </a:lnTo>
                  <a:lnTo>
                    <a:pt x="581" y="571"/>
                  </a:lnTo>
                  <a:lnTo>
                    <a:pt x="515" y="553"/>
                  </a:lnTo>
                  <a:lnTo>
                    <a:pt x="542" y="584"/>
                  </a:lnTo>
                  <a:lnTo>
                    <a:pt x="559" y="590"/>
                  </a:lnTo>
                  <a:lnTo>
                    <a:pt x="599" y="608"/>
                  </a:lnTo>
                  <a:lnTo>
                    <a:pt x="643" y="631"/>
                  </a:lnTo>
                  <a:lnTo>
                    <a:pt x="671" y="654"/>
                  </a:lnTo>
                  <a:lnTo>
                    <a:pt x="686" y="685"/>
                  </a:lnTo>
                  <a:lnTo>
                    <a:pt x="705" y="726"/>
                  </a:lnTo>
                  <a:lnTo>
                    <a:pt x="724" y="779"/>
                  </a:lnTo>
                  <a:lnTo>
                    <a:pt x="620" y="686"/>
                  </a:lnTo>
                  <a:lnTo>
                    <a:pt x="553" y="620"/>
                  </a:lnTo>
                  <a:lnTo>
                    <a:pt x="570" y="642"/>
                  </a:lnTo>
                  <a:lnTo>
                    <a:pt x="586" y="664"/>
                  </a:lnTo>
                  <a:lnTo>
                    <a:pt x="603" y="692"/>
                  </a:lnTo>
                  <a:lnTo>
                    <a:pt x="642" y="752"/>
                  </a:lnTo>
                  <a:lnTo>
                    <a:pt x="662" y="801"/>
                  </a:lnTo>
                  <a:lnTo>
                    <a:pt x="652" y="814"/>
                  </a:lnTo>
                  <a:lnTo>
                    <a:pt x="624" y="798"/>
                  </a:lnTo>
                  <a:lnTo>
                    <a:pt x="595" y="774"/>
                  </a:lnTo>
                  <a:lnTo>
                    <a:pt x="580" y="761"/>
                  </a:lnTo>
                  <a:lnTo>
                    <a:pt x="428" y="530"/>
                  </a:lnTo>
                  <a:lnTo>
                    <a:pt x="385" y="515"/>
                  </a:lnTo>
                  <a:lnTo>
                    <a:pt x="385" y="553"/>
                  </a:lnTo>
                  <a:lnTo>
                    <a:pt x="533" y="729"/>
                  </a:lnTo>
                  <a:lnTo>
                    <a:pt x="540" y="739"/>
                  </a:lnTo>
                  <a:lnTo>
                    <a:pt x="559" y="763"/>
                  </a:lnTo>
                  <a:lnTo>
                    <a:pt x="581" y="791"/>
                  </a:lnTo>
                  <a:lnTo>
                    <a:pt x="599" y="810"/>
                  </a:lnTo>
                  <a:lnTo>
                    <a:pt x="617" y="822"/>
                  </a:lnTo>
                  <a:lnTo>
                    <a:pt x="642" y="835"/>
                  </a:lnTo>
                  <a:lnTo>
                    <a:pt x="671" y="848"/>
                  </a:lnTo>
                  <a:lnTo>
                    <a:pt x="698" y="1010"/>
                  </a:lnTo>
                  <a:lnTo>
                    <a:pt x="655" y="1083"/>
                  </a:lnTo>
                  <a:lnTo>
                    <a:pt x="533" y="1044"/>
                  </a:lnTo>
                  <a:lnTo>
                    <a:pt x="434" y="1044"/>
                  </a:lnTo>
                  <a:lnTo>
                    <a:pt x="583" y="1083"/>
                  </a:lnTo>
                  <a:lnTo>
                    <a:pt x="580" y="1120"/>
                  </a:lnTo>
                  <a:lnTo>
                    <a:pt x="388" y="1128"/>
                  </a:lnTo>
                  <a:lnTo>
                    <a:pt x="472" y="1186"/>
                  </a:lnTo>
                  <a:lnTo>
                    <a:pt x="325" y="1252"/>
                  </a:lnTo>
                  <a:lnTo>
                    <a:pt x="229" y="1305"/>
                  </a:lnTo>
                  <a:lnTo>
                    <a:pt x="229" y="1324"/>
                  </a:lnTo>
                  <a:lnTo>
                    <a:pt x="530" y="1207"/>
                  </a:lnTo>
                  <a:lnTo>
                    <a:pt x="735" y="1201"/>
                  </a:lnTo>
                  <a:lnTo>
                    <a:pt x="631" y="1285"/>
                  </a:lnTo>
                  <a:lnTo>
                    <a:pt x="901" y="1183"/>
                  </a:lnTo>
                  <a:lnTo>
                    <a:pt x="1161" y="1180"/>
                  </a:lnTo>
                  <a:lnTo>
                    <a:pt x="1139" y="1190"/>
                  </a:lnTo>
                  <a:lnTo>
                    <a:pt x="1117" y="1201"/>
                  </a:lnTo>
                  <a:lnTo>
                    <a:pt x="1092" y="1214"/>
                  </a:lnTo>
                  <a:lnTo>
                    <a:pt x="1065" y="1227"/>
                  </a:lnTo>
                  <a:lnTo>
                    <a:pt x="1040" y="1240"/>
                  </a:lnTo>
                  <a:lnTo>
                    <a:pt x="1010" y="1258"/>
                  </a:lnTo>
                  <a:lnTo>
                    <a:pt x="988" y="1270"/>
                  </a:lnTo>
                  <a:lnTo>
                    <a:pt x="956" y="1286"/>
                  </a:lnTo>
                  <a:lnTo>
                    <a:pt x="904" y="1324"/>
                  </a:lnTo>
                  <a:lnTo>
                    <a:pt x="891" y="1366"/>
                  </a:lnTo>
                  <a:lnTo>
                    <a:pt x="884" y="1389"/>
                  </a:lnTo>
                  <a:lnTo>
                    <a:pt x="298" y="1423"/>
                  </a:lnTo>
                  <a:lnTo>
                    <a:pt x="235" y="1444"/>
                  </a:lnTo>
                  <a:lnTo>
                    <a:pt x="208" y="1490"/>
                  </a:lnTo>
                  <a:lnTo>
                    <a:pt x="64" y="1510"/>
                  </a:lnTo>
                  <a:lnTo>
                    <a:pt x="73" y="1484"/>
                  </a:lnTo>
                  <a:lnTo>
                    <a:pt x="24" y="1432"/>
                  </a:lnTo>
                  <a:lnTo>
                    <a:pt x="99" y="1270"/>
                  </a:lnTo>
                  <a:lnTo>
                    <a:pt x="174" y="1071"/>
                  </a:lnTo>
                  <a:lnTo>
                    <a:pt x="154" y="1041"/>
                  </a:lnTo>
                  <a:lnTo>
                    <a:pt x="142" y="1024"/>
                  </a:lnTo>
                  <a:lnTo>
                    <a:pt x="154" y="981"/>
                  </a:lnTo>
                  <a:lnTo>
                    <a:pt x="253" y="969"/>
                  </a:lnTo>
                  <a:lnTo>
                    <a:pt x="313" y="897"/>
                  </a:lnTo>
                  <a:lnTo>
                    <a:pt x="345" y="767"/>
                  </a:lnTo>
                  <a:lnTo>
                    <a:pt x="437" y="674"/>
                  </a:lnTo>
                  <a:lnTo>
                    <a:pt x="365" y="565"/>
                  </a:lnTo>
                  <a:lnTo>
                    <a:pt x="365" y="518"/>
                  </a:lnTo>
                  <a:lnTo>
                    <a:pt x="460" y="388"/>
                  </a:lnTo>
                  <a:lnTo>
                    <a:pt x="475" y="329"/>
                  </a:lnTo>
                  <a:lnTo>
                    <a:pt x="491" y="282"/>
                  </a:lnTo>
                  <a:lnTo>
                    <a:pt x="512" y="244"/>
                  </a:lnTo>
                  <a:lnTo>
                    <a:pt x="544" y="216"/>
                  </a:lnTo>
                  <a:lnTo>
                    <a:pt x="567" y="204"/>
                  </a:lnTo>
                  <a:lnTo>
                    <a:pt x="590" y="191"/>
                  </a:lnTo>
                  <a:lnTo>
                    <a:pt x="631" y="173"/>
                  </a:lnTo>
                  <a:lnTo>
                    <a:pt x="649" y="165"/>
                  </a:lnTo>
                  <a:lnTo>
                    <a:pt x="729" y="148"/>
                  </a:lnTo>
                  <a:lnTo>
                    <a:pt x="791" y="135"/>
                  </a:lnTo>
                  <a:lnTo>
                    <a:pt x="833" y="126"/>
                  </a:lnTo>
                  <a:lnTo>
                    <a:pt x="929" y="114"/>
                  </a:lnTo>
                  <a:lnTo>
                    <a:pt x="946" y="105"/>
                  </a:lnTo>
                  <a:lnTo>
                    <a:pt x="966" y="93"/>
                  </a:lnTo>
                  <a:lnTo>
                    <a:pt x="993" y="78"/>
                  </a:lnTo>
                  <a:lnTo>
                    <a:pt x="1052" y="78"/>
                  </a:lnTo>
                  <a:lnTo>
                    <a:pt x="1068" y="278"/>
                  </a:lnTo>
                  <a:lnTo>
                    <a:pt x="1089" y="55"/>
                  </a:lnTo>
                  <a:lnTo>
                    <a:pt x="1161" y="43"/>
                  </a:lnTo>
                  <a:lnTo>
                    <a:pt x="1254" y="36"/>
                  </a:lnTo>
                  <a:lnTo>
                    <a:pt x="1264" y="78"/>
                  </a:lnTo>
                  <a:lnTo>
                    <a:pt x="1289" y="176"/>
                  </a:lnTo>
                  <a:lnTo>
                    <a:pt x="1302" y="230"/>
                  </a:lnTo>
                  <a:lnTo>
                    <a:pt x="1314" y="281"/>
                  </a:lnTo>
                  <a:lnTo>
                    <a:pt x="1329" y="342"/>
                  </a:lnTo>
                  <a:lnTo>
                    <a:pt x="1342" y="424"/>
                  </a:lnTo>
                  <a:lnTo>
                    <a:pt x="1364" y="571"/>
                  </a:lnTo>
                  <a:lnTo>
                    <a:pt x="1388" y="727"/>
                  </a:lnTo>
                  <a:lnTo>
                    <a:pt x="1401" y="836"/>
                  </a:lnTo>
                  <a:lnTo>
                    <a:pt x="1410" y="999"/>
                  </a:lnTo>
                  <a:lnTo>
                    <a:pt x="1416" y="1096"/>
                  </a:lnTo>
                  <a:lnTo>
                    <a:pt x="1419" y="1128"/>
                  </a:lnTo>
                  <a:lnTo>
                    <a:pt x="1214" y="1146"/>
                  </a:lnTo>
                  <a:lnTo>
                    <a:pt x="1130" y="891"/>
                  </a:lnTo>
                  <a:lnTo>
                    <a:pt x="1145" y="839"/>
                  </a:lnTo>
                  <a:lnTo>
                    <a:pt x="1202" y="764"/>
                  </a:lnTo>
                  <a:lnTo>
                    <a:pt x="1083" y="695"/>
                  </a:lnTo>
                  <a:lnTo>
                    <a:pt x="1097" y="798"/>
                  </a:lnTo>
                  <a:lnTo>
                    <a:pt x="1034" y="623"/>
                  </a:lnTo>
                  <a:lnTo>
                    <a:pt x="1040" y="353"/>
                  </a:lnTo>
                  <a:lnTo>
                    <a:pt x="984" y="659"/>
                  </a:lnTo>
                  <a:lnTo>
                    <a:pt x="1092" y="906"/>
                  </a:lnTo>
                  <a:lnTo>
                    <a:pt x="1127" y="1137"/>
                  </a:lnTo>
                  <a:lnTo>
                    <a:pt x="1199" y="1161"/>
                  </a:lnTo>
                  <a:lnTo>
                    <a:pt x="1369" y="1146"/>
                  </a:lnTo>
                  <a:lnTo>
                    <a:pt x="1437" y="1152"/>
                  </a:lnTo>
                  <a:lnTo>
                    <a:pt x="1439" y="1100"/>
                  </a:lnTo>
                  <a:lnTo>
                    <a:pt x="1434" y="919"/>
                  </a:lnTo>
                  <a:lnTo>
                    <a:pt x="1425" y="776"/>
                  </a:lnTo>
                  <a:lnTo>
                    <a:pt x="1413" y="677"/>
                  </a:lnTo>
                  <a:lnTo>
                    <a:pt x="1392" y="580"/>
                  </a:lnTo>
                  <a:lnTo>
                    <a:pt x="1379" y="513"/>
                  </a:lnTo>
                  <a:lnTo>
                    <a:pt x="1366" y="444"/>
                  </a:lnTo>
                  <a:lnTo>
                    <a:pt x="1342" y="323"/>
                  </a:lnTo>
                  <a:lnTo>
                    <a:pt x="1332" y="270"/>
                  </a:lnTo>
                  <a:lnTo>
                    <a:pt x="1257" y="0"/>
                  </a:lnTo>
                  <a:lnTo>
                    <a:pt x="1257" y="0"/>
                  </a:lnTo>
                  <a:close/>
                </a:path>
              </a:pathLst>
            </a:custGeom>
            <a:solidFill>
              <a:srgbClr val="000000"/>
            </a:solidFill>
            <a:ln w="9525">
              <a:noFill/>
              <a:round/>
              <a:headEnd/>
              <a:tailEnd/>
            </a:ln>
          </p:spPr>
          <p:txBody>
            <a:bodyPr/>
            <a:lstStyle/>
            <a:p>
              <a:pPr>
                <a:defRPr/>
              </a:pPr>
              <a:endParaRPr lang="en-US"/>
            </a:p>
          </p:txBody>
        </p:sp>
        <p:sp>
          <p:nvSpPr>
            <p:cNvPr id="83255" name="Freeform 311">
              <a:extLst>
                <a:ext uri="{FF2B5EF4-FFF2-40B4-BE49-F238E27FC236}">
                  <a16:creationId xmlns:a16="http://schemas.microsoft.com/office/drawing/2014/main" id="{F4C3077C-7C45-0ABD-6F75-62705FC75AFA}"/>
                </a:ext>
              </a:extLst>
            </p:cNvPr>
            <p:cNvSpPr>
              <a:spLocks/>
            </p:cNvSpPr>
            <p:nvPr/>
          </p:nvSpPr>
          <p:spPr bwMode="auto">
            <a:xfrm>
              <a:off x="4264" y="1707"/>
              <a:ext cx="366" cy="127"/>
            </a:xfrm>
            <a:custGeom>
              <a:avLst/>
              <a:gdLst/>
              <a:ahLst/>
              <a:cxnLst>
                <a:cxn ang="0">
                  <a:pos x="248" y="279"/>
                </a:cxn>
                <a:cxn ang="0">
                  <a:pos x="323" y="255"/>
                </a:cxn>
                <a:cxn ang="0">
                  <a:pos x="426" y="233"/>
                </a:cxn>
                <a:cxn ang="0">
                  <a:pos x="607" y="212"/>
                </a:cxn>
                <a:cxn ang="0">
                  <a:pos x="662" y="184"/>
                </a:cxn>
                <a:cxn ang="0">
                  <a:pos x="715" y="156"/>
                </a:cxn>
                <a:cxn ang="0">
                  <a:pos x="737" y="130"/>
                </a:cxn>
                <a:cxn ang="0">
                  <a:pos x="846" y="103"/>
                </a:cxn>
                <a:cxn ang="0">
                  <a:pos x="877" y="124"/>
                </a:cxn>
                <a:cxn ang="0">
                  <a:pos x="935" y="149"/>
                </a:cxn>
                <a:cxn ang="0">
                  <a:pos x="964" y="180"/>
                </a:cxn>
                <a:cxn ang="0">
                  <a:pos x="970" y="217"/>
                </a:cxn>
                <a:cxn ang="0">
                  <a:pos x="1020" y="258"/>
                </a:cxn>
                <a:cxn ang="0">
                  <a:pos x="1011" y="220"/>
                </a:cxn>
                <a:cxn ang="0">
                  <a:pos x="1016" y="156"/>
                </a:cxn>
                <a:cxn ang="0">
                  <a:pos x="960" y="62"/>
                </a:cxn>
                <a:cxn ang="0">
                  <a:pos x="837" y="25"/>
                </a:cxn>
                <a:cxn ang="0">
                  <a:pos x="773" y="13"/>
                </a:cxn>
                <a:cxn ang="0">
                  <a:pos x="815" y="0"/>
                </a:cxn>
                <a:cxn ang="0">
                  <a:pos x="888" y="31"/>
                </a:cxn>
                <a:cxn ang="0">
                  <a:pos x="975" y="59"/>
                </a:cxn>
                <a:cxn ang="0">
                  <a:pos x="1025" y="148"/>
                </a:cxn>
                <a:cxn ang="0">
                  <a:pos x="1032" y="248"/>
                </a:cxn>
                <a:cxn ang="0">
                  <a:pos x="1007" y="267"/>
                </a:cxn>
                <a:cxn ang="0">
                  <a:pos x="952" y="292"/>
                </a:cxn>
                <a:cxn ang="0">
                  <a:pos x="896" y="270"/>
                </a:cxn>
                <a:cxn ang="0">
                  <a:pos x="820" y="248"/>
                </a:cxn>
                <a:cxn ang="0">
                  <a:pos x="736" y="246"/>
                </a:cxn>
                <a:cxn ang="0">
                  <a:pos x="655" y="255"/>
                </a:cxn>
                <a:cxn ang="0">
                  <a:pos x="604" y="236"/>
                </a:cxn>
                <a:cxn ang="0">
                  <a:pos x="666" y="239"/>
                </a:cxn>
                <a:cxn ang="0">
                  <a:pos x="780" y="223"/>
                </a:cxn>
                <a:cxn ang="0">
                  <a:pos x="811" y="235"/>
                </a:cxn>
                <a:cxn ang="0">
                  <a:pos x="898" y="260"/>
                </a:cxn>
                <a:cxn ang="0">
                  <a:pos x="980" y="271"/>
                </a:cxn>
                <a:cxn ang="0">
                  <a:pos x="972" y="239"/>
                </a:cxn>
                <a:cxn ang="0">
                  <a:pos x="950" y="189"/>
                </a:cxn>
                <a:cxn ang="0">
                  <a:pos x="919" y="140"/>
                </a:cxn>
                <a:cxn ang="0">
                  <a:pos x="863" y="128"/>
                </a:cxn>
                <a:cxn ang="0">
                  <a:pos x="793" y="133"/>
                </a:cxn>
                <a:cxn ang="0">
                  <a:pos x="604" y="236"/>
                </a:cxn>
                <a:cxn ang="0">
                  <a:pos x="550" y="258"/>
                </a:cxn>
                <a:cxn ang="0">
                  <a:pos x="538" y="345"/>
                </a:cxn>
                <a:cxn ang="0">
                  <a:pos x="261" y="291"/>
                </a:cxn>
                <a:cxn ang="0">
                  <a:pos x="0" y="285"/>
                </a:cxn>
              </a:cxnLst>
              <a:rect l="0" t="0" r="r" b="b"/>
              <a:pathLst>
                <a:path w="1032" h="345">
                  <a:moveTo>
                    <a:pt x="0" y="285"/>
                  </a:moveTo>
                  <a:lnTo>
                    <a:pt x="248" y="279"/>
                  </a:lnTo>
                  <a:lnTo>
                    <a:pt x="270" y="271"/>
                  </a:lnTo>
                  <a:lnTo>
                    <a:pt x="323" y="255"/>
                  </a:lnTo>
                  <a:lnTo>
                    <a:pt x="383" y="240"/>
                  </a:lnTo>
                  <a:lnTo>
                    <a:pt x="426" y="233"/>
                  </a:lnTo>
                  <a:lnTo>
                    <a:pt x="578" y="229"/>
                  </a:lnTo>
                  <a:lnTo>
                    <a:pt x="607" y="212"/>
                  </a:lnTo>
                  <a:lnTo>
                    <a:pt x="634" y="199"/>
                  </a:lnTo>
                  <a:lnTo>
                    <a:pt x="662" y="184"/>
                  </a:lnTo>
                  <a:lnTo>
                    <a:pt x="690" y="170"/>
                  </a:lnTo>
                  <a:lnTo>
                    <a:pt x="715" y="156"/>
                  </a:lnTo>
                  <a:lnTo>
                    <a:pt x="739" y="145"/>
                  </a:lnTo>
                  <a:lnTo>
                    <a:pt x="737" y="130"/>
                  </a:lnTo>
                  <a:lnTo>
                    <a:pt x="829" y="114"/>
                  </a:lnTo>
                  <a:lnTo>
                    <a:pt x="846" y="103"/>
                  </a:lnTo>
                  <a:lnTo>
                    <a:pt x="849" y="112"/>
                  </a:lnTo>
                  <a:lnTo>
                    <a:pt x="877" y="124"/>
                  </a:lnTo>
                  <a:lnTo>
                    <a:pt x="927" y="130"/>
                  </a:lnTo>
                  <a:lnTo>
                    <a:pt x="935" y="149"/>
                  </a:lnTo>
                  <a:lnTo>
                    <a:pt x="947" y="171"/>
                  </a:lnTo>
                  <a:lnTo>
                    <a:pt x="964" y="180"/>
                  </a:lnTo>
                  <a:lnTo>
                    <a:pt x="976" y="187"/>
                  </a:lnTo>
                  <a:lnTo>
                    <a:pt x="970" y="217"/>
                  </a:lnTo>
                  <a:lnTo>
                    <a:pt x="991" y="249"/>
                  </a:lnTo>
                  <a:lnTo>
                    <a:pt x="1020" y="258"/>
                  </a:lnTo>
                  <a:lnTo>
                    <a:pt x="1020" y="217"/>
                  </a:lnTo>
                  <a:lnTo>
                    <a:pt x="1011" y="220"/>
                  </a:lnTo>
                  <a:lnTo>
                    <a:pt x="1020" y="187"/>
                  </a:lnTo>
                  <a:lnTo>
                    <a:pt x="1016" y="156"/>
                  </a:lnTo>
                  <a:lnTo>
                    <a:pt x="967" y="91"/>
                  </a:lnTo>
                  <a:lnTo>
                    <a:pt x="960" y="62"/>
                  </a:lnTo>
                  <a:lnTo>
                    <a:pt x="865" y="32"/>
                  </a:lnTo>
                  <a:lnTo>
                    <a:pt x="837" y="25"/>
                  </a:lnTo>
                  <a:lnTo>
                    <a:pt x="804" y="13"/>
                  </a:lnTo>
                  <a:lnTo>
                    <a:pt x="773" y="13"/>
                  </a:lnTo>
                  <a:lnTo>
                    <a:pt x="784" y="3"/>
                  </a:lnTo>
                  <a:lnTo>
                    <a:pt x="815" y="0"/>
                  </a:lnTo>
                  <a:lnTo>
                    <a:pt x="855" y="18"/>
                  </a:lnTo>
                  <a:lnTo>
                    <a:pt x="888" y="31"/>
                  </a:lnTo>
                  <a:lnTo>
                    <a:pt x="939" y="47"/>
                  </a:lnTo>
                  <a:lnTo>
                    <a:pt x="975" y="59"/>
                  </a:lnTo>
                  <a:lnTo>
                    <a:pt x="983" y="93"/>
                  </a:lnTo>
                  <a:lnTo>
                    <a:pt x="1025" y="148"/>
                  </a:lnTo>
                  <a:lnTo>
                    <a:pt x="1028" y="189"/>
                  </a:lnTo>
                  <a:lnTo>
                    <a:pt x="1032" y="248"/>
                  </a:lnTo>
                  <a:lnTo>
                    <a:pt x="1032" y="261"/>
                  </a:lnTo>
                  <a:lnTo>
                    <a:pt x="1007" y="267"/>
                  </a:lnTo>
                  <a:lnTo>
                    <a:pt x="995" y="274"/>
                  </a:lnTo>
                  <a:lnTo>
                    <a:pt x="952" y="292"/>
                  </a:lnTo>
                  <a:lnTo>
                    <a:pt x="923" y="279"/>
                  </a:lnTo>
                  <a:lnTo>
                    <a:pt x="896" y="270"/>
                  </a:lnTo>
                  <a:lnTo>
                    <a:pt x="871" y="261"/>
                  </a:lnTo>
                  <a:lnTo>
                    <a:pt x="820" y="248"/>
                  </a:lnTo>
                  <a:lnTo>
                    <a:pt x="790" y="240"/>
                  </a:lnTo>
                  <a:lnTo>
                    <a:pt x="736" y="246"/>
                  </a:lnTo>
                  <a:lnTo>
                    <a:pt x="702" y="254"/>
                  </a:lnTo>
                  <a:lnTo>
                    <a:pt x="655" y="255"/>
                  </a:lnTo>
                  <a:lnTo>
                    <a:pt x="622" y="243"/>
                  </a:lnTo>
                  <a:lnTo>
                    <a:pt x="604" y="236"/>
                  </a:lnTo>
                  <a:lnTo>
                    <a:pt x="641" y="229"/>
                  </a:lnTo>
                  <a:lnTo>
                    <a:pt x="666" y="239"/>
                  </a:lnTo>
                  <a:lnTo>
                    <a:pt x="727" y="240"/>
                  </a:lnTo>
                  <a:lnTo>
                    <a:pt x="780" y="223"/>
                  </a:lnTo>
                  <a:lnTo>
                    <a:pt x="801" y="214"/>
                  </a:lnTo>
                  <a:lnTo>
                    <a:pt x="811" y="235"/>
                  </a:lnTo>
                  <a:lnTo>
                    <a:pt x="863" y="248"/>
                  </a:lnTo>
                  <a:lnTo>
                    <a:pt x="898" y="260"/>
                  </a:lnTo>
                  <a:lnTo>
                    <a:pt x="950" y="282"/>
                  </a:lnTo>
                  <a:lnTo>
                    <a:pt x="980" y="271"/>
                  </a:lnTo>
                  <a:lnTo>
                    <a:pt x="986" y="260"/>
                  </a:lnTo>
                  <a:lnTo>
                    <a:pt x="972" y="239"/>
                  </a:lnTo>
                  <a:lnTo>
                    <a:pt x="955" y="214"/>
                  </a:lnTo>
                  <a:lnTo>
                    <a:pt x="950" y="189"/>
                  </a:lnTo>
                  <a:lnTo>
                    <a:pt x="929" y="174"/>
                  </a:lnTo>
                  <a:lnTo>
                    <a:pt x="919" y="140"/>
                  </a:lnTo>
                  <a:lnTo>
                    <a:pt x="870" y="136"/>
                  </a:lnTo>
                  <a:lnTo>
                    <a:pt x="863" y="128"/>
                  </a:lnTo>
                  <a:lnTo>
                    <a:pt x="846" y="125"/>
                  </a:lnTo>
                  <a:lnTo>
                    <a:pt x="793" y="133"/>
                  </a:lnTo>
                  <a:lnTo>
                    <a:pt x="715" y="168"/>
                  </a:lnTo>
                  <a:lnTo>
                    <a:pt x="604" y="236"/>
                  </a:lnTo>
                  <a:lnTo>
                    <a:pt x="563" y="242"/>
                  </a:lnTo>
                  <a:lnTo>
                    <a:pt x="550" y="258"/>
                  </a:lnTo>
                  <a:lnTo>
                    <a:pt x="541" y="293"/>
                  </a:lnTo>
                  <a:lnTo>
                    <a:pt x="538" y="345"/>
                  </a:lnTo>
                  <a:lnTo>
                    <a:pt x="358" y="291"/>
                  </a:lnTo>
                  <a:lnTo>
                    <a:pt x="261" y="291"/>
                  </a:lnTo>
                  <a:lnTo>
                    <a:pt x="4" y="299"/>
                  </a:lnTo>
                  <a:lnTo>
                    <a:pt x="0" y="285"/>
                  </a:lnTo>
                  <a:lnTo>
                    <a:pt x="0" y="285"/>
                  </a:lnTo>
                  <a:close/>
                </a:path>
              </a:pathLst>
            </a:custGeom>
            <a:solidFill>
              <a:srgbClr val="000000"/>
            </a:solidFill>
            <a:ln w="9525">
              <a:noFill/>
              <a:round/>
              <a:headEnd/>
              <a:tailEnd/>
            </a:ln>
          </p:spPr>
          <p:txBody>
            <a:bodyPr/>
            <a:lstStyle/>
            <a:p>
              <a:pPr>
                <a:defRPr/>
              </a:pPr>
              <a:endParaRPr lang="en-US"/>
            </a:p>
          </p:txBody>
        </p:sp>
        <p:sp>
          <p:nvSpPr>
            <p:cNvPr id="83256" name="Freeform 312">
              <a:extLst>
                <a:ext uri="{FF2B5EF4-FFF2-40B4-BE49-F238E27FC236}">
                  <a16:creationId xmlns:a16="http://schemas.microsoft.com/office/drawing/2014/main" id="{2D3ECAB1-2119-EA88-2CB0-79B7AD70CCB4}"/>
                </a:ext>
              </a:extLst>
            </p:cNvPr>
            <p:cNvSpPr>
              <a:spLocks/>
            </p:cNvSpPr>
            <p:nvPr/>
          </p:nvSpPr>
          <p:spPr bwMode="auto">
            <a:xfrm>
              <a:off x="4551" y="1752"/>
              <a:ext cx="53" cy="29"/>
            </a:xfrm>
            <a:custGeom>
              <a:avLst/>
              <a:gdLst/>
              <a:ahLst/>
              <a:cxnLst>
                <a:cxn ang="0">
                  <a:pos x="144" y="57"/>
                </a:cxn>
                <a:cxn ang="0">
                  <a:pos x="108" y="44"/>
                </a:cxn>
                <a:cxn ang="0">
                  <a:pos x="67" y="28"/>
                </a:cxn>
                <a:cxn ang="0">
                  <a:pos x="43" y="12"/>
                </a:cxn>
                <a:cxn ang="0">
                  <a:pos x="27" y="0"/>
                </a:cxn>
                <a:cxn ang="0">
                  <a:pos x="0" y="1"/>
                </a:cxn>
                <a:cxn ang="0">
                  <a:pos x="12" y="22"/>
                </a:cxn>
                <a:cxn ang="0">
                  <a:pos x="12" y="47"/>
                </a:cxn>
                <a:cxn ang="0">
                  <a:pos x="24" y="26"/>
                </a:cxn>
                <a:cxn ang="0">
                  <a:pos x="30" y="13"/>
                </a:cxn>
                <a:cxn ang="0">
                  <a:pos x="57" y="29"/>
                </a:cxn>
                <a:cxn ang="0">
                  <a:pos x="77" y="41"/>
                </a:cxn>
                <a:cxn ang="0">
                  <a:pos x="89" y="50"/>
                </a:cxn>
                <a:cxn ang="0">
                  <a:pos x="111" y="59"/>
                </a:cxn>
                <a:cxn ang="0">
                  <a:pos x="124" y="63"/>
                </a:cxn>
                <a:cxn ang="0">
                  <a:pos x="152" y="75"/>
                </a:cxn>
                <a:cxn ang="0">
                  <a:pos x="144" y="57"/>
                </a:cxn>
                <a:cxn ang="0">
                  <a:pos x="144" y="57"/>
                </a:cxn>
              </a:cxnLst>
              <a:rect l="0" t="0" r="r" b="b"/>
              <a:pathLst>
                <a:path w="152" h="75">
                  <a:moveTo>
                    <a:pt x="144" y="57"/>
                  </a:moveTo>
                  <a:lnTo>
                    <a:pt x="108" y="44"/>
                  </a:lnTo>
                  <a:lnTo>
                    <a:pt x="67" y="28"/>
                  </a:lnTo>
                  <a:lnTo>
                    <a:pt x="43" y="12"/>
                  </a:lnTo>
                  <a:lnTo>
                    <a:pt x="27" y="0"/>
                  </a:lnTo>
                  <a:lnTo>
                    <a:pt x="0" y="1"/>
                  </a:lnTo>
                  <a:lnTo>
                    <a:pt x="12" y="22"/>
                  </a:lnTo>
                  <a:lnTo>
                    <a:pt x="12" y="47"/>
                  </a:lnTo>
                  <a:lnTo>
                    <a:pt x="24" y="26"/>
                  </a:lnTo>
                  <a:lnTo>
                    <a:pt x="30" y="13"/>
                  </a:lnTo>
                  <a:lnTo>
                    <a:pt x="57" y="29"/>
                  </a:lnTo>
                  <a:lnTo>
                    <a:pt x="77" y="41"/>
                  </a:lnTo>
                  <a:lnTo>
                    <a:pt x="89" y="50"/>
                  </a:lnTo>
                  <a:lnTo>
                    <a:pt x="111" y="59"/>
                  </a:lnTo>
                  <a:lnTo>
                    <a:pt x="124" y="63"/>
                  </a:lnTo>
                  <a:lnTo>
                    <a:pt x="152" y="75"/>
                  </a:lnTo>
                  <a:lnTo>
                    <a:pt x="144" y="57"/>
                  </a:lnTo>
                  <a:lnTo>
                    <a:pt x="144" y="57"/>
                  </a:lnTo>
                  <a:close/>
                </a:path>
              </a:pathLst>
            </a:custGeom>
            <a:solidFill>
              <a:srgbClr val="000000"/>
            </a:solidFill>
            <a:ln w="9525">
              <a:noFill/>
              <a:round/>
              <a:headEnd/>
              <a:tailEnd/>
            </a:ln>
          </p:spPr>
          <p:txBody>
            <a:bodyPr/>
            <a:lstStyle/>
            <a:p>
              <a:pPr>
                <a:defRPr/>
              </a:pPr>
              <a:endParaRPr lang="en-US"/>
            </a:p>
          </p:txBody>
        </p:sp>
        <p:sp>
          <p:nvSpPr>
            <p:cNvPr id="83257" name="Freeform 313">
              <a:extLst>
                <a:ext uri="{FF2B5EF4-FFF2-40B4-BE49-F238E27FC236}">
                  <a16:creationId xmlns:a16="http://schemas.microsoft.com/office/drawing/2014/main" id="{E8590020-2715-8CC3-03C6-35598CA9025F}"/>
                </a:ext>
              </a:extLst>
            </p:cNvPr>
            <p:cNvSpPr>
              <a:spLocks/>
            </p:cNvSpPr>
            <p:nvPr/>
          </p:nvSpPr>
          <p:spPr bwMode="auto">
            <a:xfrm>
              <a:off x="4509" y="1359"/>
              <a:ext cx="33" cy="317"/>
            </a:xfrm>
            <a:custGeom>
              <a:avLst/>
              <a:gdLst/>
              <a:ahLst/>
              <a:cxnLst>
                <a:cxn ang="0">
                  <a:pos x="34" y="0"/>
                </a:cxn>
                <a:cxn ang="0">
                  <a:pos x="43" y="118"/>
                </a:cxn>
                <a:cxn ang="0">
                  <a:pos x="32" y="174"/>
                </a:cxn>
                <a:cxn ang="0">
                  <a:pos x="18" y="257"/>
                </a:cxn>
                <a:cxn ang="0">
                  <a:pos x="0" y="364"/>
                </a:cxn>
                <a:cxn ang="0">
                  <a:pos x="66" y="857"/>
                </a:cxn>
                <a:cxn ang="0">
                  <a:pos x="96" y="850"/>
                </a:cxn>
                <a:cxn ang="0">
                  <a:pos x="84" y="788"/>
                </a:cxn>
                <a:cxn ang="0">
                  <a:pos x="59" y="646"/>
                </a:cxn>
                <a:cxn ang="0">
                  <a:pos x="35" y="494"/>
                </a:cxn>
                <a:cxn ang="0">
                  <a:pos x="24" y="398"/>
                </a:cxn>
                <a:cxn ang="0">
                  <a:pos x="32" y="276"/>
                </a:cxn>
                <a:cxn ang="0">
                  <a:pos x="40" y="196"/>
                </a:cxn>
                <a:cxn ang="0">
                  <a:pos x="60" y="106"/>
                </a:cxn>
                <a:cxn ang="0">
                  <a:pos x="75" y="21"/>
                </a:cxn>
                <a:cxn ang="0">
                  <a:pos x="63" y="0"/>
                </a:cxn>
                <a:cxn ang="0">
                  <a:pos x="34" y="0"/>
                </a:cxn>
                <a:cxn ang="0">
                  <a:pos x="34" y="0"/>
                </a:cxn>
              </a:cxnLst>
              <a:rect l="0" t="0" r="r" b="b"/>
              <a:pathLst>
                <a:path w="96" h="857">
                  <a:moveTo>
                    <a:pt x="34" y="0"/>
                  </a:moveTo>
                  <a:lnTo>
                    <a:pt x="43" y="118"/>
                  </a:lnTo>
                  <a:lnTo>
                    <a:pt x="32" y="174"/>
                  </a:lnTo>
                  <a:lnTo>
                    <a:pt x="18" y="257"/>
                  </a:lnTo>
                  <a:lnTo>
                    <a:pt x="0" y="364"/>
                  </a:lnTo>
                  <a:lnTo>
                    <a:pt x="66" y="857"/>
                  </a:lnTo>
                  <a:lnTo>
                    <a:pt x="96" y="850"/>
                  </a:lnTo>
                  <a:lnTo>
                    <a:pt x="84" y="788"/>
                  </a:lnTo>
                  <a:lnTo>
                    <a:pt x="59" y="646"/>
                  </a:lnTo>
                  <a:lnTo>
                    <a:pt x="35" y="494"/>
                  </a:lnTo>
                  <a:lnTo>
                    <a:pt x="24" y="398"/>
                  </a:lnTo>
                  <a:lnTo>
                    <a:pt x="32" y="276"/>
                  </a:lnTo>
                  <a:lnTo>
                    <a:pt x="40" y="196"/>
                  </a:lnTo>
                  <a:lnTo>
                    <a:pt x="60" y="106"/>
                  </a:lnTo>
                  <a:lnTo>
                    <a:pt x="75" y="21"/>
                  </a:lnTo>
                  <a:lnTo>
                    <a:pt x="63" y="0"/>
                  </a:lnTo>
                  <a:lnTo>
                    <a:pt x="34" y="0"/>
                  </a:lnTo>
                  <a:lnTo>
                    <a:pt x="34" y="0"/>
                  </a:lnTo>
                  <a:close/>
                </a:path>
              </a:pathLst>
            </a:custGeom>
            <a:solidFill>
              <a:srgbClr val="000000"/>
            </a:solidFill>
            <a:ln w="9525">
              <a:noFill/>
              <a:round/>
              <a:headEnd/>
              <a:tailEnd/>
            </a:ln>
          </p:spPr>
          <p:txBody>
            <a:bodyPr/>
            <a:lstStyle/>
            <a:p>
              <a:pPr>
                <a:defRPr/>
              </a:pPr>
              <a:endParaRPr lang="en-US"/>
            </a:p>
          </p:txBody>
        </p:sp>
        <p:sp>
          <p:nvSpPr>
            <p:cNvPr id="83258" name="Freeform 314">
              <a:extLst>
                <a:ext uri="{FF2B5EF4-FFF2-40B4-BE49-F238E27FC236}">
                  <a16:creationId xmlns:a16="http://schemas.microsoft.com/office/drawing/2014/main" id="{89CEAAD0-C0E8-6906-0DBE-3395BB69E87A}"/>
                </a:ext>
              </a:extLst>
            </p:cNvPr>
            <p:cNvSpPr>
              <a:spLocks/>
            </p:cNvSpPr>
            <p:nvPr/>
          </p:nvSpPr>
          <p:spPr bwMode="auto">
            <a:xfrm>
              <a:off x="4450" y="1801"/>
              <a:ext cx="149" cy="26"/>
            </a:xfrm>
            <a:custGeom>
              <a:avLst/>
              <a:gdLst/>
              <a:ahLst/>
              <a:cxnLst>
                <a:cxn ang="0">
                  <a:pos x="186" y="3"/>
                </a:cxn>
                <a:cxn ang="0">
                  <a:pos x="174" y="37"/>
                </a:cxn>
                <a:cxn ang="0">
                  <a:pos x="0" y="44"/>
                </a:cxn>
                <a:cxn ang="0">
                  <a:pos x="5" y="68"/>
                </a:cxn>
                <a:cxn ang="0">
                  <a:pos x="419" y="34"/>
                </a:cxn>
                <a:cxn ang="0">
                  <a:pos x="390" y="23"/>
                </a:cxn>
                <a:cxn ang="0">
                  <a:pos x="197" y="34"/>
                </a:cxn>
                <a:cxn ang="0">
                  <a:pos x="207" y="0"/>
                </a:cxn>
                <a:cxn ang="0">
                  <a:pos x="186" y="3"/>
                </a:cxn>
                <a:cxn ang="0">
                  <a:pos x="186" y="3"/>
                </a:cxn>
              </a:cxnLst>
              <a:rect l="0" t="0" r="r" b="b"/>
              <a:pathLst>
                <a:path w="419" h="68">
                  <a:moveTo>
                    <a:pt x="186" y="3"/>
                  </a:moveTo>
                  <a:lnTo>
                    <a:pt x="174" y="37"/>
                  </a:lnTo>
                  <a:lnTo>
                    <a:pt x="0" y="44"/>
                  </a:lnTo>
                  <a:lnTo>
                    <a:pt x="5" y="68"/>
                  </a:lnTo>
                  <a:lnTo>
                    <a:pt x="419" y="34"/>
                  </a:lnTo>
                  <a:lnTo>
                    <a:pt x="390" y="23"/>
                  </a:lnTo>
                  <a:lnTo>
                    <a:pt x="197" y="34"/>
                  </a:lnTo>
                  <a:lnTo>
                    <a:pt x="207" y="0"/>
                  </a:lnTo>
                  <a:lnTo>
                    <a:pt x="186" y="3"/>
                  </a:lnTo>
                  <a:lnTo>
                    <a:pt x="186" y="3"/>
                  </a:lnTo>
                  <a:close/>
                </a:path>
              </a:pathLst>
            </a:custGeom>
            <a:solidFill>
              <a:srgbClr val="000000"/>
            </a:solidFill>
            <a:ln w="9525">
              <a:noFill/>
              <a:round/>
              <a:headEnd/>
              <a:tailEnd/>
            </a:ln>
          </p:spPr>
          <p:txBody>
            <a:bodyPr/>
            <a:lstStyle/>
            <a:p>
              <a:pPr>
                <a:defRPr/>
              </a:pPr>
              <a:endParaRPr lang="en-US"/>
            </a:p>
          </p:txBody>
        </p:sp>
        <p:sp>
          <p:nvSpPr>
            <p:cNvPr id="83259" name="Freeform 315">
              <a:extLst>
                <a:ext uri="{FF2B5EF4-FFF2-40B4-BE49-F238E27FC236}">
                  <a16:creationId xmlns:a16="http://schemas.microsoft.com/office/drawing/2014/main" id="{E4ECE145-1154-8F4D-E908-FB9BCE479766}"/>
                </a:ext>
              </a:extLst>
            </p:cNvPr>
            <p:cNvSpPr>
              <a:spLocks/>
            </p:cNvSpPr>
            <p:nvPr/>
          </p:nvSpPr>
          <p:spPr bwMode="auto">
            <a:xfrm>
              <a:off x="4532" y="1364"/>
              <a:ext cx="120" cy="322"/>
            </a:xfrm>
            <a:custGeom>
              <a:avLst/>
              <a:gdLst/>
              <a:ahLst/>
              <a:cxnLst>
                <a:cxn ang="0">
                  <a:pos x="11" y="30"/>
                </a:cxn>
                <a:cxn ang="0">
                  <a:pos x="24" y="65"/>
                </a:cxn>
                <a:cxn ang="0">
                  <a:pos x="37" y="104"/>
                </a:cxn>
                <a:cxn ang="0">
                  <a:pos x="54" y="146"/>
                </a:cxn>
                <a:cxn ang="0">
                  <a:pos x="70" y="189"/>
                </a:cxn>
                <a:cxn ang="0">
                  <a:pos x="84" y="228"/>
                </a:cxn>
                <a:cxn ang="0">
                  <a:pos x="101" y="272"/>
                </a:cxn>
                <a:cxn ang="0">
                  <a:pos x="133" y="303"/>
                </a:cxn>
                <a:cxn ang="0">
                  <a:pos x="161" y="329"/>
                </a:cxn>
                <a:cxn ang="0">
                  <a:pos x="194" y="359"/>
                </a:cxn>
                <a:cxn ang="0">
                  <a:pos x="225" y="387"/>
                </a:cxn>
                <a:cxn ang="0">
                  <a:pos x="251" y="412"/>
                </a:cxn>
                <a:cxn ang="0">
                  <a:pos x="279" y="435"/>
                </a:cxn>
                <a:cxn ang="0">
                  <a:pos x="177" y="587"/>
                </a:cxn>
                <a:cxn ang="0">
                  <a:pos x="319" y="642"/>
                </a:cxn>
                <a:cxn ang="0">
                  <a:pos x="319" y="857"/>
                </a:cxn>
                <a:cxn ang="0">
                  <a:pos x="343" y="867"/>
                </a:cxn>
                <a:cxn ang="0">
                  <a:pos x="340" y="627"/>
                </a:cxn>
                <a:cxn ang="0">
                  <a:pos x="266" y="578"/>
                </a:cxn>
                <a:cxn ang="0">
                  <a:pos x="254" y="515"/>
                </a:cxn>
                <a:cxn ang="0">
                  <a:pos x="303" y="432"/>
                </a:cxn>
                <a:cxn ang="0">
                  <a:pos x="120" y="266"/>
                </a:cxn>
                <a:cxn ang="0">
                  <a:pos x="33" y="12"/>
                </a:cxn>
                <a:cxn ang="0">
                  <a:pos x="0" y="0"/>
                </a:cxn>
                <a:cxn ang="0">
                  <a:pos x="11" y="30"/>
                </a:cxn>
                <a:cxn ang="0">
                  <a:pos x="11" y="30"/>
                </a:cxn>
              </a:cxnLst>
              <a:rect l="0" t="0" r="r" b="b"/>
              <a:pathLst>
                <a:path w="343" h="867">
                  <a:moveTo>
                    <a:pt x="11" y="30"/>
                  </a:moveTo>
                  <a:lnTo>
                    <a:pt x="24" y="65"/>
                  </a:lnTo>
                  <a:lnTo>
                    <a:pt x="37" y="104"/>
                  </a:lnTo>
                  <a:lnTo>
                    <a:pt x="54" y="146"/>
                  </a:lnTo>
                  <a:lnTo>
                    <a:pt x="70" y="189"/>
                  </a:lnTo>
                  <a:lnTo>
                    <a:pt x="84" y="228"/>
                  </a:lnTo>
                  <a:lnTo>
                    <a:pt x="101" y="272"/>
                  </a:lnTo>
                  <a:lnTo>
                    <a:pt x="133" y="303"/>
                  </a:lnTo>
                  <a:lnTo>
                    <a:pt x="161" y="329"/>
                  </a:lnTo>
                  <a:lnTo>
                    <a:pt x="194" y="359"/>
                  </a:lnTo>
                  <a:lnTo>
                    <a:pt x="225" y="387"/>
                  </a:lnTo>
                  <a:lnTo>
                    <a:pt x="251" y="412"/>
                  </a:lnTo>
                  <a:lnTo>
                    <a:pt x="279" y="435"/>
                  </a:lnTo>
                  <a:lnTo>
                    <a:pt x="177" y="587"/>
                  </a:lnTo>
                  <a:lnTo>
                    <a:pt x="319" y="642"/>
                  </a:lnTo>
                  <a:lnTo>
                    <a:pt x="319" y="857"/>
                  </a:lnTo>
                  <a:lnTo>
                    <a:pt x="343" y="867"/>
                  </a:lnTo>
                  <a:lnTo>
                    <a:pt x="340" y="627"/>
                  </a:lnTo>
                  <a:lnTo>
                    <a:pt x="266" y="578"/>
                  </a:lnTo>
                  <a:lnTo>
                    <a:pt x="254" y="515"/>
                  </a:lnTo>
                  <a:lnTo>
                    <a:pt x="303" y="432"/>
                  </a:lnTo>
                  <a:lnTo>
                    <a:pt x="120" y="266"/>
                  </a:lnTo>
                  <a:lnTo>
                    <a:pt x="33" y="12"/>
                  </a:lnTo>
                  <a:lnTo>
                    <a:pt x="0" y="0"/>
                  </a:lnTo>
                  <a:lnTo>
                    <a:pt x="11" y="30"/>
                  </a:lnTo>
                  <a:lnTo>
                    <a:pt x="11" y="30"/>
                  </a:lnTo>
                  <a:close/>
                </a:path>
              </a:pathLst>
            </a:custGeom>
            <a:solidFill>
              <a:srgbClr val="000000"/>
            </a:solidFill>
            <a:ln w="9525">
              <a:noFill/>
              <a:round/>
              <a:headEnd/>
              <a:tailEnd/>
            </a:ln>
          </p:spPr>
          <p:txBody>
            <a:bodyPr/>
            <a:lstStyle/>
            <a:p>
              <a:pPr>
                <a:defRPr/>
              </a:pPr>
              <a:endParaRPr lang="en-US"/>
            </a:p>
          </p:txBody>
        </p:sp>
        <p:sp>
          <p:nvSpPr>
            <p:cNvPr id="83260" name="Freeform 316">
              <a:extLst>
                <a:ext uri="{FF2B5EF4-FFF2-40B4-BE49-F238E27FC236}">
                  <a16:creationId xmlns:a16="http://schemas.microsoft.com/office/drawing/2014/main" id="{9DE2AEE3-C881-8524-4EFA-40BAD81571FC}"/>
                </a:ext>
              </a:extLst>
            </p:cNvPr>
            <p:cNvSpPr>
              <a:spLocks/>
            </p:cNvSpPr>
            <p:nvPr/>
          </p:nvSpPr>
          <p:spPr bwMode="auto">
            <a:xfrm>
              <a:off x="4674" y="1546"/>
              <a:ext cx="143" cy="212"/>
            </a:xfrm>
            <a:custGeom>
              <a:avLst/>
              <a:gdLst/>
              <a:ahLst/>
              <a:cxnLst>
                <a:cxn ang="0">
                  <a:pos x="111" y="0"/>
                </a:cxn>
                <a:cxn ang="0">
                  <a:pos x="124" y="219"/>
                </a:cxn>
                <a:cxn ang="0">
                  <a:pos x="93" y="312"/>
                </a:cxn>
                <a:cxn ang="0">
                  <a:pos x="47" y="374"/>
                </a:cxn>
                <a:cxn ang="0">
                  <a:pos x="7" y="378"/>
                </a:cxn>
                <a:cxn ang="0">
                  <a:pos x="29" y="402"/>
                </a:cxn>
                <a:cxn ang="0">
                  <a:pos x="0" y="435"/>
                </a:cxn>
                <a:cxn ang="0">
                  <a:pos x="38" y="405"/>
                </a:cxn>
                <a:cxn ang="0">
                  <a:pos x="66" y="381"/>
                </a:cxn>
                <a:cxn ang="0">
                  <a:pos x="84" y="365"/>
                </a:cxn>
                <a:cxn ang="0">
                  <a:pos x="97" y="352"/>
                </a:cxn>
                <a:cxn ang="0">
                  <a:pos x="114" y="333"/>
                </a:cxn>
                <a:cxn ang="0">
                  <a:pos x="136" y="309"/>
                </a:cxn>
                <a:cxn ang="0">
                  <a:pos x="189" y="427"/>
                </a:cxn>
                <a:cxn ang="0">
                  <a:pos x="249" y="544"/>
                </a:cxn>
                <a:cxn ang="0">
                  <a:pos x="379" y="567"/>
                </a:cxn>
                <a:cxn ang="0">
                  <a:pos x="230" y="451"/>
                </a:cxn>
                <a:cxn ang="0">
                  <a:pos x="201" y="402"/>
                </a:cxn>
                <a:cxn ang="0">
                  <a:pos x="355" y="471"/>
                </a:cxn>
                <a:cxn ang="0">
                  <a:pos x="180" y="365"/>
                </a:cxn>
                <a:cxn ang="0">
                  <a:pos x="172" y="350"/>
                </a:cxn>
                <a:cxn ang="0">
                  <a:pos x="156" y="315"/>
                </a:cxn>
                <a:cxn ang="0">
                  <a:pos x="133" y="252"/>
                </a:cxn>
                <a:cxn ang="0">
                  <a:pos x="143" y="234"/>
                </a:cxn>
                <a:cxn ang="0">
                  <a:pos x="153" y="231"/>
                </a:cxn>
                <a:cxn ang="0">
                  <a:pos x="339" y="331"/>
                </a:cxn>
                <a:cxn ang="0">
                  <a:pos x="349" y="346"/>
                </a:cxn>
                <a:cxn ang="0">
                  <a:pos x="372" y="374"/>
                </a:cxn>
                <a:cxn ang="0">
                  <a:pos x="394" y="398"/>
                </a:cxn>
                <a:cxn ang="0">
                  <a:pos x="403" y="392"/>
                </a:cxn>
                <a:cxn ang="0">
                  <a:pos x="388" y="358"/>
                </a:cxn>
                <a:cxn ang="0">
                  <a:pos x="374" y="339"/>
                </a:cxn>
                <a:cxn ang="0">
                  <a:pos x="360" y="318"/>
                </a:cxn>
                <a:cxn ang="0">
                  <a:pos x="333" y="284"/>
                </a:cxn>
                <a:cxn ang="0">
                  <a:pos x="320" y="271"/>
                </a:cxn>
                <a:cxn ang="0">
                  <a:pos x="150" y="188"/>
                </a:cxn>
                <a:cxn ang="0">
                  <a:pos x="150" y="129"/>
                </a:cxn>
                <a:cxn ang="0">
                  <a:pos x="286" y="225"/>
                </a:cxn>
                <a:cxn ang="0">
                  <a:pos x="332" y="233"/>
                </a:cxn>
                <a:cxn ang="0">
                  <a:pos x="358" y="231"/>
                </a:cxn>
                <a:cxn ang="0">
                  <a:pos x="360" y="215"/>
                </a:cxn>
                <a:cxn ang="0">
                  <a:pos x="346" y="200"/>
                </a:cxn>
                <a:cxn ang="0">
                  <a:pos x="326" y="182"/>
                </a:cxn>
                <a:cxn ang="0">
                  <a:pos x="301" y="163"/>
                </a:cxn>
                <a:cxn ang="0">
                  <a:pos x="273" y="146"/>
                </a:cxn>
                <a:cxn ang="0">
                  <a:pos x="246" y="128"/>
                </a:cxn>
                <a:cxn ang="0">
                  <a:pos x="226" y="115"/>
                </a:cxn>
                <a:cxn ang="0">
                  <a:pos x="203" y="101"/>
                </a:cxn>
                <a:cxn ang="0">
                  <a:pos x="140" y="61"/>
                </a:cxn>
                <a:cxn ang="0">
                  <a:pos x="111" y="0"/>
                </a:cxn>
                <a:cxn ang="0">
                  <a:pos x="111" y="0"/>
                </a:cxn>
              </a:cxnLst>
              <a:rect l="0" t="0" r="r" b="b"/>
              <a:pathLst>
                <a:path w="403" h="567">
                  <a:moveTo>
                    <a:pt x="111" y="0"/>
                  </a:moveTo>
                  <a:lnTo>
                    <a:pt x="124" y="219"/>
                  </a:lnTo>
                  <a:lnTo>
                    <a:pt x="93" y="312"/>
                  </a:lnTo>
                  <a:lnTo>
                    <a:pt x="47" y="374"/>
                  </a:lnTo>
                  <a:lnTo>
                    <a:pt x="7" y="378"/>
                  </a:lnTo>
                  <a:lnTo>
                    <a:pt x="29" y="402"/>
                  </a:lnTo>
                  <a:lnTo>
                    <a:pt x="0" y="435"/>
                  </a:lnTo>
                  <a:lnTo>
                    <a:pt x="38" y="405"/>
                  </a:lnTo>
                  <a:lnTo>
                    <a:pt x="66" y="381"/>
                  </a:lnTo>
                  <a:lnTo>
                    <a:pt x="84" y="365"/>
                  </a:lnTo>
                  <a:lnTo>
                    <a:pt x="97" y="352"/>
                  </a:lnTo>
                  <a:lnTo>
                    <a:pt x="114" y="333"/>
                  </a:lnTo>
                  <a:lnTo>
                    <a:pt x="136" y="309"/>
                  </a:lnTo>
                  <a:lnTo>
                    <a:pt x="189" y="427"/>
                  </a:lnTo>
                  <a:lnTo>
                    <a:pt x="249" y="544"/>
                  </a:lnTo>
                  <a:lnTo>
                    <a:pt x="379" y="567"/>
                  </a:lnTo>
                  <a:lnTo>
                    <a:pt x="230" y="451"/>
                  </a:lnTo>
                  <a:lnTo>
                    <a:pt x="201" y="402"/>
                  </a:lnTo>
                  <a:lnTo>
                    <a:pt x="355" y="471"/>
                  </a:lnTo>
                  <a:lnTo>
                    <a:pt x="180" y="365"/>
                  </a:lnTo>
                  <a:lnTo>
                    <a:pt x="172" y="350"/>
                  </a:lnTo>
                  <a:lnTo>
                    <a:pt x="156" y="315"/>
                  </a:lnTo>
                  <a:lnTo>
                    <a:pt x="133" y="252"/>
                  </a:lnTo>
                  <a:lnTo>
                    <a:pt x="143" y="234"/>
                  </a:lnTo>
                  <a:lnTo>
                    <a:pt x="153" y="231"/>
                  </a:lnTo>
                  <a:lnTo>
                    <a:pt x="339" y="331"/>
                  </a:lnTo>
                  <a:lnTo>
                    <a:pt x="349" y="346"/>
                  </a:lnTo>
                  <a:lnTo>
                    <a:pt x="372" y="374"/>
                  </a:lnTo>
                  <a:lnTo>
                    <a:pt x="394" y="398"/>
                  </a:lnTo>
                  <a:lnTo>
                    <a:pt x="403" y="392"/>
                  </a:lnTo>
                  <a:lnTo>
                    <a:pt x="388" y="358"/>
                  </a:lnTo>
                  <a:lnTo>
                    <a:pt x="374" y="339"/>
                  </a:lnTo>
                  <a:lnTo>
                    <a:pt x="360" y="318"/>
                  </a:lnTo>
                  <a:lnTo>
                    <a:pt x="333" y="284"/>
                  </a:lnTo>
                  <a:lnTo>
                    <a:pt x="320" y="271"/>
                  </a:lnTo>
                  <a:lnTo>
                    <a:pt x="150" y="188"/>
                  </a:lnTo>
                  <a:lnTo>
                    <a:pt x="150" y="129"/>
                  </a:lnTo>
                  <a:lnTo>
                    <a:pt x="286" y="225"/>
                  </a:lnTo>
                  <a:lnTo>
                    <a:pt x="332" y="233"/>
                  </a:lnTo>
                  <a:lnTo>
                    <a:pt x="358" y="231"/>
                  </a:lnTo>
                  <a:lnTo>
                    <a:pt x="360" y="215"/>
                  </a:lnTo>
                  <a:lnTo>
                    <a:pt x="346" y="200"/>
                  </a:lnTo>
                  <a:lnTo>
                    <a:pt x="326" y="182"/>
                  </a:lnTo>
                  <a:lnTo>
                    <a:pt x="301" y="163"/>
                  </a:lnTo>
                  <a:lnTo>
                    <a:pt x="273" y="146"/>
                  </a:lnTo>
                  <a:lnTo>
                    <a:pt x="246" y="128"/>
                  </a:lnTo>
                  <a:lnTo>
                    <a:pt x="226" y="115"/>
                  </a:lnTo>
                  <a:lnTo>
                    <a:pt x="203" y="101"/>
                  </a:lnTo>
                  <a:lnTo>
                    <a:pt x="140" y="61"/>
                  </a:lnTo>
                  <a:lnTo>
                    <a:pt x="111" y="0"/>
                  </a:lnTo>
                  <a:lnTo>
                    <a:pt x="111" y="0"/>
                  </a:lnTo>
                  <a:close/>
                </a:path>
              </a:pathLst>
            </a:custGeom>
            <a:solidFill>
              <a:srgbClr val="000000"/>
            </a:solidFill>
            <a:ln w="9525">
              <a:noFill/>
              <a:round/>
              <a:headEnd/>
              <a:tailEnd/>
            </a:ln>
          </p:spPr>
          <p:txBody>
            <a:bodyPr/>
            <a:lstStyle/>
            <a:p>
              <a:pPr>
                <a:defRPr/>
              </a:pPr>
              <a:endParaRPr lang="en-US"/>
            </a:p>
          </p:txBody>
        </p:sp>
        <p:sp>
          <p:nvSpPr>
            <p:cNvPr id="83261" name="Freeform 317">
              <a:extLst>
                <a:ext uri="{FF2B5EF4-FFF2-40B4-BE49-F238E27FC236}">
                  <a16:creationId xmlns:a16="http://schemas.microsoft.com/office/drawing/2014/main" id="{935D9799-ABE5-8711-DFF6-BC2E9EAD1855}"/>
                </a:ext>
              </a:extLst>
            </p:cNvPr>
            <p:cNvSpPr>
              <a:spLocks/>
            </p:cNvSpPr>
            <p:nvPr/>
          </p:nvSpPr>
          <p:spPr bwMode="auto">
            <a:xfrm>
              <a:off x="4681" y="1509"/>
              <a:ext cx="205" cy="259"/>
            </a:xfrm>
            <a:custGeom>
              <a:avLst/>
              <a:gdLst/>
              <a:ahLst/>
              <a:cxnLst>
                <a:cxn ang="0">
                  <a:pos x="304" y="0"/>
                </a:cxn>
                <a:cxn ang="0">
                  <a:pos x="314" y="15"/>
                </a:cxn>
                <a:cxn ang="0">
                  <a:pos x="333" y="46"/>
                </a:cxn>
                <a:cxn ang="0">
                  <a:pos x="347" y="67"/>
                </a:cxn>
                <a:cxn ang="0">
                  <a:pos x="361" y="89"/>
                </a:cxn>
                <a:cxn ang="0">
                  <a:pos x="376" y="111"/>
                </a:cxn>
                <a:cxn ang="0">
                  <a:pos x="391" y="134"/>
                </a:cxn>
                <a:cxn ang="0">
                  <a:pos x="406" y="160"/>
                </a:cxn>
                <a:cxn ang="0">
                  <a:pos x="420" y="182"/>
                </a:cxn>
                <a:cxn ang="0">
                  <a:pos x="447" y="224"/>
                </a:cxn>
                <a:cxn ang="0">
                  <a:pos x="474" y="276"/>
                </a:cxn>
                <a:cxn ang="0">
                  <a:pos x="479" y="329"/>
                </a:cxn>
                <a:cxn ang="0">
                  <a:pos x="506" y="354"/>
                </a:cxn>
                <a:cxn ang="0">
                  <a:pos x="534" y="395"/>
                </a:cxn>
                <a:cxn ang="0">
                  <a:pos x="546" y="531"/>
                </a:cxn>
                <a:cxn ang="0">
                  <a:pos x="556" y="652"/>
                </a:cxn>
                <a:cxn ang="0">
                  <a:pos x="376" y="684"/>
                </a:cxn>
                <a:cxn ang="0">
                  <a:pos x="238" y="689"/>
                </a:cxn>
                <a:cxn ang="0">
                  <a:pos x="131" y="538"/>
                </a:cxn>
                <a:cxn ang="0">
                  <a:pos x="28" y="536"/>
                </a:cxn>
                <a:cxn ang="0">
                  <a:pos x="0" y="555"/>
                </a:cxn>
                <a:cxn ang="0">
                  <a:pos x="12" y="559"/>
                </a:cxn>
                <a:cxn ang="0">
                  <a:pos x="39" y="572"/>
                </a:cxn>
                <a:cxn ang="0">
                  <a:pos x="70" y="587"/>
                </a:cxn>
                <a:cxn ang="0">
                  <a:pos x="90" y="599"/>
                </a:cxn>
                <a:cxn ang="0">
                  <a:pos x="102" y="633"/>
                </a:cxn>
                <a:cxn ang="0">
                  <a:pos x="103" y="659"/>
                </a:cxn>
                <a:cxn ang="0">
                  <a:pos x="115" y="670"/>
                </a:cxn>
                <a:cxn ang="0">
                  <a:pos x="143" y="686"/>
                </a:cxn>
                <a:cxn ang="0">
                  <a:pos x="180" y="698"/>
                </a:cxn>
                <a:cxn ang="0">
                  <a:pos x="201" y="702"/>
                </a:cxn>
                <a:cxn ang="0">
                  <a:pos x="317" y="702"/>
                </a:cxn>
                <a:cxn ang="0">
                  <a:pos x="540" y="674"/>
                </a:cxn>
                <a:cxn ang="0">
                  <a:pos x="556" y="676"/>
                </a:cxn>
                <a:cxn ang="0">
                  <a:pos x="556" y="692"/>
                </a:cxn>
                <a:cxn ang="0">
                  <a:pos x="583" y="686"/>
                </a:cxn>
                <a:cxn ang="0">
                  <a:pos x="559" y="419"/>
                </a:cxn>
                <a:cxn ang="0">
                  <a:pos x="546" y="381"/>
                </a:cxn>
                <a:cxn ang="0">
                  <a:pos x="532" y="351"/>
                </a:cxn>
                <a:cxn ang="0">
                  <a:pos x="519" y="329"/>
                </a:cxn>
                <a:cxn ang="0">
                  <a:pos x="493" y="289"/>
                </a:cxn>
                <a:cxn ang="0">
                  <a:pos x="490" y="252"/>
                </a:cxn>
                <a:cxn ang="0">
                  <a:pos x="475" y="227"/>
                </a:cxn>
                <a:cxn ang="0">
                  <a:pos x="457" y="201"/>
                </a:cxn>
                <a:cxn ang="0">
                  <a:pos x="438" y="168"/>
                </a:cxn>
                <a:cxn ang="0">
                  <a:pos x="417" y="136"/>
                </a:cxn>
                <a:cxn ang="0">
                  <a:pos x="398" y="105"/>
                </a:cxn>
                <a:cxn ang="0">
                  <a:pos x="381" y="77"/>
                </a:cxn>
                <a:cxn ang="0">
                  <a:pos x="367" y="58"/>
                </a:cxn>
                <a:cxn ang="0">
                  <a:pos x="347" y="34"/>
                </a:cxn>
                <a:cxn ang="0">
                  <a:pos x="326" y="15"/>
                </a:cxn>
                <a:cxn ang="0">
                  <a:pos x="304" y="0"/>
                </a:cxn>
                <a:cxn ang="0">
                  <a:pos x="304" y="0"/>
                </a:cxn>
              </a:cxnLst>
              <a:rect l="0" t="0" r="r" b="b"/>
              <a:pathLst>
                <a:path w="583" h="702">
                  <a:moveTo>
                    <a:pt x="304" y="0"/>
                  </a:moveTo>
                  <a:lnTo>
                    <a:pt x="314" y="15"/>
                  </a:lnTo>
                  <a:lnTo>
                    <a:pt x="333" y="46"/>
                  </a:lnTo>
                  <a:lnTo>
                    <a:pt x="347" y="67"/>
                  </a:lnTo>
                  <a:lnTo>
                    <a:pt x="361" y="89"/>
                  </a:lnTo>
                  <a:lnTo>
                    <a:pt x="376" y="111"/>
                  </a:lnTo>
                  <a:lnTo>
                    <a:pt x="391" y="134"/>
                  </a:lnTo>
                  <a:lnTo>
                    <a:pt x="406" y="160"/>
                  </a:lnTo>
                  <a:lnTo>
                    <a:pt x="420" y="182"/>
                  </a:lnTo>
                  <a:lnTo>
                    <a:pt x="447" y="224"/>
                  </a:lnTo>
                  <a:lnTo>
                    <a:pt x="474" y="276"/>
                  </a:lnTo>
                  <a:lnTo>
                    <a:pt x="479" y="329"/>
                  </a:lnTo>
                  <a:lnTo>
                    <a:pt x="506" y="354"/>
                  </a:lnTo>
                  <a:lnTo>
                    <a:pt x="534" y="395"/>
                  </a:lnTo>
                  <a:lnTo>
                    <a:pt x="546" y="531"/>
                  </a:lnTo>
                  <a:lnTo>
                    <a:pt x="556" y="652"/>
                  </a:lnTo>
                  <a:lnTo>
                    <a:pt x="376" y="684"/>
                  </a:lnTo>
                  <a:lnTo>
                    <a:pt x="238" y="689"/>
                  </a:lnTo>
                  <a:lnTo>
                    <a:pt x="131" y="538"/>
                  </a:lnTo>
                  <a:lnTo>
                    <a:pt x="28" y="536"/>
                  </a:lnTo>
                  <a:lnTo>
                    <a:pt x="0" y="555"/>
                  </a:lnTo>
                  <a:lnTo>
                    <a:pt x="12" y="559"/>
                  </a:lnTo>
                  <a:lnTo>
                    <a:pt x="39" y="572"/>
                  </a:lnTo>
                  <a:lnTo>
                    <a:pt x="70" y="587"/>
                  </a:lnTo>
                  <a:lnTo>
                    <a:pt x="90" y="599"/>
                  </a:lnTo>
                  <a:lnTo>
                    <a:pt x="102" y="633"/>
                  </a:lnTo>
                  <a:lnTo>
                    <a:pt x="103" y="659"/>
                  </a:lnTo>
                  <a:lnTo>
                    <a:pt x="115" y="670"/>
                  </a:lnTo>
                  <a:lnTo>
                    <a:pt x="143" y="686"/>
                  </a:lnTo>
                  <a:lnTo>
                    <a:pt x="180" y="698"/>
                  </a:lnTo>
                  <a:lnTo>
                    <a:pt x="201" y="702"/>
                  </a:lnTo>
                  <a:lnTo>
                    <a:pt x="317" y="702"/>
                  </a:lnTo>
                  <a:lnTo>
                    <a:pt x="540" y="674"/>
                  </a:lnTo>
                  <a:lnTo>
                    <a:pt x="556" y="676"/>
                  </a:lnTo>
                  <a:lnTo>
                    <a:pt x="556" y="692"/>
                  </a:lnTo>
                  <a:lnTo>
                    <a:pt x="583" y="686"/>
                  </a:lnTo>
                  <a:lnTo>
                    <a:pt x="559" y="419"/>
                  </a:lnTo>
                  <a:lnTo>
                    <a:pt x="546" y="381"/>
                  </a:lnTo>
                  <a:lnTo>
                    <a:pt x="532" y="351"/>
                  </a:lnTo>
                  <a:lnTo>
                    <a:pt x="519" y="329"/>
                  </a:lnTo>
                  <a:lnTo>
                    <a:pt x="493" y="289"/>
                  </a:lnTo>
                  <a:lnTo>
                    <a:pt x="490" y="252"/>
                  </a:lnTo>
                  <a:lnTo>
                    <a:pt x="475" y="227"/>
                  </a:lnTo>
                  <a:lnTo>
                    <a:pt x="457" y="201"/>
                  </a:lnTo>
                  <a:lnTo>
                    <a:pt x="438" y="168"/>
                  </a:lnTo>
                  <a:lnTo>
                    <a:pt x="417" y="136"/>
                  </a:lnTo>
                  <a:lnTo>
                    <a:pt x="398" y="105"/>
                  </a:lnTo>
                  <a:lnTo>
                    <a:pt x="381" y="77"/>
                  </a:lnTo>
                  <a:lnTo>
                    <a:pt x="367" y="58"/>
                  </a:lnTo>
                  <a:lnTo>
                    <a:pt x="347" y="34"/>
                  </a:lnTo>
                  <a:lnTo>
                    <a:pt x="326" y="15"/>
                  </a:lnTo>
                  <a:lnTo>
                    <a:pt x="304" y="0"/>
                  </a:lnTo>
                  <a:lnTo>
                    <a:pt x="304" y="0"/>
                  </a:lnTo>
                  <a:close/>
                </a:path>
              </a:pathLst>
            </a:custGeom>
            <a:solidFill>
              <a:srgbClr val="000000"/>
            </a:solidFill>
            <a:ln w="9525">
              <a:noFill/>
              <a:round/>
              <a:headEnd/>
              <a:tailEnd/>
            </a:ln>
          </p:spPr>
          <p:txBody>
            <a:bodyPr/>
            <a:lstStyle/>
            <a:p>
              <a:pPr>
                <a:defRPr/>
              </a:pPr>
              <a:endParaRPr lang="en-US"/>
            </a:p>
          </p:txBody>
        </p:sp>
        <p:sp>
          <p:nvSpPr>
            <p:cNvPr id="83262" name="Freeform 318">
              <a:extLst>
                <a:ext uri="{FF2B5EF4-FFF2-40B4-BE49-F238E27FC236}">
                  <a16:creationId xmlns:a16="http://schemas.microsoft.com/office/drawing/2014/main" id="{AD862B6E-BF8B-4517-A781-A696F342BBF4}"/>
                </a:ext>
              </a:extLst>
            </p:cNvPr>
            <p:cNvSpPr>
              <a:spLocks/>
            </p:cNvSpPr>
            <p:nvPr/>
          </p:nvSpPr>
          <p:spPr bwMode="auto">
            <a:xfrm>
              <a:off x="3874" y="1811"/>
              <a:ext cx="727" cy="179"/>
            </a:xfrm>
            <a:custGeom>
              <a:avLst/>
              <a:gdLst/>
              <a:ahLst/>
              <a:cxnLst>
                <a:cxn ang="0">
                  <a:pos x="2054" y="2"/>
                </a:cxn>
                <a:cxn ang="0">
                  <a:pos x="2037" y="18"/>
                </a:cxn>
                <a:cxn ang="0">
                  <a:pos x="2037" y="42"/>
                </a:cxn>
                <a:cxn ang="0">
                  <a:pos x="1981" y="34"/>
                </a:cxn>
                <a:cxn ang="0">
                  <a:pos x="1937" y="50"/>
                </a:cxn>
                <a:cxn ang="0">
                  <a:pos x="1937" y="74"/>
                </a:cxn>
                <a:cxn ang="0">
                  <a:pos x="1894" y="71"/>
                </a:cxn>
                <a:cxn ang="0">
                  <a:pos x="1741" y="127"/>
                </a:cxn>
                <a:cxn ang="0">
                  <a:pos x="1548" y="214"/>
                </a:cxn>
                <a:cxn ang="0">
                  <a:pos x="1375" y="273"/>
                </a:cxn>
                <a:cxn ang="0">
                  <a:pos x="1368" y="298"/>
                </a:cxn>
                <a:cxn ang="0">
                  <a:pos x="1362" y="333"/>
                </a:cxn>
                <a:cxn ang="0">
                  <a:pos x="1356" y="341"/>
                </a:cxn>
                <a:cxn ang="0">
                  <a:pos x="1340" y="342"/>
                </a:cxn>
                <a:cxn ang="0">
                  <a:pos x="1315" y="339"/>
                </a:cxn>
                <a:cxn ang="0">
                  <a:pos x="1238" y="363"/>
                </a:cxn>
                <a:cxn ang="0">
                  <a:pos x="1073" y="363"/>
                </a:cxn>
                <a:cxn ang="0">
                  <a:pos x="909" y="400"/>
                </a:cxn>
                <a:cxn ang="0">
                  <a:pos x="743" y="443"/>
                </a:cxn>
                <a:cxn ang="0">
                  <a:pos x="687" y="485"/>
                </a:cxn>
                <a:cxn ang="0">
                  <a:pos x="0" y="379"/>
                </a:cxn>
                <a:cxn ang="0">
                  <a:pos x="0" y="345"/>
                </a:cxn>
                <a:cxn ang="0">
                  <a:pos x="669" y="443"/>
                </a:cxn>
                <a:cxn ang="0">
                  <a:pos x="1251" y="289"/>
                </a:cxn>
                <a:cxn ang="0">
                  <a:pos x="1262" y="298"/>
                </a:cxn>
                <a:cxn ang="0">
                  <a:pos x="1288" y="294"/>
                </a:cxn>
                <a:cxn ang="0">
                  <a:pos x="1310" y="261"/>
                </a:cxn>
                <a:cxn ang="0">
                  <a:pos x="1321" y="244"/>
                </a:cxn>
                <a:cxn ang="0">
                  <a:pos x="1335" y="227"/>
                </a:cxn>
                <a:cxn ang="0">
                  <a:pos x="1365" y="216"/>
                </a:cxn>
                <a:cxn ang="0">
                  <a:pos x="1408" y="208"/>
                </a:cxn>
                <a:cxn ang="0">
                  <a:pos x="1462" y="204"/>
                </a:cxn>
                <a:cxn ang="0">
                  <a:pos x="1518" y="210"/>
                </a:cxn>
                <a:cxn ang="0">
                  <a:pos x="1731" y="114"/>
                </a:cxn>
                <a:cxn ang="0">
                  <a:pos x="1765" y="103"/>
                </a:cxn>
                <a:cxn ang="0">
                  <a:pos x="1621" y="67"/>
                </a:cxn>
                <a:cxn ang="0">
                  <a:pos x="1602" y="47"/>
                </a:cxn>
                <a:cxn ang="0">
                  <a:pos x="1791" y="90"/>
                </a:cxn>
                <a:cxn ang="0">
                  <a:pos x="1947" y="31"/>
                </a:cxn>
                <a:cxn ang="0">
                  <a:pos x="2030" y="0"/>
                </a:cxn>
                <a:cxn ang="0">
                  <a:pos x="2054" y="2"/>
                </a:cxn>
                <a:cxn ang="0">
                  <a:pos x="2054" y="2"/>
                </a:cxn>
              </a:cxnLst>
              <a:rect l="0" t="0" r="r" b="b"/>
              <a:pathLst>
                <a:path w="2054" h="485">
                  <a:moveTo>
                    <a:pt x="2054" y="2"/>
                  </a:moveTo>
                  <a:lnTo>
                    <a:pt x="2037" y="18"/>
                  </a:lnTo>
                  <a:lnTo>
                    <a:pt x="2037" y="42"/>
                  </a:lnTo>
                  <a:lnTo>
                    <a:pt x="1981" y="34"/>
                  </a:lnTo>
                  <a:lnTo>
                    <a:pt x="1937" y="50"/>
                  </a:lnTo>
                  <a:lnTo>
                    <a:pt x="1937" y="74"/>
                  </a:lnTo>
                  <a:lnTo>
                    <a:pt x="1894" y="71"/>
                  </a:lnTo>
                  <a:lnTo>
                    <a:pt x="1741" y="127"/>
                  </a:lnTo>
                  <a:lnTo>
                    <a:pt x="1548" y="214"/>
                  </a:lnTo>
                  <a:lnTo>
                    <a:pt x="1375" y="273"/>
                  </a:lnTo>
                  <a:lnTo>
                    <a:pt x="1368" y="298"/>
                  </a:lnTo>
                  <a:lnTo>
                    <a:pt x="1362" y="333"/>
                  </a:lnTo>
                  <a:lnTo>
                    <a:pt x="1356" y="341"/>
                  </a:lnTo>
                  <a:lnTo>
                    <a:pt x="1340" y="342"/>
                  </a:lnTo>
                  <a:lnTo>
                    <a:pt x="1315" y="339"/>
                  </a:lnTo>
                  <a:lnTo>
                    <a:pt x="1238" y="363"/>
                  </a:lnTo>
                  <a:lnTo>
                    <a:pt x="1073" y="363"/>
                  </a:lnTo>
                  <a:lnTo>
                    <a:pt x="909" y="400"/>
                  </a:lnTo>
                  <a:lnTo>
                    <a:pt x="743" y="443"/>
                  </a:lnTo>
                  <a:lnTo>
                    <a:pt x="687" y="485"/>
                  </a:lnTo>
                  <a:lnTo>
                    <a:pt x="0" y="379"/>
                  </a:lnTo>
                  <a:lnTo>
                    <a:pt x="0" y="345"/>
                  </a:lnTo>
                  <a:lnTo>
                    <a:pt x="669" y="443"/>
                  </a:lnTo>
                  <a:lnTo>
                    <a:pt x="1251" y="289"/>
                  </a:lnTo>
                  <a:lnTo>
                    <a:pt x="1262" y="298"/>
                  </a:lnTo>
                  <a:lnTo>
                    <a:pt x="1288" y="294"/>
                  </a:lnTo>
                  <a:lnTo>
                    <a:pt x="1310" y="261"/>
                  </a:lnTo>
                  <a:lnTo>
                    <a:pt x="1321" y="244"/>
                  </a:lnTo>
                  <a:lnTo>
                    <a:pt x="1335" y="227"/>
                  </a:lnTo>
                  <a:lnTo>
                    <a:pt x="1365" y="216"/>
                  </a:lnTo>
                  <a:lnTo>
                    <a:pt x="1408" y="208"/>
                  </a:lnTo>
                  <a:lnTo>
                    <a:pt x="1462" y="204"/>
                  </a:lnTo>
                  <a:lnTo>
                    <a:pt x="1518" y="210"/>
                  </a:lnTo>
                  <a:lnTo>
                    <a:pt x="1731" y="114"/>
                  </a:lnTo>
                  <a:lnTo>
                    <a:pt x="1765" y="103"/>
                  </a:lnTo>
                  <a:lnTo>
                    <a:pt x="1621" y="67"/>
                  </a:lnTo>
                  <a:lnTo>
                    <a:pt x="1602" y="47"/>
                  </a:lnTo>
                  <a:lnTo>
                    <a:pt x="1791" y="90"/>
                  </a:lnTo>
                  <a:lnTo>
                    <a:pt x="1947" y="31"/>
                  </a:lnTo>
                  <a:lnTo>
                    <a:pt x="2030" y="0"/>
                  </a:lnTo>
                  <a:lnTo>
                    <a:pt x="2054" y="2"/>
                  </a:lnTo>
                  <a:lnTo>
                    <a:pt x="2054" y="2"/>
                  </a:lnTo>
                  <a:close/>
                </a:path>
              </a:pathLst>
            </a:custGeom>
            <a:solidFill>
              <a:srgbClr val="000000"/>
            </a:solidFill>
            <a:ln w="9525">
              <a:noFill/>
              <a:round/>
              <a:headEnd/>
              <a:tailEnd/>
            </a:ln>
          </p:spPr>
          <p:txBody>
            <a:bodyPr/>
            <a:lstStyle/>
            <a:p>
              <a:pPr>
                <a:defRPr/>
              </a:pPr>
              <a:endParaRPr lang="en-US"/>
            </a:p>
          </p:txBody>
        </p:sp>
        <p:sp>
          <p:nvSpPr>
            <p:cNvPr id="83263" name="Freeform 319">
              <a:extLst>
                <a:ext uri="{FF2B5EF4-FFF2-40B4-BE49-F238E27FC236}">
                  <a16:creationId xmlns:a16="http://schemas.microsoft.com/office/drawing/2014/main" id="{C4E8409D-A776-D41C-AC7F-111A69803B64}"/>
                </a:ext>
              </a:extLst>
            </p:cNvPr>
            <p:cNvSpPr>
              <a:spLocks/>
            </p:cNvSpPr>
            <p:nvPr/>
          </p:nvSpPr>
          <p:spPr bwMode="auto">
            <a:xfrm>
              <a:off x="4993" y="1788"/>
              <a:ext cx="375" cy="87"/>
            </a:xfrm>
            <a:custGeom>
              <a:avLst/>
              <a:gdLst/>
              <a:ahLst/>
              <a:cxnLst>
                <a:cxn ang="0">
                  <a:pos x="312" y="230"/>
                </a:cxn>
                <a:cxn ang="0">
                  <a:pos x="901" y="234"/>
                </a:cxn>
                <a:cxn ang="0">
                  <a:pos x="1058" y="152"/>
                </a:cxn>
                <a:cxn ang="0">
                  <a:pos x="306" y="163"/>
                </a:cxn>
                <a:cxn ang="0">
                  <a:pos x="9" y="0"/>
                </a:cxn>
                <a:cxn ang="0">
                  <a:pos x="11" y="10"/>
                </a:cxn>
                <a:cxn ang="0">
                  <a:pos x="11" y="22"/>
                </a:cxn>
                <a:cxn ang="0">
                  <a:pos x="11" y="34"/>
                </a:cxn>
                <a:cxn ang="0">
                  <a:pos x="8" y="56"/>
                </a:cxn>
                <a:cxn ang="0">
                  <a:pos x="0" y="59"/>
                </a:cxn>
                <a:cxn ang="0">
                  <a:pos x="312" y="230"/>
                </a:cxn>
                <a:cxn ang="0">
                  <a:pos x="312" y="230"/>
                </a:cxn>
              </a:cxnLst>
              <a:rect l="0" t="0" r="r" b="b"/>
              <a:pathLst>
                <a:path w="1058" h="234">
                  <a:moveTo>
                    <a:pt x="312" y="230"/>
                  </a:moveTo>
                  <a:lnTo>
                    <a:pt x="901" y="234"/>
                  </a:lnTo>
                  <a:lnTo>
                    <a:pt x="1058" y="152"/>
                  </a:lnTo>
                  <a:lnTo>
                    <a:pt x="306" y="163"/>
                  </a:lnTo>
                  <a:lnTo>
                    <a:pt x="9" y="0"/>
                  </a:lnTo>
                  <a:lnTo>
                    <a:pt x="11" y="10"/>
                  </a:lnTo>
                  <a:lnTo>
                    <a:pt x="11" y="22"/>
                  </a:lnTo>
                  <a:lnTo>
                    <a:pt x="11" y="34"/>
                  </a:lnTo>
                  <a:lnTo>
                    <a:pt x="8" y="56"/>
                  </a:lnTo>
                  <a:lnTo>
                    <a:pt x="0" y="59"/>
                  </a:lnTo>
                  <a:lnTo>
                    <a:pt x="312" y="230"/>
                  </a:lnTo>
                  <a:lnTo>
                    <a:pt x="312" y="230"/>
                  </a:lnTo>
                  <a:close/>
                </a:path>
              </a:pathLst>
            </a:custGeom>
            <a:solidFill>
              <a:srgbClr val="000000"/>
            </a:solidFill>
            <a:ln w="9525">
              <a:noFill/>
              <a:round/>
              <a:headEnd/>
              <a:tailEnd/>
            </a:ln>
          </p:spPr>
          <p:txBody>
            <a:bodyPr/>
            <a:lstStyle/>
            <a:p>
              <a:pPr>
                <a:defRPr/>
              </a:pPr>
              <a:endParaRPr lang="en-US"/>
            </a:p>
          </p:txBody>
        </p:sp>
        <p:sp>
          <p:nvSpPr>
            <p:cNvPr id="83264" name="Freeform 320">
              <a:extLst>
                <a:ext uri="{FF2B5EF4-FFF2-40B4-BE49-F238E27FC236}">
                  <a16:creationId xmlns:a16="http://schemas.microsoft.com/office/drawing/2014/main" id="{286221A9-9C52-9FEA-B472-6B907588A479}"/>
                </a:ext>
              </a:extLst>
            </p:cNvPr>
            <p:cNvSpPr>
              <a:spLocks/>
            </p:cNvSpPr>
            <p:nvPr/>
          </p:nvSpPr>
          <p:spPr bwMode="auto">
            <a:xfrm>
              <a:off x="4360" y="1808"/>
              <a:ext cx="667" cy="161"/>
            </a:xfrm>
            <a:custGeom>
              <a:avLst/>
              <a:gdLst/>
              <a:ahLst/>
              <a:cxnLst>
                <a:cxn ang="0">
                  <a:pos x="1202" y="426"/>
                </a:cxn>
                <a:cxn ang="0">
                  <a:pos x="1852" y="40"/>
                </a:cxn>
                <a:cxn ang="0">
                  <a:pos x="1881" y="0"/>
                </a:cxn>
                <a:cxn ang="0">
                  <a:pos x="1181" y="376"/>
                </a:cxn>
                <a:cxn ang="0">
                  <a:pos x="0" y="385"/>
                </a:cxn>
                <a:cxn ang="0">
                  <a:pos x="16" y="426"/>
                </a:cxn>
                <a:cxn ang="0">
                  <a:pos x="1079" y="432"/>
                </a:cxn>
                <a:cxn ang="0">
                  <a:pos x="1202" y="426"/>
                </a:cxn>
                <a:cxn ang="0">
                  <a:pos x="1202" y="426"/>
                </a:cxn>
              </a:cxnLst>
              <a:rect l="0" t="0" r="r" b="b"/>
              <a:pathLst>
                <a:path w="1881" h="432">
                  <a:moveTo>
                    <a:pt x="1202" y="426"/>
                  </a:moveTo>
                  <a:lnTo>
                    <a:pt x="1852" y="40"/>
                  </a:lnTo>
                  <a:lnTo>
                    <a:pt x="1881" y="0"/>
                  </a:lnTo>
                  <a:lnTo>
                    <a:pt x="1181" y="376"/>
                  </a:lnTo>
                  <a:lnTo>
                    <a:pt x="0" y="385"/>
                  </a:lnTo>
                  <a:lnTo>
                    <a:pt x="16" y="426"/>
                  </a:lnTo>
                  <a:lnTo>
                    <a:pt x="1079" y="432"/>
                  </a:lnTo>
                  <a:lnTo>
                    <a:pt x="1202" y="426"/>
                  </a:lnTo>
                  <a:lnTo>
                    <a:pt x="1202" y="426"/>
                  </a:lnTo>
                  <a:close/>
                </a:path>
              </a:pathLst>
            </a:custGeom>
            <a:solidFill>
              <a:srgbClr val="000000"/>
            </a:solidFill>
            <a:ln w="9525">
              <a:noFill/>
              <a:round/>
              <a:headEnd/>
              <a:tailEnd/>
            </a:ln>
          </p:spPr>
          <p:txBody>
            <a:bodyPr/>
            <a:lstStyle/>
            <a:p>
              <a:pPr>
                <a:defRPr/>
              </a:pPr>
              <a:endParaRPr lang="en-US"/>
            </a:p>
          </p:txBody>
        </p:sp>
        <p:sp>
          <p:nvSpPr>
            <p:cNvPr id="83265" name="Freeform 321">
              <a:extLst>
                <a:ext uri="{FF2B5EF4-FFF2-40B4-BE49-F238E27FC236}">
                  <a16:creationId xmlns:a16="http://schemas.microsoft.com/office/drawing/2014/main" id="{04F3E66A-A861-0FB2-85B8-1E21911BDA02}"/>
                </a:ext>
              </a:extLst>
            </p:cNvPr>
            <p:cNvSpPr>
              <a:spLocks/>
            </p:cNvSpPr>
            <p:nvPr/>
          </p:nvSpPr>
          <p:spPr bwMode="auto">
            <a:xfrm>
              <a:off x="4775" y="1752"/>
              <a:ext cx="249" cy="196"/>
            </a:xfrm>
            <a:custGeom>
              <a:avLst/>
              <a:gdLst/>
              <a:ahLst/>
              <a:cxnLst>
                <a:cxn ang="0">
                  <a:pos x="6" y="528"/>
                </a:cxn>
                <a:cxn ang="0">
                  <a:pos x="0" y="336"/>
                </a:cxn>
                <a:cxn ang="0">
                  <a:pos x="707" y="0"/>
                </a:cxn>
                <a:cxn ang="0">
                  <a:pos x="707" y="111"/>
                </a:cxn>
                <a:cxn ang="0">
                  <a:pos x="694" y="29"/>
                </a:cxn>
                <a:cxn ang="0">
                  <a:pos x="13" y="346"/>
                </a:cxn>
                <a:cxn ang="0">
                  <a:pos x="22" y="492"/>
                </a:cxn>
                <a:cxn ang="0">
                  <a:pos x="6" y="528"/>
                </a:cxn>
                <a:cxn ang="0">
                  <a:pos x="6" y="528"/>
                </a:cxn>
              </a:cxnLst>
              <a:rect l="0" t="0" r="r" b="b"/>
              <a:pathLst>
                <a:path w="707" h="528">
                  <a:moveTo>
                    <a:pt x="6" y="528"/>
                  </a:moveTo>
                  <a:lnTo>
                    <a:pt x="0" y="336"/>
                  </a:lnTo>
                  <a:lnTo>
                    <a:pt x="707" y="0"/>
                  </a:lnTo>
                  <a:lnTo>
                    <a:pt x="707" y="111"/>
                  </a:lnTo>
                  <a:lnTo>
                    <a:pt x="694" y="29"/>
                  </a:lnTo>
                  <a:lnTo>
                    <a:pt x="13" y="346"/>
                  </a:lnTo>
                  <a:lnTo>
                    <a:pt x="22" y="492"/>
                  </a:lnTo>
                  <a:lnTo>
                    <a:pt x="6" y="528"/>
                  </a:lnTo>
                  <a:lnTo>
                    <a:pt x="6" y="528"/>
                  </a:lnTo>
                  <a:close/>
                </a:path>
              </a:pathLst>
            </a:custGeom>
            <a:solidFill>
              <a:srgbClr val="000000"/>
            </a:solidFill>
            <a:ln w="9525">
              <a:noFill/>
              <a:round/>
              <a:headEnd/>
              <a:tailEnd/>
            </a:ln>
          </p:spPr>
          <p:txBody>
            <a:bodyPr/>
            <a:lstStyle/>
            <a:p>
              <a:pPr>
                <a:defRPr/>
              </a:pPr>
              <a:endParaRPr lang="en-US"/>
            </a:p>
          </p:txBody>
        </p:sp>
        <p:sp>
          <p:nvSpPr>
            <p:cNvPr id="83266" name="Freeform 322">
              <a:extLst>
                <a:ext uri="{FF2B5EF4-FFF2-40B4-BE49-F238E27FC236}">
                  <a16:creationId xmlns:a16="http://schemas.microsoft.com/office/drawing/2014/main" id="{9F9F898A-FCDB-9E3E-2FE7-ABFDD207CC5D}"/>
                </a:ext>
              </a:extLst>
            </p:cNvPr>
            <p:cNvSpPr>
              <a:spLocks/>
            </p:cNvSpPr>
            <p:nvPr/>
          </p:nvSpPr>
          <p:spPr bwMode="auto">
            <a:xfrm>
              <a:off x="4690" y="1761"/>
              <a:ext cx="263" cy="118"/>
            </a:xfrm>
            <a:custGeom>
              <a:avLst/>
              <a:gdLst/>
              <a:ahLst/>
              <a:cxnLst>
                <a:cxn ang="0">
                  <a:pos x="709" y="3"/>
                </a:cxn>
                <a:cxn ang="0">
                  <a:pos x="0" y="318"/>
                </a:cxn>
                <a:cxn ang="0">
                  <a:pos x="121" y="278"/>
                </a:cxn>
                <a:cxn ang="0">
                  <a:pos x="743" y="0"/>
                </a:cxn>
                <a:cxn ang="0">
                  <a:pos x="709" y="3"/>
                </a:cxn>
                <a:cxn ang="0">
                  <a:pos x="709" y="3"/>
                </a:cxn>
              </a:cxnLst>
              <a:rect l="0" t="0" r="r" b="b"/>
              <a:pathLst>
                <a:path w="743" h="318">
                  <a:moveTo>
                    <a:pt x="709" y="3"/>
                  </a:moveTo>
                  <a:lnTo>
                    <a:pt x="0" y="318"/>
                  </a:lnTo>
                  <a:lnTo>
                    <a:pt x="121" y="278"/>
                  </a:lnTo>
                  <a:lnTo>
                    <a:pt x="743" y="0"/>
                  </a:lnTo>
                  <a:lnTo>
                    <a:pt x="709" y="3"/>
                  </a:lnTo>
                  <a:lnTo>
                    <a:pt x="709" y="3"/>
                  </a:lnTo>
                  <a:close/>
                </a:path>
              </a:pathLst>
            </a:custGeom>
            <a:solidFill>
              <a:srgbClr val="000000"/>
            </a:solidFill>
            <a:ln w="9525">
              <a:noFill/>
              <a:round/>
              <a:headEnd/>
              <a:tailEnd/>
            </a:ln>
          </p:spPr>
          <p:txBody>
            <a:bodyPr/>
            <a:lstStyle/>
            <a:p>
              <a:pPr>
                <a:defRPr/>
              </a:pPr>
              <a:endParaRPr lang="en-US"/>
            </a:p>
          </p:txBody>
        </p:sp>
        <p:sp>
          <p:nvSpPr>
            <p:cNvPr id="83267" name="Freeform 323">
              <a:extLst>
                <a:ext uri="{FF2B5EF4-FFF2-40B4-BE49-F238E27FC236}">
                  <a16:creationId xmlns:a16="http://schemas.microsoft.com/office/drawing/2014/main" id="{5FE22F74-B2FE-BDC1-0AD7-BCD3546271B5}"/>
                </a:ext>
              </a:extLst>
            </p:cNvPr>
            <p:cNvSpPr>
              <a:spLocks/>
            </p:cNvSpPr>
            <p:nvPr/>
          </p:nvSpPr>
          <p:spPr bwMode="auto">
            <a:xfrm>
              <a:off x="4510" y="1871"/>
              <a:ext cx="258" cy="32"/>
            </a:xfrm>
            <a:custGeom>
              <a:avLst/>
              <a:gdLst/>
              <a:ahLst/>
              <a:cxnLst>
                <a:cxn ang="0">
                  <a:pos x="727" y="19"/>
                </a:cxn>
                <a:cxn ang="0">
                  <a:pos x="0" y="87"/>
                </a:cxn>
                <a:cxn ang="0">
                  <a:pos x="727" y="0"/>
                </a:cxn>
                <a:cxn ang="0">
                  <a:pos x="727" y="19"/>
                </a:cxn>
                <a:cxn ang="0">
                  <a:pos x="727" y="19"/>
                </a:cxn>
              </a:cxnLst>
              <a:rect l="0" t="0" r="r" b="b"/>
              <a:pathLst>
                <a:path w="727" h="87">
                  <a:moveTo>
                    <a:pt x="727" y="19"/>
                  </a:moveTo>
                  <a:lnTo>
                    <a:pt x="0" y="87"/>
                  </a:lnTo>
                  <a:lnTo>
                    <a:pt x="727" y="0"/>
                  </a:lnTo>
                  <a:lnTo>
                    <a:pt x="727" y="19"/>
                  </a:lnTo>
                  <a:lnTo>
                    <a:pt x="727" y="19"/>
                  </a:lnTo>
                  <a:close/>
                </a:path>
              </a:pathLst>
            </a:custGeom>
            <a:solidFill>
              <a:srgbClr val="000000"/>
            </a:solidFill>
            <a:ln w="9525">
              <a:noFill/>
              <a:round/>
              <a:headEnd/>
              <a:tailEnd/>
            </a:ln>
          </p:spPr>
          <p:txBody>
            <a:bodyPr/>
            <a:lstStyle/>
            <a:p>
              <a:pPr>
                <a:defRPr/>
              </a:pPr>
              <a:endParaRPr lang="en-US"/>
            </a:p>
          </p:txBody>
        </p:sp>
        <p:sp>
          <p:nvSpPr>
            <p:cNvPr id="83268" name="Freeform 324">
              <a:extLst>
                <a:ext uri="{FF2B5EF4-FFF2-40B4-BE49-F238E27FC236}">
                  <a16:creationId xmlns:a16="http://schemas.microsoft.com/office/drawing/2014/main" id="{0A79F6D0-EA0D-6D72-ADCE-8546DBE4DAE6}"/>
                </a:ext>
              </a:extLst>
            </p:cNvPr>
            <p:cNvSpPr>
              <a:spLocks/>
            </p:cNvSpPr>
            <p:nvPr/>
          </p:nvSpPr>
          <p:spPr bwMode="auto">
            <a:xfrm>
              <a:off x="4627" y="1790"/>
              <a:ext cx="44" cy="14"/>
            </a:xfrm>
            <a:custGeom>
              <a:avLst/>
              <a:gdLst/>
              <a:ahLst/>
              <a:cxnLst>
                <a:cxn ang="0">
                  <a:pos x="0" y="32"/>
                </a:cxn>
                <a:cxn ang="0">
                  <a:pos x="74" y="26"/>
                </a:cxn>
                <a:cxn ang="0">
                  <a:pos x="127" y="22"/>
                </a:cxn>
                <a:cxn ang="0">
                  <a:pos x="106" y="0"/>
                </a:cxn>
                <a:cxn ang="0">
                  <a:pos x="12" y="22"/>
                </a:cxn>
                <a:cxn ang="0">
                  <a:pos x="0" y="32"/>
                </a:cxn>
                <a:cxn ang="0">
                  <a:pos x="0" y="32"/>
                </a:cxn>
              </a:cxnLst>
              <a:rect l="0" t="0" r="r" b="b"/>
              <a:pathLst>
                <a:path w="127" h="32">
                  <a:moveTo>
                    <a:pt x="0" y="32"/>
                  </a:moveTo>
                  <a:lnTo>
                    <a:pt x="74" y="26"/>
                  </a:lnTo>
                  <a:lnTo>
                    <a:pt x="127" y="22"/>
                  </a:lnTo>
                  <a:lnTo>
                    <a:pt x="106" y="0"/>
                  </a:lnTo>
                  <a:lnTo>
                    <a:pt x="12" y="22"/>
                  </a:lnTo>
                  <a:lnTo>
                    <a:pt x="0" y="32"/>
                  </a:lnTo>
                  <a:lnTo>
                    <a:pt x="0" y="32"/>
                  </a:lnTo>
                  <a:close/>
                </a:path>
              </a:pathLst>
            </a:custGeom>
            <a:solidFill>
              <a:srgbClr val="000000"/>
            </a:solidFill>
            <a:ln w="9525">
              <a:noFill/>
              <a:round/>
              <a:headEnd/>
              <a:tailEnd/>
            </a:ln>
          </p:spPr>
          <p:txBody>
            <a:bodyPr/>
            <a:lstStyle/>
            <a:p>
              <a:pPr>
                <a:defRPr/>
              </a:pPr>
              <a:endParaRPr lang="en-US"/>
            </a:p>
          </p:txBody>
        </p:sp>
        <p:sp>
          <p:nvSpPr>
            <p:cNvPr id="83269" name="Freeform 325">
              <a:extLst>
                <a:ext uri="{FF2B5EF4-FFF2-40B4-BE49-F238E27FC236}">
                  <a16:creationId xmlns:a16="http://schemas.microsoft.com/office/drawing/2014/main" id="{5A38711E-BCC6-3310-5F87-E53425A0A31F}"/>
                </a:ext>
              </a:extLst>
            </p:cNvPr>
            <p:cNvSpPr>
              <a:spLocks/>
            </p:cNvSpPr>
            <p:nvPr/>
          </p:nvSpPr>
          <p:spPr bwMode="auto">
            <a:xfrm>
              <a:off x="4939" y="1528"/>
              <a:ext cx="149" cy="268"/>
            </a:xfrm>
            <a:custGeom>
              <a:avLst/>
              <a:gdLst/>
              <a:ahLst/>
              <a:cxnLst>
                <a:cxn ang="0">
                  <a:pos x="0" y="11"/>
                </a:cxn>
                <a:cxn ang="0">
                  <a:pos x="400" y="87"/>
                </a:cxn>
                <a:cxn ang="0">
                  <a:pos x="397" y="702"/>
                </a:cxn>
                <a:cxn ang="0">
                  <a:pos x="199" y="626"/>
                </a:cxn>
                <a:cxn ang="0">
                  <a:pos x="246" y="655"/>
                </a:cxn>
                <a:cxn ang="0">
                  <a:pos x="413" y="724"/>
                </a:cxn>
                <a:cxn ang="0">
                  <a:pos x="420" y="74"/>
                </a:cxn>
                <a:cxn ang="0">
                  <a:pos x="43" y="8"/>
                </a:cxn>
                <a:cxn ang="0">
                  <a:pos x="18" y="0"/>
                </a:cxn>
                <a:cxn ang="0">
                  <a:pos x="0" y="11"/>
                </a:cxn>
                <a:cxn ang="0">
                  <a:pos x="0" y="11"/>
                </a:cxn>
              </a:cxnLst>
              <a:rect l="0" t="0" r="r" b="b"/>
              <a:pathLst>
                <a:path w="420" h="724">
                  <a:moveTo>
                    <a:pt x="0" y="11"/>
                  </a:moveTo>
                  <a:lnTo>
                    <a:pt x="400" y="87"/>
                  </a:lnTo>
                  <a:lnTo>
                    <a:pt x="397" y="702"/>
                  </a:lnTo>
                  <a:lnTo>
                    <a:pt x="199" y="626"/>
                  </a:lnTo>
                  <a:lnTo>
                    <a:pt x="246" y="655"/>
                  </a:lnTo>
                  <a:lnTo>
                    <a:pt x="413" y="724"/>
                  </a:lnTo>
                  <a:lnTo>
                    <a:pt x="420" y="74"/>
                  </a:lnTo>
                  <a:lnTo>
                    <a:pt x="43" y="8"/>
                  </a:lnTo>
                  <a:lnTo>
                    <a:pt x="18" y="0"/>
                  </a:lnTo>
                  <a:lnTo>
                    <a:pt x="0" y="11"/>
                  </a:lnTo>
                  <a:lnTo>
                    <a:pt x="0" y="11"/>
                  </a:lnTo>
                  <a:close/>
                </a:path>
              </a:pathLst>
            </a:custGeom>
            <a:solidFill>
              <a:srgbClr val="000000"/>
            </a:solidFill>
            <a:ln w="9525">
              <a:noFill/>
              <a:round/>
              <a:headEnd/>
              <a:tailEnd/>
            </a:ln>
          </p:spPr>
          <p:txBody>
            <a:bodyPr/>
            <a:lstStyle/>
            <a:p>
              <a:pPr>
                <a:defRPr/>
              </a:pPr>
              <a:endParaRPr lang="en-US"/>
            </a:p>
          </p:txBody>
        </p:sp>
        <p:sp>
          <p:nvSpPr>
            <p:cNvPr id="83270" name="Freeform 326">
              <a:extLst>
                <a:ext uri="{FF2B5EF4-FFF2-40B4-BE49-F238E27FC236}">
                  <a16:creationId xmlns:a16="http://schemas.microsoft.com/office/drawing/2014/main" id="{6171ADEB-9346-9227-941B-AFCD05583D46}"/>
                </a:ext>
              </a:extLst>
            </p:cNvPr>
            <p:cNvSpPr>
              <a:spLocks/>
            </p:cNvSpPr>
            <p:nvPr/>
          </p:nvSpPr>
          <p:spPr bwMode="auto">
            <a:xfrm>
              <a:off x="4934" y="1531"/>
              <a:ext cx="29" cy="224"/>
            </a:xfrm>
            <a:custGeom>
              <a:avLst/>
              <a:gdLst/>
              <a:ahLst/>
              <a:cxnLst>
                <a:cxn ang="0">
                  <a:pos x="10" y="0"/>
                </a:cxn>
                <a:cxn ang="0">
                  <a:pos x="0" y="548"/>
                </a:cxn>
                <a:cxn ang="0">
                  <a:pos x="28" y="601"/>
                </a:cxn>
                <a:cxn ang="0">
                  <a:pos x="28" y="572"/>
                </a:cxn>
                <a:cxn ang="0">
                  <a:pos x="81" y="597"/>
                </a:cxn>
                <a:cxn ang="0">
                  <a:pos x="13" y="538"/>
                </a:cxn>
                <a:cxn ang="0">
                  <a:pos x="17" y="22"/>
                </a:cxn>
                <a:cxn ang="0">
                  <a:pos x="10" y="0"/>
                </a:cxn>
                <a:cxn ang="0">
                  <a:pos x="10" y="0"/>
                </a:cxn>
              </a:cxnLst>
              <a:rect l="0" t="0" r="r" b="b"/>
              <a:pathLst>
                <a:path w="81" h="601">
                  <a:moveTo>
                    <a:pt x="10" y="0"/>
                  </a:moveTo>
                  <a:lnTo>
                    <a:pt x="0" y="548"/>
                  </a:lnTo>
                  <a:lnTo>
                    <a:pt x="28" y="601"/>
                  </a:lnTo>
                  <a:lnTo>
                    <a:pt x="28" y="572"/>
                  </a:lnTo>
                  <a:lnTo>
                    <a:pt x="81" y="597"/>
                  </a:lnTo>
                  <a:lnTo>
                    <a:pt x="13" y="538"/>
                  </a:lnTo>
                  <a:lnTo>
                    <a:pt x="17" y="22"/>
                  </a:lnTo>
                  <a:lnTo>
                    <a:pt x="10" y="0"/>
                  </a:lnTo>
                  <a:lnTo>
                    <a:pt x="10" y="0"/>
                  </a:lnTo>
                  <a:close/>
                </a:path>
              </a:pathLst>
            </a:custGeom>
            <a:solidFill>
              <a:srgbClr val="000000"/>
            </a:solidFill>
            <a:ln w="9525">
              <a:noFill/>
              <a:round/>
              <a:headEnd/>
              <a:tailEnd/>
            </a:ln>
          </p:spPr>
          <p:txBody>
            <a:bodyPr/>
            <a:lstStyle/>
            <a:p>
              <a:pPr>
                <a:defRPr/>
              </a:pPr>
              <a:endParaRPr lang="en-US"/>
            </a:p>
          </p:txBody>
        </p:sp>
        <p:sp>
          <p:nvSpPr>
            <p:cNvPr id="83271" name="Freeform 327">
              <a:extLst>
                <a:ext uri="{FF2B5EF4-FFF2-40B4-BE49-F238E27FC236}">
                  <a16:creationId xmlns:a16="http://schemas.microsoft.com/office/drawing/2014/main" id="{12F476A5-793C-CB37-9C7C-F5B1D5443CA3}"/>
                </a:ext>
              </a:extLst>
            </p:cNvPr>
            <p:cNvSpPr>
              <a:spLocks/>
            </p:cNvSpPr>
            <p:nvPr/>
          </p:nvSpPr>
          <p:spPr bwMode="auto">
            <a:xfrm>
              <a:off x="4943" y="1563"/>
              <a:ext cx="9" cy="21"/>
            </a:xfrm>
            <a:custGeom>
              <a:avLst/>
              <a:gdLst/>
              <a:ahLst/>
              <a:cxnLst>
                <a:cxn ang="0">
                  <a:pos x="0" y="0"/>
                </a:cxn>
                <a:cxn ang="0">
                  <a:pos x="25" y="2"/>
                </a:cxn>
                <a:cxn ang="0">
                  <a:pos x="22" y="61"/>
                </a:cxn>
                <a:cxn ang="0">
                  <a:pos x="0" y="53"/>
                </a:cxn>
                <a:cxn ang="0">
                  <a:pos x="0" y="0"/>
                </a:cxn>
                <a:cxn ang="0">
                  <a:pos x="0" y="0"/>
                </a:cxn>
              </a:cxnLst>
              <a:rect l="0" t="0" r="r" b="b"/>
              <a:pathLst>
                <a:path w="25" h="61">
                  <a:moveTo>
                    <a:pt x="0" y="0"/>
                  </a:moveTo>
                  <a:lnTo>
                    <a:pt x="25" y="2"/>
                  </a:lnTo>
                  <a:lnTo>
                    <a:pt x="22" y="61"/>
                  </a:lnTo>
                  <a:lnTo>
                    <a:pt x="0" y="53"/>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72" name="Freeform 328">
              <a:extLst>
                <a:ext uri="{FF2B5EF4-FFF2-40B4-BE49-F238E27FC236}">
                  <a16:creationId xmlns:a16="http://schemas.microsoft.com/office/drawing/2014/main" id="{2CAC431F-5BF6-88EE-7ACF-F556F4393E7E}"/>
                </a:ext>
              </a:extLst>
            </p:cNvPr>
            <p:cNvSpPr>
              <a:spLocks/>
            </p:cNvSpPr>
            <p:nvPr/>
          </p:nvSpPr>
          <p:spPr bwMode="auto">
            <a:xfrm>
              <a:off x="4993" y="1771"/>
              <a:ext cx="97" cy="63"/>
            </a:xfrm>
            <a:custGeom>
              <a:avLst/>
              <a:gdLst/>
              <a:ahLst/>
              <a:cxnLst>
                <a:cxn ang="0">
                  <a:pos x="0" y="0"/>
                </a:cxn>
                <a:cxn ang="0">
                  <a:pos x="238" y="94"/>
                </a:cxn>
                <a:cxn ang="0">
                  <a:pos x="270" y="170"/>
                </a:cxn>
                <a:cxn ang="0">
                  <a:pos x="220" y="103"/>
                </a:cxn>
                <a:cxn ang="0">
                  <a:pos x="0" y="0"/>
                </a:cxn>
                <a:cxn ang="0">
                  <a:pos x="0" y="0"/>
                </a:cxn>
              </a:cxnLst>
              <a:rect l="0" t="0" r="r" b="b"/>
              <a:pathLst>
                <a:path w="270" h="170">
                  <a:moveTo>
                    <a:pt x="0" y="0"/>
                  </a:moveTo>
                  <a:lnTo>
                    <a:pt x="238" y="94"/>
                  </a:lnTo>
                  <a:lnTo>
                    <a:pt x="270" y="170"/>
                  </a:lnTo>
                  <a:lnTo>
                    <a:pt x="220" y="103"/>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73" name="Freeform 329">
              <a:extLst>
                <a:ext uri="{FF2B5EF4-FFF2-40B4-BE49-F238E27FC236}">
                  <a16:creationId xmlns:a16="http://schemas.microsoft.com/office/drawing/2014/main" id="{548AF4F1-38B3-59FE-45DE-E9BD58B42A1F}"/>
                </a:ext>
              </a:extLst>
            </p:cNvPr>
            <p:cNvSpPr>
              <a:spLocks/>
            </p:cNvSpPr>
            <p:nvPr/>
          </p:nvSpPr>
          <p:spPr bwMode="auto">
            <a:xfrm>
              <a:off x="5012" y="1687"/>
              <a:ext cx="65" cy="41"/>
            </a:xfrm>
            <a:custGeom>
              <a:avLst/>
              <a:gdLst/>
              <a:ahLst/>
              <a:cxnLst>
                <a:cxn ang="0">
                  <a:pos x="183" y="68"/>
                </a:cxn>
                <a:cxn ang="0">
                  <a:pos x="146" y="52"/>
                </a:cxn>
                <a:cxn ang="0">
                  <a:pos x="89" y="34"/>
                </a:cxn>
                <a:cxn ang="0">
                  <a:pos x="34" y="19"/>
                </a:cxn>
                <a:cxn ang="0">
                  <a:pos x="11" y="13"/>
                </a:cxn>
                <a:cxn ang="0">
                  <a:pos x="3" y="111"/>
                </a:cxn>
                <a:cxn ang="0">
                  <a:pos x="0" y="0"/>
                </a:cxn>
                <a:cxn ang="0">
                  <a:pos x="177" y="50"/>
                </a:cxn>
                <a:cxn ang="0">
                  <a:pos x="183" y="68"/>
                </a:cxn>
                <a:cxn ang="0">
                  <a:pos x="183" y="68"/>
                </a:cxn>
              </a:cxnLst>
              <a:rect l="0" t="0" r="r" b="b"/>
              <a:pathLst>
                <a:path w="183" h="111">
                  <a:moveTo>
                    <a:pt x="183" y="68"/>
                  </a:moveTo>
                  <a:lnTo>
                    <a:pt x="146" y="52"/>
                  </a:lnTo>
                  <a:lnTo>
                    <a:pt x="89" y="34"/>
                  </a:lnTo>
                  <a:lnTo>
                    <a:pt x="34" y="19"/>
                  </a:lnTo>
                  <a:lnTo>
                    <a:pt x="11" y="13"/>
                  </a:lnTo>
                  <a:lnTo>
                    <a:pt x="3" y="111"/>
                  </a:lnTo>
                  <a:lnTo>
                    <a:pt x="0" y="0"/>
                  </a:lnTo>
                  <a:lnTo>
                    <a:pt x="177" y="50"/>
                  </a:lnTo>
                  <a:lnTo>
                    <a:pt x="183" y="68"/>
                  </a:lnTo>
                  <a:lnTo>
                    <a:pt x="183" y="68"/>
                  </a:lnTo>
                  <a:close/>
                </a:path>
              </a:pathLst>
            </a:custGeom>
            <a:solidFill>
              <a:srgbClr val="000000"/>
            </a:solidFill>
            <a:ln w="9525">
              <a:noFill/>
              <a:round/>
              <a:headEnd/>
              <a:tailEnd/>
            </a:ln>
          </p:spPr>
          <p:txBody>
            <a:bodyPr/>
            <a:lstStyle/>
            <a:p>
              <a:pPr>
                <a:defRPr/>
              </a:pPr>
              <a:endParaRPr lang="en-US"/>
            </a:p>
          </p:txBody>
        </p:sp>
        <p:sp>
          <p:nvSpPr>
            <p:cNvPr id="83274" name="Freeform 330">
              <a:extLst>
                <a:ext uri="{FF2B5EF4-FFF2-40B4-BE49-F238E27FC236}">
                  <a16:creationId xmlns:a16="http://schemas.microsoft.com/office/drawing/2014/main" id="{278629D2-22DD-E924-9BDB-B240A85A9EB5}"/>
                </a:ext>
              </a:extLst>
            </p:cNvPr>
            <p:cNvSpPr>
              <a:spLocks/>
            </p:cNvSpPr>
            <p:nvPr/>
          </p:nvSpPr>
          <p:spPr bwMode="auto">
            <a:xfrm>
              <a:off x="4987" y="1552"/>
              <a:ext cx="15" cy="204"/>
            </a:xfrm>
            <a:custGeom>
              <a:avLst/>
              <a:gdLst/>
              <a:ahLst/>
              <a:cxnLst>
                <a:cxn ang="0">
                  <a:pos x="42" y="0"/>
                </a:cxn>
                <a:cxn ang="0">
                  <a:pos x="7" y="503"/>
                </a:cxn>
                <a:cxn ang="0">
                  <a:pos x="0" y="524"/>
                </a:cxn>
                <a:cxn ang="0">
                  <a:pos x="17" y="541"/>
                </a:cxn>
                <a:cxn ang="0">
                  <a:pos x="31" y="549"/>
                </a:cxn>
                <a:cxn ang="0">
                  <a:pos x="37" y="538"/>
                </a:cxn>
                <a:cxn ang="0">
                  <a:pos x="42" y="0"/>
                </a:cxn>
                <a:cxn ang="0">
                  <a:pos x="42" y="0"/>
                </a:cxn>
              </a:cxnLst>
              <a:rect l="0" t="0" r="r" b="b"/>
              <a:pathLst>
                <a:path w="42" h="549">
                  <a:moveTo>
                    <a:pt x="42" y="0"/>
                  </a:moveTo>
                  <a:lnTo>
                    <a:pt x="7" y="503"/>
                  </a:lnTo>
                  <a:lnTo>
                    <a:pt x="0" y="524"/>
                  </a:lnTo>
                  <a:lnTo>
                    <a:pt x="17" y="541"/>
                  </a:lnTo>
                  <a:lnTo>
                    <a:pt x="31" y="549"/>
                  </a:lnTo>
                  <a:lnTo>
                    <a:pt x="37" y="538"/>
                  </a:lnTo>
                  <a:lnTo>
                    <a:pt x="42" y="0"/>
                  </a:lnTo>
                  <a:lnTo>
                    <a:pt x="42" y="0"/>
                  </a:lnTo>
                  <a:close/>
                </a:path>
              </a:pathLst>
            </a:custGeom>
            <a:solidFill>
              <a:srgbClr val="000000"/>
            </a:solidFill>
            <a:ln w="9525">
              <a:noFill/>
              <a:round/>
              <a:headEnd/>
              <a:tailEnd/>
            </a:ln>
          </p:spPr>
          <p:txBody>
            <a:bodyPr/>
            <a:lstStyle/>
            <a:p>
              <a:pPr>
                <a:defRPr/>
              </a:pPr>
              <a:endParaRPr lang="en-US"/>
            </a:p>
          </p:txBody>
        </p:sp>
        <p:sp>
          <p:nvSpPr>
            <p:cNvPr id="83275" name="Freeform 331">
              <a:extLst>
                <a:ext uri="{FF2B5EF4-FFF2-40B4-BE49-F238E27FC236}">
                  <a16:creationId xmlns:a16="http://schemas.microsoft.com/office/drawing/2014/main" id="{5D89F030-52BE-A6F8-C419-1BBD4B2B334C}"/>
                </a:ext>
              </a:extLst>
            </p:cNvPr>
            <p:cNvSpPr>
              <a:spLocks/>
            </p:cNvSpPr>
            <p:nvPr/>
          </p:nvSpPr>
          <p:spPr bwMode="auto">
            <a:xfrm>
              <a:off x="5025" y="1641"/>
              <a:ext cx="41" cy="25"/>
            </a:xfrm>
            <a:custGeom>
              <a:avLst/>
              <a:gdLst/>
              <a:ahLst/>
              <a:cxnLst>
                <a:cxn ang="0">
                  <a:pos x="6" y="0"/>
                </a:cxn>
                <a:cxn ang="0">
                  <a:pos x="118" y="28"/>
                </a:cxn>
                <a:cxn ang="0">
                  <a:pos x="116" y="44"/>
                </a:cxn>
                <a:cxn ang="0">
                  <a:pos x="16" y="16"/>
                </a:cxn>
                <a:cxn ang="0">
                  <a:pos x="15" y="41"/>
                </a:cxn>
                <a:cxn ang="0">
                  <a:pos x="108" y="66"/>
                </a:cxn>
                <a:cxn ang="0">
                  <a:pos x="0" y="46"/>
                </a:cxn>
                <a:cxn ang="0">
                  <a:pos x="6" y="0"/>
                </a:cxn>
                <a:cxn ang="0">
                  <a:pos x="6" y="0"/>
                </a:cxn>
              </a:cxnLst>
              <a:rect l="0" t="0" r="r" b="b"/>
              <a:pathLst>
                <a:path w="118" h="66">
                  <a:moveTo>
                    <a:pt x="6" y="0"/>
                  </a:moveTo>
                  <a:lnTo>
                    <a:pt x="118" y="28"/>
                  </a:lnTo>
                  <a:lnTo>
                    <a:pt x="116" y="44"/>
                  </a:lnTo>
                  <a:lnTo>
                    <a:pt x="16" y="16"/>
                  </a:lnTo>
                  <a:lnTo>
                    <a:pt x="15" y="41"/>
                  </a:lnTo>
                  <a:lnTo>
                    <a:pt x="108" y="66"/>
                  </a:lnTo>
                  <a:lnTo>
                    <a:pt x="0" y="46"/>
                  </a:lnTo>
                  <a:lnTo>
                    <a:pt x="6" y="0"/>
                  </a:lnTo>
                  <a:lnTo>
                    <a:pt x="6" y="0"/>
                  </a:lnTo>
                  <a:close/>
                </a:path>
              </a:pathLst>
            </a:custGeom>
            <a:solidFill>
              <a:srgbClr val="000000"/>
            </a:solidFill>
            <a:ln w="9525">
              <a:noFill/>
              <a:round/>
              <a:headEnd/>
              <a:tailEnd/>
            </a:ln>
          </p:spPr>
          <p:txBody>
            <a:bodyPr/>
            <a:lstStyle/>
            <a:p>
              <a:pPr>
                <a:defRPr/>
              </a:pPr>
              <a:endParaRPr lang="en-US"/>
            </a:p>
          </p:txBody>
        </p:sp>
        <p:sp>
          <p:nvSpPr>
            <p:cNvPr id="83276" name="Freeform 332">
              <a:extLst>
                <a:ext uri="{FF2B5EF4-FFF2-40B4-BE49-F238E27FC236}">
                  <a16:creationId xmlns:a16="http://schemas.microsoft.com/office/drawing/2014/main" id="{14D1D10F-41D6-7D82-CE90-52B793F049E9}"/>
                </a:ext>
              </a:extLst>
            </p:cNvPr>
            <p:cNvSpPr>
              <a:spLocks/>
            </p:cNvSpPr>
            <p:nvPr/>
          </p:nvSpPr>
          <p:spPr bwMode="auto">
            <a:xfrm>
              <a:off x="5016" y="1578"/>
              <a:ext cx="58" cy="21"/>
            </a:xfrm>
            <a:custGeom>
              <a:avLst/>
              <a:gdLst/>
              <a:ahLst/>
              <a:cxnLst>
                <a:cxn ang="0">
                  <a:pos x="0" y="0"/>
                </a:cxn>
                <a:cxn ang="0">
                  <a:pos x="37" y="12"/>
                </a:cxn>
                <a:cxn ang="0">
                  <a:pos x="93" y="22"/>
                </a:cxn>
                <a:cxn ang="0">
                  <a:pos x="163" y="34"/>
                </a:cxn>
                <a:cxn ang="0">
                  <a:pos x="161" y="58"/>
                </a:cxn>
                <a:cxn ang="0">
                  <a:pos x="1" y="24"/>
                </a:cxn>
                <a:cxn ang="0">
                  <a:pos x="0" y="0"/>
                </a:cxn>
                <a:cxn ang="0">
                  <a:pos x="0" y="0"/>
                </a:cxn>
              </a:cxnLst>
              <a:rect l="0" t="0" r="r" b="b"/>
              <a:pathLst>
                <a:path w="163" h="58">
                  <a:moveTo>
                    <a:pt x="0" y="0"/>
                  </a:moveTo>
                  <a:lnTo>
                    <a:pt x="37" y="12"/>
                  </a:lnTo>
                  <a:lnTo>
                    <a:pt x="93" y="22"/>
                  </a:lnTo>
                  <a:lnTo>
                    <a:pt x="163" y="34"/>
                  </a:lnTo>
                  <a:lnTo>
                    <a:pt x="161" y="58"/>
                  </a:lnTo>
                  <a:lnTo>
                    <a:pt x="1" y="24"/>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77" name="Freeform 333">
              <a:extLst>
                <a:ext uri="{FF2B5EF4-FFF2-40B4-BE49-F238E27FC236}">
                  <a16:creationId xmlns:a16="http://schemas.microsoft.com/office/drawing/2014/main" id="{DA8AC601-6F47-09C6-10DB-8E2D1135F062}"/>
                </a:ext>
              </a:extLst>
            </p:cNvPr>
            <p:cNvSpPr>
              <a:spLocks/>
            </p:cNvSpPr>
            <p:nvPr/>
          </p:nvSpPr>
          <p:spPr bwMode="auto">
            <a:xfrm>
              <a:off x="5036" y="1555"/>
              <a:ext cx="17" cy="26"/>
            </a:xfrm>
            <a:custGeom>
              <a:avLst/>
              <a:gdLst/>
              <a:ahLst/>
              <a:cxnLst>
                <a:cxn ang="0">
                  <a:pos x="20" y="0"/>
                </a:cxn>
                <a:cxn ang="0">
                  <a:pos x="29" y="19"/>
                </a:cxn>
                <a:cxn ang="0">
                  <a:pos x="13" y="31"/>
                </a:cxn>
                <a:cxn ang="0">
                  <a:pos x="0" y="33"/>
                </a:cxn>
                <a:cxn ang="0">
                  <a:pos x="0" y="66"/>
                </a:cxn>
                <a:cxn ang="0">
                  <a:pos x="22" y="63"/>
                </a:cxn>
                <a:cxn ang="0">
                  <a:pos x="23" y="44"/>
                </a:cxn>
                <a:cxn ang="0">
                  <a:pos x="34" y="47"/>
                </a:cxn>
                <a:cxn ang="0">
                  <a:pos x="46" y="38"/>
                </a:cxn>
                <a:cxn ang="0">
                  <a:pos x="40" y="7"/>
                </a:cxn>
                <a:cxn ang="0">
                  <a:pos x="20" y="0"/>
                </a:cxn>
                <a:cxn ang="0">
                  <a:pos x="20" y="0"/>
                </a:cxn>
              </a:cxnLst>
              <a:rect l="0" t="0" r="r" b="b"/>
              <a:pathLst>
                <a:path w="46" h="66">
                  <a:moveTo>
                    <a:pt x="20" y="0"/>
                  </a:moveTo>
                  <a:lnTo>
                    <a:pt x="29" y="19"/>
                  </a:lnTo>
                  <a:lnTo>
                    <a:pt x="13" y="31"/>
                  </a:lnTo>
                  <a:lnTo>
                    <a:pt x="0" y="33"/>
                  </a:lnTo>
                  <a:lnTo>
                    <a:pt x="0" y="66"/>
                  </a:lnTo>
                  <a:lnTo>
                    <a:pt x="22" y="63"/>
                  </a:lnTo>
                  <a:lnTo>
                    <a:pt x="23" y="44"/>
                  </a:lnTo>
                  <a:lnTo>
                    <a:pt x="34" y="47"/>
                  </a:lnTo>
                  <a:lnTo>
                    <a:pt x="46" y="38"/>
                  </a:lnTo>
                  <a:lnTo>
                    <a:pt x="40" y="7"/>
                  </a:lnTo>
                  <a:lnTo>
                    <a:pt x="20" y="0"/>
                  </a:lnTo>
                  <a:lnTo>
                    <a:pt x="20" y="0"/>
                  </a:lnTo>
                  <a:close/>
                </a:path>
              </a:pathLst>
            </a:custGeom>
            <a:solidFill>
              <a:srgbClr val="000000"/>
            </a:solidFill>
            <a:ln w="9525">
              <a:noFill/>
              <a:round/>
              <a:headEnd/>
              <a:tailEnd/>
            </a:ln>
          </p:spPr>
          <p:txBody>
            <a:bodyPr/>
            <a:lstStyle/>
            <a:p>
              <a:pPr>
                <a:defRPr/>
              </a:pPr>
              <a:endParaRPr lang="en-US"/>
            </a:p>
          </p:txBody>
        </p:sp>
        <p:sp>
          <p:nvSpPr>
            <p:cNvPr id="83278" name="Freeform 334">
              <a:extLst>
                <a:ext uri="{FF2B5EF4-FFF2-40B4-BE49-F238E27FC236}">
                  <a16:creationId xmlns:a16="http://schemas.microsoft.com/office/drawing/2014/main" id="{BB5D8211-4EC8-65E3-3B2D-C0FAD410A627}"/>
                </a:ext>
              </a:extLst>
            </p:cNvPr>
            <p:cNvSpPr>
              <a:spLocks/>
            </p:cNvSpPr>
            <p:nvPr/>
          </p:nvSpPr>
          <p:spPr bwMode="auto">
            <a:xfrm>
              <a:off x="5030" y="922"/>
              <a:ext cx="334" cy="504"/>
            </a:xfrm>
            <a:custGeom>
              <a:avLst/>
              <a:gdLst/>
              <a:ahLst/>
              <a:cxnLst>
                <a:cxn ang="0">
                  <a:pos x="0" y="276"/>
                </a:cxn>
                <a:cxn ang="0">
                  <a:pos x="14" y="266"/>
                </a:cxn>
                <a:cxn ang="0">
                  <a:pos x="32" y="254"/>
                </a:cxn>
                <a:cxn ang="0">
                  <a:pos x="54" y="238"/>
                </a:cxn>
                <a:cxn ang="0">
                  <a:pos x="79" y="217"/>
                </a:cxn>
                <a:cxn ang="0">
                  <a:pos x="110" y="197"/>
                </a:cxn>
                <a:cxn ang="0">
                  <a:pos x="141" y="174"/>
                </a:cxn>
                <a:cxn ang="0">
                  <a:pos x="175" y="151"/>
                </a:cxn>
                <a:cxn ang="0">
                  <a:pos x="208" y="127"/>
                </a:cxn>
                <a:cxn ang="0">
                  <a:pos x="240" y="104"/>
                </a:cxn>
                <a:cxn ang="0">
                  <a:pos x="271" y="83"/>
                </a:cxn>
                <a:cxn ang="0">
                  <a:pos x="300" y="62"/>
                </a:cxn>
                <a:cxn ang="0">
                  <a:pos x="324" y="46"/>
                </a:cxn>
                <a:cxn ang="0">
                  <a:pos x="345" y="34"/>
                </a:cxn>
                <a:cxn ang="0">
                  <a:pos x="367" y="23"/>
                </a:cxn>
                <a:cxn ang="0">
                  <a:pos x="383" y="31"/>
                </a:cxn>
                <a:cxn ang="0">
                  <a:pos x="392" y="54"/>
                </a:cxn>
                <a:cxn ang="0">
                  <a:pos x="399" y="86"/>
                </a:cxn>
                <a:cxn ang="0">
                  <a:pos x="379" y="1295"/>
                </a:cxn>
                <a:cxn ang="0">
                  <a:pos x="358" y="1305"/>
                </a:cxn>
                <a:cxn ang="0">
                  <a:pos x="320" y="1319"/>
                </a:cxn>
                <a:cxn ang="0">
                  <a:pos x="169" y="1325"/>
                </a:cxn>
                <a:cxn ang="0">
                  <a:pos x="36" y="1329"/>
                </a:cxn>
                <a:cxn ang="0">
                  <a:pos x="277" y="1345"/>
                </a:cxn>
                <a:cxn ang="0">
                  <a:pos x="314" y="1360"/>
                </a:cxn>
                <a:cxn ang="0">
                  <a:pos x="336" y="1336"/>
                </a:cxn>
                <a:cxn ang="0">
                  <a:pos x="373" y="1316"/>
                </a:cxn>
                <a:cxn ang="0">
                  <a:pos x="396" y="1297"/>
                </a:cxn>
                <a:cxn ang="0">
                  <a:pos x="408" y="677"/>
                </a:cxn>
                <a:cxn ang="0">
                  <a:pos x="415" y="80"/>
                </a:cxn>
                <a:cxn ang="0">
                  <a:pos x="943" y="144"/>
                </a:cxn>
                <a:cxn ang="0">
                  <a:pos x="373" y="0"/>
                </a:cxn>
                <a:cxn ang="0">
                  <a:pos x="177" y="129"/>
                </a:cxn>
                <a:cxn ang="0">
                  <a:pos x="0" y="276"/>
                </a:cxn>
                <a:cxn ang="0">
                  <a:pos x="0" y="276"/>
                </a:cxn>
              </a:cxnLst>
              <a:rect l="0" t="0" r="r" b="b"/>
              <a:pathLst>
                <a:path w="943" h="1360">
                  <a:moveTo>
                    <a:pt x="0" y="276"/>
                  </a:moveTo>
                  <a:lnTo>
                    <a:pt x="14" y="266"/>
                  </a:lnTo>
                  <a:lnTo>
                    <a:pt x="32" y="254"/>
                  </a:lnTo>
                  <a:lnTo>
                    <a:pt x="54" y="238"/>
                  </a:lnTo>
                  <a:lnTo>
                    <a:pt x="79" y="217"/>
                  </a:lnTo>
                  <a:lnTo>
                    <a:pt x="110" y="197"/>
                  </a:lnTo>
                  <a:lnTo>
                    <a:pt x="141" y="174"/>
                  </a:lnTo>
                  <a:lnTo>
                    <a:pt x="175" y="151"/>
                  </a:lnTo>
                  <a:lnTo>
                    <a:pt x="208" y="127"/>
                  </a:lnTo>
                  <a:lnTo>
                    <a:pt x="240" y="104"/>
                  </a:lnTo>
                  <a:lnTo>
                    <a:pt x="271" y="83"/>
                  </a:lnTo>
                  <a:lnTo>
                    <a:pt x="300" y="62"/>
                  </a:lnTo>
                  <a:lnTo>
                    <a:pt x="324" y="46"/>
                  </a:lnTo>
                  <a:lnTo>
                    <a:pt x="345" y="34"/>
                  </a:lnTo>
                  <a:lnTo>
                    <a:pt x="367" y="23"/>
                  </a:lnTo>
                  <a:lnTo>
                    <a:pt x="383" y="31"/>
                  </a:lnTo>
                  <a:lnTo>
                    <a:pt x="392" y="54"/>
                  </a:lnTo>
                  <a:lnTo>
                    <a:pt x="399" y="86"/>
                  </a:lnTo>
                  <a:lnTo>
                    <a:pt x="379" y="1295"/>
                  </a:lnTo>
                  <a:lnTo>
                    <a:pt x="358" y="1305"/>
                  </a:lnTo>
                  <a:lnTo>
                    <a:pt x="320" y="1319"/>
                  </a:lnTo>
                  <a:lnTo>
                    <a:pt x="169" y="1325"/>
                  </a:lnTo>
                  <a:lnTo>
                    <a:pt x="36" y="1329"/>
                  </a:lnTo>
                  <a:lnTo>
                    <a:pt x="277" y="1345"/>
                  </a:lnTo>
                  <a:lnTo>
                    <a:pt x="314" y="1360"/>
                  </a:lnTo>
                  <a:lnTo>
                    <a:pt x="336" y="1336"/>
                  </a:lnTo>
                  <a:lnTo>
                    <a:pt x="373" y="1316"/>
                  </a:lnTo>
                  <a:lnTo>
                    <a:pt x="396" y="1297"/>
                  </a:lnTo>
                  <a:lnTo>
                    <a:pt x="408" y="677"/>
                  </a:lnTo>
                  <a:lnTo>
                    <a:pt x="415" y="80"/>
                  </a:lnTo>
                  <a:lnTo>
                    <a:pt x="943" y="144"/>
                  </a:lnTo>
                  <a:lnTo>
                    <a:pt x="373" y="0"/>
                  </a:lnTo>
                  <a:lnTo>
                    <a:pt x="177" y="129"/>
                  </a:lnTo>
                  <a:lnTo>
                    <a:pt x="0" y="276"/>
                  </a:lnTo>
                  <a:lnTo>
                    <a:pt x="0" y="276"/>
                  </a:lnTo>
                  <a:close/>
                </a:path>
              </a:pathLst>
            </a:custGeom>
            <a:solidFill>
              <a:srgbClr val="000000"/>
            </a:solidFill>
            <a:ln w="9525">
              <a:noFill/>
              <a:round/>
              <a:headEnd/>
              <a:tailEnd/>
            </a:ln>
          </p:spPr>
          <p:txBody>
            <a:bodyPr/>
            <a:lstStyle/>
            <a:p>
              <a:pPr>
                <a:defRPr/>
              </a:pPr>
              <a:endParaRPr lang="en-US"/>
            </a:p>
          </p:txBody>
        </p:sp>
        <p:sp>
          <p:nvSpPr>
            <p:cNvPr id="83279" name="Freeform 335">
              <a:extLst>
                <a:ext uri="{FF2B5EF4-FFF2-40B4-BE49-F238E27FC236}">
                  <a16:creationId xmlns:a16="http://schemas.microsoft.com/office/drawing/2014/main" id="{DAAD5F69-A1E8-743C-CE5B-57DFE0A7FFE2}"/>
                </a:ext>
              </a:extLst>
            </p:cNvPr>
            <p:cNvSpPr>
              <a:spLocks/>
            </p:cNvSpPr>
            <p:nvPr/>
          </p:nvSpPr>
          <p:spPr bwMode="auto">
            <a:xfrm>
              <a:off x="5016" y="1042"/>
              <a:ext cx="12" cy="385"/>
            </a:xfrm>
            <a:custGeom>
              <a:avLst/>
              <a:gdLst/>
              <a:ahLst/>
              <a:cxnLst>
                <a:cxn ang="0">
                  <a:pos x="34" y="0"/>
                </a:cxn>
                <a:cxn ang="0">
                  <a:pos x="0" y="1034"/>
                </a:cxn>
                <a:cxn ang="0">
                  <a:pos x="34" y="0"/>
                </a:cxn>
                <a:cxn ang="0">
                  <a:pos x="34" y="0"/>
                </a:cxn>
              </a:cxnLst>
              <a:rect l="0" t="0" r="r" b="b"/>
              <a:pathLst>
                <a:path w="34" h="1034">
                  <a:moveTo>
                    <a:pt x="34" y="0"/>
                  </a:moveTo>
                  <a:lnTo>
                    <a:pt x="0" y="1034"/>
                  </a:lnTo>
                  <a:lnTo>
                    <a:pt x="34" y="0"/>
                  </a:lnTo>
                  <a:lnTo>
                    <a:pt x="34" y="0"/>
                  </a:lnTo>
                  <a:close/>
                </a:path>
              </a:pathLst>
            </a:custGeom>
            <a:solidFill>
              <a:srgbClr val="000000"/>
            </a:solidFill>
            <a:ln w="9525">
              <a:noFill/>
              <a:round/>
              <a:headEnd/>
              <a:tailEnd/>
            </a:ln>
          </p:spPr>
          <p:txBody>
            <a:bodyPr/>
            <a:lstStyle/>
            <a:p>
              <a:pPr>
                <a:defRPr/>
              </a:pPr>
              <a:endParaRPr lang="en-US"/>
            </a:p>
          </p:txBody>
        </p:sp>
        <p:sp>
          <p:nvSpPr>
            <p:cNvPr id="83280" name="Freeform 336">
              <a:extLst>
                <a:ext uri="{FF2B5EF4-FFF2-40B4-BE49-F238E27FC236}">
                  <a16:creationId xmlns:a16="http://schemas.microsoft.com/office/drawing/2014/main" id="{E4C8A157-F501-71E3-8016-F656A25915E5}"/>
                </a:ext>
              </a:extLst>
            </p:cNvPr>
            <p:cNvSpPr>
              <a:spLocks/>
            </p:cNvSpPr>
            <p:nvPr/>
          </p:nvSpPr>
          <p:spPr bwMode="auto">
            <a:xfrm>
              <a:off x="5028" y="1031"/>
              <a:ext cx="12" cy="385"/>
            </a:xfrm>
            <a:custGeom>
              <a:avLst/>
              <a:gdLst/>
              <a:ahLst/>
              <a:cxnLst>
                <a:cxn ang="0">
                  <a:pos x="32" y="1037"/>
                </a:cxn>
                <a:cxn ang="0">
                  <a:pos x="13" y="0"/>
                </a:cxn>
                <a:cxn ang="0">
                  <a:pos x="0" y="33"/>
                </a:cxn>
                <a:cxn ang="0">
                  <a:pos x="13" y="974"/>
                </a:cxn>
                <a:cxn ang="0">
                  <a:pos x="32" y="1037"/>
                </a:cxn>
                <a:cxn ang="0">
                  <a:pos x="32" y="1037"/>
                </a:cxn>
              </a:cxnLst>
              <a:rect l="0" t="0" r="r" b="b"/>
              <a:pathLst>
                <a:path w="32" h="1037">
                  <a:moveTo>
                    <a:pt x="32" y="1037"/>
                  </a:moveTo>
                  <a:lnTo>
                    <a:pt x="13" y="0"/>
                  </a:lnTo>
                  <a:lnTo>
                    <a:pt x="0" y="33"/>
                  </a:lnTo>
                  <a:lnTo>
                    <a:pt x="13" y="974"/>
                  </a:lnTo>
                  <a:lnTo>
                    <a:pt x="32" y="1037"/>
                  </a:lnTo>
                  <a:lnTo>
                    <a:pt x="32" y="1037"/>
                  </a:lnTo>
                  <a:close/>
                </a:path>
              </a:pathLst>
            </a:custGeom>
            <a:solidFill>
              <a:srgbClr val="000000"/>
            </a:solidFill>
            <a:ln w="9525">
              <a:noFill/>
              <a:round/>
              <a:headEnd/>
              <a:tailEnd/>
            </a:ln>
          </p:spPr>
          <p:txBody>
            <a:bodyPr/>
            <a:lstStyle/>
            <a:p>
              <a:pPr>
                <a:defRPr/>
              </a:pPr>
              <a:endParaRPr lang="en-US"/>
            </a:p>
          </p:txBody>
        </p:sp>
        <p:sp>
          <p:nvSpPr>
            <p:cNvPr id="83281" name="Freeform 337">
              <a:extLst>
                <a:ext uri="{FF2B5EF4-FFF2-40B4-BE49-F238E27FC236}">
                  <a16:creationId xmlns:a16="http://schemas.microsoft.com/office/drawing/2014/main" id="{16C4B531-7FE7-3E4C-1B00-41609F51AB39}"/>
                </a:ext>
              </a:extLst>
            </p:cNvPr>
            <p:cNvSpPr>
              <a:spLocks/>
            </p:cNvSpPr>
            <p:nvPr/>
          </p:nvSpPr>
          <p:spPr bwMode="auto">
            <a:xfrm>
              <a:off x="5056" y="1403"/>
              <a:ext cx="255" cy="63"/>
            </a:xfrm>
            <a:custGeom>
              <a:avLst/>
              <a:gdLst/>
              <a:ahLst/>
              <a:cxnLst>
                <a:cxn ang="0">
                  <a:pos x="0" y="33"/>
                </a:cxn>
                <a:cxn ang="0">
                  <a:pos x="34" y="125"/>
                </a:cxn>
                <a:cxn ang="0">
                  <a:pos x="350" y="153"/>
                </a:cxn>
                <a:cxn ang="0">
                  <a:pos x="546" y="165"/>
                </a:cxn>
                <a:cxn ang="0">
                  <a:pos x="596" y="146"/>
                </a:cxn>
                <a:cxn ang="0">
                  <a:pos x="603" y="119"/>
                </a:cxn>
                <a:cxn ang="0">
                  <a:pos x="617" y="87"/>
                </a:cxn>
                <a:cxn ang="0">
                  <a:pos x="633" y="45"/>
                </a:cxn>
                <a:cxn ang="0">
                  <a:pos x="683" y="33"/>
                </a:cxn>
                <a:cxn ang="0">
                  <a:pos x="720" y="0"/>
                </a:cxn>
                <a:cxn ang="0">
                  <a:pos x="698" y="14"/>
                </a:cxn>
                <a:cxn ang="0">
                  <a:pos x="679" y="25"/>
                </a:cxn>
                <a:cxn ang="0">
                  <a:pos x="662" y="29"/>
                </a:cxn>
                <a:cxn ang="0">
                  <a:pos x="599" y="29"/>
                </a:cxn>
                <a:cxn ang="0">
                  <a:pos x="317" y="26"/>
                </a:cxn>
                <a:cxn ang="0">
                  <a:pos x="599" y="47"/>
                </a:cxn>
                <a:cxn ang="0">
                  <a:pos x="599" y="85"/>
                </a:cxn>
                <a:cxn ang="0">
                  <a:pos x="589" y="129"/>
                </a:cxn>
                <a:cxn ang="0">
                  <a:pos x="558" y="144"/>
                </a:cxn>
                <a:cxn ang="0">
                  <a:pos x="539" y="151"/>
                </a:cxn>
                <a:cxn ang="0">
                  <a:pos x="384" y="143"/>
                </a:cxn>
                <a:cxn ang="0">
                  <a:pos x="331" y="138"/>
                </a:cxn>
                <a:cxn ang="0">
                  <a:pos x="50" y="116"/>
                </a:cxn>
                <a:cxn ang="0">
                  <a:pos x="17" y="36"/>
                </a:cxn>
                <a:cxn ang="0">
                  <a:pos x="0" y="33"/>
                </a:cxn>
                <a:cxn ang="0">
                  <a:pos x="0" y="33"/>
                </a:cxn>
              </a:cxnLst>
              <a:rect l="0" t="0" r="r" b="b"/>
              <a:pathLst>
                <a:path w="720" h="165">
                  <a:moveTo>
                    <a:pt x="0" y="33"/>
                  </a:moveTo>
                  <a:lnTo>
                    <a:pt x="34" y="125"/>
                  </a:lnTo>
                  <a:lnTo>
                    <a:pt x="350" y="153"/>
                  </a:lnTo>
                  <a:lnTo>
                    <a:pt x="546" y="165"/>
                  </a:lnTo>
                  <a:lnTo>
                    <a:pt x="596" y="146"/>
                  </a:lnTo>
                  <a:lnTo>
                    <a:pt x="603" y="119"/>
                  </a:lnTo>
                  <a:lnTo>
                    <a:pt x="617" y="87"/>
                  </a:lnTo>
                  <a:lnTo>
                    <a:pt x="633" y="45"/>
                  </a:lnTo>
                  <a:lnTo>
                    <a:pt x="683" y="33"/>
                  </a:lnTo>
                  <a:lnTo>
                    <a:pt x="720" y="0"/>
                  </a:lnTo>
                  <a:lnTo>
                    <a:pt x="698" y="14"/>
                  </a:lnTo>
                  <a:lnTo>
                    <a:pt x="679" y="25"/>
                  </a:lnTo>
                  <a:lnTo>
                    <a:pt x="662" y="29"/>
                  </a:lnTo>
                  <a:lnTo>
                    <a:pt x="599" y="29"/>
                  </a:lnTo>
                  <a:lnTo>
                    <a:pt x="317" y="26"/>
                  </a:lnTo>
                  <a:lnTo>
                    <a:pt x="599" y="47"/>
                  </a:lnTo>
                  <a:lnTo>
                    <a:pt x="599" y="85"/>
                  </a:lnTo>
                  <a:lnTo>
                    <a:pt x="589" y="129"/>
                  </a:lnTo>
                  <a:lnTo>
                    <a:pt x="558" y="144"/>
                  </a:lnTo>
                  <a:lnTo>
                    <a:pt x="539" y="151"/>
                  </a:lnTo>
                  <a:lnTo>
                    <a:pt x="384" y="143"/>
                  </a:lnTo>
                  <a:lnTo>
                    <a:pt x="331" y="138"/>
                  </a:lnTo>
                  <a:lnTo>
                    <a:pt x="50" y="116"/>
                  </a:lnTo>
                  <a:lnTo>
                    <a:pt x="17" y="36"/>
                  </a:lnTo>
                  <a:lnTo>
                    <a:pt x="0" y="33"/>
                  </a:lnTo>
                  <a:lnTo>
                    <a:pt x="0" y="33"/>
                  </a:lnTo>
                  <a:close/>
                </a:path>
              </a:pathLst>
            </a:custGeom>
            <a:solidFill>
              <a:srgbClr val="000000"/>
            </a:solidFill>
            <a:ln w="9525">
              <a:noFill/>
              <a:round/>
              <a:headEnd/>
              <a:tailEnd/>
            </a:ln>
          </p:spPr>
          <p:txBody>
            <a:bodyPr/>
            <a:lstStyle/>
            <a:p>
              <a:pPr>
                <a:defRPr/>
              </a:pPr>
              <a:endParaRPr lang="en-US"/>
            </a:p>
          </p:txBody>
        </p:sp>
        <p:sp>
          <p:nvSpPr>
            <p:cNvPr id="83282" name="Freeform 338">
              <a:extLst>
                <a:ext uri="{FF2B5EF4-FFF2-40B4-BE49-F238E27FC236}">
                  <a16:creationId xmlns:a16="http://schemas.microsoft.com/office/drawing/2014/main" id="{93D10AAC-04D5-B4FF-DAF3-4FED9D906486}"/>
                </a:ext>
              </a:extLst>
            </p:cNvPr>
            <p:cNvSpPr>
              <a:spLocks/>
            </p:cNvSpPr>
            <p:nvPr/>
          </p:nvSpPr>
          <p:spPr bwMode="auto">
            <a:xfrm>
              <a:off x="5267" y="1449"/>
              <a:ext cx="46" cy="9"/>
            </a:xfrm>
            <a:custGeom>
              <a:avLst/>
              <a:gdLst/>
              <a:ahLst/>
              <a:cxnLst>
                <a:cxn ang="0">
                  <a:pos x="0" y="24"/>
                </a:cxn>
                <a:cxn ang="0">
                  <a:pos x="130" y="4"/>
                </a:cxn>
                <a:cxn ang="0">
                  <a:pos x="6" y="0"/>
                </a:cxn>
                <a:cxn ang="0">
                  <a:pos x="0" y="24"/>
                </a:cxn>
                <a:cxn ang="0">
                  <a:pos x="0" y="24"/>
                </a:cxn>
              </a:cxnLst>
              <a:rect l="0" t="0" r="r" b="b"/>
              <a:pathLst>
                <a:path w="130" h="24">
                  <a:moveTo>
                    <a:pt x="0" y="24"/>
                  </a:moveTo>
                  <a:lnTo>
                    <a:pt x="130" y="4"/>
                  </a:lnTo>
                  <a:lnTo>
                    <a:pt x="6" y="0"/>
                  </a:lnTo>
                  <a:lnTo>
                    <a:pt x="0" y="24"/>
                  </a:lnTo>
                  <a:lnTo>
                    <a:pt x="0" y="24"/>
                  </a:lnTo>
                  <a:close/>
                </a:path>
              </a:pathLst>
            </a:custGeom>
            <a:solidFill>
              <a:srgbClr val="000000"/>
            </a:solidFill>
            <a:ln w="9525">
              <a:noFill/>
              <a:round/>
              <a:headEnd/>
              <a:tailEnd/>
            </a:ln>
          </p:spPr>
          <p:txBody>
            <a:bodyPr/>
            <a:lstStyle/>
            <a:p>
              <a:pPr>
                <a:defRPr/>
              </a:pPr>
              <a:endParaRPr lang="en-US"/>
            </a:p>
          </p:txBody>
        </p:sp>
        <p:sp>
          <p:nvSpPr>
            <p:cNvPr id="83283" name="Freeform 339">
              <a:extLst>
                <a:ext uri="{FF2B5EF4-FFF2-40B4-BE49-F238E27FC236}">
                  <a16:creationId xmlns:a16="http://schemas.microsoft.com/office/drawing/2014/main" id="{A0B90929-2A22-9932-FA3D-4575956D05BE}"/>
                </a:ext>
              </a:extLst>
            </p:cNvPr>
            <p:cNvSpPr>
              <a:spLocks/>
            </p:cNvSpPr>
            <p:nvPr/>
          </p:nvSpPr>
          <p:spPr bwMode="auto">
            <a:xfrm>
              <a:off x="5141" y="1417"/>
              <a:ext cx="18" cy="14"/>
            </a:xfrm>
            <a:custGeom>
              <a:avLst/>
              <a:gdLst/>
              <a:ahLst/>
              <a:cxnLst>
                <a:cxn ang="0">
                  <a:pos x="28" y="0"/>
                </a:cxn>
                <a:cxn ang="0">
                  <a:pos x="26" y="18"/>
                </a:cxn>
                <a:cxn ang="0">
                  <a:pos x="11" y="25"/>
                </a:cxn>
                <a:cxn ang="0">
                  <a:pos x="0" y="25"/>
                </a:cxn>
                <a:cxn ang="0">
                  <a:pos x="6" y="32"/>
                </a:cxn>
                <a:cxn ang="0">
                  <a:pos x="25" y="37"/>
                </a:cxn>
                <a:cxn ang="0">
                  <a:pos x="48" y="18"/>
                </a:cxn>
                <a:cxn ang="0">
                  <a:pos x="39" y="0"/>
                </a:cxn>
                <a:cxn ang="0">
                  <a:pos x="28" y="0"/>
                </a:cxn>
                <a:cxn ang="0">
                  <a:pos x="28" y="0"/>
                </a:cxn>
              </a:cxnLst>
              <a:rect l="0" t="0" r="r" b="b"/>
              <a:pathLst>
                <a:path w="48" h="37">
                  <a:moveTo>
                    <a:pt x="28" y="0"/>
                  </a:moveTo>
                  <a:lnTo>
                    <a:pt x="26" y="18"/>
                  </a:lnTo>
                  <a:lnTo>
                    <a:pt x="11" y="25"/>
                  </a:lnTo>
                  <a:lnTo>
                    <a:pt x="0" y="25"/>
                  </a:lnTo>
                  <a:lnTo>
                    <a:pt x="6" y="32"/>
                  </a:lnTo>
                  <a:lnTo>
                    <a:pt x="25" y="37"/>
                  </a:lnTo>
                  <a:lnTo>
                    <a:pt x="48" y="18"/>
                  </a:lnTo>
                  <a:lnTo>
                    <a:pt x="39" y="0"/>
                  </a:lnTo>
                  <a:lnTo>
                    <a:pt x="28" y="0"/>
                  </a:lnTo>
                  <a:lnTo>
                    <a:pt x="28" y="0"/>
                  </a:lnTo>
                  <a:close/>
                </a:path>
              </a:pathLst>
            </a:custGeom>
            <a:solidFill>
              <a:srgbClr val="000000"/>
            </a:solidFill>
            <a:ln w="9525">
              <a:noFill/>
              <a:round/>
              <a:headEnd/>
              <a:tailEnd/>
            </a:ln>
          </p:spPr>
          <p:txBody>
            <a:bodyPr/>
            <a:lstStyle/>
            <a:p>
              <a:pPr>
                <a:defRPr/>
              </a:pPr>
              <a:endParaRPr lang="en-US"/>
            </a:p>
          </p:txBody>
        </p:sp>
        <p:sp>
          <p:nvSpPr>
            <p:cNvPr id="83284" name="Freeform 340">
              <a:extLst>
                <a:ext uri="{FF2B5EF4-FFF2-40B4-BE49-F238E27FC236}">
                  <a16:creationId xmlns:a16="http://schemas.microsoft.com/office/drawing/2014/main" id="{8040F8B4-CBF8-2E06-F6D0-939222DF2325}"/>
                </a:ext>
              </a:extLst>
            </p:cNvPr>
            <p:cNvSpPr>
              <a:spLocks/>
            </p:cNvSpPr>
            <p:nvPr/>
          </p:nvSpPr>
          <p:spPr bwMode="auto">
            <a:xfrm>
              <a:off x="5141" y="1416"/>
              <a:ext cx="36" cy="37"/>
            </a:xfrm>
            <a:custGeom>
              <a:avLst/>
              <a:gdLst/>
              <a:ahLst/>
              <a:cxnLst>
                <a:cxn ang="0">
                  <a:pos x="68" y="0"/>
                </a:cxn>
                <a:cxn ang="0">
                  <a:pos x="104" y="95"/>
                </a:cxn>
                <a:cxn ang="0">
                  <a:pos x="0" y="91"/>
                </a:cxn>
                <a:cxn ang="0">
                  <a:pos x="79" y="81"/>
                </a:cxn>
                <a:cxn ang="0">
                  <a:pos x="68" y="0"/>
                </a:cxn>
                <a:cxn ang="0">
                  <a:pos x="68" y="0"/>
                </a:cxn>
              </a:cxnLst>
              <a:rect l="0" t="0" r="r" b="b"/>
              <a:pathLst>
                <a:path w="104" h="95">
                  <a:moveTo>
                    <a:pt x="68" y="0"/>
                  </a:moveTo>
                  <a:lnTo>
                    <a:pt x="104" y="95"/>
                  </a:lnTo>
                  <a:lnTo>
                    <a:pt x="0" y="91"/>
                  </a:lnTo>
                  <a:lnTo>
                    <a:pt x="79" y="81"/>
                  </a:lnTo>
                  <a:lnTo>
                    <a:pt x="68" y="0"/>
                  </a:lnTo>
                  <a:lnTo>
                    <a:pt x="68" y="0"/>
                  </a:lnTo>
                  <a:close/>
                </a:path>
              </a:pathLst>
            </a:custGeom>
            <a:solidFill>
              <a:srgbClr val="000000"/>
            </a:solidFill>
            <a:ln w="9525">
              <a:noFill/>
              <a:round/>
              <a:headEnd/>
              <a:tailEnd/>
            </a:ln>
          </p:spPr>
          <p:txBody>
            <a:bodyPr/>
            <a:lstStyle/>
            <a:p>
              <a:pPr>
                <a:defRPr/>
              </a:pPr>
              <a:endParaRPr lang="en-US"/>
            </a:p>
          </p:txBody>
        </p:sp>
        <p:sp>
          <p:nvSpPr>
            <p:cNvPr id="83285" name="Freeform 341">
              <a:extLst>
                <a:ext uri="{FF2B5EF4-FFF2-40B4-BE49-F238E27FC236}">
                  <a16:creationId xmlns:a16="http://schemas.microsoft.com/office/drawing/2014/main" id="{1B83DBC7-A6F2-1C37-536F-0646B7D3EA8E}"/>
                </a:ext>
              </a:extLst>
            </p:cNvPr>
            <p:cNvSpPr>
              <a:spLocks/>
            </p:cNvSpPr>
            <p:nvPr/>
          </p:nvSpPr>
          <p:spPr bwMode="auto">
            <a:xfrm>
              <a:off x="5129" y="1457"/>
              <a:ext cx="182" cy="35"/>
            </a:xfrm>
            <a:custGeom>
              <a:avLst/>
              <a:gdLst/>
              <a:ahLst/>
              <a:cxnLst>
                <a:cxn ang="0">
                  <a:pos x="0" y="0"/>
                </a:cxn>
                <a:cxn ang="0">
                  <a:pos x="21" y="13"/>
                </a:cxn>
                <a:cxn ang="0">
                  <a:pos x="43" y="27"/>
                </a:cxn>
                <a:cxn ang="0">
                  <a:pos x="68" y="43"/>
                </a:cxn>
                <a:cxn ang="0">
                  <a:pos x="92" y="58"/>
                </a:cxn>
                <a:cxn ang="0">
                  <a:pos x="115" y="72"/>
                </a:cxn>
                <a:cxn ang="0">
                  <a:pos x="140" y="87"/>
                </a:cxn>
                <a:cxn ang="0">
                  <a:pos x="516" y="95"/>
                </a:cxn>
                <a:cxn ang="0">
                  <a:pos x="518" y="31"/>
                </a:cxn>
                <a:cxn ang="0">
                  <a:pos x="362" y="30"/>
                </a:cxn>
                <a:cxn ang="0">
                  <a:pos x="419" y="37"/>
                </a:cxn>
                <a:cxn ang="0">
                  <a:pos x="480" y="56"/>
                </a:cxn>
                <a:cxn ang="0">
                  <a:pos x="460" y="66"/>
                </a:cxn>
                <a:cxn ang="0">
                  <a:pos x="416" y="74"/>
                </a:cxn>
                <a:cxn ang="0">
                  <a:pos x="350" y="78"/>
                </a:cxn>
                <a:cxn ang="0">
                  <a:pos x="266" y="84"/>
                </a:cxn>
                <a:cxn ang="0">
                  <a:pos x="154" y="77"/>
                </a:cxn>
                <a:cxn ang="0">
                  <a:pos x="102" y="37"/>
                </a:cxn>
                <a:cxn ang="0">
                  <a:pos x="78" y="8"/>
                </a:cxn>
                <a:cxn ang="0">
                  <a:pos x="0" y="0"/>
                </a:cxn>
                <a:cxn ang="0">
                  <a:pos x="0" y="0"/>
                </a:cxn>
              </a:cxnLst>
              <a:rect l="0" t="0" r="r" b="b"/>
              <a:pathLst>
                <a:path w="518" h="95">
                  <a:moveTo>
                    <a:pt x="0" y="0"/>
                  </a:moveTo>
                  <a:lnTo>
                    <a:pt x="21" y="13"/>
                  </a:lnTo>
                  <a:lnTo>
                    <a:pt x="43" y="27"/>
                  </a:lnTo>
                  <a:lnTo>
                    <a:pt x="68" y="43"/>
                  </a:lnTo>
                  <a:lnTo>
                    <a:pt x="92" y="58"/>
                  </a:lnTo>
                  <a:lnTo>
                    <a:pt x="115" y="72"/>
                  </a:lnTo>
                  <a:lnTo>
                    <a:pt x="140" y="87"/>
                  </a:lnTo>
                  <a:lnTo>
                    <a:pt x="516" y="95"/>
                  </a:lnTo>
                  <a:lnTo>
                    <a:pt x="518" y="31"/>
                  </a:lnTo>
                  <a:lnTo>
                    <a:pt x="362" y="30"/>
                  </a:lnTo>
                  <a:lnTo>
                    <a:pt x="419" y="37"/>
                  </a:lnTo>
                  <a:lnTo>
                    <a:pt x="480" y="56"/>
                  </a:lnTo>
                  <a:lnTo>
                    <a:pt x="460" y="66"/>
                  </a:lnTo>
                  <a:lnTo>
                    <a:pt x="416" y="74"/>
                  </a:lnTo>
                  <a:lnTo>
                    <a:pt x="350" y="78"/>
                  </a:lnTo>
                  <a:lnTo>
                    <a:pt x="266" y="84"/>
                  </a:lnTo>
                  <a:lnTo>
                    <a:pt x="154" y="77"/>
                  </a:lnTo>
                  <a:lnTo>
                    <a:pt x="102" y="37"/>
                  </a:lnTo>
                  <a:lnTo>
                    <a:pt x="78" y="8"/>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86" name="Freeform 342">
              <a:extLst>
                <a:ext uri="{FF2B5EF4-FFF2-40B4-BE49-F238E27FC236}">
                  <a16:creationId xmlns:a16="http://schemas.microsoft.com/office/drawing/2014/main" id="{38664917-2950-D0ED-6C65-9ABE4649741D}"/>
                </a:ext>
              </a:extLst>
            </p:cNvPr>
            <p:cNvSpPr>
              <a:spLocks/>
            </p:cNvSpPr>
            <p:nvPr/>
          </p:nvSpPr>
          <p:spPr bwMode="auto">
            <a:xfrm>
              <a:off x="5165" y="1488"/>
              <a:ext cx="147" cy="26"/>
            </a:xfrm>
            <a:custGeom>
              <a:avLst/>
              <a:gdLst/>
              <a:ahLst/>
              <a:cxnLst>
                <a:cxn ang="0">
                  <a:pos x="15" y="8"/>
                </a:cxn>
                <a:cxn ang="0">
                  <a:pos x="16" y="59"/>
                </a:cxn>
                <a:cxn ang="0">
                  <a:pos x="414" y="47"/>
                </a:cxn>
                <a:cxn ang="0">
                  <a:pos x="18" y="74"/>
                </a:cxn>
                <a:cxn ang="0">
                  <a:pos x="0" y="62"/>
                </a:cxn>
                <a:cxn ang="0">
                  <a:pos x="0" y="0"/>
                </a:cxn>
                <a:cxn ang="0">
                  <a:pos x="15" y="8"/>
                </a:cxn>
                <a:cxn ang="0">
                  <a:pos x="15" y="8"/>
                </a:cxn>
              </a:cxnLst>
              <a:rect l="0" t="0" r="r" b="b"/>
              <a:pathLst>
                <a:path w="414" h="74">
                  <a:moveTo>
                    <a:pt x="15" y="8"/>
                  </a:moveTo>
                  <a:lnTo>
                    <a:pt x="16" y="59"/>
                  </a:lnTo>
                  <a:lnTo>
                    <a:pt x="414" y="47"/>
                  </a:lnTo>
                  <a:lnTo>
                    <a:pt x="18" y="74"/>
                  </a:lnTo>
                  <a:lnTo>
                    <a:pt x="0" y="62"/>
                  </a:lnTo>
                  <a:lnTo>
                    <a:pt x="0" y="0"/>
                  </a:lnTo>
                  <a:lnTo>
                    <a:pt x="15" y="8"/>
                  </a:lnTo>
                  <a:lnTo>
                    <a:pt x="15" y="8"/>
                  </a:lnTo>
                  <a:close/>
                </a:path>
              </a:pathLst>
            </a:custGeom>
            <a:solidFill>
              <a:srgbClr val="000000"/>
            </a:solidFill>
            <a:ln w="9525">
              <a:noFill/>
              <a:round/>
              <a:headEnd/>
              <a:tailEnd/>
            </a:ln>
          </p:spPr>
          <p:txBody>
            <a:bodyPr/>
            <a:lstStyle/>
            <a:p>
              <a:pPr>
                <a:defRPr/>
              </a:pPr>
              <a:endParaRPr lang="en-US"/>
            </a:p>
          </p:txBody>
        </p:sp>
        <p:sp>
          <p:nvSpPr>
            <p:cNvPr id="83287" name="Freeform 343">
              <a:extLst>
                <a:ext uri="{FF2B5EF4-FFF2-40B4-BE49-F238E27FC236}">
                  <a16:creationId xmlns:a16="http://schemas.microsoft.com/office/drawing/2014/main" id="{D4930644-1F16-E05E-2AB3-26C62922F392}"/>
                </a:ext>
              </a:extLst>
            </p:cNvPr>
            <p:cNvSpPr>
              <a:spLocks/>
            </p:cNvSpPr>
            <p:nvPr/>
          </p:nvSpPr>
          <p:spPr bwMode="auto">
            <a:xfrm>
              <a:off x="5047" y="1509"/>
              <a:ext cx="109" cy="31"/>
            </a:xfrm>
            <a:custGeom>
              <a:avLst/>
              <a:gdLst/>
              <a:ahLst/>
              <a:cxnLst>
                <a:cxn ang="0">
                  <a:pos x="4" y="0"/>
                </a:cxn>
                <a:cxn ang="0">
                  <a:pos x="308" y="22"/>
                </a:cxn>
                <a:cxn ang="0">
                  <a:pos x="306" y="82"/>
                </a:cxn>
                <a:cxn ang="0">
                  <a:pos x="253" y="72"/>
                </a:cxn>
                <a:cxn ang="0">
                  <a:pos x="149" y="59"/>
                </a:cxn>
                <a:cxn ang="0">
                  <a:pos x="0" y="42"/>
                </a:cxn>
                <a:cxn ang="0">
                  <a:pos x="296" y="66"/>
                </a:cxn>
                <a:cxn ang="0">
                  <a:pos x="296" y="34"/>
                </a:cxn>
                <a:cxn ang="0">
                  <a:pos x="4" y="0"/>
                </a:cxn>
                <a:cxn ang="0">
                  <a:pos x="4" y="0"/>
                </a:cxn>
              </a:cxnLst>
              <a:rect l="0" t="0" r="r" b="b"/>
              <a:pathLst>
                <a:path w="308" h="82">
                  <a:moveTo>
                    <a:pt x="4" y="0"/>
                  </a:moveTo>
                  <a:lnTo>
                    <a:pt x="308" y="22"/>
                  </a:lnTo>
                  <a:lnTo>
                    <a:pt x="306" y="82"/>
                  </a:lnTo>
                  <a:lnTo>
                    <a:pt x="253" y="72"/>
                  </a:lnTo>
                  <a:lnTo>
                    <a:pt x="149" y="59"/>
                  </a:lnTo>
                  <a:lnTo>
                    <a:pt x="0" y="42"/>
                  </a:lnTo>
                  <a:lnTo>
                    <a:pt x="296" y="66"/>
                  </a:lnTo>
                  <a:lnTo>
                    <a:pt x="296" y="34"/>
                  </a:lnTo>
                  <a:lnTo>
                    <a:pt x="4" y="0"/>
                  </a:lnTo>
                  <a:lnTo>
                    <a:pt x="4" y="0"/>
                  </a:lnTo>
                  <a:close/>
                </a:path>
              </a:pathLst>
            </a:custGeom>
            <a:solidFill>
              <a:srgbClr val="000000"/>
            </a:solidFill>
            <a:ln w="9525">
              <a:noFill/>
              <a:round/>
              <a:headEnd/>
              <a:tailEnd/>
            </a:ln>
          </p:spPr>
          <p:txBody>
            <a:bodyPr/>
            <a:lstStyle/>
            <a:p>
              <a:pPr>
                <a:defRPr/>
              </a:pPr>
              <a:endParaRPr lang="en-US"/>
            </a:p>
          </p:txBody>
        </p:sp>
        <p:sp>
          <p:nvSpPr>
            <p:cNvPr id="83288" name="Freeform 344">
              <a:extLst>
                <a:ext uri="{FF2B5EF4-FFF2-40B4-BE49-F238E27FC236}">
                  <a16:creationId xmlns:a16="http://schemas.microsoft.com/office/drawing/2014/main" id="{A877EEDC-BCBC-D6C8-C924-DA768968AA96}"/>
                </a:ext>
              </a:extLst>
            </p:cNvPr>
            <p:cNvSpPr>
              <a:spLocks/>
            </p:cNvSpPr>
            <p:nvPr/>
          </p:nvSpPr>
          <p:spPr bwMode="auto">
            <a:xfrm>
              <a:off x="5050" y="1500"/>
              <a:ext cx="117" cy="9"/>
            </a:xfrm>
            <a:custGeom>
              <a:avLst/>
              <a:gdLst/>
              <a:ahLst/>
              <a:cxnLst>
                <a:cxn ang="0">
                  <a:pos x="0" y="20"/>
                </a:cxn>
                <a:cxn ang="0">
                  <a:pos x="172" y="10"/>
                </a:cxn>
                <a:cxn ang="0">
                  <a:pos x="330" y="0"/>
                </a:cxn>
                <a:cxn ang="0">
                  <a:pos x="326" y="20"/>
                </a:cxn>
                <a:cxn ang="0">
                  <a:pos x="264" y="14"/>
                </a:cxn>
                <a:cxn ang="0">
                  <a:pos x="40" y="25"/>
                </a:cxn>
                <a:cxn ang="0">
                  <a:pos x="0" y="20"/>
                </a:cxn>
                <a:cxn ang="0">
                  <a:pos x="0" y="20"/>
                </a:cxn>
              </a:cxnLst>
              <a:rect l="0" t="0" r="r" b="b"/>
              <a:pathLst>
                <a:path w="330" h="25">
                  <a:moveTo>
                    <a:pt x="0" y="20"/>
                  </a:moveTo>
                  <a:lnTo>
                    <a:pt x="172" y="10"/>
                  </a:lnTo>
                  <a:lnTo>
                    <a:pt x="330" y="0"/>
                  </a:lnTo>
                  <a:lnTo>
                    <a:pt x="326" y="20"/>
                  </a:lnTo>
                  <a:lnTo>
                    <a:pt x="264" y="14"/>
                  </a:lnTo>
                  <a:lnTo>
                    <a:pt x="40" y="25"/>
                  </a:lnTo>
                  <a:lnTo>
                    <a:pt x="0" y="20"/>
                  </a:lnTo>
                  <a:lnTo>
                    <a:pt x="0" y="20"/>
                  </a:lnTo>
                  <a:close/>
                </a:path>
              </a:pathLst>
            </a:custGeom>
            <a:solidFill>
              <a:srgbClr val="000000"/>
            </a:solidFill>
            <a:ln w="9525">
              <a:noFill/>
              <a:round/>
              <a:headEnd/>
              <a:tailEnd/>
            </a:ln>
          </p:spPr>
          <p:txBody>
            <a:bodyPr/>
            <a:lstStyle/>
            <a:p>
              <a:pPr>
                <a:defRPr/>
              </a:pPr>
              <a:endParaRPr lang="en-US"/>
            </a:p>
          </p:txBody>
        </p:sp>
        <p:sp>
          <p:nvSpPr>
            <p:cNvPr id="83289" name="Freeform 345">
              <a:extLst>
                <a:ext uri="{FF2B5EF4-FFF2-40B4-BE49-F238E27FC236}">
                  <a16:creationId xmlns:a16="http://schemas.microsoft.com/office/drawing/2014/main" id="{35D350F1-84AE-960F-703C-BCA3FB72C518}"/>
                </a:ext>
              </a:extLst>
            </p:cNvPr>
            <p:cNvSpPr>
              <a:spLocks/>
            </p:cNvSpPr>
            <p:nvPr/>
          </p:nvSpPr>
          <p:spPr bwMode="auto">
            <a:xfrm>
              <a:off x="5157" y="1509"/>
              <a:ext cx="155" cy="11"/>
            </a:xfrm>
            <a:custGeom>
              <a:avLst/>
              <a:gdLst/>
              <a:ahLst/>
              <a:cxnLst>
                <a:cxn ang="0">
                  <a:pos x="0" y="28"/>
                </a:cxn>
                <a:cxn ang="0">
                  <a:pos x="225" y="17"/>
                </a:cxn>
                <a:cxn ang="0">
                  <a:pos x="440" y="10"/>
                </a:cxn>
                <a:cxn ang="0">
                  <a:pos x="432" y="0"/>
                </a:cxn>
                <a:cxn ang="0">
                  <a:pos x="20" y="17"/>
                </a:cxn>
                <a:cxn ang="0">
                  <a:pos x="0" y="28"/>
                </a:cxn>
                <a:cxn ang="0">
                  <a:pos x="0" y="28"/>
                </a:cxn>
              </a:cxnLst>
              <a:rect l="0" t="0" r="r" b="b"/>
              <a:pathLst>
                <a:path w="440" h="28">
                  <a:moveTo>
                    <a:pt x="0" y="28"/>
                  </a:moveTo>
                  <a:lnTo>
                    <a:pt x="225" y="17"/>
                  </a:lnTo>
                  <a:lnTo>
                    <a:pt x="440" y="10"/>
                  </a:lnTo>
                  <a:lnTo>
                    <a:pt x="432" y="0"/>
                  </a:lnTo>
                  <a:lnTo>
                    <a:pt x="20" y="17"/>
                  </a:lnTo>
                  <a:lnTo>
                    <a:pt x="0" y="28"/>
                  </a:lnTo>
                  <a:lnTo>
                    <a:pt x="0" y="28"/>
                  </a:lnTo>
                  <a:close/>
                </a:path>
              </a:pathLst>
            </a:custGeom>
            <a:solidFill>
              <a:srgbClr val="000000"/>
            </a:solidFill>
            <a:ln w="9525">
              <a:noFill/>
              <a:round/>
              <a:headEnd/>
              <a:tailEnd/>
            </a:ln>
          </p:spPr>
          <p:txBody>
            <a:bodyPr/>
            <a:lstStyle/>
            <a:p>
              <a:pPr>
                <a:defRPr/>
              </a:pPr>
              <a:endParaRPr lang="en-US"/>
            </a:p>
          </p:txBody>
        </p:sp>
        <p:sp>
          <p:nvSpPr>
            <p:cNvPr id="83290" name="Freeform 346">
              <a:extLst>
                <a:ext uri="{FF2B5EF4-FFF2-40B4-BE49-F238E27FC236}">
                  <a16:creationId xmlns:a16="http://schemas.microsoft.com/office/drawing/2014/main" id="{2E2614D7-6FB4-4DA0-41CD-7D77FA07A12E}"/>
                </a:ext>
              </a:extLst>
            </p:cNvPr>
            <p:cNvSpPr>
              <a:spLocks/>
            </p:cNvSpPr>
            <p:nvPr/>
          </p:nvSpPr>
          <p:spPr bwMode="auto">
            <a:xfrm>
              <a:off x="5154" y="1540"/>
              <a:ext cx="158" cy="9"/>
            </a:xfrm>
            <a:custGeom>
              <a:avLst/>
              <a:gdLst/>
              <a:ahLst/>
              <a:cxnLst>
                <a:cxn ang="0">
                  <a:pos x="0" y="0"/>
                </a:cxn>
                <a:cxn ang="0">
                  <a:pos x="443" y="0"/>
                </a:cxn>
                <a:cxn ang="0">
                  <a:pos x="441" y="22"/>
                </a:cxn>
                <a:cxn ang="0">
                  <a:pos x="0" y="0"/>
                </a:cxn>
                <a:cxn ang="0">
                  <a:pos x="0" y="0"/>
                </a:cxn>
              </a:cxnLst>
              <a:rect l="0" t="0" r="r" b="b"/>
              <a:pathLst>
                <a:path w="443" h="22">
                  <a:moveTo>
                    <a:pt x="0" y="0"/>
                  </a:moveTo>
                  <a:lnTo>
                    <a:pt x="443" y="0"/>
                  </a:lnTo>
                  <a:lnTo>
                    <a:pt x="441" y="22"/>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91" name="Freeform 347">
              <a:extLst>
                <a:ext uri="{FF2B5EF4-FFF2-40B4-BE49-F238E27FC236}">
                  <a16:creationId xmlns:a16="http://schemas.microsoft.com/office/drawing/2014/main" id="{1F822F56-3A14-2251-0312-2491D2A8427A}"/>
                </a:ext>
              </a:extLst>
            </p:cNvPr>
            <p:cNvSpPr>
              <a:spLocks/>
            </p:cNvSpPr>
            <p:nvPr/>
          </p:nvSpPr>
          <p:spPr bwMode="auto">
            <a:xfrm>
              <a:off x="4980" y="1523"/>
              <a:ext cx="91" cy="20"/>
            </a:xfrm>
            <a:custGeom>
              <a:avLst/>
              <a:gdLst/>
              <a:ahLst/>
              <a:cxnLst>
                <a:cxn ang="0">
                  <a:pos x="0" y="10"/>
                </a:cxn>
                <a:cxn ang="0">
                  <a:pos x="260" y="55"/>
                </a:cxn>
                <a:cxn ang="0">
                  <a:pos x="252" y="38"/>
                </a:cxn>
                <a:cxn ang="0">
                  <a:pos x="207" y="31"/>
                </a:cxn>
                <a:cxn ang="0">
                  <a:pos x="130" y="18"/>
                </a:cxn>
                <a:cxn ang="0">
                  <a:pos x="27" y="3"/>
                </a:cxn>
                <a:cxn ang="0">
                  <a:pos x="5" y="0"/>
                </a:cxn>
                <a:cxn ang="0">
                  <a:pos x="0" y="10"/>
                </a:cxn>
                <a:cxn ang="0">
                  <a:pos x="0" y="10"/>
                </a:cxn>
              </a:cxnLst>
              <a:rect l="0" t="0" r="r" b="b"/>
              <a:pathLst>
                <a:path w="260" h="55">
                  <a:moveTo>
                    <a:pt x="0" y="10"/>
                  </a:moveTo>
                  <a:lnTo>
                    <a:pt x="260" y="55"/>
                  </a:lnTo>
                  <a:lnTo>
                    <a:pt x="252" y="38"/>
                  </a:lnTo>
                  <a:lnTo>
                    <a:pt x="207" y="31"/>
                  </a:lnTo>
                  <a:lnTo>
                    <a:pt x="130" y="18"/>
                  </a:lnTo>
                  <a:lnTo>
                    <a:pt x="27" y="3"/>
                  </a:lnTo>
                  <a:lnTo>
                    <a:pt x="5" y="0"/>
                  </a:lnTo>
                  <a:lnTo>
                    <a:pt x="0" y="10"/>
                  </a:lnTo>
                  <a:lnTo>
                    <a:pt x="0" y="10"/>
                  </a:lnTo>
                  <a:close/>
                </a:path>
              </a:pathLst>
            </a:custGeom>
            <a:solidFill>
              <a:srgbClr val="000000"/>
            </a:solidFill>
            <a:ln w="9525">
              <a:noFill/>
              <a:round/>
              <a:headEnd/>
              <a:tailEnd/>
            </a:ln>
          </p:spPr>
          <p:txBody>
            <a:bodyPr/>
            <a:lstStyle/>
            <a:p>
              <a:pPr>
                <a:defRPr/>
              </a:pPr>
              <a:endParaRPr lang="en-US"/>
            </a:p>
          </p:txBody>
        </p:sp>
        <p:sp>
          <p:nvSpPr>
            <p:cNvPr id="83292" name="Freeform 348">
              <a:extLst>
                <a:ext uri="{FF2B5EF4-FFF2-40B4-BE49-F238E27FC236}">
                  <a16:creationId xmlns:a16="http://schemas.microsoft.com/office/drawing/2014/main" id="{9EBE3B2C-87B1-3AAF-2202-E4FCB495FD10}"/>
                </a:ext>
              </a:extLst>
            </p:cNvPr>
            <p:cNvSpPr>
              <a:spLocks/>
            </p:cNvSpPr>
            <p:nvPr/>
          </p:nvSpPr>
          <p:spPr bwMode="auto">
            <a:xfrm>
              <a:off x="4949" y="1522"/>
              <a:ext cx="97" cy="9"/>
            </a:xfrm>
            <a:custGeom>
              <a:avLst/>
              <a:gdLst/>
              <a:ahLst/>
              <a:cxnLst>
                <a:cxn ang="0">
                  <a:pos x="0" y="22"/>
                </a:cxn>
                <a:cxn ang="0">
                  <a:pos x="273" y="11"/>
                </a:cxn>
                <a:cxn ang="0">
                  <a:pos x="270" y="0"/>
                </a:cxn>
                <a:cxn ang="0">
                  <a:pos x="28" y="13"/>
                </a:cxn>
                <a:cxn ang="0">
                  <a:pos x="0" y="22"/>
                </a:cxn>
                <a:cxn ang="0">
                  <a:pos x="0" y="22"/>
                </a:cxn>
              </a:cxnLst>
              <a:rect l="0" t="0" r="r" b="b"/>
              <a:pathLst>
                <a:path w="273" h="22">
                  <a:moveTo>
                    <a:pt x="0" y="22"/>
                  </a:moveTo>
                  <a:lnTo>
                    <a:pt x="273" y="11"/>
                  </a:lnTo>
                  <a:lnTo>
                    <a:pt x="270" y="0"/>
                  </a:lnTo>
                  <a:lnTo>
                    <a:pt x="28" y="13"/>
                  </a:lnTo>
                  <a:lnTo>
                    <a:pt x="0" y="22"/>
                  </a:lnTo>
                  <a:lnTo>
                    <a:pt x="0" y="22"/>
                  </a:lnTo>
                  <a:close/>
                </a:path>
              </a:pathLst>
            </a:custGeom>
            <a:solidFill>
              <a:srgbClr val="000000"/>
            </a:solidFill>
            <a:ln w="9525">
              <a:noFill/>
              <a:round/>
              <a:headEnd/>
              <a:tailEnd/>
            </a:ln>
          </p:spPr>
          <p:txBody>
            <a:bodyPr/>
            <a:lstStyle/>
            <a:p>
              <a:pPr>
                <a:defRPr/>
              </a:pPr>
              <a:endParaRPr lang="en-US"/>
            </a:p>
          </p:txBody>
        </p:sp>
        <p:sp>
          <p:nvSpPr>
            <p:cNvPr id="83293" name="Freeform 349">
              <a:extLst>
                <a:ext uri="{FF2B5EF4-FFF2-40B4-BE49-F238E27FC236}">
                  <a16:creationId xmlns:a16="http://schemas.microsoft.com/office/drawing/2014/main" id="{3C1FA956-5B49-2A21-3FC7-BB35287C3A3E}"/>
                </a:ext>
              </a:extLst>
            </p:cNvPr>
            <p:cNvSpPr>
              <a:spLocks/>
            </p:cNvSpPr>
            <p:nvPr/>
          </p:nvSpPr>
          <p:spPr bwMode="auto">
            <a:xfrm>
              <a:off x="4602" y="1814"/>
              <a:ext cx="129" cy="72"/>
            </a:xfrm>
            <a:custGeom>
              <a:avLst/>
              <a:gdLst/>
              <a:ahLst/>
              <a:cxnLst>
                <a:cxn ang="0">
                  <a:pos x="25" y="181"/>
                </a:cxn>
                <a:cxn ang="0">
                  <a:pos x="23" y="134"/>
                </a:cxn>
                <a:cxn ang="0">
                  <a:pos x="45" y="126"/>
                </a:cxn>
                <a:cxn ang="0">
                  <a:pos x="53" y="172"/>
                </a:cxn>
                <a:cxn ang="0">
                  <a:pos x="69" y="160"/>
                </a:cxn>
                <a:cxn ang="0">
                  <a:pos x="70" y="118"/>
                </a:cxn>
                <a:cxn ang="0">
                  <a:pos x="89" y="115"/>
                </a:cxn>
                <a:cxn ang="0">
                  <a:pos x="91" y="150"/>
                </a:cxn>
                <a:cxn ang="0">
                  <a:pos x="115" y="140"/>
                </a:cxn>
                <a:cxn ang="0">
                  <a:pos x="107" y="87"/>
                </a:cxn>
                <a:cxn ang="0">
                  <a:pos x="128" y="94"/>
                </a:cxn>
                <a:cxn ang="0">
                  <a:pos x="137" y="135"/>
                </a:cxn>
                <a:cxn ang="0">
                  <a:pos x="156" y="123"/>
                </a:cxn>
                <a:cxn ang="0">
                  <a:pos x="140" y="76"/>
                </a:cxn>
                <a:cxn ang="0">
                  <a:pos x="162" y="72"/>
                </a:cxn>
                <a:cxn ang="0">
                  <a:pos x="174" y="113"/>
                </a:cxn>
                <a:cxn ang="0">
                  <a:pos x="210" y="103"/>
                </a:cxn>
                <a:cxn ang="0">
                  <a:pos x="203" y="56"/>
                </a:cxn>
                <a:cxn ang="0">
                  <a:pos x="224" y="56"/>
                </a:cxn>
                <a:cxn ang="0">
                  <a:pos x="243" y="85"/>
                </a:cxn>
                <a:cxn ang="0">
                  <a:pos x="259" y="85"/>
                </a:cxn>
                <a:cxn ang="0">
                  <a:pos x="240" y="47"/>
                </a:cxn>
                <a:cxn ang="0">
                  <a:pos x="269" y="35"/>
                </a:cxn>
                <a:cxn ang="0">
                  <a:pos x="277" y="72"/>
                </a:cxn>
                <a:cxn ang="0">
                  <a:pos x="293" y="69"/>
                </a:cxn>
                <a:cxn ang="0">
                  <a:pos x="284" y="26"/>
                </a:cxn>
                <a:cxn ang="0">
                  <a:pos x="318" y="16"/>
                </a:cxn>
                <a:cxn ang="0">
                  <a:pos x="322" y="53"/>
                </a:cxn>
                <a:cxn ang="0">
                  <a:pos x="340" y="44"/>
                </a:cxn>
                <a:cxn ang="0">
                  <a:pos x="339" y="10"/>
                </a:cxn>
                <a:cxn ang="0">
                  <a:pos x="361" y="0"/>
                </a:cxn>
                <a:cxn ang="0">
                  <a:pos x="364" y="53"/>
                </a:cxn>
                <a:cxn ang="0">
                  <a:pos x="35" y="193"/>
                </a:cxn>
                <a:cxn ang="0">
                  <a:pos x="0" y="190"/>
                </a:cxn>
                <a:cxn ang="0">
                  <a:pos x="25" y="181"/>
                </a:cxn>
                <a:cxn ang="0">
                  <a:pos x="25" y="181"/>
                </a:cxn>
              </a:cxnLst>
              <a:rect l="0" t="0" r="r" b="b"/>
              <a:pathLst>
                <a:path w="364" h="193">
                  <a:moveTo>
                    <a:pt x="25" y="181"/>
                  </a:moveTo>
                  <a:lnTo>
                    <a:pt x="23" y="134"/>
                  </a:lnTo>
                  <a:lnTo>
                    <a:pt x="45" y="126"/>
                  </a:lnTo>
                  <a:lnTo>
                    <a:pt x="53" y="172"/>
                  </a:lnTo>
                  <a:lnTo>
                    <a:pt x="69" y="160"/>
                  </a:lnTo>
                  <a:lnTo>
                    <a:pt x="70" y="118"/>
                  </a:lnTo>
                  <a:lnTo>
                    <a:pt x="89" y="115"/>
                  </a:lnTo>
                  <a:lnTo>
                    <a:pt x="91" y="150"/>
                  </a:lnTo>
                  <a:lnTo>
                    <a:pt x="115" y="140"/>
                  </a:lnTo>
                  <a:lnTo>
                    <a:pt x="107" y="87"/>
                  </a:lnTo>
                  <a:lnTo>
                    <a:pt x="128" y="94"/>
                  </a:lnTo>
                  <a:lnTo>
                    <a:pt x="137" y="135"/>
                  </a:lnTo>
                  <a:lnTo>
                    <a:pt x="156" y="123"/>
                  </a:lnTo>
                  <a:lnTo>
                    <a:pt x="140" y="76"/>
                  </a:lnTo>
                  <a:lnTo>
                    <a:pt x="162" y="72"/>
                  </a:lnTo>
                  <a:lnTo>
                    <a:pt x="174" y="113"/>
                  </a:lnTo>
                  <a:lnTo>
                    <a:pt x="210" y="103"/>
                  </a:lnTo>
                  <a:lnTo>
                    <a:pt x="203" y="56"/>
                  </a:lnTo>
                  <a:lnTo>
                    <a:pt x="224" y="56"/>
                  </a:lnTo>
                  <a:lnTo>
                    <a:pt x="243" y="85"/>
                  </a:lnTo>
                  <a:lnTo>
                    <a:pt x="259" y="85"/>
                  </a:lnTo>
                  <a:lnTo>
                    <a:pt x="240" y="47"/>
                  </a:lnTo>
                  <a:lnTo>
                    <a:pt x="269" y="35"/>
                  </a:lnTo>
                  <a:lnTo>
                    <a:pt x="277" y="72"/>
                  </a:lnTo>
                  <a:lnTo>
                    <a:pt x="293" y="69"/>
                  </a:lnTo>
                  <a:lnTo>
                    <a:pt x="284" y="26"/>
                  </a:lnTo>
                  <a:lnTo>
                    <a:pt x="318" y="16"/>
                  </a:lnTo>
                  <a:lnTo>
                    <a:pt x="322" y="53"/>
                  </a:lnTo>
                  <a:lnTo>
                    <a:pt x="340" y="44"/>
                  </a:lnTo>
                  <a:lnTo>
                    <a:pt x="339" y="10"/>
                  </a:lnTo>
                  <a:lnTo>
                    <a:pt x="361" y="0"/>
                  </a:lnTo>
                  <a:lnTo>
                    <a:pt x="364" y="53"/>
                  </a:lnTo>
                  <a:lnTo>
                    <a:pt x="35" y="193"/>
                  </a:lnTo>
                  <a:lnTo>
                    <a:pt x="0" y="190"/>
                  </a:lnTo>
                  <a:lnTo>
                    <a:pt x="25" y="181"/>
                  </a:lnTo>
                  <a:lnTo>
                    <a:pt x="25" y="181"/>
                  </a:lnTo>
                  <a:close/>
                </a:path>
              </a:pathLst>
            </a:custGeom>
            <a:solidFill>
              <a:srgbClr val="CCCCCC"/>
            </a:solidFill>
            <a:ln w="9525">
              <a:noFill/>
              <a:round/>
              <a:headEnd/>
              <a:tailEnd/>
            </a:ln>
          </p:spPr>
          <p:txBody>
            <a:bodyPr/>
            <a:lstStyle/>
            <a:p>
              <a:pPr>
                <a:defRPr/>
              </a:pPr>
              <a:endParaRPr lang="en-US"/>
            </a:p>
          </p:txBody>
        </p:sp>
        <p:sp>
          <p:nvSpPr>
            <p:cNvPr id="83294" name="Freeform 350">
              <a:extLst>
                <a:ext uri="{FF2B5EF4-FFF2-40B4-BE49-F238E27FC236}">
                  <a16:creationId xmlns:a16="http://schemas.microsoft.com/office/drawing/2014/main" id="{57F7F0BB-E830-1909-42F2-15CF7869380B}"/>
                </a:ext>
              </a:extLst>
            </p:cNvPr>
            <p:cNvSpPr>
              <a:spLocks/>
            </p:cNvSpPr>
            <p:nvPr/>
          </p:nvSpPr>
          <p:spPr bwMode="auto">
            <a:xfrm>
              <a:off x="4606" y="1814"/>
              <a:ext cx="68" cy="28"/>
            </a:xfrm>
            <a:custGeom>
              <a:avLst/>
              <a:gdLst/>
              <a:ahLst/>
              <a:cxnLst>
                <a:cxn ang="0">
                  <a:pos x="192" y="16"/>
                </a:cxn>
                <a:cxn ang="0">
                  <a:pos x="59" y="28"/>
                </a:cxn>
                <a:cxn ang="0">
                  <a:pos x="62" y="69"/>
                </a:cxn>
                <a:cxn ang="0">
                  <a:pos x="46" y="73"/>
                </a:cxn>
                <a:cxn ang="0">
                  <a:pos x="40" y="41"/>
                </a:cxn>
                <a:cxn ang="0">
                  <a:pos x="0" y="41"/>
                </a:cxn>
                <a:cxn ang="0">
                  <a:pos x="0" y="28"/>
                </a:cxn>
                <a:cxn ang="0">
                  <a:pos x="30" y="19"/>
                </a:cxn>
                <a:cxn ang="0">
                  <a:pos x="30" y="5"/>
                </a:cxn>
                <a:cxn ang="0">
                  <a:pos x="185" y="0"/>
                </a:cxn>
                <a:cxn ang="0">
                  <a:pos x="192" y="16"/>
                </a:cxn>
                <a:cxn ang="0">
                  <a:pos x="192" y="16"/>
                </a:cxn>
              </a:cxnLst>
              <a:rect l="0" t="0" r="r" b="b"/>
              <a:pathLst>
                <a:path w="192" h="73">
                  <a:moveTo>
                    <a:pt x="192" y="16"/>
                  </a:moveTo>
                  <a:lnTo>
                    <a:pt x="59" y="28"/>
                  </a:lnTo>
                  <a:lnTo>
                    <a:pt x="62" y="69"/>
                  </a:lnTo>
                  <a:lnTo>
                    <a:pt x="46" y="73"/>
                  </a:lnTo>
                  <a:lnTo>
                    <a:pt x="40" y="41"/>
                  </a:lnTo>
                  <a:lnTo>
                    <a:pt x="0" y="41"/>
                  </a:lnTo>
                  <a:lnTo>
                    <a:pt x="0" y="28"/>
                  </a:lnTo>
                  <a:lnTo>
                    <a:pt x="30" y="19"/>
                  </a:lnTo>
                  <a:lnTo>
                    <a:pt x="30" y="5"/>
                  </a:lnTo>
                  <a:lnTo>
                    <a:pt x="185" y="0"/>
                  </a:lnTo>
                  <a:lnTo>
                    <a:pt x="192" y="16"/>
                  </a:lnTo>
                  <a:lnTo>
                    <a:pt x="192" y="16"/>
                  </a:lnTo>
                  <a:close/>
                </a:path>
              </a:pathLst>
            </a:custGeom>
            <a:solidFill>
              <a:srgbClr val="CCCCCC"/>
            </a:solidFill>
            <a:ln w="9525">
              <a:noFill/>
              <a:round/>
              <a:headEnd/>
              <a:tailEnd/>
            </a:ln>
          </p:spPr>
          <p:txBody>
            <a:bodyPr/>
            <a:lstStyle/>
            <a:p>
              <a:pPr>
                <a:defRPr/>
              </a:pPr>
              <a:endParaRPr lang="en-US"/>
            </a:p>
          </p:txBody>
        </p:sp>
        <p:sp>
          <p:nvSpPr>
            <p:cNvPr id="83295" name="Freeform 351">
              <a:extLst>
                <a:ext uri="{FF2B5EF4-FFF2-40B4-BE49-F238E27FC236}">
                  <a16:creationId xmlns:a16="http://schemas.microsoft.com/office/drawing/2014/main" id="{FDB7675B-8AB0-313F-6495-58544B70598D}"/>
                </a:ext>
              </a:extLst>
            </p:cNvPr>
            <p:cNvSpPr>
              <a:spLocks/>
            </p:cNvSpPr>
            <p:nvPr/>
          </p:nvSpPr>
          <p:spPr bwMode="auto">
            <a:xfrm>
              <a:off x="4574" y="1830"/>
              <a:ext cx="18" cy="20"/>
            </a:xfrm>
            <a:custGeom>
              <a:avLst/>
              <a:gdLst/>
              <a:ahLst/>
              <a:cxnLst>
                <a:cxn ang="0">
                  <a:pos x="0" y="14"/>
                </a:cxn>
                <a:cxn ang="0">
                  <a:pos x="37" y="9"/>
                </a:cxn>
                <a:cxn ang="0">
                  <a:pos x="37" y="58"/>
                </a:cxn>
                <a:cxn ang="0">
                  <a:pos x="54" y="58"/>
                </a:cxn>
                <a:cxn ang="0">
                  <a:pos x="54" y="2"/>
                </a:cxn>
                <a:cxn ang="0">
                  <a:pos x="25" y="0"/>
                </a:cxn>
                <a:cxn ang="0">
                  <a:pos x="0" y="14"/>
                </a:cxn>
                <a:cxn ang="0">
                  <a:pos x="0" y="14"/>
                </a:cxn>
              </a:cxnLst>
              <a:rect l="0" t="0" r="r" b="b"/>
              <a:pathLst>
                <a:path w="54" h="58">
                  <a:moveTo>
                    <a:pt x="0" y="14"/>
                  </a:moveTo>
                  <a:lnTo>
                    <a:pt x="37" y="9"/>
                  </a:lnTo>
                  <a:lnTo>
                    <a:pt x="37" y="58"/>
                  </a:lnTo>
                  <a:lnTo>
                    <a:pt x="54" y="58"/>
                  </a:lnTo>
                  <a:lnTo>
                    <a:pt x="54" y="2"/>
                  </a:lnTo>
                  <a:lnTo>
                    <a:pt x="25" y="0"/>
                  </a:lnTo>
                  <a:lnTo>
                    <a:pt x="0" y="14"/>
                  </a:lnTo>
                  <a:lnTo>
                    <a:pt x="0" y="14"/>
                  </a:lnTo>
                  <a:close/>
                </a:path>
              </a:pathLst>
            </a:custGeom>
            <a:solidFill>
              <a:srgbClr val="CCCCCC"/>
            </a:solidFill>
            <a:ln w="9525">
              <a:noFill/>
              <a:round/>
              <a:headEnd/>
              <a:tailEnd/>
            </a:ln>
          </p:spPr>
          <p:txBody>
            <a:bodyPr/>
            <a:lstStyle/>
            <a:p>
              <a:pPr>
                <a:defRPr/>
              </a:pPr>
              <a:endParaRPr lang="en-US"/>
            </a:p>
          </p:txBody>
        </p:sp>
        <p:sp>
          <p:nvSpPr>
            <p:cNvPr id="83296" name="Freeform 352">
              <a:extLst>
                <a:ext uri="{FF2B5EF4-FFF2-40B4-BE49-F238E27FC236}">
                  <a16:creationId xmlns:a16="http://schemas.microsoft.com/office/drawing/2014/main" id="{16C94145-F069-8D24-51EB-0285978358BB}"/>
                </a:ext>
              </a:extLst>
            </p:cNvPr>
            <p:cNvSpPr>
              <a:spLocks/>
            </p:cNvSpPr>
            <p:nvPr/>
          </p:nvSpPr>
          <p:spPr bwMode="auto">
            <a:xfrm>
              <a:off x="4545" y="1842"/>
              <a:ext cx="12" cy="17"/>
            </a:xfrm>
            <a:custGeom>
              <a:avLst/>
              <a:gdLst/>
              <a:ahLst/>
              <a:cxnLst>
                <a:cxn ang="0">
                  <a:pos x="0" y="13"/>
                </a:cxn>
                <a:cxn ang="0">
                  <a:pos x="34" y="0"/>
                </a:cxn>
                <a:cxn ang="0">
                  <a:pos x="39" y="35"/>
                </a:cxn>
                <a:cxn ang="0">
                  <a:pos x="6" y="46"/>
                </a:cxn>
                <a:cxn ang="0">
                  <a:pos x="0" y="13"/>
                </a:cxn>
                <a:cxn ang="0">
                  <a:pos x="0" y="13"/>
                </a:cxn>
              </a:cxnLst>
              <a:rect l="0" t="0" r="r" b="b"/>
              <a:pathLst>
                <a:path w="39" h="46">
                  <a:moveTo>
                    <a:pt x="0" y="13"/>
                  </a:moveTo>
                  <a:lnTo>
                    <a:pt x="34" y="0"/>
                  </a:lnTo>
                  <a:lnTo>
                    <a:pt x="39" y="35"/>
                  </a:lnTo>
                  <a:lnTo>
                    <a:pt x="6" y="46"/>
                  </a:lnTo>
                  <a:lnTo>
                    <a:pt x="0" y="13"/>
                  </a:lnTo>
                  <a:lnTo>
                    <a:pt x="0" y="13"/>
                  </a:lnTo>
                  <a:close/>
                </a:path>
              </a:pathLst>
            </a:custGeom>
            <a:solidFill>
              <a:srgbClr val="CCCCCC"/>
            </a:solidFill>
            <a:ln w="9525">
              <a:noFill/>
              <a:round/>
              <a:headEnd/>
              <a:tailEnd/>
            </a:ln>
          </p:spPr>
          <p:txBody>
            <a:bodyPr/>
            <a:lstStyle/>
            <a:p>
              <a:pPr>
                <a:defRPr/>
              </a:pPr>
              <a:endParaRPr lang="en-US"/>
            </a:p>
          </p:txBody>
        </p:sp>
        <p:sp>
          <p:nvSpPr>
            <p:cNvPr id="83297" name="Freeform 353">
              <a:extLst>
                <a:ext uri="{FF2B5EF4-FFF2-40B4-BE49-F238E27FC236}">
                  <a16:creationId xmlns:a16="http://schemas.microsoft.com/office/drawing/2014/main" id="{47227A00-6831-0404-0D49-E2D885107E47}"/>
                </a:ext>
              </a:extLst>
            </p:cNvPr>
            <p:cNvSpPr>
              <a:spLocks/>
            </p:cNvSpPr>
            <p:nvPr/>
          </p:nvSpPr>
          <p:spPr bwMode="auto">
            <a:xfrm>
              <a:off x="4819" y="1750"/>
              <a:ext cx="117" cy="61"/>
            </a:xfrm>
            <a:custGeom>
              <a:avLst/>
              <a:gdLst/>
              <a:ahLst/>
              <a:cxnLst>
                <a:cxn ang="0">
                  <a:pos x="159" y="61"/>
                </a:cxn>
                <a:cxn ang="0">
                  <a:pos x="140" y="67"/>
                </a:cxn>
                <a:cxn ang="0">
                  <a:pos x="146" y="92"/>
                </a:cxn>
                <a:cxn ang="0">
                  <a:pos x="136" y="97"/>
                </a:cxn>
                <a:cxn ang="0">
                  <a:pos x="128" y="72"/>
                </a:cxn>
                <a:cxn ang="0">
                  <a:pos x="112" y="79"/>
                </a:cxn>
                <a:cxn ang="0">
                  <a:pos x="118" y="106"/>
                </a:cxn>
                <a:cxn ang="0">
                  <a:pos x="108" y="107"/>
                </a:cxn>
                <a:cxn ang="0">
                  <a:pos x="103" y="87"/>
                </a:cxn>
                <a:cxn ang="0">
                  <a:pos x="88" y="89"/>
                </a:cxn>
                <a:cxn ang="0">
                  <a:pos x="93" y="122"/>
                </a:cxn>
                <a:cxn ang="0">
                  <a:pos x="84" y="125"/>
                </a:cxn>
                <a:cxn ang="0">
                  <a:pos x="77" y="97"/>
                </a:cxn>
                <a:cxn ang="0">
                  <a:pos x="56" y="104"/>
                </a:cxn>
                <a:cxn ang="0">
                  <a:pos x="63" y="135"/>
                </a:cxn>
                <a:cxn ang="0">
                  <a:pos x="50" y="140"/>
                </a:cxn>
                <a:cxn ang="0">
                  <a:pos x="47" y="116"/>
                </a:cxn>
                <a:cxn ang="0">
                  <a:pos x="24" y="122"/>
                </a:cxn>
                <a:cxn ang="0">
                  <a:pos x="29" y="144"/>
                </a:cxn>
                <a:cxn ang="0">
                  <a:pos x="0" y="159"/>
                </a:cxn>
                <a:cxn ang="0">
                  <a:pos x="7" y="165"/>
                </a:cxn>
                <a:cxn ang="0">
                  <a:pos x="330" y="23"/>
                </a:cxn>
                <a:cxn ang="0">
                  <a:pos x="330" y="0"/>
                </a:cxn>
                <a:cxn ang="0">
                  <a:pos x="311" y="2"/>
                </a:cxn>
                <a:cxn ang="0">
                  <a:pos x="311" y="26"/>
                </a:cxn>
                <a:cxn ang="0">
                  <a:pos x="289" y="33"/>
                </a:cxn>
                <a:cxn ang="0">
                  <a:pos x="286" y="11"/>
                </a:cxn>
                <a:cxn ang="0">
                  <a:pos x="262" y="17"/>
                </a:cxn>
                <a:cxn ang="0">
                  <a:pos x="267" y="45"/>
                </a:cxn>
                <a:cxn ang="0">
                  <a:pos x="251" y="53"/>
                </a:cxn>
                <a:cxn ang="0">
                  <a:pos x="248" y="22"/>
                </a:cxn>
                <a:cxn ang="0">
                  <a:pos x="231" y="26"/>
                </a:cxn>
                <a:cxn ang="0">
                  <a:pos x="237" y="57"/>
                </a:cxn>
                <a:cxn ang="0">
                  <a:pos x="227" y="61"/>
                </a:cxn>
                <a:cxn ang="0">
                  <a:pos x="226" y="41"/>
                </a:cxn>
                <a:cxn ang="0">
                  <a:pos x="206" y="50"/>
                </a:cxn>
                <a:cxn ang="0">
                  <a:pos x="209" y="66"/>
                </a:cxn>
                <a:cxn ang="0">
                  <a:pos x="202" y="69"/>
                </a:cxn>
                <a:cxn ang="0">
                  <a:pos x="196" y="47"/>
                </a:cxn>
                <a:cxn ang="0">
                  <a:pos x="180" y="56"/>
                </a:cxn>
                <a:cxn ang="0">
                  <a:pos x="186" y="76"/>
                </a:cxn>
                <a:cxn ang="0">
                  <a:pos x="168" y="82"/>
                </a:cxn>
                <a:cxn ang="0">
                  <a:pos x="159" y="61"/>
                </a:cxn>
                <a:cxn ang="0">
                  <a:pos x="159" y="61"/>
                </a:cxn>
              </a:cxnLst>
              <a:rect l="0" t="0" r="r" b="b"/>
              <a:pathLst>
                <a:path w="330" h="165">
                  <a:moveTo>
                    <a:pt x="159" y="61"/>
                  </a:moveTo>
                  <a:lnTo>
                    <a:pt x="140" y="67"/>
                  </a:lnTo>
                  <a:lnTo>
                    <a:pt x="146" y="92"/>
                  </a:lnTo>
                  <a:lnTo>
                    <a:pt x="136" y="97"/>
                  </a:lnTo>
                  <a:lnTo>
                    <a:pt x="128" y="72"/>
                  </a:lnTo>
                  <a:lnTo>
                    <a:pt x="112" y="79"/>
                  </a:lnTo>
                  <a:lnTo>
                    <a:pt x="118" y="106"/>
                  </a:lnTo>
                  <a:lnTo>
                    <a:pt x="108" y="107"/>
                  </a:lnTo>
                  <a:lnTo>
                    <a:pt x="103" y="87"/>
                  </a:lnTo>
                  <a:lnTo>
                    <a:pt x="88" y="89"/>
                  </a:lnTo>
                  <a:lnTo>
                    <a:pt x="93" y="122"/>
                  </a:lnTo>
                  <a:lnTo>
                    <a:pt x="84" y="125"/>
                  </a:lnTo>
                  <a:lnTo>
                    <a:pt x="77" y="97"/>
                  </a:lnTo>
                  <a:lnTo>
                    <a:pt x="56" y="104"/>
                  </a:lnTo>
                  <a:lnTo>
                    <a:pt x="63" y="135"/>
                  </a:lnTo>
                  <a:lnTo>
                    <a:pt x="50" y="140"/>
                  </a:lnTo>
                  <a:lnTo>
                    <a:pt x="47" y="116"/>
                  </a:lnTo>
                  <a:lnTo>
                    <a:pt x="24" y="122"/>
                  </a:lnTo>
                  <a:lnTo>
                    <a:pt x="29" y="144"/>
                  </a:lnTo>
                  <a:lnTo>
                    <a:pt x="0" y="159"/>
                  </a:lnTo>
                  <a:lnTo>
                    <a:pt x="7" y="165"/>
                  </a:lnTo>
                  <a:lnTo>
                    <a:pt x="330" y="23"/>
                  </a:lnTo>
                  <a:lnTo>
                    <a:pt x="330" y="0"/>
                  </a:lnTo>
                  <a:lnTo>
                    <a:pt x="311" y="2"/>
                  </a:lnTo>
                  <a:lnTo>
                    <a:pt x="311" y="26"/>
                  </a:lnTo>
                  <a:lnTo>
                    <a:pt x="289" y="33"/>
                  </a:lnTo>
                  <a:lnTo>
                    <a:pt x="286" y="11"/>
                  </a:lnTo>
                  <a:lnTo>
                    <a:pt x="262" y="17"/>
                  </a:lnTo>
                  <a:lnTo>
                    <a:pt x="267" y="45"/>
                  </a:lnTo>
                  <a:lnTo>
                    <a:pt x="251" y="53"/>
                  </a:lnTo>
                  <a:lnTo>
                    <a:pt x="248" y="22"/>
                  </a:lnTo>
                  <a:lnTo>
                    <a:pt x="231" y="26"/>
                  </a:lnTo>
                  <a:lnTo>
                    <a:pt x="237" y="57"/>
                  </a:lnTo>
                  <a:lnTo>
                    <a:pt x="227" y="61"/>
                  </a:lnTo>
                  <a:lnTo>
                    <a:pt x="226" y="41"/>
                  </a:lnTo>
                  <a:lnTo>
                    <a:pt x="206" y="50"/>
                  </a:lnTo>
                  <a:lnTo>
                    <a:pt x="209" y="66"/>
                  </a:lnTo>
                  <a:lnTo>
                    <a:pt x="202" y="69"/>
                  </a:lnTo>
                  <a:lnTo>
                    <a:pt x="196" y="47"/>
                  </a:lnTo>
                  <a:lnTo>
                    <a:pt x="180" y="56"/>
                  </a:lnTo>
                  <a:lnTo>
                    <a:pt x="186" y="76"/>
                  </a:lnTo>
                  <a:lnTo>
                    <a:pt x="168" y="82"/>
                  </a:lnTo>
                  <a:lnTo>
                    <a:pt x="159" y="61"/>
                  </a:lnTo>
                  <a:lnTo>
                    <a:pt x="159" y="61"/>
                  </a:lnTo>
                  <a:close/>
                </a:path>
              </a:pathLst>
            </a:custGeom>
            <a:solidFill>
              <a:srgbClr val="CCCCCC"/>
            </a:solidFill>
            <a:ln w="9525">
              <a:noFill/>
              <a:round/>
              <a:headEnd/>
              <a:tailEnd/>
            </a:ln>
          </p:spPr>
          <p:txBody>
            <a:bodyPr/>
            <a:lstStyle/>
            <a:p>
              <a:pPr>
                <a:defRPr/>
              </a:pPr>
              <a:endParaRPr lang="en-US"/>
            </a:p>
          </p:txBody>
        </p:sp>
        <p:sp>
          <p:nvSpPr>
            <p:cNvPr id="83298" name="Freeform 354">
              <a:extLst>
                <a:ext uri="{FF2B5EF4-FFF2-40B4-BE49-F238E27FC236}">
                  <a16:creationId xmlns:a16="http://schemas.microsoft.com/office/drawing/2014/main" id="{D415F76C-E368-638F-5FCC-FBCB6E97A38E}"/>
                </a:ext>
              </a:extLst>
            </p:cNvPr>
            <p:cNvSpPr>
              <a:spLocks/>
            </p:cNvSpPr>
            <p:nvPr/>
          </p:nvSpPr>
          <p:spPr bwMode="auto">
            <a:xfrm>
              <a:off x="4758" y="1759"/>
              <a:ext cx="117" cy="57"/>
            </a:xfrm>
            <a:custGeom>
              <a:avLst/>
              <a:gdLst/>
              <a:ahLst/>
              <a:cxnLst>
                <a:cxn ang="0">
                  <a:pos x="329" y="19"/>
                </a:cxn>
                <a:cxn ang="0">
                  <a:pos x="5" y="152"/>
                </a:cxn>
                <a:cxn ang="0">
                  <a:pos x="0" y="124"/>
                </a:cxn>
                <a:cxn ang="0">
                  <a:pos x="14" y="120"/>
                </a:cxn>
                <a:cxn ang="0">
                  <a:pos x="20" y="137"/>
                </a:cxn>
                <a:cxn ang="0">
                  <a:pos x="34" y="131"/>
                </a:cxn>
                <a:cxn ang="0">
                  <a:pos x="31" y="103"/>
                </a:cxn>
                <a:cxn ang="0">
                  <a:pos x="45" y="100"/>
                </a:cxn>
                <a:cxn ang="0">
                  <a:pos x="49" y="124"/>
                </a:cxn>
                <a:cxn ang="0">
                  <a:pos x="67" y="120"/>
                </a:cxn>
                <a:cxn ang="0">
                  <a:pos x="64" y="95"/>
                </a:cxn>
                <a:cxn ang="0">
                  <a:pos x="81" y="90"/>
                </a:cxn>
                <a:cxn ang="0">
                  <a:pos x="84" y="112"/>
                </a:cxn>
                <a:cxn ang="0">
                  <a:pos x="101" y="103"/>
                </a:cxn>
                <a:cxn ang="0">
                  <a:pos x="98" y="81"/>
                </a:cxn>
                <a:cxn ang="0">
                  <a:pos x="111" y="78"/>
                </a:cxn>
                <a:cxn ang="0">
                  <a:pos x="117" y="97"/>
                </a:cxn>
                <a:cxn ang="0">
                  <a:pos x="126" y="95"/>
                </a:cxn>
                <a:cxn ang="0">
                  <a:pos x="124" y="72"/>
                </a:cxn>
                <a:cxn ang="0">
                  <a:pos x="140" y="66"/>
                </a:cxn>
                <a:cxn ang="0">
                  <a:pos x="142" y="87"/>
                </a:cxn>
                <a:cxn ang="0">
                  <a:pos x="157" y="80"/>
                </a:cxn>
                <a:cxn ang="0">
                  <a:pos x="152" y="62"/>
                </a:cxn>
                <a:cxn ang="0">
                  <a:pos x="170" y="56"/>
                </a:cxn>
                <a:cxn ang="0">
                  <a:pos x="171" y="71"/>
                </a:cxn>
                <a:cxn ang="0">
                  <a:pos x="182" y="66"/>
                </a:cxn>
                <a:cxn ang="0">
                  <a:pos x="179" y="55"/>
                </a:cxn>
                <a:cxn ang="0">
                  <a:pos x="195" y="49"/>
                </a:cxn>
                <a:cxn ang="0">
                  <a:pos x="196" y="64"/>
                </a:cxn>
                <a:cxn ang="0">
                  <a:pos x="207" y="59"/>
                </a:cxn>
                <a:cxn ang="0">
                  <a:pos x="205" y="41"/>
                </a:cxn>
                <a:cxn ang="0">
                  <a:pos x="223" y="38"/>
                </a:cxn>
                <a:cxn ang="0">
                  <a:pos x="224" y="53"/>
                </a:cxn>
                <a:cxn ang="0">
                  <a:pos x="239" y="49"/>
                </a:cxn>
                <a:cxn ang="0">
                  <a:pos x="239" y="28"/>
                </a:cxn>
                <a:cxn ang="0">
                  <a:pos x="260" y="22"/>
                </a:cxn>
                <a:cxn ang="0">
                  <a:pos x="261" y="38"/>
                </a:cxn>
                <a:cxn ang="0">
                  <a:pos x="273" y="34"/>
                </a:cxn>
                <a:cxn ang="0">
                  <a:pos x="272" y="18"/>
                </a:cxn>
                <a:cxn ang="0">
                  <a:pos x="292" y="12"/>
                </a:cxn>
                <a:cxn ang="0">
                  <a:pos x="294" y="24"/>
                </a:cxn>
                <a:cxn ang="0">
                  <a:pos x="307" y="19"/>
                </a:cxn>
                <a:cxn ang="0">
                  <a:pos x="307" y="9"/>
                </a:cxn>
                <a:cxn ang="0">
                  <a:pos x="329" y="0"/>
                </a:cxn>
                <a:cxn ang="0">
                  <a:pos x="329" y="19"/>
                </a:cxn>
                <a:cxn ang="0">
                  <a:pos x="329" y="19"/>
                </a:cxn>
              </a:cxnLst>
              <a:rect l="0" t="0" r="r" b="b"/>
              <a:pathLst>
                <a:path w="329" h="152">
                  <a:moveTo>
                    <a:pt x="329" y="19"/>
                  </a:moveTo>
                  <a:lnTo>
                    <a:pt x="5" y="152"/>
                  </a:lnTo>
                  <a:lnTo>
                    <a:pt x="0" y="124"/>
                  </a:lnTo>
                  <a:lnTo>
                    <a:pt x="14" y="120"/>
                  </a:lnTo>
                  <a:lnTo>
                    <a:pt x="20" y="137"/>
                  </a:lnTo>
                  <a:lnTo>
                    <a:pt x="34" y="131"/>
                  </a:lnTo>
                  <a:lnTo>
                    <a:pt x="31" y="103"/>
                  </a:lnTo>
                  <a:lnTo>
                    <a:pt x="45" y="100"/>
                  </a:lnTo>
                  <a:lnTo>
                    <a:pt x="49" y="124"/>
                  </a:lnTo>
                  <a:lnTo>
                    <a:pt x="67" y="120"/>
                  </a:lnTo>
                  <a:lnTo>
                    <a:pt x="64" y="95"/>
                  </a:lnTo>
                  <a:lnTo>
                    <a:pt x="81" y="90"/>
                  </a:lnTo>
                  <a:lnTo>
                    <a:pt x="84" y="112"/>
                  </a:lnTo>
                  <a:lnTo>
                    <a:pt x="101" y="103"/>
                  </a:lnTo>
                  <a:lnTo>
                    <a:pt x="98" y="81"/>
                  </a:lnTo>
                  <a:lnTo>
                    <a:pt x="111" y="78"/>
                  </a:lnTo>
                  <a:lnTo>
                    <a:pt x="117" y="97"/>
                  </a:lnTo>
                  <a:lnTo>
                    <a:pt x="126" y="95"/>
                  </a:lnTo>
                  <a:lnTo>
                    <a:pt x="124" y="72"/>
                  </a:lnTo>
                  <a:lnTo>
                    <a:pt x="140" y="66"/>
                  </a:lnTo>
                  <a:lnTo>
                    <a:pt x="142" y="87"/>
                  </a:lnTo>
                  <a:lnTo>
                    <a:pt x="157" y="80"/>
                  </a:lnTo>
                  <a:lnTo>
                    <a:pt x="152" y="62"/>
                  </a:lnTo>
                  <a:lnTo>
                    <a:pt x="170" y="56"/>
                  </a:lnTo>
                  <a:lnTo>
                    <a:pt x="171" y="71"/>
                  </a:lnTo>
                  <a:lnTo>
                    <a:pt x="182" y="66"/>
                  </a:lnTo>
                  <a:lnTo>
                    <a:pt x="179" y="55"/>
                  </a:lnTo>
                  <a:lnTo>
                    <a:pt x="195" y="49"/>
                  </a:lnTo>
                  <a:lnTo>
                    <a:pt x="196" y="64"/>
                  </a:lnTo>
                  <a:lnTo>
                    <a:pt x="207" y="59"/>
                  </a:lnTo>
                  <a:lnTo>
                    <a:pt x="205" y="41"/>
                  </a:lnTo>
                  <a:lnTo>
                    <a:pt x="223" y="38"/>
                  </a:lnTo>
                  <a:lnTo>
                    <a:pt x="224" y="53"/>
                  </a:lnTo>
                  <a:lnTo>
                    <a:pt x="239" y="49"/>
                  </a:lnTo>
                  <a:lnTo>
                    <a:pt x="239" y="28"/>
                  </a:lnTo>
                  <a:lnTo>
                    <a:pt x="260" y="22"/>
                  </a:lnTo>
                  <a:lnTo>
                    <a:pt x="261" y="38"/>
                  </a:lnTo>
                  <a:lnTo>
                    <a:pt x="273" y="34"/>
                  </a:lnTo>
                  <a:lnTo>
                    <a:pt x="272" y="18"/>
                  </a:lnTo>
                  <a:lnTo>
                    <a:pt x="292" y="12"/>
                  </a:lnTo>
                  <a:lnTo>
                    <a:pt x="294" y="24"/>
                  </a:lnTo>
                  <a:lnTo>
                    <a:pt x="307" y="19"/>
                  </a:lnTo>
                  <a:lnTo>
                    <a:pt x="307" y="9"/>
                  </a:lnTo>
                  <a:lnTo>
                    <a:pt x="329" y="0"/>
                  </a:lnTo>
                  <a:lnTo>
                    <a:pt x="329" y="19"/>
                  </a:lnTo>
                  <a:lnTo>
                    <a:pt x="329" y="19"/>
                  </a:lnTo>
                  <a:close/>
                </a:path>
              </a:pathLst>
            </a:custGeom>
            <a:solidFill>
              <a:srgbClr val="CCCCCC"/>
            </a:solidFill>
            <a:ln w="9525">
              <a:noFill/>
              <a:round/>
              <a:headEnd/>
              <a:tailEnd/>
            </a:ln>
          </p:spPr>
          <p:txBody>
            <a:bodyPr/>
            <a:lstStyle/>
            <a:p>
              <a:pPr>
                <a:defRPr/>
              </a:pPr>
              <a:endParaRPr lang="en-US"/>
            </a:p>
          </p:txBody>
        </p:sp>
        <p:sp>
          <p:nvSpPr>
            <p:cNvPr id="83299" name="Freeform 355">
              <a:extLst>
                <a:ext uri="{FF2B5EF4-FFF2-40B4-BE49-F238E27FC236}">
                  <a16:creationId xmlns:a16="http://schemas.microsoft.com/office/drawing/2014/main" id="{C6312FED-75F3-C537-EF60-C0B9AF6E5078}"/>
                </a:ext>
              </a:extLst>
            </p:cNvPr>
            <p:cNvSpPr>
              <a:spLocks/>
            </p:cNvSpPr>
            <p:nvPr/>
          </p:nvSpPr>
          <p:spPr bwMode="auto">
            <a:xfrm>
              <a:off x="4706" y="1485"/>
              <a:ext cx="65" cy="37"/>
            </a:xfrm>
            <a:custGeom>
              <a:avLst/>
              <a:gdLst/>
              <a:ahLst/>
              <a:cxnLst>
                <a:cxn ang="0">
                  <a:pos x="0" y="84"/>
                </a:cxn>
                <a:cxn ang="0">
                  <a:pos x="70" y="68"/>
                </a:cxn>
                <a:cxn ang="0">
                  <a:pos x="86" y="58"/>
                </a:cxn>
                <a:cxn ang="0">
                  <a:pos x="114" y="43"/>
                </a:cxn>
                <a:cxn ang="0">
                  <a:pos x="139" y="30"/>
                </a:cxn>
                <a:cxn ang="0">
                  <a:pos x="149" y="24"/>
                </a:cxn>
                <a:cxn ang="0">
                  <a:pos x="185" y="0"/>
                </a:cxn>
                <a:cxn ang="0">
                  <a:pos x="179" y="18"/>
                </a:cxn>
                <a:cxn ang="0">
                  <a:pos x="166" y="25"/>
                </a:cxn>
                <a:cxn ang="0">
                  <a:pos x="140" y="40"/>
                </a:cxn>
                <a:cxn ang="0">
                  <a:pos x="114" y="55"/>
                </a:cxn>
                <a:cxn ang="0">
                  <a:pos x="98" y="65"/>
                </a:cxn>
                <a:cxn ang="0">
                  <a:pos x="74" y="78"/>
                </a:cxn>
                <a:cxn ang="0">
                  <a:pos x="51" y="87"/>
                </a:cxn>
                <a:cxn ang="0">
                  <a:pos x="17" y="96"/>
                </a:cxn>
                <a:cxn ang="0">
                  <a:pos x="0" y="84"/>
                </a:cxn>
                <a:cxn ang="0">
                  <a:pos x="0" y="84"/>
                </a:cxn>
              </a:cxnLst>
              <a:rect l="0" t="0" r="r" b="b"/>
              <a:pathLst>
                <a:path w="185" h="96">
                  <a:moveTo>
                    <a:pt x="0" y="84"/>
                  </a:moveTo>
                  <a:lnTo>
                    <a:pt x="70" y="68"/>
                  </a:lnTo>
                  <a:lnTo>
                    <a:pt x="86" y="58"/>
                  </a:lnTo>
                  <a:lnTo>
                    <a:pt x="114" y="43"/>
                  </a:lnTo>
                  <a:lnTo>
                    <a:pt x="139" y="30"/>
                  </a:lnTo>
                  <a:lnTo>
                    <a:pt x="149" y="24"/>
                  </a:lnTo>
                  <a:lnTo>
                    <a:pt x="185" y="0"/>
                  </a:lnTo>
                  <a:lnTo>
                    <a:pt x="179" y="18"/>
                  </a:lnTo>
                  <a:lnTo>
                    <a:pt x="166" y="25"/>
                  </a:lnTo>
                  <a:lnTo>
                    <a:pt x="140" y="40"/>
                  </a:lnTo>
                  <a:lnTo>
                    <a:pt x="114" y="55"/>
                  </a:lnTo>
                  <a:lnTo>
                    <a:pt x="98" y="65"/>
                  </a:lnTo>
                  <a:lnTo>
                    <a:pt x="74" y="78"/>
                  </a:lnTo>
                  <a:lnTo>
                    <a:pt x="51" y="87"/>
                  </a:lnTo>
                  <a:lnTo>
                    <a:pt x="17" y="96"/>
                  </a:lnTo>
                  <a:lnTo>
                    <a:pt x="0" y="84"/>
                  </a:lnTo>
                  <a:lnTo>
                    <a:pt x="0" y="84"/>
                  </a:lnTo>
                  <a:close/>
                </a:path>
              </a:pathLst>
            </a:custGeom>
            <a:solidFill>
              <a:srgbClr val="000000"/>
            </a:solidFill>
            <a:ln w="9525">
              <a:noFill/>
              <a:round/>
              <a:headEnd/>
              <a:tailEnd/>
            </a:ln>
          </p:spPr>
          <p:txBody>
            <a:bodyPr/>
            <a:lstStyle/>
            <a:p>
              <a:pPr>
                <a:defRPr/>
              </a:pPr>
              <a:endParaRPr lang="en-US"/>
            </a:p>
          </p:txBody>
        </p:sp>
        <p:sp>
          <p:nvSpPr>
            <p:cNvPr id="83300" name="Freeform 356">
              <a:extLst>
                <a:ext uri="{FF2B5EF4-FFF2-40B4-BE49-F238E27FC236}">
                  <a16:creationId xmlns:a16="http://schemas.microsoft.com/office/drawing/2014/main" id="{91ADEB30-4719-64AE-0D0D-BF0C23EDE783}"/>
                </a:ext>
              </a:extLst>
            </p:cNvPr>
            <p:cNvSpPr>
              <a:spLocks/>
            </p:cNvSpPr>
            <p:nvPr/>
          </p:nvSpPr>
          <p:spPr bwMode="auto">
            <a:xfrm>
              <a:off x="4712" y="1494"/>
              <a:ext cx="14" cy="21"/>
            </a:xfrm>
            <a:custGeom>
              <a:avLst/>
              <a:gdLst/>
              <a:ahLst/>
              <a:cxnLst>
                <a:cxn ang="0">
                  <a:pos x="0" y="12"/>
                </a:cxn>
                <a:cxn ang="0">
                  <a:pos x="7" y="8"/>
                </a:cxn>
                <a:cxn ang="0">
                  <a:pos x="27" y="18"/>
                </a:cxn>
                <a:cxn ang="0">
                  <a:pos x="31" y="46"/>
                </a:cxn>
                <a:cxn ang="0">
                  <a:pos x="27" y="59"/>
                </a:cxn>
                <a:cxn ang="0">
                  <a:pos x="38" y="45"/>
                </a:cxn>
                <a:cxn ang="0">
                  <a:pos x="38" y="17"/>
                </a:cxn>
                <a:cxn ang="0">
                  <a:pos x="25" y="6"/>
                </a:cxn>
                <a:cxn ang="0">
                  <a:pos x="18" y="2"/>
                </a:cxn>
                <a:cxn ang="0">
                  <a:pos x="0" y="0"/>
                </a:cxn>
                <a:cxn ang="0">
                  <a:pos x="0" y="12"/>
                </a:cxn>
                <a:cxn ang="0">
                  <a:pos x="0" y="12"/>
                </a:cxn>
              </a:cxnLst>
              <a:rect l="0" t="0" r="r" b="b"/>
              <a:pathLst>
                <a:path w="38" h="59">
                  <a:moveTo>
                    <a:pt x="0" y="12"/>
                  </a:moveTo>
                  <a:lnTo>
                    <a:pt x="7" y="8"/>
                  </a:lnTo>
                  <a:lnTo>
                    <a:pt x="27" y="18"/>
                  </a:lnTo>
                  <a:lnTo>
                    <a:pt x="31" y="46"/>
                  </a:lnTo>
                  <a:lnTo>
                    <a:pt x="27" y="59"/>
                  </a:lnTo>
                  <a:lnTo>
                    <a:pt x="38" y="45"/>
                  </a:lnTo>
                  <a:lnTo>
                    <a:pt x="38" y="17"/>
                  </a:lnTo>
                  <a:lnTo>
                    <a:pt x="25" y="6"/>
                  </a:lnTo>
                  <a:lnTo>
                    <a:pt x="18" y="2"/>
                  </a:lnTo>
                  <a:lnTo>
                    <a:pt x="0" y="0"/>
                  </a:lnTo>
                  <a:lnTo>
                    <a:pt x="0" y="12"/>
                  </a:lnTo>
                  <a:lnTo>
                    <a:pt x="0" y="12"/>
                  </a:lnTo>
                  <a:close/>
                </a:path>
              </a:pathLst>
            </a:custGeom>
            <a:solidFill>
              <a:srgbClr val="000000"/>
            </a:solidFill>
            <a:ln w="9525">
              <a:noFill/>
              <a:round/>
              <a:headEnd/>
              <a:tailEnd/>
            </a:ln>
          </p:spPr>
          <p:txBody>
            <a:bodyPr/>
            <a:lstStyle/>
            <a:p>
              <a:pPr>
                <a:defRPr/>
              </a:pPr>
              <a:endParaRPr lang="en-US"/>
            </a:p>
          </p:txBody>
        </p:sp>
        <p:sp>
          <p:nvSpPr>
            <p:cNvPr id="83301" name="Freeform 357">
              <a:extLst>
                <a:ext uri="{FF2B5EF4-FFF2-40B4-BE49-F238E27FC236}">
                  <a16:creationId xmlns:a16="http://schemas.microsoft.com/office/drawing/2014/main" id="{DBF616C8-521C-3598-7BFD-108E524AD2B5}"/>
                </a:ext>
              </a:extLst>
            </p:cNvPr>
            <p:cNvSpPr>
              <a:spLocks/>
            </p:cNvSpPr>
            <p:nvPr/>
          </p:nvSpPr>
          <p:spPr bwMode="auto">
            <a:xfrm>
              <a:off x="4624" y="1210"/>
              <a:ext cx="38" cy="29"/>
            </a:xfrm>
            <a:custGeom>
              <a:avLst/>
              <a:gdLst/>
              <a:ahLst/>
              <a:cxnLst>
                <a:cxn ang="0">
                  <a:pos x="109" y="28"/>
                </a:cxn>
                <a:cxn ang="0">
                  <a:pos x="109" y="21"/>
                </a:cxn>
                <a:cxn ang="0">
                  <a:pos x="96" y="16"/>
                </a:cxn>
                <a:cxn ang="0">
                  <a:pos x="71" y="30"/>
                </a:cxn>
                <a:cxn ang="0">
                  <a:pos x="56" y="41"/>
                </a:cxn>
                <a:cxn ang="0">
                  <a:pos x="35" y="38"/>
                </a:cxn>
                <a:cxn ang="0">
                  <a:pos x="28" y="21"/>
                </a:cxn>
                <a:cxn ang="0">
                  <a:pos x="31" y="0"/>
                </a:cxn>
                <a:cxn ang="0">
                  <a:pos x="10" y="28"/>
                </a:cxn>
                <a:cxn ang="0">
                  <a:pos x="0" y="74"/>
                </a:cxn>
                <a:cxn ang="0">
                  <a:pos x="15" y="53"/>
                </a:cxn>
                <a:cxn ang="0">
                  <a:pos x="21" y="37"/>
                </a:cxn>
                <a:cxn ang="0">
                  <a:pos x="44" y="49"/>
                </a:cxn>
                <a:cxn ang="0">
                  <a:pos x="74" y="38"/>
                </a:cxn>
                <a:cxn ang="0">
                  <a:pos x="93" y="32"/>
                </a:cxn>
                <a:cxn ang="0">
                  <a:pos x="102" y="35"/>
                </a:cxn>
                <a:cxn ang="0">
                  <a:pos x="109" y="28"/>
                </a:cxn>
                <a:cxn ang="0">
                  <a:pos x="109" y="28"/>
                </a:cxn>
              </a:cxnLst>
              <a:rect l="0" t="0" r="r" b="b"/>
              <a:pathLst>
                <a:path w="109" h="74">
                  <a:moveTo>
                    <a:pt x="109" y="28"/>
                  </a:moveTo>
                  <a:lnTo>
                    <a:pt x="109" y="21"/>
                  </a:lnTo>
                  <a:lnTo>
                    <a:pt x="96" y="16"/>
                  </a:lnTo>
                  <a:lnTo>
                    <a:pt x="71" y="30"/>
                  </a:lnTo>
                  <a:lnTo>
                    <a:pt x="56" y="41"/>
                  </a:lnTo>
                  <a:lnTo>
                    <a:pt x="35" y="38"/>
                  </a:lnTo>
                  <a:lnTo>
                    <a:pt x="28" y="21"/>
                  </a:lnTo>
                  <a:lnTo>
                    <a:pt x="31" y="0"/>
                  </a:lnTo>
                  <a:lnTo>
                    <a:pt x="10" y="28"/>
                  </a:lnTo>
                  <a:lnTo>
                    <a:pt x="0" y="74"/>
                  </a:lnTo>
                  <a:lnTo>
                    <a:pt x="15" y="53"/>
                  </a:lnTo>
                  <a:lnTo>
                    <a:pt x="21" y="37"/>
                  </a:lnTo>
                  <a:lnTo>
                    <a:pt x="44" y="49"/>
                  </a:lnTo>
                  <a:lnTo>
                    <a:pt x="74" y="38"/>
                  </a:lnTo>
                  <a:lnTo>
                    <a:pt x="93" y="32"/>
                  </a:lnTo>
                  <a:lnTo>
                    <a:pt x="102" y="35"/>
                  </a:lnTo>
                  <a:lnTo>
                    <a:pt x="109" y="28"/>
                  </a:lnTo>
                  <a:lnTo>
                    <a:pt x="109" y="28"/>
                  </a:lnTo>
                  <a:close/>
                </a:path>
              </a:pathLst>
            </a:custGeom>
            <a:solidFill>
              <a:srgbClr val="000000"/>
            </a:solidFill>
            <a:ln w="9525">
              <a:noFill/>
              <a:round/>
              <a:headEnd/>
              <a:tailEnd/>
            </a:ln>
          </p:spPr>
          <p:txBody>
            <a:bodyPr/>
            <a:lstStyle/>
            <a:p>
              <a:pPr>
                <a:defRPr/>
              </a:pPr>
              <a:endParaRPr lang="en-US"/>
            </a:p>
          </p:txBody>
        </p:sp>
        <p:sp>
          <p:nvSpPr>
            <p:cNvPr id="83302" name="Freeform 358">
              <a:extLst>
                <a:ext uri="{FF2B5EF4-FFF2-40B4-BE49-F238E27FC236}">
                  <a16:creationId xmlns:a16="http://schemas.microsoft.com/office/drawing/2014/main" id="{E81BDC4C-7613-22C1-A138-7B02C85F9FA0}"/>
                </a:ext>
              </a:extLst>
            </p:cNvPr>
            <p:cNvSpPr>
              <a:spLocks/>
            </p:cNvSpPr>
            <p:nvPr/>
          </p:nvSpPr>
          <p:spPr bwMode="auto">
            <a:xfrm>
              <a:off x="4365" y="1824"/>
              <a:ext cx="134" cy="63"/>
            </a:xfrm>
            <a:custGeom>
              <a:avLst/>
              <a:gdLst/>
              <a:ahLst/>
              <a:cxnLst>
                <a:cxn ang="0">
                  <a:pos x="59" y="148"/>
                </a:cxn>
                <a:cxn ang="0">
                  <a:pos x="29" y="127"/>
                </a:cxn>
                <a:cxn ang="0">
                  <a:pos x="0" y="72"/>
                </a:cxn>
                <a:cxn ang="0">
                  <a:pos x="8" y="43"/>
                </a:cxn>
                <a:cxn ang="0">
                  <a:pos x="28" y="19"/>
                </a:cxn>
                <a:cxn ang="0">
                  <a:pos x="54" y="5"/>
                </a:cxn>
                <a:cxn ang="0">
                  <a:pos x="84" y="0"/>
                </a:cxn>
                <a:cxn ang="0">
                  <a:pos x="146" y="13"/>
                </a:cxn>
                <a:cxn ang="0">
                  <a:pos x="194" y="25"/>
                </a:cxn>
                <a:cxn ang="0">
                  <a:pos x="246" y="38"/>
                </a:cxn>
                <a:cxn ang="0">
                  <a:pos x="295" y="53"/>
                </a:cxn>
                <a:cxn ang="0">
                  <a:pos x="337" y="65"/>
                </a:cxn>
                <a:cxn ang="0">
                  <a:pos x="377" y="75"/>
                </a:cxn>
                <a:cxn ang="0">
                  <a:pos x="116" y="15"/>
                </a:cxn>
                <a:cxn ang="0">
                  <a:pos x="91" y="10"/>
                </a:cxn>
                <a:cxn ang="0">
                  <a:pos x="50" y="19"/>
                </a:cxn>
                <a:cxn ang="0">
                  <a:pos x="26" y="52"/>
                </a:cxn>
                <a:cxn ang="0">
                  <a:pos x="20" y="80"/>
                </a:cxn>
                <a:cxn ang="0">
                  <a:pos x="31" y="95"/>
                </a:cxn>
                <a:cxn ang="0">
                  <a:pos x="48" y="117"/>
                </a:cxn>
                <a:cxn ang="0">
                  <a:pos x="73" y="143"/>
                </a:cxn>
                <a:cxn ang="0">
                  <a:pos x="119" y="156"/>
                </a:cxn>
                <a:cxn ang="0">
                  <a:pos x="85" y="137"/>
                </a:cxn>
                <a:cxn ang="0">
                  <a:pos x="53" y="87"/>
                </a:cxn>
                <a:cxn ang="0">
                  <a:pos x="57" y="43"/>
                </a:cxn>
                <a:cxn ang="0">
                  <a:pos x="67" y="33"/>
                </a:cxn>
                <a:cxn ang="0">
                  <a:pos x="88" y="28"/>
                </a:cxn>
                <a:cxn ang="0">
                  <a:pos x="147" y="38"/>
                </a:cxn>
                <a:cxn ang="0">
                  <a:pos x="238" y="56"/>
                </a:cxn>
                <a:cxn ang="0">
                  <a:pos x="320" y="74"/>
                </a:cxn>
                <a:cxn ang="0">
                  <a:pos x="348" y="80"/>
                </a:cxn>
                <a:cxn ang="0">
                  <a:pos x="299" y="71"/>
                </a:cxn>
                <a:cxn ang="0">
                  <a:pos x="212" y="56"/>
                </a:cxn>
                <a:cxn ang="0">
                  <a:pos x="126" y="44"/>
                </a:cxn>
                <a:cxn ang="0">
                  <a:pos x="82" y="41"/>
                </a:cxn>
                <a:cxn ang="0">
                  <a:pos x="70" y="58"/>
                </a:cxn>
                <a:cxn ang="0">
                  <a:pos x="69" y="80"/>
                </a:cxn>
                <a:cxn ang="0">
                  <a:pos x="81" y="112"/>
                </a:cxn>
                <a:cxn ang="0">
                  <a:pos x="101" y="134"/>
                </a:cxn>
                <a:cxn ang="0">
                  <a:pos x="122" y="145"/>
                </a:cxn>
                <a:cxn ang="0">
                  <a:pos x="134" y="153"/>
                </a:cxn>
                <a:cxn ang="0">
                  <a:pos x="144" y="159"/>
                </a:cxn>
                <a:cxn ang="0">
                  <a:pos x="157" y="171"/>
                </a:cxn>
                <a:cxn ang="0">
                  <a:pos x="113" y="171"/>
                </a:cxn>
                <a:cxn ang="0">
                  <a:pos x="59" y="148"/>
                </a:cxn>
                <a:cxn ang="0">
                  <a:pos x="59" y="148"/>
                </a:cxn>
              </a:cxnLst>
              <a:rect l="0" t="0" r="r" b="b"/>
              <a:pathLst>
                <a:path w="377" h="171">
                  <a:moveTo>
                    <a:pt x="59" y="148"/>
                  </a:moveTo>
                  <a:lnTo>
                    <a:pt x="29" y="127"/>
                  </a:lnTo>
                  <a:lnTo>
                    <a:pt x="0" y="72"/>
                  </a:lnTo>
                  <a:lnTo>
                    <a:pt x="8" y="43"/>
                  </a:lnTo>
                  <a:lnTo>
                    <a:pt x="28" y="19"/>
                  </a:lnTo>
                  <a:lnTo>
                    <a:pt x="54" y="5"/>
                  </a:lnTo>
                  <a:lnTo>
                    <a:pt x="84" y="0"/>
                  </a:lnTo>
                  <a:lnTo>
                    <a:pt x="146" y="13"/>
                  </a:lnTo>
                  <a:lnTo>
                    <a:pt x="194" y="25"/>
                  </a:lnTo>
                  <a:lnTo>
                    <a:pt x="246" y="38"/>
                  </a:lnTo>
                  <a:lnTo>
                    <a:pt x="295" y="53"/>
                  </a:lnTo>
                  <a:lnTo>
                    <a:pt x="337" y="65"/>
                  </a:lnTo>
                  <a:lnTo>
                    <a:pt x="377" y="75"/>
                  </a:lnTo>
                  <a:lnTo>
                    <a:pt x="116" y="15"/>
                  </a:lnTo>
                  <a:lnTo>
                    <a:pt x="91" y="10"/>
                  </a:lnTo>
                  <a:lnTo>
                    <a:pt x="50" y="19"/>
                  </a:lnTo>
                  <a:lnTo>
                    <a:pt x="26" y="52"/>
                  </a:lnTo>
                  <a:lnTo>
                    <a:pt x="20" y="80"/>
                  </a:lnTo>
                  <a:lnTo>
                    <a:pt x="31" y="95"/>
                  </a:lnTo>
                  <a:lnTo>
                    <a:pt x="48" y="117"/>
                  </a:lnTo>
                  <a:lnTo>
                    <a:pt x="73" y="143"/>
                  </a:lnTo>
                  <a:lnTo>
                    <a:pt x="119" y="156"/>
                  </a:lnTo>
                  <a:lnTo>
                    <a:pt x="85" y="137"/>
                  </a:lnTo>
                  <a:lnTo>
                    <a:pt x="53" y="87"/>
                  </a:lnTo>
                  <a:lnTo>
                    <a:pt x="57" y="43"/>
                  </a:lnTo>
                  <a:lnTo>
                    <a:pt x="67" y="33"/>
                  </a:lnTo>
                  <a:lnTo>
                    <a:pt x="88" y="28"/>
                  </a:lnTo>
                  <a:lnTo>
                    <a:pt x="147" y="38"/>
                  </a:lnTo>
                  <a:lnTo>
                    <a:pt x="238" y="56"/>
                  </a:lnTo>
                  <a:lnTo>
                    <a:pt x="320" y="74"/>
                  </a:lnTo>
                  <a:lnTo>
                    <a:pt x="348" y="80"/>
                  </a:lnTo>
                  <a:lnTo>
                    <a:pt x="299" y="71"/>
                  </a:lnTo>
                  <a:lnTo>
                    <a:pt x="212" y="56"/>
                  </a:lnTo>
                  <a:lnTo>
                    <a:pt x="126" y="44"/>
                  </a:lnTo>
                  <a:lnTo>
                    <a:pt x="82" y="41"/>
                  </a:lnTo>
                  <a:lnTo>
                    <a:pt x="70" y="58"/>
                  </a:lnTo>
                  <a:lnTo>
                    <a:pt x="69" y="80"/>
                  </a:lnTo>
                  <a:lnTo>
                    <a:pt x="81" y="112"/>
                  </a:lnTo>
                  <a:lnTo>
                    <a:pt x="101" y="134"/>
                  </a:lnTo>
                  <a:lnTo>
                    <a:pt x="122" y="145"/>
                  </a:lnTo>
                  <a:lnTo>
                    <a:pt x="134" y="153"/>
                  </a:lnTo>
                  <a:lnTo>
                    <a:pt x="144" y="159"/>
                  </a:lnTo>
                  <a:lnTo>
                    <a:pt x="157" y="171"/>
                  </a:lnTo>
                  <a:lnTo>
                    <a:pt x="113" y="171"/>
                  </a:lnTo>
                  <a:lnTo>
                    <a:pt x="59" y="148"/>
                  </a:lnTo>
                  <a:lnTo>
                    <a:pt x="59" y="148"/>
                  </a:lnTo>
                  <a:close/>
                </a:path>
              </a:pathLst>
            </a:custGeom>
            <a:solidFill>
              <a:srgbClr val="000000"/>
            </a:solidFill>
            <a:ln w="9525">
              <a:noFill/>
              <a:round/>
              <a:headEnd/>
              <a:tailEnd/>
            </a:ln>
          </p:spPr>
          <p:txBody>
            <a:bodyPr/>
            <a:lstStyle/>
            <a:p>
              <a:pPr>
                <a:defRPr/>
              </a:pPr>
              <a:endParaRPr lang="en-US"/>
            </a:p>
          </p:txBody>
        </p:sp>
        <p:sp>
          <p:nvSpPr>
            <p:cNvPr id="83303" name="Freeform 359">
              <a:extLst>
                <a:ext uri="{FF2B5EF4-FFF2-40B4-BE49-F238E27FC236}">
                  <a16:creationId xmlns:a16="http://schemas.microsoft.com/office/drawing/2014/main" id="{A19C6742-39A5-62FB-BD98-D7E1120A5B0C}"/>
                </a:ext>
              </a:extLst>
            </p:cNvPr>
            <p:cNvSpPr>
              <a:spLocks/>
            </p:cNvSpPr>
            <p:nvPr/>
          </p:nvSpPr>
          <p:spPr bwMode="auto">
            <a:xfrm>
              <a:off x="4024" y="1847"/>
              <a:ext cx="386" cy="41"/>
            </a:xfrm>
            <a:custGeom>
              <a:avLst/>
              <a:gdLst/>
              <a:ahLst/>
              <a:cxnLst>
                <a:cxn ang="0">
                  <a:pos x="1051" y="90"/>
                </a:cxn>
                <a:cxn ang="0">
                  <a:pos x="0" y="0"/>
                </a:cxn>
                <a:cxn ang="0">
                  <a:pos x="31" y="15"/>
                </a:cxn>
                <a:cxn ang="0">
                  <a:pos x="1089" y="111"/>
                </a:cxn>
                <a:cxn ang="0">
                  <a:pos x="1051" y="90"/>
                </a:cxn>
                <a:cxn ang="0">
                  <a:pos x="1051" y="90"/>
                </a:cxn>
              </a:cxnLst>
              <a:rect l="0" t="0" r="r" b="b"/>
              <a:pathLst>
                <a:path w="1089" h="111">
                  <a:moveTo>
                    <a:pt x="1051" y="90"/>
                  </a:moveTo>
                  <a:lnTo>
                    <a:pt x="0" y="0"/>
                  </a:lnTo>
                  <a:lnTo>
                    <a:pt x="31" y="15"/>
                  </a:lnTo>
                  <a:lnTo>
                    <a:pt x="1089" y="111"/>
                  </a:lnTo>
                  <a:lnTo>
                    <a:pt x="1051" y="90"/>
                  </a:lnTo>
                  <a:lnTo>
                    <a:pt x="1051" y="90"/>
                  </a:lnTo>
                  <a:close/>
                </a:path>
              </a:pathLst>
            </a:custGeom>
            <a:solidFill>
              <a:srgbClr val="000000"/>
            </a:solidFill>
            <a:ln w="9525">
              <a:noFill/>
              <a:round/>
              <a:headEnd/>
              <a:tailEnd/>
            </a:ln>
          </p:spPr>
          <p:txBody>
            <a:bodyPr/>
            <a:lstStyle/>
            <a:p>
              <a:pPr>
                <a:defRPr/>
              </a:pPr>
              <a:endParaRPr lang="en-US"/>
            </a:p>
          </p:txBody>
        </p:sp>
        <p:sp>
          <p:nvSpPr>
            <p:cNvPr id="83304" name="Freeform 360">
              <a:extLst>
                <a:ext uri="{FF2B5EF4-FFF2-40B4-BE49-F238E27FC236}">
                  <a16:creationId xmlns:a16="http://schemas.microsoft.com/office/drawing/2014/main" id="{BB6A816E-C045-925F-B9B8-8AF785592F02}"/>
                </a:ext>
              </a:extLst>
            </p:cNvPr>
            <p:cNvSpPr>
              <a:spLocks/>
            </p:cNvSpPr>
            <p:nvPr/>
          </p:nvSpPr>
          <p:spPr bwMode="auto">
            <a:xfrm>
              <a:off x="4397" y="1026"/>
              <a:ext cx="135" cy="75"/>
            </a:xfrm>
            <a:custGeom>
              <a:avLst/>
              <a:gdLst/>
              <a:ahLst/>
              <a:cxnLst>
                <a:cxn ang="0">
                  <a:pos x="358" y="22"/>
                </a:cxn>
                <a:cxn ang="0">
                  <a:pos x="339" y="34"/>
                </a:cxn>
                <a:cxn ang="0">
                  <a:pos x="320" y="47"/>
                </a:cxn>
                <a:cxn ang="0">
                  <a:pos x="294" y="62"/>
                </a:cxn>
                <a:cxn ang="0">
                  <a:pos x="271" y="76"/>
                </a:cxn>
                <a:cxn ang="0">
                  <a:pos x="247" y="90"/>
                </a:cxn>
                <a:cxn ang="0">
                  <a:pos x="218" y="104"/>
                </a:cxn>
                <a:cxn ang="0">
                  <a:pos x="176" y="115"/>
                </a:cxn>
                <a:cxn ang="0">
                  <a:pos x="148" y="122"/>
                </a:cxn>
                <a:cxn ang="0">
                  <a:pos x="193" y="94"/>
                </a:cxn>
                <a:cxn ang="0">
                  <a:pos x="120" y="122"/>
                </a:cxn>
                <a:cxn ang="0">
                  <a:pos x="57" y="157"/>
                </a:cxn>
                <a:cxn ang="0">
                  <a:pos x="48" y="166"/>
                </a:cxn>
                <a:cxn ang="0">
                  <a:pos x="26" y="184"/>
                </a:cxn>
                <a:cxn ang="0">
                  <a:pos x="5" y="200"/>
                </a:cxn>
                <a:cxn ang="0">
                  <a:pos x="0" y="202"/>
                </a:cxn>
                <a:cxn ang="0">
                  <a:pos x="13" y="184"/>
                </a:cxn>
                <a:cxn ang="0">
                  <a:pos x="39" y="157"/>
                </a:cxn>
                <a:cxn ang="0">
                  <a:pos x="66" y="134"/>
                </a:cxn>
                <a:cxn ang="0">
                  <a:pos x="84" y="121"/>
                </a:cxn>
                <a:cxn ang="0">
                  <a:pos x="122" y="91"/>
                </a:cxn>
                <a:cxn ang="0">
                  <a:pos x="148" y="67"/>
                </a:cxn>
                <a:cxn ang="0">
                  <a:pos x="176" y="51"/>
                </a:cxn>
                <a:cxn ang="0">
                  <a:pos x="228" y="29"/>
                </a:cxn>
                <a:cxn ang="0">
                  <a:pos x="265" y="23"/>
                </a:cxn>
                <a:cxn ang="0">
                  <a:pos x="203" y="56"/>
                </a:cxn>
                <a:cxn ang="0">
                  <a:pos x="255" y="38"/>
                </a:cxn>
                <a:cxn ang="0">
                  <a:pos x="294" y="26"/>
                </a:cxn>
                <a:cxn ang="0">
                  <a:pos x="320" y="19"/>
                </a:cxn>
                <a:cxn ang="0">
                  <a:pos x="353" y="9"/>
                </a:cxn>
                <a:cxn ang="0">
                  <a:pos x="377" y="0"/>
                </a:cxn>
                <a:cxn ang="0">
                  <a:pos x="358" y="22"/>
                </a:cxn>
                <a:cxn ang="0">
                  <a:pos x="358" y="22"/>
                </a:cxn>
              </a:cxnLst>
              <a:rect l="0" t="0" r="r" b="b"/>
              <a:pathLst>
                <a:path w="377" h="202">
                  <a:moveTo>
                    <a:pt x="358" y="22"/>
                  </a:moveTo>
                  <a:lnTo>
                    <a:pt x="339" y="34"/>
                  </a:lnTo>
                  <a:lnTo>
                    <a:pt x="320" y="47"/>
                  </a:lnTo>
                  <a:lnTo>
                    <a:pt x="294" y="62"/>
                  </a:lnTo>
                  <a:lnTo>
                    <a:pt x="271" y="76"/>
                  </a:lnTo>
                  <a:lnTo>
                    <a:pt x="247" y="90"/>
                  </a:lnTo>
                  <a:lnTo>
                    <a:pt x="218" y="104"/>
                  </a:lnTo>
                  <a:lnTo>
                    <a:pt x="176" y="115"/>
                  </a:lnTo>
                  <a:lnTo>
                    <a:pt x="148" y="122"/>
                  </a:lnTo>
                  <a:lnTo>
                    <a:pt x="193" y="94"/>
                  </a:lnTo>
                  <a:lnTo>
                    <a:pt x="120" y="122"/>
                  </a:lnTo>
                  <a:lnTo>
                    <a:pt x="57" y="157"/>
                  </a:lnTo>
                  <a:lnTo>
                    <a:pt x="48" y="166"/>
                  </a:lnTo>
                  <a:lnTo>
                    <a:pt x="26" y="184"/>
                  </a:lnTo>
                  <a:lnTo>
                    <a:pt x="5" y="200"/>
                  </a:lnTo>
                  <a:lnTo>
                    <a:pt x="0" y="202"/>
                  </a:lnTo>
                  <a:lnTo>
                    <a:pt x="13" y="184"/>
                  </a:lnTo>
                  <a:lnTo>
                    <a:pt x="39" y="157"/>
                  </a:lnTo>
                  <a:lnTo>
                    <a:pt x="66" y="134"/>
                  </a:lnTo>
                  <a:lnTo>
                    <a:pt x="84" y="121"/>
                  </a:lnTo>
                  <a:lnTo>
                    <a:pt x="122" y="91"/>
                  </a:lnTo>
                  <a:lnTo>
                    <a:pt x="148" y="67"/>
                  </a:lnTo>
                  <a:lnTo>
                    <a:pt x="176" y="51"/>
                  </a:lnTo>
                  <a:lnTo>
                    <a:pt x="228" y="29"/>
                  </a:lnTo>
                  <a:lnTo>
                    <a:pt x="265" y="23"/>
                  </a:lnTo>
                  <a:lnTo>
                    <a:pt x="203" y="56"/>
                  </a:lnTo>
                  <a:lnTo>
                    <a:pt x="255" y="38"/>
                  </a:lnTo>
                  <a:lnTo>
                    <a:pt x="294" y="26"/>
                  </a:lnTo>
                  <a:lnTo>
                    <a:pt x="320" y="19"/>
                  </a:lnTo>
                  <a:lnTo>
                    <a:pt x="353" y="9"/>
                  </a:lnTo>
                  <a:lnTo>
                    <a:pt x="377" y="0"/>
                  </a:lnTo>
                  <a:lnTo>
                    <a:pt x="358" y="22"/>
                  </a:lnTo>
                  <a:lnTo>
                    <a:pt x="358" y="22"/>
                  </a:lnTo>
                  <a:close/>
                </a:path>
              </a:pathLst>
            </a:custGeom>
            <a:solidFill>
              <a:srgbClr val="FFCC7F"/>
            </a:solidFill>
            <a:ln w="9525">
              <a:noFill/>
              <a:round/>
              <a:headEnd/>
              <a:tailEnd/>
            </a:ln>
          </p:spPr>
          <p:txBody>
            <a:bodyPr/>
            <a:lstStyle/>
            <a:p>
              <a:pPr>
                <a:defRPr/>
              </a:pPr>
              <a:endParaRPr lang="en-US"/>
            </a:p>
          </p:txBody>
        </p:sp>
        <p:sp>
          <p:nvSpPr>
            <p:cNvPr id="83305" name="Freeform 361">
              <a:extLst>
                <a:ext uri="{FF2B5EF4-FFF2-40B4-BE49-F238E27FC236}">
                  <a16:creationId xmlns:a16="http://schemas.microsoft.com/office/drawing/2014/main" id="{CEB1BE48-65FC-36AD-ACE3-266C621E9EA0}"/>
                </a:ext>
              </a:extLst>
            </p:cNvPr>
            <p:cNvSpPr>
              <a:spLocks/>
            </p:cNvSpPr>
            <p:nvPr/>
          </p:nvSpPr>
          <p:spPr bwMode="auto">
            <a:xfrm>
              <a:off x="4424" y="1029"/>
              <a:ext cx="61" cy="28"/>
            </a:xfrm>
            <a:custGeom>
              <a:avLst/>
              <a:gdLst/>
              <a:ahLst/>
              <a:cxnLst>
                <a:cxn ang="0">
                  <a:pos x="0" y="74"/>
                </a:cxn>
                <a:cxn ang="0">
                  <a:pos x="89" y="21"/>
                </a:cxn>
                <a:cxn ang="0">
                  <a:pos x="70" y="19"/>
                </a:cxn>
                <a:cxn ang="0">
                  <a:pos x="148" y="0"/>
                </a:cxn>
                <a:cxn ang="0">
                  <a:pos x="124" y="16"/>
                </a:cxn>
                <a:cxn ang="0">
                  <a:pos x="176" y="6"/>
                </a:cxn>
                <a:cxn ang="0">
                  <a:pos x="83" y="40"/>
                </a:cxn>
                <a:cxn ang="0">
                  <a:pos x="0" y="74"/>
                </a:cxn>
                <a:cxn ang="0">
                  <a:pos x="0" y="74"/>
                </a:cxn>
              </a:cxnLst>
              <a:rect l="0" t="0" r="r" b="b"/>
              <a:pathLst>
                <a:path w="176" h="74">
                  <a:moveTo>
                    <a:pt x="0" y="74"/>
                  </a:moveTo>
                  <a:lnTo>
                    <a:pt x="89" y="21"/>
                  </a:lnTo>
                  <a:lnTo>
                    <a:pt x="70" y="19"/>
                  </a:lnTo>
                  <a:lnTo>
                    <a:pt x="148" y="0"/>
                  </a:lnTo>
                  <a:lnTo>
                    <a:pt x="124" y="16"/>
                  </a:lnTo>
                  <a:lnTo>
                    <a:pt x="176" y="6"/>
                  </a:lnTo>
                  <a:lnTo>
                    <a:pt x="83" y="40"/>
                  </a:lnTo>
                  <a:lnTo>
                    <a:pt x="0" y="74"/>
                  </a:lnTo>
                  <a:lnTo>
                    <a:pt x="0" y="74"/>
                  </a:lnTo>
                  <a:close/>
                </a:path>
              </a:pathLst>
            </a:custGeom>
            <a:solidFill>
              <a:srgbClr val="FFCC7F"/>
            </a:solidFill>
            <a:ln w="9525">
              <a:noFill/>
              <a:round/>
              <a:headEnd/>
              <a:tailEnd/>
            </a:ln>
          </p:spPr>
          <p:txBody>
            <a:bodyPr/>
            <a:lstStyle/>
            <a:p>
              <a:pPr>
                <a:defRPr/>
              </a:pPr>
              <a:endParaRPr lang="en-US"/>
            </a:p>
          </p:txBody>
        </p:sp>
        <p:sp>
          <p:nvSpPr>
            <p:cNvPr id="83306" name="Freeform 362">
              <a:extLst>
                <a:ext uri="{FF2B5EF4-FFF2-40B4-BE49-F238E27FC236}">
                  <a16:creationId xmlns:a16="http://schemas.microsoft.com/office/drawing/2014/main" id="{CC7B949F-ABFE-D1D8-D4DA-FE73D4C088A7}"/>
                </a:ext>
              </a:extLst>
            </p:cNvPr>
            <p:cNvSpPr>
              <a:spLocks/>
            </p:cNvSpPr>
            <p:nvPr/>
          </p:nvSpPr>
          <p:spPr bwMode="auto">
            <a:xfrm>
              <a:off x="4476" y="1183"/>
              <a:ext cx="108" cy="106"/>
            </a:xfrm>
            <a:custGeom>
              <a:avLst/>
              <a:gdLst/>
              <a:ahLst/>
              <a:cxnLst>
                <a:cxn ang="0">
                  <a:pos x="17" y="0"/>
                </a:cxn>
                <a:cxn ang="0">
                  <a:pos x="0" y="36"/>
                </a:cxn>
                <a:cxn ang="0">
                  <a:pos x="20" y="33"/>
                </a:cxn>
                <a:cxn ang="0">
                  <a:pos x="14" y="45"/>
                </a:cxn>
                <a:cxn ang="0">
                  <a:pos x="7" y="62"/>
                </a:cxn>
                <a:cxn ang="0">
                  <a:pos x="13" y="81"/>
                </a:cxn>
                <a:cxn ang="0">
                  <a:pos x="22" y="98"/>
                </a:cxn>
                <a:cxn ang="0">
                  <a:pos x="45" y="115"/>
                </a:cxn>
                <a:cxn ang="0">
                  <a:pos x="63" y="127"/>
                </a:cxn>
                <a:cxn ang="0">
                  <a:pos x="69" y="140"/>
                </a:cxn>
                <a:cxn ang="0">
                  <a:pos x="85" y="171"/>
                </a:cxn>
                <a:cxn ang="0">
                  <a:pos x="106" y="207"/>
                </a:cxn>
                <a:cxn ang="0">
                  <a:pos x="125" y="232"/>
                </a:cxn>
                <a:cxn ang="0">
                  <a:pos x="156" y="250"/>
                </a:cxn>
                <a:cxn ang="0">
                  <a:pos x="199" y="269"/>
                </a:cxn>
                <a:cxn ang="0">
                  <a:pos x="239" y="282"/>
                </a:cxn>
                <a:cxn ang="0">
                  <a:pos x="262" y="286"/>
                </a:cxn>
                <a:cxn ang="0">
                  <a:pos x="309" y="258"/>
                </a:cxn>
                <a:cxn ang="0">
                  <a:pos x="302" y="236"/>
                </a:cxn>
                <a:cxn ang="0">
                  <a:pos x="277" y="207"/>
                </a:cxn>
                <a:cxn ang="0">
                  <a:pos x="243" y="177"/>
                </a:cxn>
                <a:cxn ang="0">
                  <a:pos x="224" y="164"/>
                </a:cxn>
                <a:cxn ang="0">
                  <a:pos x="203" y="155"/>
                </a:cxn>
                <a:cxn ang="0">
                  <a:pos x="155" y="127"/>
                </a:cxn>
                <a:cxn ang="0">
                  <a:pos x="127" y="108"/>
                </a:cxn>
                <a:cxn ang="0">
                  <a:pos x="100" y="87"/>
                </a:cxn>
                <a:cxn ang="0">
                  <a:pos x="53" y="48"/>
                </a:cxn>
                <a:cxn ang="0">
                  <a:pos x="32" y="24"/>
                </a:cxn>
                <a:cxn ang="0">
                  <a:pos x="17" y="0"/>
                </a:cxn>
                <a:cxn ang="0">
                  <a:pos x="17" y="0"/>
                </a:cxn>
              </a:cxnLst>
              <a:rect l="0" t="0" r="r" b="b"/>
              <a:pathLst>
                <a:path w="309" h="286">
                  <a:moveTo>
                    <a:pt x="17" y="0"/>
                  </a:moveTo>
                  <a:lnTo>
                    <a:pt x="0" y="36"/>
                  </a:lnTo>
                  <a:lnTo>
                    <a:pt x="20" y="33"/>
                  </a:lnTo>
                  <a:lnTo>
                    <a:pt x="14" y="45"/>
                  </a:lnTo>
                  <a:lnTo>
                    <a:pt x="7" y="62"/>
                  </a:lnTo>
                  <a:lnTo>
                    <a:pt x="13" y="81"/>
                  </a:lnTo>
                  <a:lnTo>
                    <a:pt x="22" y="98"/>
                  </a:lnTo>
                  <a:lnTo>
                    <a:pt x="45" y="115"/>
                  </a:lnTo>
                  <a:lnTo>
                    <a:pt x="63" y="127"/>
                  </a:lnTo>
                  <a:lnTo>
                    <a:pt x="69" y="140"/>
                  </a:lnTo>
                  <a:lnTo>
                    <a:pt x="85" y="171"/>
                  </a:lnTo>
                  <a:lnTo>
                    <a:pt x="106" y="207"/>
                  </a:lnTo>
                  <a:lnTo>
                    <a:pt x="125" y="232"/>
                  </a:lnTo>
                  <a:lnTo>
                    <a:pt x="156" y="250"/>
                  </a:lnTo>
                  <a:lnTo>
                    <a:pt x="199" y="269"/>
                  </a:lnTo>
                  <a:lnTo>
                    <a:pt x="239" y="282"/>
                  </a:lnTo>
                  <a:lnTo>
                    <a:pt x="262" y="286"/>
                  </a:lnTo>
                  <a:lnTo>
                    <a:pt x="309" y="258"/>
                  </a:lnTo>
                  <a:lnTo>
                    <a:pt x="302" y="236"/>
                  </a:lnTo>
                  <a:lnTo>
                    <a:pt x="277" y="207"/>
                  </a:lnTo>
                  <a:lnTo>
                    <a:pt x="243" y="177"/>
                  </a:lnTo>
                  <a:lnTo>
                    <a:pt x="224" y="164"/>
                  </a:lnTo>
                  <a:lnTo>
                    <a:pt x="203" y="155"/>
                  </a:lnTo>
                  <a:lnTo>
                    <a:pt x="155" y="127"/>
                  </a:lnTo>
                  <a:lnTo>
                    <a:pt x="127" y="108"/>
                  </a:lnTo>
                  <a:lnTo>
                    <a:pt x="100" y="87"/>
                  </a:lnTo>
                  <a:lnTo>
                    <a:pt x="53" y="48"/>
                  </a:lnTo>
                  <a:lnTo>
                    <a:pt x="32" y="24"/>
                  </a:lnTo>
                  <a:lnTo>
                    <a:pt x="17" y="0"/>
                  </a:lnTo>
                  <a:lnTo>
                    <a:pt x="17" y="0"/>
                  </a:lnTo>
                  <a:close/>
                </a:path>
              </a:pathLst>
            </a:custGeom>
            <a:solidFill>
              <a:srgbClr val="FFD6C9"/>
            </a:solidFill>
            <a:ln w="9525">
              <a:noFill/>
              <a:round/>
              <a:headEnd/>
              <a:tailEnd/>
            </a:ln>
          </p:spPr>
          <p:txBody>
            <a:bodyPr/>
            <a:lstStyle/>
            <a:p>
              <a:pPr>
                <a:defRPr/>
              </a:pPr>
              <a:endParaRPr lang="en-US"/>
            </a:p>
          </p:txBody>
        </p:sp>
        <p:sp>
          <p:nvSpPr>
            <p:cNvPr id="83307" name="Freeform 363">
              <a:extLst>
                <a:ext uri="{FF2B5EF4-FFF2-40B4-BE49-F238E27FC236}">
                  <a16:creationId xmlns:a16="http://schemas.microsoft.com/office/drawing/2014/main" id="{C00B84C8-9476-6A0B-580F-2A0F12893990}"/>
                </a:ext>
              </a:extLst>
            </p:cNvPr>
            <p:cNvSpPr>
              <a:spLocks/>
            </p:cNvSpPr>
            <p:nvPr/>
          </p:nvSpPr>
          <p:spPr bwMode="auto">
            <a:xfrm>
              <a:off x="4658" y="1209"/>
              <a:ext cx="9" cy="5"/>
            </a:xfrm>
            <a:custGeom>
              <a:avLst/>
              <a:gdLst/>
              <a:ahLst/>
              <a:cxnLst>
                <a:cxn ang="0">
                  <a:pos x="12" y="0"/>
                </a:cxn>
                <a:cxn ang="0">
                  <a:pos x="0" y="7"/>
                </a:cxn>
                <a:cxn ang="0">
                  <a:pos x="7" y="14"/>
                </a:cxn>
                <a:cxn ang="0">
                  <a:pos x="25" y="9"/>
                </a:cxn>
                <a:cxn ang="0">
                  <a:pos x="23" y="0"/>
                </a:cxn>
                <a:cxn ang="0">
                  <a:pos x="12" y="0"/>
                </a:cxn>
                <a:cxn ang="0">
                  <a:pos x="12" y="0"/>
                </a:cxn>
              </a:cxnLst>
              <a:rect l="0" t="0" r="r" b="b"/>
              <a:pathLst>
                <a:path w="25" h="14">
                  <a:moveTo>
                    <a:pt x="12" y="0"/>
                  </a:moveTo>
                  <a:lnTo>
                    <a:pt x="0" y="7"/>
                  </a:lnTo>
                  <a:lnTo>
                    <a:pt x="7" y="14"/>
                  </a:lnTo>
                  <a:lnTo>
                    <a:pt x="25" y="9"/>
                  </a:lnTo>
                  <a:lnTo>
                    <a:pt x="23" y="0"/>
                  </a:lnTo>
                  <a:lnTo>
                    <a:pt x="12" y="0"/>
                  </a:lnTo>
                  <a:lnTo>
                    <a:pt x="12" y="0"/>
                  </a:lnTo>
                  <a:close/>
                </a:path>
              </a:pathLst>
            </a:custGeom>
            <a:solidFill>
              <a:srgbClr val="FFF2E5"/>
            </a:solidFill>
            <a:ln w="9525">
              <a:noFill/>
              <a:round/>
              <a:headEnd/>
              <a:tailEnd/>
            </a:ln>
          </p:spPr>
          <p:txBody>
            <a:bodyPr/>
            <a:lstStyle/>
            <a:p>
              <a:pPr>
                <a:defRPr/>
              </a:pPr>
              <a:endParaRPr lang="en-US"/>
            </a:p>
          </p:txBody>
        </p:sp>
        <p:sp>
          <p:nvSpPr>
            <p:cNvPr id="83308" name="Freeform 364">
              <a:extLst>
                <a:ext uri="{FF2B5EF4-FFF2-40B4-BE49-F238E27FC236}">
                  <a16:creationId xmlns:a16="http://schemas.microsoft.com/office/drawing/2014/main" id="{B13AC52A-F30C-5FE5-E3FF-8705E0193786}"/>
                </a:ext>
              </a:extLst>
            </p:cNvPr>
            <p:cNvSpPr>
              <a:spLocks/>
            </p:cNvSpPr>
            <p:nvPr/>
          </p:nvSpPr>
          <p:spPr bwMode="auto">
            <a:xfrm>
              <a:off x="4431" y="1170"/>
              <a:ext cx="44" cy="61"/>
            </a:xfrm>
            <a:custGeom>
              <a:avLst/>
              <a:gdLst/>
              <a:ahLst/>
              <a:cxnLst>
                <a:cxn ang="0">
                  <a:pos x="109" y="17"/>
                </a:cxn>
                <a:cxn ang="0">
                  <a:pos x="93" y="8"/>
                </a:cxn>
                <a:cxn ang="0">
                  <a:pos x="59" y="0"/>
                </a:cxn>
                <a:cxn ang="0">
                  <a:pos x="16" y="14"/>
                </a:cxn>
                <a:cxn ang="0">
                  <a:pos x="3" y="36"/>
                </a:cxn>
                <a:cxn ang="0">
                  <a:pos x="0" y="71"/>
                </a:cxn>
                <a:cxn ang="0">
                  <a:pos x="7" y="92"/>
                </a:cxn>
                <a:cxn ang="0">
                  <a:pos x="13" y="105"/>
                </a:cxn>
                <a:cxn ang="0">
                  <a:pos x="20" y="124"/>
                </a:cxn>
                <a:cxn ang="0">
                  <a:pos x="32" y="146"/>
                </a:cxn>
                <a:cxn ang="0">
                  <a:pos x="47" y="161"/>
                </a:cxn>
                <a:cxn ang="0">
                  <a:pos x="32" y="127"/>
                </a:cxn>
                <a:cxn ang="0">
                  <a:pos x="18" y="84"/>
                </a:cxn>
                <a:cxn ang="0">
                  <a:pos x="22" y="39"/>
                </a:cxn>
                <a:cxn ang="0">
                  <a:pos x="32" y="27"/>
                </a:cxn>
                <a:cxn ang="0">
                  <a:pos x="46" y="18"/>
                </a:cxn>
                <a:cxn ang="0">
                  <a:pos x="81" y="23"/>
                </a:cxn>
                <a:cxn ang="0">
                  <a:pos x="99" y="33"/>
                </a:cxn>
                <a:cxn ang="0">
                  <a:pos x="109" y="42"/>
                </a:cxn>
                <a:cxn ang="0">
                  <a:pos x="113" y="62"/>
                </a:cxn>
                <a:cxn ang="0">
                  <a:pos x="121" y="33"/>
                </a:cxn>
                <a:cxn ang="0">
                  <a:pos x="109" y="17"/>
                </a:cxn>
                <a:cxn ang="0">
                  <a:pos x="109" y="17"/>
                </a:cxn>
              </a:cxnLst>
              <a:rect l="0" t="0" r="r" b="b"/>
              <a:pathLst>
                <a:path w="121" h="161">
                  <a:moveTo>
                    <a:pt x="109" y="17"/>
                  </a:moveTo>
                  <a:lnTo>
                    <a:pt x="93" y="8"/>
                  </a:lnTo>
                  <a:lnTo>
                    <a:pt x="59" y="0"/>
                  </a:lnTo>
                  <a:lnTo>
                    <a:pt x="16" y="14"/>
                  </a:lnTo>
                  <a:lnTo>
                    <a:pt x="3" y="36"/>
                  </a:lnTo>
                  <a:lnTo>
                    <a:pt x="0" y="71"/>
                  </a:lnTo>
                  <a:lnTo>
                    <a:pt x="7" y="92"/>
                  </a:lnTo>
                  <a:lnTo>
                    <a:pt x="13" y="105"/>
                  </a:lnTo>
                  <a:lnTo>
                    <a:pt x="20" y="124"/>
                  </a:lnTo>
                  <a:lnTo>
                    <a:pt x="32" y="146"/>
                  </a:lnTo>
                  <a:lnTo>
                    <a:pt x="47" y="161"/>
                  </a:lnTo>
                  <a:lnTo>
                    <a:pt x="32" y="127"/>
                  </a:lnTo>
                  <a:lnTo>
                    <a:pt x="18" y="84"/>
                  </a:lnTo>
                  <a:lnTo>
                    <a:pt x="22" y="39"/>
                  </a:lnTo>
                  <a:lnTo>
                    <a:pt x="32" y="27"/>
                  </a:lnTo>
                  <a:lnTo>
                    <a:pt x="46" y="18"/>
                  </a:lnTo>
                  <a:lnTo>
                    <a:pt x="81" y="23"/>
                  </a:lnTo>
                  <a:lnTo>
                    <a:pt x="99" y="33"/>
                  </a:lnTo>
                  <a:lnTo>
                    <a:pt x="109" y="42"/>
                  </a:lnTo>
                  <a:lnTo>
                    <a:pt x="113" y="62"/>
                  </a:lnTo>
                  <a:lnTo>
                    <a:pt x="121" y="33"/>
                  </a:lnTo>
                  <a:lnTo>
                    <a:pt x="109" y="17"/>
                  </a:lnTo>
                  <a:lnTo>
                    <a:pt x="109" y="17"/>
                  </a:lnTo>
                  <a:close/>
                </a:path>
              </a:pathLst>
            </a:custGeom>
            <a:solidFill>
              <a:srgbClr val="FFD6C9"/>
            </a:solidFill>
            <a:ln w="9525">
              <a:noFill/>
              <a:round/>
              <a:headEnd/>
              <a:tailEnd/>
            </a:ln>
          </p:spPr>
          <p:txBody>
            <a:bodyPr/>
            <a:lstStyle/>
            <a:p>
              <a:pPr>
                <a:defRPr/>
              </a:pPr>
              <a:endParaRPr lang="en-US"/>
            </a:p>
          </p:txBody>
        </p:sp>
        <p:sp>
          <p:nvSpPr>
            <p:cNvPr id="83309" name="Freeform 365">
              <a:extLst>
                <a:ext uri="{FF2B5EF4-FFF2-40B4-BE49-F238E27FC236}">
                  <a16:creationId xmlns:a16="http://schemas.microsoft.com/office/drawing/2014/main" id="{98AE98E2-41E0-AC75-91AD-071AF5C484D5}"/>
                </a:ext>
              </a:extLst>
            </p:cNvPr>
            <p:cNvSpPr>
              <a:spLocks/>
            </p:cNvSpPr>
            <p:nvPr/>
          </p:nvSpPr>
          <p:spPr bwMode="auto">
            <a:xfrm>
              <a:off x="4444" y="1187"/>
              <a:ext cx="20" cy="43"/>
            </a:xfrm>
            <a:custGeom>
              <a:avLst/>
              <a:gdLst/>
              <a:ahLst/>
              <a:cxnLst>
                <a:cxn ang="0">
                  <a:pos x="31" y="0"/>
                </a:cxn>
                <a:cxn ang="0">
                  <a:pos x="5" y="0"/>
                </a:cxn>
                <a:cxn ang="0">
                  <a:pos x="0" y="26"/>
                </a:cxn>
                <a:cxn ang="0">
                  <a:pos x="12" y="57"/>
                </a:cxn>
                <a:cxn ang="0">
                  <a:pos x="21" y="79"/>
                </a:cxn>
                <a:cxn ang="0">
                  <a:pos x="27" y="94"/>
                </a:cxn>
                <a:cxn ang="0">
                  <a:pos x="37" y="110"/>
                </a:cxn>
                <a:cxn ang="0">
                  <a:pos x="50" y="116"/>
                </a:cxn>
                <a:cxn ang="0">
                  <a:pos x="56" y="113"/>
                </a:cxn>
                <a:cxn ang="0">
                  <a:pos x="46" y="101"/>
                </a:cxn>
                <a:cxn ang="0">
                  <a:pos x="37" y="96"/>
                </a:cxn>
                <a:cxn ang="0">
                  <a:pos x="22" y="63"/>
                </a:cxn>
                <a:cxn ang="0">
                  <a:pos x="30" y="29"/>
                </a:cxn>
                <a:cxn ang="0">
                  <a:pos x="49" y="19"/>
                </a:cxn>
                <a:cxn ang="0">
                  <a:pos x="44" y="10"/>
                </a:cxn>
                <a:cxn ang="0">
                  <a:pos x="27" y="14"/>
                </a:cxn>
                <a:cxn ang="0">
                  <a:pos x="31" y="0"/>
                </a:cxn>
                <a:cxn ang="0">
                  <a:pos x="31" y="0"/>
                </a:cxn>
              </a:cxnLst>
              <a:rect l="0" t="0" r="r" b="b"/>
              <a:pathLst>
                <a:path w="56" h="116">
                  <a:moveTo>
                    <a:pt x="31" y="0"/>
                  </a:moveTo>
                  <a:lnTo>
                    <a:pt x="5" y="0"/>
                  </a:lnTo>
                  <a:lnTo>
                    <a:pt x="0" y="26"/>
                  </a:lnTo>
                  <a:lnTo>
                    <a:pt x="12" y="57"/>
                  </a:lnTo>
                  <a:lnTo>
                    <a:pt x="21" y="79"/>
                  </a:lnTo>
                  <a:lnTo>
                    <a:pt x="27" y="94"/>
                  </a:lnTo>
                  <a:lnTo>
                    <a:pt x="37" y="110"/>
                  </a:lnTo>
                  <a:lnTo>
                    <a:pt x="50" y="116"/>
                  </a:lnTo>
                  <a:lnTo>
                    <a:pt x="56" y="113"/>
                  </a:lnTo>
                  <a:lnTo>
                    <a:pt x="46" y="101"/>
                  </a:lnTo>
                  <a:lnTo>
                    <a:pt x="37" y="96"/>
                  </a:lnTo>
                  <a:lnTo>
                    <a:pt x="22" y="63"/>
                  </a:lnTo>
                  <a:lnTo>
                    <a:pt x="30" y="29"/>
                  </a:lnTo>
                  <a:lnTo>
                    <a:pt x="49" y="19"/>
                  </a:lnTo>
                  <a:lnTo>
                    <a:pt x="44" y="10"/>
                  </a:lnTo>
                  <a:lnTo>
                    <a:pt x="27" y="14"/>
                  </a:lnTo>
                  <a:lnTo>
                    <a:pt x="31" y="0"/>
                  </a:lnTo>
                  <a:lnTo>
                    <a:pt x="31" y="0"/>
                  </a:lnTo>
                  <a:close/>
                </a:path>
              </a:pathLst>
            </a:custGeom>
            <a:solidFill>
              <a:srgbClr val="FFE5D9"/>
            </a:solidFill>
            <a:ln w="9525">
              <a:noFill/>
              <a:round/>
              <a:headEnd/>
              <a:tailEnd/>
            </a:ln>
          </p:spPr>
          <p:txBody>
            <a:bodyPr/>
            <a:lstStyle/>
            <a:p>
              <a:pPr>
                <a:defRPr/>
              </a:pPr>
              <a:endParaRPr lang="en-US"/>
            </a:p>
          </p:txBody>
        </p:sp>
        <p:sp>
          <p:nvSpPr>
            <p:cNvPr id="83310" name="Freeform 366">
              <a:extLst>
                <a:ext uri="{FF2B5EF4-FFF2-40B4-BE49-F238E27FC236}">
                  <a16:creationId xmlns:a16="http://schemas.microsoft.com/office/drawing/2014/main" id="{131552FF-0059-2EFF-E114-40FF48C891DF}"/>
                </a:ext>
              </a:extLst>
            </p:cNvPr>
            <p:cNvSpPr>
              <a:spLocks/>
            </p:cNvSpPr>
            <p:nvPr/>
          </p:nvSpPr>
          <p:spPr bwMode="auto">
            <a:xfrm>
              <a:off x="4640" y="1265"/>
              <a:ext cx="15" cy="6"/>
            </a:xfrm>
            <a:custGeom>
              <a:avLst/>
              <a:gdLst/>
              <a:ahLst/>
              <a:cxnLst>
                <a:cxn ang="0">
                  <a:pos x="0" y="3"/>
                </a:cxn>
                <a:cxn ang="0">
                  <a:pos x="28" y="0"/>
                </a:cxn>
                <a:cxn ang="0">
                  <a:pos x="41" y="9"/>
                </a:cxn>
                <a:cxn ang="0">
                  <a:pos x="12" y="10"/>
                </a:cxn>
                <a:cxn ang="0">
                  <a:pos x="2" y="7"/>
                </a:cxn>
                <a:cxn ang="0">
                  <a:pos x="0" y="3"/>
                </a:cxn>
                <a:cxn ang="0">
                  <a:pos x="0" y="3"/>
                </a:cxn>
              </a:cxnLst>
              <a:rect l="0" t="0" r="r" b="b"/>
              <a:pathLst>
                <a:path w="41" h="10">
                  <a:moveTo>
                    <a:pt x="0" y="3"/>
                  </a:moveTo>
                  <a:lnTo>
                    <a:pt x="28" y="0"/>
                  </a:lnTo>
                  <a:lnTo>
                    <a:pt x="41" y="9"/>
                  </a:lnTo>
                  <a:lnTo>
                    <a:pt x="12" y="10"/>
                  </a:lnTo>
                  <a:lnTo>
                    <a:pt x="2" y="7"/>
                  </a:lnTo>
                  <a:lnTo>
                    <a:pt x="0" y="3"/>
                  </a:lnTo>
                  <a:lnTo>
                    <a:pt x="0" y="3"/>
                  </a:lnTo>
                  <a:close/>
                </a:path>
              </a:pathLst>
            </a:custGeom>
            <a:solidFill>
              <a:srgbClr val="FAADAD"/>
            </a:solidFill>
            <a:ln w="9525">
              <a:noFill/>
              <a:round/>
              <a:headEnd/>
              <a:tailEnd/>
            </a:ln>
          </p:spPr>
          <p:txBody>
            <a:bodyPr/>
            <a:lstStyle/>
            <a:p>
              <a:pPr>
                <a:defRPr/>
              </a:pPr>
              <a:endParaRPr lang="en-US"/>
            </a:p>
          </p:txBody>
        </p:sp>
        <p:sp>
          <p:nvSpPr>
            <p:cNvPr id="83311" name="Freeform 367">
              <a:extLst>
                <a:ext uri="{FF2B5EF4-FFF2-40B4-BE49-F238E27FC236}">
                  <a16:creationId xmlns:a16="http://schemas.microsoft.com/office/drawing/2014/main" id="{517706DE-CCBB-E21B-6ED1-FFDCD1773D4B}"/>
                </a:ext>
              </a:extLst>
            </p:cNvPr>
            <p:cNvSpPr>
              <a:spLocks/>
            </p:cNvSpPr>
            <p:nvPr/>
          </p:nvSpPr>
          <p:spPr bwMode="auto">
            <a:xfrm>
              <a:off x="4521" y="1078"/>
              <a:ext cx="50" cy="54"/>
            </a:xfrm>
            <a:custGeom>
              <a:avLst/>
              <a:gdLst/>
              <a:ahLst/>
              <a:cxnLst>
                <a:cxn ang="0">
                  <a:pos x="128" y="0"/>
                </a:cxn>
                <a:cxn ang="0">
                  <a:pos x="113" y="6"/>
                </a:cxn>
                <a:cxn ang="0">
                  <a:pos x="83" y="20"/>
                </a:cxn>
                <a:cxn ang="0">
                  <a:pos x="50" y="34"/>
                </a:cxn>
                <a:cxn ang="0">
                  <a:pos x="32" y="43"/>
                </a:cxn>
                <a:cxn ang="0">
                  <a:pos x="21" y="63"/>
                </a:cxn>
                <a:cxn ang="0">
                  <a:pos x="15" y="79"/>
                </a:cxn>
                <a:cxn ang="0">
                  <a:pos x="0" y="88"/>
                </a:cxn>
                <a:cxn ang="0">
                  <a:pos x="7" y="112"/>
                </a:cxn>
                <a:cxn ang="0">
                  <a:pos x="0" y="140"/>
                </a:cxn>
                <a:cxn ang="0">
                  <a:pos x="19" y="144"/>
                </a:cxn>
                <a:cxn ang="0">
                  <a:pos x="52" y="138"/>
                </a:cxn>
                <a:cxn ang="0">
                  <a:pos x="74" y="124"/>
                </a:cxn>
                <a:cxn ang="0">
                  <a:pos x="102" y="100"/>
                </a:cxn>
                <a:cxn ang="0">
                  <a:pos x="142" y="59"/>
                </a:cxn>
                <a:cxn ang="0">
                  <a:pos x="142" y="4"/>
                </a:cxn>
                <a:cxn ang="0">
                  <a:pos x="128" y="0"/>
                </a:cxn>
                <a:cxn ang="0">
                  <a:pos x="128" y="0"/>
                </a:cxn>
              </a:cxnLst>
              <a:rect l="0" t="0" r="r" b="b"/>
              <a:pathLst>
                <a:path w="142" h="144">
                  <a:moveTo>
                    <a:pt x="128" y="0"/>
                  </a:moveTo>
                  <a:lnTo>
                    <a:pt x="113" y="6"/>
                  </a:lnTo>
                  <a:lnTo>
                    <a:pt x="83" y="20"/>
                  </a:lnTo>
                  <a:lnTo>
                    <a:pt x="50" y="34"/>
                  </a:lnTo>
                  <a:lnTo>
                    <a:pt x="32" y="43"/>
                  </a:lnTo>
                  <a:lnTo>
                    <a:pt x="21" y="63"/>
                  </a:lnTo>
                  <a:lnTo>
                    <a:pt x="15" y="79"/>
                  </a:lnTo>
                  <a:lnTo>
                    <a:pt x="0" y="88"/>
                  </a:lnTo>
                  <a:lnTo>
                    <a:pt x="7" y="112"/>
                  </a:lnTo>
                  <a:lnTo>
                    <a:pt x="0" y="140"/>
                  </a:lnTo>
                  <a:lnTo>
                    <a:pt x="19" y="144"/>
                  </a:lnTo>
                  <a:lnTo>
                    <a:pt x="52" y="138"/>
                  </a:lnTo>
                  <a:lnTo>
                    <a:pt x="74" y="124"/>
                  </a:lnTo>
                  <a:lnTo>
                    <a:pt x="102" y="100"/>
                  </a:lnTo>
                  <a:lnTo>
                    <a:pt x="142" y="59"/>
                  </a:lnTo>
                  <a:lnTo>
                    <a:pt x="142" y="4"/>
                  </a:lnTo>
                  <a:lnTo>
                    <a:pt x="128" y="0"/>
                  </a:lnTo>
                  <a:lnTo>
                    <a:pt x="128" y="0"/>
                  </a:lnTo>
                  <a:close/>
                </a:path>
              </a:pathLst>
            </a:custGeom>
            <a:solidFill>
              <a:srgbClr val="FFE5D9"/>
            </a:solidFill>
            <a:ln w="9525">
              <a:noFill/>
              <a:round/>
              <a:headEnd/>
              <a:tailEnd/>
            </a:ln>
          </p:spPr>
          <p:txBody>
            <a:bodyPr/>
            <a:lstStyle/>
            <a:p>
              <a:pPr>
                <a:defRPr/>
              </a:pPr>
              <a:endParaRPr lang="en-US"/>
            </a:p>
          </p:txBody>
        </p:sp>
        <p:sp>
          <p:nvSpPr>
            <p:cNvPr id="83312" name="Freeform 368">
              <a:extLst>
                <a:ext uri="{FF2B5EF4-FFF2-40B4-BE49-F238E27FC236}">
                  <a16:creationId xmlns:a16="http://schemas.microsoft.com/office/drawing/2014/main" id="{C63D069A-7695-72AC-3A28-7D29CFB32663}"/>
                </a:ext>
              </a:extLst>
            </p:cNvPr>
            <p:cNvSpPr>
              <a:spLocks/>
            </p:cNvSpPr>
            <p:nvPr/>
          </p:nvSpPr>
          <p:spPr bwMode="auto">
            <a:xfrm>
              <a:off x="4406" y="1259"/>
              <a:ext cx="140" cy="126"/>
            </a:xfrm>
            <a:custGeom>
              <a:avLst/>
              <a:gdLst/>
              <a:ahLst/>
              <a:cxnLst>
                <a:cxn ang="0">
                  <a:pos x="0" y="58"/>
                </a:cxn>
                <a:cxn ang="0">
                  <a:pos x="13" y="49"/>
                </a:cxn>
                <a:cxn ang="0">
                  <a:pos x="43" y="28"/>
                </a:cxn>
                <a:cxn ang="0">
                  <a:pos x="78" y="9"/>
                </a:cxn>
                <a:cxn ang="0">
                  <a:pos x="106" y="0"/>
                </a:cxn>
                <a:cxn ang="0">
                  <a:pos x="156" y="43"/>
                </a:cxn>
                <a:cxn ang="0">
                  <a:pos x="187" y="104"/>
                </a:cxn>
                <a:cxn ang="0">
                  <a:pos x="192" y="222"/>
                </a:cxn>
                <a:cxn ang="0">
                  <a:pos x="199" y="211"/>
                </a:cxn>
                <a:cxn ang="0">
                  <a:pos x="221" y="189"/>
                </a:cxn>
                <a:cxn ang="0">
                  <a:pos x="246" y="164"/>
                </a:cxn>
                <a:cxn ang="0">
                  <a:pos x="271" y="149"/>
                </a:cxn>
                <a:cxn ang="0">
                  <a:pos x="342" y="145"/>
                </a:cxn>
                <a:cxn ang="0">
                  <a:pos x="394" y="149"/>
                </a:cxn>
                <a:cxn ang="0">
                  <a:pos x="369" y="164"/>
                </a:cxn>
                <a:cxn ang="0">
                  <a:pos x="348" y="177"/>
                </a:cxn>
                <a:cxn ang="0">
                  <a:pos x="327" y="191"/>
                </a:cxn>
                <a:cxn ang="0">
                  <a:pos x="302" y="216"/>
                </a:cxn>
                <a:cxn ang="0">
                  <a:pos x="286" y="236"/>
                </a:cxn>
                <a:cxn ang="0">
                  <a:pos x="268" y="257"/>
                </a:cxn>
                <a:cxn ang="0">
                  <a:pos x="240" y="295"/>
                </a:cxn>
                <a:cxn ang="0">
                  <a:pos x="229" y="313"/>
                </a:cxn>
                <a:cxn ang="0">
                  <a:pos x="158" y="341"/>
                </a:cxn>
                <a:cxn ang="0">
                  <a:pos x="58" y="224"/>
                </a:cxn>
                <a:cxn ang="0">
                  <a:pos x="0" y="58"/>
                </a:cxn>
                <a:cxn ang="0">
                  <a:pos x="0" y="58"/>
                </a:cxn>
              </a:cxnLst>
              <a:rect l="0" t="0" r="r" b="b"/>
              <a:pathLst>
                <a:path w="394" h="341">
                  <a:moveTo>
                    <a:pt x="0" y="58"/>
                  </a:moveTo>
                  <a:lnTo>
                    <a:pt x="13" y="49"/>
                  </a:lnTo>
                  <a:lnTo>
                    <a:pt x="43" y="28"/>
                  </a:lnTo>
                  <a:lnTo>
                    <a:pt x="78" y="9"/>
                  </a:lnTo>
                  <a:lnTo>
                    <a:pt x="106" y="0"/>
                  </a:lnTo>
                  <a:lnTo>
                    <a:pt x="156" y="43"/>
                  </a:lnTo>
                  <a:lnTo>
                    <a:pt x="187" y="104"/>
                  </a:lnTo>
                  <a:lnTo>
                    <a:pt x="192" y="222"/>
                  </a:lnTo>
                  <a:lnTo>
                    <a:pt x="199" y="211"/>
                  </a:lnTo>
                  <a:lnTo>
                    <a:pt x="221" y="189"/>
                  </a:lnTo>
                  <a:lnTo>
                    <a:pt x="246" y="164"/>
                  </a:lnTo>
                  <a:lnTo>
                    <a:pt x="271" y="149"/>
                  </a:lnTo>
                  <a:lnTo>
                    <a:pt x="342" y="145"/>
                  </a:lnTo>
                  <a:lnTo>
                    <a:pt x="394" y="149"/>
                  </a:lnTo>
                  <a:lnTo>
                    <a:pt x="369" y="164"/>
                  </a:lnTo>
                  <a:lnTo>
                    <a:pt x="348" y="177"/>
                  </a:lnTo>
                  <a:lnTo>
                    <a:pt x="327" y="191"/>
                  </a:lnTo>
                  <a:lnTo>
                    <a:pt x="302" y="216"/>
                  </a:lnTo>
                  <a:lnTo>
                    <a:pt x="286" y="236"/>
                  </a:lnTo>
                  <a:lnTo>
                    <a:pt x="268" y="257"/>
                  </a:lnTo>
                  <a:lnTo>
                    <a:pt x="240" y="295"/>
                  </a:lnTo>
                  <a:lnTo>
                    <a:pt x="229" y="313"/>
                  </a:lnTo>
                  <a:lnTo>
                    <a:pt x="158" y="341"/>
                  </a:lnTo>
                  <a:lnTo>
                    <a:pt x="58" y="224"/>
                  </a:lnTo>
                  <a:lnTo>
                    <a:pt x="0" y="58"/>
                  </a:lnTo>
                  <a:lnTo>
                    <a:pt x="0" y="58"/>
                  </a:lnTo>
                  <a:close/>
                </a:path>
              </a:pathLst>
            </a:custGeom>
            <a:solidFill>
              <a:srgbClr val="FFD6C9"/>
            </a:solidFill>
            <a:ln w="9525">
              <a:noFill/>
              <a:round/>
              <a:headEnd/>
              <a:tailEnd/>
            </a:ln>
          </p:spPr>
          <p:txBody>
            <a:bodyPr/>
            <a:lstStyle/>
            <a:p>
              <a:pPr>
                <a:defRPr/>
              </a:pPr>
              <a:endParaRPr lang="en-US"/>
            </a:p>
          </p:txBody>
        </p:sp>
        <p:sp>
          <p:nvSpPr>
            <p:cNvPr id="83313" name="Freeform 369">
              <a:extLst>
                <a:ext uri="{FF2B5EF4-FFF2-40B4-BE49-F238E27FC236}">
                  <a16:creationId xmlns:a16="http://schemas.microsoft.com/office/drawing/2014/main" id="{F572BFD7-A916-3428-25A2-AE429CFB7FEB}"/>
                </a:ext>
              </a:extLst>
            </p:cNvPr>
            <p:cNvSpPr>
              <a:spLocks/>
            </p:cNvSpPr>
            <p:nvPr/>
          </p:nvSpPr>
          <p:spPr bwMode="auto">
            <a:xfrm>
              <a:off x="4544" y="1083"/>
              <a:ext cx="23" cy="12"/>
            </a:xfrm>
            <a:custGeom>
              <a:avLst/>
              <a:gdLst/>
              <a:ahLst/>
              <a:cxnLst>
                <a:cxn ang="0">
                  <a:pos x="0" y="22"/>
                </a:cxn>
                <a:cxn ang="0">
                  <a:pos x="65" y="0"/>
                </a:cxn>
                <a:cxn ang="0">
                  <a:pos x="60" y="32"/>
                </a:cxn>
                <a:cxn ang="0">
                  <a:pos x="7" y="35"/>
                </a:cxn>
                <a:cxn ang="0">
                  <a:pos x="0" y="22"/>
                </a:cxn>
                <a:cxn ang="0">
                  <a:pos x="0" y="22"/>
                </a:cxn>
              </a:cxnLst>
              <a:rect l="0" t="0" r="r" b="b"/>
              <a:pathLst>
                <a:path w="65" h="35">
                  <a:moveTo>
                    <a:pt x="0" y="22"/>
                  </a:moveTo>
                  <a:lnTo>
                    <a:pt x="65" y="0"/>
                  </a:lnTo>
                  <a:lnTo>
                    <a:pt x="60" y="32"/>
                  </a:lnTo>
                  <a:lnTo>
                    <a:pt x="7" y="35"/>
                  </a:lnTo>
                  <a:lnTo>
                    <a:pt x="0" y="22"/>
                  </a:lnTo>
                  <a:lnTo>
                    <a:pt x="0" y="22"/>
                  </a:lnTo>
                  <a:close/>
                </a:path>
              </a:pathLst>
            </a:custGeom>
            <a:solidFill>
              <a:srgbClr val="FFF2E5"/>
            </a:solidFill>
            <a:ln w="9525">
              <a:noFill/>
              <a:round/>
              <a:headEnd/>
              <a:tailEnd/>
            </a:ln>
          </p:spPr>
          <p:txBody>
            <a:bodyPr/>
            <a:lstStyle/>
            <a:p>
              <a:pPr>
                <a:defRPr/>
              </a:pPr>
              <a:endParaRPr lang="en-US"/>
            </a:p>
          </p:txBody>
        </p:sp>
        <p:sp>
          <p:nvSpPr>
            <p:cNvPr id="83314" name="Freeform 370">
              <a:extLst>
                <a:ext uri="{FF2B5EF4-FFF2-40B4-BE49-F238E27FC236}">
                  <a16:creationId xmlns:a16="http://schemas.microsoft.com/office/drawing/2014/main" id="{1FE38AD7-74A7-D8A5-078A-4BE7994F058D}"/>
                </a:ext>
              </a:extLst>
            </p:cNvPr>
            <p:cNvSpPr>
              <a:spLocks/>
            </p:cNvSpPr>
            <p:nvPr/>
          </p:nvSpPr>
          <p:spPr bwMode="auto">
            <a:xfrm>
              <a:off x="4618" y="1164"/>
              <a:ext cx="9" cy="11"/>
            </a:xfrm>
            <a:custGeom>
              <a:avLst/>
              <a:gdLst/>
              <a:ahLst/>
              <a:cxnLst>
                <a:cxn ang="0">
                  <a:pos x="0" y="3"/>
                </a:cxn>
                <a:cxn ang="0">
                  <a:pos x="4" y="0"/>
                </a:cxn>
                <a:cxn ang="0">
                  <a:pos x="19" y="3"/>
                </a:cxn>
                <a:cxn ang="0">
                  <a:pos x="20" y="12"/>
                </a:cxn>
                <a:cxn ang="0">
                  <a:pos x="23" y="28"/>
                </a:cxn>
                <a:cxn ang="0">
                  <a:pos x="11" y="14"/>
                </a:cxn>
                <a:cxn ang="0">
                  <a:pos x="1" y="9"/>
                </a:cxn>
                <a:cxn ang="0">
                  <a:pos x="0" y="3"/>
                </a:cxn>
                <a:cxn ang="0">
                  <a:pos x="0" y="3"/>
                </a:cxn>
              </a:cxnLst>
              <a:rect l="0" t="0" r="r" b="b"/>
              <a:pathLst>
                <a:path w="23" h="28">
                  <a:moveTo>
                    <a:pt x="0" y="3"/>
                  </a:moveTo>
                  <a:lnTo>
                    <a:pt x="4" y="0"/>
                  </a:lnTo>
                  <a:lnTo>
                    <a:pt x="19" y="3"/>
                  </a:lnTo>
                  <a:lnTo>
                    <a:pt x="20" y="12"/>
                  </a:lnTo>
                  <a:lnTo>
                    <a:pt x="23" y="28"/>
                  </a:lnTo>
                  <a:lnTo>
                    <a:pt x="11" y="14"/>
                  </a:lnTo>
                  <a:lnTo>
                    <a:pt x="1" y="9"/>
                  </a:lnTo>
                  <a:lnTo>
                    <a:pt x="0" y="3"/>
                  </a:lnTo>
                  <a:lnTo>
                    <a:pt x="0" y="3"/>
                  </a:lnTo>
                  <a:close/>
                </a:path>
              </a:pathLst>
            </a:custGeom>
            <a:solidFill>
              <a:srgbClr val="FFE5D9"/>
            </a:solidFill>
            <a:ln w="9525">
              <a:noFill/>
              <a:round/>
              <a:headEnd/>
              <a:tailEnd/>
            </a:ln>
          </p:spPr>
          <p:txBody>
            <a:bodyPr/>
            <a:lstStyle/>
            <a:p>
              <a:pPr>
                <a:defRPr/>
              </a:pPr>
              <a:endParaRPr lang="en-US"/>
            </a:p>
          </p:txBody>
        </p:sp>
        <p:sp>
          <p:nvSpPr>
            <p:cNvPr id="83315" name="Freeform 371">
              <a:extLst>
                <a:ext uri="{FF2B5EF4-FFF2-40B4-BE49-F238E27FC236}">
                  <a16:creationId xmlns:a16="http://schemas.microsoft.com/office/drawing/2014/main" id="{BFCDF896-CB6A-F42F-34C1-7E21C4149628}"/>
                </a:ext>
              </a:extLst>
            </p:cNvPr>
            <p:cNvSpPr>
              <a:spLocks/>
            </p:cNvSpPr>
            <p:nvPr/>
          </p:nvSpPr>
          <p:spPr bwMode="auto">
            <a:xfrm>
              <a:off x="4571" y="1328"/>
              <a:ext cx="11" cy="11"/>
            </a:xfrm>
            <a:custGeom>
              <a:avLst/>
              <a:gdLst/>
              <a:ahLst/>
              <a:cxnLst>
                <a:cxn ang="0">
                  <a:pos x="32" y="8"/>
                </a:cxn>
                <a:cxn ang="0">
                  <a:pos x="16" y="8"/>
                </a:cxn>
                <a:cxn ang="0">
                  <a:pos x="4" y="28"/>
                </a:cxn>
                <a:cxn ang="0">
                  <a:pos x="0" y="16"/>
                </a:cxn>
                <a:cxn ang="0">
                  <a:pos x="14" y="0"/>
                </a:cxn>
                <a:cxn ang="0">
                  <a:pos x="30" y="1"/>
                </a:cxn>
                <a:cxn ang="0">
                  <a:pos x="32" y="8"/>
                </a:cxn>
                <a:cxn ang="0">
                  <a:pos x="32" y="8"/>
                </a:cxn>
              </a:cxnLst>
              <a:rect l="0" t="0" r="r" b="b"/>
              <a:pathLst>
                <a:path w="32" h="28">
                  <a:moveTo>
                    <a:pt x="32" y="8"/>
                  </a:moveTo>
                  <a:lnTo>
                    <a:pt x="16" y="8"/>
                  </a:lnTo>
                  <a:lnTo>
                    <a:pt x="4" y="28"/>
                  </a:lnTo>
                  <a:lnTo>
                    <a:pt x="0" y="16"/>
                  </a:lnTo>
                  <a:lnTo>
                    <a:pt x="14" y="0"/>
                  </a:lnTo>
                  <a:lnTo>
                    <a:pt x="30" y="1"/>
                  </a:lnTo>
                  <a:lnTo>
                    <a:pt x="32" y="8"/>
                  </a:lnTo>
                  <a:lnTo>
                    <a:pt x="32" y="8"/>
                  </a:lnTo>
                  <a:close/>
                </a:path>
              </a:pathLst>
            </a:custGeom>
            <a:solidFill>
              <a:srgbClr val="E08477"/>
            </a:solidFill>
            <a:ln w="9525">
              <a:noFill/>
              <a:round/>
              <a:headEnd/>
              <a:tailEnd/>
            </a:ln>
          </p:spPr>
          <p:txBody>
            <a:bodyPr/>
            <a:lstStyle/>
            <a:p>
              <a:pPr>
                <a:defRPr/>
              </a:pPr>
              <a:endParaRPr lang="en-US"/>
            </a:p>
          </p:txBody>
        </p:sp>
        <p:sp>
          <p:nvSpPr>
            <p:cNvPr id="83316" name="Freeform 372">
              <a:extLst>
                <a:ext uri="{FF2B5EF4-FFF2-40B4-BE49-F238E27FC236}">
                  <a16:creationId xmlns:a16="http://schemas.microsoft.com/office/drawing/2014/main" id="{EA58DCA1-5EC7-3947-7995-E5DFA2288BDE}"/>
                </a:ext>
              </a:extLst>
            </p:cNvPr>
            <p:cNvSpPr>
              <a:spLocks/>
            </p:cNvSpPr>
            <p:nvPr/>
          </p:nvSpPr>
          <p:spPr bwMode="auto">
            <a:xfrm>
              <a:off x="4602" y="1359"/>
              <a:ext cx="15" cy="6"/>
            </a:xfrm>
            <a:custGeom>
              <a:avLst/>
              <a:gdLst/>
              <a:ahLst/>
              <a:cxnLst>
                <a:cxn ang="0">
                  <a:pos x="3" y="16"/>
                </a:cxn>
                <a:cxn ang="0">
                  <a:pos x="16" y="6"/>
                </a:cxn>
                <a:cxn ang="0">
                  <a:pos x="40" y="11"/>
                </a:cxn>
                <a:cxn ang="0">
                  <a:pos x="32" y="2"/>
                </a:cxn>
                <a:cxn ang="0">
                  <a:pos x="12" y="0"/>
                </a:cxn>
                <a:cxn ang="0">
                  <a:pos x="0" y="6"/>
                </a:cxn>
                <a:cxn ang="0">
                  <a:pos x="3" y="16"/>
                </a:cxn>
                <a:cxn ang="0">
                  <a:pos x="3" y="16"/>
                </a:cxn>
              </a:cxnLst>
              <a:rect l="0" t="0" r="r" b="b"/>
              <a:pathLst>
                <a:path w="40" h="16">
                  <a:moveTo>
                    <a:pt x="3" y="16"/>
                  </a:moveTo>
                  <a:lnTo>
                    <a:pt x="16" y="6"/>
                  </a:lnTo>
                  <a:lnTo>
                    <a:pt x="40" y="11"/>
                  </a:lnTo>
                  <a:lnTo>
                    <a:pt x="32" y="2"/>
                  </a:lnTo>
                  <a:lnTo>
                    <a:pt x="12" y="0"/>
                  </a:lnTo>
                  <a:lnTo>
                    <a:pt x="0" y="6"/>
                  </a:lnTo>
                  <a:lnTo>
                    <a:pt x="3" y="16"/>
                  </a:lnTo>
                  <a:lnTo>
                    <a:pt x="3" y="16"/>
                  </a:lnTo>
                  <a:close/>
                </a:path>
              </a:pathLst>
            </a:custGeom>
            <a:solidFill>
              <a:srgbClr val="E08477"/>
            </a:solidFill>
            <a:ln w="9525">
              <a:noFill/>
              <a:round/>
              <a:headEnd/>
              <a:tailEnd/>
            </a:ln>
          </p:spPr>
          <p:txBody>
            <a:bodyPr/>
            <a:lstStyle/>
            <a:p>
              <a:pPr>
                <a:defRPr/>
              </a:pPr>
              <a:endParaRPr lang="en-US"/>
            </a:p>
          </p:txBody>
        </p:sp>
        <p:sp>
          <p:nvSpPr>
            <p:cNvPr id="83317" name="Freeform 373">
              <a:extLst>
                <a:ext uri="{FF2B5EF4-FFF2-40B4-BE49-F238E27FC236}">
                  <a16:creationId xmlns:a16="http://schemas.microsoft.com/office/drawing/2014/main" id="{925A9B74-9C6D-C5E6-16B9-32B7C3144F86}"/>
                </a:ext>
              </a:extLst>
            </p:cNvPr>
            <p:cNvSpPr>
              <a:spLocks/>
            </p:cNvSpPr>
            <p:nvPr/>
          </p:nvSpPr>
          <p:spPr bwMode="auto">
            <a:xfrm>
              <a:off x="4627" y="1371"/>
              <a:ext cx="11" cy="9"/>
            </a:xfrm>
            <a:custGeom>
              <a:avLst/>
              <a:gdLst/>
              <a:ahLst/>
              <a:cxnLst>
                <a:cxn ang="0">
                  <a:pos x="0" y="10"/>
                </a:cxn>
                <a:cxn ang="0">
                  <a:pos x="12" y="0"/>
                </a:cxn>
                <a:cxn ang="0">
                  <a:pos x="31" y="7"/>
                </a:cxn>
                <a:cxn ang="0">
                  <a:pos x="33" y="26"/>
                </a:cxn>
                <a:cxn ang="0">
                  <a:pos x="22" y="7"/>
                </a:cxn>
                <a:cxn ang="0">
                  <a:pos x="6" y="10"/>
                </a:cxn>
                <a:cxn ang="0">
                  <a:pos x="0" y="10"/>
                </a:cxn>
                <a:cxn ang="0">
                  <a:pos x="0" y="10"/>
                </a:cxn>
              </a:cxnLst>
              <a:rect l="0" t="0" r="r" b="b"/>
              <a:pathLst>
                <a:path w="33" h="26">
                  <a:moveTo>
                    <a:pt x="0" y="10"/>
                  </a:moveTo>
                  <a:lnTo>
                    <a:pt x="12" y="0"/>
                  </a:lnTo>
                  <a:lnTo>
                    <a:pt x="31" y="7"/>
                  </a:lnTo>
                  <a:lnTo>
                    <a:pt x="33" y="26"/>
                  </a:lnTo>
                  <a:lnTo>
                    <a:pt x="22" y="7"/>
                  </a:lnTo>
                  <a:lnTo>
                    <a:pt x="6" y="10"/>
                  </a:lnTo>
                  <a:lnTo>
                    <a:pt x="0" y="10"/>
                  </a:lnTo>
                  <a:lnTo>
                    <a:pt x="0" y="10"/>
                  </a:lnTo>
                  <a:close/>
                </a:path>
              </a:pathLst>
            </a:custGeom>
            <a:solidFill>
              <a:srgbClr val="E08477"/>
            </a:solidFill>
            <a:ln w="9525">
              <a:noFill/>
              <a:round/>
              <a:headEnd/>
              <a:tailEnd/>
            </a:ln>
          </p:spPr>
          <p:txBody>
            <a:bodyPr/>
            <a:lstStyle/>
            <a:p>
              <a:pPr>
                <a:defRPr/>
              </a:pPr>
              <a:endParaRPr lang="en-US"/>
            </a:p>
          </p:txBody>
        </p:sp>
        <p:sp>
          <p:nvSpPr>
            <p:cNvPr id="83318" name="Freeform 374">
              <a:extLst>
                <a:ext uri="{FF2B5EF4-FFF2-40B4-BE49-F238E27FC236}">
                  <a16:creationId xmlns:a16="http://schemas.microsoft.com/office/drawing/2014/main" id="{1392022C-B1A6-88E3-2820-51D2820C2474}"/>
                </a:ext>
              </a:extLst>
            </p:cNvPr>
            <p:cNvSpPr>
              <a:spLocks/>
            </p:cNvSpPr>
            <p:nvPr/>
          </p:nvSpPr>
          <p:spPr bwMode="auto">
            <a:xfrm>
              <a:off x="4649" y="1351"/>
              <a:ext cx="9" cy="14"/>
            </a:xfrm>
            <a:custGeom>
              <a:avLst/>
              <a:gdLst/>
              <a:ahLst/>
              <a:cxnLst>
                <a:cxn ang="0">
                  <a:pos x="0" y="12"/>
                </a:cxn>
                <a:cxn ang="0">
                  <a:pos x="5" y="7"/>
                </a:cxn>
                <a:cxn ang="0">
                  <a:pos x="15" y="6"/>
                </a:cxn>
                <a:cxn ang="0">
                  <a:pos x="18" y="30"/>
                </a:cxn>
                <a:cxn ang="0">
                  <a:pos x="14" y="38"/>
                </a:cxn>
                <a:cxn ang="0">
                  <a:pos x="24" y="24"/>
                </a:cxn>
                <a:cxn ang="0">
                  <a:pos x="22" y="3"/>
                </a:cxn>
                <a:cxn ang="0">
                  <a:pos x="6" y="0"/>
                </a:cxn>
                <a:cxn ang="0">
                  <a:pos x="0" y="12"/>
                </a:cxn>
                <a:cxn ang="0">
                  <a:pos x="0" y="12"/>
                </a:cxn>
              </a:cxnLst>
              <a:rect l="0" t="0" r="r" b="b"/>
              <a:pathLst>
                <a:path w="24" h="38">
                  <a:moveTo>
                    <a:pt x="0" y="12"/>
                  </a:moveTo>
                  <a:lnTo>
                    <a:pt x="5" y="7"/>
                  </a:lnTo>
                  <a:lnTo>
                    <a:pt x="15" y="6"/>
                  </a:lnTo>
                  <a:lnTo>
                    <a:pt x="18" y="30"/>
                  </a:lnTo>
                  <a:lnTo>
                    <a:pt x="14" y="38"/>
                  </a:lnTo>
                  <a:lnTo>
                    <a:pt x="24" y="24"/>
                  </a:lnTo>
                  <a:lnTo>
                    <a:pt x="22" y="3"/>
                  </a:lnTo>
                  <a:lnTo>
                    <a:pt x="6" y="0"/>
                  </a:lnTo>
                  <a:lnTo>
                    <a:pt x="0" y="12"/>
                  </a:lnTo>
                  <a:lnTo>
                    <a:pt x="0" y="12"/>
                  </a:lnTo>
                  <a:close/>
                </a:path>
              </a:pathLst>
            </a:custGeom>
            <a:solidFill>
              <a:srgbClr val="E08477"/>
            </a:solidFill>
            <a:ln w="9525">
              <a:noFill/>
              <a:round/>
              <a:headEnd/>
              <a:tailEnd/>
            </a:ln>
          </p:spPr>
          <p:txBody>
            <a:bodyPr/>
            <a:lstStyle/>
            <a:p>
              <a:pPr>
                <a:defRPr/>
              </a:pPr>
              <a:endParaRPr lang="en-US"/>
            </a:p>
          </p:txBody>
        </p:sp>
        <p:sp>
          <p:nvSpPr>
            <p:cNvPr id="83319" name="Freeform 375">
              <a:extLst>
                <a:ext uri="{FF2B5EF4-FFF2-40B4-BE49-F238E27FC236}">
                  <a16:creationId xmlns:a16="http://schemas.microsoft.com/office/drawing/2014/main" id="{B51AA46E-D747-CB64-B2DD-D1E13AF1AAAE}"/>
                </a:ext>
              </a:extLst>
            </p:cNvPr>
            <p:cNvSpPr>
              <a:spLocks/>
            </p:cNvSpPr>
            <p:nvPr/>
          </p:nvSpPr>
          <p:spPr bwMode="auto">
            <a:xfrm>
              <a:off x="4554" y="1347"/>
              <a:ext cx="12" cy="5"/>
            </a:xfrm>
            <a:custGeom>
              <a:avLst/>
              <a:gdLst/>
              <a:ahLst/>
              <a:cxnLst>
                <a:cxn ang="0">
                  <a:pos x="31" y="0"/>
                </a:cxn>
                <a:cxn ang="0">
                  <a:pos x="15" y="13"/>
                </a:cxn>
                <a:cxn ang="0">
                  <a:pos x="0" y="17"/>
                </a:cxn>
                <a:cxn ang="0">
                  <a:pos x="31" y="15"/>
                </a:cxn>
                <a:cxn ang="0">
                  <a:pos x="35" y="6"/>
                </a:cxn>
                <a:cxn ang="0">
                  <a:pos x="31" y="0"/>
                </a:cxn>
                <a:cxn ang="0">
                  <a:pos x="31" y="0"/>
                </a:cxn>
              </a:cxnLst>
              <a:rect l="0" t="0" r="r" b="b"/>
              <a:pathLst>
                <a:path w="35" h="17">
                  <a:moveTo>
                    <a:pt x="31" y="0"/>
                  </a:moveTo>
                  <a:lnTo>
                    <a:pt x="15" y="13"/>
                  </a:lnTo>
                  <a:lnTo>
                    <a:pt x="0" y="17"/>
                  </a:lnTo>
                  <a:lnTo>
                    <a:pt x="31" y="15"/>
                  </a:lnTo>
                  <a:lnTo>
                    <a:pt x="35" y="6"/>
                  </a:lnTo>
                  <a:lnTo>
                    <a:pt x="31" y="0"/>
                  </a:lnTo>
                  <a:lnTo>
                    <a:pt x="31" y="0"/>
                  </a:lnTo>
                  <a:close/>
                </a:path>
              </a:pathLst>
            </a:custGeom>
            <a:solidFill>
              <a:srgbClr val="000000"/>
            </a:solidFill>
            <a:ln w="9525">
              <a:noFill/>
              <a:round/>
              <a:headEnd/>
              <a:tailEnd/>
            </a:ln>
          </p:spPr>
          <p:txBody>
            <a:bodyPr/>
            <a:lstStyle/>
            <a:p>
              <a:pPr>
                <a:defRPr/>
              </a:pPr>
              <a:endParaRPr lang="en-US"/>
            </a:p>
          </p:txBody>
        </p:sp>
        <p:sp>
          <p:nvSpPr>
            <p:cNvPr id="83320" name="Freeform 376">
              <a:extLst>
                <a:ext uri="{FF2B5EF4-FFF2-40B4-BE49-F238E27FC236}">
                  <a16:creationId xmlns:a16="http://schemas.microsoft.com/office/drawing/2014/main" id="{87A58E2F-8C22-DA91-B6CD-16C71C59FA7B}"/>
                </a:ext>
              </a:extLst>
            </p:cNvPr>
            <p:cNvSpPr>
              <a:spLocks/>
            </p:cNvSpPr>
            <p:nvPr/>
          </p:nvSpPr>
          <p:spPr bwMode="auto">
            <a:xfrm>
              <a:off x="4647" y="1311"/>
              <a:ext cx="12" cy="52"/>
            </a:xfrm>
            <a:custGeom>
              <a:avLst/>
              <a:gdLst/>
              <a:ahLst/>
              <a:cxnLst>
                <a:cxn ang="0">
                  <a:pos x="16" y="0"/>
                </a:cxn>
                <a:cxn ang="0">
                  <a:pos x="35" y="1"/>
                </a:cxn>
                <a:cxn ang="0">
                  <a:pos x="35" y="62"/>
                </a:cxn>
                <a:cxn ang="0">
                  <a:pos x="34" y="103"/>
                </a:cxn>
                <a:cxn ang="0">
                  <a:pos x="34" y="125"/>
                </a:cxn>
                <a:cxn ang="0">
                  <a:pos x="25" y="138"/>
                </a:cxn>
                <a:cxn ang="0">
                  <a:pos x="25" y="100"/>
                </a:cxn>
                <a:cxn ang="0">
                  <a:pos x="12" y="94"/>
                </a:cxn>
                <a:cxn ang="0">
                  <a:pos x="0" y="82"/>
                </a:cxn>
                <a:cxn ang="0">
                  <a:pos x="7" y="23"/>
                </a:cxn>
                <a:cxn ang="0">
                  <a:pos x="16" y="0"/>
                </a:cxn>
                <a:cxn ang="0">
                  <a:pos x="16" y="0"/>
                </a:cxn>
              </a:cxnLst>
              <a:rect l="0" t="0" r="r" b="b"/>
              <a:pathLst>
                <a:path w="35" h="138">
                  <a:moveTo>
                    <a:pt x="16" y="0"/>
                  </a:moveTo>
                  <a:lnTo>
                    <a:pt x="35" y="1"/>
                  </a:lnTo>
                  <a:lnTo>
                    <a:pt x="35" y="62"/>
                  </a:lnTo>
                  <a:lnTo>
                    <a:pt x="34" y="103"/>
                  </a:lnTo>
                  <a:lnTo>
                    <a:pt x="34" y="125"/>
                  </a:lnTo>
                  <a:lnTo>
                    <a:pt x="25" y="138"/>
                  </a:lnTo>
                  <a:lnTo>
                    <a:pt x="25" y="100"/>
                  </a:lnTo>
                  <a:lnTo>
                    <a:pt x="12" y="94"/>
                  </a:lnTo>
                  <a:lnTo>
                    <a:pt x="0" y="82"/>
                  </a:lnTo>
                  <a:lnTo>
                    <a:pt x="7" y="23"/>
                  </a:lnTo>
                  <a:lnTo>
                    <a:pt x="16" y="0"/>
                  </a:lnTo>
                  <a:lnTo>
                    <a:pt x="16" y="0"/>
                  </a:lnTo>
                  <a:close/>
                </a:path>
              </a:pathLst>
            </a:custGeom>
            <a:solidFill>
              <a:srgbClr val="FFD6C9"/>
            </a:solidFill>
            <a:ln w="9525">
              <a:noFill/>
              <a:round/>
              <a:headEnd/>
              <a:tailEnd/>
            </a:ln>
          </p:spPr>
          <p:txBody>
            <a:bodyPr/>
            <a:lstStyle/>
            <a:p>
              <a:pPr>
                <a:defRPr/>
              </a:pPr>
              <a:endParaRPr lang="en-US"/>
            </a:p>
          </p:txBody>
        </p:sp>
        <p:sp>
          <p:nvSpPr>
            <p:cNvPr id="83321" name="Freeform 377">
              <a:extLst>
                <a:ext uri="{FF2B5EF4-FFF2-40B4-BE49-F238E27FC236}">
                  <a16:creationId xmlns:a16="http://schemas.microsoft.com/office/drawing/2014/main" id="{6B2AABDA-DCBD-F521-9F5D-6FBA40144C8F}"/>
                </a:ext>
              </a:extLst>
            </p:cNvPr>
            <p:cNvSpPr>
              <a:spLocks/>
            </p:cNvSpPr>
            <p:nvPr/>
          </p:nvSpPr>
          <p:spPr bwMode="auto">
            <a:xfrm>
              <a:off x="4649" y="1353"/>
              <a:ext cx="6" cy="14"/>
            </a:xfrm>
            <a:custGeom>
              <a:avLst/>
              <a:gdLst/>
              <a:ahLst/>
              <a:cxnLst>
                <a:cxn ang="0">
                  <a:pos x="4" y="4"/>
                </a:cxn>
                <a:cxn ang="0">
                  <a:pos x="7" y="0"/>
                </a:cxn>
                <a:cxn ang="0">
                  <a:pos x="13" y="0"/>
                </a:cxn>
                <a:cxn ang="0">
                  <a:pos x="16" y="24"/>
                </a:cxn>
                <a:cxn ang="0">
                  <a:pos x="7" y="34"/>
                </a:cxn>
                <a:cxn ang="0">
                  <a:pos x="0" y="13"/>
                </a:cxn>
                <a:cxn ang="0">
                  <a:pos x="4" y="4"/>
                </a:cxn>
                <a:cxn ang="0">
                  <a:pos x="4" y="4"/>
                </a:cxn>
              </a:cxnLst>
              <a:rect l="0" t="0" r="r" b="b"/>
              <a:pathLst>
                <a:path w="16" h="34">
                  <a:moveTo>
                    <a:pt x="4" y="4"/>
                  </a:moveTo>
                  <a:lnTo>
                    <a:pt x="7" y="0"/>
                  </a:lnTo>
                  <a:lnTo>
                    <a:pt x="13" y="0"/>
                  </a:lnTo>
                  <a:lnTo>
                    <a:pt x="16" y="24"/>
                  </a:lnTo>
                  <a:lnTo>
                    <a:pt x="7" y="34"/>
                  </a:lnTo>
                  <a:lnTo>
                    <a:pt x="0" y="13"/>
                  </a:lnTo>
                  <a:lnTo>
                    <a:pt x="4" y="4"/>
                  </a:lnTo>
                  <a:lnTo>
                    <a:pt x="4" y="4"/>
                  </a:lnTo>
                  <a:close/>
                </a:path>
              </a:pathLst>
            </a:custGeom>
            <a:solidFill>
              <a:srgbClr val="FFD6C9"/>
            </a:solidFill>
            <a:ln w="9525">
              <a:noFill/>
              <a:round/>
              <a:headEnd/>
              <a:tailEnd/>
            </a:ln>
          </p:spPr>
          <p:txBody>
            <a:bodyPr/>
            <a:lstStyle/>
            <a:p>
              <a:pPr>
                <a:defRPr/>
              </a:pPr>
              <a:endParaRPr lang="en-US"/>
            </a:p>
          </p:txBody>
        </p:sp>
        <p:sp>
          <p:nvSpPr>
            <p:cNvPr id="83322" name="Freeform 378">
              <a:extLst>
                <a:ext uri="{FF2B5EF4-FFF2-40B4-BE49-F238E27FC236}">
                  <a16:creationId xmlns:a16="http://schemas.microsoft.com/office/drawing/2014/main" id="{FAC95784-22EC-F2AB-5092-97D06D524169}"/>
                </a:ext>
              </a:extLst>
            </p:cNvPr>
            <p:cNvSpPr>
              <a:spLocks/>
            </p:cNvSpPr>
            <p:nvPr/>
          </p:nvSpPr>
          <p:spPr bwMode="auto">
            <a:xfrm>
              <a:off x="4498" y="1761"/>
              <a:ext cx="53" cy="31"/>
            </a:xfrm>
            <a:custGeom>
              <a:avLst/>
              <a:gdLst/>
              <a:ahLst/>
              <a:cxnLst>
                <a:cxn ang="0">
                  <a:pos x="125" y="0"/>
                </a:cxn>
                <a:cxn ang="0">
                  <a:pos x="114" y="7"/>
                </a:cxn>
                <a:cxn ang="0">
                  <a:pos x="86" y="22"/>
                </a:cxn>
                <a:cxn ang="0">
                  <a:pos x="55" y="38"/>
                </a:cxn>
                <a:cxn ang="0">
                  <a:pos x="34" y="50"/>
                </a:cxn>
                <a:cxn ang="0">
                  <a:pos x="12" y="66"/>
                </a:cxn>
                <a:cxn ang="0">
                  <a:pos x="0" y="74"/>
                </a:cxn>
                <a:cxn ang="0">
                  <a:pos x="27" y="80"/>
                </a:cxn>
                <a:cxn ang="0">
                  <a:pos x="66" y="81"/>
                </a:cxn>
                <a:cxn ang="0">
                  <a:pos x="133" y="63"/>
                </a:cxn>
                <a:cxn ang="0">
                  <a:pos x="149" y="25"/>
                </a:cxn>
                <a:cxn ang="0">
                  <a:pos x="137" y="9"/>
                </a:cxn>
                <a:cxn ang="0">
                  <a:pos x="125" y="0"/>
                </a:cxn>
                <a:cxn ang="0">
                  <a:pos x="125" y="0"/>
                </a:cxn>
              </a:cxnLst>
              <a:rect l="0" t="0" r="r" b="b"/>
              <a:pathLst>
                <a:path w="149" h="81">
                  <a:moveTo>
                    <a:pt x="125" y="0"/>
                  </a:moveTo>
                  <a:lnTo>
                    <a:pt x="114" y="7"/>
                  </a:lnTo>
                  <a:lnTo>
                    <a:pt x="86" y="22"/>
                  </a:lnTo>
                  <a:lnTo>
                    <a:pt x="55" y="38"/>
                  </a:lnTo>
                  <a:lnTo>
                    <a:pt x="34" y="50"/>
                  </a:lnTo>
                  <a:lnTo>
                    <a:pt x="12" y="66"/>
                  </a:lnTo>
                  <a:lnTo>
                    <a:pt x="0" y="74"/>
                  </a:lnTo>
                  <a:lnTo>
                    <a:pt x="27" y="80"/>
                  </a:lnTo>
                  <a:lnTo>
                    <a:pt x="66" y="81"/>
                  </a:lnTo>
                  <a:lnTo>
                    <a:pt x="133" y="63"/>
                  </a:lnTo>
                  <a:lnTo>
                    <a:pt x="149" y="25"/>
                  </a:lnTo>
                  <a:lnTo>
                    <a:pt x="137" y="9"/>
                  </a:lnTo>
                  <a:lnTo>
                    <a:pt x="125" y="0"/>
                  </a:lnTo>
                  <a:lnTo>
                    <a:pt x="125" y="0"/>
                  </a:lnTo>
                  <a:close/>
                </a:path>
              </a:pathLst>
            </a:custGeom>
            <a:solidFill>
              <a:srgbClr val="F59E92"/>
            </a:solidFill>
            <a:ln w="9525">
              <a:noFill/>
              <a:round/>
              <a:headEnd/>
              <a:tailEnd/>
            </a:ln>
          </p:spPr>
          <p:txBody>
            <a:bodyPr/>
            <a:lstStyle/>
            <a:p>
              <a:pPr>
                <a:defRPr/>
              </a:pPr>
              <a:endParaRPr lang="en-US"/>
            </a:p>
          </p:txBody>
        </p:sp>
        <p:sp>
          <p:nvSpPr>
            <p:cNvPr id="83323" name="Freeform 379">
              <a:extLst>
                <a:ext uri="{FF2B5EF4-FFF2-40B4-BE49-F238E27FC236}">
                  <a16:creationId xmlns:a16="http://schemas.microsoft.com/office/drawing/2014/main" id="{98ADC86C-B08B-24E5-2A62-3136F64096A9}"/>
                </a:ext>
              </a:extLst>
            </p:cNvPr>
            <p:cNvSpPr>
              <a:spLocks/>
            </p:cNvSpPr>
            <p:nvPr/>
          </p:nvSpPr>
          <p:spPr bwMode="auto">
            <a:xfrm>
              <a:off x="4554" y="1773"/>
              <a:ext cx="32" cy="28"/>
            </a:xfrm>
            <a:custGeom>
              <a:avLst/>
              <a:gdLst/>
              <a:ahLst/>
              <a:cxnLst>
                <a:cxn ang="0">
                  <a:pos x="9" y="0"/>
                </a:cxn>
                <a:cxn ang="0">
                  <a:pos x="0" y="45"/>
                </a:cxn>
                <a:cxn ang="0">
                  <a:pos x="91" y="73"/>
                </a:cxn>
                <a:cxn ang="0">
                  <a:pos x="82" y="62"/>
                </a:cxn>
                <a:cxn ang="0">
                  <a:pos x="62" y="42"/>
                </a:cxn>
                <a:cxn ang="0">
                  <a:pos x="29" y="15"/>
                </a:cxn>
                <a:cxn ang="0">
                  <a:pos x="9" y="0"/>
                </a:cxn>
                <a:cxn ang="0">
                  <a:pos x="9" y="0"/>
                </a:cxn>
              </a:cxnLst>
              <a:rect l="0" t="0" r="r" b="b"/>
              <a:pathLst>
                <a:path w="91" h="73">
                  <a:moveTo>
                    <a:pt x="9" y="0"/>
                  </a:moveTo>
                  <a:lnTo>
                    <a:pt x="0" y="45"/>
                  </a:lnTo>
                  <a:lnTo>
                    <a:pt x="91" y="73"/>
                  </a:lnTo>
                  <a:lnTo>
                    <a:pt x="82" y="62"/>
                  </a:lnTo>
                  <a:lnTo>
                    <a:pt x="62" y="42"/>
                  </a:lnTo>
                  <a:lnTo>
                    <a:pt x="29" y="15"/>
                  </a:lnTo>
                  <a:lnTo>
                    <a:pt x="9" y="0"/>
                  </a:lnTo>
                  <a:lnTo>
                    <a:pt x="9" y="0"/>
                  </a:lnTo>
                  <a:close/>
                </a:path>
              </a:pathLst>
            </a:custGeom>
            <a:solidFill>
              <a:srgbClr val="E08477"/>
            </a:solidFill>
            <a:ln w="9525">
              <a:noFill/>
              <a:round/>
              <a:headEnd/>
              <a:tailEnd/>
            </a:ln>
          </p:spPr>
          <p:txBody>
            <a:bodyPr/>
            <a:lstStyle/>
            <a:p>
              <a:pPr>
                <a:defRPr/>
              </a:pPr>
              <a:endParaRPr lang="en-US"/>
            </a:p>
          </p:txBody>
        </p:sp>
        <p:sp>
          <p:nvSpPr>
            <p:cNvPr id="83324" name="Freeform 380">
              <a:extLst>
                <a:ext uri="{FF2B5EF4-FFF2-40B4-BE49-F238E27FC236}">
                  <a16:creationId xmlns:a16="http://schemas.microsoft.com/office/drawing/2014/main" id="{2D9DC195-6894-9C0F-5B73-1DE3C6408F6B}"/>
                </a:ext>
              </a:extLst>
            </p:cNvPr>
            <p:cNvSpPr>
              <a:spLocks/>
            </p:cNvSpPr>
            <p:nvPr/>
          </p:nvSpPr>
          <p:spPr bwMode="auto">
            <a:xfrm>
              <a:off x="4428" y="1712"/>
              <a:ext cx="170" cy="69"/>
            </a:xfrm>
            <a:custGeom>
              <a:avLst/>
              <a:gdLst/>
              <a:ahLst/>
              <a:cxnLst>
                <a:cxn ang="0">
                  <a:pos x="251" y="34"/>
                </a:cxn>
                <a:cxn ang="0">
                  <a:pos x="59" y="87"/>
                </a:cxn>
                <a:cxn ang="0">
                  <a:pos x="1" y="101"/>
                </a:cxn>
                <a:cxn ang="0">
                  <a:pos x="0" y="160"/>
                </a:cxn>
                <a:cxn ang="0">
                  <a:pos x="21" y="171"/>
                </a:cxn>
                <a:cxn ang="0">
                  <a:pos x="46" y="182"/>
                </a:cxn>
                <a:cxn ang="0">
                  <a:pos x="90" y="186"/>
                </a:cxn>
                <a:cxn ang="0">
                  <a:pos x="128" y="170"/>
                </a:cxn>
                <a:cxn ang="0">
                  <a:pos x="159" y="155"/>
                </a:cxn>
                <a:cxn ang="0">
                  <a:pos x="195" y="139"/>
                </a:cxn>
                <a:cxn ang="0">
                  <a:pos x="228" y="124"/>
                </a:cxn>
                <a:cxn ang="0">
                  <a:pos x="258" y="111"/>
                </a:cxn>
                <a:cxn ang="0">
                  <a:pos x="286" y="98"/>
                </a:cxn>
                <a:cxn ang="0">
                  <a:pos x="349" y="70"/>
                </a:cxn>
                <a:cxn ang="0">
                  <a:pos x="395" y="71"/>
                </a:cxn>
                <a:cxn ang="0">
                  <a:pos x="476" y="108"/>
                </a:cxn>
                <a:cxn ang="0">
                  <a:pos x="472" y="65"/>
                </a:cxn>
                <a:cxn ang="0">
                  <a:pos x="450" y="53"/>
                </a:cxn>
                <a:cxn ang="0">
                  <a:pos x="414" y="39"/>
                </a:cxn>
                <a:cxn ang="0">
                  <a:pos x="383" y="25"/>
                </a:cxn>
                <a:cxn ang="0">
                  <a:pos x="370" y="19"/>
                </a:cxn>
                <a:cxn ang="0">
                  <a:pos x="352" y="9"/>
                </a:cxn>
                <a:cxn ang="0">
                  <a:pos x="326" y="0"/>
                </a:cxn>
                <a:cxn ang="0">
                  <a:pos x="298" y="12"/>
                </a:cxn>
                <a:cxn ang="0">
                  <a:pos x="277" y="21"/>
                </a:cxn>
                <a:cxn ang="0">
                  <a:pos x="251" y="34"/>
                </a:cxn>
                <a:cxn ang="0">
                  <a:pos x="251" y="34"/>
                </a:cxn>
              </a:cxnLst>
              <a:rect l="0" t="0" r="r" b="b"/>
              <a:pathLst>
                <a:path w="476" h="186">
                  <a:moveTo>
                    <a:pt x="251" y="34"/>
                  </a:moveTo>
                  <a:lnTo>
                    <a:pt x="59" y="87"/>
                  </a:lnTo>
                  <a:lnTo>
                    <a:pt x="1" y="101"/>
                  </a:lnTo>
                  <a:lnTo>
                    <a:pt x="0" y="160"/>
                  </a:lnTo>
                  <a:lnTo>
                    <a:pt x="21" y="171"/>
                  </a:lnTo>
                  <a:lnTo>
                    <a:pt x="46" y="182"/>
                  </a:lnTo>
                  <a:lnTo>
                    <a:pt x="90" y="186"/>
                  </a:lnTo>
                  <a:lnTo>
                    <a:pt x="128" y="170"/>
                  </a:lnTo>
                  <a:lnTo>
                    <a:pt x="159" y="155"/>
                  </a:lnTo>
                  <a:lnTo>
                    <a:pt x="195" y="139"/>
                  </a:lnTo>
                  <a:lnTo>
                    <a:pt x="228" y="124"/>
                  </a:lnTo>
                  <a:lnTo>
                    <a:pt x="258" y="111"/>
                  </a:lnTo>
                  <a:lnTo>
                    <a:pt x="286" y="98"/>
                  </a:lnTo>
                  <a:lnTo>
                    <a:pt x="349" y="70"/>
                  </a:lnTo>
                  <a:lnTo>
                    <a:pt x="395" y="71"/>
                  </a:lnTo>
                  <a:lnTo>
                    <a:pt x="476" y="108"/>
                  </a:lnTo>
                  <a:lnTo>
                    <a:pt x="472" y="65"/>
                  </a:lnTo>
                  <a:lnTo>
                    <a:pt x="450" y="53"/>
                  </a:lnTo>
                  <a:lnTo>
                    <a:pt x="414" y="39"/>
                  </a:lnTo>
                  <a:lnTo>
                    <a:pt x="383" y="25"/>
                  </a:lnTo>
                  <a:lnTo>
                    <a:pt x="370" y="19"/>
                  </a:lnTo>
                  <a:lnTo>
                    <a:pt x="352" y="9"/>
                  </a:lnTo>
                  <a:lnTo>
                    <a:pt x="326" y="0"/>
                  </a:lnTo>
                  <a:lnTo>
                    <a:pt x="298" y="12"/>
                  </a:lnTo>
                  <a:lnTo>
                    <a:pt x="277" y="21"/>
                  </a:lnTo>
                  <a:lnTo>
                    <a:pt x="251" y="34"/>
                  </a:lnTo>
                  <a:lnTo>
                    <a:pt x="251" y="34"/>
                  </a:lnTo>
                  <a:close/>
                </a:path>
              </a:pathLst>
            </a:custGeom>
            <a:solidFill>
              <a:srgbClr val="FFD6C9"/>
            </a:solidFill>
            <a:ln w="9525">
              <a:noFill/>
              <a:round/>
              <a:headEnd/>
              <a:tailEnd/>
            </a:ln>
          </p:spPr>
          <p:txBody>
            <a:bodyPr/>
            <a:lstStyle/>
            <a:p>
              <a:pPr>
                <a:defRPr/>
              </a:pPr>
              <a:endParaRPr lang="en-US"/>
            </a:p>
          </p:txBody>
        </p:sp>
        <p:sp>
          <p:nvSpPr>
            <p:cNvPr id="83325" name="Freeform 381">
              <a:extLst>
                <a:ext uri="{FF2B5EF4-FFF2-40B4-BE49-F238E27FC236}">
                  <a16:creationId xmlns:a16="http://schemas.microsoft.com/office/drawing/2014/main" id="{C5377E68-FCFE-EA9B-B367-6E68F107A6CD}"/>
                </a:ext>
              </a:extLst>
            </p:cNvPr>
            <p:cNvSpPr>
              <a:spLocks/>
            </p:cNvSpPr>
            <p:nvPr/>
          </p:nvSpPr>
          <p:spPr bwMode="auto">
            <a:xfrm>
              <a:off x="4539" y="1693"/>
              <a:ext cx="120" cy="64"/>
            </a:xfrm>
            <a:custGeom>
              <a:avLst/>
              <a:gdLst/>
              <a:ahLst/>
              <a:cxnLst>
                <a:cxn ang="0">
                  <a:pos x="0" y="24"/>
                </a:cxn>
                <a:cxn ang="0">
                  <a:pos x="24" y="11"/>
                </a:cxn>
                <a:cxn ang="0">
                  <a:pos x="57" y="0"/>
                </a:cxn>
                <a:cxn ang="0">
                  <a:pos x="78" y="12"/>
                </a:cxn>
                <a:cxn ang="0">
                  <a:pos x="109" y="19"/>
                </a:cxn>
                <a:cxn ang="0">
                  <a:pos x="143" y="22"/>
                </a:cxn>
                <a:cxn ang="0">
                  <a:pos x="251" y="53"/>
                </a:cxn>
                <a:cxn ang="0">
                  <a:pos x="338" y="162"/>
                </a:cxn>
                <a:cxn ang="0">
                  <a:pos x="335" y="174"/>
                </a:cxn>
                <a:cxn ang="0">
                  <a:pos x="320" y="168"/>
                </a:cxn>
                <a:cxn ang="0">
                  <a:pos x="304" y="149"/>
                </a:cxn>
                <a:cxn ang="0">
                  <a:pos x="285" y="123"/>
                </a:cxn>
                <a:cxn ang="0">
                  <a:pos x="261" y="93"/>
                </a:cxn>
                <a:cxn ang="0">
                  <a:pos x="212" y="95"/>
                </a:cxn>
                <a:cxn ang="0">
                  <a:pos x="171" y="80"/>
                </a:cxn>
                <a:cxn ang="0">
                  <a:pos x="139" y="68"/>
                </a:cxn>
                <a:cxn ang="0">
                  <a:pos x="116" y="59"/>
                </a:cxn>
                <a:cxn ang="0">
                  <a:pos x="81" y="46"/>
                </a:cxn>
                <a:cxn ang="0">
                  <a:pos x="50" y="33"/>
                </a:cxn>
                <a:cxn ang="0">
                  <a:pos x="21" y="25"/>
                </a:cxn>
                <a:cxn ang="0">
                  <a:pos x="0" y="24"/>
                </a:cxn>
                <a:cxn ang="0">
                  <a:pos x="0" y="24"/>
                </a:cxn>
              </a:cxnLst>
              <a:rect l="0" t="0" r="r" b="b"/>
              <a:pathLst>
                <a:path w="338" h="174">
                  <a:moveTo>
                    <a:pt x="0" y="24"/>
                  </a:moveTo>
                  <a:lnTo>
                    <a:pt x="24" y="11"/>
                  </a:lnTo>
                  <a:lnTo>
                    <a:pt x="57" y="0"/>
                  </a:lnTo>
                  <a:lnTo>
                    <a:pt x="78" y="12"/>
                  </a:lnTo>
                  <a:lnTo>
                    <a:pt x="109" y="19"/>
                  </a:lnTo>
                  <a:lnTo>
                    <a:pt x="143" y="22"/>
                  </a:lnTo>
                  <a:lnTo>
                    <a:pt x="251" y="53"/>
                  </a:lnTo>
                  <a:lnTo>
                    <a:pt x="338" y="162"/>
                  </a:lnTo>
                  <a:lnTo>
                    <a:pt x="335" y="174"/>
                  </a:lnTo>
                  <a:lnTo>
                    <a:pt x="320" y="168"/>
                  </a:lnTo>
                  <a:lnTo>
                    <a:pt x="304" y="149"/>
                  </a:lnTo>
                  <a:lnTo>
                    <a:pt x="285" y="123"/>
                  </a:lnTo>
                  <a:lnTo>
                    <a:pt x="261" y="93"/>
                  </a:lnTo>
                  <a:lnTo>
                    <a:pt x="212" y="95"/>
                  </a:lnTo>
                  <a:lnTo>
                    <a:pt x="171" y="80"/>
                  </a:lnTo>
                  <a:lnTo>
                    <a:pt x="139" y="68"/>
                  </a:lnTo>
                  <a:lnTo>
                    <a:pt x="116" y="59"/>
                  </a:lnTo>
                  <a:lnTo>
                    <a:pt x="81" y="46"/>
                  </a:lnTo>
                  <a:lnTo>
                    <a:pt x="50" y="33"/>
                  </a:lnTo>
                  <a:lnTo>
                    <a:pt x="21" y="25"/>
                  </a:lnTo>
                  <a:lnTo>
                    <a:pt x="0" y="24"/>
                  </a:lnTo>
                  <a:lnTo>
                    <a:pt x="0" y="24"/>
                  </a:lnTo>
                  <a:close/>
                </a:path>
              </a:pathLst>
            </a:custGeom>
            <a:solidFill>
              <a:srgbClr val="FFD6C9"/>
            </a:solidFill>
            <a:ln w="9525">
              <a:noFill/>
              <a:round/>
              <a:headEnd/>
              <a:tailEnd/>
            </a:ln>
          </p:spPr>
          <p:txBody>
            <a:bodyPr/>
            <a:lstStyle/>
            <a:p>
              <a:pPr>
                <a:defRPr/>
              </a:pPr>
              <a:endParaRPr lang="en-US"/>
            </a:p>
          </p:txBody>
        </p:sp>
        <p:sp>
          <p:nvSpPr>
            <p:cNvPr id="83326" name="Freeform 382">
              <a:extLst>
                <a:ext uri="{FF2B5EF4-FFF2-40B4-BE49-F238E27FC236}">
                  <a16:creationId xmlns:a16="http://schemas.microsoft.com/office/drawing/2014/main" id="{3EF69CBD-030F-EFEA-1BB1-B30268952B2A}"/>
                </a:ext>
              </a:extLst>
            </p:cNvPr>
            <p:cNvSpPr>
              <a:spLocks/>
            </p:cNvSpPr>
            <p:nvPr/>
          </p:nvSpPr>
          <p:spPr bwMode="auto">
            <a:xfrm>
              <a:off x="4597" y="1676"/>
              <a:ext cx="91" cy="66"/>
            </a:xfrm>
            <a:custGeom>
              <a:avLst/>
              <a:gdLst/>
              <a:ahLst/>
              <a:cxnLst>
                <a:cxn ang="0">
                  <a:pos x="0" y="0"/>
                </a:cxn>
                <a:cxn ang="0">
                  <a:pos x="149" y="32"/>
                </a:cxn>
                <a:cxn ang="0">
                  <a:pos x="157" y="55"/>
                </a:cxn>
                <a:cxn ang="0">
                  <a:pos x="182" y="77"/>
                </a:cxn>
                <a:cxn ang="0">
                  <a:pos x="202" y="94"/>
                </a:cxn>
                <a:cxn ang="0">
                  <a:pos x="210" y="105"/>
                </a:cxn>
                <a:cxn ang="0">
                  <a:pos x="229" y="125"/>
                </a:cxn>
                <a:cxn ang="0">
                  <a:pos x="248" y="147"/>
                </a:cxn>
                <a:cxn ang="0">
                  <a:pos x="257" y="161"/>
                </a:cxn>
                <a:cxn ang="0">
                  <a:pos x="254" y="184"/>
                </a:cxn>
                <a:cxn ang="0">
                  <a:pos x="224" y="152"/>
                </a:cxn>
                <a:cxn ang="0">
                  <a:pos x="207" y="131"/>
                </a:cxn>
                <a:cxn ang="0">
                  <a:pos x="199" y="121"/>
                </a:cxn>
                <a:cxn ang="0">
                  <a:pos x="170" y="84"/>
                </a:cxn>
                <a:cxn ang="0">
                  <a:pos x="126" y="59"/>
                </a:cxn>
                <a:cxn ang="0">
                  <a:pos x="18" y="19"/>
                </a:cxn>
                <a:cxn ang="0">
                  <a:pos x="0" y="0"/>
                </a:cxn>
                <a:cxn ang="0">
                  <a:pos x="0" y="0"/>
                </a:cxn>
              </a:cxnLst>
              <a:rect l="0" t="0" r="r" b="b"/>
              <a:pathLst>
                <a:path w="257" h="184">
                  <a:moveTo>
                    <a:pt x="0" y="0"/>
                  </a:moveTo>
                  <a:lnTo>
                    <a:pt x="149" y="32"/>
                  </a:lnTo>
                  <a:lnTo>
                    <a:pt x="157" y="55"/>
                  </a:lnTo>
                  <a:lnTo>
                    <a:pt x="182" y="77"/>
                  </a:lnTo>
                  <a:lnTo>
                    <a:pt x="202" y="94"/>
                  </a:lnTo>
                  <a:lnTo>
                    <a:pt x="210" y="105"/>
                  </a:lnTo>
                  <a:lnTo>
                    <a:pt x="229" y="125"/>
                  </a:lnTo>
                  <a:lnTo>
                    <a:pt x="248" y="147"/>
                  </a:lnTo>
                  <a:lnTo>
                    <a:pt x="257" y="161"/>
                  </a:lnTo>
                  <a:lnTo>
                    <a:pt x="254" y="184"/>
                  </a:lnTo>
                  <a:lnTo>
                    <a:pt x="224" y="152"/>
                  </a:lnTo>
                  <a:lnTo>
                    <a:pt x="207" y="131"/>
                  </a:lnTo>
                  <a:lnTo>
                    <a:pt x="199" y="121"/>
                  </a:lnTo>
                  <a:lnTo>
                    <a:pt x="170" y="84"/>
                  </a:lnTo>
                  <a:lnTo>
                    <a:pt x="126" y="59"/>
                  </a:lnTo>
                  <a:lnTo>
                    <a:pt x="18" y="19"/>
                  </a:lnTo>
                  <a:lnTo>
                    <a:pt x="0" y="0"/>
                  </a:lnTo>
                  <a:lnTo>
                    <a:pt x="0" y="0"/>
                  </a:lnTo>
                  <a:close/>
                </a:path>
              </a:pathLst>
            </a:custGeom>
            <a:solidFill>
              <a:srgbClr val="FFD6C9"/>
            </a:solidFill>
            <a:ln w="9525">
              <a:noFill/>
              <a:round/>
              <a:headEnd/>
              <a:tailEnd/>
            </a:ln>
          </p:spPr>
          <p:txBody>
            <a:bodyPr/>
            <a:lstStyle/>
            <a:p>
              <a:pPr>
                <a:defRPr/>
              </a:pPr>
              <a:endParaRPr lang="en-US"/>
            </a:p>
          </p:txBody>
        </p:sp>
        <p:sp>
          <p:nvSpPr>
            <p:cNvPr id="83327" name="Freeform 383">
              <a:extLst>
                <a:ext uri="{FF2B5EF4-FFF2-40B4-BE49-F238E27FC236}">
                  <a16:creationId xmlns:a16="http://schemas.microsoft.com/office/drawing/2014/main" id="{7DF3AD90-695C-8E92-6B39-1998209BBE5B}"/>
                </a:ext>
              </a:extLst>
            </p:cNvPr>
            <p:cNvSpPr>
              <a:spLocks/>
            </p:cNvSpPr>
            <p:nvPr/>
          </p:nvSpPr>
          <p:spPr bwMode="auto">
            <a:xfrm>
              <a:off x="4526" y="1715"/>
              <a:ext cx="41" cy="12"/>
            </a:xfrm>
            <a:custGeom>
              <a:avLst/>
              <a:gdLst/>
              <a:ahLst/>
              <a:cxnLst>
                <a:cxn ang="0">
                  <a:pos x="24" y="21"/>
                </a:cxn>
                <a:cxn ang="0">
                  <a:pos x="62" y="0"/>
                </a:cxn>
                <a:cxn ang="0">
                  <a:pos x="117" y="24"/>
                </a:cxn>
                <a:cxn ang="0">
                  <a:pos x="93" y="27"/>
                </a:cxn>
                <a:cxn ang="0">
                  <a:pos x="0" y="36"/>
                </a:cxn>
                <a:cxn ang="0">
                  <a:pos x="24" y="21"/>
                </a:cxn>
                <a:cxn ang="0">
                  <a:pos x="24" y="21"/>
                </a:cxn>
              </a:cxnLst>
              <a:rect l="0" t="0" r="r" b="b"/>
              <a:pathLst>
                <a:path w="117" h="36">
                  <a:moveTo>
                    <a:pt x="24" y="21"/>
                  </a:moveTo>
                  <a:lnTo>
                    <a:pt x="62" y="0"/>
                  </a:lnTo>
                  <a:lnTo>
                    <a:pt x="117" y="24"/>
                  </a:lnTo>
                  <a:lnTo>
                    <a:pt x="93" y="27"/>
                  </a:lnTo>
                  <a:lnTo>
                    <a:pt x="0" y="36"/>
                  </a:lnTo>
                  <a:lnTo>
                    <a:pt x="24" y="21"/>
                  </a:lnTo>
                  <a:lnTo>
                    <a:pt x="24" y="21"/>
                  </a:lnTo>
                  <a:close/>
                </a:path>
              </a:pathLst>
            </a:custGeom>
            <a:solidFill>
              <a:srgbClr val="FFE5D9"/>
            </a:solidFill>
            <a:ln w="9525">
              <a:noFill/>
              <a:round/>
              <a:headEnd/>
              <a:tailEnd/>
            </a:ln>
          </p:spPr>
          <p:txBody>
            <a:bodyPr/>
            <a:lstStyle/>
            <a:p>
              <a:pPr>
                <a:defRPr/>
              </a:pPr>
              <a:endParaRPr lang="en-US"/>
            </a:p>
          </p:txBody>
        </p:sp>
        <p:sp>
          <p:nvSpPr>
            <p:cNvPr id="83328" name="Freeform 384">
              <a:extLst>
                <a:ext uri="{FF2B5EF4-FFF2-40B4-BE49-F238E27FC236}">
                  <a16:creationId xmlns:a16="http://schemas.microsoft.com/office/drawing/2014/main" id="{785132A4-38B9-3159-222B-30714F97BAAB}"/>
                </a:ext>
              </a:extLst>
            </p:cNvPr>
            <p:cNvSpPr>
              <a:spLocks/>
            </p:cNvSpPr>
            <p:nvPr/>
          </p:nvSpPr>
          <p:spPr bwMode="auto">
            <a:xfrm>
              <a:off x="4554" y="1696"/>
              <a:ext cx="23" cy="11"/>
            </a:xfrm>
            <a:custGeom>
              <a:avLst/>
              <a:gdLst/>
              <a:ahLst/>
              <a:cxnLst>
                <a:cxn ang="0">
                  <a:pos x="0" y="8"/>
                </a:cxn>
                <a:cxn ang="0">
                  <a:pos x="7" y="2"/>
                </a:cxn>
                <a:cxn ang="0">
                  <a:pos x="19" y="0"/>
                </a:cxn>
                <a:cxn ang="0">
                  <a:pos x="44" y="8"/>
                </a:cxn>
                <a:cxn ang="0">
                  <a:pos x="65" y="17"/>
                </a:cxn>
                <a:cxn ang="0">
                  <a:pos x="69" y="28"/>
                </a:cxn>
                <a:cxn ang="0">
                  <a:pos x="26" y="20"/>
                </a:cxn>
                <a:cxn ang="0">
                  <a:pos x="0" y="8"/>
                </a:cxn>
                <a:cxn ang="0">
                  <a:pos x="0" y="8"/>
                </a:cxn>
              </a:cxnLst>
              <a:rect l="0" t="0" r="r" b="b"/>
              <a:pathLst>
                <a:path w="69" h="28">
                  <a:moveTo>
                    <a:pt x="0" y="8"/>
                  </a:moveTo>
                  <a:lnTo>
                    <a:pt x="7" y="2"/>
                  </a:lnTo>
                  <a:lnTo>
                    <a:pt x="19" y="0"/>
                  </a:lnTo>
                  <a:lnTo>
                    <a:pt x="44" y="8"/>
                  </a:lnTo>
                  <a:lnTo>
                    <a:pt x="65" y="17"/>
                  </a:lnTo>
                  <a:lnTo>
                    <a:pt x="69" y="28"/>
                  </a:lnTo>
                  <a:lnTo>
                    <a:pt x="26" y="20"/>
                  </a:lnTo>
                  <a:lnTo>
                    <a:pt x="0" y="8"/>
                  </a:lnTo>
                  <a:lnTo>
                    <a:pt x="0" y="8"/>
                  </a:lnTo>
                  <a:close/>
                </a:path>
              </a:pathLst>
            </a:custGeom>
            <a:solidFill>
              <a:srgbClr val="FFE5D9"/>
            </a:solidFill>
            <a:ln w="9525">
              <a:noFill/>
              <a:round/>
              <a:headEnd/>
              <a:tailEnd/>
            </a:ln>
          </p:spPr>
          <p:txBody>
            <a:bodyPr/>
            <a:lstStyle/>
            <a:p>
              <a:pPr>
                <a:defRPr/>
              </a:pPr>
              <a:endParaRPr lang="en-US"/>
            </a:p>
          </p:txBody>
        </p:sp>
        <p:sp>
          <p:nvSpPr>
            <p:cNvPr id="83329" name="Freeform 385">
              <a:extLst>
                <a:ext uri="{FF2B5EF4-FFF2-40B4-BE49-F238E27FC236}">
                  <a16:creationId xmlns:a16="http://schemas.microsoft.com/office/drawing/2014/main" id="{96C0263D-B89A-73C8-B1EF-AA7B0E55A6DE}"/>
                </a:ext>
              </a:extLst>
            </p:cNvPr>
            <p:cNvSpPr>
              <a:spLocks/>
            </p:cNvSpPr>
            <p:nvPr/>
          </p:nvSpPr>
          <p:spPr bwMode="auto">
            <a:xfrm>
              <a:off x="4652" y="1364"/>
              <a:ext cx="49" cy="40"/>
            </a:xfrm>
            <a:custGeom>
              <a:avLst/>
              <a:gdLst/>
              <a:ahLst/>
              <a:cxnLst>
                <a:cxn ang="0">
                  <a:pos x="55" y="8"/>
                </a:cxn>
                <a:cxn ang="0">
                  <a:pos x="71" y="0"/>
                </a:cxn>
                <a:cxn ang="0">
                  <a:pos x="106" y="0"/>
                </a:cxn>
                <a:cxn ang="0">
                  <a:pos x="134" y="23"/>
                </a:cxn>
                <a:cxn ang="0">
                  <a:pos x="137" y="39"/>
                </a:cxn>
                <a:cxn ang="0">
                  <a:pos x="114" y="52"/>
                </a:cxn>
                <a:cxn ang="0">
                  <a:pos x="91" y="62"/>
                </a:cxn>
                <a:cxn ang="0">
                  <a:pos x="68" y="76"/>
                </a:cxn>
                <a:cxn ang="0">
                  <a:pos x="25" y="98"/>
                </a:cxn>
                <a:cxn ang="0">
                  <a:pos x="6" y="108"/>
                </a:cxn>
                <a:cxn ang="0">
                  <a:pos x="0" y="82"/>
                </a:cxn>
                <a:cxn ang="0">
                  <a:pos x="41" y="62"/>
                </a:cxn>
                <a:cxn ang="0">
                  <a:pos x="63" y="45"/>
                </a:cxn>
                <a:cxn ang="0">
                  <a:pos x="61" y="23"/>
                </a:cxn>
                <a:cxn ang="0">
                  <a:pos x="55" y="8"/>
                </a:cxn>
                <a:cxn ang="0">
                  <a:pos x="55" y="8"/>
                </a:cxn>
              </a:cxnLst>
              <a:rect l="0" t="0" r="r" b="b"/>
              <a:pathLst>
                <a:path w="137" h="108">
                  <a:moveTo>
                    <a:pt x="55" y="8"/>
                  </a:moveTo>
                  <a:lnTo>
                    <a:pt x="71" y="0"/>
                  </a:lnTo>
                  <a:lnTo>
                    <a:pt x="106" y="0"/>
                  </a:lnTo>
                  <a:lnTo>
                    <a:pt x="134" y="23"/>
                  </a:lnTo>
                  <a:lnTo>
                    <a:pt x="137" y="39"/>
                  </a:lnTo>
                  <a:lnTo>
                    <a:pt x="114" y="52"/>
                  </a:lnTo>
                  <a:lnTo>
                    <a:pt x="91" y="62"/>
                  </a:lnTo>
                  <a:lnTo>
                    <a:pt x="68" y="76"/>
                  </a:lnTo>
                  <a:lnTo>
                    <a:pt x="25" y="98"/>
                  </a:lnTo>
                  <a:lnTo>
                    <a:pt x="6" y="108"/>
                  </a:lnTo>
                  <a:lnTo>
                    <a:pt x="0" y="82"/>
                  </a:lnTo>
                  <a:lnTo>
                    <a:pt x="41" y="62"/>
                  </a:lnTo>
                  <a:lnTo>
                    <a:pt x="63" y="45"/>
                  </a:lnTo>
                  <a:lnTo>
                    <a:pt x="61" y="23"/>
                  </a:lnTo>
                  <a:lnTo>
                    <a:pt x="55" y="8"/>
                  </a:lnTo>
                  <a:lnTo>
                    <a:pt x="55" y="8"/>
                  </a:lnTo>
                  <a:close/>
                </a:path>
              </a:pathLst>
            </a:custGeom>
            <a:solidFill>
              <a:srgbClr val="FFE5D9"/>
            </a:solidFill>
            <a:ln w="9525">
              <a:noFill/>
              <a:round/>
              <a:headEnd/>
              <a:tailEnd/>
            </a:ln>
          </p:spPr>
          <p:txBody>
            <a:bodyPr/>
            <a:lstStyle/>
            <a:p>
              <a:pPr>
                <a:defRPr/>
              </a:pPr>
              <a:endParaRPr lang="en-US"/>
            </a:p>
          </p:txBody>
        </p:sp>
        <p:sp>
          <p:nvSpPr>
            <p:cNvPr id="83330" name="Freeform 386">
              <a:extLst>
                <a:ext uri="{FF2B5EF4-FFF2-40B4-BE49-F238E27FC236}">
                  <a16:creationId xmlns:a16="http://schemas.microsoft.com/office/drawing/2014/main" id="{1C9A8586-D285-6960-7F9A-1D563A43709D}"/>
                </a:ext>
              </a:extLst>
            </p:cNvPr>
            <p:cNvSpPr>
              <a:spLocks/>
            </p:cNvSpPr>
            <p:nvPr/>
          </p:nvSpPr>
          <p:spPr bwMode="auto">
            <a:xfrm>
              <a:off x="4652" y="1321"/>
              <a:ext cx="6" cy="26"/>
            </a:xfrm>
            <a:custGeom>
              <a:avLst/>
              <a:gdLst/>
              <a:ahLst/>
              <a:cxnLst>
                <a:cxn ang="0">
                  <a:pos x="5" y="0"/>
                </a:cxn>
                <a:cxn ang="0">
                  <a:pos x="19" y="1"/>
                </a:cxn>
                <a:cxn ang="0">
                  <a:pos x="18" y="66"/>
                </a:cxn>
                <a:cxn ang="0">
                  <a:pos x="0" y="63"/>
                </a:cxn>
                <a:cxn ang="0">
                  <a:pos x="5" y="0"/>
                </a:cxn>
                <a:cxn ang="0">
                  <a:pos x="5" y="0"/>
                </a:cxn>
              </a:cxnLst>
              <a:rect l="0" t="0" r="r" b="b"/>
              <a:pathLst>
                <a:path w="19" h="66">
                  <a:moveTo>
                    <a:pt x="5" y="0"/>
                  </a:moveTo>
                  <a:lnTo>
                    <a:pt x="19" y="1"/>
                  </a:lnTo>
                  <a:lnTo>
                    <a:pt x="18" y="66"/>
                  </a:lnTo>
                  <a:lnTo>
                    <a:pt x="0" y="63"/>
                  </a:lnTo>
                  <a:lnTo>
                    <a:pt x="5" y="0"/>
                  </a:lnTo>
                  <a:lnTo>
                    <a:pt x="5" y="0"/>
                  </a:lnTo>
                  <a:close/>
                </a:path>
              </a:pathLst>
            </a:custGeom>
            <a:solidFill>
              <a:srgbClr val="FFE5D9"/>
            </a:solidFill>
            <a:ln w="9525">
              <a:noFill/>
              <a:round/>
              <a:headEnd/>
              <a:tailEnd/>
            </a:ln>
          </p:spPr>
          <p:txBody>
            <a:bodyPr/>
            <a:lstStyle/>
            <a:p>
              <a:pPr>
                <a:defRPr/>
              </a:pPr>
              <a:endParaRPr lang="en-US"/>
            </a:p>
          </p:txBody>
        </p:sp>
        <p:sp>
          <p:nvSpPr>
            <p:cNvPr id="83331" name="Freeform 387">
              <a:extLst>
                <a:ext uri="{FF2B5EF4-FFF2-40B4-BE49-F238E27FC236}">
                  <a16:creationId xmlns:a16="http://schemas.microsoft.com/office/drawing/2014/main" id="{3CA92C39-7D78-2D81-456D-628E944A5E02}"/>
                </a:ext>
              </a:extLst>
            </p:cNvPr>
            <p:cNvSpPr>
              <a:spLocks/>
            </p:cNvSpPr>
            <p:nvPr/>
          </p:nvSpPr>
          <p:spPr bwMode="auto">
            <a:xfrm>
              <a:off x="4623" y="1342"/>
              <a:ext cx="12" cy="29"/>
            </a:xfrm>
            <a:custGeom>
              <a:avLst/>
              <a:gdLst/>
              <a:ahLst/>
              <a:cxnLst>
                <a:cxn ang="0">
                  <a:pos x="17" y="0"/>
                </a:cxn>
                <a:cxn ang="0">
                  <a:pos x="0" y="12"/>
                </a:cxn>
                <a:cxn ang="0">
                  <a:pos x="6" y="43"/>
                </a:cxn>
                <a:cxn ang="0">
                  <a:pos x="11" y="65"/>
                </a:cxn>
                <a:cxn ang="0">
                  <a:pos x="36" y="79"/>
                </a:cxn>
                <a:cxn ang="0">
                  <a:pos x="27" y="54"/>
                </a:cxn>
                <a:cxn ang="0">
                  <a:pos x="18" y="24"/>
                </a:cxn>
                <a:cxn ang="0">
                  <a:pos x="17" y="0"/>
                </a:cxn>
                <a:cxn ang="0">
                  <a:pos x="17" y="0"/>
                </a:cxn>
              </a:cxnLst>
              <a:rect l="0" t="0" r="r" b="b"/>
              <a:pathLst>
                <a:path w="36" h="79">
                  <a:moveTo>
                    <a:pt x="17" y="0"/>
                  </a:moveTo>
                  <a:lnTo>
                    <a:pt x="0" y="12"/>
                  </a:lnTo>
                  <a:lnTo>
                    <a:pt x="6" y="43"/>
                  </a:lnTo>
                  <a:lnTo>
                    <a:pt x="11" y="65"/>
                  </a:lnTo>
                  <a:lnTo>
                    <a:pt x="36" y="79"/>
                  </a:lnTo>
                  <a:lnTo>
                    <a:pt x="27" y="54"/>
                  </a:lnTo>
                  <a:lnTo>
                    <a:pt x="18" y="24"/>
                  </a:lnTo>
                  <a:lnTo>
                    <a:pt x="17" y="0"/>
                  </a:lnTo>
                  <a:lnTo>
                    <a:pt x="17" y="0"/>
                  </a:lnTo>
                  <a:close/>
                </a:path>
              </a:pathLst>
            </a:custGeom>
            <a:solidFill>
              <a:srgbClr val="FFE5D9"/>
            </a:solidFill>
            <a:ln w="9525">
              <a:noFill/>
              <a:round/>
              <a:headEnd/>
              <a:tailEnd/>
            </a:ln>
          </p:spPr>
          <p:txBody>
            <a:bodyPr/>
            <a:lstStyle/>
            <a:p>
              <a:pPr>
                <a:defRPr/>
              </a:pPr>
              <a:endParaRPr lang="en-US"/>
            </a:p>
          </p:txBody>
        </p:sp>
        <p:sp>
          <p:nvSpPr>
            <p:cNvPr id="83332" name="Freeform 388">
              <a:extLst>
                <a:ext uri="{FF2B5EF4-FFF2-40B4-BE49-F238E27FC236}">
                  <a16:creationId xmlns:a16="http://schemas.microsoft.com/office/drawing/2014/main" id="{B117ED68-C3F0-052C-9E74-A39A912A82DF}"/>
                </a:ext>
              </a:extLst>
            </p:cNvPr>
            <p:cNvSpPr>
              <a:spLocks/>
            </p:cNvSpPr>
            <p:nvPr/>
          </p:nvSpPr>
          <p:spPr bwMode="auto">
            <a:xfrm>
              <a:off x="4436" y="1706"/>
              <a:ext cx="103" cy="32"/>
            </a:xfrm>
            <a:custGeom>
              <a:avLst/>
              <a:gdLst/>
              <a:ahLst/>
              <a:cxnLst>
                <a:cxn ang="0">
                  <a:pos x="295" y="8"/>
                </a:cxn>
                <a:cxn ang="0">
                  <a:pos x="259" y="19"/>
                </a:cxn>
                <a:cxn ang="0">
                  <a:pos x="224" y="33"/>
                </a:cxn>
                <a:cxn ang="0">
                  <a:pos x="181" y="46"/>
                </a:cxn>
                <a:cxn ang="0">
                  <a:pos x="138" y="59"/>
                </a:cxn>
                <a:cxn ang="0">
                  <a:pos x="100" y="72"/>
                </a:cxn>
                <a:cxn ang="0">
                  <a:pos x="53" y="84"/>
                </a:cxn>
                <a:cxn ang="0">
                  <a:pos x="0" y="87"/>
                </a:cxn>
                <a:cxn ang="0">
                  <a:pos x="7" y="81"/>
                </a:cxn>
                <a:cxn ang="0">
                  <a:pos x="28" y="68"/>
                </a:cxn>
                <a:cxn ang="0">
                  <a:pos x="56" y="55"/>
                </a:cxn>
                <a:cxn ang="0">
                  <a:pos x="87" y="44"/>
                </a:cxn>
                <a:cxn ang="0">
                  <a:pos x="132" y="34"/>
                </a:cxn>
                <a:cxn ang="0">
                  <a:pos x="193" y="19"/>
                </a:cxn>
                <a:cxn ang="0">
                  <a:pos x="247" y="6"/>
                </a:cxn>
                <a:cxn ang="0">
                  <a:pos x="271" y="0"/>
                </a:cxn>
                <a:cxn ang="0">
                  <a:pos x="295" y="8"/>
                </a:cxn>
                <a:cxn ang="0">
                  <a:pos x="295" y="8"/>
                </a:cxn>
              </a:cxnLst>
              <a:rect l="0" t="0" r="r" b="b"/>
              <a:pathLst>
                <a:path w="295" h="87">
                  <a:moveTo>
                    <a:pt x="295" y="8"/>
                  </a:moveTo>
                  <a:lnTo>
                    <a:pt x="259" y="19"/>
                  </a:lnTo>
                  <a:lnTo>
                    <a:pt x="224" y="33"/>
                  </a:lnTo>
                  <a:lnTo>
                    <a:pt x="181" y="46"/>
                  </a:lnTo>
                  <a:lnTo>
                    <a:pt x="138" y="59"/>
                  </a:lnTo>
                  <a:lnTo>
                    <a:pt x="100" y="72"/>
                  </a:lnTo>
                  <a:lnTo>
                    <a:pt x="53" y="84"/>
                  </a:lnTo>
                  <a:lnTo>
                    <a:pt x="0" y="87"/>
                  </a:lnTo>
                  <a:lnTo>
                    <a:pt x="7" y="81"/>
                  </a:lnTo>
                  <a:lnTo>
                    <a:pt x="28" y="68"/>
                  </a:lnTo>
                  <a:lnTo>
                    <a:pt x="56" y="55"/>
                  </a:lnTo>
                  <a:lnTo>
                    <a:pt x="87" y="44"/>
                  </a:lnTo>
                  <a:lnTo>
                    <a:pt x="132" y="34"/>
                  </a:lnTo>
                  <a:lnTo>
                    <a:pt x="193" y="19"/>
                  </a:lnTo>
                  <a:lnTo>
                    <a:pt x="247" y="6"/>
                  </a:lnTo>
                  <a:lnTo>
                    <a:pt x="271" y="0"/>
                  </a:lnTo>
                  <a:lnTo>
                    <a:pt x="295" y="8"/>
                  </a:lnTo>
                  <a:lnTo>
                    <a:pt x="295" y="8"/>
                  </a:lnTo>
                  <a:close/>
                </a:path>
              </a:pathLst>
            </a:custGeom>
            <a:solidFill>
              <a:srgbClr val="FFD6C9"/>
            </a:solidFill>
            <a:ln w="9525">
              <a:noFill/>
              <a:round/>
              <a:headEnd/>
              <a:tailEnd/>
            </a:ln>
          </p:spPr>
          <p:txBody>
            <a:bodyPr/>
            <a:lstStyle/>
            <a:p>
              <a:pPr>
                <a:defRPr/>
              </a:pPr>
              <a:endParaRPr lang="en-US"/>
            </a:p>
          </p:txBody>
        </p:sp>
        <p:sp>
          <p:nvSpPr>
            <p:cNvPr id="83333" name="Freeform 389">
              <a:extLst>
                <a:ext uri="{FF2B5EF4-FFF2-40B4-BE49-F238E27FC236}">
                  <a16:creationId xmlns:a16="http://schemas.microsoft.com/office/drawing/2014/main" id="{FF7A8574-BECC-4ACC-BD62-4EE83A58E062}"/>
                </a:ext>
              </a:extLst>
            </p:cNvPr>
            <p:cNvSpPr>
              <a:spLocks/>
            </p:cNvSpPr>
            <p:nvPr/>
          </p:nvSpPr>
          <p:spPr bwMode="auto">
            <a:xfrm>
              <a:off x="4445" y="1738"/>
              <a:ext cx="71" cy="34"/>
            </a:xfrm>
            <a:custGeom>
              <a:avLst/>
              <a:gdLst/>
              <a:ahLst/>
              <a:cxnLst>
                <a:cxn ang="0">
                  <a:pos x="5" y="40"/>
                </a:cxn>
                <a:cxn ang="0">
                  <a:pos x="46" y="24"/>
                </a:cxn>
                <a:cxn ang="0">
                  <a:pos x="93" y="13"/>
                </a:cxn>
                <a:cxn ang="0">
                  <a:pos x="155" y="6"/>
                </a:cxn>
                <a:cxn ang="0">
                  <a:pos x="199" y="0"/>
                </a:cxn>
                <a:cxn ang="0">
                  <a:pos x="148" y="28"/>
                </a:cxn>
                <a:cxn ang="0">
                  <a:pos x="189" y="28"/>
                </a:cxn>
                <a:cxn ang="0">
                  <a:pos x="174" y="37"/>
                </a:cxn>
                <a:cxn ang="0">
                  <a:pos x="142" y="56"/>
                </a:cxn>
                <a:cxn ang="0">
                  <a:pos x="106" y="77"/>
                </a:cxn>
                <a:cxn ang="0">
                  <a:pos x="78" y="86"/>
                </a:cxn>
                <a:cxn ang="0">
                  <a:pos x="43" y="95"/>
                </a:cxn>
                <a:cxn ang="0">
                  <a:pos x="10" y="78"/>
                </a:cxn>
                <a:cxn ang="0">
                  <a:pos x="0" y="49"/>
                </a:cxn>
                <a:cxn ang="0">
                  <a:pos x="5" y="40"/>
                </a:cxn>
                <a:cxn ang="0">
                  <a:pos x="5" y="40"/>
                </a:cxn>
              </a:cxnLst>
              <a:rect l="0" t="0" r="r" b="b"/>
              <a:pathLst>
                <a:path w="199" h="95">
                  <a:moveTo>
                    <a:pt x="5" y="40"/>
                  </a:moveTo>
                  <a:lnTo>
                    <a:pt x="46" y="24"/>
                  </a:lnTo>
                  <a:lnTo>
                    <a:pt x="93" y="13"/>
                  </a:lnTo>
                  <a:lnTo>
                    <a:pt x="155" y="6"/>
                  </a:lnTo>
                  <a:lnTo>
                    <a:pt x="199" y="0"/>
                  </a:lnTo>
                  <a:lnTo>
                    <a:pt x="148" y="28"/>
                  </a:lnTo>
                  <a:lnTo>
                    <a:pt x="189" y="28"/>
                  </a:lnTo>
                  <a:lnTo>
                    <a:pt x="174" y="37"/>
                  </a:lnTo>
                  <a:lnTo>
                    <a:pt x="142" y="56"/>
                  </a:lnTo>
                  <a:lnTo>
                    <a:pt x="106" y="77"/>
                  </a:lnTo>
                  <a:lnTo>
                    <a:pt x="78" y="86"/>
                  </a:lnTo>
                  <a:lnTo>
                    <a:pt x="43" y="95"/>
                  </a:lnTo>
                  <a:lnTo>
                    <a:pt x="10" y="78"/>
                  </a:lnTo>
                  <a:lnTo>
                    <a:pt x="0" y="49"/>
                  </a:lnTo>
                  <a:lnTo>
                    <a:pt x="5" y="40"/>
                  </a:lnTo>
                  <a:lnTo>
                    <a:pt x="5" y="40"/>
                  </a:lnTo>
                  <a:close/>
                </a:path>
              </a:pathLst>
            </a:custGeom>
            <a:solidFill>
              <a:srgbClr val="FFE5D9"/>
            </a:solidFill>
            <a:ln w="9525">
              <a:noFill/>
              <a:round/>
              <a:headEnd/>
              <a:tailEnd/>
            </a:ln>
          </p:spPr>
          <p:txBody>
            <a:bodyPr/>
            <a:lstStyle/>
            <a:p>
              <a:pPr>
                <a:defRPr/>
              </a:pPr>
              <a:endParaRPr lang="en-US"/>
            </a:p>
          </p:txBody>
        </p:sp>
        <p:sp>
          <p:nvSpPr>
            <p:cNvPr id="83334" name="Freeform 390">
              <a:extLst>
                <a:ext uri="{FF2B5EF4-FFF2-40B4-BE49-F238E27FC236}">
                  <a16:creationId xmlns:a16="http://schemas.microsoft.com/office/drawing/2014/main" id="{93EFB3B0-B5CA-2199-203E-952CDF2E8CBA}"/>
                </a:ext>
              </a:extLst>
            </p:cNvPr>
            <p:cNvSpPr>
              <a:spLocks/>
            </p:cNvSpPr>
            <p:nvPr/>
          </p:nvSpPr>
          <p:spPr bwMode="auto">
            <a:xfrm>
              <a:off x="4633" y="1686"/>
              <a:ext cx="24" cy="17"/>
            </a:xfrm>
            <a:custGeom>
              <a:avLst/>
              <a:gdLst/>
              <a:ahLst/>
              <a:cxnLst>
                <a:cxn ang="0">
                  <a:pos x="3" y="0"/>
                </a:cxn>
                <a:cxn ang="0">
                  <a:pos x="40" y="7"/>
                </a:cxn>
                <a:cxn ang="0">
                  <a:pos x="47" y="28"/>
                </a:cxn>
                <a:cxn ang="0">
                  <a:pos x="65" y="44"/>
                </a:cxn>
                <a:cxn ang="0">
                  <a:pos x="37" y="33"/>
                </a:cxn>
                <a:cxn ang="0">
                  <a:pos x="0" y="0"/>
                </a:cxn>
                <a:cxn ang="0">
                  <a:pos x="3" y="0"/>
                </a:cxn>
                <a:cxn ang="0">
                  <a:pos x="3" y="0"/>
                </a:cxn>
              </a:cxnLst>
              <a:rect l="0" t="0" r="r" b="b"/>
              <a:pathLst>
                <a:path w="65" h="44">
                  <a:moveTo>
                    <a:pt x="3" y="0"/>
                  </a:moveTo>
                  <a:lnTo>
                    <a:pt x="40" y="7"/>
                  </a:lnTo>
                  <a:lnTo>
                    <a:pt x="47" y="28"/>
                  </a:lnTo>
                  <a:lnTo>
                    <a:pt x="65" y="44"/>
                  </a:lnTo>
                  <a:lnTo>
                    <a:pt x="37" y="33"/>
                  </a:lnTo>
                  <a:lnTo>
                    <a:pt x="0" y="0"/>
                  </a:lnTo>
                  <a:lnTo>
                    <a:pt x="3" y="0"/>
                  </a:lnTo>
                  <a:lnTo>
                    <a:pt x="3" y="0"/>
                  </a:lnTo>
                  <a:close/>
                </a:path>
              </a:pathLst>
            </a:custGeom>
            <a:solidFill>
              <a:srgbClr val="FFE5D9"/>
            </a:solidFill>
            <a:ln w="9525">
              <a:noFill/>
              <a:round/>
              <a:headEnd/>
              <a:tailEnd/>
            </a:ln>
          </p:spPr>
          <p:txBody>
            <a:bodyPr/>
            <a:lstStyle/>
            <a:p>
              <a:pPr>
                <a:defRPr/>
              </a:pPr>
              <a:endParaRPr lang="en-US"/>
            </a:p>
          </p:txBody>
        </p:sp>
        <p:sp>
          <p:nvSpPr>
            <p:cNvPr id="83335" name="Freeform 391">
              <a:extLst>
                <a:ext uri="{FF2B5EF4-FFF2-40B4-BE49-F238E27FC236}">
                  <a16:creationId xmlns:a16="http://schemas.microsoft.com/office/drawing/2014/main" id="{42501C9A-7D63-CA05-BB08-E6E01F9BCE1D}"/>
                </a:ext>
              </a:extLst>
            </p:cNvPr>
            <p:cNvSpPr>
              <a:spLocks/>
            </p:cNvSpPr>
            <p:nvPr/>
          </p:nvSpPr>
          <p:spPr bwMode="auto">
            <a:xfrm>
              <a:off x="4450" y="1466"/>
              <a:ext cx="58" cy="51"/>
            </a:xfrm>
            <a:custGeom>
              <a:avLst/>
              <a:gdLst/>
              <a:ahLst/>
              <a:cxnLst>
                <a:cxn ang="0">
                  <a:pos x="76" y="13"/>
                </a:cxn>
                <a:cxn ang="0">
                  <a:pos x="21" y="55"/>
                </a:cxn>
                <a:cxn ang="0">
                  <a:pos x="9" y="99"/>
                </a:cxn>
                <a:cxn ang="0">
                  <a:pos x="0" y="136"/>
                </a:cxn>
                <a:cxn ang="0">
                  <a:pos x="11" y="39"/>
                </a:cxn>
                <a:cxn ang="0">
                  <a:pos x="76" y="0"/>
                </a:cxn>
                <a:cxn ang="0">
                  <a:pos x="102" y="5"/>
                </a:cxn>
                <a:cxn ang="0">
                  <a:pos x="142" y="46"/>
                </a:cxn>
                <a:cxn ang="0">
                  <a:pos x="142" y="78"/>
                </a:cxn>
                <a:cxn ang="0">
                  <a:pos x="167" y="121"/>
                </a:cxn>
                <a:cxn ang="0">
                  <a:pos x="130" y="84"/>
                </a:cxn>
                <a:cxn ang="0">
                  <a:pos x="126" y="46"/>
                </a:cxn>
                <a:cxn ang="0">
                  <a:pos x="98" y="19"/>
                </a:cxn>
                <a:cxn ang="0">
                  <a:pos x="76" y="13"/>
                </a:cxn>
                <a:cxn ang="0">
                  <a:pos x="76" y="13"/>
                </a:cxn>
              </a:cxnLst>
              <a:rect l="0" t="0" r="r" b="b"/>
              <a:pathLst>
                <a:path w="167" h="136">
                  <a:moveTo>
                    <a:pt x="76" y="13"/>
                  </a:moveTo>
                  <a:lnTo>
                    <a:pt x="21" y="55"/>
                  </a:lnTo>
                  <a:lnTo>
                    <a:pt x="9" y="99"/>
                  </a:lnTo>
                  <a:lnTo>
                    <a:pt x="0" y="136"/>
                  </a:lnTo>
                  <a:lnTo>
                    <a:pt x="11" y="39"/>
                  </a:lnTo>
                  <a:lnTo>
                    <a:pt x="76" y="0"/>
                  </a:lnTo>
                  <a:lnTo>
                    <a:pt x="102" y="5"/>
                  </a:lnTo>
                  <a:lnTo>
                    <a:pt x="142" y="46"/>
                  </a:lnTo>
                  <a:lnTo>
                    <a:pt x="142" y="78"/>
                  </a:lnTo>
                  <a:lnTo>
                    <a:pt x="167" y="121"/>
                  </a:lnTo>
                  <a:lnTo>
                    <a:pt x="130" y="84"/>
                  </a:lnTo>
                  <a:lnTo>
                    <a:pt x="126" y="46"/>
                  </a:lnTo>
                  <a:lnTo>
                    <a:pt x="98" y="19"/>
                  </a:lnTo>
                  <a:lnTo>
                    <a:pt x="76" y="13"/>
                  </a:lnTo>
                  <a:lnTo>
                    <a:pt x="76" y="13"/>
                  </a:lnTo>
                  <a:close/>
                </a:path>
              </a:pathLst>
            </a:custGeom>
            <a:solidFill>
              <a:srgbClr val="000000"/>
            </a:solidFill>
            <a:ln w="9525">
              <a:noFill/>
              <a:round/>
              <a:headEnd/>
              <a:tailEnd/>
            </a:ln>
          </p:spPr>
          <p:txBody>
            <a:bodyPr/>
            <a:lstStyle/>
            <a:p>
              <a:pPr>
                <a:defRPr/>
              </a:pPr>
              <a:endParaRPr lang="en-US"/>
            </a:p>
          </p:txBody>
        </p:sp>
        <p:sp>
          <p:nvSpPr>
            <p:cNvPr id="83336" name="Freeform 392">
              <a:extLst>
                <a:ext uri="{FF2B5EF4-FFF2-40B4-BE49-F238E27FC236}">
                  <a16:creationId xmlns:a16="http://schemas.microsoft.com/office/drawing/2014/main" id="{247AA1E7-35FE-63D4-E590-4DDDEAD75FA3}"/>
                </a:ext>
              </a:extLst>
            </p:cNvPr>
            <p:cNvSpPr>
              <a:spLocks/>
            </p:cNvSpPr>
            <p:nvPr/>
          </p:nvSpPr>
          <p:spPr bwMode="auto">
            <a:xfrm>
              <a:off x="4418" y="1367"/>
              <a:ext cx="106" cy="132"/>
            </a:xfrm>
            <a:custGeom>
              <a:avLst/>
              <a:gdLst/>
              <a:ahLst/>
              <a:cxnLst>
                <a:cxn ang="0">
                  <a:pos x="0" y="4"/>
                </a:cxn>
                <a:cxn ang="0">
                  <a:pos x="149" y="254"/>
                </a:cxn>
                <a:cxn ang="0">
                  <a:pos x="196" y="254"/>
                </a:cxn>
                <a:cxn ang="0">
                  <a:pos x="268" y="146"/>
                </a:cxn>
                <a:cxn ang="0">
                  <a:pos x="290" y="0"/>
                </a:cxn>
                <a:cxn ang="0">
                  <a:pos x="301" y="100"/>
                </a:cxn>
                <a:cxn ang="0">
                  <a:pos x="273" y="214"/>
                </a:cxn>
                <a:cxn ang="0">
                  <a:pos x="258" y="346"/>
                </a:cxn>
                <a:cxn ang="0">
                  <a:pos x="239" y="349"/>
                </a:cxn>
                <a:cxn ang="0">
                  <a:pos x="239" y="298"/>
                </a:cxn>
                <a:cxn ang="0">
                  <a:pos x="196" y="267"/>
                </a:cxn>
                <a:cxn ang="0">
                  <a:pos x="145" y="270"/>
                </a:cxn>
                <a:cxn ang="0">
                  <a:pos x="100" y="290"/>
                </a:cxn>
                <a:cxn ang="0">
                  <a:pos x="91" y="335"/>
                </a:cxn>
                <a:cxn ang="0">
                  <a:pos x="83" y="358"/>
                </a:cxn>
                <a:cxn ang="0">
                  <a:pos x="78" y="357"/>
                </a:cxn>
                <a:cxn ang="0">
                  <a:pos x="63" y="290"/>
                </a:cxn>
                <a:cxn ang="0">
                  <a:pos x="52" y="233"/>
                </a:cxn>
                <a:cxn ang="0">
                  <a:pos x="37" y="171"/>
                </a:cxn>
                <a:cxn ang="0">
                  <a:pos x="12" y="56"/>
                </a:cxn>
                <a:cxn ang="0">
                  <a:pos x="0" y="4"/>
                </a:cxn>
                <a:cxn ang="0">
                  <a:pos x="0" y="4"/>
                </a:cxn>
              </a:cxnLst>
              <a:rect l="0" t="0" r="r" b="b"/>
              <a:pathLst>
                <a:path w="301" h="358">
                  <a:moveTo>
                    <a:pt x="0" y="4"/>
                  </a:moveTo>
                  <a:lnTo>
                    <a:pt x="149" y="254"/>
                  </a:lnTo>
                  <a:lnTo>
                    <a:pt x="196" y="254"/>
                  </a:lnTo>
                  <a:lnTo>
                    <a:pt x="268" y="146"/>
                  </a:lnTo>
                  <a:lnTo>
                    <a:pt x="290" y="0"/>
                  </a:lnTo>
                  <a:lnTo>
                    <a:pt x="301" y="100"/>
                  </a:lnTo>
                  <a:lnTo>
                    <a:pt x="273" y="214"/>
                  </a:lnTo>
                  <a:lnTo>
                    <a:pt x="258" y="346"/>
                  </a:lnTo>
                  <a:lnTo>
                    <a:pt x="239" y="349"/>
                  </a:lnTo>
                  <a:lnTo>
                    <a:pt x="239" y="298"/>
                  </a:lnTo>
                  <a:lnTo>
                    <a:pt x="196" y="267"/>
                  </a:lnTo>
                  <a:lnTo>
                    <a:pt x="145" y="270"/>
                  </a:lnTo>
                  <a:lnTo>
                    <a:pt x="100" y="290"/>
                  </a:lnTo>
                  <a:lnTo>
                    <a:pt x="91" y="335"/>
                  </a:lnTo>
                  <a:lnTo>
                    <a:pt x="83" y="358"/>
                  </a:lnTo>
                  <a:lnTo>
                    <a:pt x="78" y="357"/>
                  </a:lnTo>
                  <a:lnTo>
                    <a:pt x="63" y="290"/>
                  </a:lnTo>
                  <a:lnTo>
                    <a:pt x="52" y="233"/>
                  </a:lnTo>
                  <a:lnTo>
                    <a:pt x="37" y="171"/>
                  </a:lnTo>
                  <a:lnTo>
                    <a:pt x="12" y="56"/>
                  </a:lnTo>
                  <a:lnTo>
                    <a:pt x="0" y="4"/>
                  </a:lnTo>
                  <a:lnTo>
                    <a:pt x="0" y="4"/>
                  </a:lnTo>
                  <a:close/>
                </a:path>
              </a:pathLst>
            </a:custGeom>
            <a:solidFill>
              <a:srgbClr val="FFFFFF"/>
            </a:solidFill>
            <a:ln w="9525">
              <a:noFill/>
              <a:round/>
              <a:headEnd/>
              <a:tailEnd/>
            </a:ln>
          </p:spPr>
          <p:txBody>
            <a:bodyPr/>
            <a:lstStyle/>
            <a:p>
              <a:pPr>
                <a:defRPr/>
              </a:pPr>
              <a:endParaRPr lang="en-US"/>
            </a:p>
          </p:txBody>
        </p:sp>
        <p:sp>
          <p:nvSpPr>
            <p:cNvPr id="83337" name="Freeform 393">
              <a:extLst>
                <a:ext uri="{FF2B5EF4-FFF2-40B4-BE49-F238E27FC236}">
                  <a16:creationId xmlns:a16="http://schemas.microsoft.com/office/drawing/2014/main" id="{F0E0FEB8-FDF8-678F-BEF4-D8C077C1A2D4}"/>
                </a:ext>
              </a:extLst>
            </p:cNvPr>
            <p:cNvSpPr>
              <a:spLocks/>
            </p:cNvSpPr>
            <p:nvPr/>
          </p:nvSpPr>
          <p:spPr bwMode="auto">
            <a:xfrm>
              <a:off x="4435" y="1037"/>
              <a:ext cx="76" cy="31"/>
            </a:xfrm>
            <a:custGeom>
              <a:avLst/>
              <a:gdLst/>
              <a:ahLst/>
              <a:cxnLst>
                <a:cxn ang="0">
                  <a:pos x="213" y="0"/>
                </a:cxn>
                <a:cxn ang="0">
                  <a:pos x="70" y="43"/>
                </a:cxn>
                <a:cxn ang="0">
                  <a:pos x="85" y="21"/>
                </a:cxn>
                <a:cxn ang="0">
                  <a:pos x="0" y="84"/>
                </a:cxn>
                <a:cxn ang="0">
                  <a:pos x="98" y="55"/>
                </a:cxn>
                <a:cxn ang="0">
                  <a:pos x="90" y="77"/>
                </a:cxn>
                <a:cxn ang="0">
                  <a:pos x="168" y="30"/>
                </a:cxn>
                <a:cxn ang="0">
                  <a:pos x="213" y="0"/>
                </a:cxn>
                <a:cxn ang="0">
                  <a:pos x="213" y="0"/>
                </a:cxn>
              </a:cxnLst>
              <a:rect l="0" t="0" r="r" b="b"/>
              <a:pathLst>
                <a:path w="213" h="84">
                  <a:moveTo>
                    <a:pt x="213" y="0"/>
                  </a:moveTo>
                  <a:lnTo>
                    <a:pt x="70" y="43"/>
                  </a:lnTo>
                  <a:lnTo>
                    <a:pt x="85" y="21"/>
                  </a:lnTo>
                  <a:lnTo>
                    <a:pt x="0" y="84"/>
                  </a:lnTo>
                  <a:lnTo>
                    <a:pt x="98" y="55"/>
                  </a:lnTo>
                  <a:lnTo>
                    <a:pt x="90" y="77"/>
                  </a:lnTo>
                  <a:lnTo>
                    <a:pt x="168" y="30"/>
                  </a:lnTo>
                  <a:lnTo>
                    <a:pt x="213" y="0"/>
                  </a:lnTo>
                  <a:lnTo>
                    <a:pt x="213" y="0"/>
                  </a:lnTo>
                  <a:close/>
                </a:path>
              </a:pathLst>
            </a:custGeom>
            <a:solidFill>
              <a:srgbClr val="FFE5B2"/>
            </a:solidFill>
            <a:ln w="9525">
              <a:noFill/>
              <a:round/>
              <a:headEnd/>
              <a:tailEnd/>
            </a:ln>
          </p:spPr>
          <p:txBody>
            <a:bodyPr/>
            <a:lstStyle/>
            <a:p>
              <a:pPr>
                <a:defRPr/>
              </a:pPr>
              <a:endParaRPr lang="en-US"/>
            </a:p>
          </p:txBody>
        </p:sp>
        <p:sp>
          <p:nvSpPr>
            <p:cNvPr id="83338" name="Freeform 394">
              <a:extLst>
                <a:ext uri="{FF2B5EF4-FFF2-40B4-BE49-F238E27FC236}">
                  <a16:creationId xmlns:a16="http://schemas.microsoft.com/office/drawing/2014/main" id="{131C60AB-F9EE-8DC8-06A9-2AAF3E51A6D9}"/>
                </a:ext>
              </a:extLst>
            </p:cNvPr>
            <p:cNvSpPr>
              <a:spLocks/>
            </p:cNvSpPr>
            <p:nvPr/>
          </p:nvSpPr>
          <p:spPr bwMode="auto">
            <a:xfrm>
              <a:off x="4477" y="1063"/>
              <a:ext cx="43" cy="29"/>
            </a:xfrm>
            <a:custGeom>
              <a:avLst/>
              <a:gdLst/>
              <a:ahLst/>
              <a:cxnLst>
                <a:cxn ang="0">
                  <a:pos x="41" y="0"/>
                </a:cxn>
                <a:cxn ang="0">
                  <a:pos x="26" y="16"/>
                </a:cxn>
                <a:cxn ang="0">
                  <a:pos x="65" y="6"/>
                </a:cxn>
                <a:cxn ang="0">
                  <a:pos x="62" y="25"/>
                </a:cxn>
                <a:cxn ang="0">
                  <a:pos x="122" y="9"/>
                </a:cxn>
                <a:cxn ang="0">
                  <a:pos x="59" y="56"/>
                </a:cxn>
                <a:cxn ang="0">
                  <a:pos x="0" y="78"/>
                </a:cxn>
                <a:cxn ang="0">
                  <a:pos x="59" y="41"/>
                </a:cxn>
                <a:cxn ang="0">
                  <a:pos x="1" y="53"/>
                </a:cxn>
                <a:cxn ang="0">
                  <a:pos x="38" y="29"/>
                </a:cxn>
                <a:cxn ang="0">
                  <a:pos x="1" y="29"/>
                </a:cxn>
                <a:cxn ang="0">
                  <a:pos x="10" y="1"/>
                </a:cxn>
                <a:cxn ang="0">
                  <a:pos x="41" y="0"/>
                </a:cxn>
                <a:cxn ang="0">
                  <a:pos x="41" y="0"/>
                </a:cxn>
              </a:cxnLst>
              <a:rect l="0" t="0" r="r" b="b"/>
              <a:pathLst>
                <a:path w="122" h="78">
                  <a:moveTo>
                    <a:pt x="41" y="0"/>
                  </a:moveTo>
                  <a:lnTo>
                    <a:pt x="26" y="16"/>
                  </a:lnTo>
                  <a:lnTo>
                    <a:pt x="65" y="6"/>
                  </a:lnTo>
                  <a:lnTo>
                    <a:pt x="62" y="25"/>
                  </a:lnTo>
                  <a:lnTo>
                    <a:pt x="122" y="9"/>
                  </a:lnTo>
                  <a:lnTo>
                    <a:pt x="59" y="56"/>
                  </a:lnTo>
                  <a:lnTo>
                    <a:pt x="0" y="78"/>
                  </a:lnTo>
                  <a:lnTo>
                    <a:pt x="59" y="41"/>
                  </a:lnTo>
                  <a:lnTo>
                    <a:pt x="1" y="53"/>
                  </a:lnTo>
                  <a:lnTo>
                    <a:pt x="38" y="29"/>
                  </a:lnTo>
                  <a:lnTo>
                    <a:pt x="1" y="29"/>
                  </a:lnTo>
                  <a:lnTo>
                    <a:pt x="10" y="1"/>
                  </a:lnTo>
                  <a:lnTo>
                    <a:pt x="41" y="0"/>
                  </a:lnTo>
                  <a:lnTo>
                    <a:pt x="41" y="0"/>
                  </a:lnTo>
                  <a:close/>
                </a:path>
              </a:pathLst>
            </a:custGeom>
            <a:solidFill>
              <a:srgbClr val="FFE5B2"/>
            </a:solidFill>
            <a:ln w="9525">
              <a:noFill/>
              <a:round/>
              <a:headEnd/>
              <a:tailEnd/>
            </a:ln>
          </p:spPr>
          <p:txBody>
            <a:bodyPr/>
            <a:lstStyle/>
            <a:p>
              <a:pPr>
                <a:defRPr/>
              </a:pPr>
              <a:endParaRPr lang="en-US"/>
            </a:p>
          </p:txBody>
        </p:sp>
        <p:sp>
          <p:nvSpPr>
            <p:cNvPr id="83339" name="Freeform 395">
              <a:extLst>
                <a:ext uri="{FF2B5EF4-FFF2-40B4-BE49-F238E27FC236}">
                  <a16:creationId xmlns:a16="http://schemas.microsoft.com/office/drawing/2014/main" id="{A125B901-8E52-99F1-0792-CE5C4F2E919D}"/>
                </a:ext>
              </a:extLst>
            </p:cNvPr>
            <p:cNvSpPr>
              <a:spLocks/>
            </p:cNvSpPr>
            <p:nvPr/>
          </p:nvSpPr>
          <p:spPr bwMode="auto">
            <a:xfrm>
              <a:off x="5145" y="1558"/>
              <a:ext cx="210" cy="236"/>
            </a:xfrm>
            <a:custGeom>
              <a:avLst/>
              <a:gdLst/>
              <a:ahLst/>
              <a:cxnLst>
                <a:cxn ang="0">
                  <a:pos x="0" y="0"/>
                </a:cxn>
                <a:cxn ang="0">
                  <a:pos x="585" y="10"/>
                </a:cxn>
                <a:cxn ang="0">
                  <a:pos x="593" y="277"/>
                </a:cxn>
                <a:cxn ang="0">
                  <a:pos x="590" y="464"/>
                </a:cxn>
                <a:cxn ang="0">
                  <a:pos x="585" y="531"/>
                </a:cxn>
                <a:cxn ang="0">
                  <a:pos x="575" y="562"/>
                </a:cxn>
                <a:cxn ang="0">
                  <a:pos x="549" y="575"/>
                </a:cxn>
                <a:cxn ang="0">
                  <a:pos x="494" y="593"/>
                </a:cxn>
                <a:cxn ang="0">
                  <a:pos x="423" y="610"/>
                </a:cxn>
                <a:cxn ang="0">
                  <a:pos x="342" y="628"/>
                </a:cxn>
                <a:cxn ang="0">
                  <a:pos x="261" y="638"/>
                </a:cxn>
                <a:cxn ang="0">
                  <a:pos x="187" y="638"/>
                </a:cxn>
                <a:cxn ang="0">
                  <a:pos x="130" y="627"/>
                </a:cxn>
                <a:cxn ang="0">
                  <a:pos x="97" y="597"/>
                </a:cxn>
                <a:cxn ang="0">
                  <a:pos x="63" y="460"/>
                </a:cxn>
                <a:cxn ang="0">
                  <a:pos x="47" y="363"/>
                </a:cxn>
                <a:cxn ang="0">
                  <a:pos x="31" y="261"/>
                </a:cxn>
                <a:cxn ang="0">
                  <a:pos x="9" y="80"/>
                </a:cxn>
                <a:cxn ang="0">
                  <a:pos x="0" y="0"/>
                </a:cxn>
                <a:cxn ang="0">
                  <a:pos x="0" y="0"/>
                </a:cxn>
              </a:cxnLst>
              <a:rect l="0" t="0" r="r" b="b"/>
              <a:pathLst>
                <a:path w="593" h="638">
                  <a:moveTo>
                    <a:pt x="0" y="0"/>
                  </a:moveTo>
                  <a:lnTo>
                    <a:pt x="585" y="10"/>
                  </a:lnTo>
                  <a:lnTo>
                    <a:pt x="593" y="277"/>
                  </a:lnTo>
                  <a:lnTo>
                    <a:pt x="590" y="464"/>
                  </a:lnTo>
                  <a:lnTo>
                    <a:pt x="585" y="531"/>
                  </a:lnTo>
                  <a:lnTo>
                    <a:pt x="575" y="562"/>
                  </a:lnTo>
                  <a:lnTo>
                    <a:pt x="549" y="575"/>
                  </a:lnTo>
                  <a:lnTo>
                    <a:pt x="494" y="593"/>
                  </a:lnTo>
                  <a:lnTo>
                    <a:pt x="423" y="610"/>
                  </a:lnTo>
                  <a:lnTo>
                    <a:pt x="342" y="628"/>
                  </a:lnTo>
                  <a:lnTo>
                    <a:pt x="261" y="638"/>
                  </a:lnTo>
                  <a:lnTo>
                    <a:pt x="187" y="638"/>
                  </a:lnTo>
                  <a:lnTo>
                    <a:pt x="130" y="627"/>
                  </a:lnTo>
                  <a:lnTo>
                    <a:pt x="97" y="597"/>
                  </a:lnTo>
                  <a:lnTo>
                    <a:pt x="63" y="460"/>
                  </a:lnTo>
                  <a:lnTo>
                    <a:pt x="47" y="363"/>
                  </a:lnTo>
                  <a:lnTo>
                    <a:pt x="31" y="261"/>
                  </a:lnTo>
                  <a:lnTo>
                    <a:pt x="9" y="80"/>
                  </a:lnTo>
                  <a:lnTo>
                    <a:pt x="0" y="0"/>
                  </a:lnTo>
                  <a:lnTo>
                    <a:pt x="0" y="0"/>
                  </a:lnTo>
                  <a:close/>
                </a:path>
              </a:pathLst>
            </a:custGeom>
            <a:solidFill>
              <a:srgbClr val="E5E5E5"/>
            </a:solidFill>
            <a:ln w="9525">
              <a:noFill/>
              <a:round/>
              <a:headEnd/>
              <a:tailEnd/>
            </a:ln>
          </p:spPr>
          <p:txBody>
            <a:bodyPr/>
            <a:lstStyle/>
            <a:p>
              <a:pPr>
                <a:defRPr/>
              </a:pPr>
              <a:endParaRPr lang="en-US"/>
            </a:p>
          </p:txBody>
        </p:sp>
        <p:sp>
          <p:nvSpPr>
            <p:cNvPr id="83340" name="Freeform 396">
              <a:extLst>
                <a:ext uri="{FF2B5EF4-FFF2-40B4-BE49-F238E27FC236}">
                  <a16:creationId xmlns:a16="http://schemas.microsoft.com/office/drawing/2014/main" id="{7482330B-DCE4-DA29-6539-A3766FD9FDFF}"/>
                </a:ext>
              </a:extLst>
            </p:cNvPr>
            <p:cNvSpPr>
              <a:spLocks/>
            </p:cNvSpPr>
            <p:nvPr/>
          </p:nvSpPr>
          <p:spPr bwMode="auto">
            <a:xfrm>
              <a:off x="5122" y="1555"/>
              <a:ext cx="223" cy="261"/>
            </a:xfrm>
            <a:custGeom>
              <a:avLst/>
              <a:gdLst/>
              <a:ahLst/>
              <a:cxnLst>
                <a:cxn ang="0">
                  <a:pos x="17" y="0"/>
                </a:cxn>
                <a:cxn ang="0">
                  <a:pos x="38" y="48"/>
                </a:cxn>
                <a:cxn ang="0">
                  <a:pos x="29" y="688"/>
                </a:cxn>
                <a:cxn ang="0">
                  <a:pos x="631" y="691"/>
                </a:cxn>
                <a:cxn ang="0">
                  <a:pos x="533" y="698"/>
                </a:cxn>
                <a:cxn ang="0">
                  <a:pos x="8" y="698"/>
                </a:cxn>
                <a:cxn ang="0">
                  <a:pos x="19" y="45"/>
                </a:cxn>
                <a:cxn ang="0">
                  <a:pos x="14" y="26"/>
                </a:cxn>
                <a:cxn ang="0">
                  <a:pos x="8" y="11"/>
                </a:cxn>
                <a:cxn ang="0">
                  <a:pos x="0" y="2"/>
                </a:cxn>
                <a:cxn ang="0">
                  <a:pos x="17" y="0"/>
                </a:cxn>
                <a:cxn ang="0">
                  <a:pos x="17" y="0"/>
                </a:cxn>
              </a:cxnLst>
              <a:rect l="0" t="0" r="r" b="b"/>
              <a:pathLst>
                <a:path w="631" h="698">
                  <a:moveTo>
                    <a:pt x="17" y="0"/>
                  </a:moveTo>
                  <a:lnTo>
                    <a:pt x="38" y="48"/>
                  </a:lnTo>
                  <a:lnTo>
                    <a:pt x="29" y="688"/>
                  </a:lnTo>
                  <a:lnTo>
                    <a:pt x="631" y="691"/>
                  </a:lnTo>
                  <a:lnTo>
                    <a:pt x="533" y="698"/>
                  </a:lnTo>
                  <a:lnTo>
                    <a:pt x="8" y="698"/>
                  </a:lnTo>
                  <a:lnTo>
                    <a:pt x="19" y="45"/>
                  </a:lnTo>
                  <a:lnTo>
                    <a:pt x="14" y="26"/>
                  </a:lnTo>
                  <a:lnTo>
                    <a:pt x="8" y="11"/>
                  </a:lnTo>
                  <a:lnTo>
                    <a:pt x="0" y="2"/>
                  </a:lnTo>
                  <a:lnTo>
                    <a:pt x="17" y="0"/>
                  </a:lnTo>
                  <a:lnTo>
                    <a:pt x="17" y="0"/>
                  </a:lnTo>
                  <a:close/>
                </a:path>
              </a:pathLst>
            </a:custGeom>
            <a:solidFill>
              <a:srgbClr val="000000"/>
            </a:solidFill>
            <a:ln w="9525">
              <a:noFill/>
              <a:round/>
              <a:headEnd/>
              <a:tailEnd/>
            </a:ln>
          </p:spPr>
          <p:txBody>
            <a:bodyPr/>
            <a:lstStyle/>
            <a:p>
              <a:pPr>
                <a:defRPr/>
              </a:pPr>
              <a:endParaRPr lang="en-US"/>
            </a:p>
          </p:txBody>
        </p:sp>
        <p:sp>
          <p:nvSpPr>
            <p:cNvPr id="83341" name="Freeform 397">
              <a:extLst>
                <a:ext uri="{FF2B5EF4-FFF2-40B4-BE49-F238E27FC236}">
                  <a16:creationId xmlns:a16="http://schemas.microsoft.com/office/drawing/2014/main" id="{8465F03D-6558-B5EA-CF0D-19FD32FD6F73}"/>
                </a:ext>
              </a:extLst>
            </p:cNvPr>
            <p:cNvSpPr>
              <a:spLocks/>
            </p:cNvSpPr>
            <p:nvPr/>
          </p:nvSpPr>
          <p:spPr bwMode="auto">
            <a:xfrm>
              <a:off x="4728" y="1471"/>
              <a:ext cx="41" cy="35"/>
            </a:xfrm>
            <a:custGeom>
              <a:avLst/>
              <a:gdLst/>
              <a:ahLst/>
              <a:cxnLst>
                <a:cxn ang="0">
                  <a:pos x="0" y="60"/>
                </a:cxn>
                <a:cxn ang="0">
                  <a:pos x="97" y="0"/>
                </a:cxn>
                <a:cxn ang="0">
                  <a:pos x="108" y="1"/>
                </a:cxn>
                <a:cxn ang="0">
                  <a:pos x="119" y="32"/>
                </a:cxn>
                <a:cxn ang="0">
                  <a:pos x="110" y="40"/>
                </a:cxn>
                <a:cxn ang="0">
                  <a:pos x="93" y="52"/>
                </a:cxn>
                <a:cxn ang="0">
                  <a:pos x="69" y="65"/>
                </a:cxn>
                <a:cxn ang="0">
                  <a:pos x="15" y="93"/>
                </a:cxn>
                <a:cxn ang="0">
                  <a:pos x="3" y="77"/>
                </a:cxn>
                <a:cxn ang="0">
                  <a:pos x="0" y="60"/>
                </a:cxn>
                <a:cxn ang="0">
                  <a:pos x="0" y="60"/>
                </a:cxn>
              </a:cxnLst>
              <a:rect l="0" t="0" r="r" b="b"/>
              <a:pathLst>
                <a:path w="119" h="93">
                  <a:moveTo>
                    <a:pt x="0" y="60"/>
                  </a:moveTo>
                  <a:lnTo>
                    <a:pt x="97" y="0"/>
                  </a:lnTo>
                  <a:lnTo>
                    <a:pt x="108" y="1"/>
                  </a:lnTo>
                  <a:lnTo>
                    <a:pt x="119" y="32"/>
                  </a:lnTo>
                  <a:lnTo>
                    <a:pt x="110" y="40"/>
                  </a:lnTo>
                  <a:lnTo>
                    <a:pt x="93" y="52"/>
                  </a:lnTo>
                  <a:lnTo>
                    <a:pt x="69" y="65"/>
                  </a:lnTo>
                  <a:lnTo>
                    <a:pt x="15" y="93"/>
                  </a:lnTo>
                  <a:lnTo>
                    <a:pt x="3" y="77"/>
                  </a:lnTo>
                  <a:lnTo>
                    <a:pt x="0" y="60"/>
                  </a:lnTo>
                  <a:lnTo>
                    <a:pt x="0" y="60"/>
                  </a:lnTo>
                  <a:close/>
                </a:path>
              </a:pathLst>
            </a:custGeom>
            <a:solidFill>
              <a:srgbClr val="703110"/>
            </a:solidFill>
            <a:ln w="9525">
              <a:noFill/>
              <a:round/>
              <a:headEnd/>
              <a:tailEnd/>
            </a:ln>
          </p:spPr>
          <p:txBody>
            <a:bodyPr/>
            <a:lstStyle/>
            <a:p>
              <a:pPr>
                <a:defRPr/>
              </a:pPr>
              <a:endParaRPr lang="en-US"/>
            </a:p>
          </p:txBody>
        </p:sp>
        <p:sp>
          <p:nvSpPr>
            <p:cNvPr id="83342" name="Freeform 398">
              <a:extLst>
                <a:ext uri="{FF2B5EF4-FFF2-40B4-BE49-F238E27FC236}">
                  <a16:creationId xmlns:a16="http://schemas.microsoft.com/office/drawing/2014/main" id="{1D4EFF32-91CC-D452-58CF-39A013D26347}"/>
                </a:ext>
              </a:extLst>
            </p:cNvPr>
            <p:cNvSpPr>
              <a:spLocks/>
            </p:cNvSpPr>
            <p:nvPr/>
          </p:nvSpPr>
          <p:spPr bwMode="auto">
            <a:xfrm>
              <a:off x="4703" y="1499"/>
              <a:ext cx="20" cy="12"/>
            </a:xfrm>
            <a:custGeom>
              <a:avLst/>
              <a:gdLst/>
              <a:ahLst/>
              <a:cxnLst>
                <a:cxn ang="0">
                  <a:pos x="0" y="9"/>
                </a:cxn>
                <a:cxn ang="0">
                  <a:pos x="41" y="0"/>
                </a:cxn>
                <a:cxn ang="0">
                  <a:pos x="53" y="22"/>
                </a:cxn>
                <a:cxn ang="0">
                  <a:pos x="41" y="34"/>
                </a:cxn>
                <a:cxn ang="0">
                  <a:pos x="31" y="16"/>
                </a:cxn>
                <a:cxn ang="0">
                  <a:pos x="12" y="19"/>
                </a:cxn>
                <a:cxn ang="0">
                  <a:pos x="0" y="9"/>
                </a:cxn>
                <a:cxn ang="0">
                  <a:pos x="0" y="9"/>
                </a:cxn>
              </a:cxnLst>
              <a:rect l="0" t="0" r="r" b="b"/>
              <a:pathLst>
                <a:path w="53" h="34">
                  <a:moveTo>
                    <a:pt x="0" y="9"/>
                  </a:moveTo>
                  <a:lnTo>
                    <a:pt x="41" y="0"/>
                  </a:lnTo>
                  <a:lnTo>
                    <a:pt x="53" y="22"/>
                  </a:lnTo>
                  <a:lnTo>
                    <a:pt x="41" y="34"/>
                  </a:lnTo>
                  <a:lnTo>
                    <a:pt x="31" y="16"/>
                  </a:lnTo>
                  <a:lnTo>
                    <a:pt x="12" y="19"/>
                  </a:lnTo>
                  <a:lnTo>
                    <a:pt x="0" y="9"/>
                  </a:lnTo>
                  <a:lnTo>
                    <a:pt x="0" y="9"/>
                  </a:lnTo>
                  <a:close/>
                </a:path>
              </a:pathLst>
            </a:custGeom>
            <a:solidFill>
              <a:srgbClr val="703110"/>
            </a:solidFill>
            <a:ln w="9525">
              <a:noFill/>
              <a:round/>
              <a:headEnd/>
              <a:tailEnd/>
            </a:ln>
          </p:spPr>
          <p:txBody>
            <a:bodyPr/>
            <a:lstStyle/>
            <a:p>
              <a:pPr>
                <a:defRPr/>
              </a:pPr>
              <a:endParaRPr lang="en-US"/>
            </a:p>
          </p:txBody>
        </p:sp>
        <p:sp>
          <p:nvSpPr>
            <p:cNvPr id="83343" name="Freeform 399">
              <a:extLst>
                <a:ext uri="{FF2B5EF4-FFF2-40B4-BE49-F238E27FC236}">
                  <a16:creationId xmlns:a16="http://schemas.microsoft.com/office/drawing/2014/main" id="{0EC73956-08F7-72F9-073D-507D60174099}"/>
                </a:ext>
              </a:extLst>
            </p:cNvPr>
            <p:cNvSpPr>
              <a:spLocks/>
            </p:cNvSpPr>
            <p:nvPr/>
          </p:nvSpPr>
          <p:spPr bwMode="auto">
            <a:xfrm>
              <a:off x="4718" y="1492"/>
              <a:ext cx="6" cy="5"/>
            </a:xfrm>
            <a:custGeom>
              <a:avLst/>
              <a:gdLst/>
              <a:ahLst/>
              <a:cxnLst>
                <a:cxn ang="0">
                  <a:pos x="17" y="0"/>
                </a:cxn>
                <a:cxn ang="0">
                  <a:pos x="17" y="15"/>
                </a:cxn>
                <a:cxn ang="0">
                  <a:pos x="0" y="6"/>
                </a:cxn>
                <a:cxn ang="0">
                  <a:pos x="17" y="0"/>
                </a:cxn>
                <a:cxn ang="0">
                  <a:pos x="17" y="0"/>
                </a:cxn>
              </a:cxnLst>
              <a:rect l="0" t="0" r="r" b="b"/>
              <a:pathLst>
                <a:path w="17" h="15">
                  <a:moveTo>
                    <a:pt x="17" y="0"/>
                  </a:moveTo>
                  <a:lnTo>
                    <a:pt x="17" y="15"/>
                  </a:lnTo>
                  <a:lnTo>
                    <a:pt x="0" y="6"/>
                  </a:lnTo>
                  <a:lnTo>
                    <a:pt x="17" y="0"/>
                  </a:lnTo>
                  <a:lnTo>
                    <a:pt x="17" y="0"/>
                  </a:lnTo>
                  <a:close/>
                </a:path>
              </a:pathLst>
            </a:custGeom>
            <a:solidFill>
              <a:srgbClr val="CC7F4C"/>
            </a:solidFill>
            <a:ln w="9525">
              <a:noFill/>
              <a:round/>
              <a:headEnd/>
              <a:tailEnd/>
            </a:ln>
          </p:spPr>
          <p:txBody>
            <a:bodyPr/>
            <a:lstStyle/>
            <a:p>
              <a:pPr>
                <a:defRPr/>
              </a:pPr>
              <a:endParaRPr lang="en-US"/>
            </a:p>
          </p:txBody>
        </p:sp>
        <p:sp>
          <p:nvSpPr>
            <p:cNvPr id="83344" name="Freeform 400">
              <a:extLst>
                <a:ext uri="{FF2B5EF4-FFF2-40B4-BE49-F238E27FC236}">
                  <a16:creationId xmlns:a16="http://schemas.microsoft.com/office/drawing/2014/main" id="{99AC38F7-49E4-69EA-B588-84B6B8BF0655}"/>
                </a:ext>
              </a:extLst>
            </p:cNvPr>
            <p:cNvSpPr>
              <a:spLocks/>
            </p:cNvSpPr>
            <p:nvPr/>
          </p:nvSpPr>
          <p:spPr bwMode="auto">
            <a:xfrm>
              <a:off x="4731" y="1477"/>
              <a:ext cx="26" cy="23"/>
            </a:xfrm>
            <a:custGeom>
              <a:avLst/>
              <a:gdLst/>
              <a:ahLst/>
              <a:cxnLst>
                <a:cxn ang="0">
                  <a:pos x="74" y="0"/>
                </a:cxn>
                <a:cxn ang="0">
                  <a:pos x="0" y="44"/>
                </a:cxn>
                <a:cxn ang="0">
                  <a:pos x="2" y="60"/>
                </a:cxn>
                <a:cxn ang="0">
                  <a:pos x="15" y="65"/>
                </a:cxn>
                <a:cxn ang="0">
                  <a:pos x="24" y="62"/>
                </a:cxn>
                <a:cxn ang="0">
                  <a:pos x="13" y="53"/>
                </a:cxn>
                <a:cxn ang="0">
                  <a:pos x="25" y="40"/>
                </a:cxn>
                <a:cxn ang="0">
                  <a:pos x="46" y="22"/>
                </a:cxn>
                <a:cxn ang="0">
                  <a:pos x="74" y="0"/>
                </a:cxn>
                <a:cxn ang="0">
                  <a:pos x="74" y="0"/>
                </a:cxn>
              </a:cxnLst>
              <a:rect l="0" t="0" r="r" b="b"/>
              <a:pathLst>
                <a:path w="74" h="65">
                  <a:moveTo>
                    <a:pt x="74" y="0"/>
                  </a:moveTo>
                  <a:lnTo>
                    <a:pt x="0" y="44"/>
                  </a:lnTo>
                  <a:lnTo>
                    <a:pt x="2" y="60"/>
                  </a:lnTo>
                  <a:lnTo>
                    <a:pt x="15" y="65"/>
                  </a:lnTo>
                  <a:lnTo>
                    <a:pt x="24" y="62"/>
                  </a:lnTo>
                  <a:lnTo>
                    <a:pt x="13" y="53"/>
                  </a:lnTo>
                  <a:lnTo>
                    <a:pt x="25" y="40"/>
                  </a:lnTo>
                  <a:lnTo>
                    <a:pt x="46" y="22"/>
                  </a:lnTo>
                  <a:lnTo>
                    <a:pt x="74" y="0"/>
                  </a:lnTo>
                  <a:lnTo>
                    <a:pt x="74" y="0"/>
                  </a:lnTo>
                  <a:close/>
                </a:path>
              </a:pathLst>
            </a:custGeom>
            <a:solidFill>
              <a:srgbClr val="D99966"/>
            </a:solidFill>
            <a:ln w="9525">
              <a:noFill/>
              <a:round/>
              <a:headEnd/>
              <a:tailEnd/>
            </a:ln>
          </p:spPr>
          <p:txBody>
            <a:bodyPr/>
            <a:lstStyle/>
            <a:p>
              <a:pPr>
                <a:defRPr/>
              </a:pPr>
              <a:endParaRPr lang="en-US"/>
            </a:p>
          </p:txBody>
        </p:sp>
        <p:sp>
          <p:nvSpPr>
            <p:cNvPr id="83345" name="Freeform 401">
              <a:extLst>
                <a:ext uri="{FF2B5EF4-FFF2-40B4-BE49-F238E27FC236}">
                  <a16:creationId xmlns:a16="http://schemas.microsoft.com/office/drawing/2014/main" id="{134718EC-8863-3DC6-0480-A281F29D69CD}"/>
                </a:ext>
              </a:extLst>
            </p:cNvPr>
            <p:cNvSpPr>
              <a:spLocks/>
            </p:cNvSpPr>
            <p:nvPr/>
          </p:nvSpPr>
          <p:spPr bwMode="auto">
            <a:xfrm>
              <a:off x="4409" y="1719"/>
              <a:ext cx="35" cy="25"/>
            </a:xfrm>
            <a:custGeom>
              <a:avLst/>
              <a:gdLst/>
              <a:ahLst/>
              <a:cxnLst>
                <a:cxn ang="0">
                  <a:pos x="71" y="0"/>
                </a:cxn>
                <a:cxn ang="0">
                  <a:pos x="51" y="6"/>
                </a:cxn>
                <a:cxn ang="0">
                  <a:pos x="21" y="23"/>
                </a:cxn>
                <a:cxn ang="0">
                  <a:pos x="0" y="51"/>
                </a:cxn>
                <a:cxn ang="0">
                  <a:pos x="0" y="70"/>
                </a:cxn>
                <a:cxn ang="0">
                  <a:pos x="20" y="70"/>
                </a:cxn>
                <a:cxn ang="0">
                  <a:pos x="33" y="54"/>
                </a:cxn>
                <a:cxn ang="0">
                  <a:pos x="42" y="39"/>
                </a:cxn>
                <a:cxn ang="0">
                  <a:pos x="58" y="26"/>
                </a:cxn>
                <a:cxn ang="0">
                  <a:pos x="80" y="9"/>
                </a:cxn>
                <a:cxn ang="0">
                  <a:pos x="98" y="5"/>
                </a:cxn>
                <a:cxn ang="0">
                  <a:pos x="71" y="0"/>
                </a:cxn>
                <a:cxn ang="0">
                  <a:pos x="71" y="0"/>
                </a:cxn>
              </a:cxnLst>
              <a:rect l="0" t="0" r="r" b="b"/>
              <a:pathLst>
                <a:path w="98" h="70">
                  <a:moveTo>
                    <a:pt x="71" y="0"/>
                  </a:moveTo>
                  <a:lnTo>
                    <a:pt x="51" y="6"/>
                  </a:lnTo>
                  <a:lnTo>
                    <a:pt x="21" y="23"/>
                  </a:lnTo>
                  <a:lnTo>
                    <a:pt x="0" y="51"/>
                  </a:lnTo>
                  <a:lnTo>
                    <a:pt x="0" y="70"/>
                  </a:lnTo>
                  <a:lnTo>
                    <a:pt x="20" y="70"/>
                  </a:lnTo>
                  <a:lnTo>
                    <a:pt x="33" y="54"/>
                  </a:lnTo>
                  <a:lnTo>
                    <a:pt x="42" y="39"/>
                  </a:lnTo>
                  <a:lnTo>
                    <a:pt x="58" y="26"/>
                  </a:lnTo>
                  <a:lnTo>
                    <a:pt x="80" y="9"/>
                  </a:lnTo>
                  <a:lnTo>
                    <a:pt x="98" y="5"/>
                  </a:lnTo>
                  <a:lnTo>
                    <a:pt x="71" y="0"/>
                  </a:lnTo>
                  <a:lnTo>
                    <a:pt x="71" y="0"/>
                  </a:lnTo>
                  <a:close/>
                </a:path>
              </a:pathLst>
            </a:custGeom>
            <a:solidFill>
              <a:srgbClr val="E5B27F"/>
            </a:solidFill>
            <a:ln w="9525">
              <a:noFill/>
              <a:round/>
              <a:headEnd/>
              <a:tailEnd/>
            </a:ln>
          </p:spPr>
          <p:txBody>
            <a:bodyPr/>
            <a:lstStyle/>
            <a:p>
              <a:pPr>
                <a:defRPr/>
              </a:pPr>
              <a:endParaRPr lang="en-US"/>
            </a:p>
          </p:txBody>
        </p:sp>
        <p:sp>
          <p:nvSpPr>
            <p:cNvPr id="83346" name="Freeform 402">
              <a:extLst>
                <a:ext uri="{FF2B5EF4-FFF2-40B4-BE49-F238E27FC236}">
                  <a16:creationId xmlns:a16="http://schemas.microsoft.com/office/drawing/2014/main" id="{7812444C-DD60-BEF6-9738-7FC52D316F58}"/>
                </a:ext>
              </a:extLst>
            </p:cNvPr>
            <p:cNvSpPr>
              <a:spLocks/>
            </p:cNvSpPr>
            <p:nvPr/>
          </p:nvSpPr>
          <p:spPr bwMode="auto">
            <a:xfrm>
              <a:off x="4403" y="1742"/>
              <a:ext cx="15" cy="49"/>
            </a:xfrm>
            <a:custGeom>
              <a:avLst/>
              <a:gdLst/>
              <a:ahLst/>
              <a:cxnLst>
                <a:cxn ang="0">
                  <a:pos x="9" y="10"/>
                </a:cxn>
                <a:cxn ang="0">
                  <a:pos x="31" y="0"/>
                </a:cxn>
                <a:cxn ang="0">
                  <a:pos x="45" y="3"/>
                </a:cxn>
                <a:cxn ang="0">
                  <a:pos x="40" y="35"/>
                </a:cxn>
                <a:cxn ang="0">
                  <a:pos x="34" y="63"/>
                </a:cxn>
                <a:cxn ang="0">
                  <a:pos x="35" y="128"/>
                </a:cxn>
                <a:cxn ang="0">
                  <a:pos x="23" y="136"/>
                </a:cxn>
                <a:cxn ang="0">
                  <a:pos x="13" y="134"/>
                </a:cxn>
                <a:cxn ang="0">
                  <a:pos x="6" y="103"/>
                </a:cxn>
                <a:cxn ang="0">
                  <a:pos x="0" y="81"/>
                </a:cxn>
                <a:cxn ang="0">
                  <a:pos x="1" y="35"/>
                </a:cxn>
                <a:cxn ang="0">
                  <a:pos x="9" y="10"/>
                </a:cxn>
                <a:cxn ang="0">
                  <a:pos x="9" y="10"/>
                </a:cxn>
              </a:cxnLst>
              <a:rect l="0" t="0" r="r" b="b"/>
              <a:pathLst>
                <a:path w="45" h="136">
                  <a:moveTo>
                    <a:pt x="9" y="10"/>
                  </a:moveTo>
                  <a:lnTo>
                    <a:pt x="31" y="0"/>
                  </a:lnTo>
                  <a:lnTo>
                    <a:pt x="45" y="3"/>
                  </a:lnTo>
                  <a:lnTo>
                    <a:pt x="40" y="35"/>
                  </a:lnTo>
                  <a:lnTo>
                    <a:pt x="34" y="63"/>
                  </a:lnTo>
                  <a:lnTo>
                    <a:pt x="35" y="128"/>
                  </a:lnTo>
                  <a:lnTo>
                    <a:pt x="23" y="136"/>
                  </a:lnTo>
                  <a:lnTo>
                    <a:pt x="13" y="134"/>
                  </a:lnTo>
                  <a:lnTo>
                    <a:pt x="6" y="103"/>
                  </a:lnTo>
                  <a:lnTo>
                    <a:pt x="0" y="81"/>
                  </a:lnTo>
                  <a:lnTo>
                    <a:pt x="1" y="35"/>
                  </a:lnTo>
                  <a:lnTo>
                    <a:pt x="9" y="10"/>
                  </a:lnTo>
                  <a:lnTo>
                    <a:pt x="9" y="10"/>
                  </a:lnTo>
                  <a:close/>
                </a:path>
              </a:pathLst>
            </a:custGeom>
            <a:solidFill>
              <a:srgbClr val="E5B27F"/>
            </a:solidFill>
            <a:ln w="9525">
              <a:noFill/>
              <a:round/>
              <a:headEnd/>
              <a:tailEnd/>
            </a:ln>
          </p:spPr>
          <p:txBody>
            <a:bodyPr/>
            <a:lstStyle/>
            <a:p>
              <a:pPr>
                <a:defRPr/>
              </a:pPr>
              <a:endParaRPr lang="en-US"/>
            </a:p>
          </p:txBody>
        </p:sp>
        <p:sp>
          <p:nvSpPr>
            <p:cNvPr id="83347" name="Freeform 403">
              <a:extLst>
                <a:ext uri="{FF2B5EF4-FFF2-40B4-BE49-F238E27FC236}">
                  <a16:creationId xmlns:a16="http://schemas.microsoft.com/office/drawing/2014/main" id="{79C2D08C-FB80-3DEC-5E04-4A65A3D86D1E}"/>
                </a:ext>
              </a:extLst>
            </p:cNvPr>
            <p:cNvSpPr>
              <a:spLocks/>
            </p:cNvSpPr>
            <p:nvPr/>
          </p:nvSpPr>
          <p:spPr bwMode="auto">
            <a:xfrm>
              <a:off x="4404" y="1745"/>
              <a:ext cx="9" cy="38"/>
            </a:xfrm>
            <a:custGeom>
              <a:avLst/>
              <a:gdLst/>
              <a:ahLst/>
              <a:cxnLst>
                <a:cxn ang="0">
                  <a:pos x="11" y="0"/>
                </a:cxn>
                <a:cxn ang="0">
                  <a:pos x="1" y="23"/>
                </a:cxn>
                <a:cxn ang="0">
                  <a:pos x="0" y="65"/>
                </a:cxn>
                <a:cxn ang="0">
                  <a:pos x="4" y="94"/>
                </a:cxn>
                <a:cxn ang="0">
                  <a:pos x="23" y="97"/>
                </a:cxn>
                <a:cxn ang="0">
                  <a:pos x="25" y="32"/>
                </a:cxn>
                <a:cxn ang="0">
                  <a:pos x="26" y="3"/>
                </a:cxn>
                <a:cxn ang="0">
                  <a:pos x="11" y="0"/>
                </a:cxn>
                <a:cxn ang="0">
                  <a:pos x="11" y="0"/>
                </a:cxn>
              </a:cxnLst>
              <a:rect l="0" t="0" r="r" b="b"/>
              <a:pathLst>
                <a:path w="26" h="97">
                  <a:moveTo>
                    <a:pt x="11" y="0"/>
                  </a:moveTo>
                  <a:lnTo>
                    <a:pt x="1" y="23"/>
                  </a:lnTo>
                  <a:lnTo>
                    <a:pt x="0" y="65"/>
                  </a:lnTo>
                  <a:lnTo>
                    <a:pt x="4" y="94"/>
                  </a:lnTo>
                  <a:lnTo>
                    <a:pt x="23" y="97"/>
                  </a:lnTo>
                  <a:lnTo>
                    <a:pt x="25" y="32"/>
                  </a:lnTo>
                  <a:lnTo>
                    <a:pt x="26" y="3"/>
                  </a:lnTo>
                  <a:lnTo>
                    <a:pt x="11" y="0"/>
                  </a:lnTo>
                  <a:lnTo>
                    <a:pt x="11" y="0"/>
                  </a:lnTo>
                  <a:close/>
                </a:path>
              </a:pathLst>
            </a:custGeom>
            <a:solidFill>
              <a:srgbClr val="FFE5B2"/>
            </a:solidFill>
            <a:ln w="9525">
              <a:noFill/>
              <a:round/>
              <a:headEnd/>
              <a:tailEnd/>
            </a:ln>
          </p:spPr>
          <p:txBody>
            <a:bodyPr/>
            <a:lstStyle/>
            <a:p>
              <a:pPr>
                <a:defRPr/>
              </a:pPr>
              <a:endParaRPr lang="en-US"/>
            </a:p>
          </p:txBody>
        </p:sp>
        <p:sp>
          <p:nvSpPr>
            <p:cNvPr id="83348" name="Freeform 404">
              <a:extLst>
                <a:ext uri="{FF2B5EF4-FFF2-40B4-BE49-F238E27FC236}">
                  <a16:creationId xmlns:a16="http://schemas.microsoft.com/office/drawing/2014/main" id="{59D6476F-D1C6-C965-BE90-8E2F54CCEBA6}"/>
                </a:ext>
              </a:extLst>
            </p:cNvPr>
            <p:cNvSpPr>
              <a:spLocks/>
            </p:cNvSpPr>
            <p:nvPr/>
          </p:nvSpPr>
          <p:spPr bwMode="auto">
            <a:xfrm>
              <a:off x="4412" y="1719"/>
              <a:ext cx="24" cy="20"/>
            </a:xfrm>
            <a:custGeom>
              <a:avLst/>
              <a:gdLst/>
              <a:ahLst/>
              <a:cxnLst>
                <a:cxn ang="0">
                  <a:pos x="51" y="1"/>
                </a:cxn>
                <a:cxn ang="0">
                  <a:pos x="26" y="19"/>
                </a:cxn>
                <a:cxn ang="0">
                  <a:pos x="0" y="44"/>
                </a:cxn>
                <a:cxn ang="0">
                  <a:pos x="3" y="54"/>
                </a:cxn>
                <a:cxn ang="0">
                  <a:pos x="12" y="52"/>
                </a:cxn>
                <a:cxn ang="0">
                  <a:pos x="34" y="31"/>
                </a:cxn>
                <a:cxn ang="0">
                  <a:pos x="51" y="13"/>
                </a:cxn>
                <a:cxn ang="0">
                  <a:pos x="66" y="0"/>
                </a:cxn>
                <a:cxn ang="0">
                  <a:pos x="51" y="1"/>
                </a:cxn>
                <a:cxn ang="0">
                  <a:pos x="51" y="1"/>
                </a:cxn>
              </a:cxnLst>
              <a:rect l="0" t="0" r="r" b="b"/>
              <a:pathLst>
                <a:path w="66" h="54">
                  <a:moveTo>
                    <a:pt x="51" y="1"/>
                  </a:moveTo>
                  <a:lnTo>
                    <a:pt x="26" y="19"/>
                  </a:lnTo>
                  <a:lnTo>
                    <a:pt x="0" y="44"/>
                  </a:lnTo>
                  <a:lnTo>
                    <a:pt x="3" y="54"/>
                  </a:lnTo>
                  <a:lnTo>
                    <a:pt x="12" y="52"/>
                  </a:lnTo>
                  <a:lnTo>
                    <a:pt x="34" y="31"/>
                  </a:lnTo>
                  <a:lnTo>
                    <a:pt x="51" y="13"/>
                  </a:lnTo>
                  <a:lnTo>
                    <a:pt x="66" y="0"/>
                  </a:lnTo>
                  <a:lnTo>
                    <a:pt x="51" y="1"/>
                  </a:lnTo>
                  <a:lnTo>
                    <a:pt x="51" y="1"/>
                  </a:lnTo>
                  <a:close/>
                </a:path>
              </a:pathLst>
            </a:custGeom>
            <a:solidFill>
              <a:srgbClr val="F2CC99"/>
            </a:solidFill>
            <a:ln w="9525">
              <a:noFill/>
              <a:round/>
              <a:headEnd/>
              <a:tailEnd/>
            </a:ln>
          </p:spPr>
          <p:txBody>
            <a:bodyPr/>
            <a:lstStyle/>
            <a:p>
              <a:pPr>
                <a:defRPr/>
              </a:pPr>
              <a:endParaRPr lang="en-US"/>
            </a:p>
          </p:txBody>
        </p:sp>
        <p:sp>
          <p:nvSpPr>
            <p:cNvPr id="83349" name="Freeform 405">
              <a:extLst>
                <a:ext uri="{FF2B5EF4-FFF2-40B4-BE49-F238E27FC236}">
                  <a16:creationId xmlns:a16="http://schemas.microsoft.com/office/drawing/2014/main" id="{312DEFFE-05BD-0352-036A-AFB44743DB4F}"/>
                </a:ext>
              </a:extLst>
            </p:cNvPr>
            <p:cNvSpPr>
              <a:spLocks/>
            </p:cNvSpPr>
            <p:nvPr/>
          </p:nvSpPr>
          <p:spPr bwMode="auto">
            <a:xfrm>
              <a:off x="4397" y="1722"/>
              <a:ext cx="20" cy="80"/>
            </a:xfrm>
            <a:custGeom>
              <a:avLst/>
              <a:gdLst/>
              <a:ahLst/>
              <a:cxnLst>
                <a:cxn ang="0">
                  <a:pos x="49" y="9"/>
                </a:cxn>
                <a:cxn ang="0">
                  <a:pos x="31" y="40"/>
                </a:cxn>
                <a:cxn ang="0">
                  <a:pos x="13" y="79"/>
                </a:cxn>
                <a:cxn ang="0">
                  <a:pos x="15" y="163"/>
                </a:cxn>
                <a:cxn ang="0">
                  <a:pos x="27" y="186"/>
                </a:cxn>
                <a:cxn ang="0">
                  <a:pos x="37" y="200"/>
                </a:cxn>
                <a:cxn ang="0">
                  <a:pos x="34" y="211"/>
                </a:cxn>
                <a:cxn ang="0">
                  <a:pos x="15" y="202"/>
                </a:cxn>
                <a:cxn ang="0">
                  <a:pos x="2" y="155"/>
                </a:cxn>
                <a:cxn ang="0">
                  <a:pos x="0" y="116"/>
                </a:cxn>
                <a:cxn ang="0">
                  <a:pos x="3" y="76"/>
                </a:cxn>
                <a:cxn ang="0">
                  <a:pos x="12" y="38"/>
                </a:cxn>
                <a:cxn ang="0">
                  <a:pos x="31" y="7"/>
                </a:cxn>
                <a:cxn ang="0">
                  <a:pos x="53" y="0"/>
                </a:cxn>
                <a:cxn ang="0">
                  <a:pos x="49" y="9"/>
                </a:cxn>
                <a:cxn ang="0">
                  <a:pos x="49" y="9"/>
                </a:cxn>
              </a:cxnLst>
              <a:rect l="0" t="0" r="r" b="b"/>
              <a:pathLst>
                <a:path w="53" h="211">
                  <a:moveTo>
                    <a:pt x="49" y="9"/>
                  </a:moveTo>
                  <a:lnTo>
                    <a:pt x="31" y="40"/>
                  </a:lnTo>
                  <a:lnTo>
                    <a:pt x="13" y="79"/>
                  </a:lnTo>
                  <a:lnTo>
                    <a:pt x="15" y="163"/>
                  </a:lnTo>
                  <a:lnTo>
                    <a:pt x="27" y="186"/>
                  </a:lnTo>
                  <a:lnTo>
                    <a:pt x="37" y="200"/>
                  </a:lnTo>
                  <a:lnTo>
                    <a:pt x="34" y="211"/>
                  </a:lnTo>
                  <a:lnTo>
                    <a:pt x="15" y="202"/>
                  </a:lnTo>
                  <a:lnTo>
                    <a:pt x="2" y="155"/>
                  </a:lnTo>
                  <a:lnTo>
                    <a:pt x="0" y="116"/>
                  </a:lnTo>
                  <a:lnTo>
                    <a:pt x="3" y="76"/>
                  </a:lnTo>
                  <a:lnTo>
                    <a:pt x="12" y="38"/>
                  </a:lnTo>
                  <a:lnTo>
                    <a:pt x="31" y="7"/>
                  </a:lnTo>
                  <a:lnTo>
                    <a:pt x="53" y="0"/>
                  </a:lnTo>
                  <a:lnTo>
                    <a:pt x="49" y="9"/>
                  </a:lnTo>
                  <a:lnTo>
                    <a:pt x="49" y="9"/>
                  </a:lnTo>
                  <a:close/>
                </a:path>
              </a:pathLst>
            </a:custGeom>
            <a:solidFill>
              <a:srgbClr val="000000"/>
            </a:solidFill>
            <a:ln w="9525">
              <a:noFill/>
              <a:round/>
              <a:headEnd/>
              <a:tailEnd/>
            </a:ln>
          </p:spPr>
          <p:txBody>
            <a:bodyPr/>
            <a:lstStyle/>
            <a:p>
              <a:pPr>
                <a:defRPr/>
              </a:pPr>
              <a:endParaRPr lang="en-US"/>
            </a:p>
          </p:txBody>
        </p:sp>
        <p:sp>
          <p:nvSpPr>
            <p:cNvPr id="83350" name="Freeform 406">
              <a:extLst>
                <a:ext uri="{FF2B5EF4-FFF2-40B4-BE49-F238E27FC236}">
                  <a16:creationId xmlns:a16="http://schemas.microsoft.com/office/drawing/2014/main" id="{52A1F174-89C4-35EE-2FB6-524BCA3BDBA3}"/>
                </a:ext>
              </a:extLst>
            </p:cNvPr>
            <p:cNvSpPr>
              <a:spLocks/>
            </p:cNvSpPr>
            <p:nvPr/>
          </p:nvSpPr>
          <p:spPr bwMode="auto">
            <a:xfrm>
              <a:off x="4384" y="1664"/>
              <a:ext cx="328" cy="136"/>
            </a:xfrm>
            <a:custGeom>
              <a:avLst/>
              <a:gdLst/>
              <a:ahLst/>
              <a:cxnLst>
                <a:cxn ang="0">
                  <a:pos x="111" y="153"/>
                </a:cxn>
                <a:cxn ang="0">
                  <a:pos x="133" y="173"/>
                </a:cxn>
                <a:cxn ang="0">
                  <a:pos x="93" y="354"/>
                </a:cxn>
                <a:cxn ang="0">
                  <a:pos x="100" y="240"/>
                </a:cxn>
                <a:cxn ang="0">
                  <a:pos x="149" y="171"/>
                </a:cxn>
                <a:cxn ang="0">
                  <a:pos x="267" y="118"/>
                </a:cxn>
                <a:cxn ang="0">
                  <a:pos x="400" y="58"/>
                </a:cxn>
                <a:cxn ang="0">
                  <a:pos x="488" y="9"/>
                </a:cxn>
                <a:cxn ang="0">
                  <a:pos x="618" y="30"/>
                </a:cxn>
                <a:cxn ang="0">
                  <a:pos x="762" y="66"/>
                </a:cxn>
                <a:cxn ang="0">
                  <a:pos x="836" y="152"/>
                </a:cxn>
                <a:cxn ang="0">
                  <a:pos x="891" y="227"/>
                </a:cxn>
                <a:cxn ang="0">
                  <a:pos x="877" y="251"/>
                </a:cxn>
                <a:cxn ang="0">
                  <a:pos x="765" y="117"/>
                </a:cxn>
                <a:cxn ang="0">
                  <a:pos x="730" y="106"/>
                </a:cxn>
                <a:cxn ang="0">
                  <a:pos x="780" y="147"/>
                </a:cxn>
                <a:cxn ang="0">
                  <a:pos x="823" y="206"/>
                </a:cxn>
                <a:cxn ang="0">
                  <a:pos x="866" y="277"/>
                </a:cxn>
                <a:cxn ang="0">
                  <a:pos x="895" y="324"/>
                </a:cxn>
                <a:cxn ang="0">
                  <a:pos x="846" y="313"/>
                </a:cxn>
                <a:cxn ang="0">
                  <a:pos x="731" y="127"/>
                </a:cxn>
                <a:cxn ang="0">
                  <a:pos x="543" y="58"/>
                </a:cxn>
                <a:cxn ang="0">
                  <a:pos x="522" y="66"/>
                </a:cxn>
                <a:cxn ang="0">
                  <a:pos x="729" y="139"/>
                </a:cxn>
                <a:cxn ang="0">
                  <a:pos x="836" y="332"/>
                </a:cxn>
                <a:cxn ang="0">
                  <a:pos x="854" y="357"/>
                </a:cxn>
                <a:cxn ang="0">
                  <a:pos x="808" y="342"/>
                </a:cxn>
                <a:cxn ang="0">
                  <a:pos x="774" y="274"/>
                </a:cxn>
                <a:cxn ang="0">
                  <a:pos x="711" y="206"/>
                </a:cxn>
                <a:cxn ang="0">
                  <a:pos x="634" y="192"/>
                </a:cxn>
                <a:cxn ang="0">
                  <a:pos x="706" y="217"/>
                </a:cxn>
                <a:cxn ang="0">
                  <a:pos x="764" y="282"/>
                </a:cxn>
                <a:cxn ang="0">
                  <a:pos x="811" y="363"/>
                </a:cxn>
                <a:cxn ang="0">
                  <a:pos x="867" y="361"/>
                </a:cxn>
                <a:cxn ang="0">
                  <a:pos x="905" y="354"/>
                </a:cxn>
                <a:cxn ang="0">
                  <a:pos x="873" y="270"/>
                </a:cxn>
                <a:cxn ang="0">
                  <a:pos x="922" y="280"/>
                </a:cxn>
                <a:cxn ang="0">
                  <a:pos x="920" y="237"/>
                </a:cxn>
                <a:cxn ang="0">
                  <a:pos x="767" y="56"/>
                </a:cxn>
                <a:cxn ang="0">
                  <a:pos x="602" y="18"/>
                </a:cxn>
                <a:cxn ang="0">
                  <a:pos x="473" y="0"/>
                </a:cxn>
                <a:cxn ang="0">
                  <a:pos x="406" y="46"/>
                </a:cxn>
                <a:cxn ang="0">
                  <a:pos x="267" y="106"/>
                </a:cxn>
                <a:cxn ang="0">
                  <a:pos x="158" y="136"/>
                </a:cxn>
                <a:cxn ang="0">
                  <a:pos x="55" y="164"/>
                </a:cxn>
                <a:cxn ang="0">
                  <a:pos x="0" y="174"/>
                </a:cxn>
              </a:cxnLst>
              <a:rect l="0" t="0" r="r" b="b"/>
              <a:pathLst>
                <a:path w="928" h="370">
                  <a:moveTo>
                    <a:pt x="0" y="174"/>
                  </a:moveTo>
                  <a:lnTo>
                    <a:pt x="72" y="171"/>
                  </a:lnTo>
                  <a:lnTo>
                    <a:pt x="111" y="153"/>
                  </a:lnTo>
                  <a:lnTo>
                    <a:pt x="139" y="143"/>
                  </a:lnTo>
                  <a:lnTo>
                    <a:pt x="164" y="147"/>
                  </a:lnTo>
                  <a:lnTo>
                    <a:pt x="133" y="173"/>
                  </a:lnTo>
                  <a:lnTo>
                    <a:pt x="100" y="209"/>
                  </a:lnTo>
                  <a:lnTo>
                    <a:pt x="89" y="285"/>
                  </a:lnTo>
                  <a:lnTo>
                    <a:pt x="93" y="354"/>
                  </a:lnTo>
                  <a:lnTo>
                    <a:pt x="103" y="352"/>
                  </a:lnTo>
                  <a:lnTo>
                    <a:pt x="96" y="274"/>
                  </a:lnTo>
                  <a:lnTo>
                    <a:pt x="100" y="240"/>
                  </a:lnTo>
                  <a:lnTo>
                    <a:pt x="111" y="208"/>
                  </a:lnTo>
                  <a:lnTo>
                    <a:pt x="133" y="186"/>
                  </a:lnTo>
                  <a:lnTo>
                    <a:pt x="149" y="171"/>
                  </a:lnTo>
                  <a:lnTo>
                    <a:pt x="187" y="153"/>
                  </a:lnTo>
                  <a:lnTo>
                    <a:pt x="227" y="136"/>
                  </a:lnTo>
                  <a:lnTo>
                    <a:pt x="267" y="118"/>
                  </a:lnTo>
                  <a:lnTo>
                    <a:pt x="313" y="97"/>
                  </a:lnTo>
                  <a:lnTo>
                    <a:pt x="358" y="75"/>
                  </a:lnTo>
                  <a:lnTo>
                    <a:pt x="400" y="58"/>
                  </a:lnTo>
                  <a:lnTo>
                    <a:pt x="441" y="35"/>
                  </a:lnTo>
                  <a:lnTo>
                    <a:pt x="462" y="21"/>
                  </a:lnTo>
                  <a:lnTo>
                    <a:pt x="488" y="9"/>
                  </a:lnTo>
                  <a:lnTo>
                    <a:pt x="537" y="15"/>
                  </a:lnTo>
                  <a:lnTo>
                    <a:pt x="583" y="22"/>
                  </a:lnTo>
                  <a:lnTo>
                    <a:pt x="618" y="30"/>
                  </a:lnTo>
                  <a:lnTo>
                    <a:pt x="659" y="40"/>
                  </a:lnTo>
                  <a:lnTo>
                    <a:pt x="717" y="52"/>
                  </a:lnTo>
                  <a:lnTo>
                    <a:pt x="762" y="66"/>
                  </a:lnTo>
                  <a:lnTo>
                    <a:pt x="777" y="84"/>
                  </a:lnTo>
                  <a:lnTo>
                    <a:pt x="808" y="118"/>
                  </a:lnTo>
                  <a:lnTo>
                    <a:pt x="836" y="152"/>
                  </a:lnTo>
                  <a:lnTo>
                    <a:pt x="849" y="167"/>
                  </a:lnTo>
                  <a:lnTo>
                    <a:pt x="874" y="195"/>
                  </a:lnTo>
                  <a:lnTo>
                    <a:pt x="891" y="227"/>
                  </a:lnTo>
                  <a:lnTo>
                    <a:pt x="914" y="249"/>
                  </a:lnTo>
                  <a:lnTo>
                    <a:pt x="913" y="271"/>
                  </a:lnTo>
                  <a:lnTo>
                    <a:pt x="877" y="251"/>
                  </a:lnTo>
                  <a:lnTo>
                    <a:pt x="845" y="230"/>
                  </a:lnTo>
                  <a:lnTo>
                    <a:pt x="805" y="171"/>
                  </a:lnTo>
                  <a:lnTo>
                    <a:pt x="765" y="117"/>
                  </a:lnTo>
                  <a:lnTo>
                    <a:pt x="740" y="100"/>
                  </a:lnTo>
                  <a:lnTo>
                    <a:pt x="565" y="38"/>
                  </a:lnTo>
                  <a:lnTo>
                    <a:pt x="730" y="106"/>
                  </a:lnTo>
                  <a:lnTo>
                    <a:pt x="746" y="114"/>
                  </a:lnTo>
                  <a:lnTo>
                    <a:pt x="768" y="131"/>
                  </a:lnTo>
                  <a:lnTo>
                    <a:pt x="780" y="147"/>
                  </a:lnTo>
                  <a:lnTo>
                    <a:pt x="798" y="173"/>
                  </a:lnTo>
                  <a:lnTo>
                    <a:pt x="816" y="196"/>
                  </a:lnTo>
                  <a:lnTo>
                    <a:pt x="823" y="206"/>
                  </a:lnTo>
                  <a:lnTo>
                    <a:pt x="845" y="249"/>
                  </a:lnTo>
                  <a:lnTo>
                    <a:pt x="854" y="261"/>
                  </a:lnTo>
                  <a:lnTo>
                    <a:pt x="866" y="277"/>
                  </a:lnTo>
                  <a:lnTo>
                    <a:pt x="872" y="308"/>
                  </a:lnTo>
                  <a:lnTo>
                    <a:pt x="879" y="296"/>
                  </a:lnTo>
                  <a:lnTo>
                    <a:pt x="895" y="324"/>
                  </a:lnTo>
                  <a:lnTo>
                    <a:pt x="894" y="348"/>
                  </a:lnTo>
                  <a:lnTo>
                    <a:pt x="869" y="347"/>
                  </a:lnTo>
                  <a:lnTo>
                    <a:pt x="846" y="313"/>
                  </a:lnTo>
                  <a:lnTo>
                    <a:pt x="814" y="254"/>
                  </a:lnTo>
                  <a:lnTo>
                    <a:pt x="798" y="224"/>
                  </a:lnTo>
                  <a:lnTo>
                    <a:pt x="731" y="127"/>
                  </a:lnTo>
                  <a:lnTo>
                    <a:pt x="709" y="117"/>
                  </a:lnTo>
                  <a:lnTo>
                    <a:pt x="560" y="75"/>
                  </a:lnTo>
                  <a:lnTo>
                    <a:pt x="543" y="58"/>
                  </a:lnTo>
                  <a:lnTo>
                    <a:pt x="496" y="58"/>
                  </a:lnTo>
                  <a:lnTo>
                    <a:pt x="466" y="66"/>
                  </a:lnTo>
                  <a:lnTo>
                    <a:pt x="522" y="66"/>
                  </a:lnTo>
                  <a:lnTo>
                    <a:pt x="557" y="86"/>
                  </a:lnTo>
                  <a:lnTo>
                    <a:pt x="696" y="121"/>
                  </a:lnTo>
                  <a:lnTo>
                    <a:pt x="729" y="139"/>
                  </a:lnTo>
                  <a:lnTo>
                    <a:pt x="789" y="232"/>
                  </a:lnTo>
                  <a:lnTo>
                    <a:pt x="827" y="296"/>
                  </a:lnTo>
                  <a:lnTo>
                    <a:pt x="836" y="332"/>
                  </a:lnTo>
                  <a:lnTo>
                    <a:pt x="846" y="324"/>
                  </a:lnTo>
                  <a:lnTo>
                    <a:pt x="857" y="352"/>
                  </a:lnTo>
                  <a:lnTo>
                    <a:pt x="854" y="357"/>
                  </a:lnTo>
                  <a:lnTo>
                    <a:pt x="839" y="358"/>
                  </a:lnTo>
                  <a:lnTo>
                    <a:pt x="824" y="355"/>
                  </a:lnTo>
                  <a:lnTo>
                    <a:pt x="808" y="342"/>
                  </a:lnTo>
                  <a:lnTo>
                    <a:pt x="785" y="305"/>
                  </a:lnTo>
                  <a:lnTo>
                    <a:pt x="774" y="283"/>
                  </a:lnTo>
                  <a:lnTo>
                    <a:pt x="774" y="274"/>
                  </a:lnTo>
                  <a:lnTo>
                    <a:pt x="745" y="245"/>
                  </a:lnTo>
                  <a:lnTo>
                    <a:pt x="724" y="223"/>
                  </a:lnTo>
                  <a:lnTo>
                    <a:pt x="711" y="206"/>
                  </a:lnTo>
                  <a:lnTo>
                    <a:pt x="699" y="181"/>
                  </a:lnTo>
                  <a:lnTo>
                    <a:pt x="668" y="184"/>
                  </a:lnTo>
                  <a:lnTo>
                    <a:pt x="634" y="192"/>
                  </a:lnTo>
                  <a:lnTo>
                    <a:pt x="640" y="204"/>
                  </a:lnTo>
                  <a:lnTo>
                    <a:pt x="696" y="202"/>
                  </a:lnTo>
                  <a:lnTo>
                    <a:pt x="706" y="217"/>
                  </a:lnTo>
                  <a:lnTo>
                    <a:pt x="730" y="248"/>
                  </a:lnTo>
                  <a:lnTo>
                    <a:pt x="754" y="271"/>
                  </a:lnTo>
                  <a:lnTo>
                    <a:pt x="764" y="282"/>
                  </a:lnTo>
                  <a:lnTo>
                    <a:pt x="770" y="301"/>
                  </a:lnTo>
                  <a:lnTo>
                    <a:pt x="782" y="329"/>
                  </a:lnTo>
                  <a:lnTo>
                    <a:pt x="811" y="363"/>
                  </a:lnTo>
                  <a:lnTo>
                    <a:pt x="841" y="370"/>
                  </a:lnTo>
                  <a:lnTo>
                    <a:pt x="855" y="369"/>
                  </a:lnTo>
                  <a:lnTo>
                    <a:pt x="867" y="361"/>
                  </a:lnTo>
                  <a:lnTo>
                    <a:pt x="876" y="364"/>
                  </a:lnTo>
                  <a:lnTo>
                    <a:pt x="891" y="366"/>
                  </a:lnTo>
                  <a:lnTo>
                    <a:pt x="905" y="354"/>
                  </a:lnTo>
                  <a:lnTo>
                    <a:pt x="905" y="324"/>
                  </a:lnTo>
                  <a:lnTo>
                    <a:pt x="886" y="288"/>
                  </a:lnTo>
                  <a:lnTo>
                    <a:pt x="873" y="270"/>
                  </a:lnTo>
                  <a:lnTo>
                    <a:pt x="882" y="276"/>
                  </a:lnTo>
                  <a:lnTo>
                    <a:pt x="908" y="283"/>
                  </a:lnTo>
                  <a:lnTo>
                    <a:pt x="922" y="280"/>
                  </a:lnTo>
                  <a:lnTo>
                    <a:pt x="928" y="271"/>
                  </a:lnTo>
                  <a:lnTo>
                    <a:pt x="928" y="260"/>
                  </a:lnTo>
                  <a:lnTo>
                    <a:pt x="920" y="237"/>
                  </a:lnTo>
                  <a:lnTo>
                    <a:pt x="889" y="192"/>
                  </a:lnTo>
                  <a:lnTo>
                    <a:pt x="789" y="75"/>
                  </a:lnTo>
                  <a:lnTo>
                    <a:pt x="767" y="56"/>
                  </a:lnTo>
                  <a:lnTo>
                    <a:pt x="733" y="46"/>
                  </a:lnTo>
                  <a:lnTo>
                    <a:pt x="677" y="32"/>
                  </a:lnTo>
                  <a:lnTo>
                    <a:pt x="602" y="18"/>
                  </a:lnTo>
                  <a:lnTo>
                    <a:pt x="583" y="9"/>
                  </a:lnTo>
                  <a:lnTo>
                    <a:pt x="537" y="0"/>
                  </a:lnTo>
                  <a:lnTo>
                    <a:pt x="473" y="0"/>
                  </a:lnTo>
                  <a:lnTo>
                    <a:pt x="445" y="22"/>
                  </a:lnTo>
                  <a:lnTo>
                    <a:pt x="425" y="35"/>
                  </a:lnTo>
                  <a:lnTo>
                    <a:pt x="406" y="46"/>
                  </a:lnTo>
                  <a:lnTo>
                    <a:pt x="370" y="60"/>
                  </a:lnTo>
                  <a:lnTo>
                    <a:pt x="317" y="84"/>
                  </a:lnTo>
                  <a:lnTo>
                    <a:pt x="267" y="106"/>
                  </a:lnTo>
                  <a:lnTo>
                    <a:pt x="245" y="115"/>
                  </a:lnTo>
                  <a:lnTo>
                    <a:pt x="195" y="140"/>
                  </a:lnTo>
                  <a:lnTo>
                    <a:pt x="158" y="136"/>
                  </a:lnTo>
                  <a:lnTo>
                    <a:pt x="124" y="136"/>
                  </a:lnTo>
                  <a:lnTo>
                    <a:pt x="92" y="155"/>
                  </a:lnTo>
                  <a:lnTo>
                    <a:pt x="55" y="164"/>
                  </a:lnTo>
                  <a:lnTo>
                    <a:pt x="9" y="162"/>
                  </a:lnTo>
                  <a:lnTo>
                    <a:pt x="0" y="174"/>
                  </a:lnTo>
                  <a:lnTo>
                    <a:pt x="0" y="174"/>
                  </a:lnTo>
                  <a:close/>
                </a:path>
              </a:pathLst>
            </a:custGeom>
            <a:solidFill>
              <a:srgbClr val="000000"/>
            </a:solidFill>
            <a:ln w="9525">
              <a:noFill/>
              <a:round/>
              <a:headEnd/>
              <a:tailEnd/>
            </a:ln>
          </p:spPr>
          <p:txBody>
            <a:bodyPr/>
            <a:lstStyle/>
            <a:p>
              <a:pPr>
                <a:defRPr/>
              </a:pPr>
              <a:endParaRPr lang="en-US"/>
            </a:p>
          </p:txBody>
        </p:sp>
        <p:sp>
          <p:nvSpPr>
            <p:cNvPr id="83351" name="Freeform 407">
              <a:extLst>
                <a:ext uri="{FF2B5EF4-FFF2-40B4-BE49-F238E27FC236}">
                  <a16:creationId xmlns:a16="http://schemas.microsoft.com/office/drawing/2014/main" id="{54B7C347-60DF-2159-96CD-E0E2BA804063}"/>
                </a:ext>
              </a:extLst>
            </p:cNvPr>
            <p:cNvSpPr>
              <a:spLocks/>
            </p:cNvSpPr>
            <p:nvPr/>
          </p:nvSpPr>
          <p:spPr bwMode="auto">
            <a:xfrm>
              <a:off x="4406" y="1752"/>
              <a:ext cx="6" cy="18"/>
            </a:xfrm>
            <a:custGeom>
              <a:avLst/>
              <a:gdLst/>
              <a:ahLst/>
              <a:cxnLst>
                <a:cxn ang="0">
                  <a:pos x="7" y="0"/>
                </a:cxn>
                <a:cxn ang="0">
                  <a:pos x="0" y="10"/>
                </a:cxn>
                <a:cxn ang="0">
                  <a:pos x="4" y="47"/>
                </a:cxn>
                <a:cxn ang="0">
                  <a:pos x="16" y="43"/>
                </a:cxn>
                <a:cxn ang="0">
                  <a:pos x="16" y="16"/>
                </a:cxn>
                <a:cxn ang="0">
                  <a:pos x="16" y="0"/>
                </a:cxn>
                <a:cxn ang="0">
                  <a:pos x="7" y="0"/>
                </a:cxn>
                <a:cxn ang="0">
                  <a:pos x="7" y="0"/>
                </a:cxn>
              </a:cxnLst>
              <a:rect l="0" t="0" r="r" b="b"/>
              <a:pathLst>
                <a:path w="16" h="47">
                  <a:moveTo>
                    <a:pt x="7" y="0"/>
                  </a:moveTo>
                  <a:lnTo>
                    <a:pt x="0" y="10"/>
                  </a:lnTo>
                  <a:lnTo>
                    <a:pt x="4" y="47"/>
                  </a:lnTo>
                  <a:lnTo>
                    <a:pt x="16" y="43"/>
                  </a:lnTo>
                  <a:lnTo>
                    <a:pt x="16" y="16"/>
                  </a:lnTo>
                  <a:lnTo>
                    <a:pt x="16" y="0"/>
                  </a:lnTo>
                  <a:lnTo>
                    <a:pt x="7" y="0"/>
                  </a:lnTo>
                  <a:lnTo>
                    <a:pt x="7" y="0"/>
                  </a:lnTo>
                  <a:close/>
                </a:path>
              </a:pathLst>
            </a:custGeom>
            <a:solidFill>
              <a:srgbClr val="FFF2CC"/>
            </a:solidFill>
            <a:ln w="9525">
              <a:noFill/>
              <a:round/>
              <a:headEnd/>
              <a:tailEnd/>
            </a:ln>
          </p:spPr>
          <p:txBody>
            <a:bodyPr/>
            <a:lstStyle/>
            <a:p>
              <a:pPr>
                <a:defRPr/>
              </a:pPr>
              <a:endParaRPr lang="en-US"/>
            </a:p>
          </p:txBody>
        </p:sp>
        <p:sp>
          <p:nvSpPr>
            <p:cNvPr id="83352" name="Freeform 408">
              <a:extLst>
                <a:ext uri="{FF2B5EF4-FFF2-40B4-BE49-F238E27FC236}">
                  <a16:creationId xmlns:a16="http://schemas.microsoft.com/office/drawing/2014/main" id="{EFEB6E0F-F1E3-D620-A064-343607E1C81B}"/>
                </a:ext>
              </a:extLst>
            </p:cNvPr>
            <p:cNvSpPr>
              <a:spLocks/>
            </p:cNvSpPr>
            <p:nvPr/>
          </p:nvSpPr>
          <p:spPr bwMode="auto">
            <a:xfrm>
              <a:off x="4413" y="1725"/>
              <a:ext cx="15" cy="12"/>
            </a:xfrm>
            <a:custGeom>
              <a:avLst/>
              <a:gdLst/>
              <a:ahLst/>
              <a:cxnLst>
                <a:cxn ang="0">
                  <a:pos x="32" y="7"/>
                </a:cxn>
                <a:cxn ang="0">
                  <a:pos x="22" y="13"/>
                </a:cxn>
                <a:cxn ang="0">
                  <a:pos x="7" y="23"/>
                </a:cxn>
                <a:cxn ang="0">
                  <a:pos x="0" y="32"/>
                </a:cxn>
                <a:cxn ang="0">
                  <a:pos x="13" y="31"/>
                </a:cxn>
                <a:cxn ang="0">
                  <a:pos x="31" y="14"/>
                </a:cxn>
                <a:cxn ang="0">
                  <a:pos x="45" y="0"/>
                </a:cxn>
                <a:cxn ang="0">
                  <a:pos x="32" y="7"/>
                </a:cxn>
                <a:cxn ang="0">
                  <a:pos x="32" y="7"/>
                </a:cxn>
              </a:cxnLst>
              <a:rect l="0" t="0" r="r" b="b"/>
              <a:pathLst>
                <a:path w="45" h="32">
                  <a:moveTo>
                    <a:pt x="32" y="7"/>
                  </a:moveTo>
                  <a:lnTo>
                    <a:pt x="22" y="13"/>
                  </a:lnTo>
                  <a:lnTo>
                    <a:pt x="7" y="23"/>
                  </a:lnTo>
                  <a:lnTo>
                    <a:pt x="0" y="32"/>
                  </a:lnTo>
                  <a:lnTo>
                    <a:pt x="13" y="31"/>
                  </a:lnTo>
                  <a:lnTo>
                    <a:pt x="31" y="14"/>
                  </a:lnTo>
                  <a:lnTo>
                    <a:pt x="45" y="0"/>
                  </a:lnTo>
                  <a:lnTo>
                    <a:pt x="32" y="7"/>
                  </a:lnTo>
                  <a:lnTo>
                    <a:pt x="32" y="7"/>
                  </a:lnTo>
                  <a:close/>
                </a:path>
              </a:pathLst>
            </a:custGeom>
            <a:solidFill>
              <a:srgbClr val="FFF2CC"/>
            </a:solidFill>
            <a:ln w="9525">
              <a:noFill/>
              <a:round/>
              <a:headEnd/>
              <a:tailEnd/>
            </a:ln>
          </p:spPr>
          <p:txBody>
            <a:bodyPr/>
            <a:lstStyle/>
            <a:p>
              <a:pPr>
                <a:defRPr/>
              </a:pPr>
              <a:endParaRPr lang="en-US"/>
            </a:p>
          </p:txBody>
        </p:sp>
      </p:grpSp>
      <p:sp>
        <p:nvSpPr>
          <p:cNvPr id="83353" name="Rectangle 409">
            <a:extLst>
              <a:ext uri="{FF2B5EF4-FFF2-40B4-BE49-F238E27FC236}">
                <a16:creationId xmlns:a16="http://schemas.microsoft.com/office/drawing/2014/main" id="{70E9E103-082A-2169-BA1F-BFEC23CAE901}"/>
              </a:ext>
            </a:extLst>
          </p:cNvPr>
          <p:cNvSpPr>
            <a:spLocks noChangeArrowheads="1"/>
          </p:cNvSpPr>
          <p:nvPr/>
        </p:nvSpPr>
        <p:spPr bwMode="auto">
          <a:xfrm>
            <a:off x="1203773" y="645700"/>
            <a:ext cx="7772400" cy="5191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Multiple Regression Model</a:t>
            </a:r>
          </a:p>
        </p:txBody>
      </p:sp>
    </p:spTree>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61" name="Rectangle 393">
            <a:extLst>
              <a:ext uri="{FF2B5EF4-FFF2-40B4-BE49-F238E27FC236}">
                <a16:creationId xmlns:a16="http://schemas.microsoft.com/office/drawing/2014/main" id="{59984F72-6CDF-3B7B-A33D-328AC893FDA2}"/>
              </a:ext>
            </a:extLst>
          </p:cNvPr>
          <p:cNvSpPr>
            <a:spLocks noChangeArrowheads="1"/>
          </p:cNvSpPr>
          <p:nvPr/>
        </p:nvSpPr>
        <p:spPr bwMode="auto">
          <a:xfrm>
            <a:off x="2457450" y="2819400"/>
            <a:ext cx="422910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71842" dir="2700000" algn="ctr" rotWithShape="0">
              <a:srgbClr val="000000"/>
            </a:outerShdw>
          </a:effectLst>
        </p:spPr>
        <p:txBody>
          <a:bodyPr wrap="none" anchor="ctr"/>
          <a:lstStyle/>
          <a:p>
            <a:pPr>
              <a:defRPr/>
            </a:pPr>
            <a:endParaRPr lang="en-US"/>
          </a:p>
        </p:txBody>
      </p:sp>
      <p:sp>
        <p:nvSpPr>
          <p:cNvPr id="83972" name="Rectangle 4">
            <a:extLst>
              <a:ext uri="{FF2B5EF4-FFF2-40B4-BE49-F238E27FC236}">
                <a16:creationId xmlns:a16="http://schemas.microsoft.com/office/drawing/2014/main" id="{D8A331C3-BD77-5C80-3020-91101C36BC08}"/>
              </a:ext>
            </a:extLst>
          </p:cNvPr>
          <p:cNvSpPr>
            <a:spLocks noChangeArrowheads="1"/>
          </p:cNvSpPr>
          <p:nvPr/>
        </p:nvSpPr>
        <p:spPr bwMode="auto">
          <a:xfrm>
            <a:off x="954088" y="1111250"/>
            <a:ext cx="7772400" cy="1690688"/>
          </a:xfrm>
          <a:prstGeom prst="rect">
            <a:avLst/>
          </a:prstGeom>
          <a:noFill/>
          <a:ln w="12700">
            <a:noFill/>
            <a:miter lim="800000"/>
            <a:headEnd/>
            <a:tailEnd/>
          </a:ln>
          <a:effectLst/>
        </p:spPr>
        <p:txBody>
          <a:bodyPr lIns="90488" tIns="44450" rIns="90488" bIns="44450"/>
          <a:lstStyle/>
          <a:p>
            <a:pPr marL="342900" indent="-342900"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Suppose we believe that salary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is</a:t>
            </a:r>
          </a:p>
          <a:p>
            <a:pPr marL="342900" indent="-342900"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related to the years of experience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and the score on</a:t>
            </a:r>
          </a:p>
          <a:p>
            <a:pPr marL="342900" indent="-342900"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the programmer aptitude test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by the following </a:t>
            </a:r>
          </a:p>
          <a:p>
            <a:pPr marL="342900" indent="-342900"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regression model:		</a:t>
            </a:r>
          </a:p>
        </p:txBody>
      </p:sp>
      <p:sp>
        <p:nvSpPr>
          <p:cNvPr id="83971" name="Rectangle 3">
            <a:extLst>
              <a:ext uri="{FF2B5EF4-FFF2-40B4-BE49-F238E27FC236}">
                <a16:creationId xmlns:a16="http://schemas.microsoft.com/office/drawing/2014/main" id="{18901B83-05C7-6A07-A475-90ECADA3B5EB}"/>
              </a:ext>
            </a:extLst>
          </p:cNvPr>
          <p:cNvSpPr>
            <a:spLocks noChangeArrowheads="1"/>
          </p:cNvSpPr>
          <p:nvPr/>
        </p:nvSpPr>
        <p:spPr bwMode="auto">
          <a:xfrm>
            <a:off x="681038" y="195263"/>
            <a:ext cx="7772400" cy="519112"/>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Multiple Regression Model</a:t>
            </a:r>
          </a:p>
        </p:txBody>
      </p:sp>
      <p:sp>
        <p:nvSpPr>
          <p:cNvPr id="84362" name="Rectangle 394">
            <a:extLst>
              <a:ext uri="{FF2B5EF4-FFF2-40B4-BE49-F238E27FC236}">
                <a16:creationId xmlns:a16="http://schemas.microsoft.com/office/drawing/2014/main" id="{915BEA34-C9DA-AD89-8D0D-CF8DA66AE63C}"/>
              </a:ext>
            </a:extLst>
          </p:cNvPr>
          <p:cNvSpPr>
            <a:spLocks noChangeArrowheads="1"/>
          </p:cNvSpPr>
          <p:nvPr/>
        </p:nvSpPr>
        <p:spPr bwMode="auto">
          <a:xfrm>
            <a:off x="1314450" y="3600450"/>
            <a:ext cx="6686550" cy="179070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where</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annual salary ($1000)</a:t>
            </a:r>
          </a:p>
          <a:p>
            <a:pPr algn="l">
              <a:lnSpc>
                <a:spcPct val="90000"/>
              </a:lnSpc>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	 x</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 years of experience</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score on programmer aptitude test</a:t>
            </a:r>
          </a:p>
        </p:txBody>
      </p:sp>
      <p:sp>
        <p:nvSpPr>
          <p:cNvPr id="84363" name="Text Box 395">
            <a:extLst>
              <a:ext uri="{FF2B5EF4-FFF2-40B4-BE49-F238E27FC236}">
                <a16:creationId xmlns:a16="http://schemas.microsoft.com/office/drawing/2014/main" id="{12A1662F-4DE4-760E-1CDE-250C581027AC}"/>
              </a:ext>
            </a:extLst>
          </p:cNvPr>
          <p:cNvSpPr txBox="1">
            <a:spLocks noChangeArrowheads="1"/>
          </p:cNvSpPr>
          <p:nvPr/>
        </p:nvSpPr>
        <p:spPr bwMode="auto">
          <a:xfrm>
            <a:off x="3013075" y="2982913"/>
            <a:ext cx="3078163" cy="457200"/>
          </a:xfrm>
          <a:prstGeom prst="rect">
            <a:avLst/>
          </a:prstGeom>
          <a:noFill/>
          <a:ln w="12700">
            <a:noFill/>
            <a:miter lim="800000"/>
            <a:headEnd/>
            <a:tailEnd/>
          </a:ln>
          <a:effectLst/>
        </p:spPr>
        <p:txBody>
          <a:bodyPr wrap="none">
            <a:spAutoFit/>
          </a:bodyPr>
          <a:lstStyle/>
          <a:p>
            <a:pPr>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1</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endParaRPr lang="en-US" sz="2400">
              <a:effectLst>
                <a:outerShdw blurRad="38100" dist="38100" dir="2700000" algn="tl">
                  <a:srgbClr val="000000"/>
                </a:outerShdw>
              </a:effectLst>
              <a:latin typeface="Book Antiqua" pitchFamily="18" charset="0"/>
            </a:endParaRPr>
          </a:p>
        </p:txBody>
      </p:sp>
      <p:sp>
        <p:nvSpPr>
          <p:cNvPr id="84364" name="AutoShape 396">
            <a:extLst>
              <a:ext uri="{FF2B5EF4-FFF2-40B4-BE49-F238E27FC236}">
                <a16:creationId xmlns:a16="http://schemas.microsoft.com/office/drawing/2014/main" id="{B112A0F4-DF91-4308-6EA5-6034CC6562E1}"/>
              </a:ext>
            </a:extLst>
          </p:cNvPr>
          <p:cNvSpPr>
            <a:spLocks noChangeArrowheads="1"/>
          </p:cNvSpPr>
          <p:nvPr/>
        </p:nvSpPr>
        <p:spPr bwMode="auto">
          <a:xfrm rot="5400000">
            <a:off x="2192338" y="315912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478DD263-5DFF-45C7-85E5-D133DB37640A}"/>
              </a:ext>
            </a:extLst>
          </p:cNvPr>
          <p:cNvSpPr>
            <a:spLocks noChangeArrowheads="1"/>
          </p:cNvSpPr>
          <p:nvPr/>
        </p:nvSpPr>
        <p:spPr bwMode="auto">
          <a:xfrm>
            <a:off x="1104900" y="1638300"/>
            <a:ext cx="7258050" cy="39814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84995" name="Rectangle 3">
            <a:extLst>
              <a:ext uri="{FF2B5EF4-FFF2-40B4-BE49-F238E27FC236}">
                <a16:creationId xmlns:a16="http://schemas.microsoft.com/office/drawing/2014/main" id="{30A00575-6716-B927-CE91-16978AECA8B4}"/>
              </a:ext>
            </a:extLst>
          </p:cNvPr>
          <p:cNvSpPr>
            <a:spLocks noChangeArrowheads="1"/>
          </p:cNvSpPr>
          <p:nvPr/>
        </p:nvSpPr>
        <p:spPr bwMode="auto">
          <a:xfrm>
            <a:off x="681038" y="157163"/>
            <a:ext cx="7772400" cy="595312"/>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Solving for the Estimates of </a:t>
            </a:r>
            <a:r>
              <a:rPr lang="en-US" sz="2800" i="1">
                <a:solidFill>
                  <a:srgbClr val="66FFFF"/>
                </a:solidFill>
                <a:effectLst>
                  <a:outerShdw blurRad="38100" dist="38100" dir="2700000" algn="tl">
                    <a:srgbClr val="000000"/>
                  </a:outerShdw>
                </a:effectLst>
                <a:latin typeface="Symbol" pitchFamily="18" charset="2"/>
              </a:rPr>
              <a:t></a:t>
            </a:r>
            <a:r>
              <a:rPr lang="en-US" sz="2800" baseline="-25000">
                <a:solidFill>
                  <a:srgbClr val="66FFFF"/>
                </a:solidFill>
                <a:effectLst>
                  <a:outerShdw blurRad="38100" dist="38100" dir="2700000" algn="tl">
                    <a:srgbClr val="000000"/>
                  </a:outerShdw>
                </a:effectLst>
                <a:latin typeface="Book Antiqua" pitchFamily="18" charset="0"/>
              </a:rPr>
              <a:t>0</a:t>
            </a:r>
            <a:r>
              <a:rPr lang="en-US" sz="2800">
                <a:solidFill>
                  <a:srgbClr val="66FFFF"/>
                </a:solidFill>
                <a:effectLst>
                  <a:outerShdw blurRad="38100" dist="38100" dir="2700000" algn="tl">
                    <a:srgbClr val="000000"/>
                  </a:outerShdw>
                </a:effectLst>
                <a:latin typeface="Book Antiqua" pitchFamily="18" charset="0"/>
              </a:rPr>
              <a:t>, </a:t>
            </a:r>
            <a:r>
              <a:rPr lang="en-US" sz="2800" i="1">
                <a:solidFill>
                  <a:srgbClr val="66FFFF"/>
                </a:solidFill>
                <a:effectLst>
                  <a:outerShdw blurRad="38100" dist="38100" dir="2700000" algn="tl">
                    <a:srgbClr val="000000"/>
                  </a:outerShdw>
                </a:effectLst>
                <a:latin typeface="Symbol" pitchFamily="18" charset="2"/>
              </a:rPr>
              <a:t></a:t>
            </a:r>
            <a:r>
              <a:rPr lang="en-US" sz="2800" baseline="-25000">
                <a:solidFill>
                  <a:srgbClr val="66FFFF"/>
                </a:solidFill>
                <a:effectLst>
                  <a:outerShdw blurRad="38100" dist="38100" dir="2700000" algn="tl">
                    <a:srgbClr val="000000"/>
                  </a:outerShdw>
                </a:effectLst>
                <a:latin typeface="Book Antiqua" pitchFamily="18" charset="0"/>
              </a:rPr>
              <a:t>1</a:t>
            </a:r>
            <a:r>
              <a:rPr lang="en-US" sz="2800">
                <a:solidFill>
                  <a:srgbClr val="66FFFF"/>
                </a:solidFill>
                <a:effectLst>
                  <a:outerShdw blurRad="38100" dist="38100" dir="2700000" algn="tl">
                    <a:srgbClr val="000000"/>
                  </a:outerShdw>
                </a:effectLst>
                <a:latin typeface="Book Antiqua" pitchFamily="18" charset="0"/>
              </a:rPr>
              <a:t>, </a:t>
            </a:r>
            <a:r>
              <a:rPr lang="en-US" sz="2800" i="1">
                <a:solidFill>
                  <a:srgbClr val="66FFFF"/>
                </a:solidFill>
                <a:effectLst>
                  <a:outerShdw blurRad="38100" dist="38100" dir="2700000" algn="tl">
                    <a:srgbClr val="000000"/>
                  </a:outerShdw>
                </a:effectLst>
                <a:latin typeface="Symbol" pitchFamily="18" charset="2"/>
              </a:rPr>
              <a:t></a:t>
            </a:r>
            <a:r>
              <a:rPr lang="en-US" sz="2800" baseline="-25000">
                <a:solidFill>
                  <a:srgbClr val="66FFFF"/>
                </a:solidFill>
                <a:effectLst>
                  <a:outerShdw blurRad="38100" dist="38100" dir="2700000" algn="tl">
                    <a:srgbClr val="000000"/>
                  </a:outerShdw>
                </a:effectLst>
                <a:latin typeface="Book Antiqua" pitchFamily="18" charset="0"/>
              </a:rPr>
              <a:t>2</a:t>
            </a:r>
          </a:p>
        </p:txBody>
      </p:sp>
      <p:sp>
        <p:nvSpPr>
          <p:cNvPr id="84997" name="Rectangle 5">
            <a:extLst>
              <a:ext uri="{FF2B5EF4-FFF2-40B4-BE49-F238E27FC236}">
                <a16:creationId xmlns:a16="http://schemas.microsoft.com/office/drawing/2014/main" id="{1A3E6B71-3CBD-2804-EABE-639A6C3B5598}"/>
              </a:ext>
            </a:extLst>
          </p:cNvPr>
          <p:cNvSpPr>
            <a:spLocks noChangeArrowheads="1"/>
          </p:cNvSpPr>
          <p:nvPr/>
        </p:nvSpPr>
        <p:spPr bwMode="auto">
          <a:xfrm>
            <a:off x="3835400" y="2616200"/>
            <a:ext cx="1797050" cy="2678113"/>
          </a:xfrm>
          <a:prstGeom prst="rect">
            <a:avLst/>
          </a:prstGeom>
          <a:gradFill rotWithShape="0">
            <a:gsLst>
              <a:gs pos="0">
                <a:srgbClr val="666699">
                  <a:gamma/>
                  <a:shade val="46275"/>
                  <a:invGamma/>
                </a:srgbClr>
              </a:gs>
              <a:gs pos="50000">
                <a:srgbClr val="666699"/>
              </a:gs>
              <a:gs pos="100000">
                <a:srgbClr val="666699">
                  <a:gamma/>
                  <a:shade val="46275"/>
                  <a:invGamma/>
                </a:srgbClr>
              </a:gs>
            </a:gsLst>
            <a:lin ang="5400000" scaled="1"/>
          </a:gradFill>
          <a:ln w="12700">
            <a:solidFill>
              <a:schemeClr val="tx1"/>
            </a:solidFill>
            <a:miter lim="800000"/>
            <a:headEnd/>
            <a:tailEnd/>
          </a:ln>
          <a:effectLst>
            <a:outerShdw dist="17961" dir="2700000" algn="ctr" rotWithShape="0">
              <a:srgbClr val="000000"/>
            </a:outerShdw>
          </a:effectLst>
        </p:spPr>
        <p:txBody>
          <a:bodyPr wrap="none" lIns="90488" tIns="44450" rIns="90488" bIns="44450" anchor="ctr"/>
          <a:lstStyle/>
          <a:p>
            <a:pPr>
              <a:defRPr/>
            </a:pPr>
            <a:endParaRPr lang="en-US" sz="2400">
              <a:effectLst>
                <a:outerShdw blurRad="38100" dist="38100" dir="2700000" algn="tl">
                  <a:srgbClr val="000000"/>
                </a:outerShdw>
              </a:effectLst>
              <a:latin typeface="Book Antiqua" pitchFamily="18" charset="0"/>
            </a:endParaRPr>
          </a:p>
        </p:txBody>
      </p:sp>
      <p:sp>
        <p:nvSpPr>
          <p:cNvPr id="84998" name="Rectangle 6">
            <a:extLst>
              <a:ext uri="{FF2B5EF4-FFF2-40B4-BE49-F238E27FC236}">
                <a16:creationId xmlns:a16="http://schemas.microsoft.com/office/drawing/2014/main" id="{6F41E550-89E3-E763-776A-37F2132B3CFB}"/>
              </a:ext>
            </a:extLst>
          </p:cNvPr>
          <p:cNvSpPr>
            <a:spLocks noChangeArrowheads="1"/>
          </p:cNvSpPr>
          <p:nvPr/>
        </p:nvSpPr>
        <p:spPr bwMode="auto">
          <a:xfrm>
            <a:off x="6273800" y="2616200"/>
            <a:ext cx="1797050" cy="2678113"/>
          </a:xfrm>
          <a:prstGeom prst="rect">
            <a:avLst/>
          </a:prstGeom>
          <a:gradFill rotWithShape="0">
            <a:gsLst>
              <a:gs pos="0">
                <a:srgbClr val="777777">
                  <a:gamma/>
                  <a:shade val="46275"/>
                  <a:invGamma/>
                </a:srgbClr>
              </a:gs>
              <a:gs pos="50000">
                <a:srgbClr val="777777"/>
              </a:gs>
              <a:gs pos="100000">
                <a:srgbClr val="777777">
                  <a:gamma/>
                  <a:shade val="46275"/>
                  <a:invGamma/>
                </a:srgbClr>
              </a:gs>
            </a:gsLst>
            <a:lin ang="5400000" scaled="1"/>
          </a:gradFill>
          <a:ln w="12700">
            <a:solidFill>
              <a:schemeClr val="tx1"/>
            </a:solidFill>
            <a:miter lim="800000"/>
            <a:headEnd/>
            <a:tailEnd/>
          </a:ln>
          <a:effectLst>
            <a:outerShdw dist="17961" dir="2700000" algn="ctr" rotWithShape="0">
              <a:srgbClr val="000000"/>
            </a:outerShdw>
          </a:effectLst>
        </p:spPr>
        <p:txBody>
          <a:bodyPr wrap="none" lIns="90488" tIns="44450" rIns="90488" bIns="44450" anchor="ctr"/>
          <a:lstStyle/>
          <a:p>
            <a:pPr>
              <a:defRPr/>
            </a:pPr>
            <a:r>
              <a:rPr lang="en-US" sz="2400" i="1">
                <a:effectLst/>
                <a:latin typeface="Book Antiqua" pitchFamily="18" charset="0"/>
              </a:rPr>
              <a:t> </a:t>
            </a:r>
            <a:endParaRPr lang="en-US" sz="2400">
              <a:effectLst>
                <a:outerShdw blurRad="38100" dist="38100" dir="2700000" algn="tl">
                  <a:srgbClr val="000000"/>
                </a:outerShdw>
              </a:effectLst>
              <a:latin typeface="Book Antiqua" pitchFamily="18" charset="0"/>
            </a:endParaRPr>
          </a:p>
        </p:txBody>
      </p:sp>
      <p:sp>
        <p:nvSpPr>
          <p:cNvPr id="84999" name="Rectangle 7">
            <a:extLst>
              <a:ext uri="{FF2B5EF4-FFF2-40B4-BE49-F238E27FC236}">
                <a16:creationId xmlns:a16="http://schemas.microsoft.com/office/drawing/2014/main" id="{9E7DD4F8-219F-D9D0-96E6-1E9125B63166}"/>
              </a:ext>
            </a:extLst>
          </p:cNvPr>
          <p:cNvSpPr>
            <a:spLocks noChangeArrowheads="1"/>
          </p:cNvSpPr>
          <p:nvPr/>
        </p:nvSpPr>
        <p:spPr bwMode="auto">
          <a:xfrm>
            <a:off x="1471613" y="2100263"/>
            <a:ext cx="1646237" cy="454025"/>
          </a:xfrm>
          <a:prstGeom prst="rect">
            <a:avLst/>
          </a:prstGeom>
          <a:noFill/>
          <a:ln w="12700">
            <a:noFill/>
            <a:miter lim="800000"/>
            <a:headEnd/>
            <a:tailEnd/>
          </a:ln>
          <a:effectLst/>
        </p:spPr>
        <p:txBody>
          <a:bodyPr wrap="none" lIns="90488" tIns="44450" rIns="90488" bIns="44450">
            <a:spAutoFit/>
          </a:bodyPr>
          <a:lstStyle/>
          <a:p>
            <a:pPr algn="l">
              <a:defRPr/>
            </a:pPr>
            <a:r>
              <a:rPr lang="en-US" sz="2400">
                <a:effectLst>
                  <a:outerShdw blurRad="38100" dist="38100" dir="2700000" algn="tl">
                    <a:srgbClr val="000000"/>
                  </a:outerShdw>
                </a:effectLst>
                <a:latin typeface="Book Antiqua" pitchFamily="18" charset="0"/>
              </a:rPr>
              <a:t>Input Data</a:t>
            </a:r>
          </a:p>
        </p:txBody>
      </p:sp>
      <p:sp>
        <p:nvSpPr>
          <p:cNvPr id="85000" name="Rectangle 8">
            <a:extLst>
              <a:ext uri="{FF2B5EF4-FFF2-40B4-BE49-F238E27FC236}">
                <a16:creationId xmlns:a16="http://schemas.microsoft.com/office/drawing/2014/main" id="{C80AB4F5-8AD4-5CB2-148C-40CF04F25019}"/>
              </a:ext>
            </a:extLst>
          </p:cNvPr>
          <p:cNvSpPr>
            <a:spLocks noChangeArrowheads="1"/>
          </p:cNvSpPr>
          <p:nvPr/>
        </p:nvSpPr>
        <p:spPr bwMode="auto">
          <a:xfrm>
            <a:off x="6157913" y="1738313"/>
            <a:ext cx="2033587" cy="819150"/>
          </a:xfrm>
          <a:prstGeom prst="rect">
            <a:avLst/>
          </a:prstGeom>
          <a:noFill/>
          <a:ln w="12700">
            <a:noFill/>
            <a:miter lim="800000"/>
            <a:headEnd/>
            <a:tailEnd/>
          </a:ln>
          <a:effectLst/>
        </p:spPr>
        <p:txBody>
          <a:bodyPr wrap="none" lIns="90488" tIns="44450" rIns="90488" bIns="44450">
            <a:spAutoFit/>
          </a:bodyPr>
          <a:lstStyle/>
          <a:p>
            <a:pPr>
              <a:defRPr/>
            </a:pPr>
            <a:r>
              <a:rPr lang="en-US" sz="2400">
                <a:effectLst>
                  <a:outerShdw blurRad="38100" dist="38100" dir="2700000" algn="tl">
                    <a:srgbClr val="000000"/>
                  </a:outerShdw>
                </a:effectLst>
                <a:latin typeface="Book Antiqua" pitchFamily="18" charset="0"/>
              </a:rPr>
              <a:t>Least Squares</a:t>
            </a:r>
          </a:p>
          <a:p>
            <a:pPr>
              <a:defRPr/>
            </a:pPr>
            <a:r>
              <a:rPr lang="en-US" sz="2400">
                <a:effectLst>
                  <a:outerShdw blurRad="38100" dist="38100" dir="2700000" algn="tl">
                    <a:srgbClr val="000000"/>
                  </a:outerShdw>
                </a:effectLst>
                <a:latin typeface="Book Antiqua" pitchFamily="18" charset="0"/>
              </a:rPr>
              <a:t>Output</a:t>
            </a:r>
          </a:p>
        </p:txBody>
      </p:sp>
      <p:sp>
        <p:nvSpPr>
          <p:cNvPr id="85001" name="Line 9">
            <a:extLst>
              <a:ext uri="{FF2B5EF4-FFF2-40B4-BE49-F238E27FC236}">
                <a16:creationId xmlns:a16="http://schemas.microsoft.com/office/drawing/2014/main" id="{D7E62F63-5175-5099-D2E7-66B1B92596F9}"/>
              </a:ext>
            </a:extLst>
          </p:cNvPr>
          <p:cNvSpPr>
            <a:spLocks noChangeShapeType="1"/>
          </p:cNvSpPr>
          <p:nvPr/>
        </p:nvSpPr>
        <p:spPr bwMode="auto">
          <a:xfrm>
            <a:off x="3230563" y="3924300"/>
            <a:ext cx="592137" cy="0"/>
          </a:xfrm>
          <a:prstGeom prst="line">
            <a:avLst/>
          </a:prstGeom>
          <a:noFill/>
          <a:ln w="12700">
            <a:solidFill>
              <a:schemeClr val="tx1"/>
            </a:solidFill>
            <a:round/>
            <a:headEnd/>
            <a:tailEnd type="triangle" w="lg" len="med"/>
          </a:ln>
          <a:effectLst>
            <a:outerShdw dist="17961" dir="2700000" algn="ctr" rotWithShape="0">
              <a:srgbClr val="000000"/>
            </a:outerShdw>
          </a:effectLst>
        </p:spPr>
        <p:txBody>
          <a:bodyPr wrap="none" anchor="ctr"/>
          <a:lstStyle/>
          <a:p>
            <a:pPr>
              <a:defRPr/>
            </a:pPr>
            <a:endParaRPr lang="en-US"/>
          </a:p>
        </p:txBody>
      </p:sp>
      <p:sp>
        <p:nvSpPr>
          <p:cNvPr id="85002" name="Line 10">
            <a:extLst>
              <a:ext uri="{FF2B5EF4-FFF2-40B4-BE49-F238E27FC236}">
                <a16:creationId xmlns:a16="http://schemas.microsoft.com/office/drawing/2014/main" id="{6FAC2CB5-589F-19DD-E841-532C71FBB99A}"/>
              </a:ext>
            </a:extLst>
          </p:cNvPr>
          <p:cNvSpPr>
            <a:spLocks noChangeShapeType="1"/>
          </p:cNvSpPr>
          <p:nvPr/>
        </p:nvSpPr>
        <p:spPr bwMode="auto">
          <a:xfrm>
            <a:off x="5649913" y="3924300"/>
            <a:ext cx="592137" cy="0"/>
          </a:xfrm>
          <a:prstGeom prst="line">
            <a:avLst/>
          </a:prstGeom>
          <a:noFill/>
          <a:ln w="12700">
            <a:solidFill>
              <a:schemeClr val="tx1"/>
            </a:solidFill>
            <a:round/>
            <a:headEnd/>
            <a:tailEnd type="triangle" w="lg" len="med"/>
          </a:ln>
          <a:effectLst>
            <a:outerShdw dist="17961" dir="2700000" algn="ctr" rotWithShape="0">
              <a:srgbClr val="000000"/>
            </a:outerShdw>
          </a:effectLst>
        </p:spPr>
        <p:txBody>
          <a:bodyPr wrap="none" anchor="ctr"/>
          <a:lstStyle/>
          <a:p>
            <a:pPr>
              <a:defRPr/>
            </a:pPr>
            <a:endParaRPr lang="en-US"/>
          </a:p>
        </p:txBody>
      </p:sp>
      <p:sp>
        <p:nvSpPr>
          <p:cNvPr id="85003" name="Rectangle 11">
            <a:extLst>
              <a:ext uri="{FF2B5EF4-FFF2-40B4-BE49-F238E27FC236}">
                <a16:creationId xmlns:a16="http://schemas.microsoft.com/office/drawing/2014/main" id="{CA37FAEF-D5CA-5EFD-ED39-9B56E6E53CB0}"/>
              </a:ext>
            </a:extLst>
          </p:cNvPr>
          <p:cNvSpPr>
            <a:spLocks noChangeArrowheads="1"/>
          </p:cNvSpPr>
          <p:nvPr/>
        </p:nvSpPr>
        <p:spPr bwMode="auto">
          <a:xfrm>
            <a:off x="1416050" y="2616200"/>
            <a:ext cx="1797050" cy="26733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2700">
            <a:solidFill>
              <a:schemeClr val="tx1"/>
            </a:solidFill>
            <a:miter lim="800000"/>
            <a:headEnd/>
            <a:tailEnd/>
          </a:ln>
          <a:effectLst>
            <a:outerShdw dist="17961" dir="2700000" algn="ctr" rotWithShape="0">
              <a:srgbClr val="000000"/>
            </a:outerShdw>
          </a:effectLst>
        </p:spPr>
        <p:txBody>
          <a:bodyPr wrap="none" lIns="90488" tIns="44450" rIns="90488" bIns="44450" anchor="ctr"/>
          <a:lstStyle/>
          <a:p>
            <a:pPr>
              <a:defRPr/>
            </a:pPr>
            <a:endParaRPr lang="en-US" sz="2400">
              <a:effectLst>
                <a:outerShdw blurRad="38100" dist="38100" dir="2700000" algn="tl">
                  <a:srgbClr val="000000"/>
                </a:outerShdw>
              </a:effectLst>
              <a:latin typeface="Book Antiqua" pitchFamily="18" charset="0"/>
            </a:endParaRPr>
          </a:p>
        </p:txBody>
      </p:sp>
      <p:sp>
        <p:nvSpPr>
          <p:cNvPr id="85392" name="Text Box 400">
            <a:extLst>
              <a:ext uri="{FF2B5EF4-FFF2-40B4-BE49-F238E27FC236}">
                <a16:creationId xmlns:a16="http://schemas.microsoft.com/office/drawing/2014/main" id="{2B81E98C-7AC2-0DD5-023F-E25420ACD51E}"/>
              </a:ext>
            </a:extLst>
          </p:cNvPr>
          <p:cNvSpPr txBox="1">
            <a:spLocks noChangeArrowheads="1"/>
          </p:cNvSpPr>
          <p:nvPr/>
        </p:nvSpPr>
        <p:spPr bwMode="auto">
          <a:xfrm>
            <a:off x="1546225" y="2605088"/>
            <a:ext cx="1555750" cy="2647950"/>
          </a:xfrm>
          <a:prstGeom prst="rect">
            <a:avLst/>
          </a:prstGeom>
          <a:noFill/>
          <a:ln w="12700">
            <a:noFill/>
            <a:miter lim="800000"/>
            <a:headEnd/>
            <a:tailEnd/>
          </a:ln>
          <a:effectLst/>
        </p:spPr>
        <p:txBody>
          <a:bodyPr>
            <a:spAutoFit/>
          </a:bodyPr>
          <a:lstStyle/>
          <a:p>
            <a:pPr>
              <a:defRPr/>
            </a:pP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y</a:t>
            </a:r>
          </a:p>
          <a:p>
            <a:pPr>
              <a:defRPr/>
            </a:pPr>
            <a:endParaRPr lang="en-US" sz="2400" i="1">
              <a:effectLst>
                <a:outerShdw blurRad="38100" dist="38100" dir="2700000" algn="tl">
                  <a:srgbClr val="000000"/>
                </a:outerShdw>
              </a:effectLst>
              <a:latin typeface="Book Antiqua" pitchFamily="18" charset="0"/>
            </a:endParaRPr>
          </a:p>
          <a:p>
            <a:pPr>
              <a:defRPr/>
            </a:pPr>
            <a:r>
              <a:rPr lang="en-US" sz="2400">
                <a:effectLst>
                  <a:outerShdw blurRad="38100" dist="38100" dir="2700000" algn="tl">
                    <a:srgbClr val="000000"/>
                  </a:outerShdw>
                </a:effectLst>
                <a:latin typeface="Book Antiqua" pitchFamily="18" charset="0"/>
              </a:rPr>
              <a:t> 4    78   24</a:t>
            </a:r>
          </a:p>
          <a:p>
            <a:pPr>
              <a:defRPr/>
            </a:pPr>
            <a:r>
              <a:rPr lang="en-US" sz="2400">
                <a:effectLst>
                  <a:outerShdw blurRad="38100" dist="38100" dir="2700000" algn="tl">
                    <a:srgbClr val="000000"/>
                  </a:outerShdw>
                </a:effectLst>
                <a:latin typeface="Book Antiqua" pitchFamily="18" charset="0"/>
              </a:rPr>
              <a:t> 7  100   43</a:t>
            </a:r>
          </a:p>
          <a:p>
            <a:pPr>
              <a:defRPr/>
            </a:pPr>
            <a:r>
              <a:rPr lang="en-US" sz="2400">
                <a:effectLst>
                  <a:outerShdw blurRad="38100" dist="38100" dir="2700000" algn="tl">
                    <a:srgbClr val="000000"/>
                  </a:outerShdw>
                </a:effectLst>
                <a:latin typeface="Book Antiqua" pitchFamily="18" charset="0"/>
              </a:rPr>
              <a:t> .      .      .</a:t>
            </a:r>
          </a:p>
          <a:p>
            <a:pPr>
              <a:defRPr/>
            </a:pPr>
            <a:r>
              <a:rPr lang="en-US" sz="2400">
                <a:effectLst>
                  <a:outerShdw blurRad="38100" dist="38100" dir="2700000" algn="tl">
                    <a:srgbClr val="000000"/>
                  </a:outerShdw>
                </a:effectLst>
                <a:latin typeface="Book Antiqua" pitchFamily="18" charset="0"/>
              </a:rPr>
              <a:t> .      .      .</a:t>
            </a:r>
          </a:p>
          <a:p>
            <a:pPr>
              <a:defRPr/>
            </a:pPr>
            <a:r>
              <a:rPr lang="en-US" sz="2400">
                <a:effectLst>
                  <a:outerShdw blurRad="38100" dist="38100" dir="2700000" algn="tl">
                    <a:srgbClr val="000000"/>
                  </a:outerShdw>
                </a:effectLst>
                <a:latin typeface="Book Antiqua" pitchFamily="18" charset="0"/>
              </a:rPr>
              <a:t> 3    89   30</a:t>
            </a:r>
            <a:endParaRPr lang="en-US">
              <a:effectLst>
                <a:outerShdw blurRad="38100" dist="38100" dir="2700000" algn="tl">
                  <a:srgbClr val="000000"/>
                </a:outerShdw>
              </a:effectLst>
              <a:latin typeface="Book Antiqua" pitchFamily="18" charset="0"/>
            </a:endParaRPr>
          </a:p>
        </p:txBody>
      </p:sp>
      <p:sp>
        <p:nvSpPr>
          <p:cNvPr id="85393" name="Text Box 401">
            <a:extLst>
              <a:ext uri="{FF2B5EF4-FFF2-40B4-BE49-F238E27FC236}">
                <a16:creationId xmlns:a16="http://schemas.microsoft.com/office/drawing/2014/main" id="{93BB40BE-744B-567D-4B18-403691BADB05}"/>
              </a:ext>
            </a:extLst>
          </p:cNvPr>
          <p:cNvSpPr txBox="1">
            <a:spLocks noChangeArrowheads="1"/>
          </p:cNvSpPr>
          <p:nvPr/>
        </p:nvSpPr>
        <p:spPr bwMode="auto">
          <a:xfrm>
            <a:off x="3906838" y="2690813"/>
            <a:ext cx="1673225" cy="2501900"/>
          </a:xfrm>
          <a:prstGeom prst="rect">
            <a:avLst/>
          </a:prstGeom>
          <a:noFill/>
          <a:ln w="12700">
            <a:noFill/>
            <a:miter lim="800000"/>
            <a:headEnd/>
            <a:tailEnd/>
          </a:ln>
          <a:effectLst/>
        </p:spPr>
        <p:txBody>
          <a:bodyPr wrap="none">
            <a:spAutoFit/>
          </a:bodyPr>
          <a:lstStyle/>
          <a:p>
            <a:pPr>
              <a:lnSpc>
                <a:spcPct val="110000"/>
              </a:lnSpc>
              <a:defRPr/>
            </a:pPr>
            <a:r>
              <a:rPr lang="en-US" sz="2400">
                <a:effectLst>
                  <a:outerShdw blurRad="38100" dist="38100" dir="2700000" algn="tl">
                    <a:srgbClr val="000000"/>
                  </a:outerShdw>
                </a:effectLst>
                <a:latin typeface="Book Antiqua" pitchFamily="18" charset="0"/>
              </a:rPr>
              <a:t>Computer</a:t>
            </a:r>
          </a:p>
          <a:p>
            <a:pPr>
              <a:lnSpc>
                <a:spcPct val="110000"/>
              </a:lnSpc>
              <a:defRPr/>
            </a:pPr>
            <a:r>
              <a:rPr lang="en-US" sz="2400">
                <a:effectLst>
                  <a:outerShdw blurRad="38100" dist="38100" dir="2700000" algn="tl">
                    <a:srgbClr val="000000"/>
                  </a:outerShdw>
                </a:effectLst>
                <a:latin typeface="Book Antiqua" pitchFamily="18" charset="0"/>
              </a:rPr>
              <a:t>Package</a:t>
            </a:r>
          </a:p>
          <a:p>
            <a:pPr>
              <a:lnSpc>
                <a:spcPct val="110000"/>
              </a:lnSpc>
              <a:defRPr/>
            </a:pPr>
            <a:r>
              <a:rPr lang="en-US" sz="2400">
                <a:effectLst>
                  <a:outerShdw blurRad="38100" dist="38100" dir="2700000" algn="tl">
                    <a:srgbClr val="000000"/>
                  </a:outerShdw>
                </a:effectLst>
                <a:latin typeface="Book Antiqua" pitchFamily="18" charset="0"/>
              </a:rPr>
              <a:t>for Solving</a:t>
            </a:r>
          </a:p>
          <a:p>
            <a:pPr>
              <a:lnSpc>
                <a:spcPct val="110000"/>
              </a:lnSpc>
              <a:defRPr/>
            </a:pPr>
            <a:r>
              <a:rPr lang="en-US" sz="2400">
                <a:effectLst>
                  <a:outerShdw blurRad="38100" dist="38100" dir="2700000" algn="tl">
                    <a:srgbClr val="000000"/>
                  </a:outerShdw>
                </a:effectLst>
                <a:latin typeface="Book Antiqua" pitchFamily="18" charset="0"/>
              </a:rPr>
              <a:t>Multiple</a:t>
            </a:r>
          </a:p>
          <a:p>
            <a:pPr>
              <a:lnSpc>
                <a:spcPct val="110000"/>
              </a:lnSpc>
              <a:defRPr/>
            </a:pPr>
            <a:r>
              <a:rPr lang="en-US" sz="2400">
                <a:effectLst>
                  <a:outerShdw blurRad="38100" dist="38100" dir="2700000" algn="tl">
                    <a:srgbClr val="000000"/>
                  </a:outerShdw>
                </a:effectLst>
                <a:latin typeface="Book Antiqua" pitchFamily="18" charset="0"/>
              </a:rPr>
              <a:t>Regression</a:t>
            </a:r>
          </a:p>
          <a:p>
            <a:pPr>
              <a:lnSpc>
                <a:spcPct val="110000"/>
              </a:lnSpc>
              <a:defRPr/>
            </a:pPr>
            <a:r>
              <a:rPr lang="en-US" sz="2400">
                <a:effectLst>
                  <a:outerShdw blurRad="38100" dist="38100" dir="2700000" algn="tl">
                    <a:srgbClr val="000000"/>
                  </a:outerShdw>
                </a:effectLst>
                <a:latin typeface="Book Antiqua" pitchFamily="18" charset="0"/>
              </a:rPr>
              <a:t>Problems</a:t>
            </a:r>
            <a:endParaRPr lang="en-US">
              <a:effectLst>
                <a:outerShdw blurRad="38100" dist="38100" dir="2700000" algn="tl">
                  <a:srgbClr val="000000"/>
                </a:outerShdw>
              </a:effectLst>
              <a:latin typeface="Book Antiqua" pitchFamily="18" charset="0"/>
            </a:endParaRPr>
          </a:p>
        </p:txBody>
      </p:sp>
      <p:sp>
        <p:nvSpPr>
          <p:cNvPr id="85394" name="Text Box 402">
            <a:extLst>
              <a:ext uri="{FF2B5EF4-FFF2-40B4-BE49-F238E27FC236}">
                <a16:creationId xmlns:a16="http://schemas.microsoft.com/office/drawing/2014/main" id="{F49F502B-AB51-CF3B-FD0F-540A1193688B}"/>
              </a:ext>
            </a:extLst>
          </p:cNvPr>
          <p:cNvSpPr txBox="1">
            <a:spLocks noChangeArrowheads="1"/>
          </p:cNvSpPr>
          <p:nvPr/>
        </p:nvSpPr>
        <p:spPr bwMode="auto">
          <a:xfrm>
            <a:off x="6800850" y="2767013"/>
            <a:ext cx="839788" cy="2403475"/>
          </a:xfrm>
          <a:prstGeom prst="rect">
            <a:avLst/>
          </a:prstGeom>
          <a:noFill/>
          <a:ln w="12700">
            <a:noFill/>
            <a:miter lim="800000"/>
            <a:headEnd/>
            <a:tailEnd/>
          </a:ln>
          <a:effectLst/>
        </p:spPr>
        <p:txBody>
          <a:bodyPr wrap="none">
            <a:spAutoFit/>
          </a:bodyPr>
          <a:lstStyle/>
          <a:p>
            <a:pPr>
              <a:lnSpc>
                <a:spcPct val="110000"/>
              </a:lnSpc>
              <a:defRPr/>
            </a:pPr>
            <a:r>
              <a:rPr lang="en-US" sz="2400" i="1">
                <a:effectLst>
                  <a:outerShdw blurRad="38100" dist="38100" dir="2700000" algn="tl">
                    <a:srgbClr val="000000"/>
                  </a:outerShdw>
                </a:effectLst>
                <a:latin typeface="Book Antiqua" pitchFamily="18" charset="0"/>
              </a:rPr>
              <a:t> 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p>
          <a:p>
            <a:pPr>
              <a:lnSpc>
                <a:spcPct val="110000"/>
              </a:lnSpc>
              <a:defRPr/>
            </a:pP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p>
          <a:p>
            <a:pPr>
              <a:lnSpc>
                <a:spcPct val="110000"/>
              </a:lnSpc>
              <a:defRPr/>
            </a:pP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a:t>
            </a:r>
          </a:p>
          <a:p>
            <a:pPr>
              <a:lnSpc>
                <a:spcPct val="110000"/>
              </a:lnSpc>
              <a:defRPr/>
            </a:pPr>
            <a:endParaRPr lang="en-US" sz="600">
              <a:effectLst>
                <a:outerShdw blurRad="38100" dist="38100" dir="2700000" algn="tl">
                  <a:srgbClr val="000000"/>
                </a:outerShdw>
              </a:effectLst>
              <a:latin typeface="Book Antiqua" pitchFamily="18" charset="0"/>
            </a:endParaRPr>
          </a:p>
          <a:p>
            <a:pPr>
              <a:lnSpc>
                <a:spcPct val="110000"/>
              </a:lnSpc>
              <a:defRPr/>
            </a:pPr>
            <a:r>
              <a:rPr lang="en-US" sz="2400" i="1">
                <a:effectLst>
                  <a:outerShdw blurRad="38100" dist="38100" dir="2700000" algn="tl">
                    <a:srgbClr val="000000"/>
                  </a:outerShdw>
                </a:effectLst>
                <a:latin typeface="Book Antiqua" pitchFamily="18" charset="0"/>
              </a:rPr>
              <a:t>R</a:t>
            </a:r>
            <a:r>
              <a:rPr lang="en-US" sz="2400" baseline="30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a:t>
            </a:r>
          </a:p>
          <a:p>
            <a:pPr>
              <a:lnSpc>
                <a:spcPct val="110000"/>
              </a:lnSpc>
              <a:defRPr/>
            </a:pPr>
            <a:endParaRPr lang="en-US" sz="1200">
              <a:effectLst>
                <a:outerShdw blurRad="38100" dist="38100" dir="2700000" algn="tl">
                  <a:srgbClr val="000000"/>
                </a:outerShdw>
              </a:effectLst>
              <a:latin typeface="Book Antiqua" pitchFamily="18" charset="0"/>
            </a:endParaRPr>
          </a:p>
          <a:p>
            <a:pPr>
              <a:lnSpc>
                <a:spcPct val="110000"/>
              </a:lnSpc>
              <a:defRPr/>
            </a:pPr>
            <a:r>
              <a:rPr lang="en-US" sz="2400">
                <a:effectLst>
                  <a:outerShdw blurRad="38100" dist="38100" dir="2700000" algn="tl">
                    <a:srgbClr val="000000"/>
                  </a:outerShdw>
                </a:effectLst>
                <a:latin typeface="Book Antiqua" pitchFamily="18" charset="0"/>
              </a:rPr>
              <a:t>etc.</a:t>
            </a:r>
            <a:endParaRPr lang="en-US">
              <a:effectLst>
                <a:outerShdw blurRad="38100" dist="38100" dir="2700000" algn="tl">
                  <a:srgbClr val="000000"/>
                </a:outerShdw>
              </a:effectLst>
              <a:latin typeface="Book Antiqua" pitchFamily="18" charset="0"/>
            </a:endParaRPr>
          </a:p>
        </p:txBody>
      </p:sp>
      <p:sp>
        <p:nvSpPr>
          <p:cNvPr id="85395" name="AutoShape 403">
            <a:extLst>
              <a:ext uri="{FF2B5EF4-FFF2-40B4-BE49-F238E27FC236}">
                <a16:creationId xmlns:a16="http://schemas.microsoft.com/office/drawing/2014/main" id="{83186F4C-D98C-F7DB-16BA-42A7207FC813}"/>
              </a:ext>
            </a:extLst>
          </p:cNvPr>
          <p:cNvSpPr>
            <a:spLocks noChangeArrowheads="1"/>
          </p:cNvSpPr>
          <p:nvPr/>
        </p:nvSpPr>
        <p:spPr bwMode="auto">
          <a:xfrm rot="10800000">
            <a:off x="2230438" y="142557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85396" name="AutoShape 404">
            <a:extLst>
              <a:ext uri="{FF2B5EF4-FFF2-40B4-BE49-F238E27FC236}">
                <a16:creationId xmlns:a16="http://schemas.microsoft.com/office/drawing/2014/main" id="{D7A8BE8B-751B-20A2-5808-800768015E5B}"/>
              </a:ext>
            </a:extLst>
          </p:cNvPr>
          <p:cNvSpPr>
            <a:spLocks noChangeArrowheads="1"/>
          </p:cNvSpPr>
          <p:nvPr/>
        </p:nvSpPr>
        <p:spPr bwMode="auto">
          <a:xfrm rot="10800000">
            <a:off x="4649788" y="142557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85397" name="AutoShape 405">
            <a:extLst>
              <a:ext uri="{FF2B5EF4-FFF2-40B4-BE49-F238E27FC236}">
                <a16:creationId xmlns:a16="http://schemas.microsoft.com/office/drawing/2014/main" id="{B079ECF0-4470-469C-E772-AD00EC144277}"/>
              </a:ext>
            </a:extLst>
          </p:cNvPr>
          <p:cNvSpPr>
            <a:spLocks noChangeArrowheads="1"/>
          </p:cNvSpPr>
          <p:nvPr/>
        </p:nvSpPr>
        <p:spPr bwMode="auto">
          <a:xfrm rot="10800000">
            <a:off x="7088188" y="142557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ACC2950-90C1-BE05-3DF4-A75516031B08}"/>
              </a:ext>
            </a:extLst>
          </p:cNvPr>
          <p:cNvSpPr>
            <a:spLocks noGrp="1"/>
          </p:cNvSpPr>
          <p:nvPr>
            <p:ph type="title"/>
          </p:nvPr>
        </p:nvSpPr>
        <p:spPr>
          <a:xfrm>
            <a:off x="931863" y="96838"/>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R codes</a:t>
            </a:r>
          </a:p>
        </p:txBody>
      </p:sp>
      <p:pic>
        <p:nvPicPr>
          <p:cNvPr id="6" name="Picture 5">
            <a:extLst>
              <a:ext uri="{FF2B5EF4-FFF2-40B4-BE49-F238E27FC236}">
                <a16:creationId xmlns:a16="http://schemas.microsoft.com/office/drawing/2014/main" id="{1D5C3821-9730-E1F5-FA93-E9B05BAD2295}"/>
              </a:ext>
            </a:extLst>
          </p:cNvPr>
          <p:cNvPicPr>
            <a:picLocks noChangeAspect="1"/>
          </p:cNvPicPr>
          <p:nvPr/>
        </p:nvPicPr>
        <p:blipFill>
          <a:blip r:embed="rId2"/>
          <a:stretch>
            <a:fillRect/>
          </a:stretch>
        </p:blipFill>
        <p:spPr>
          <a:xfrm>
            <a:off x="680243" y="2019200"/>
            <a:ext cx="7661275" cy="3619951"/>
          </a:xfrm>
          <a:prstGeom prst="rect">
            <a:avLst/>
          </a:prstGeom>
          <a:noFill/>
        </p:spPr>
      </p:pic>
      <p:sp>
        <p:nvSpPr>
          <p:cNvPr id="2" name="Date Placeholder 1">
            <a:extLst>
              <a:ext uri="{FF2B5EF4-FFF2-40B4-BE49-F238E27FC236}">
                <a16:creationId xmlns:a16="http://schemas.microsoft.com/office/drawing/2014/main" id="{6BE2BC70-D13F-777D-3CA2-249094FE12F4}"/>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E650FD56-E3A0-4CE9-B373-5A768E0772EE}" type="datetime1">
              <a:rPr lang="en-US" smtClean="0"/>
              <a:pPr>
                <a:spcAft>
                  <a:spcPts val="600"/>
                </a:spcAft>
                <a:defRPr/>
              </a:pPr>
              <a:t>7/22/2024</a:t>
            </a:fld>
            <a:endParaRPr lang="en-US"/>
          </a:p>
        </p:txBody>
      </p:sp>
      <p:sp>
        <p:nvSpPr>
          <p:cNvPr id="3" name="Footer Placeholder 2">
            <a:extLst>
              <a:ext uri="{FF2B5EF4-FFF2-40B4-BE49-F238E27FC236}">
                <a16:creationId xmlns:a16="http://schemas.microsoft.com/office/drawing/2014/main" id="{F4EE5D7D-8D70-F1F8-7B30-3338AACEACBA}"/>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4" name="Slide Number Placeholder 3">
            <a:extLst>
              <a:ext uri="{FF2B5EF4-FFF2-40B4-BE49-F238E27FC236}">
                <a16:creationId xmlns:a16="http://schemas.microsoft.com/office/drawing/2014/main" id="{A433C694-741F-64B1-3BFE-E87425F3D868}"/>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D04035A3-F0E6-4F56-B6BB-121338858F57}" type="slidenum">
              <a:rPr lang="en-US" smtClean="0"/>
              <a:pPr>
                <a:spcAft>
                  <a:spcPts val="600"/>
                </a:spcAft>
                <a:defRPr/>
              </a:pPr>
              <a:t>54</a:t>
            </a:fld>
            <a:endParaRPr lang="en-US"/>
          </a:p>
        </p:txBody>
      </p:sp>
    </p:spTree>
    <p:extLst>
      <p:ext uri="{BB962C8B-B14F-4D97-AF65-F5344CB8AC3E}">
        <p14:creationId xmlns:p14="http://schemas.microsoft.com/office/powerpoint/2010/main" val="2436806176"/>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806E0ED-BEDE-DBBD-F61A-317394C6CCD7}"/>
              </a:ext>
            </a:extLst>
          </p:cNvPr>
          <p:cNvPicPr>
            <a:picLocks noChangeAspect="1"/>
          </p:cNvPicPr>
          <p:nvPr/>
        </p:nvPicPr>
        <p:blipFill>
          <a:blip r:embed="rId2"/>
          <a:stretch>
            <a:fillRect/>
          </a:stretch>
        </p:blipFill>
        <p:spPr>
          <a:xfrm>
            <a:off x="961231" y="1828223"/>
            <a:ext cx="7678737" cy="4393944"/>
          </a:xfrm>
          <a:prstGeom prst="rect">
            <a:avLst/>
          </a:prstGeom>
          <a:noFill/>
        </p:spPr>
      </p:pic>
      <p:sp>
        <p:nvSpPr>
          <p:cNvPr id="4" name="Date Placeholder 3">
            <a:extLst>
              <a:ext uri="{FF2B5EF4-FFF2-40B4-BE49-F238E27FC236}">
                <a16:creationId xmlns:a16="http://schemas.microsoft.com/office/drawing/2014/main" id="{5D536307-8381-102F-F0B4-9B3778C47067}"/>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8D30CD17-3FA5-48C7-BE32-4F91304B5150}" type="datetime1">
              <a:rPr lang="en-US" smtClean="0"/>
              <a:pPr>
                <a:spcAft>
                  <a:spcPts val="600"/>
                </a:spcAft>
                <a:defRPr/>
              </a:pPr>
              <a:t>7/22/2024</a:t>
            </a:fld>
            <a:endParaRPr lang="en-US"/>
          </a:p>
        </p:txBody>
      </p:sp>
      <p:sp>
        <p:nvSpPr>
          <p:cNvPr id="5" name="Footer Placeholder 4">
            <a:extLst>
              <a:ext uri="{FF2B5EF4-FFF2-40B4-BE49-F238E27FC236}">
                <a16:creationId xmlns:a16="http://schemas.microsoft.com/office/drawing/2014/main" id="{BF297294-CF45-1528-54BE-B9409D1D2AA9}"/>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6" name="Slide Number Placeholder 5">
            <a:extLst>
              <a:ext uri="{FF2B5EF4-FFF2-40B4-BE49-F238E27FC236}">
                <a16:creationId xmlns:a16="http://schemas.microsoft.com/office/drawing/2014/main" id="{33BE203F-64E4-F96B-8764-72AD147179A7}"/>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645ED874-4033-4CEE-AE69-D7CB222F48E6}" type="slidenum">
              <a:rPr lang="en-US" smtClean="0"/>
              <a:pPr>
                <a:spcAft>
                  <a:spcPts val="600"/>
                </a:spcAft>
                <a:defRPr/>
              </a:pPr>
              <a:t>55</a:t>
            </a:fld>
            <a:endParaRPr lang="en-US"/>
          </a:p>
        </p:txBody>
      </p:sp>
      <p:sp>
        <p:nvSpPr>
          <p:cNvPr id="9" name="Rectangle 13">
            <a:extLst>
              <a:ext uri="{FF2B5EF4-FFF2-40B4-BE49-F238E27FC236}">
                <a16:creationId xmlns:a16="http://schemas.microsoft.com/office/drawing/2014/main" id="{5972583D-42A1-725B-C1C8-71E9E860B260}"/>
              </a:ext>
            </a:extLst>
          </p:cNvPr>
          <p:cNvSpPr>
            <a:spLocks noChangeArrowheads="1"/>
          </p:cNvSpPr>
          <p:nvPr/>
        </p:nvSpPr>
        <p:spPr bwMode="auto">
          <a:xfrm>
            <a:off x="946150" y="635833"/>
            <a:ext cx="7772400" cy="5953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Solving for the Estimates of </a:t>
            </a:r>
            <a:r>
              <a:rPr lang="en-US" sz="2800" i="1" dirty="0">
                <a:solidFill>
                  <a:srgbClr val="C00000"/>
                </a:solidFill>
                <a:effectLst>
                  <a:outerShdw blurRad="38100" dist="38100" dir="2700000" algn="tl">
                    <a:srgbClr val="000000"/>
                  </a:outerShdw>
                </a:effectLst>
                <a:latin typeface="Symbol" pitchFamily="18" charset="2"/>
              </a:rPr>
              <a:t></a:t>
            </a:r>
            <a:r>
              <a:rPr lang="en-US" sz="2800" baseline="-25000" dirty="0">
                <a:solidFill>
                  <a:srgbClr val="C00000"/>
                </a:solidFill>
                <a:effectLst>
                  <a:outerShdw blurRad="38100" dist="38100" dir="2700000" algn="tl">
                    <a:srgbClr val="000000"/>
                  </a:outerShdw>
                </a:effectLst>
                <a:latin typeface="Book Antiqua" pitchFamily="18" charset="0"/>
              </a:rPr>
              <a:t>0</a:t>
            </a:r>
            <a:r>
              <a:rPr lang="en-US" sz="2800" dirty="0">
                <a:solidFill>
                  <a:srgbClr val="C00000"/>
                </a:solidFill>
                <a:effectLst>
                  <a:outerShdw blurRad="38100" dist="38100" dir="2700000" algn="tl">
                    <a:srgbClr val="000000"/>
                  </a:outerShdw>
                </a:effectLst>
                <a:latin typeface="Book Antiqua" pitchFamily="18" charset="0"/>
              </a:rPr>
              <a:t>, </a:t>
            </a:r>
            <a:r>
              <a:rPr lang="en-US" sz="2800" i="1" dirty="0">
                <a:solidFill>
                  <a:srgbClr val="C00000"/>
                </a:solidFill>
                <a:effectLst>
                  <a:outerShdw blurRad="38100" dist="38100" dir="2700000" algn="tl">
                    <a:srgbClr val="000000"/>
                  </a:outerShdw>
                </a:effectLst>
                <a:latin typeface="Symbol" pitchFamily="18" charset="2"/>
              </a:rPr>
              <a:t></a:t>
            </a:r>
            <a:r>
              <a:rPr lang="en-US" sz="2800" baseline="-25000" dirty="0">
                <a:solidFill>
                  <a:srgbClr val="C00000"/>
                </a:solidFill>
                <a:effectLst>
                  <a:outerShdw blurRad="38100" dist="38100" dir="2700000" algn="tl">
                    <a:srgbClr val="000000"/>
                  </a:outerShdw>
                </a:effectLst>
                <a:latin typeface="Book Antiqua" pitchFamily="18" charset="0"/>
              </a:rPr>
              <a:t>1</a:t>
            </a:r>
            <a:r>
              <a:rPr lang="en-US" sz="2800" dirty="0">
                <a:solidFill>
                  <a:srgbClr val="C00000"/>
                </a:solidFill>
                <a:effectLst>
                  <a:outerShdw blurRad="38100" dist="38100" dir="2700000" algn="tl">
                    <a:srgbClr val="000000"/>
                  </a:outerShdw>
                </a:effectLst>
                <a:latin typeface="Book Antiqua" pitchFamily="18" charset="0"/>
              </a:rPr>
              <a:t>, </a:t>
            </a:r>
            <a:r>
              <a:rPr lang="en-US" sz="2800" i="1" dirty="0">
                <a:solidFill>
                  <a:srgbClr val="C00000"/>
                </a:solidFill>
                <a:effectLst>
                  <a:outerShdw blurRad="38100" dist="38100" dir="2700000" algn="tl">
                    <a:srgbClr val="000000"/>
                  </a:outerShdw>
                </a:effectLst>
                <a:latin typeface="Symbol" pitchFamily="18" charset="2"/>
              </a:rPr>
              <a:t></a:t>
            </a:r>
            <a:r>
              <a:rPr lang="en-US" sz="2800" baseline="-25000" dirty="0">
                <a:solidFill>
                  <a:srgbClr val="C00000"/>
                </a:solidFill>
                <a:effectLst>
                  <a:outerShdw blurRad="38100" dist="38100" dir="2700000" algn="tl">
                    <a:srgbClr val="000000"/>
                  </a:outerShdw>
                </a:effectLst>
                <a:latin typeface="Book Antiqua" pitchFamily="18" charset="0"/>
              </a:rPr>
              <a:t>2</a:t>
            </a:r>
          </a:p>
        </p:txBody>
      </p:sp>
    </p:spTree>
    <p:extLst>
      <p:ext uri="{BB962C8B-B14F-4D97-AF65-F5344CB8AC3E}">
        <p14:creationId xmlns:p14="http://schemas.microsoft.com/office/powerpoint/2010/main" val="448619307"/>
      </p:ext>
    </p:extLst>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58BC1FC5-F214-FA17-21B7-9A26C9F062DB}"/>
              </a:ext>
            </a:extLst>
          </p:cNvPr>
          <p:cNvSpPr>
            <a:spLocks noChangeArrowheads="1"/>
          </p:cNvSpPr>
          <p:nvPr/>
        </p:nvSpPr>
        <p:spPr bwMode="auto">
          <a:xfrm>
            <a:off x="685800" y="52388"/>
            <a:ext cx="7772400" cy="814387"/>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Estimated Regression Equation</a:t>
            </a:r>
          </a:p>
        </p:txBody>
      </p:sp>
      <p:sp>
        <p:nvSpPr>
          <p:cNvPr id="116740" name="Rectangle 4">
            <a:extLst>
              <a:ext uri="{FF2B5EF4-FFF2-40B4-BE49-F238E27FC236}">
                <a16:creationId xmlns:a16="http://schemas.microsoft.com/office/drawing/2014/main" id="{A6849187-5B13-FD1E-4FD6-BFB0148FB9D5}"/>
              </a:ext>
            </a:extLst>
          </p:cNvPr>
          <p:cNvSpPr>
            <a:spLocks noChangeArrowheads="1"/>
          </p:cNvSpPr>
          <p:nvPr/>
        </p:nvSpPr>
        <p:spPr bwMode="auto">
          <a:xfrm>
            <a:off x="1162050" y="1638300"/>
            <a:ext cx="7048500" cy="6477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r>
              <a:rPr lang="en-US" sz="2400">
                <a:effectLst>
                  <a:outerShdw blurRad="38100" dist="38100" dir="2700000" algn="tl">
                    <a:srgbClr val="000000"/>
                  </a:outerShdw>
                </a:effectLst>
                <a:latin typeface="Book Antiqua" pitchFamily="18" charset="0"/>
              </a:rPr>
              <a:t>SALARY = 3.174 + 1.404(EXPER) + 0.251(SCORE)</a:t>
            </a:r>
          </a:p>
        </p:txBody>
      </p:sp>
      <p:sp>
        <p:nvSpPr>
          <p:cNvPr id="116741" name="Rectangle 5">
            <a:extLst>
              <a:ext uri="{FF2B5EF4-FFF2-40B4-BE49-F238E27FC236}">
                <a16:creationId xmlns:a16="http://schemas.microsoft.com/office/drawing/2014/main" id="{86A36869-E143-5D41-0CEA-34D0FFB216C6}"/>
              </a:ext>
            </a:extLst>
          </p:cNvPr>
          <p:cNvSpPr>
            <a:spLocks noChangeArrowheads="1"/>
          </p:cNvSpPr>
          <p:nvPr/>
        </p:nvSpPr>
        <p:spPr bwMode="auto">
          <a:xfrm>
            <a:off x="971550" y="2419350"/>
            <a:ext cx="7505700" cy="59055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Note:  Predicted salary will be in thousands of dollars.</a:t>
            </a:r>
          </a:p>
        </p:txBody>
      </p:sp>
    </p:spTree>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4">
            <a:extLst>
              <a:ext uri="{FF2B5EF4-FFF2-40B4-BE49-F238E27FC236}">
                <a16:creationId xmlns:a16="http://schemas.microsoft.com/office/drawing/2014/main" id="{DB1104FE-E1A9-BF3C-E6DB-C555D7085252}"/>
              </a:ext>
            </a:extLst>
          </p:cNvPr>
          <p:cNvSpPr>
            <a:spLocks noChangeArrowheads="1"/>
          </p:cNvSpPr>
          <p:nvPr/>
        </p:nvSpPr>
        <p:spPr bwMode="auto">
          <a:xfrm>
            <a:off x="952500" y="4381370"/>
            <a:ext cx="7239000" cy="15621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19810" name="Rectangle 2">
            <a:extLst>
              <a:ext uri="{FF2B5EF4-FFF2-40B4-BE49-F238E27FC236}">
                <a16:creationId xmlns:a16="http://schemas.microsoft.com/office/drawing/2014/main" id="{1DC06C80-C35D-FB8D-1D15-7887BF56D9CB}"/>
              </a:ext>
            </a:extLst>
          </p:cNvPr>
          <p:cNvSpPr>
            <a:spLocks noChangeArrowheads="1"/>
          </p:cNvSpPr>
          <p:nvPr/>
        </p:nvSpPr>
        <p:spPr bwMode="auto">
          <a:xfrm>
            <a:off x="956248" y="507336"/>
            <a:ext cx="7772400" cy="81438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Interpreting the Coefficients</a:t>
            </a:r>
          </a:p>
        </p:txBody>
      </p:sp>
      <p:sp>
        <p:nvSpPr>
          <p:cNvPr id="119811" name="Rectangle 3">
            <a:extLst>
              <a:ext uri="{FF2B5EF4-FFF2-40B4-BE49-F238E27FC236}">
                <a16:creationId xmlns:a16="http://schemas.microsoft.com/office/drawing/2014/main" id="{DCA59E3B-87A7-4E7D-C661-38F2E49A939D}"/>
              </a:ext>
            </a:extLst>
          </p:cNvPr>
          <p:cNvSpPr>
            <a:spLocks noChangeArrowheads="1"/>
          </p:cNvSpPr>
          <p:nvPr/>
        </p:nvSpPr>
        <p:spPr bwMode="auto">
          <a:xfrm>
            <a:off x="419100" y="2661652"/>
            <a:ext cx="7772400" cy="966788"/>
          </a:xfrm>
          <a:prstGeom prst="rect">
            <a:avLst/>
          </a:prstGeom>
          <a:noFill/>
          <a:ln w="12700">
            <a:noFill/>
            <a:miter lim="800000"/>
            <a:headEnd/>
            <a:tailEnd/>
          </a:ln>
          <a:effectLst/>
        </p:spPr>
        <p:txBody>
          <a:bodyPr lIns="90488" tIns="44450" rIns="90488" bIns="44450"/>
          <a:lstStyle/>
          <a:p>
            <a:pPr marL="342900" indent="-342900" algn="l">
              <a:lnSpc>
                <a:spcPct val="90000"/>
              </a:lnSpc>
              <a:spcBef>
                <a:spcPct val="20000"/>
              </a:spcBef>
              <a:buClr>
                <a:srgbClr val="66FFFF"/>
              </a:buClr>
              <a:buSzPct val="80000"/>
              <a:buFont typeface="Monotype Sorts" pitchFamily="2" charset="2"/>
              <a:buNone/>
              <a:defRPr/>
            </a:pPr>
            <a:r>
              <a:rPr lang="en-US" sz="2400" dirty="0">
                <a:effectLst>
                  <a:outerShdw blurRad="38100" dist="38100" dir="2700000" algn="tl">
                    <a:srgbClr val="000000"/>
                  </a:outerShdw>
                </a:effectLst>
                <a:latin typeface="Book Antiqua" pitchFamily="18" charset="0"/>
              </a:rPr>
              <a:t>	      In multiple regression analysis, we interpret each</a:t>
            </a:r>
          </a:p>
          <a:p>
            <a:pPr marL="342900" indent="-342900" algn="l">
              <a:lnSpc>
                <a:spcPct val="90000"/>
              </a:lnSpc>
              <a:spcBef>
                <a:spcPct val="20000"/>
              </a:spcBef>
              <a:buClr>
                <a:srgbClr val="66FFFF"/>
              </a:buClr>
              <a:buSzPct val="80000"/>
              <a:buFont typeface="Monotype Sorts" pitchFamily="2" charset="2"/>
              <a:buNone/>
              <a:defRPr/>
            </a:pPr>
            <a:r>
              <a:rPr lang="en-US" sz="2400" dirty="0">
                <a:effectLst>
                  <a:outerShdw blurRad="38100" dist="38100" dir="2700000" algn="tl">
                    <a:srgbClr val="000000"/>
                  </a:outerShdw>
                </a:effectLst>
                <a:latin typeface="Book Antiqua" pitchFamily="18" charset="0"/>
              </a:rPr>
              <a:t>    regression coefficient as follows:</a:t>
            </a:r>
          </a:p>
        </p:txBody>
      </p:sp>
      <p:sp>
        <p:nvSpPr>
          <p:cNvPr id="119813" name="Text Box 5">
            <a:extLst>
              <a:ext uri="{FF2B5EF4-FFF2-40B4-BE49-F238E27FC236}">
                <a16:creationId xmlns:a16="http://schemas.microsoft.com/office/drawing/2014/main" id="{049C3CE6-545A-6BE5-C233-A9922F395EE3}"/>
              </a:ext>
            </a:extLst>
          </p:cNvPr>
          <p:cNvSpPr txBox="1">
            <a:spLocks noChangeArrowheads="1"/>
          </p:cNvSpPr>
          <p:nvPr/>
        </p:nvSpPr>
        <p:spPr bwMode="auto">
          <a:xfrm>
            <a:off x="1212850" y="4568695"/>
            <a:ext cx="6718300" cy="1187450"/>
          </a:xfrm>
          <a:prstGeom prst="rect">
            <a:avLst/>
          </a:prstGeom>
          <a:noFill/>
          <a:ln w="12700">
            <a:noFill/>
            <a:miter lim="800000"/>
            <a:headEnd/>
            <a:tailEnd/>
          </a:ln>
          <a:effectLst/>
        </p:spPr>
        <p:txBody>
          <a:bodyPr wrap="none">
            <a:spAutoFit/>
          </a:bodyPr>
          <a:lstStyle/>
          <a:p>
            <a:pPr algn="l">
              <a:defRPr/>
            </a:pPr>
            <a:r>
              <a:rPr lang="en-US" sz="2400" i="1" dirty="0">
                <a:effectLst>
                  <a:outerShdw blurRad="38100" dist="38100" dir="2700000" algn="tl">
                    <a:srgbClr val="000000"/>
                  </a:outerShdw>
                </a:effectLst>
                <a:latin typeface="Book Antiqua" pitchFamily="18" charset="0"/>
              </a:rPr>
              <a:t> b</a:t>
            </a:r>
            <a:r>
              <a:rPr lang="en-US" sz="2400" i="1" baseline="-25000" dirty="0">
                <a:effectLst>
                  <a:outerShdw blurRad="38100" dist="38100" dir="2700000" algn="tl">
                    <a:srgbClr val="000000"/>
                  </a:outerShdw>
                </a:effectLst>
                <a:latin typeface="Book Antiqua" pitchFamily="18" charset="0"/>
              </a:rPr>
              <a:t>i</a:t>
            </a:r>
            <a:r>
              <a:rPr lang="en-US" sz="2400" dirty="0">
                <a:effectLst>
                  <a:outerShdw blurRad="38100" dist="38100" dir="2700000" algn="tl">
                    <a:srgbClr val="000000"/>
                  </a:outerShdw>
                </a:effectLst>
                <a:latin typeface="Book Antiqua" pitchFamily="18" charset="0"/>
              </a:rPr>
              <a:t>  represents an estimate of the change in </a:t>
            </a:r>
            <a:r>
              <a:rPr lang="en-US" sz="2400" i="1" dirty="0">
                <a:effectLst>
                  <a:outerShdw blurRad="38100" dist="38100" dir="2700000" algn="tl">
                    <a:srgbClr val="000000"/>
                  </a:outerShdw>
                </a:effectLst>
                <a:latin typeface="Book Antiqua" pitchFamily="18" charset="0"/>
              </a:rPr>
              <a:t>y</a:t>
            </a:r>
          </a:p>
          <a:p>
            <a:pPr algn="l">
              <a:defRPr/>
            </a:pPr>
            <a:r>
              <a:rPr lang="en-US" sz="2400" dirty="0">
                <a:effectLst>
                  <a:outerShdw blurRad="38100" dist="38100" dir="2700000" algn="tl">
                    <a:srgbClr val="000000"/>
                  </a:outerShdw>
                </a:effectLst>
                <a:latin typeface="Book Antiqua" pitchFamily="18" charset="0"/>
              </a:rPr>
              <a:t> corresponding to a 1-unit increase in </a:t>
            </a:r>
            <a:r>
              <a:rPr lang="en-US" sz="2400" i="1" dirty="0">
                <a:effectLst>
                  <a:outerShdw blurRad="38100" dist="38100" dir="2700000" algn="tl">
                    <a:srgbClr val="000000"/>
                  </a:outerShdw>
                </a:effectLst>
                <a:latin typeface="Book Antiqua" pitchFamily="18" charset="0"/>
              </a:rPr>
              <a:t>x</a:t>
            </a:r>
            <a:r>
              <a:rPr lang="en-US" sz="2400" i="1" baseline="-25000" dirty="0">
                <a:effectLst>
                  <a:outerShdw blurRad="38100" dist="38100" dir="2700000" algn="tl">
                    <a:srgbClr val="000000"/>
                  </a:outerShdw>
                </a:effectLst>
                <a:latin typeface="Book Antiqua" pitchFamily="18" charset="0"/>
              </a:rPr>
              <a:t>i</a:t>
            </a:r>
            <a:r>
              <a:rPr lang="en-US" sz="2400" dirty="0">
                <a:effectLst>
                  <a:outerShdw blurRad="38100" dist="38100" dir="2700000" algn="tl">
                    <a:srgbClr val="000000"/>
                  </a:outerShdw>
                </a:effectLst>
                <a:latin typeface="Book Antiqua" pitchFamily="18" charset="0"/>
              </a:rPr>
              <a:t> when all</a:t>
            </a:r>
          </a:p>
          <a:p>
            <a:pPr algn="l">
              <a:defRPr/>
            </a:pPr>
            <a:r>
              <a:rPr lang="en-US" sz="2400" dirty="0">
                <a:effectLst>
                  <a:outerShdw blurRad="38100" dist="38100" dir="2700000" algn="tl">
                    <a:srgbClr val="000000"/>
                  </a:outerShdw>
                </a:effectLst>
                <a:latin typeface="Book Antiqua" pitchFamily="18" charset="0"/>
              </a:rPr>
              <a:t> other independent variables are held constant.</a:t>
            </a:r>
          </a:p>
        </p:txBody>
      </p:sp>
      <p:sp>
        <p:nvSpPr>
          <p:cNvPr id="119814" name="AutoShape 6">
            <a:extLst>
              <a:ext uri="{FF2B5EF4-FFF2-40B4-BE49-F238E27FC236}">
                <a16:creationId xmlns:a16="http://schemas.microsoft.com/office/drawing/2014/main" id="{C58CFE8A-0396-D7AE-63D2-5A04388EBD7B}"/>
              </a:ext>
            </a:extLst>
          </p:cNvPr>
          <p:cNvSpPr>
            <a:spLocks noChangeArrowheads="1"/>
          </p:cNvSpPr>
          <p:nvPr/>
        </p:nvSpPr>
        <p:spPr bwMode="auto">
          <a:xfrm rot="5400000">
            <a:off x="733425" y="26606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D040D474-744F-948B-2870-683970697B97}"/>
              </a:ext>
            </a:extLst>
          </p:cNvPr>
          <p:cNvSpPr>
            <a:spLocks noChangeArrowheads="1"/>
          </p:cNvSpPr>
          <p:nvPr/>
        </p:nvSpPr>
        <p:spPr bwMode="auto">
          <a:xfrm>
            <a:off x="892175" y="4292678"/>
            <a:ext cx="7772400" cy="1423988"/>
          </a:xfrm>
          <a:prstGeom prst="rect">
            <a:avLst/>
          </a:prstGeom>
          <a:noFill/>
          <a:ln w="12700">
            <a:noFill/>
            <a:miter lim="800000"/>
            <a:headEnd/>
            <a:tailEnd/>
          </a:ln>
          <a:effectLst/>
        </p:spPr>
        <p:txBody>
          <a:bodyPr lIns="90488" tIns="44450" rIns="90488" bIns="44450"/>
          <a:lstStyle/>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Salary is expected to increase by $1,404 for </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each additional year of experience (when the variable</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Book Antiqua" pitchFamily="18" charset="0"/>
              </a:rPr>
              <a:t>score on programmer attitude test</a:t>
            </a:r>
            <a:r>
              <a:rPr lang="en-US" sz="2400" dirty="0">
                <a:effectLst>
                  <a:outerShdw blurRad="38100" dist="38100" dir="2700000" algn="tl">
                    <a:srgbClr val="000000"/>
                  </a:outerShdw>
                </a:effectLst>
                <a:latin typeface="Book Antiqua" pitchFamily="18" charset="0"/>
              </a:rPr>
              <a:t> is held constant).</a:t>
            </a:r>
          </a:p>
        </p:txBody>
      </p:sp>
      <p:sp>
        <p:nvSpPr>
          <p:cNvPr id="196611" name="Rectangle 3">
            <a:extLst>
              <a:ext uri="{FF2B5EF4-FFF2-40B4-BE49-F238E27FC236}">
                <a16:creationId xmlns:a16="http://schemas.microsoft.com/office/drawing/2014/main" id="{DDCCEB9A-1F10-F422-3AA4-081C1E8B0028}"/>
              </a:ext>
            </a:extLst>
          </p:cNvPr>
          <p:cNvSpPr>
            <a:spLocks noChangeArrowheads="1"/>
          </p:cNvSpPr>
          <p:nvPr/>
        </p:nvSpPr>
        <p:spPr bwMode="auto">
          <a:xfrm>
            <a:off x="3352800" y="2565322"/>
            <a:ext cx="1733550" cy="7048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r>
              <a:rPr lang="en-US" sz="2400" i="1" dirty="0">
                <a:effectLst>
                  <a:outerShdw blurRad="38100" dist="38100" dir="2700000" algn="tl">
                    <a:srgbClr val="000000"/>
                  </a:outerShdw>
                </a:effectLst>
                <a:latin typeface="Book Antiqua" pitchFamily="18" charset="0"/>
              </a:rPr>
              <a:t>b</a:t>
            </a:r>
            <a:r>
              <a:rPr lang="en-US" sz="2400" baseline="-25000" dirty="0">
                <a:effectLst>
                  <a:outerShdw blurRad="38100" dist="38100" dir="2700000" algn="tl">
                    <a:srgbClr val="000000"/>
                  </a:outerShdw>
                </a:effectLst>
                <a:latin typeface="Book Antiqua" pitchFamily="18" charset="0"/>
              </a:rPr>
              <a:t>1</a:t>
            </a:r>
            <a:r>
              <a:rPr lang="en-US" sz="2400" dirty="0">
                <a:effectLst>
                  <a:outerShdw blurRad="38100" dist="38100" dir="2700000" algn="tl">
                    <a:srgbClr val="000000"/>
                  </a:outerShdw>
                </a:effectLst>
                <a:latin typeface="Book Antiqua" pitchFamily="18" charset="0"/>
              </a:rPr>
              <a:t> = 1.404</a:t>
            </a:r>
          </a:p>
        </p:txBody>
      </p:sp>
      <p:sp>
        <p:nvSpPr>
          <p:cNvPr id="196612" name="AutoShape 4">
            <a:extLst>
              <a:ext uri="{FF2B5EF4-FFF2-40B4-BE49-F238E27FC236}">
                <a16:creationId xmlns:a16="http://schemas.microsoft.com/office/drawing/2014/main" id="{1DFBD3E9-F787-7AB6-42BD-2A3D528A39C8}"/>
              </a:ext>
            </a:extLst>
          </p:cNvPr>
          <p:cNvSpPr>
            <a:spLocks noChangeArrowheads="1"/>
          </p:cNvSpPr>
          <p:nvPr/>
        </p:nvSpPr>
        <p:spPr bwMode="auto">
          <a:xfrm rot="5400000">
            <a:off x="847725" y="23749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6807" name="Rectangle 199">
            <a:extLst>
              <a:ext uri="{FF2B5EF4-FFF2-40B4-BE49-F238E27FC236}">
                <a16:creationId xmlns:a16="http://schemas.microsoft.com/office/drawing/2014/main" id="{61A4D31D-FBC3-1080-D7B7-3DDB17946750}"/>
              </a:ext>
            </a:extLst>
          </p:cNvPr>
          <p:cNvSpPr>
            <a:spLocks noChangeArrowheads="1"/>
          </p:cNvSpPr>
          <p:nvPr/>
        </p:nvSpPr>
        <p:spPr bwMode="auto">
          <a:xfrm>
            <a:off x="992291" y="597617"/>
            <a:ext cx="7772400" cy="814387"/>
          </a:xfrm>
          <a:prstGeom prst="rect">
            <a:avLst/>
          </a:prstGeom>
          <a:noFill/>
          <a:ln w="12700">
            <a:noFill/>
            <a:miter lim="800000"/>
            <a:headEnd/>
            <a:tailEnd/>
          </a:ln>
          <a:effectLst/>
        </p:spPr>
        <p:txBody>
          <a:bodyPr lIns="90488" tIns="44450" rIns="90488" bIns="44450" anchor="ctr"/>
          <a:lstStyle/>
          <a:p>
            <a:pPr>
              <a:spcBef>
                <a:spcPct val="20000"/>
              </a:spcBef>
              <a:buClr>
                <a:srgbClr val="66FFFF"/>
              </a:buClr>
              <a:buSzPct val="75000"/>
              <a:buFont typeface="Monotype Sorts" pitchFamily="2" charset="2"/>
              <a:buNone/>
              <a:defRPr/>
            </a:pPr>
            <a:r>
              <a:rPr lang="en-US" sz="2800" dirty="0">
                <a:solidFill>
                  <a:srgbClr val="C00000"/>
                </a:solidFill>
                <a:effectLst>
                  <a:outerShdw blurRad="38100" dist="38100" dir="2700000" algn="tl">
                    <a:srgbClr val="000000"/>
                  </a:outerShdw>
                </a:effectLst>
                <a:latin typeface="Book Antiqua" pitchFamily="18" charset="0"/>
              </a:rPr>
              <a:t>Interpreting the Coefficients</a:t>
            </a:r>
          </a:p>
        </p:txBody>
      </p:sp>
    </p:spTree>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a:extLst>
              <a:ext uri="{FF2B5EF4-FFF2-40B4-BE49-F238E27FC236}">
                <a16:creationId xmlns:a16="http://schemas.microsoft.com/office/drawing/2014/main" id="{4ED36A90-7F39-872D-C4B4-1B548D9B17AE}"/>
              </a:ext>
            </a:extLst>
          </p:cNvPr>
          <p:cNvSpPr>
            <a:spLocks noChangeArrowheads="1"/>
          </p:cNvSpPr>
          <p:nvPr/>
        </p:nvSpPr>
        <p:spPr bwMode="auto">
          <a:xfrm>
            <a:off x="665813" y="4283076"/>
            <a:ext cx="7772400" cy="1423988"/>
          </a:xfrm>
          <a:prstGeom prst="rect">
            <a:avLst/>
          </a:prstGeom>
          <a:noFill/>
          <a:ln w="12700">
            <a:noFill/>
            <a:miter lim="800000"/>
            <a:headEnd/>
            <a:tailEnd/>
          </a:ln>
          <a:effectLst/>
        </p:spPr>
        <p:txBody>
          <a:bodyPr lIns="90488" tIns="44450" rIns="90488" bIns="44450"/>
          <a:lstStyle/>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Salary is expected to increase by $251 for each</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additional point scored on the programmer aptitude</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test (when the variable </a:t>
            </a:r>
            <a:r>
              <a:rPr lang="en-US" sz="2400" i="1" dirty="0">
                <a:effectLst>
                  <a:outerShdw blurRad="38100" dist="38100" dir="2700000" algn="tl">
                    <a:srgbClr val="000000"/>
                  </a:outerShdw>
                </a:effectLst>
                <a:latin typeface="Book Antiqua" pitchFamily="18" charset="0"/>
              </a:rPr>
              <a:t>years of experience</a:t>
            </a:r>
            <a:r>
              <a:rPr lang="en-US" sz="2400" dirty="0">
                <a:effectLst>
                  <a:outerShdw blurRad="38100" dist="38100" dir="2700000" algn="tl">
                    <a:srgbClr val="000000"/>
                  </a:outerShdw>
                </a:effectLst>
                <a:latin typeface="Book Antiqua" pitchFamily="18" charset="0"/>
              </a:rPr>
              <a:t> is held</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constant).</a:t>
            </a:r>
          </a:p>
        </p:txBody>
      </p:sp>
      <p:sp>
        <p:nvSpPr>
          <p:cNvPr id="197636" name="Rectangle 4">
            <a:extLst>
              <a:ext uri="{FF2B5EF4-FFF2-40B4-BE49-F238E27FC236}">
                <a16:creationId xmlns:a16="http://schemas.microsoft.com/office/drawing/2014/main" id="{F70A3467-9059-B81F-E558-05DAC3133507}"/>
              </a:ext>
            </a:extLst>
          </p:cNvPr>
          <p:cNvSpPr>
            <a:spLocks noChangeArrowheads="1"/>
          </p:cNvSpPr>
          <p:nvPr/>
        </p:nvSpPr>
        <p:spPr bwMode="auto">
          <a:xfrm>
            <a:off x="3429000" y="2711658"/>
            <a:ext cx="1733550" cy="7048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0.251</a:t>
            </a:r>
          </a:p>
        </p:txBody>
      </p:sp>
      <p:sp>
        <p:nvSpPr>
          <p:cNvPr id="197637" name="AutoShape 5">
            <a:extLst>
              <a:ext uri="{FF2B5EF4-FFF2-40B4-BE49-F238E27FC236}">
                <a16:creationId xmlns:a16="http://schemas.microsoft.com/office/drawing/2014/main" id="{21525D58-A335-4FF5-714C-1A0E6C903B81}"/>
              </a:ext>
            </a:extLst>
          </p:cNvPr>
          <p:cNvSpPr>
            <a:spLocks noChangeArrowheads="1"/>
          </p:cNvSpPr>
          <p:nvPr/>
        </p:nvSpPr>
        <p:spPr bwMode="auto">
          <a:xfrm rot="5400000">
            <a:off x="847725" y="23749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7638" name="Rectangle 6">
            <a:extLst>
              <a:ext uri="{FF2B5EF4-FFF2-40B4-BE49-F238E27FC236}">
                <a16:creationId xmlns:a16="http://schemas.microsoft.com/office/drawing/2014/main" id="{80408D63-4CEB-B72A-39B0-2512A1E18F8C}"/>
              </a:ext>
            </a:extLst>
          </p:cNvPr>
          <p:cNvSpPr>
            <a:spLocks noChangeArrowheads="1"/>
          </p:cNvSpPr>
          <p:nvPr/>
        </p:nvSpPr>
        <p:spPr bwMode="auto">
          <a:xfrm>
            <a:off x="969962" y="622299"/>
            <a:ext cx="7772400" cy="814387"/>
          </a:xfrm>
          <a:prstGeom prst="rect">
            <a:avLst/>
          </a:prstGeom>
          <a:noFill/>
          <a:ln w="12700">
            <a:noFill/>
            <a:miter lim="800000"/>
            <a:headEnd/>
            <a:tailEnd/>
          </a:ln>
          <a:effectLst/>
        </p:spPr>
        <p:txBody>
          <a:bodyPr lIns="90488" tIns="44450" rIns="90488" bIns="44450" anchor="ctr"/>
          <a:lstStyle/>
          <a:p>
            <a:pPr>
              <a:spcBef>
                <a:spcPct val="20000"/>
              </a:spcBef>
              <a:buClr>
                <a:srgbClr val="66FFFF"/>
              </a:buClr>
              <a:buSzPct val="75000"/>
              <a:buFont typeface="Monotype Sorts" pitchFamily="2" charset="2"/>
              <a:buNone/>
              <a:defRPr/>
            </a:pPr>
            <a:r>
              <a:rPr lang="en-US" sz="2800" dirty="0">
                <a:solidFill>
                  <a:srgbClr val="C00000"/>
                </a:solidFill>
                <a:effectLst>
                  <a:outerShdw blurRad="38100" dist="38100" dir="2700000" algn="tl">
                    <a:srgbClr val="000000"/>
                  </a:outerShdw>
                </a:effectLst>
                <a:latin typeface="Book Antiqua" pitchFamily="18" charset="0"/>
              </a:rPr>
              <a:t>Interpreting the Coefficients</a:t>
            </a:r>
          </a:p>
        </p:txBody>
      </p:sp>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6</a:t>
            </a:fld>
            <a:endParaRPr lang="en-US"/>
          </a:p>
        </p:txBody>
      </p:sp>
      <p:sp>
        <p:nvSpPr>
          <p:cNvPr id="5" name="Title 1"/>
          <p:cNvSpPr>
            <a:spLocks noGrp="1"/>
          </p:cNvSpPr>
          <p:nvPr>
            <p:ph type="title"/>
          </p:nvPr>
        </p:nvSpPr>
        <p:spPr>
          <a:xfrm>
            <a:off x="931863" y="96838"/>
            <a:ext cx="7158037" cy="1412875"/>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Scatter Plots and Correlation</a:t>
            </a:r>
          </a:p>
        </p:txBody>
      </p:sp>
      <p:sp>
        <p:nvSpPr>
          <p:cNvPr id="6" name="Rectangle 5"/>
          <p:cNvSpPr/>
          <p:nvPr/>
        </p:nvSpPr>
        <p:spPr>
          <a:xfrm>
            <a:off x="685800" y="1676400"/>
            <a:ext cx="7772400" cy="4524315"/>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A scatter plot is a graph of the ordered pairs (x, y) of numbers consisting of the independent variable x and the dependent variable y.</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independent variable x is plotted on the horizontal axis, and the dependent variable y is plotted on the vertical axis.</a:t>
            </a:r>
          </a:p>
          <a:p>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scatter plot is a visual way to describe the nature of the relationship between the independent and dependent variables.</a:t>
            </a:r>
          </a:p>
        </p:txBody>
      </p:sp>
      <p:sp>
        <p:nvSpPr>
          <p:cNvPr id="2" name="Date Placeholder 1"/>
          <p:cNvSpPr>
            <a:spLocks noGrp="1"/>
          </p:cNvSpPr>
          <p:nvPr>
            <p:ph type="dt" sz="half" idx="10"/>
          </p:nvPr>
        </p:nvSpPr>
        <p:spPr/>
        <p:txBody>
          <a:bodyPr/>
          <a:lstStyle/>
          <a:p>
            <a:pPr>
              <a:defRPr/>
            </a:pPr>
            <a:fld id="{05A6BC2C-AB59-4B84-8BFD-F02904539560}" type="datetime1">
              <a:rPr lang="en-US" smtClean="0"/>
              <a:t>7/22/2024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987602389"/>
      </p:ext>
    </p:extLst>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8" name="Rectangle 6">
            <a:extLst>
              <a:ext uri="{FF2B5EF4-FFF2-40B4-BE49-F238E27FC236}">
                <a16:creationId xmlns:a16="http://schemas.microsoft.com/office/drawing/2014/main" id="{E4FD033A-C060-3CBC-E1A1-2A71F73CD49F}"/>
              </a:ext>
            </a:extLst>
          </p:cNvPr>
          <p:cNvSpPr>
            <a:spLocks noChangeArrowheads="1"/>
          </p:cNvSpPr>
          <p:nvPr/>
        </p:nvSpPr>
        <p:spPr bwMode="auto">
          <a:xfrm>
            <a:off x="905291" y="285074"/>
            <a:ext cx="7772400" cy="58578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Multiple Coefficient of Determination</a:t>
            </a:r>
          </a:p>
        </p:txBody>
      </p:sp>
      <p:sp>
        <p:nvSpPr>
          <p:cNvPr id="131083" name="Rectangle 11">
            <a:extLst>
              <a:ext uri="{FF2B5EF4-FFF2-40B4-BE49-F238E27FC236}">
                <a16:creationId xmlns:a16="http://schemas.microsoft.com/office/drawing/2014/main" id="{72EE4121-48BF-CACA-4D6A-D8E19A79B8CD}"/>
              </a:ext>
            </a:extLst>
          </p:cNvPr>
          <p:cNvSpPr>
            <a:spLocks noChangeArrowheads="1"/>
          </p:cNvSpPr>
          <p:nvPr/>
        </p:nvSpPr>
        <p:spPr bwMode="auto">
          <a:xfrm>
            <a:off x="2686050" y="1695450"/>
            <a:ext cx="3829050" cy="6858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31084" name="Rectangle 12">
            <a:extLst>
              <a:ext uri="{FF2B5EF4-FFF2-40B4-BE49-F238E27FC236}">
                <a16:creationId xmlns:a16="http://schemas.microsoft.com/office/drawing/2014/main" id="{66BCBA75-6AD9-BE21-D639-E90D76CC4583}"/>
              </a:ext>
            </a:extLst>
          </p:cNvPr>
          <p:cNvSpPr>
            <a:spLocks noChangeArrowheads="1"/>
          </p:cNvSpPr>
          <p:nvPr/>
        </p:nvSpPr>
        <p:spPr bwMode="auto">
          <a:xfrm>
            <a:off x="2128838" y="2627313"/>
            <a:ext cx="4933950" cy="815975"/>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31085" name="Rectangle 13">
            <a:extLst>
              <a:ext uri="{FF2B5EF4-FFF2-40B4-BE49-F238E27FC236}">
                <a16:creationId xmlns:a16="http://schemas.microsoft.com/office/drawing/2014/main" id="{518E6D62-98AA-6D65-744B-4C80438ECD52}"/>
              </a:ext>
            </a:extLst>
          </p:cNvPr>
          <p:cNvSpPr>
            <a:spLocks noChangeArrowheads="1"/>
          </p:cNvSpPr>
          <p:nvPr/>
        </p:nvSpPr>
        <p:spPr bwMode="auto">
          <a:xfrm>
            <a:off x="684213" y="1106488"/>
            <a:ext cx="7772400" cy="547687"/>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defRPr/>
            </a:pPr>
            <a:r>
              <a:rPr lang="en-US" sz="2400" dirty="0">
                <a:solidFill>
                  <a:srgbClr val="C00000"/>
                </a:solidFill>
                <a:effectLst>
                  <a:outerShdw blurRad="38100" dist="38100" dir="2700000" algn="tl">
                    <a:srgbClr val="000000"/>
                  </a:outerShdw>
                </a:effectLst>
                <a:latin typeface="Book Antiqua" pitchFamily="18" charset="0"/>
              </a:rPr>
              <a:t>Relationship</a:t>
            </a:r>
            <a:r>
              <a:rPr lang="en-US" sz="2400" dirty="0">
                <a:solidFill>
                  <a:srgbClr val="66FFFF"/>
                </a:solidFill>
                <a:effectLst>
                  <a:outerShdw blurRad="38100" dist="38100" dir="2700000" algn="tl">
                    <a:srgbClr val="000000"/>
                  </a:outerShdw>
                </a:effectLst>
                <a:latin typeface="Book Antiqua" pitchFamily="18" charset="0"/>
              </a:rPr>
              <a:t> </a:t>
            </a:r>
            <a:r>
              <a:rPr lang="en-US" sz="2400" dirty="0">
                <a:solidFill>
                  <a:srgbClr val="C00000"/>
                </a:solidFill>
                <a:effectLst>
                  <a:outerShdw blurRad="38100" dist="38100" dir="2700000" algn="tl">
                    <a:srgbClr val="000000"/>
                  </a:outerShdw>
                </a:effectLst>
                <a:latin typeface="Book Antiqua" pitchFamily="18" charset="0"/>
              </a:rPr>
              <a:t>Among SST, SSR, SSE</a:t>
            </a:r>
          </a:p>
        </p:txBody>
      </p:sp>
      <p:sp>
        <p:nvSpPr>
          <p:cNvPr id="131086" name="Text Box 14">
            <a:extLst>
              <a:ext uri="{FF2B5EF4-FFF2-40B4-BE49-F238E27FC236}">
                <a16:creationId xmlns:a16="http://schemas.microsoft.com/office/drawing/2014/main" id="{EAA607FE-007F-3C91-16D5-49B9131089FB}"/>
              </a:ext>
            </a:extLst>
          </p:cNvPr>
          <p:cNvSpPr txBox="1">
            <a:spLocks noChangeArrowheads="1"/>
          </p:cNvSpPr>
          <p:nvPr/>
        </p:nvSpPr>
        <p:spPr bwMode="auto">
          <a:xfrm>
            <a:off x="936625" y="3443288"/>
            <a:ext cx="6780213" cy="1662112"/>
          </a:xfrm>
          <a:prstGeom prst="rect">
            <a:avLst/>
          </a:prstGeom>
          <a:noFill/>
          <a:ln w="12700">
            <a:noFill/>
            <a:miter lim="800000"/>
            <a:headEnd/>
            <a:tailEnd/>
          </a:ln>
          <a:effectLst/>
        </p:spPr>
        <p:txBody>
          <a:bodyPr wrap="none">
            <a:spAutoFit/>
          </a:bodyP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where:</a:t>
            </a:r>
          </a:p>
          <a:p>
            <a:pPr algn="l">
              <a:lnSpc>
                <a:spcPct val="90000"/>
              </a:lnSpc>
              <a:spcBef>
                <a:spcPct val="20000"/>
              </a:spcBef>
              <a:buClr>
                <a:srgbClr val="66FFFF"/>
              </a:buClr>
              <a:buSzPct val="75000"/>
              <a:buFont typeface="Monotype Sorts" pitchFamily="2" charset="2"/>
              <a:buNone/>
              <a:defRPr/>
            </a:pPr>
            <a:r>
              <a:rPr lang="en-US" sz="2400">
                <a:solidFill>
                  <a:schemeClr val="tx2"/>
                </a:solidFill>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SST = total sum of squares</a:t>
            </a:r>
            <a:endParaRPr lang="en-US" sz="2400">
              <a:solidFill>
                <a:schemeClr val="tx2"/>
              </a:solidFill>
              <a:effectLst>
                <a:outerShdw blurRad="38100" dist="38100" dir="2700000" algn="tl">
                  <a:srgbClr val="000000"/>
                </a:outerShdw>
              </a:effectLst>
              <a:latin typeface="Book Antiqua" pitchFamily="18" charset="0"/>
            </a:endParaRPr>
          </a:p>
          <a:p>
            <a:pPr algn="l">
              <a:lnSpc>
                <a:spcPct val="90000"/>
              </a:lnSpc>
              <a:spcBef>
                <a:spcPct val="20000"/>
              </a:spcBef>
              <a:buClr>
                <a:srgbClr val="66FFFF"/>
              </a:buClr>
              <a:buSzPct val="75000"/>
              <a:buFont typeface="Monotype Sorts" pitchFamily="2" charset="2"/>
              <a:buNone/>
              <a:defRPr/>
            </a:pPr>
            <a:r>
              <a:rPr lang="en-US" sz="2400">
                <a:solidFill>
                  <a:schemeClr val="tx2"/>
                </a:solidFill>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SSR = sum of squares due to regression</a:t>
            </a:r>
            <a:endParaRPr lang="en-US" sz="2400">
              <a:solidFill>
                <a:schemeClr val="tx2"/>
              </a:solidFill>
              <a:effectLst>
                <a:outerShdw blurRad="38100" dist="38100" dir="2700000" algn="tl">
                  <a:srgbClr val="000000"/>
                </a:outerShdw>
              </a:effectLst>
              <a:latin typeface="Book Antiqua" pitchFamily="18" charset="0"/>
            </a:endParaRPr>
          </a:p>
          <a:p>
            <a:pPr algn="l">
              <a:lnSpc>
                <a:spcPct val="90000"/>
              </a:lnSpc>
              <a:spcBef>
                <a:spcPct val="20000"/>
              </a:spcBef>
              <a:buClr>
                <a:srgbClr val="66FFFF"/>
              </a:buClr>
              <a:buSzPct val="75000"/>
              <a:buFont typeface="Monotype Sorts" pitchFamily="2" charset="2"/>
              <a:buNone/>
              <a:defRPr/>
            </a:pPr>
            <a:r>
              <a:rPr lang="en-US" sz="2400">
                <a:solidFill>
                  <a:schemeClr val="tx2"/>
                </a:solidFill>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SSE = sum of squares due to error</a:t>
            </a:r>
          </a:p>
        </p:txBody>
      </p:sp>
      <p:sp>
        <p:nvSpPr>
          <p:cNvPr id="131087" name="AutoShape 15">
            <a:extLst>
              <a:ext uri="{FF2B5EF4-FFF2-40B4-BE49-F238E27FC236}">
                <a16:creationId xmlns:a16="http://schemas.microsoft.com/office/drawing/2014/main" id="{03C390BE-2E28-BE1D-A8B1-D84DACCEE645}"/>
              </a:ext>
            </a:extLst>
          </p:cNvPr>
          <p:cNvSpPr>
            <a:spLocks noChangeArrowheads="1"/>
          </p:cNvSpPr>
          <p:nvPr/>
        </p:nvSpPr>
        <p:spPr bwMode="auto">
          <a:xfrm rot="5400000">
            <a:off x="1743075" y="19367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31088" name="Text Box 16">
            <a:extLst>
              <a:ext uri="{FF2B5EF4-FFF2-40B4-BE49-F238E27FC236}">
                <a16:creationId xmlns:a16="http://schemas.microsoft.com/office/drawing/2014/main" id="{26CEEEDB-319D-0D31-CC4E-9A0308E75662}"/>
              </a:ext>
            </a:extLst>
          </p:cNvPr>
          <p:cNvSpPr txBox="1">
            <a:spLocks noChangeArrowheads="1"/>
          </p:cNvSpPr>
          <p:nvPr/>
        </p:nvSpPr>
        <p:spPr bwMode="auto">
          <a:xfrm>
            <a:off x="2955925" y="1804988"/>
            <a:ext cx="3309938" cy="457200"/>
          </a:xfrm>
          <a:prstGeom prst="rect">
            <a:avLst/>
          </a:prstGeom>
          <a:noFill/>
          <a:ln w="12700">
            <a:noFill/>
            <a:miter lim="800000"/>
            <a:headEnd/>
            <a:tailEnd/>
          </a:ln>
          <a:effectLst/>
        </p:spPr>
        <p:txBody>
          <a:bodyPr>
            <a:spAutoFit/>
          </a:bodyPr>
          <a:lstStyle/>
          <a:p>
            <a:pPr algn="l">
              <a:defRPr/>
            </a:pPr>
            <a:r>
              <a:rPr lang="en-US" sz="2400">
                <a:effectLst>
                  <a:outerShdw blurRad="38100" dist="38100" dir="2700000" algn="tl">
                    <a:srgbClr val="000000"/>
                  </a:outerShdw>
                </a:effectLst>
                <a:latin typeface="Book Antiqua" pitchFamily="18" charset="0"/>
              </a:rPr>
              <a:t>SST    =    SSR    +    SSE</a:t>
            </a:r>
          </a:p>
        </p:txBody>
      </p:sp>
      <p:sp>
        <p:nvSpPr>
          <p:cNvPr id="131089" name="Line 17">
            <a:extLst>
              <a:ext uri="{FF2B5EF4-FFF2-40B4-BE49-F238E27FC236}">
                <a16:creationId xmlns:a16="http://schemas.microsoft.com/office/drawing/2014/main" id="{CAA01786-D7B7-5836-5453-EE966CEF7145}"/>
              </a:ext>
            </a:extLst>
          </p:cNvPr>
          <p:cNvSpPr>
            <a:spLocks noChangeShapeType="1"/>
          </p:cNvSpPr>
          <p:nvPr/>
        </p:nvSpPr>
        <p:spPr bwMode="auto">
          <a:xfrm flipH="1">
            <a:off x="3067050" y="2266950"/>
            <a:ext cx="152400" cy="552450"/>
          </a:xfrm>
          <a:prstGeom prst="line">
            <a:avLst/>
          </a:prstGeom>
          <a:noFill/>
          <a:ln w="12700">
            <a:solidFill>
              <a:srgbClr val="66FFFF"/>
            </a:solidFill>
            <a:round/>
            <a:headEnd/>
            <a:tailEnd type="triangle" w="med" len="med"/>
          </a:ln>
          <a:effectLst>
            <a:outerShdw dist="17961" dir="2700000" algn="ctr" rotWithShape="0">
              <a:schemeClr val="bg2"/>
            </a:outerShdw>
          </a:effectLst>
        </p:spPr>
        <p:txBody>
          <a:bodyPr/>
          <a:lstStyle/>
          <a:p>
            <a:pPr>
              <a:defRPr/>
            </a:pPr>
            <a:endParaRPr lang="en-US"/>
          </a:p>
        </p:txBody>
      </p:sp>
      <p:sp>
        <p:nvSpPr>
          <p:cNvPr id="131090" name="Line 18">
            <a:extLst>
              <a:ext uri="{FF2B5EF4-FFF2-40B4-BE49-F238E27FC236}">
                <a16:creationId xmlns:a16="http://schemas.microsoft.com/office/drawing/2014/main" id="{6FA2830A-D41F-9EB5-4DA5-F0D79E3D4E52}"/>
              </a:ext>
            </a:extLst>
          </p:cNvPr>
          <p:cNvSpPr>
            <a:spLocks noChangeShapeType="1"/>
          </p:cNvSpPr>
          <p:nvPr/>
        </p:nvSpPr>
        <p:spPr bwMode="auto">
          <a:xfrm>
            <a:off x="5886450" y="2266950"/>
            <a:ext cx="323850" cy="533400"/>
          </a:xfrm>
          <a:prstGeom prst="line">
            <a:avLst/>
          </a:prstGeom>
          <a:noFill/>
          <a:ln w="12700">
            <a:solidFill>
              <a:srgbClr val="66FFFF"/>
            </a:solidFill>
            <a:round/>
            <a:headEnd/>
            <a:tailEnd type="triangle" w="med" len="med"/>
          </a:ln>
          <a:effectLst>
            <a:outerShdw dist="17961" dir="2700000" algn="ctr" rotWithShape="0">
              <a:schemeClr val="bg2"/>
            </a:outerShdw>
          </a:effectLst>
        </p:spPr>
        <p:txBody>
          <a:bodyPr/>
          <a:lstStyle/>
          <a:p>
            <a:pPr>
              <a:defRPr/>
            </a:pPr>
            <a:endParaRPr lang="en-US"/>
          </a:p>
        </p:txBody>
      </p:sp>
      <p:sp>
        <p:nvSpPr>
          <p:cNvPr id="131091" name="Line 19">
            <a:extLst>
              <a:ext uri="{FF2B5EF4-FFF2-40B4-BE49-F238E27FC236}">
                <a16:creationId xmlns:a16="http://schemas.microsoft.com/office/drawing/2014/main" id="{19DE5D3D-6153-9FFA-B081-C2E8FC9A6E76}"/>
              </a:ext>
            </a:extLst>
          </p:cNvPr>
          <p:cNvSpPr>
            <a:spLocks noChangeShapeType="1"/>
          </p:cNvSpPr>
          <p:nvPr/>
        </p:nvSpPr>
        <p:spPr bwMode="auto">
          <a:xfrm>
            <a:off x="4591050" y="2247900"/>
            <a:ext cx="0" cy="552450"/>
          </a:xfrm>
          <a:prstGeom prst="line">
            <a:avLst/>
          </a:prstGeom>
          <a:noFill/>
          <a:ln w="12700">
            <a:solidFill>
              <a:srgbClr val="66FFFF"/>
            </a:solidFill>
            <a:round/>
            <a:headEnd/>
            <a:tailEnd type="triangle" w="med" len="med"/>
          </a:ln>
          <a:effectLst/>
        </p:spPr>
        <p:txBody>
          <a:bodyPr/>
          <a:lstStyle/>
          <a:p>
            <a:pPr>
              <a:defRPr/>
            </a:pPr>
            <a:endParaRPr lang="en-US"/>
          </a:p>
        </p:txBody>
      </p:sp>
      <p:graphicFrame>
        <p:nvGraphicFramePr>
          <p:cNvPr id="3074" name="Object 20">
            <a:hlinkClick r:id="" action="ppaction://ole?verb=0"/>
            <a:extLst>
              <a:ext uri="{FF2B5EF4-FFF2-40B4-BE49-F238E27FC236}">
                <a16:creationId xmlns:a16="http://schemas.microsoft.com/office/drawing/2014/main" id="{6DD23521-0E36-8E96-A9F2-BEB8263C061E}"/>
              </a:ext>
            </a:extLst>
          </p:cNvPr>
          <p:cNvGraphicFramePr>
            <a:graphicFrameLocks/>
          </p:cNvGraphicFramePr>
          <p:nvPr/>
        </p:nvGraphicFramePr>
        <p:xfrm>
          <a:off x="2333625" y="2822575"/>
          <a:ext cx="1289050" cy="419100"/>
        </p:xfrm>
        <a:graphic>
          <a:graphicData uri="http://schemas.openxmlformats.org/presentationml/2006/ole">
            <mc:AlternateContent xmlns:mc="http://schemas.openxmlformats.org/markup-compatibility/2006">
              <mc:Choice xmlns:v="urn:schemas-microsoft-com:vml" Requires="v">
                <p:oleObj spid="_x0000_s2059" name="Equation" r:id="rId4" imgW="1638000" imgH="507960" progId="Equation.DSMT4">
                  <p:embed/>
                </p:oleObj>
              </mc:Choice>
              <mc:Fallback>
                <p:oleObj name="Equation" r:id="rId4" imgW="1638000" imgH="507960" progId="Equation.DSMT4">
                  <p:embed/>
                  <p:pic>
                    <p:nvPicPr>
                      <p:cNvPr id="3074" name="Object 20">
                        <a:hlinkClick r:id="" action="ppaction://ole?verb=0"/>
                        <a:extLst>
                          <a:ext uri="{FF2B5EF4-FFF2-40B4-BE49-F238E27FC236}">
                            <a16:creationId xmlns:a16="http://schemas.microsoft.com/office/drawing/2014/main" id="{6DD23521-0E36-8E96-A9F2-BEB8263C061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3625" y="2822575"/>
                        <a:ext cx="1289050" cy="4191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3075" name="Object 21">
            <a:hlinkClick r:id="" action="ppaction://ole?verb=0"/>
            <a:extLst>
              <a:ext uri="{FF2B5EF4-FFF2-40B4-BE49-F238E27FC236}">
                <a16:creationId xmlns:a16="http://schemas.microsoft.com/office/drawing/2014/main" id="{720C1175-FB9B-4E23-6D5C-3D23483785FA}"/>
              </a:ext>
            </a:extLst>
          </p:cNvPr>
          <p:cNvGraphicFramePr>
            <a:graphicFrameLocks/>
          </p:cNvGraphicFramePr>
          <p:nvPr/>
        </p:nvGraphicFramePr>
        <p:xfrm>
          <a:off x="3929063" y="2822575"/>
          <a:ext cx="1289050" cy="419100"/>
        </p:xfrm>
        <a:graphic>
          <a:graphicData uri="http://schemas.openxmlformats.org/presentationml/2006/ole">
            <mc:AlternateContent xmlns:mc="http://schemas.openxmlformats.org/markup-compatibility/2006">
              <mc:Choice xmlns:v="urn:schemas-microsoft-com:vml" Requires="v">
                <p:oleObj spid="_x0000_s2060" name="Equation" r:id="rId6" imgW="1638000" imgH="507960" progId="Equation.DSMT4">
                  <p:embed/>
                </p:oleObj>
              </mc:Choice>
              <mc:Fallback>
                <p:oleObj name="Equation" r:id="rId6" imgW="1638000" imgH="507960" progId="Equation.DSMT4">
                  <p:embed/>
                  <p:pic>
                    <p:nvPicPr>
                      <p:cNvPr id="3075" name="Object 21">
                        <a:hlinkClick r:id="" action="ppaction://ole?verb=0"/>
                        <a:extLst>
                          <a:ext uri="{FF2B5EF4-FFF2-40B4-BE49-F238E27FC236}">
                            <a16:creationId xmlns:a16="http://schemas.microsoft.com/office/drawing/2014/main" id="{720C1175-FB9B-4E23-6D5C-3D23483785FA}"/>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9063" y="2822575"/>
                        <a:ext cx="1289050" cy="4191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3076" name="Object 22">
            <a:hlinkClick r:id="" action="ppaction://ole?verb=0"/>
            <a:extLst>
              <a:ext uri="{FF2B5EF4-FFF2-40B4-BE49-F238E27FC236}">
                <a16:creationId xmlns:a16="http://schemas.microsoft.com/office/drawing/2014/main" id="{0E092E30-320C-D8A4-B106-548439B53E02}"/>
              </a:ext>
            </a:extLst>
          </p:cNvPr>
          <p:cNvGraphicFramePr>
            <a:graphicFrameLocks/>
          </p:cNvGraphicFramePr>
          <p:nvPr/>
        </p:nvGraphicFramePr>
        <p:xfrm>
          <a:off x="5535613" y="2822575"/>
          <a:ext cx="1358900" cy="419100"/>
        </p:xfrm>
        <a:graphic>
          <a:graphicData uri="http://schemas.openxmlformats.org/presentationml/2006/ole">
            <mc:AlternateContent xmlns:mc="http://schemas.openxmlformats.org/markup-compatibility/2006">
              <mc:Choice xmlns:v="urn:schemas-microsoft-com:vml" Requires="v">
                <p:oleObj spid="_x0000_s2061" name="Equation" r:id="rId8" imgW="1726920" imgH="507960" progId="Equation.DSMT4">
                  <p:embed/>
                </p:oleObj>
              </mc:Choice>
              <mc:Fallback>
                <p:oleObj name="Equation" r:id="rId8" imgW="1726920" imgH="507960" progId="Equation.DSMT4">
                  <p:embed/>
                  <p:pic>
                    <p:nvPicPr>
                      <p:cNvPr id="3076" name="Object 22">
                        <a:hlinkClick r:id="" action="ppaction://ole?verb=0"/>
                        <a:extLst>
                          <a:ext uri="{FF2B5EF4-FFF2-40B4-BE49-F238E27FC236}">
                            <a16:creationId xmlns:a16="http://schemas.microsoft.com/office/drawing/2014/main" id="{0E092E30-320C-D8A4-B106-548439B53E02}"/>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35613" y="2822575"/>
                        <a:ext cx="1358900" cy="4191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131095" name="Text Box 23">
            <a:extLst>
              <a:ext uri="{FF2B5EF4-FFF2-40B4-BE49-F238E27FC236}">
                <a16:creationId xmlns:a16="http://schemas.microsoft.com/office/drawing/2014/main" id="{BB2FD70A-8FAA-F782-A6CB-E1C710057DD5}"/>
              </a:ext>
            </a:extLst>
          </p:cNvPr>
          <p:cNvSpPr txBox="1">
            <a:spLocks noChangeArrowheads="1"/>
          </p:cNvSpPr>
          <p:nvPr/>
        </p:nvSpPr>
        <p:spPr bwMode="auto">
          <a:xfrm>
            <a:off x="3587750" y="2806700"/>
            <a:ext cx="368300" cy="457200"/>
          </a:xfrm>
          <a:prstGeom prst="rect">
            <a:avLst/>
          </a:prstGeom>
          <a:noFill/>
          <a:ln w="12700">
            <a:noFill/>
            <a:miter lim="800000"/>
            <a:headEnd/>
            <a:tailEnd/>
          </a:ln>
          <a:effectLst/>
        </p:spPr>
        <p:txBody>
          <a:bodyPr wrap="none">
            <a:spAutoFit/>
          </a:bodyPr>
          <a:lstStyle/>
          <a:p>
            <a:pPr>
              <a:defRPr/>
            </a:pPr>
            <a:r>
              <a:rPr lang="en-US" sz="2400">
                <a:effectLst>
                  <a:outerShdw blurRad="38100" dist="38100" dir="2700000" algn="tl">
                    <a:srgbClr val="000000"/>
                  </a:outerShdw>
                </a:effectLst>
                <a:latin typeface="Book Antiqua" pitchFamily="18" charset="0"/>
              </a:rPr>
              <a:t>=</a:t>
            </a:r>
          </a:p>
        </p:txBody>
      </p:sp>
      <p:sp>
        <p:nvSpPr>
          <p:cNvPr id="131096" name="Text Box 24">
            <a:extLst>
              <a:ext uri="{FF2B5EF4-FFF2-40B4-BE49-F238E27FC236}">
                <a16:creationId xmlns:a16="http://schemas.microsoft.com/office/drawing/2014/main" id="{949C5095-284E-5B1B-D8D1-684E9DB1A8E7}"/>
              </a:ext>
            </a:extLst>
          </p:cNvPr>
          <p:cNvSpPr txBox="1">
            <a:spLocks noChangeArrowheads="1"/>
          </p:cNvSpPr>
          <p:nvPr/>
        </p:nvSpPr>
        <p:spPr bwMode="auto">
          <a:xfrm>
            <a:off x="5187950" y="2792413"/>
            <a:ext cx="368300" cy="457200"/>
          </a:xfrm>
          <a:prstGeom prst="rect">
            <a:avLst/>
          </a:prstGeom>
          <a:noFill/>
          <a:ln w="12700">
            <a:noFill/>
            <a:miter lim="800000"/>
            <a:headEnd/>
            <a:tailEnd/>
          </a:ln>
          <a:effectLst/>
        </p:spPr>
        <p:txBody>
          <a:bodyPr wrap="none">
            <a:spAutoFit/>
          </a:bodyPr>
          <a:lstStyle/>
          <a:p>
            <a:pPr>
              <a:defRPr/>
            </a:pPr>
            <a:r>
              <a:rPr lang="en-US" sz="2400">
                <a:effectLst>
                  <a:outerShdw blurRad="38100" dist="38100" dir="2700000" algn="tl">
                    <a:srgbClr val="000000"/>
                  </a:outerShdw>
                </a:effectLst>
                <a:latin typeface="Book Antiqua" pitchFamily="18" charset="0"/>
              </a:rPr>
              <a:t>+</a:t>
            </a:r>
          </a:p>
        </p:txBody>
      </p:sp>
    </p:spTree>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AAE886-BB6E-2860-7CDA-7C8948D94374}"/>
              </a:ext>
            </a:extLst>
          </p:cNvPr>
          <p:cNvPicPr>
            <a:picLocks noChangeAspect="1"/>
          </p:cNvPicPr>
          <p:nvPr/>
        </p:nvPicPr>
        <p:blipFill>
          <a:blip r:embed="rId2"/>
          <a:stretch>
            <a:fillRect/>
          </a:stretch>
        </p:blipFill>
        <p:spPr>
          <a:xfrm>
            <a:off x="931863" y="1723845"/>
            <a:ext cx="7678737" cy="2745148"/>
          </a:xfrm>
          <a:prstGeom prst="rect">
            <a:avLst/>
          </a:prstGeom>
          <a:noFill/>
        </p:spPr>
      </p:pic>
      <p:sp>
        <p:nvSpPr>
          <p:cNvPr id="2" name="Date Placeholder 1">
            <a:extLst>
              <a:ext uri="{FF2B5EF4-FFF2-40B4-BE49-F238E27FC236}">
                <a16:creationId xmlns:a16="http://schemas.microsoft.com/office/drawing/2014/main" id="{CE38DA9F-38E4-EEF7-7197-5A355E5F5F03}"/>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E650FD56-E3A0-4CE9-B373-5A768E0772EE}" type="datetime1">
              <a:rPr lang="en-US" smtClean="0"/>
              <a:pPr>
                <a:spcAft>
                  <a:spcPts val="600"/>
                </a:spcAft>
                <a:defRPr/>
              </a:pPr>
              <a:t>7/22/2024</a:t>
            </a:fld>
            <a:endParaRPr lang="en-US"/>
          </a:p>
        </p:txBody>
      </p:sp>
      <p:sp>
        <p:nvSpPr>
          <p:cNvPr id="3" name="Footer Placeholder 2">
            <a:extLst>
              <a:ext uri="{FF2B5EF4-FFF2-40B4-BE49-F238E27FC236}">
                <a16:creationId xmlns:a16="http://schemas.microsoft.com/office/drawing/2014/main" id="{E06A2979-FB1E-6CFF-B68E-8B07F2A33C99}"/>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4" name="Slide Number Placeholder 3">
            <a:extLst>
              <a:ext uri="{FF2B5EF4-FFF2-40B4-BE49-F238E27FC236}">
                <a16:creationId xmlns:a16="http://schemas.microsoft.com/office/drawing/2014/main" id="{C20D758F-1EA5-F6B7-A2CA-E6B266FF6DE8}"/>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D04035A3-F0E6-4F56-B6BB-121338858F57}" type="slidenum">
              <a:rPr lang="en-US" smtClean="0"/>
              <a:pPr>
                <a:spcAft>
                  <a:spcPts val="600"/>
                </a:spcAft>
                <a:defRPr/>
              </a:pPr>
              <a:t>61</a:t>
            </a:fld>
            <a:endParaRPr lang="en-US"/>
          </a:p>
        </p:txBody>
      </p:sp>
    </p:spTree>
    <p:extLst>
      <p:ext uri="{BB962C8B-B14F-4D97-AF65-F5344CB8AC3E}">
        <p14:creationId xmlns:p14="http://schemas.microsoft.com/office/powerpoint/2010/main" val="3530016124"/>
      </p:ext>
    </p:extLst>
  </p:cSld>
  <p:clrMapOvr>
    <a:masterClrMapping/>
  </p:clrMapOvr>
  <p:transition spd="slow">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625A345-7F32-DF3F-E5F8-73A231C93023}"/>
              </a:ext>
            </a:extLst>
          </p:cNvPr>
          <p:cNvPicPr>
            <a:picLocks noChangeAspect="1"/>
          </p:cNvPicPr>
          <p:nvPr/>
        </p:nvPicPr>
        <p:blipFill>
          <a:blip r:embed="rId2"/>
          <a:stretch>
            <a:fillRect/>
          </a:stretch>
        </p:blipFill>
        <p:spPr>
          <a:xfrm>
            <a:off x="946150" y="429419"/>
            <a:ext cx="6989848" cy="5999162"/>
          </a:xfrm>
          <a:prstGeom prst="rect">
            <a:avLst/>
          </a:prstGeom>
          <a:noFill/>
        </p:spPr>
      </p:pic>
      <p:sp>
        <p:nvSpPr>
          <p:cNvPr id="3" name="Date Placeholder 2">
            <a:extLst>
              <a:ext uri="{FF2B5EF4-FFF2-40B4-BE49-F238E27FC236}">
                <a16:creationId xmlns:a16="http://schemas.microsoft.com/office/drawing/2014/main" id="{41231AF6-F378-0BBF-F075-91071A87C721}"/>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89DE76AE-8016-4E12-BBFB-F3B1387169E7}" type="datetime1">
              <a:rPr lang="en-US" smtClean="0"/>
              <a:pPr>
                <a:spcAft>
                  <a:spcPts val="600"/>
                </a:spcAft>
                <a:defRPr/>
              </a:pPr>
              <a:t>7/22/2024</a:t>
            </a:fld>
            <a:endParaRPr lang="en-US"/>
          </a:p>
        </p:txBody>
      </p:sp>
      <p:sp>
        <p:nvSpPr>
          <p:cNvPr id="4" name="Footer Placeholder 3">
            <a:extLst>
              <a:ext uri="{FF2B5EF4-FFF2-40B4-BE49-F238E27FC236}">
                <a16:creationId xmlns:a16="http://schemas.microsoft.com/office/drawing/2014/main" id="{EF1CF16C-420E-5066-E0DB-500247C9D6ED}"/>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5" name="Slide Number Placeholder 4">
            <a:extLst>
              <a:ext uri="{FF2B5EF4-FFF2-40B4-BE49-F238E27FC236}">
                <a16:creationId xmlns:a16="http://schemas.microsoft.com/office/drawing/2014/main" id="{CF3F3313-753F-0E68-610C-D58310DFAA6F}"/>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9ED58F9B-28CC-45BA-B87E-300B3A1B38A0}" type="slidenum">
              <a:rPr lang="en-US" smtClean="0"/>
              <a:pPr>
                <a:spcAft>
                  <a:spcPts val="600"/>
                </a:spcAft>
                <a:defRPr/>
              </a:pPr>
              <a:t>62</a:t>
            </a:fld>
            <a:endParaRPr lang="en-US"/>
          </a:p>
        </p:txBody>
      </p:sp>
    </p:spTree>
    <p:extLst>
      <p:ext uri="{BB962C8B-B14F-4D97-AF65-F5344CB8AC3E}">
        <p14:creationId xmlns:p14="http://schemas.microsoft.com/office/powerpoint/2010/main" val="3188127541"/>
      </p:ext>
    </p:extLst>
  </p:cSld>
  <p:clrMapOvr>
    <a:masterClrMapping/>
  </p:clrMapOvr>
  <p:transition spd="slow">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4AFD6676-2A62-A90E-B3B0-B3604C6E64FD}"/>
              </a:ext>
            </a:extLst>
          </p:cNvPr>
          <p:cNvSpPr>
            <a:spLocks noChangeArrowheads="1"/>
          </p:cNvSpPr>
          <p:nvPr/>
        </p:nvSpPr>
        <p:spPr bwMode="auto">
          <a:xfrm>
            <a:off x="2676577" y="2469046"/>
            <a:ext cx="2457450" cy="8191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98660" name="Rectangle 4">
            <a:extLst>
              <a:ext uri="{FF2B5EF4-FFF2-40B4-BE49-F238E27FC236}">
                <a16:creationId xmlns:a16="http://schemas.microsoft.com/office/drawing/2014/main" id="{757A50C0-479E-0AC5-7D4B-0BF8ECC64056}"/>
              </a:ext>
            </a:extLst>
          </p:cNvPr>
          <p:cNvSpPr>
            <a:spLocks noChangeArrowheads="1"/>
          </p:cNvSpPr>
          <p:nvPr/>
        </p:nvSpPr>
        <p:spPr bwMode="auto">
          <a:xfrm>
            <a:off x="681038" y="0"/>
            <a:ext cx="7772400" cy="909638"/>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Multiple Coefficient of Determination</a:t>
            </a:r>
          </a:p>
        </p:txBody>
      </p:sp>
      <p:sp>
        <p:nvSpPr>
          <p:cNvPr id="198661" name="Text Box 5">
            <a:extLst>
              <a:ext uri="{FF2B5EF4-FFF2-40B4-BE49-F238E27FC236}">
                <a16:creationId xmlns:a16="http://schemas.microsoft.com/office/drawing/2014/main" id="{17318379-FBA8-9BD0-9B35-08B7287D80B4}"/>
              </a:ext>
            </a:extLst>
          </p:cNvPr>
          <p:cNvSpPr txBox="1">
            <a:spLocks noChangeArrowheads="1"/>
          </p:cNvSpPr>
          <p:nvPr/>
        </p:nvSpPr>
        <p:spPr bwMode="auto">
          <a:xfrm>
            <a:off x="1600200" y="4156076"/>
            <a:ext cx="4622800" cy="457200"/>
          </a:xfrm>
          <a:prstGeom prst="rect">
            <a:avLst/>
          </a:prstGeom>
          <a:noFill/>
          <a:ln w="12700">
            <a:noFill/>
            <a:miter lim="800000"/>
            <a:headEnd/>
            <a:tailEnd/>
          </a:ln>
          <a:effectLst/>
        </p:spPr>
        <p:txBody>
          <a:bodyPr wrap="none">
            <a:spAutoFit/>
          </a:bodyPr>
          <a:lstStyle/>
          <a:p>
            <a:pPr>
              <a:defRPr/>
            </a:pPr>
            <a:r>
              <a:rPr lang="en-US" sz="2400" i="1" dirty="0">
                <a:effectLst>
                  <a:outerShdw blurRad="38100" dist="38100" dir="2700000" algn="tl">
                    <a:srgbClr val="000000"/>
                  </a:outerShdw>
                </a:effectLst>
                <a:latin typeface="Book Antiqua" pitchFamily="18" charset="0"/>
              </a:rPr>
              <a:t>R</a:t>
            </a:r>
            <a:r>
              <a:rPr lang="en-US" sz="2400" baseline="30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 500.3285/599.7855 =   .83418</a:t>
            </a:r>
          </a:p>
        </p:txBody>
      </p:sp>
      <p:sp>
        <p:nvSpPr>
          <p:cNvPr id="198662" name="Text Box 6">
            <a:extLst>
              <a:ext uri="{FF2B5EF4-FFF2-40B4-BE49-F238E27FC236}">
                <a16:creationId xmlns:a16="http://schemas.microsoft.com/office/drawing/2014/main" id="{B12DDD98-2515-9B8E-D50C-B385AEA6FC9B}"/>
              </a:ext>
            </a:extLst>
          </p:cNvPr>
          <p:cNvSpPr txBox="1">
            <a:spLocks noChangeArrowheads="1"/>
          </p:cNvSpPr>
          <p:nvPr/>
        </p:nvSpPr>
        <p:spPr bwMode="auto">
          <a:xfrm>
            <a:off x="3276600" y="1617405"/>
            <a:ext cx="2041525" cy="457200"/>
          </a:xfrm>
          <a:prstGeom prst="rect">
            <a:avLst/>
          </a:prstGeom>
          <a:noFill/>
          <a:ln w="12700">
            <a:noFill/>
            <a:miter lim="800000"/>
            <a:headEnd/>
            <a:tailEnd/>
          </a:ln>
          <a:effectLst/>
        </p:spPr>
        <p:txBody>
          <a:bodyPr wrap="none">
            <a:spAutoFit/>
          </a:bodyPr>
          <a:lstStyle/>
          <a:p>
            <a:pPr>
              <a:defRPr/>
            </a:pPr>
            <a:r>
              <a:rPr lang="en-US" sz="2400" i="1" dirty="0">
                <a:effectLst>
                  <a:outerShdw blurRad="38100" dist="38100" dir="2700000" algn="tl">
                    <a:srgbClr val="000000"/>
                  </a:outerShdw>
                </a:effectLst>
                <a:latin typeface="Book Antiqua" pitchFamily="18" charset="0"/>
              </a:rPr>
              <a:t>R</a:t>
            </a:r>
            <a:r>
              <a:rPr lang="en-US" sz="2400" baseline="30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 SSR/SST</a:t>
            </a:r>
          </a:p>
        </p:txBody>
      </p:sp>
      <p:sp>
        <p:nvSpPr>
          <p:cNvPr id="198663" name="Oval 7">
            <a:extLst>
              <a:ext uri="{FF2B5EF4-FFF2-40B4-BE49-F238E27FC236}">
                <a16:creationId xmlns:a16="http://schemas.microsoft.com/office/drawing/2014/main" id="{E34011F0-2A7E-2E26-6B78-F932BD59059D}"/>
              </a:ext>
            </a:extLst>
          </p:cNvPr>
          <p:cNvSpPr>
            <a:spLocks noChangeArrowheads="1"/>
          </p:cNvSpPr>
          <p:nvPr/>
        </p:nvSpPr>
        <p:spPr bwMode="auto">
          <a:xfrm>
            <a:off x="5134027" y="4156076"/>
            <a:ext cx="1123950" cy="571500"/>
          </a:xfrm>
          <a:prstGeom prst="ellipse">
            <a:avLst/>
          </a:prstGeom>
          <a:noFill/>
          <a:ln w="28575">
            <a:solidFill>
              <a:srgbClr val="66FFFF"/>
            </a:solidFill>
            <a:round/>
            <a:headEnd/>
            <a:tailEnd/>
          </a:ln>
          <a:effectLst/>
        </p:spPr>
        <p:txBody>
          <a:bodyPr wrap="none" anchor="ctr"/>
          <a:lstStyle/>
          <a:p>
            <a:pPr>
              <a:defRPr/>
            </a:pPr>
            <a:endParaRPr lang="en-US"/>
          </a:p>
        </p:txBody>
      </p:sp>
      <p:sp>
        <p:nvSpPr>
          <p:cNvPr id="198664" name="AutoShape 8">
            <a:extLst>
              <a:ext uri="{FF2B5EF4-FFF2-40B4-BE49-F238E27FC236}">
                <a16:creationId xmlns:a16="http://schemas.microsoft.com/office/drawing/2014/main" id="{8DA99157-990A-E28C-EE97-B1C4283ABD73}"/>
              </a:ext>
            </a:extLst>
          </p:cNvPr>
          <p:cNvSpPr>
            <a:spLocks noChangeArrowheads="1"/>
          </p:cNvSpPr>
          <p:nvPr/>
        </p:nvSpPr>
        <p:spPr bwMode="auto">
          <a:xfrm rot="5400000">
            <a:off x="2105025" y="25019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AutoShape 2">
            <a:extLst>
              <a:ext uri="{FF2B5EF4-FFF2-40B4-BE49-F238E27FC236}">
                <a16:creationId xmlns:a16="http://schemas.microsoft.com/office/drawing/2014/main" id="{0F785FFA-FD40-EC62-1CE9-60D55AD8572D}"/>
              </a:ext>
            </a:extLst>
          </p:cNvPr>
          <p:cNvSpPr>
            <a:spLocks noChangeArrowheads="1"/>
          </p:cNvSpPr>
          <p:nvPr/>
        </p:nvSpPr>
        <p:spPr bwMode="auto">
          <a:xfrm rot="5400000">
            <a:off x="504825" y="1460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4563" name="AutoShape 3">
            <a:extLst>
              <a:ext uri="{FF2B5EF4-FFF2-40B4-BE49-F238E27FC236}">
                <a16:creationId xmlns:a16="http://schemas.microsoft.com/office/drawing/2014/main" id="{621CEFA4-9FE2-CC3C-4F81-3CEF24559B9A}"/>
              </a:ext>
            </a:extLst>
          </p:cNvPr>
          <p:cNvSpPr>
            <a:spLocks noChangeArrowheads="1"/>
          </p:cNvSpPr>
          <p:nvPr/>
        </p:nvSpPr>
        <p:spPr bwMode="auto">
          <a:xfrm rot="5400000">
            <a:off x="504825" y="46228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4564" name="Rectangle 4">
            <a:extLst>
              <a:ext uri="{FF2B5EF4-FFF2-40B4-BE49-F238E27FC236}">
                <a16:creationId xmlns:a16="http://schemas.microsoft.com/office/drawing/2014/main" id="{61BF089F-B3EE-B621-2C10-463457091D77}"/>
              </a:ext>
            </a:extLst>
          </p:cNvPr>
          <p:cNvSpPr>
            <a:spLocks noChangeArrowheads="1"/>
          </p:cNvSpPr>
          <p:nvPr/>
        </p:nvSpPr>
        <p:spPr bwMode="auto">
          <a:xfrm>
            <a:off x="781050" y="2038350"/>
            <a:ext cx="7677150" cy="10477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variance of </a:t>
            </a:r>
            <a:r>
              <a:rPr lang="en-US" sz="2400" i="1" dirty="0">
                <a:effectLst>
                  <a:outerShdw blurRad="38100" dist="38100" dir="2700000" algn="tl">
                    <a:srgbClr val="000000"/>
                  </a:outerShdw>
                </a:effectLst>
                <a:latin typeface="Symbol" pitchFamily="18" charset="2"/>
              </a:rPr>
              <a:t></a:t>
            </a:r>
            <a:r>
              <a:rPr lang="en-US" sz="2400" dirty="0">
                <a:effectLst>
                  <a:outerShdw blurRad="38100" dist="38100" dir="2700000" algn="tl">
                    <a:srgbClr val="000000"/>
                  </a:outerShdw>
                </a:effectLst>
                <a:latin typeface="Book Antiqua" pitchFamily="18" charset="0"/>
              </a:rPr>
              <a:t> , denoted by </a:t>
            </a:r>
            <a:r>
              <a:rPr lang="en-US" sz="2400" i="1" dirty="0">
                <a:effectLst>
                  <a:outerShdw blurRad="38100" dist="38100" dir="2700000" algn="tl">
                    <a:srgbClr val="000000"/>
                  </a:outerShdw>
                </a:effectLst>
                <a:latin typeface="Symbol" pitchFamily="18" charset="2"/>
              </a:rPr>
              <a:t></a:t>
            </a:r>
            <a:r>
              <a:rPr lang="en-US" sz="2400" baseline="30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is the same for all</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values of the independent variables.</a:t>
            </a:r>
          </a:p>
        </p:txBody>
      </p:sp>
      <p:sp>
        <p:nvSpPr>
          <p:cNvPr id="194565" name="Rectangle 5">
            <a:extLst>
              <a:ext uri="{FF2B5EF4-FFF2-40B4-BE49-F238E27FC236}">
                <a16:creationId xmlns:a16="http://schemas.microsoft.com/office/drawing/2014/main" id="{FDB263D6-F4F7-B9DB-44CC-058305CBB8EA}"/>
              </a:ext>
            </a:extLst>
          </p:cNvPr>
          <p:cNvSpPr>
            <a:spLocks noChangeArrowheads="1"/>
          </p:cNvSpPr>
          <p:nvPr/>
        </p:nvSpPr>
        <p:spPr bwMode="auto">
          <a:xfrm>
            <a:off x="781050" y="3981450"/>
            <a:ext cx="7677150" cy="148590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error </a:t>
            </a:r>
            <a:r>
              <a:rPr lang="en-US" sz="2400" i="1" dirty="0">
                <a:effectLst>
                  <a:outerShdw blurRad="38100" dist="38100" dir="2700000" algn="tl">
                    <a:srgbClr val="000000"/>
                  </a:outerShdw>
                </a:effectLst>
                <a:latin typeface="Symbol" pitchFamily="18" charset="2"/>
              </a:rPr>
              <a:t></a:t>
            </a:r>
            <a:r>
              <a:rPr lang="en-US" sz="2400" dirty="0">
                <a:effectLst>
                  <a:outerShdw blurRad="38100" dist="38100" dir="2700000" algn="tl">
                    <a:srgbClr val="000000"/>
                  </a:outerShdw>
                </a:effectLst>
                <a:latin typeface="Book Antiqua" pitchFamily="18" charset="0"/>
              </a:rPr>
              <a:t>  is a normally distributed random variable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reflecting the deviation between the </a:t>
            </a:r>
            <a:r>
              <a:rPr lang="en-US" sz="2400" i="1" dirty="0">
                <a:effectLst>
                  <a:outerShdw blurRad="38100" dist="38100" dir="2700000" algn="tl">
                    <a:srgbClr val="000000"/>
                  </a:outerShdw>
                </a:effectLst>
                <a:latin typeface="Book Antiqua" pitchFamily="18" charset="0"/>
              </a:rPr>
              <a:t>y</a:t>
            </a:r>
            <a:r>
              <a:rPr lang="en-US" sz="2400" dirty="0">
                <a:effectLst>
                  <a:outerShdw blurRad="38100" dist="38100" dir="2700000" algn="tl">
                    <a:srgbClr val="000000"/>
                  </a:outerShdw>
                </a:effectLst>
                <a:latin typeface="Book Antiqua" pitchFamily="18" charset="0"/>
              </a:rPr>
              <a:t> value and the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expected value of </a:t>
            </a:r>
            <a:r>
              <a:rPr lang="en-US" sz="2400" i="1" dirty="0">
                <a:effectLst>
                  <a:outerShdw blurRad="38100" dist="38100" dir="2700000" algn="tl">
                    <a:srgbClr val="000000"/>
                  </a:outerShdw>
                </a:effectLst>
                <a:latin typeface="Book Antiqua" pitchFamily="18" charset="0"/>
              </a:rPr>
              <a:t>y</a:t>
            </a:r>
            <a:r>
              <a:rPr lang="en-US" sz="2400" dirty="0">
                <a:effectLst>
                  <a:outerShdw blurRad="38100" dist="38100" dir="2700000" algn="tl">
                    <a:srgbClr val="000000"/>
                  </a:outerShdw>
                </a:effectLst>
                <a:latin typeface="Book Antiqua" pitchFamily="18" charset="0"/>
              </a:rPr>
              <a:t> given by </a:t>
            </a:r>
            <a:r>
              <a:rPr lang="en-US" sz="2400" i="1" dirty="0">
                <a:effectLst>
                  <a:outerShdw blurRad="38100" dist="38100" dir="2700000" algn="tl">
                    <a:srgbClr val="000000"/>
                  </a:outerShdw>
                </a:effectLst>
                <a:latin typeface="Symbol" pitchFamily="18" charset="2"/>
              </a:rPr>
              <a:t></a:t>
            </a:r>
            <a:r>
              <a:rPr lang="en-US" sz="2400" baseline="-25000" dirty="0">
                <a:effectLst>
                  <a:outerShdw blurRad="38100" dist="38100" dir="2700000" algn="tl">
                    <a:srgbClr val="000000"/>
                  </a:outerShdw>
                </a:effectLst>
                <a:latin typeface="Book Antiqua" pitchFamily="18" charset="0"/>
              </a:rPr>
              <a:t>0</a:t>
            </a:r>
            <a:r>
              <a:rPr lang="en-US" sz="2400" dirty="0">
                <a:effectLst>
                  <a:outerShdw blurRad="38100" dist="38100" dir="2700000" algn="tl">
                    <a:srgbClr val="000000"/>
                  </a:outerShdw>
                </a:effectLst>
                <a:latin typeface="Book Antiqua" pitchFamily="18" charset="0"/>
              </a:rPr>
              <a:t> + </a:t>
            </a:r>
            <a:r>
              <a:rPr lang="en-US" sz="2400" i="1" dirty="0">
                <a:effectLst>
                  <a:outerShdw blurRad="38100" dist="38100" dir="2700000" algn="tl">
                    <a:srgbClr val="000000"/>
                  </a:outerShdw>
                </a:effectLst>
                <a:latin typeface="Symbol" pitchFamily="18" charset="2"/>
              </a:rPr>
              <a:t></a:t>
            </a:r>
            <a:r>
              <a:rPr lang="en-US" sz="2400" baseline="-25000" dirty="0">
                <a:effectLst>
                  <a:outerShdw blurRad="38100" dist="38100" dir="2700000" algn="tl">
                    <a:srgbClr val="000000"/>
                  </a:outerShdw>
                </a:effectLst>
                <a:latin typeface="Book Antiqua" pitchFamily="18" charset="0"/>
              </a:rPr>
              <a:t>1</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1 </a:t>
            </a: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Symbol" pitchFamily="18" charset="2"/>
              </a:rPr>
              <a:t></a:t>
            </a:r>
            <a:r>
              <a:rPr lang="en-US" sz="2400" baseline="-25000" dirty="0">
                <a:effectLst>
                  <a:outerShdw blurRad="38100" dist="38100" dir="2700000" algn="tl">
                    <a:srgbClr val="000000"/>
                  </a:outerShdw>
                </a:effectLst>
                <a:latin typeface="Book Antiqua" pitchFamily="18" charset="0"/>
              </a:rPr>
              <a:t>2</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2 </a:t>
            </a:r>
            <a:r>
              <a:rPr lang="en-US" sz="2400" dirty="0">
                <a:effectLst>
                  <a:outerShdw blurRad="38100" dist="38100" dir="2700000" algn="tl">
                    <a:srgbClr val="000000"/>
                  </a:outerShdw>
                </a:effectLst>
                <a:latin typeface="Book Antiqua" pitchFamily="18" charset="0"/>
              </a:rPr>
              <a:t>+ . . + </a:t>
            </a:r>
            <a:r>
              <a:rPr lang="en-US" sz="2400" i="1" dirty="0">
                <a:effectLst>
                  <a:outerShdw blurRad="38100" dist="38100" dir="2700000" algn="tl">
                    <a:srgbClr val="000000"/>
                  </a:outerShdw>
                </a:effectLst>
                <a:latin typeface="Symbol" pitchFamily="18" charset="2"/>
              </a:rPr>
              <a:t></a:t>
            </a:r>
            <a:r>
              <a:rPr lang="en-US" sz="2400" i="1" baseline="-25000" dirty="0" err="1">
                <a:effectLst>
                  <a:outerShdw blurRad="38100" dist="38100" dir="2700000" algn="tl">
                    <a:srgbClr val="000000"/>
                  </a:outerShdw>
                </a:effectLst>
                <a:latin typeface="Book Antiqua" pitchFamily="18" charset="0"/>
              </a:rPr>
              <a:t>p</a:t>
            </a:r>
            <a:r>
              <a:rPr lang="en-US" sz="2400" i="1" dirty="0" err="1">
                <a:effectLst>
                  <a:outerShdw blurRad="38100" dist="38100" dir="2700000" algn="tl">
                    <a:srgbClr val="000000"/>
                  </a:outerShdw>
                </a:effectLst>
                <a:latin typeface="Book Antiqua" pitchFamily="18" charset="0"/>
              </a:rPr>
              <a:t>x</a:t>
            </a:r>
            <a:r>
              <a:rPr lang="en-US" sz="2400" i="1" baseline="-25000" dirty="0" err="1">
                <a:effectLst>
                  <a:outerShdw blurRad="38100" dist="38100" dir="2700000" algn="tl">
                    <a:srgbClr val="000000"/>
                  </a:outerShdw>
                </a:effectLst>
                <a:latin typeface="Book Antiqua" pitchFamily="18" charset="0"/>
              </a:rPr>
              <a:t>p</a:t>
            </a:r>
            <a:r>
              <a:rPr lang="en-US" sz="2400" i="1" dirty="0">
                <a:effectLst>
                  <a:outerShdw blurRad="38100" dist="38100" dir="2700000" algn="tl">
                    <a:srgbClr val="000000"/>
                  </a:outerShdw>
                </a:effectLst>
                <a:latin typeface="Book Antiqua" pitchFamily="18" charset="0"/>
              </a:rPr>
              <a:t>.</a:t>
            </a:r>
            <a:endParaRPr lang="en-US" sz="2400" i="1" baseline="-25000" dirty="0">
              <a:effectLst>
                <a:outerShdw blurRad="38100" dist="38100" dir="2700000" algn="tl">
                  <a:srgbClr val="000000"/>
                </a:outerShdw>
              </a:effectLst>
              <a:latin typeface="Book Antiqua" pitchFamily="18" charset="0"/>
            </a:endParaRPr>
          </a:p>
        </p:txBody>
      </p:sp>
      <p:sp>
        <p:nvSpPr>
          <p:cNvPr id="194566" name="Rectangle 6">
            <a:extLst>
              <a:ext uri="{FF2B5EF4-FFF2-40B4-BE49-F238E27FC236}">
                <a16:creationId xmlns:a16="http://schemas.microsoft.com/office/drawing/2014/main" id="{5FA3E745-8892-7E55-9E9F-C8A5A30EAB51}"/>
              </a:ext>
            </a:extLst>
          </p:cNvPr>
          <p:cNvSpPr>
            <a:spLocks noChangeArrowheads="1"/>
          </p:cNvSpPr>
          <p:nvPr/>
        </p:nvSpPr>
        <p:spPr bwMode="auto">
          <a:xfrm>
            <a:off x="681038" y="176213"/>
            <a:ext cx="7772400" cy="5572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Assumptions About the Error Term </a:t>
            </a:r>
            <a:r>
              <a:rPr lang="en-US" sz="2800" i="1" dirty="0">
                <a:solidFill>
                  <a:srgbClr val="C00000"/>
                </a:solidFill>
                <a:effectLst>
                  <a:outerShdw blurRad="38100" dist="38100" dir="2700000" algn="tl">
                    <a:srgbClr val="000000"/>
                  </a:outerShdw>
                </a:effectLst>
                <a:latin typeface="Symbol" pitchFamily="18" charset="2"/>
              </a:rPr>
              <a:t></a:t>
            </a:r>
          </a:p>
        </p:txBody>
      </p:sp>
      <p:sp>
        <p:nvSpPr>
          <p:cNvPr id="194567" name="Rectangle 7">
            <a:extLst>
              <a:ext uri="{FF2B5EF4-FFF2-40B4-BE49-F238E27FC236}">
                <a16:creationId xmlns:a16="http://schemas.microsoft.com/office/drawing/2014/main" id="{6ADCED5F-D9BD-FC29-8918-CB32AAAEA5B9}"/>
              </a:ext>
            </a:extLst>
          </p:cNvPr>
          <p:cNvSpPr>
            <a:spLocks noChangeArrowheads="1"/>
          </p:cNvSpPr>
          <p:nvPr/>
        </p:nvSpPr>
        <p:spPr bwMode="auto">
          <a:xfrm>
            <a:off x="781050" y="1238250"/>
            <a:ext cx="7677150" cy="6667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The error </a:t>
            </a:r>
            <a:r>
              <a:rPr lang="en-US" sz="2400" i="1">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  is a random variable with mean of zero.</a:t>
            </a:r>
          </a:p>
        </p:txBody>
      </p:sp>
      <p:sp>
        <p:nvSpPr>
          <p:cNvPr id="194568" name="AutoShape 8">
            <a:extLst>
              <a:ext uri="{FF2B5EF4-FFF2-40B4-BE49-F238E27FC236}">
                <a16:creationId xmlns:a16="http://schemas.microsoft.com/office/drawing/2014/main" id="{9823A770-7ECF-B53F-7376-1BFC6EB948B2}"/>
              </a:ext>
            </a:extLst>
          </p:cNvPr>
          <p:cNvSpPr>
            <a:spLocks noChangeArrowheads="1"/>
          </p:cNvSpPr>
          <p:nvPr/>
        </p:nvSpPr>
        <p:spPr bwMode="auto">
          <a:xfrm rot="5400000">
            <a:off x="504825" y="34607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4569" name="Rectangle 9">
            <a:extLst>
              <a:ext uri="{FF2B5EF4-FFF2-40B4-BE49-F238E27FC236}">
                <a16:creationId xmlns:a16="http://schemas.microsoft.com/office/drawing/2014/main" id="{C3705B9C-FFAF-1169-A762-CAAB38BFE133}"/>
              </a:ext>
            </a:extLst>
          </p:cNvPr>
          <p:cNvSpPr>
            <a:spLocks noChangeArrowheads="1"/>
          </p:cNvSpPr>
          <p:nvPr/>
        </p:nvSpPr>
        <p:spPr bwMode="auto">
          <a:xfrm>
            <a:off x="781050" y="3200400"/>
            <a:ext cx="7677150" cy="6667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The values of </a:t>
            </a:r>
            <a:r>
              <a:rPr lang="en-US" sz="2400" i="1">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  are independent.</a:t>
            </a:r>
          </a:p>
        </p:txBody>
      </p:sp>
      <p:sp>
        <p:nvSpPr>
          <p:cNvPr id="194570" name="AutoShape 10">
            <a:extLst>
              <a:ext uri="{FF2B5EF4-FFF2-40B4-BE49-F238E27FC236}">
                <a16:creationId xmlns:a16="http://schemas.microsoft.com/office/drawing/2014/main" id="{43E810B6-B4EF-1029-58EF-D58C5C0CBD5E}"/>
              </a:ext>
            </a:extLst>
          </p:cNvPr>
          <p:cNvSpPr>
            <a:spLocks noChangeArrowheads="1"/>
          </p:cNvSpPr>
          <p:nvPr/>
        </p:nvSpPr>
        <p:spPr bwMode="auto">
          <a:xfrm rot="5400000">
            <a:off x="504825" y="25082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AutoShape 2">
            <a:extLst>
              <a:ext uri="{FF2B5EF4-FFF2-40B4-BE49-F238E27FC236}">
                <a16:creationId xmlns:a16="http://schemas.microsoft.com/office/drawing/2014/main" id="{CD84F5C1-2B62-7FCA-38E2-358E26DF0EA4}"/>
              </a:ext>
            </a:extLst>
          </p:cNvPr>
          <p:cNvSpPr>
            <a:spLocks noChangeArrowheads="1"/>
          </p:cNvSpPr>
          <p:nvPr/>
        </p:nvSpPr>
        <p:spPr bwMode="auto">
          <a:xfrm rot="5400000">
            <a:off x="504825" y="17272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2755" name="Rectangle 3">
            <a:extLst>
              <a:ext uri="{FF2B5EF4-FFF2-40B4-BE49-F238E27FC236}">
                <a16:creationId xmlns:a16="http://schemas.microsoft.com/office/drawing/2014/main" id="{4128DE7B-F1B6-B42B-9A8E-4AD75F8CEFEE}"/>
              </a:ext>
            </a:extLst>
          </p:cNvPr>
          <p:cNvSpPr>
            <a:spLocks noChangeArrowheads="1"/>
          </p:cNvSpPr>
          <p:nvPr/>
        </p:nvSpPr>
        <p:spPr bwMode="auto">
          <a:xfrm>
            <a:off x="781050" y="1219200"/>
            <a:ext cx="7677150" cy="11239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In simple linear regression, the </a:t>
            </a:r>
            <a:r>
              <a:rPr lang="en-US" sz="2400" i="1" dirty="0">
                <a:effectLst>
                  <a:outerShdw blurRad="38100" dist="38100" dir="2700000" algn="tl">
                    <a:srgbClr val="000000"/>
                  </a:outerShdw>
                </a:effectLst>
                <a:latin typeface="Book Antiqua" pitchFamily="18" charset="0"/>
              </a:rPr>
              <a:t>F</a:t>
            </a:r>
            <a:r>
              <a:rPr lang="en-US" sz="2400" dirty="0">
                <a:effectLst>
                  <a:outerShdw blurRad="38100" dist="38100" dir="2700000" algn="tl">
                    <a:srgbClr val="000000"/>
                  </a:outerShdw>
                </a:effectLst>
                <a:latin typeface="Book Antiqua" pitchFamily="18" charset="0"/>
              </a:rPr>
              <a:t> and </a:t>
            </a:r>
            <a:r>
              <a:rPr lang="en-US" sz="2400" i="1" dirty="0">
                <a:effectLst>
                  <a:outerShdw blurRad="38100" dist="38100" dir="2700000" algn="tl">
                    <a:srgbClr val="000000"/>
                  </a:outerShdw>
                </a:effectLst>
                <a:latin typeface="Book Antiqua" pitchFamily="18" charset="0"/>
              </a:rPr>
              <a:t>t</a:t>
            </a:r>
            <a:r>
              <a:rPr lang="en-US" sz="2400" dirty="0">
                <a:effectLst>
                  <a:outerShdw blurRad="38100" dist="38100" dir="2700000" algn="tl">
                    <a:srgbClr val="000000"/>
                  </a:outerShdw>
                </a:effectLst>
                <a:latin typeface="Book Antiqua" pitchFamily="18" charset="0"/>
              </a:rPr>
              <a:t> tests provide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same conclusion.</a:t>
            </a:r>
          </a:p>
        </p:txBody>
      </p:sp>
      <p:sp>
        <p:nvSpPr>
          <p:cNvPr id="202756" name="Rectangle 4">
            <a:extLst>
              <a:ext uri="{FF2B5EF4-FFF2-40B4-BE49-F238E27FC236}">
                <a16:creationId xmlns:a16="http://schemas.microsoft.com/office/drawing/2014/main" id="{77180CCD-F5BF-1FD6-B2D3-C2F245EE5C66}"/>
              </a:ext>
            </a:extLst>
          </p:cNvPr>
          <p:cNvSpPr>
            <a:spLocks noChangeArrowheads="1"/>
          </p:cNvSpPr>
          <p:nvPr/>
        </p:nvSpPr>
        <p:spPr bwMode="auto">
          <a:xfrm>
            <a:off x="681038" y="119063"/>
            <a:ext cx="7772400" cy="681037"/>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Testing for Significance</a:t>
            </a:r>
          </a:p>
        </p:txBody>
      </p:sp>
      <p:sp>
        <p:nvSpPr>
          <p:cNvPr id="202757" name="AutoShape 5">
            <a:extLst>
              <a:ext uri="{FF2B5EF4-FFF2-40B4-BE49-F238E27FC236}">
                <a16:creationId xmlns:a16="http://schemas.microsoft.com/office/drawing/2014/main" id="{82DDFC8D-33B3-5781-5FB5-DB340ADEA398}"/>
              </a:ext>
            </a:extLst>
          </p:cNvPr>
          <p:cNvSpPr>
            <a:spLocks noChangeArrowheads="1"/>
          </p:cNvSpPr>
          <p:nvPr/>
        </p:nvSpPr>
        <p:spPr bwMode="auto">
          <a:xfrm rot="5400000">
            <a:off x="504825" y="29654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2758" name="Rectangle 6">
            <a:extLst>
              <a:ext uri="{FF2B5EF4-FFF2-40B4-BE49-F238E27FC236}">
                <a16:creationId xmlns:a16="http://schemas.microsoft.com/office/drawing/2014/main" id="{5B696594-FD16-3639-0D44-4B1C0AC1DD36}"/>
              </a:ext>
            </a:extLst>
          </p:cNvPr>
          <p:cNvSpPr>
            <a:spLocks noChangeArrowheads="1"/>
          </p:cNvSpPr>
          <p:nvPr/>
        </p:nvSpPr>
        <p:spPr bwMode="auto">
          <a:xfrm>
            <a:off x="781050" y="2457450"/>
            <a:ext cx="7677150" cy="11239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In multiple regression, the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and </a:t>
            </a:r>
            <a:r>
              <a:rPr lang="en-US" sz="2400" i="1">
                <a:effectLst>
                  <a:outerShdw blurRad="38100" dist="38100" dir="2700000" algn="tl">
                    <a:srgbClr val="000000"/>
                  </a:outerShdw>
                </a:effectLst>
                <a:latin typeface="Book Antiqua" pitchFamily="18" charset="0"/>
              </a:rPr>
              <a:t>t</a:t>
            </a:r>
            <a:r>
              <a:rPr lang="en-US" sz="2400">
                <a:effectLst>
                  <a:outerShdw blurRad="38100" dist="38100" dir="2700000" algn="tl">
                    <a:srgbClr val="000000"/>
                  </a:outerShdw>
                </a:effectLst>
                <a:latin typeface="Book Antiqua" pitchFamily="18" charset="0"/>
              </a:rPr>
              <a:t> tests have different</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purposes.</a:t>
            </a:r>
          </a:p>
        </p:txBody>
      </p:sp>
    </p:spTree>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1FFF94D8-859D-C7C2-8952-4238B6C52953}"/>
              </a:ext>
            </a:extLst>
          </p:cNvPr>
          <p:cNvSpPr>
            <a:spLocks noChangeArrowheads="1"/>
          </p:cNvSpPr>
          <p:nvPr/>
        </p:nvSpPr>
        <p:spPr bwMode="auto">
          <a:xfrm>
            <a:off x="685800" y="52388"/>
            <a:ext cx="7772400" cy="81438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Testing for Significance:  </a:t>
            </a:r>
            <a:r>
              <a:rPr lang="en-US" sz="2800" i="1" dirty="0">
                <a:solidFill>
                  <a:srgbClr val="C00000"/>
                </a:solidFill>
                <a:effectLst>
                  <a:outerShdw blurRad="38100" dist="38100" dir="2700000" algn="tl">
                    <a:srgbClr val="000000"/>
                  </a:outerShdw>
                </a:effectLst>
                <a:latin typeface="Book Antiqua" pitchFamily="18" charset="0"/>
              </a:rPr>
              <a:t>F </a:t>
            </a:r>
            <a:r>
              <a:rPr lang="en-US" sz="2800" dirty="0">
                <a:solidFill>
                  <a:srgbClr val="C00000"/>
                </a:solidFill>
                <a:effectLst>
                  <a:outerShdw blurRad="38100" dist="38100" dir="2700000" algn="tl">
                    <a:srgbClr val="000000"/>
                  </a:outerShdw>
                </a:effectLst>
                <a:latin typeface="Book Antiqua" pitchFamily="18" charset="0"/>
              </a:rPr>
              <a:t> Test</a:t>
            </a:r>
          </a:p>
        </p:txBody>
      </p:sp>
      <p:sp>
        <p:nvSpPr>
          <p:cNvPr id="203779" name="AutoShape 3">
            <a:extLst>
              <a:ext uri="{FF2B5EF4-FFF2-40B4-BE49-F238E27FC236}">
                <a16:creationId xmlns:a16="http://schemas.microsoft.com/office/drawing/2014/main" id="{E85F762F-8145-98C0-4410-BD110B40D90F}"/>
              </a:ext>
            </a:extLst>
          </p:cNvPr>
          <p:cNvSpPr>
            <a:spLocks noChangeArrowheads="1"/>
          </p:cNvSpPr>
          <p:nvPr/>
        </p:nvSpPr>
        <p:spPr bwMode="auto">
          <a:xfrm rot="5400000">
            <a:off x="504825" y="1841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3780" name="AutoShape 4">
            <a:extLst>
              <a:ext uri="{FF2B5EF4-FFF2-40B4-BE49-F238E27FC236}">
                <a16:creationId xmlns:a16="http://schemas.microsoft.com/office/drawing/2014/main" id="{0C04BB86-6CC5-5F16-01E3-54D3589D3AF1}"/>
              </a:ext>
            </a:extLst>
          </p:cNvPr>
          <p:cNvSpPr>
            <a:spLocks noChangeArrowheads="1"/>
          </p:cNvSpPr>
          <p:nvPr/>
        </p:nvSpPr>
        <p:spPr bwMode="auto">
          <a:xfrm rot="5400000">
            <a:off x="504825" y="32321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3781" name="Rectangle 5">
            <a:extLst>
              <a:ext uri="{FF2B5EF4-FFF2-40B4-BE49-F238E27FC236}">
                <a16:creationId xmlns:a16="http://schemas.microsoft.com/office/drawing/2014/main" id="{99EDB8F0-8F64-33F0-AAB2-8ABB60AFE50D}"/>
              </a:ext>
            </a:extLst>
          </p:cNvPr>
          <p:cNvSpPr>
            <a:spLocks noChangeArrowheads="1"/>
          </p:cNvSpPr>
          <p:nvPr/>
        </p:nvSpPr>
        <p:spPr bwMode="auto">
          <a:xfrm>
            <a:off x="781050" y="2724150"/>
            <a:ext cx="7677150" cy="11239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The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test is referred to as the </a:t>
            </a:r>
            <a:r>
              <a:rPr lang="en-US" sz="2400" u="sng">
                <a:effectLst>
                  <a:outerShdw blurRad="38100" dist="38100" dir="2700000" algn="tl">
                    <a:srgbClr val="000000"/>
                  </a:outerShdw>
                </a:effectLst>
                <a:latin typeface="Book Antiqua" pitchFamily="18" charset="0"/>
              </a:rPr>
              <a:t>test for overall</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significance</a:t>
            </a:r>
            <a:r>
              <a:rPr lang="en-US" sz="2400">
                <a:effectLst>
                  <a:outerShdw blurRad="38100" dist="38100" dir="2700000" algn="tl">
                    <a:srgbClr val="000000"/>
                  </a:outerShdw>
                </a:effectLst>
                <a:latin typeface="Book Antiqua" pitchFamily="18" charset="0"/>
              </a:rPr>
              <a:t>.</a:t>
            </a:r>
          </a:p>
        </p:txBody>
      </p:sp>
      <p:sp>
        <p:nvSpPr>
          <p:cNvPr id="203783" name="Rectangle 7">
            <a:extLst>
              <a:ext uri="{FF2B5EF4-FFF2-40B4-BE49-F238E27FC236}">
                <a16:creationId xmlns:a16="http://schemas.microsoft.com/office/drawing/2014/main" id="{781D6E98-B8DB-79B2-D842-668C15875B53}"/>
              </a:ext>
            </a:extLst>
          </p:cNvPr>
          <p:cNvSpPr>
            <a:spLocks noChangeArrowheads="1"/>
          </p:cNvSpPr>
          <p:nvPr/>
        </p:nvSpPr>
        <p:spPr bwMode="auto">
          <a:xfrm>
            <a:off x="781050" y="1219200"/>
            <a:ext cx="7677150" cy="13906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a:t>
            </a:r>
            <a:r>
              <a:rPr lang="en-US" sz="2400" i="1" dirty="0">
                <a:effectLst>
                  <a:outerShdw blurRad="38100" dist="38100" dir="2700000" algn="tl">
                    <a:srgbClr val="000000"/>
                  </a:outerShdw>
                </a:effectLst>
                <a:latin typeface="Book Antiqua" pitchFamily="18" charset="0"/>
              </a:rPr>
              <a:t>F</a:t>
            </a:r>
            <a:r>
              <a:rPr lang="en-US" sz="2400" dirty="0">
                <a:effectLst>
                  <a:outerShdw blurRad="38100" dist="38100" dir="2700000" algn="tl">
                    <a:srgbClr val="000000"/>
                  </a:outerShdw>
                </a:effectLst>
                <a:latin typeface="Book Antiqua" pitchFamily="18" charset="0"/>
              </a:rPr>
              <a:t> test is used to determine whether a significant</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relationship exists between the dependent variable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and the set of </a:t>
            </a:r>
            <a:r>
              <a:rPr lang="en-US" sz="2400" u="sng" dirty="0">
                <a:effectLst>
                  <a:outerShdw blurRad="38100" dist="38100" dir="2700000" algn="tl">
                    <a:srgbClr val="000000"/>
                  </a:outerShdw>
                </a:effectLst>
                <a:latin typeface="Book Antiqua" pitchFamily="18" charset="0"/>
              </a:rPr>
              <a:t>all the independent variables</a:t>
            </a:r>
            <a:r>
              <a:rPr lang="en-US" sz="2400" dirty="0">
                <a:effectLst>
                  <a:outerShdw blurRad="38100" dist="38100" dir="2700000" algn="tl">
                    <a:srgbClr val="000000"/>
                  </a:outerShdw>
                </a:effectLst>
                <a:latin typeface="Book Antiqua" pitchFamily="18" charset="0"/>
              </a:rPr>
              <a:t>.</a:t>
            </a:r>
          </a:p>
        </p:txBody>
      </p:sp>
    </p:spTree>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AutoShape 2">
            <a:extLst>
              <a:ext uri="{FF2B5EF4-FFF2-40B4-BE49-F238E27FC236}">
                <a16:creationId xmlns:a16="http://schemas.microsoft.com/office/drawing/2014/main" id="{6366D6B0-D09E-2933-F8B4-03C34A384844}"/>
              </a:ext>
            </a:extLst>
          </p:cNvPr>
          <p:cNvSpPr>
            <a:spLocks noChangeArrowheads="1"/>
          </p:cNvSpPr>
          <p:nvPr/>
        </p:nvSpPr>
        <p:spPr bwMode="auto">
          <a:xfrm rot="5400000">
            <a:off x="504825" y="1841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4803" name="AutoShape 3">
            <a:extLst>
              <a:ext uri="{FF2B5EF4-FFF2-40B4-BE49-F238E27FC236}">
                <a16:creationId xmlns:a16="http://schemas.microsoft.com/office/drawing/2014/main" id="{64981FE0-8D71-0C73-9EE3-146B8CF48413}"/>
              </a:ext>
            </a:extLst>
          </p:cNvPr>
          <p:cNvSpPr>
            <a:spLocks noChangeArrowheads="1"/>
          </p:cNvSpPr>
          <p:nvPr/>
        </p:nvSpPr>
        <p:spPr bwMode="auto">
          <a:xfrm rot="5400000">
            <a:off x="504825" y="32321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4804" name="Rectangle 4">
            <a:extLst>
              <a:ext uri="{FF2B5EF4-FFF2-40B4-BE49-F238E27FC236}">
                <a16:creationId xmlns:a16="http://schemas.microsoft.com/office/drawing/2014/main" id="{693B31D1-C7F8-F90D-F6CE-9A8AD4A42D08}"/>
              </a:ext>
            </a:extLst>
          </p:cNvPr>
          <p:cNvSpPr>
            <a:spLocks noChangeArrowheads="1"/>
          </p:cNvSpPr>
          <p:nvPr/>
        </p:nvSpPr>
        <p:spPr bwMode="auto">
          <a:xfrm>
            <a:off x="781050" y="2724150"/>
            <a:ext cx="7677150" cy="11239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A separate </a:t>
            </a:r>
            <a:r>
              <a:rPr lang="en-US" sz="2400" i="1" dirty="0">
                <a:effectLst>
                  <a:outerShdw blurRad="38100" dist="38100" dir="2700000" algn="tl">
                    <a:srgbClr val="000000"/>
                  </a:outerShdw>
                </a:effectLst>
                <a:latin typeface="Book Antiqua" pitchFamily="18" charset="0"/>
              </a:rPr>
              <a:t>t</a:t>
            </a:r>
            <a:r>
              <a:rPr lang="en-US" sz="2400" dirty="0">
                <a:effectLst>
                  <a:outerShdw blurRad="38100" dist="38100" dir="2700000" algn="tl">
                    <a:srgbClr val="000000"/>
                  </a:outerShdw>
                </a:effectLst>
                <a:latin typeface="Book Antiqua" pitchFamily="18" charset="0"/>
              </a:rPr>
              <a:t> test is conducted for each of the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independent variables in the model.</a:t>
            </a:r>
          </a:p>
        </p:txBody>
      </p:sp>
      <p:sp>
        <p:nvSpPr>
          <p:cNvPr id="204806" name="Rectangle 6">
            <a:extLst>
              <a:ext uri="{FF2B5EF4-FFF2-40B4-BE49-F238E27FC236}">
                <a16:creationId xmlns:a16="http://schemas.microsoft.com/office/drawing/2014/main" id="{D218608F-0F96-5AF8-359D-4FD11E8E01EA}"/>
              </a:ext>
            </a:extLst>
          </p:cNvPr>
          <p:cNvSpPr>
            <a:spLocks noChangeArrowheads="1"/>
          </p:cNvSpPr>
          <p:nvPr/>
        </p:nvSpPr>
        <p:spPr bwMode="auto">
          <a:xfrm>
            <a:off x="781050" y="1219200"/>
            <a:ext cx="7677150" cy="13906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If the </a:t>
            </a:r>
            <a:r>
              <a:rPr lang="en-US" sz="2400" i="1" dirty="0">
                <a:effectLst>
                  <a:outerShdw blurRad="38100" dist="38100" dir="2700000" algn="tl">
                    <a:srgbClr val="000000"/>
                  </a:outerShdw>
                </a:effectLst>
                <a:latin typeface="Book Antiqua" pitchFamily="18" charset="0"/>
              </a:rPr>
              <a:t>F</a:t>
            </a:r>
            <a:r>
              <a:rPr lang="en-US" sz="2400" dirty="0">
                <a:effectLst>
                  <a:outerShdw blurRad="38100" dist="38100" dir="2700000" algn="tl">
                    <a:srgbClr val="000000"/>
                  </a:outerShdw>
                </a:effectLst>
                <a:latin typeface="Book Antiqua" pitchFamily="18" charset="0"/>
              </a:rPr>
              <a:t> test shows an overall significance, the </a:t>
            </a:r>
            <a:r>
              <a:rPr lang="en-US" sz="2400" i="1" dirty="0">
                <a:effectLst>
                  <a:outerShdw blurRad="38100" dist="38100" dir="2700000" algn="tl">
                    <a:srgbClr val="000000"/>
                  </a:outerShdw>
                </a:effectLst>
                <a:latin typeface="Book Antiqua" pitchFamily="18" charset="0"/>
              </a:rPr>
              <a:t>t</a:t>
            </a:r>
            <a:r>
              <a:rPr lang="en-US" sz="2400" dirty="0">
                <a:effectLst>
                  <a:outerShdw blurRad="38100" dist="38100" dir="2700000" algn="tl">
                    <a:srgbClr val="000000"/>
                  </a:outerShdw>
                </a:effectLst>
                <a:latin typeface="Book Antiqua" pitchFamily="18" charset="0"/>
              </a:rPr>
              <a:t> test is</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used to determine whether each of the individual</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independent variables is significant.</a:t>
            </a:r>
          </a:p>
        </p:txBody>
      </p:sp>
      <p:sp>
        <p:nvSpPr>
          <p:cNvPr id="204808" name="Rectangle 8">
            <a:extLst>
              <a:ext uri="{FF2B5EF4-FFF2-40B4-BE49-F238E27FC236}">
                <a16:creationId xmlns:a16="http://schemas.microsoft.com/office/drawing/2014/main" id="{3AC79064-FE44-20AC-D055-94C374C5BBD8}"/>
              </a:ext>
            </a:extLst>
          </p:cNvPr>
          <p:cNvSpPr>
            <a:spLocks noChangeArrowheads="1"/>
          </p:cNvSpPr>
          <p:nvPr/>
        </p:nvSpPr>
        <p:spPr bwMode="auto">
          <a:xfrm>
            <a:off x="685800" y="52388"/>
            <a:ext cx="7772400" cy="81438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Testing for Significance:  </a:t>
            </a:r>
            <a:r>
              <a:rPr lang="en-US" sz="2800" i="1" dirty="0">
                <a:solidFill>
                  <a:srgbClr val="C00000"/>
                </a:solidFill>
                <a:effectLst>
                  <a:outerShdw blurRad="38100" dist="38100" dir="2700000" algn="tl">
                    <a:srgbClr val="000000"/>
                  </a:outerShdw>
                </a:effectLst>
                <a:latin typeface="Book Antiqua" pitchFamily="18" charset="0"/>
              </a:rPr>
              <a:t>t </a:t>
            </a:r>
            <a:r>
              <a:rPr lang="en-US" sz="2800" dirty="0">
                <a:solidFill>
                  <a:srgbClr val="C00000"/>
                </a:solidFill>
                <a:effectLst>
                  <a:outerShdw blurRad="38100" dist="38100" dir="2700000" algn="tl">
                    <a:srgbClr val="000000"/>
                  </a:outerShdw>
                </a:effectLst>
                <a:latin typeface="Book Antiqua" pitchFamily="18" charset="0"/>
              </a:rPr>
              <a:t> Test</a:t>
            </a:r>
          </a:p>
        </p:txBody>
      </p:sp>
      <p:sp>
        <p:nvSpPr>
          <p:cNvPr id="204809" name="AutoShape 9">
            <a:extLst>
              <a:ext uri="{FF2B5EF4-FFF2-40B4-BE49-F238E27FC236}">
                <a16:creationId xmlns:a16="http://schemas.microsoft.com/office/drawing/2014/main" id="{01F4026C-366B-9EEA-A8C6-4A5FD0C03574}"/>
              </a:ext>
            </a:extLst>
          </p:cNvPr>
          <p:cNvSpPr>
            <a:spLocks noChangeArrowheads="1"/>
          </p:cNvSpPr>
          <p:nvPr/>
        </p:nvSpPr>
        <p:spPr bwMode="auto">
          <a:xfrm rot="5400000">
            <a:off x="504825" y="44704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4810" name="Rectangle 10">
            <a:extLst>
              <a:ext uri="{FF2B5EF4-FFF2-40B4-BE49-F238E27FC236}">
                <a16:creationId xmlns:a16="http://schemas.microsoft.com/office/drawing/2014/main" id="{3239BD1E-5E49-3A4E-CF8B-C65062A4A705}"/>
              </a:ext>
            </a:extLst>
          </p:cNvPr>
          <p:cNvSpPr>
            <a:spLocks noChangeArrowheads="1"/>
          </p:cNvSpPr>
          <p:nvPr/>
        </p:nvSpPr>
        <p:spPr bwMode="auto">
          <a:xfrm>
            <a:off x="781050" y="3962400"/>
            <a:ext cx="7677150" cy="11239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We refer to each of these </a:t>
            </a:r>
            <a:r>
              <a:rPr lang="en-US" sz="2400" i="1" dirty="0">
                <a:effectLst>
                  <a:outerShdw blurRad="38100" dist="38100" dir="2700000" algn="tl">
                    <a:srgbClr val="000000"/>
                  </a:outerShdw>
                </a:effectLst>
                <a:latin typeface="Book Antiqua" pitchFamily="18" charset="0"/>
              </a:rPr>
              <a:t>t</a:t>
            </a:r>
            <a:r>
              <a:rPr lang="en-US" sz="2400" dirty="0">
                <a:effectLst>
                  <a:outerShdw blurRad="38100" dist="38100" dir="2700000" algn="tl">
                    <a:srgbClr val="000000"/>
                  </a:outerShdw>
                </a:effectLst>
                <a:latin typeface="Book Antiqua" pitchFamily="18" charset="0"/>
              </a:rPr>
              <a:t> tests as a </a:t>
            </a:r>
            <a:r>
              <a:rPr lang="en-US" sz="2400" u="sng" dirty="0">
                <a:effectLst>
                  <a:outerShdw blurRad="38100" dist="38100" dir="2700000" algn="tl">
                    <a:srgbClr val="000000"/>
                  </a:outerShdw>
                </a:effectLst>
                <a:latin typeface="Book Antiqua" pitchFamily="18" charset="0"/>
              </a:rPr>
              <a:t>test for individual</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a:t>
            </a:r>
            <a:r>
              <a:rPr lang="en-US" sz="2400" u="sng" dirty="0">
                <a:effectLst>
                  <a:outerShdw blurRad="38100" dist="38100" dir="2700000" algn="tl">
                    <a:srgbClr val="000000"/>
                  </a:outerShdw>
                </a:effectLst>
                <a:latin typeface="Book Antiqua" pitchFamily="18" charset="0"/>
              </a:rPr>
              <a:t>significance</a:t>
            </a:r>
            <a:r>
              <a:rPr lang="en-US" sz="2400" dirty="0">
                <a:effectLst>
                  <a:outerShdw blurRad="38100" dist="38100" dir="2700000" algn="tl">
                    <a:srgbClr val="000000"/>
                  </a:outerShdw>
                </a:effectLst>
                <a:latin typeface="Book Antiqua" pitchFamily="18" charset="0"/>
              </a:rPr>
              <a:t>.</a:t>
            </a:r>
          </a:p>
        </p:txBody>
      </p:sp>
    </p:spTree>
  </p:cSld>
  <p:clrMapOvr>
    <a:masterClrMapping/>
  </p:clrMapOvr>
  <p:transition spd="slow">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C3004842-287C-C20A-5CCE-6DD9CB587DF0}"/>
              </a:ext>
            </a:extLst>
          </p:cNvPr>
          <p:cNvSpPr>
            <a:spLocks noChangeArrowheads="1"/>
          </p:cNvSpPr>
          <p:nvPr/>
        </p:nvSpPr>
        <p:spPr bwMode="auto">
          <a:xfrm>
            <a:off x="990600" y="376355"/>
            <a:ext cx="7772400" cy="68103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Testing for Significance:  </a:t>
            </a:r>
            <a:r>
              <a:rPr lang="en-US" sz="2800" i="1" dirty="0">
                <a:solidFill>
                  <a:srgbClr val="C00000"/>
                </a:solidFill>
                <a:effectLst>
                  <a:outerShdw blurRad="38100" dist="38100" dir="2700000" algn="tl">
                    <a:srgbClr val="000000"/>
                  </a:outerShdw>
                </a:effectLst>
                <a:latin typeface="Book Antiqua" pitchFamily="18" charset="0"/>
              </a:rPr>
              <a:t>F </a:t>
            </a:r>
            <a:r>
              <a:rPr lang="en-US" sz="2800" dirty="0">
                <a:solidFill>
                  <a:srgbClr val="C00000"/>
                </a:solidFill>
                <a:effectLst>
                  <a:outerShdw blurRad="38100" dist="38100" dir="2700000" algn="tl">
                    <a:srgbClr val="000000"/>
                  </a:outerShdw>
                </a:effectLst>
                <a:latin typeface="Book Antiqua" pitchFamily="18" charset="0"/>
              </a:rPr>
              <a:t> Test</a:t>
            </a:r>
          </a:p>
        </p:txBody>
      </p:sp>
      <p:sp>
        <p:nvSpPr>
          <p:cNvPr id="208899" name="Rectangle 3">
            <a:extLst>
              <a:ext uri="{FF2B5EF4-FFF2-40B4-BE49-F238E27FC236}">
                <a16:creationId xmlns:a16="http://schemas.microsoft.com/office/drawing/2014/main" id="{1DD3AB60-6E95-8ABC-9D1B-3ADB0884E515}"/>
              </a:ext>
            </a:extLst>
          </p:cNvPr>
          <p:cNvSpPr>
            <a:spLocks noChangeArrowheads="1"/>
          </p:cNvSpPr>
          <p:nvPr/>
        </p:nvSpPr>
        <p:spPr bwMode="auto">
          <a:xfrm>
            <a:off x="781050" y="1219200"/>
            <a:ext cx="2228850" cy="5524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2700">
            <a:solidFill>
              <a:schemeClr val="tx1"/>
            </a:solid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Hypotheses</a:t>
            </a:r>
          </a:p>
        </p:txBody>
      </p:sp>
      <p:sp>
        <p:nvSpPr>
          <p:cNvPr id="208900" name="Rectangle 4">
            <a:extLst>
              <a:ext uri="{FF2B5EF4-FFF2-40B4-BE49-F238E27FC236}">
                <a16:creationId xmlns:a16="http://schemas.microsoft.com/office/drawing/2014/main" id="{780AEF6B-EA0E-1B66-BA6D-F92455778E33}"/>
              </a:ext>
            </a:extLst>
          </p:cNvPr>
          <p:cNvSpPr>
            <a:spLocks noChangeArrowheads="1"/>
          </p:cNvSpPr>
          <p:nvPr/>
        </p:nvSpPr>
        <p:spPr bwMode="auto">
          <a:xfrm>
            <a:off x="781050" y="3695700"/>
            <a:ext cx="2228850" cy="5524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2700">
            <a:solidFill>
              <a:schemeClr val="tx1"/>
            </a:solid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Rejection Rule</a:t>
            </a:r>
          </a:p>
        </p:txBody>
      </p:sp>
      <p:sp>
        <p:nvSpPr>
          <p:cNvPr id="208901" name="Rectangle 5">
            <a:extLst>
              <a:ext uri="{FF2B5EF4-FFF2-40B4-BE49-F238E27FC236}">
                <a16:creationId xmlns:a16="http://schemas.microsoft.com/office/drawing/2014/main" id="{1D8711C8-B47A-6C06-DFC7-9649BD684067}"/>
              </a:ext>
            </a:extLst>
          </p:cNvPr>
          <p:cNvSpPr>
            <a:spLocks noChangeArrowheads="1"/>
          </p:cNvSpPr>
          <p:nvPr/>
        </p:nvSpPr>
        <p:spPr bwMode="auto">
          <a:xfrm>
            <a:off x="781050" y="2781300"/>
            <a:ext cx="2228850" cy="5524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2700">
            <a:solidFill>
              <a:schemeClr val="tx1"/>
            </a:solid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Test Statistics</a:t>
            </a:r>
          </a:p>
        </p:txBody>
      </p:sp>
      <p:sp>
        <p:nvSpPr>
          <p:cNvPr id="208903" name="Rectangle 7">
            <a:extLst>
              <a:ext uri="{FF2B5EF4-FFF2-40B4-BE49-F238E27FC236}">
                <a16:creationId xmlns:a16="http://schemas.microsoft.com/office/drawing/2014/main" id="{3518A835-9797-BDAB-9080-BC7AF5B230D0}"/>
              </a:ext>
            </a:extLst>
          </p:cNvPr>
          <p:cNvSpPr>
            <a:spLocks noChangeArrowheads="1"/>
          </p:cNvSpPr>
          <p:nvPr/>
        </p:nvSpPr>
        <p:spPr bwMode="auto">
          <a:xfrm>
            <a:off x="3048000" y="1181100"/>
            <a:ext cx="5124450" cy="148590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 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Symbol" pitchFamily="18" charset="2"/>
              </a:rPr>
              <a:t></a:t>
            </a:r>
            <a:r>
              <a:rPr lang="en-US" sz="2400" i="1" baseline="-25000">
                <a:effectLst>
                  <a:outerShdw blurRad="38100" dist="38100" dir="2700000" algn="tl">
                    <a:srgbClr val="000000"/>
                  </a:outerShdw>
                </a:effectLst>
                <a:latin typeface="Book Antiqua" pitchFamily="18" charset="0"/>
              </a:rPr>
              <a:t>p  </a:t>
            </a:r>
            <a:r>
              <a:rPr lang="en-US" sz="2400">
                <a:effectLst>
                  <a:outerShdw blurRad="38100" dist="38100" dir="2700000" algn="tl">
                    <a:srgbClr val="000000"/>
                  </a:outerShdw>
                </a:effectLst>
                <a:latin typeface="Book Antiqua" pitchFamily="18" charset="0"/>
              </a:rPr>
              <a:t>= 0</a:t>
            </a:r>
            <a:endParaRPr lang="en-US" sz="2400">
              <a:solidFill>
                <a:schemeClr val="tx2"/>
              </a:solidFill>
              <a:effectLst>
                <a:outerShdw blurRad="38100" dist="38100" dir="2700000" algn="tl">
                  <a:srgbClr val="000000"/>
                </a:outerShdw>
              </a:effectLst>
              <a:latin typeface="Book Antiqua" pitchFamily="18" charset="0"/>
            </a:endParaRPr>
          </a:p>
          <a:p>
            <a:pPr algn="l">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 H</a:t>
            </a:r>
            <a:r>
              <a:rPr lang="en-US" sz="2400" baseline="-25000">
                <a:effectLst>
                  <a:outerShdw blurRad="38100" dist="38100" dir="2700000" algn="tl">
                    <a:srgbClr val="000000"/>
                  </a:outerShdw>
                </a:effectLst>
                <a:latin typeface="Book Antiqua" pitchFamily="18" charset="0"/>
              </a:rPr>
              <a:t>a</a:t>
            </a:r>
            <a:r>
              <a:rPr lang="en-US" sz="2400">
                <a:effectLst>
                  <a:outerShdw blurRad="38100" dist="38100" dir="2700000" algn="tl">
                    <a:srgbClr val="000000"/>
                  </a:outerShdw>
                </a:effectLst>
                <a:latin typeface="Book Antiqua" pitchFamily="18" charset="0"/>
              </a:rPr>
              <a:t>:  One or more of the parameters</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is not equal to zero.</a:t>
            </a:r>
          </a:p>
        </p:txBody>
      </p:sp>
      <p:sp>
        <p:nvSpPr>
          <p:cNvPr id="208904" name="Rectangle 8">
            <a:extLst>
              <a:ext uri="{FF2B5EF4-FFF2-40B4-BE49-F238E27FC236}">
                <a16:creationId xmlns:a16="http://schemas.microsoft.com/office/drawing/2014/main" id="{650C9CE9-2F1B-52D5-F8C9-8DCD892B6456}"/>
              </a:ext>
            </a:extLst>
          </p:cNvPr>
          <p:cNvSpPr>
            <a:spLocks noChangeArrowheads="1"/>
          </p:cNvSpPr>
          <p:nvPr/>
        </p:nvSpPr>
        <p:spPr bwMode="auto">
          <a:xfrm>
            <a:off x="3067050" y="2762250"/>
            <a:ext cx="2324100" cy="590550"/>
          </a:xfrm>
          <a:prstGeom prst="rect">
            <a:avLst/>
          </a:prstGeom>
          <a:noFill/>
          <a:ln w="12700">
            <a:noFill/>
            <a:miter lim="800000"/>
            <a:headEnd/>
            <a:tailEnd/>
          </a:ln>
          <a:effectLst/>
        </p:spPr>
        <p:txBody>
          <a:bodyPr wrap="none" anchor="ctr"/>
          <a:lstStyle/>
          <a:p>
            <a:pPr>
              <a:defRPr/>
            </a:pP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 MSR/MSE</a:t>
            </a:r>
          </a:p>
        </p:txBody>
      </p:sp>
      <p:sp>
        <p:nvSpPr>
          <p:cNvPr id="208905" name="Rectangle 9">
            <a:extLst>
              <a:ext uri="{FF2B5EF4-FFF2-40B4-BE49-F238E27FC236}">
                <a16:creationId xmlns:a16="http://schemas.microsoft.com/office/drawing/2014/main" id="{A93CCB79-3C9B-FB42-37A6-0F8750C5F810}"/>
              </a:ext>
            </a:extLst>
          </p:cNvPr>
          <p:cNvSpPr>
            <a:spLocks noChangeArrowheads="1"/>
          </p:cNvSpPr>
          <p:nvPr/>
        </p:nvSpPr>
        <p:spPr bwMode="auto">
          <a:xfrm>
            <a:off x="3181350" y="3790950"/>
            <a:ext cx="5295900" cy="169545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Reject </a:t>
            </a:r>
            <a:r>
              <a:rPr lang="en-US" sz="2400" i="1">
                <a:effectLst>
                  <a:outerShdw blurRad="38100" dist="38100" dir="2700000" algn="tl">
                    <a:srgbClr val="000000"/>
                  </a:outerShdw>
                </a:effectLst>
                <a:latin typeface="Book Antiqua" pitchFamily="18" charset="0"/>
              </a:rPr>
              <a:t>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if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-value </a:t>
            </a:r>
            <a:r>
              <a:rPr lang="en-US" sz="2400" u="sng">
                <a:effectLst>
                  <a:outerShdw blurRad="38100" dist="38100" dir="2700000" algn="tl">
                    <a:srgbClr val="000000"/>
                  </a:outerShdw>
                </a:effectLst>
                <a:latin typeface="Book Antiqua" pitchFamily="18" charset="0"/>
              </a:rPr>
              <a:t>&lt;</a:t>
            </a:r>
            <a:r>
              <a:rPr lang="en-US" sz="2400">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Symbol" pitchFamily="18" charset="2"/>
              </a:rPr>
              <a:t>a</a:t>
            </a:r>
            <a:r>
              <a:rPr lang="en-US" sz="2400">
                <a:effectLst>
                  <a:outerShdw blurRad="38100" dist="38100" dir="2700000" algn="tl">
                    <a:srgbClr val="000000"/>
                  </a:outerShdw>
                </a:effectLst>
                <a:latin typeface="Book Antiqua" pitchFamily="18" charset="0"/>
              </a:rPr>
              <a:t>  or if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&gt; </a:t>
            </a:r>
            <a:r>
              <a:rPr lang="en-US" sz="2400" i="1">
                <a:effectLst>
                  <a:outerShdw blurRad="38100" dist="38100" dir="2700000" algn="tl">
                    <a:srgbClr val="000000"/>
                  </a:outerShdw>
                </a:effectLst>
                <a:latin typeface="Book Antiqua" pitchFamily="18" charset="0"/>
              </a:rPr>
              <a:t>F</a:t>
            </a:r>
            <a:r>
              <a:rPr lang="en-US" sz="2400" i="1" baseline="-25000">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Symbol" pitchFamily="18" charset="2"/>
              </a:rPr>
              <a:t>,</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where </a:t>
            </a:r>
            <a:r>
              <a:rPr lang="en-US" sz="2400" i="1">
                <a:effectLst>
                  <a:outerShdw blurRad="38100" dist="38100" dir="2700000" algn="tl">
                    <a:srgbClr val="000000"/>
                  </a:outerShdw>
                </a:effectLst>
                <a:latin typeface="Book Antiqua" pitchFamily="18" charset="0"/>
              </a:rPr>
              <a:t>F</a:t>
            </a:r>
            <a:r>
              <a:rPr lang="en-US" sz="2400" i="1" baseline="-25000">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 is based on an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distribution</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with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d.f. in the numerator and</a:t>
            </a:r>
          </a:p>
          <a:p>
            <a:pPr algn="l">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n</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- 1 d.f. in the denominator.</a:t>
            </a:r>
          </a:p>
        </p:txBody>
      </p:sp>
      <p:sp>
        <p:nvSpPr>
          <p:cNvPr id="208906" name="AutoShape 10">
            <a:extLst>
              <a:ext uri="{FF2B5EF4-FFF2-40B4-BE49-F238E27FC236}">
                <a16:creationId xmlns:a16="http://schemas.microsoft.com/office/drawing/2014/main" id="{085135C2-6D5D-3B8A-D346-76AEB973934D}"/>
              </a:ext>
            </a:extLst>
          </p:cNvPr>
          <p:cNvSpPr>
            <a:spLocks noChangeArrowheads="1"/>
          </p:cNvSpPr>
          <p:nvPr/>
        </p:nvSpPr>
        <p:spPr bwMode="auto">
          <a:xfrm rot="5400000">
            <a:off x="504825" y="14033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8907" name="AutoShape 11">
            <a:extLst>
              <a:ext uri="{FF2B5EF4-FFF2-40B4-BE49-F238E27FC236}">
                <a16:creationId xmlns:a16="http://schemas.microsoft.com/office/drawing/2014/main" id="{79836833-B191-433A-718C-6516FBD205DC}"/>
              </a:ext>
            </a:extLst>
          </p:cNvPr>
          <p:cNvSpPr>
            <a:spLocks noChangeArrowheads="1"/>
          </p:cNvSpPr>
          <p:nvPr/>
        </p:nvSpPr>
        <p:spPr bwMode="auto">
          <a:xfrm rot="5400000">
            <a:off x="504825" y="29654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8908" name="AutoShape 12">
            <a:extLst>
              <a:ext uri="{FF2B5EF4-FFF2-40B4-BE49-F238E27FC236}">
                <a16:creationId xmlns:a16="http://schemas.microsoft.com/office/drawing/2014/main" id="{A165BDB0-131C-A175-65F2-A8DFDCD67633}"/>
              </a:ext>
            </a:extLst>
          </p:cNvPr>
          <p:cNvSpPr>
            <a:spLocks noChangeArrowheads="1"/>
          </p:cNvSpPr>
          <p:nvPr/>
        </p:nvSpPr>
        <p:spPr bwMode="auto">
          <a:xfrm rot="5400000">
            <a:off x="504825" y="38989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a:extLst>
              <a:ext uri="{FF2B5EF4-FFF2-40B4-BE49-F238E27FC236}">
                <a16:creationId xmlns:a16="http://schemas.microsoft.com/office/drawing/2014/main" id="{FEFDCEED-6283-AC27-BB0A-17C2B780A2DA}"/>
              </a:ext>
            </a:extLst>
          </p:cNvPr>
          <p:cNvSpPr>
            <a:spLocks noChangeArrowheads="1"/>
          </p:cNvSpPr>
          <p:nvPr/>
        </p:nvSpPr>
        <p:spPr bwMode="auto">
          <a:xfrm>
            <a:off x="990600" y="432529"/>
            <a:ext cx="7772400" cy="614362"/>
          </a:xfrm>
          <a:prstGeom prst="rect">
            <a:avLst/>
          </a:prstGeom>
          <a:noFill/>
          <a:ln w="12700">
            <a:noFill/>
            <a:miter lim="800000"/>
            <a:headEnd/>
            <a:tailEnd/>
          </a:ln>
          <a:effectLst/>
        </p:spPr>
        <p:txBody>
          <a:bodyPr lIns="90488" tIns="44450" rIns="90488" bIns="44450" anchor="ctr"/>
          <a:lstStyle/>
          <a:p>
            <a:pPr>
              <a:defRPr/>
            </a:pPr>
            <a:r>
              <a:rPr lang="en-US" sz="2800">
                <a:solidFill>
                  <a:srgbClr val="C00000"/>
                </a:solidFill>
                <a:effectLst>
                  <a:outerShdw blurRad="38100" dist="38100" dir="2700000" algn="tl">
                    <a:srgbClr val="000000"/>
                  </a:outerShdw>
                </a:effectLst>
                <a:latin typeface="Book Antiqua" pitchFamily="18" charset="0"/>
              </a:rPr>
              <a:t>Testing for Significance:  </a:t>
            </a:r>
            <a:r>
              <a:rPr lang="en-US" sz="2800" i="1">
                <a:solidFill>
                  <a:srgbClr val="C00000"/>
                </a:solidFill>
                <a:effectLst>
                  <a:outerShdw blurRad="38100" dist="38100" dir="2700000" algn="tl">
                    <a:srgbClr val="000000"/>
                  </a:outerShdw>
                </a:effectLst>
                <a:latin typeface="Book Antiqua" pitchFamily="18" charset="0"/>
              </a:rPr>
              <a:t>t </a:t>
            </a:r>
            <a:r>
              <a:rPr lang="en-US" sz="2800">
                <a:solidFill>
                  <a:srgbClr val="C00000"/>
                </a:solidFill>
                <a:effectLst>
                  <a:outerShdw blurRad="38100" dist="38100" dir="2700000" algn="tl">
                    <a:srgbClr val="000000"/>
                  </a:outerShdw>
                </a:effectLst>
                <a:latin typeface="Book Antiqua" pitchFamily="18" charset="0"/>
              </a:rPr>
              <a:t> Test</a:t>
            </a:r>
          </a:p>
        </p:txBody>
      </p:sp>
      <p:sp>
        <p:nvSpPr>
          <p:cNvPr id="211971" name="Rectangle 3">
            <a:extLst>
              <a:ext uri="{FF2B5EF4-FFF2-40B4-BE49-F238E27FC236}">
                <a16:creationId xmlns:a16="http://schemas.microsoft.com/office/drawing/2014/main" id="{830514BE-3664-9056-D23C-D2486EB6C8A6}"/>
              </a:ext>
            </a:extLst>
          </p:cNvPr>
          <p:cNvSpPr>
            <a:spLocks noChangeArrowheads="1"/>
          </p:cNvSpPr>
          <p:nvPr/>
        </p:nvSpPr>
        <p:spPr bwMode="auto">
          <a:xfrm>
            <a:off x="781050" y="1219200"/>
            <a:ext cx="2228850" cy="552450"/>
          </a:xfrm>
          <a:prstGeom prst="rect">
            <a:avLst/>
          </a:prstGeom>
          <a:solidFill>
            <a:srgbClr val="00B0F0"/>
          </a:solidFill>
          <a:ln w="12700">
            <a:solidFill>
              <a:schemeClr val="tx1"/>
            </a:solidFill>
            <a:miter lim="800000"/>
            <a:headEnd/>
            <a:tailEnd/>
          </a:ln>
          <a:effectLst/>
        </p:spPr>
        <p:txBody>
          <a:bodyPr wrap="none" anchor="ctr"/>
          <a:lstStyle/>
          <a:p>
            <a:pPr>
              <a:defRPr/>
            </a:pPr>
            <a:r>
              <a:rPr lang="en-US" sz="2400" dirty="0">
                <a:effectLst>
                  <a:outerShdw blurRad="38100" dist="38100" dir="2700000" algn="tl">
                    <a:srgbClr val="000000"/>
                  </a:outerShdw>
                </a:effectLst>
                <a:latin typeface="Book Antiqua" pitchFamily="18" charset="0"/>
              </a:rPr>
              <a:t>Hypotheses</a:t>
            </a:r>
          </a:p>
        </p:txBody>
      </p:sp>
      <p:sp>
        <p:nvSpPr>
          <p:cNvPr id="211972" name="Rectangle 4">
            <a:extLst>
              <a:ext uri="{FF2B5EF4-FFF2-40B4-BE49-F238E27FC236}">
                <a16:creationId xmlns:a16="http://schemas.microsoft.com/office/drawing/2014/main" id="{2BBDB131-C01F-0B33-47CC-CF11CAA9D5E3}"/>
              </a:ext>
            </a:extLst>
          </p:cNvPr>
          <p:cNvSpPr>
            <a:spLocks noChangeArrowheads="1"/>
          </p:cNvSpPr>
          <p:nvPr/>
        </p:nvSpPr>
        <p:spPr bwMode="auto">
          <a:xfrm>
            <a:off x="781050" y="3600450"/>
            <a:ext cx="2228850" cy="552450"/>
          </a:xfrm>
          <a:prstGeom prst="rect">
            <a:avLst/>
          </a:prstGeom>
          <a:solidFill>
            <a:srgbClr val="00B0F0"/>
          </a:solidFill>
          <a:ln w="12700">
            <a:solidFill>
              <a:schemeClr val="tx1"/>
            </a:solid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Rejection Rule</a:t>
            </a:r>
          </a:p>
        </p:txBody>
      </p:sp>
      <p:sp>
        <p:nvSpPr>
          <p:cNvPr id="211973" name="Rectangle 5">
            <a:extLst>
              <a:ext uri="{FF2B5EF4-FFF2-40B4-BE49-F238E27FC236}">
                <a16:creationId xmlns:a16="http://schemas.microsoft.com/office/drawing/2014/main" id="{EFF69391-495D-FE66-8853-DE9D71F29DF4}"/>
              </a:ext>
            </a:extLst>
          </p:cNvPr>
          <p:cNvSpPr>
            <a:spLocks noChangeArrowheads="1"/>
          </p:cNvSpPr>
          <p:nvPr/>
        </p:nvSpPr>
        <p:spPr bwMode="auto">
          <a:xfrm>
            <a:off x="781050" y="2552700"/>
            <a:ext cx="2228850" cy="552450"/>
          </a:xfrm>
          <a:prstGeom prst="rect">
            <a:avLst/>
          </a:prstGeom>
          <a:solidFill>
            <a:srgbClr val="00B0F0"/>
          </a:solidFill>
          <a:ln w="12700">
            <a:solidFill>
              <a:schemeClr val="tx1"/>
            </a:solidFill>
            <a:miter lim="800000"/>
            <a:headEnd/>
            <a:tailEnd/>
          </a:ln>
          <a:effectLst/>
        </p:spPr>
        <p:txBody>
          <a:bodyPr wrap="none" anchor="ctr"/>
          <a:lstStyle/>
          <a:p>
            <a:pPr>
              <a:defRPr/>
            </a:pPr>
            <a:r>
              <a:rPr lang="en-US" sz="2400" dirty="0">
                <a:effectLst>
                  <a:outerShdw blurRad="38100" dist="38100" dir="2700000" algn="tl">
                    <a:srgbClr val="000000"/>
                  </a:outerShdw>
                </a:effectLst>
                <a:latin typeface="Book Antiqua" pitchFamily="18" charset="0"/>
              </a:rPr>
              <a:t>Test Statistics</a:t>
            </a:r>
          </a:p>
        </p:txBody>
      </p:sp>
      <p:sp>
        <p:nvSpPr>
          <p:cNvPr id="211976" name="Rectangle 8">
            <a:extLst>
              <a:ext uri="{FF2B5EF4-FFF2-40B4-BE49-F238E27FC236}">
                <a16:creationId xmlns:a16="http://schemas.microsoft.com/office/drawing/2014/main" id="{0EF21C98-FADB-5597-EE0E-D65D01C8A97E}"/>
              </a:ext>
            </a:extLst>
          </p:cNvPr>
          <p:cNvSpPr>
            <a:spLocks noChangeArrowheads="1"/>
          </p:cNvSpPr>
          <p:nvPr/>
        </p:nvSpPr>
        <p:spPr bwMode="auto">
          <a:xfrm>
            <a:off x="3181350" y="3619500"/>
            <a:ext cx="4838700" cy="182880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Reject </a:t>
            </a:r>
            <a:r>
              <a:rPr lang="en-US" sz="2400" i="1">
                <a:effectLst>
                  <a:outerShdw blurRad="38100" dist="38100" dir="2700000" algn="tl">
                    <a:srgbClr val="000000"/>
                  </a:outerShdw>
                </a:effectLst>
                <a:latin typeface="Book Antiqua" pitchFamily="18" charset="0"/>
              </a:rPr>
              <a:t>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if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-value </a:t>
            </a:r>
            <a:r>
              <a:rPr lang="en-US" sz="2400" u="sng">
                <a:effectLst>
                  <a:outerShdw blurRad="38100" dist="38100" dir="2700000" algn="tl">
                    <a:srgbClr val="000000"/>
                  </a:outerShdw>
                </a:effectLst>
                <a:latin typeface="Book Antiqua" pitchFamily="18" charset="0"/>
              </a:rPr>
              <a:t>&lt;</a:t>
            </a:r>
            <a:r>
              <a:rPr lang="en-US" sz="2400">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Symbol" pitchFamily="18" charset="2"/>
              </a:rPr>
              <a:t>a</a:t>
            </a:r>
            <a:r>
              <a:rPr lang="en-US" sz="2400">
                <a:effectLst>
                  <a:outerShdw blurRad="38100" dist="38100" dir="2700000" algn="tl">
                    <a:srgbClr val="000000"/>
                  </a:outerShdw>
                </a:effectLst>
                <a:latin typeface="Book Antiqua" pitchFamily="18" charset="0"/>
              </a:rPr>
              <a:t>  or</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if </a:t>
            </a:r>
            <a:r>
              <a:rPr lang="en-US" sz="2400" i="1">
                <a:effectLst>
                  <a:outerShdw blurRad="38100" dist="38100" dir="2700000" algn="tl">
                    <a:srgbClr val="000000"/>
                  </a:outerShdw>
                </a:effectLst>
                <a:latin typeface="Book Antiqua" pitchFamily="18" charset="0"/>
              </a:rPr>
              <a:t>t</a:t>
            </a: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&lt;</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t</a:t>
            </a:r>
            <a:r>
              <a:rPr lang="en-US" sz="2400" i="1" baseline="-25000">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or </a:t>
            </a:r>
            <a:r>
              <a:rPr lang="en-US" sz="2400" i="1">
                <a:effectLst>
                  <a:outerShdw blurRad="38100" dist="38100" dir="2700000" algn="tl">
                    <a:srgbClr val="000000"/>
                  </a:outerShdw>
                </a:effectLst>
                <a:latin typeface="Book Antiqua" pitchFamily="18" charset="0"/>
              </a:rPr>
              <a:t>t</a:t>
            </a: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&gt;</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t</a:t>
            </a:r>
            <a:r>
              <a:rPr lang="en-US" sz="2400" i="1" baseline="-25000">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Symbol" pitchFamily="18" charset="2"/>
              </a:rPr>
              <a:t> </a:t>
            </a:r>
            <a:r>
              <a:rPr lang="en-US" sz="2400">
                <a:effectLst>
                  <a:outerShdw blurRad="38100" dist="38100" dir="2700000" algn="tl">
                    <a:srgbClr val="000000"/>
                  </a:outerShdw>
                </a:effectLst>
                <a:latin typeface="Book Antiqua" pitchFamily="18" charset="0"/>
              </a:rPr>
              <a:t>where </a:t>
            </a:r>
            <a:r>
              <a:rPr lang="en-US" sz="2400" i="1">
                <a:effectLst>
                  <a:outerShdw blurRad="38100" dist="38100" dir="2700000" algn="tl">
                    <a:srgbClr val="000000"/>
                  </a:outerShdw>
                </a:effectLst>
                <a:latin typeface="Book Antiqua" pitchFamily="18" charset="0"/>
              </a:rPr>
              <a:t>t</a:t>
            </a:r>
            <a:r>
              <a:rPr lang="en-US" sz="2400" i="1" baseline="-25000">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Symbol" pitchFamily="18" charset="2"/>
              </a:rPr>
              <a:t></a:t>
            </a:r>
            <a:r>
              <a:rPr lang="en-US" sz="2400" i="1">
                <a:effectLst>
                  <a:outerShdw blurRad="38100" dist="38100" dir="2700000" algn="tl">
                    <a:srgbClr val="000000"/>
                  </a:outerShdw>
                </a:effectLst>
                <a:latin typeface="Book Antiqua" pitchFamily="18" charset="0"/>
              </a:rPr>
              <a:t> </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is based on a </a:t>
            </a:r>
            <a:r>
              <a:rPr lang="en-US" sz="2400" i="1">
                <a:effectLst>
                  <a:outerShdw blurRad="38100" dist="38100" dir="2700000" algn="tl">
                    <a:srgbClr val="000000"/>
                  </a:outerShdw>
                </a:effectLst>
                <a:latin typeface="Book Antiqua" pitchFamily="18" charset="0"/>
              </a:rPr>
              <a:t>t </a:t>
            </a:r>
            <a:r>
              <a:rPr lang="en-US" sz="2400">
                <a:effectLst>
                  <a:outerShdw blurRad="38100" dist="38100" dir="2700000" algn="tl">
                    <a:srgbClr val="000000"/>
                  </a:outerShdw>
                </a:effectLst>
                <a:latin typeface="Book Antiqua" pitchFamily="18" charset="0"/>
              </a:rPr>
              <a:t> distribution</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with </a:t>
            </a:r>
            <a:r>
              <a:rPr lang="en-US" sz="2400" i="1">
                <a:effectLst>
                  <a:outerShdw blurRad="38100" dist="38100" dir="2700000" algn="tl">
                    <a:srgbClr val="000000"/>
                  </a:outerShdw>
                </a:effectLst>
                <a:latin typeface="Book Antiqua" pitchFamily="18" charset="0"/>
              </a:rPr>
              <a:t>n</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- 1 degrees of freedom.</a:t>
            </a:r>
          </a:p>
        </p:txBody>
      </p:sp>
      <p:sp>
        <p:nvSpPr>
          <p:cNvPr id="211977" name="AutoShape 9">
            <a:extLst>
              <a:ext uri="{FF2B5EF4-FFF2-40B4-BE49-F238E27FC236}">
                <a16:creationId xmlns:a16="http://schemas.microsoft.com/office/drawing/2014/main" id="{5EEB99D5-4FA9-74D9-04B8-B81981647F11}"/>
              </a:ext>
            </a:extLst>
          </p:cNvPr>
          <p:cNvSpPr>
            <a:spLocks noChangeArrowheads="1"/>
          </p:cNvSpPr>
          <p:nvPr/>
        </p:nvSpPr>
        <p:spPr bwMode="auto">
          <a:xfrm rot="5400000">
            <a:off x="504825" y="14033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11978" name="AutoShape 10">
            <a:extLst>
              <a:ext uri="{FF2B5EF4-FFF2-40B4-BE49-F238E27FC236}">
                <a16:creationId xmlns:a16="http://schemas.microsoft.com/office/drawing/2014/main" id="{7C34A7BA-30E7-3602-C94F-94DFEBE9B461}"/>
              </a:ext>
            </a:extLst>
          </p:cNvPr>
          <p:cNvSpPr>
            <a:spLocks noChangeArrowheads="1"/>
          </p:cNvSpPr>
          <p:nvPr/>
        </p:nvSpPr>
        <p:spPr bwMode="auto">
          <a:xfrm rot="5400000">
            <a:off x="504825" y="27368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11979" name="AutoShape 11">
            <a:extLst>
              <a:ext uri="{FF2B5EF4-FFF2-40B4-BE49-F238E27FC236}">
                <a16:creationId xmlns:a16="http://schemas.microsoft.com/office/drawing/2014/main" id="{2029E584-190D-ED27-8D4E-361A7026EDCD}"/>
              </a:ext>
            </a:extLst>
          </p:cNvPr>
          <p:cNvSpPr>
            <a:spLocks noChangeArrowheads="1"/>
          </p:cNvSpPr>
          <p:nvPr/>
        </p:nvSpPr>
        <p:spPr bwMode="auto">
          <a:xfrm rot="5400000">
            <a:off x="504825" y="38036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graphicFrame>
        <p:nvGraphicFramePr>
          <p:cNvPr id="5122" name="Object 12">
            <a:hlinkClick r:id="" action="ppaction://ole?verb=0"/>
            <a:extLst>
              <a:ext uri="{FF2B5EF4-FFF2-40B4-BE49-F238E27FC236}">
                <a16:creationId xmlns:a16="http://schemas.microsoft.com/office/drawing/2014/main" id="{E82CEC76-28FF-5C12-6B82-74DF66C73E82}"/>
              </a:ext>
            </a:extLst>
          </p:cNvPr>
          <p:cNvGraphicFramePr>
            <a:graphicFrameLocks/>
          </p:cNvGraphicFramePr>
          <p:nvPr>
            <p:extLst>
              <p:ext uri="{D42A27DB-BD31-4B8C-83A1-F6EECF244321}">
                <p14:modId xmlns:p14="http://schemas.microsoft.com/office/powerpoint/2010/main" val="2617363555"/>
              </p:ext>
            </p:extLst>
          </p:nvPr>
        </p:nvGraphicFramePr>
        <p:xfrm>
          <a:off x="3297238" y="2509838"/>
          <a:ext cx="801687" cy="852487"/>
        </p:xfrm>
        <a:graphic>
          <a:graphicData uri="http://schemas.openxmlformats.org/presentationml/2006/ole">
            <mc:AlternateContent xmlns:mc="http://schemas.openxmlformats.org/markup-compatibility/2006">
              <mc:Choice xmlns:v="urn:schemas-microsoft-com:vml" Requires="v">
                <p:oleObj spid="_x0000_s4107" name="Equation" r:id="rId4" imgW="799920" imgH="850680" progId="Equation.3">
                  <p:embed/>
                </p:oleObj>
              </mc:Choice>
              <mc:Fallback>
                <p:oleObj name="Equation" r:id="rId4" imgW="799920" imgH="850680" progId="Equation.3">
                  <p:embed/>
                  <p:pic>
                    <p:nvPicPr>
                      <p:cNvPr id="5122" name="Object 12">
                        <a:hlinkClick r:id="" action="ppaction://ole?verb=0"/>
                        <a:extLst>
                          <a:ext uri="{FF2B5EF4-FFF2-40B4-BE49-F238E27FC236}">
                            <a16:creationId xmlns:a16="http://schemas.microsoft.com/office/drawing/2014/main" id="{E82CEC76-28FF-5C12-6B82-74DF66C73E82}"/>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7238" y="2509838"/>
                        <a:ext cx="801687" cy="852487"/>
                      </a:xfrm>
                      <a:prstGeom prst="rect">
                        <a:avLst/>
                      </a:prstGeom>
                      <a:solidFill>
                        <a:srgbClr val="002060"/>
                      </a:solidFill>
                      <a:ln>
                        <a:noFill/>
                      </a:ln>
                      <a:effectLst/>
                    </p:spPr>
                  </p:pic>
                </p:oleObj>
              </mc:Fallback>
            </mc:AlternateContent>
          </a:graphicData>
        </a:graphic>
      </p:graphicFrame>
      <p:grpSp>
        <p:nvGrpSpPr>
          <p:cNvPr id="5133" name="Group 13">
            <a:extLst>
              <a:ext uri="{FF2B5EF4-FFF2-40B4-BE49-F238E27FC236}">
                <a16:creationId xmlns:a16="http://schemas.microsoft.com/office/drawing/2014/main" id="{06038F73-3871-349C-D765-EBBE84F848D1}"/>
              </a:ext>
            </a:extLst>
          </p:cNvPr>
          <p:cNvGrpSpPr>
            <a:grpSpLocks/>
          </p:cNvGrpSpPr>
          <p:nvPr/>
        </p:nvGrpSpPr>
        <p:grpSpPr bwMode="auto">
          <a:xfrm>
            <a:off x="3219450" y="1343025"/>
            <a:ext cx="1447800" cy="838200"/>
            <a:chOff x="1572" y="1350"/>
            <a:chExt cx="996" cy="612"/>
          </a:xfrm>
          <a:solidFill>
            <a:srgbClr val="002060"/>
          </a:solidFill>
        </p:grpSpPr>
        <p:graphicFrame>
          <p:nvGraphicFramePr>
            <p:cNvPr id="5123" name="Object 14">
              <a:extLst>
                <a:ext uri="{FF2B5EF4-FFF2-40B4-BE49-F238E27FC236}">
                  <a16:creationId xmlns:a16="http://schemas.microsoft.com/office/drawing/2014/main" id="{3BBCD24D-E3C6-D3EE-4536-23D683AC7FD4}"/>
                </a:ext>
              </a:extLst>
            </p:cNvPr>
            <p:cNvGraphicFramePr>
              <a:graphicFrameLocks noChangeAspect="1"/>
            </p:cNvGraphicFramePr>
            <p:nvPr/>
          </p:nvGraphicFramePr>
          <p:xfrm>
            <a:off x="1572" y="1350"/>
            <a:ext cx="984" cy="264"/>
          </p:xfrm>
          <a:graphic>
            <a:graphicData uri="http://schemas.openxmlformats.org/presentationml/2006/ole">
              <mc:AlternateContent xmlns:mc="http://schemas.openxmlformats.org/markup-compatibility/2006">
                <mc:Choice xmlns:v="urn:schemas-microsoft-com:vml" Requires="v">
                  <p:oleObj spid="_x0000_s4108" name="Equation" r:id="rId6" imgW="1562040" imgH="419040" progId="Equation.DSMT4">
                    <p:embed/>
                  </p:oleObj>
                </mc:Choice>
                <mc:Fallback>
                  <p:oleObj name="Equation" r:id="rId6" imgW="1562040" imgH="419040" progId="Equation.DSMT4">
                    <p:embed/>
                    <p:pic>
                      <p:nvPicPr>
                        <p:cNvPr id="5123" name="Object 14">
                          <a:extLst>
                            <a:ext uri="{FF2B5EF4-FFF2-40B4-BE49-F238E27FC236}">
                              <a16:creationId xmlns:a16="http://schemas.microsoft.com/office/drawing/2014/main" id="{3BBCD24D-E3C6-D3EE-4536-23D683AC7F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2" y="1350"/>
                          <a:ext cx="984" cy="264"/>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4" name="Object 15">
              <a:extLst>
                <a:ext uri="{FF2B5EF4-FFF2-40B4-BE49-F238E27FC236}">
                  <a16:creationId xmlns:a16="http://schemas.microsoft.com/office/drawing/2014/main" id="{A4C48575-16B7-2CF2-1A21-CA3B8F4DB88C}"/>
                </a:ext>
              </a:extLst>
            </p:cNvPr>
            <p:cNvGraphicFramePr>
              <a:graphicFrameLocks noChangeAspect="1"/>
            </p:cNvGraphicFramePr>
            <p:nvPr/>
          </p:nvGraphicFramePr>
          <p:xfrm>
            <a:off x="1584" y="1698"/>
            <a:ext cx="984" cy="264"/>
          </p:xfrm>
          <a:graphic>
            <a:graphicData uri="http://schemas.openxmlformats.org/presentationml/2006/ole">
              <mc:AlternateContent xmlns:mc="http://schemas.openxmlformats.org/markup-compatibility/2006">
                <mc:Choice xmlns:v="urn:schemas-microsoft-com:vml" Requires="v">
                  <p:oleObj spid="_x0000_s4109" name="Equation" r:id="rId8" imgW="1562040" imgH="419040" progId="Equation.DSMT4">
                    <p:embed/>
                  </p:oleObj>
                </mc:Choice>
                <mc:Fallback>
                  <p:oleObj name="Equation" r:id="rId8" imgW="1562040" imgH="419040" progId="Equation.DSMT4">
                    <p:embed/>
                    <p:pic>
                      <p:nvPicPr>
                        <p:cNvPr id="5124" name="Object 15">
                          <a:extLst>
                            <a:ext uri="{FF2B5EF4-FFF2-40B4-BE49-F238E27FC236}">
                              <a16:creationId xmlns:a16="http://schemas.microsoft.com/office/drawing/2014/main" id="{A4C48575-16B7-2CF2-1A21-CA3B8F4DB88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4" y="1698"/>
                          <a:ext cx="984" cy="264"/>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7</a:t>
            </a:fld>
            <a:endParaRPr lang="en-US"/>
          </a:p>
        </p:txBody>
      </p:sp>
      <p:sp>
        <p:nvSpPr>
          <p:cNvPr id="5" name="Rectangle 4"/>
          <p:cNvSpPr/>
          <p:nvPr/>
        </p:nvSpPr>
        <p:spPr>
          <a:xfrm>
            <a:off x="762000" y="1752600"/>
            <a:ext cx="7696200" cy="452431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Construct a scatter plot for the data shown for car rental companies in the United</a:t>
            </a:r>
          </a:p>
          <a:p>
            <a:r>
              <a:rPr lang="en-US" dirty="0">
                <a:latin typeface="Times New Roman" panose="02020603050405020304" pitchFamily="18" charset="0"/>
                <a:cs typeface="Times New Roman" panose="02020603050405020304" pitchFamily="18" charset="0"/>
              </a:rPr>
              <a:t>States for a recent year.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Solution</a:t>
            </a:r>
          </a:p>
          <a:p>
            <a:r>
              <a:rPr lang="en-US" dirty="0">
                <a:latin typeface="Times New Roman" panose="02020603050405020304" pitchFamily="18" charset="0"/>
                <a:cs typeface="Times New Roman" panose="02020603050405020304" pitchFamily="18" charset="0"/>
              </a:rPr>
              <a:t>Step 1 Draw and label the x and y axes.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Step 2 Plot each point on the graph, as shown in following slide.</a:t>
            </a:r>
          </a:p>
        </p:txBody>
      </p:sp>
      <p:graphicFrame>
        <p:nvGraphicFramePr>
          <p:cNvPr id="6" name="Table 5"/>
          <p:cNvGraphicFramePr>
            <a:graphicFrameLocks noGrp="1"/>
          </p:cNvGraphicFramePr>
          <p:nvPr>
            <p:extLst>
              <p:ext uri="{D42A27DB-BD31-4B8C-83A1-F6EECF244321}">
                <p14:modId xmlns:p14="http://schemas.microsoft.com/office/powerpoint/2010/main" val="3026289324"/>
              </p:ext>
            </p:extLst>
          </p:nvPr>
        </p:nvGraphicFramePr>
        <p:xfrm>
          <a:off x="1409700" y="2362200"/>
          <a:ext cx="6400800" cy="2678025"/>
        </p:xfrm>
        <a:graphic>
          <a:graphicData uri="http://schemas.openxmlformats.org/drawingml/2006/table">
            <a:tbl>
              <a:tblPr firstRow="1" bandRow="1">
                <a:tableStyleId>{69CF1AB2-1976-4502-BF36-3FF5EA218861}</a:tableStyleId>
              </a:tblPr>
              <a:tblGrid>
                <a:gridCol w="1447800">
                  <a:extLst>
                    <a:ext uri="{9D8B030D-6E8A-4147-A177-3AD203B41FA5}">
                      <a16:colId xmlns:a16="http://schemas.microsoft.com/office/drawing/2014/main" val="1187147379"/>
                    </a:ext>
                  </a:extLst>
                </a:gridCol>
                <a:gridCol w="2667000">
                  <a:extLst>
                    <a:ext uri="{9D8B030D-6E8A-4147-A177-3AD203B41FA5}">
                      <a16:colId xmlns:a16="http://schemas.microsoft.com/office/drawing/2014/main" val="3757331145"/>
                    </a:ext>
                  </a:extLst>
                </a:gridCol>
                <a:gridCol w="2286000">
                  <a:extLst>
                    <a:ext uri="{9D8B030D-6E8A-4147-A177-3AD203B41FA5}">
                      <a16:colId xmlns:a16="http://schemas.microsoft.com/office/drawing/2014/main" val="1387055966"/>
                    </a:ext>
                  </a:extLst>
                </a:gridCol>
              </a:tblGrid>
              <a:tr h="483465">
                <a:tc>
                  <a:txBody>
                    <a:bodyPr/>
                    <a:lstStyle/>
                    <a:p>
                      <a:pPr algn="ctr"/>
                      <a:r>
                        <a:rPr lang="en-US" b="1" i="0" dirty="0">
                          <a:latin typeface="Times New Roman" panose="02020603050405020304" pitchFamily="18" charset="0"/>
                          <a:cs typeface="Times New Roman" panose="02020603050405020304" pitchFamily="18" charset="0"/>
                        </a:rPr>
                        <a:t>Company</a:t>
                      </a:r>
                    </a:p>
                  </a:txBody>
                  <a:tcPr/>
                </a:tc>
                <a:tc>
                  <a:txBody>
                    <a:bodyPr/>
                    <a:lstStyle/>
                    <a:p>
                      <a:pPr algn="ctr"/>
                      <a:r>
                        <a:rPr lang="en-US" sz="1800" b="1" i="0" u="none" strike="noStrike" kern="1200" baseline="0" dirty="0">
                          <a:latin typeface="Times New Roman" panose="02020603050405020304" pitchFamily="18" charset="0"/>
                          <a:cs typeface="Times New Roman" panose="02020603050405020304" pitchFamily="18" charset="0"/>
                        </a:rPr>
                        <a:t>Cars (in ten thousands)</a:t>
                      </a:r>
                      <a:endParaRPr lang="en-US" b="1" i="0" dirty="0">
                        <a:latin typeface="Times New Roman" panose="02020603050405020304" pitchFamily="18" charset="0"/>
                        <a:cs typeface="Times New Roman" panose="02020603050405020304" pitchFamily="18" charset="0"/>
                      </a:endParaRPr>
                    </a:p>
                  </a:txBody>
                  <a:tcPr/>
                </a:tc>
                <a:tc>
                  <a:txBody>
                    <a:bodyPr/>
                    <a:lstStyle/>
                    <a:p>
                      <a:pPr algn="ctr"/>
                      <a:r>
                        <a:rPr lang="en-US" sz="1800" b="1" i="0" u="none" strike="noStrike" kern="1200" baseline="0" dirty="0">
                          <a:latin typeface="Times New Roman" panose="02020603050405020304" pitchFamily="18" charset="0"/>
                          <a:cs typeface="Times New Roman" panose="02020603050405020304" pitchFamily="18" charset="0"/>
                        </a:rPr>
                        <a:t>Revenue (in billions)</a:t>
                      </a:r>
                      <a:endParaRPr lang="en-US" b="1"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50108346"/>
                  </a:ext>
                </a:extLst>
              </a:tr>
              <a:tr h="280103">
                <a:tc>
                  <a:txBody>
                    <a:bodyPr/>
                    <a:lstStyle/>
                    <a:p>
                      <a:pPr algn="ctr"/>
                      <a:r>
                        <a:rPr lang="en-US" b="0" i="0" dirty="0">
                          <a:latin typeface="Times New Roman" panose="02020603050405020304" pitchFamily="18" charset="0"/>
                          <a:cs typeface="Times New Roman" panose="02020603050405020304" pitchFamily="18" charset="0"/>
                        </a:rPr>
                        <a:t>A</a:t>
                      </a:r>
                    </a:p>
                  </a:txBody>
                  <a:tcPr/>
                </a:tc>
                <a:tc>
                  <a:txBody>
                    <a:bodyPr/>
                    <a:lstStyle/>
                    <a:p>
                      <a:pPr algn="ctr"/>
                      <a:r>
                        <a:rPr lang="en-US" b="0" i="0" dirty="0">
                          <a:latin typeface="Times New Roman" panose="02020603050405020304" pitchFamily="18" charset="0"/>
                          <a:cs typeface="Times New Roman" panose="02020603050405020304" pitchFamily="18" charset="0"/>
                        </a:rPr>
                        <a:t>63.0</a:t>
                      </a:r>
                    </a:p>
                  </a:txBody>
                  <a:tcPr/>
                </a:tc>
                <a:tc>
                  <a:txBody>
                    <a:bodyPr/>
                    <a:lstStyle/>
                    <a:p>
                      <a:pPr algn="ctr"/>
                      <a:r>
                        <a:rPr lang="en-US" b="0" i="0" dirty="0">
                          <a:latin typeface="Times New Roman" panose="02020603050405020304" pitchFamily="18" charset="0"/>
                          <a:cs typeface="Times New Roman" panose="02020603050405020304" pitchFamily="18" charset="0"/>
                        </a:rPr>
                        <a:t>7.0</a:t>
                      </a:r>
                    </a:p>
                  </a:txBody>
                  <a:tcPr/>
                </a:tc>
                <a:extLst>
                  <a:ext uri="{0D108BD9-81ED-4DB2-BD59-A6C34878D82A}">
                    <a16:rowId xmlns:a16="http://schemas.microsoft.com/office/drawing/2014/main" val="936252789"/>
                  </a:ext>
                </a:extLst>
              </a:tr>
              <a:tr h="280103">
                <a:tc>
                  <a:txBody>
                    <a:bodyPr/>
                    <a:lstStyle/>
                    <a:p>
                      <a:pPr algn="ctr"/>
                      <a:r>
                        <a:rPr lang="en-US" b="0" i="0" dirty="0">
                          <a:latin typeface="Times New Roman" panose="02020603050405020304" pitchFamily="18" charset="0"/>
                          <a:cs typeface="Times New Roman" panose="02020603050405020304" pitchFamily="18" charset="0"/>
                        </a:rPr>
                        <a:t>B</a:t>
                      </a:r>
                    </a:p>
                  </a:txBody>
                  <a:tcPr/>
                </a:tc>
                <a:tc>
                  <a:txBody>
                    <a:bodyPr/>
                    <a:lstStyle/>
                    <a:p>
                      <a:pPr algn="ctr"/>
                      <a:r>
                        <a:rPr lang="en-US" b="0" i="0" dirty="0">
                          <a:latin typeface="Times New Roman" panose="02020603050405020304" pitchFamily="18" charset="0"/>
                          <a:cs typeface="Times New Roman" panose="02020603050405020304" pitchFamily="18" charset="0"/>
                        </a:rPr>
                        <a:t>29.0</a:t>
                      </a:r>
                    </a:p>
                  </a:txBody>
                  <a:tcPr/>
                </a:tc>
                <a:tc>
                  <a:txBody>
                    <a:bodyPr/>
                    <a:lstStyle/>
                    <a:p>
                      <a:pPr algn="ctr"/>
                      <a:r>
                        <a:rPr lang="en-US" b="0" i="0" dirty="0">
                          <a:latin typeface="Times New Roman" panose="02020603050405020304" pitchFamily="18" charset="0"/>
                          <a:cs typeface="Times New Roman" panose="02020603050405020304" pitchFamily="18" charset="0"/>
                        </a:rPr>
                        <a:t>3.9</a:t>
                      </a:r>
                    </a:p>
                  </a:txBody>
                  <a:tcPr/>
                </a:tc>
                <a:extLst>
                  <a:ext uri="{0D108BD9-81ED-4DB2-BD59-A6C34878D82A}">
                    <a16:rowId xmlns:a16="http://schemas.microsoft.com/office/drawing/2014/main" val="3838450926"/>
                  </a:ext>
                </a:extLst>
              </a:tr>
              <a:tr h="280103">
                <a:tc>
                  <a:txBody>
                    <a:bodyPr/>
                    <a:lstStyle/>
                    <a:p>
                      <a:pPr algn="ctr"/>
                      <a:r>
                        <a:rPr lang="en-US" b="0" i="0" dirty="0">
                          <a:latin typeface="Times New Roman" panose="02020603050405020304" pitchFamily="18" charset="0"/>
                          <a:cs typeface="Times New Roman" panose="02020603050405020304" pitchFamily="18" charset="0"/>
                        </a:rPr>
                        <a:t>C</a:t>
                      </a:r>
                    </a:p>
                  </a:txBody>
                  <a:tcPr/>
                </a:tc>
                <a:tc>
                  <a:txBody>
                    <a:bodyPr/>
                    <a:lstStyle/>
                    <a:p>
                      <a:pPr algn="ctr"/>
                      <a:r>
                        <a:rPr lang="en-US" b="0" i="0" dirty="0">
                          <a:latin typeface="Times New Roman" panose="02020603050405020304" pitchFamily="18" charset="0"/>
                          <a:cs typeface="Times New Roman" panose="02020603050405020304" pitchFamily="18" charset="0"/>
                        </a:rPr>
                        <a:t>20.8</a:t>
                      </a:r>
                    </a:p>
                  </a:txBody>
                  <a:tcPr/>
                </a:tc>
                <a:tc>
                  <a:txBody>
                    <a:bodyPr/>
                    <a:lstStyle/>
                    <a:p>
                      <a:pPr algn="ctr"/>
                      <a:r>
                        <a:rPr lang="en-US" b="0" i="0" dirty="0">
                          <a:latin typeface="Times New Roman" panose="02020603050405020304" pitchFamily="18" charset="0"/>
                          <a:cs typeface="Times New Roman" panose="02020603050405020304" pitchFamily="18" charset="0"/>
                        </a:rPr>
                        <a:t>2.1</a:t>
                      </a:r>
                    </a:p>
                  </a:txBody>
                  <a:tcPr/>
                </a:tc>
                <a:extLst>
                  <a:ext uri="{0D108BD9-81ED-4DB2-BD59-A6C34878D82A}">
                    <a16:rowId xmlns:a16="http://schemas.microsoft.com/office/drawing/2014/main" val="957041468"/>
                  </a:ext>
                </a:extLst>
              </a:tr>
              <a:tr h="280103">
                <a:tc>
                  <a:txBody>
                    <a:bodyPr/>
                    <a:lstStyle/>
                    <a:p>
                      <a:pPr algn="ctr"/>
                      <a:r>
                        <a:rPr lang="en-US" b="0" i="0" dirty="0">
                          <a:latin typeface="Times New Roman" panose="02020603050405020304" pitchFamily="18" charset="0"/>
                          <a:cs typeface="Times New Roman" panose="02020603050405020304" pitchFamily="18" charset="0"/>
                        </a:rPr>
                        <a:t>D</a:t>
                      </a:r>
                    </a:p>
                  </a:txBody>
                  <a:tcPr/>
                </a:tc>
                <a:tc>
                  <a:txBody>
                    <a:bodyPr/>
                    <a:lstStyle/>
                    <a:p>
                      <a:pPr algn="ctr"/>
                      <a:r>
                        <a:rPr lang="en-US" b="0" i="0" dirty="0">
                          <a:latin typeface="Times New Roman" panose="02020603050405020304" pitchFamily="18" charset="0"/>
                          <a:cs typeface="Times New Roman" panose="02020603050405020304" pitchFamily="18" charset="0"/>
                        </a:rPr>
                        <a:t>19.1</a:t>
                      </a:r>
                    </a:p>
                  </a:txBody>
                  <a:tcPr/>
                </a:tc>
                <a:tc>
                  <a:txBody>
                    <a:bodyPr/>
                    <a:lstStyle/>
                    <a:p>
                      <a:pPr algn="ctr"/>
                      <a:r>
                        <a:rPr lang="en-US" b="0" i="0" dirty="0">
                          <a:latin typeface="Times New Roman" panose="02020603050405020304" pitchFamily="18" charset="0"/>
                          <a:cs typeface="Times New Roman" panose="02020603050405020304" pitchFamily="18" charset="0"/>
                        </a:rPr>
                        <a:t>2.8</a:t>
                      </a:r>
                    </a:p>
                  </a:txBody>
                  <a:tcPr/>
                </a:tc>
                <a:extLst>
                  <a:ext uri="{0D108BD9-81ED-4DB2-BD59-A6C34878D82A}">
                    <a16:rowId xmlns:a16="http://schemas.microsoft.com/office/drawing/2014/main" val="348044281"/>
                  </a:ext>
                </a:extLst>
              </a:tr>
              <a:tr h="280103">
                <a:tc>
                  <a:txBody>
                    <a:bodyPr/>
                    <a:lstStyle/>
                    <a:p>
                      <a:pPr algn="ctr"/>
                      <a:r>
                        <a:rPr lang="en-US" b="0" i="0" dirty="0">
                          <a:latin typeface="Times New Roman" panose="02020603050405020304" pitchFamily="18" charset="0"/>
                          <a:cs typeface="Times New Roman" panose="02020603050405020304" pitchFamily="18" charset="0"/>
                        </a:rPr>
                        <a:t>E</a:t>
                      </a:r>
                    </a:p>
                  </a:txBody>
                  <a:tcPr/>
                </a:tc>
                <a:tc>
                  <a:txBody>
                    <a:bodyPr/>
                    <a:lstStyle/>
                    <a:p>
                      <a:pPr algn="ctr"/>
                      <a:r>
                        <a:rPr lang="en-US" b="0" i="0" dirty="0">
                          <a:latin typeface="Times New Roman" panose="02020603050405020304" pitchFamily="18" charset="0"/>
                          <a:cs typeface="Times New Roman" panose="02020603050405020304" pitchFamily="18" charset="0"/>
                        </a:rPr>
                        <a:t>13.4</a:t>
                      </a:r>
                    </a:p>
                  </a:txBody>
                  <a:tcPr/>
                </a:tc>
                <a:tc>
                  <a:txBody>
                    <a:bodyPr/>
                    <a:lstStyle/>
                    <a:p>
                      <a:pPr algn="ctr"/>
                      <a:r>
                        <a:rPr lang="en-US" b="0" i="0" dirty="0">
                          <a:latin typeface="Times New Roman" panose="02020603050405020304" pitchFamily="18" charset="0"/>
                          <a:cs typeface="Times New Roman" panose="02020603050405020304" pitchFamily="18" charset="0"/>
                        </a:rPr>
                        <a:t>1.4</a:t>
                      </a:r>
                    </a:p>
                  </a:txBody>
                  <a:tcPr/>
                </a:tc>
                <a:extLst>
                  <a:ext uri="{0D108BD9-81ED-4DB2-BD59-A6C34878D82A}">
                    <a16:rowId xmlns:a16="http://schemas.microsoft.com/office/drawing/2014/main" val="3126518535"/>
                  </a:ext>
                </a:extLst>
              </a:tr>
              <a:tr h="280103">
                <a:tc>
                  <a:txBody>
                    <a:bodyPr/>
                    <a:lstStyle/>
                    <a:p>
                      <a:pPr algn="ctr"/>
                      <a:r>
                        <a:rPr lang="en-US" b="0" i="0" dirty="0">
                          <a:latin typeface="Times New Roman" panose="02020603050405020304" pitchFamily="18" charset="0"/>
                          <a:cs typeface="Times New Roman" panose="02020603050405020304" pitchFamily="18" charset="0"/>
                        </a:rPr>
                        <a:t>F</a:t>
                      </a:r>
                    </a:p>
                  </a:txBody>
                  <a:tcPr/>
                </a:tc>
                <a:tc>
                  <a:txBody>
                    <a:bodyPr/>
                    <a:lstStyle/>
                    <a:p>
                      <a:pPr algn="ctr"/>
                      <a:r>
                        <a:rPr lang="en-US" b="0" i="0" dirty="0">
                          <a:latin typeface="Times New Roman" panose="02020603050405020304" pitchFamily="18" charset="0"/>
                          <a:cs typeface="Times New Roman" panose="02020603050405020304" pitchFamily="18" charset="0"/>
                        </a:rPr>
                        <a:t>8.5</a:t>
                      </a:r>
                    </a:p>
                  </a:txBody>
                  <a:tcPr/>
                </a:tc>
                <a:tc>
                  <a:txBody>
                    <a:bodyPr/>
                    <a:lstStyle/>
                    <a:p>
                      <a:pPr algn="ctr"/>
                      <a:r>
                        <a:rPr lang="en-US" b="0" i="0" dirty="0">
                          <a:latin typeface="Times New Roman" panose="02020603050405020304" pitchFamily="18" charset="0"/>
                          <a:cs typeface="Times New Roman" panose="02020603050405020304" pitchFamily="18" charset="0"/>
                        </a:rPr>
                        <a:t>1.5</a:t>
                      </a:r>
                    </a:p>
                  </a:txBody>
                  <a:tcPr/>
                </a:tc>
                <a:extLst>
                  <a:ext uri="{0D108BD9-81ED-4DB2-BD59-A6C34878D82A}">
                    <a16:rowId xmlns:a16="http://schemas.microsoft.com/office/drawing/2014/main" val="2337717452"/>
                  </a:ext>
                </a:extLst>
              </a:tr>
            </a:tbl>
          </a:graphicData>
        </a:graphic>
      </p:graphicFrame>
      <p:sp>
        <p:nvSpPr>
          <p:cNvPr id="7" name="Title 1"/>
          <p:cNvSpPr>
            <a:spLocks noGrp="1"/>
          </p:cNvSpPr>
          <p:nvPr>
            <p:ph type="title"/>
          </p:nvPr>
        </p:nvSpPr>
        <p:spPr>
          <a:xfrm>
            <a:off x="931863" y="96839"/>
            <a:ext cx="7158037" cy="1274762"/>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p>
        </p:txBody>
      </p:sp>
      <p:sp>
        <p:nvSpPr>
          <p:cNvPr id="2" name="Date Placeholder 1"/>
          <p:cNvSpPr>
            <a:spLocks noGrp="1"/>
          </p:cNvSpPr>
          <p:nvPr>
            <p:ph type="dt" sz="half" idx="10"/>
          </p:nvPr>
        </p:nvSpPr>
        <p:spPr/>
        <p:txBody>
          <a:bodyPr/>
          <a:lstStyle/>
          <a:p>
            <a:pPr>
              <a:defRPr/>
            </a:pPr>
            <a:fld id="{21CC6591-3FD3-4C52-B02A-B274FDE5BB19}" type="datetime1">
              <a:rPr lang="en-US" smtClean="0"/>
              <a:t>7/22/2024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829911010"/>
      </p:ext>
    </p:extLst>
  </p:cSld>
  <p:clrMapOvr>
    <a:masterClrMapping/>
  </p:clrMapOvr>
  <p:transition spd="slow">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103900A4-F6C5-AA01-DD93-12ACE762814B}"/>
              </a:ext>
            </a:extLst>
          </p:cNvPr>
          <p:cNvSpPr>
            <a:spLocks noChangeArrowheads="1"/>
          </p:cNvSpPr>
          <p:nvPr/>
        </p:nvSpPr>
        <p:spPr bwMode="auto">
          <a:xfrm>
            <a:off x="681038" y="119063"/>
            <a:ext cx="7772400" cy="8620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Using the Estimated Regression Equation</a:t>
            </a:r>
            <a:br>
              <a:rPr lang="en-US" sz="2800" dirty="0">
                <a:solidFill>
                  <a:srgbClr val="C00000"/>
                </a:solidFill>
                <a:effectLst>
                  <a:outerShdw blurRad="38100" dist="38100" dir="2700000" algn="tl">
                    <a:srgbClr val="000000"/>
                  </a:outerShdw>
                </a:effectLst>
                <a:latin typeface="Book Antiqua" pitchFamily="18" charset="0"/>
              </a:rPr>
            </a:br>
            <a:r>
              <a:rPr lang="en-US" sz="2800" dirty="0">
                <a:solidFill>
                  <a:srgbClr val="C00000"/>
                </a:solidFill>
                <a:effectLst>
                  <a:outerShdw blurRad="38100" dist="38100" dir="2700000" algn="tl">
                    <a:srgbClr val="000000"/>
                  </a:outerShdw>
                </a:effectLst>
                <a:latin typeface="Book Antiqua" pitchFamily="18" charset="0"/>
              </a:rPr>
              <a:t>for Estimation and Prediction</a:t>
            </a:r>
          </a:p>
        </p:txBody>
      </p:sp>
      <p:sp>
        <p:nvSpPr>
          <p:cNvPr id="183299" name="AutoShape 3">
            <a:extLst>
              <a:ext uri="{FF2B5EF4-FFF2-40B4-BE49-F238E27FC236}">
                <a16:creationId xmlns:a16="http://schemas.microsoft.com/office/drawing/2014/main" id="{F621D0FC-60FA-AD64-CC3F-655FD0BD58C7}"/>
              </a:ext>
            </a:extLst>
          </p:cNvPr>
          <p:cNvSpPr>
            <a:spLocks noChangeArrowheads="1"/>
          </p:cNvSpPr>
          <p:nvPr/>
        </p:nvSpPr>
        <p:spPr bwMode="auto">
          <a:xfrm rot="5400000">
            <a:off x="504825" y="1841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83300" name="Rectangle 4">
            <a:extLst>
              <a:ext uri="{FF2B5EF4-FFF2-40B4-BE49-F238E27FC236}">
                <a16:creationId xmlns:a16="http://schemas.microsoft.com/office/drawing/2014/main" id="{6BCEA5D5-174A-0265-5346-C1EF57493707}"/>
              </a:ext>
            </a:extLst>
          </p:cNvPr>
          <p:cNvSpPr>
            <a:spLocks noChangeArrowheads="1"/>
          </p:cNvSpPr>
          <p:nvPr/>
        </p:nvSpPr>
        <p:spPr bwMode="auto">
          <a:xfrm>
            <a:off x="781050" y="1219200"/>
            <a:ext cx="7677150" cy="13906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procedures for estimating the mean value of </a:t>
            </a:r>
            <a:r>
              <a:rPr lang="en-US" sz="2400" i="1" dirty="0">
                <a:effectLst>
                  <a:outerShdw blurRad="38100" dist="38100" dir="2700000" algn="tl">
                    <a:srgbClr val="000000"/>
                  </a:outerShdw>
                </a:effectLst>
                <a:latin typeface="Book Antiqua" pitchFamily="18" charset="0"/>
              </a:rPr>
              <a:t>y</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and predicting an individual value of </a:t>
            </a:r>
            <a:r>
              <a:rPr lang="en-US" sz="2400" i="1" dirty="0">
                <a:effectLst>
                  <a:outerShdw blurRad="38100" dist="38100" dir="2700000" algn="tl">
                    <a:srgbClr val="000000"/>
                  </a:outerShdw>
                </a:effectLst>
                <a:latin typeface="Book Antiqua" pitchFamily="18" charset="0"/>
              </a:rPr>
              <a:t>y </a:t>
            </a:r>
            <a:r>
              <a:rPr lang="en-US" sz="2400" dirty="0">
                <a:effectLst>
                  <a:outerShdw blurRad="38100" dist="38100" dir="2700000" algn="tl">
                    <a:srgbClr val="000000"/>
                  </a:outerShdw>
                </a:effectLst>
                <a:latin typeface="Book Antiqua" pitchFamily="18" charset="0"/>
              </a:rPr>
              <a:t> in multiple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regression are similar to those in simple regression.</a:t>
            </a:r>
          </a:p>
        </p:txBody>
      </p:sp>
      <p:sp>
        <p:nvSpPr>
          <p:cNvPr id="183301" name="AutoShape 5">
            <a:extLst>
              <a:ext uri="{FF2B5EF4-FFF2-40B4-BE49-F238E27FC236}">
                <a16:creationId xmlns:a16="http://schemas.microsoft.com/office/drawing/2014/main" id="{00F9DC7C-16ED-DA91-E164-D24E6E40BFE7}"/>
              </a:ext>
            </a:extLst>
          </p:cNvPr>
          <p:cNvSpPr>
            <a:spLocks noChangeArrowheads="1"/>
          </p:cNvSpPr>
          <p:nvPr/>
        </p:nvSpPr>
        <p:spPr bwMode="auto">
          <a:xfrm rot="5400000">
            <a:off x="504825" y="33464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83302" name="Rectangle 6">
            <a:extLst>
              <a:ext uri="{FF2B5EF4-FFF2-40B4-BE49-F238E27FC236}">
                <a16:creationId xmlns:a16="http://schemas.microsoft.com/office/drawing/2014/main" id="{A002EA31-F3A5-EDF8-E22A-4645336B8364}"/>
              </a:ext>
            </a:extLst>
          </p:cNvPr>
          <p:cNvSpPr>
            <a:spLocks noChangeArrowheads="1"/>
          </p:cNvSpPr>
          <p:nvPr/>
        </p:nvSpPr>
        <p:spPr bwMode="auto">
          <a:xfrm>
            <a:off x="781050" y="2724150"/>
            <a:ext cx="7677150" cy="13906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We substitute the given values of </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1</a:t>
            </a: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 . . , </a:t>
            </a:r>
            <a:r>
              <a:rPr lang="en-US" sz="2400" i="1" dirty="0" err="1">
                <a:effectLst>
                  <a:outerShdw blurRad="38100" dist="38100" dir="2700000" algn="tl">
                    <a:srgbClr val="000000"/>
                  </a:outerShdw>
                </a:effectLst>
                <a:latin typeface="Book Antiqua" pitchFamily="18" charset="0"/>
              </a:rPr>
              <a:t>x</a:t>
            </a:r>
            <a:r>
              <a:rPr lang="en-US" sz="2400" i="1" baseline="-25000" dirty="0" err="1">
                <a:effectLst>
                  <a:outerShdw blurRad="38100" dist="38100" dir="2700000" algn="tl">
                    <a:srgbClr val="000000"/>
                  </a:outerShdw>
                </a:effectLst>
                <a:latin typeface="Book Antiqua" pitchFamily="18" charset="0"/>
              </a:rPr>
              <a:t>p</a:t>
            </a:r>
            <a:r>
              <a:rPr lang="en-US" sz="2400" dirty="0">
                <a:effectLst>
                  <a:outerShdw blurRad="38100" dist="38100" dir="2700000" algn="tl">
                    <a:srgbClr val="000000"/>
                  </a:outerShdw>
                </a:effectLst>
                <a:latin typeface="Book Antiqua" pitchFamily="18" charset="0"/>
              </a:rPr>
              <a:t> into</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estimated regression equation and use the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corresponding value of </a:t>
            </a:r>
            <a:r>
              <a:rPr lang="en-US" sz="2400" i="1" dirty="0">
                <a:effectLst>
                  <a:outerShdw blurRad="38100" dist="38100" dir="2700000" algn="tl">
                    <a:srgbClr val="000000"/>
                  </a:outerShdw>
                </a:effectLst>
                <a:latin typeface="Book Antiqua" pitchFamily="18" charset="0"/>
              </a:rPr>
              <a:t>y</a:t>
            </a:r>
            <a:r>
              <a:rPr lang="en-US" sz="2400" dirty="0">
                <a:effectLst>
                  <a:outerShdw blurRad="38100" dist="38100" dir="2700000" algn="tl">
                    <a:srgbClr val="000000"/>
                  </a:outerShdw>
                </a:effectLst>
                <a:latin typeface="Book Antiqua" pitchFamily="18" charset="0"/>
              </a:rPr>
              <a:t> as the point estimate.</a:t>
            </a:r>
          </a:p>
        </p:txBody>
      </p:sp>
    </p:spTree>
  </p:cSld>
  <p:clrMapOvr>
    <a:masterClrMapping/>
  </p:clrMapOvr>
  <p:transition spd="slow">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AutoShape 2">
            <a:extLst>
              <a:ext uri="{FF2B5EF4-FFF2-40B4-BE49-F238E27FC236}">
                <a16:creationId xmlns:a16="http://schemas.microsoft.com/office/drawing/2014/main" id="{C2302B2C-5E4D-6E34-74AC-6EE52C54D9C9}"/>
              </a:ext>
            </a:extLst>
          </p:cNvPr>
          <p:cNvSpPr>
            <a:spLocks noChangeArrowheads="1"/>
          </p:cNvSpPr>
          <p:nvPr/>
        </p:nvSpPr>
        <p:spPr bwMode="auto">
          <a:xfrm rot="5400000">
            <a:off x="504825" y="1841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82275" name="Rectangle 3">
            <a:extLst>
              <a:ext uri="{FF2B5EF4-FFF2-40B4-BE49-F238E27FC236}">
                <a16:creationId xmlns:a16="http://schemas.microsoft.com/office/drawing/2014/main" id="{063B51A4-4098-6FE9-8A9D-189BB574F79C}"/>
              </a:ext>
            </a:extLst>
          </p:cNvPr>
          <p:cNvSpPr>
            <a:spLocks noChangeArrowheads="1"/>
          </p:cNvSpPr>
          <p:nvPr/>
        </p:nvSpPr>
        <p:spPr bwMode="auto">
          <a:xfrm>
            <a:off x="781050" y="1219200"/>
            <a:ext cx="7677150" cy="13906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In many situations we must work with </a:t>
            </a:r>
            <a:r>
              <a:rPr lang="en-US" sz="2400" u="sng">
                <a:effectLst>
                  <a:outerShdw blurRad="38100" dist="38100" dir="2700000" algn="tl">
                    <a:srgbClr val="000000"/>
                  </a:outerShdw>
                </a:effectLst>
                <a:latin typeface="Book Antiqua" pitchFamily="18" charset="0"/>
              </a:rPr>
              <a:t>qualitative</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independent variables</a:t>
            </a:r>
            <a:r>
              <a:rPr lang="en-US" sz="2400" i="1">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such as gender (male, female),</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method of payment (cash, check, credit card), etc.</a:t>
            </a:r>
          </a:p>
        </p:txBody>
      </p:sp>
      <p:sp>
        <p:nvSpPr>
          <p:cNvPr id="182276" name="Rectangle 4">
            <a:extLst>
              <a:ext uri="{FF2B5EF4-FFF2-40B4-BE49-F238E27FC236}">
                <a16:creationId xmlns:a16="http://schemas.microsoft.com/office/drawing/2014/main" id="{0FD1BC79-5927-87FF-8BE3-41ADD3164CE5}"/>
              </a:ext>
            </a:extLst>
          </p:cNvPr>
          <p:cNvSpPr>
            <a:spLocks noChangeArrowheads="1"/>
          </p:cNvSpPr>
          <p:nvPr/>
        </p:nvSpPr>
        <p:spPr bwMode="auto">
          <a:xfrm>
            <a:off x="781050" y="2743200"/>
            <a:ext cx="7677150" cy="10668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For example,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might represent gender where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0</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indicates male and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1 indicates female.</a:t>
            </a:r>
          </a:p>
        </p:txBody>
      </p:sp>
      <p:sp>
        <p:nvSpPr>
          <p:cNvPr id="182277" name="AutoShape 5">
            <a:extLst>
              <a:ext uri="{FF2B5EF4-FFF2-40B4-BE49-F238E27FC236}">
                <a16:creationId xmlns:a16="http://schemas.microsoft.com/office/drawing/2014/main" id="{F2C5091D-C7A7-62ED-009A-A4E479E897AC}"/>
              </a:ext>
            </a:extLst>
          </p:cNvPr>
          <p:cNvSpPr>
            <a:spLocks noChangeArrowheads="1"/>
          </p:cNvSpPr>
          <p:nvPr/>
        </p:nvSpPr>
        <p:spPr bwMode="auto">
          <a:xfrm rot="5400000">
            <a:off x="504825" y="32131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82278" name="Rectangle 6">
            <a:extLst>
              <a:ext uri="{FF2B5EF4-FFF2-40B4-BE49-F238E27FC236}">
                <a16:creationId xmlns:a16="http://schemas.microsoft.com/office/drawing/2014/main" id="{4ED06C17-DB97-0FBD-05D2-43980DE13E13}"/>
              </a:ext>
            </a:extLst>
          </p:cNvPr>
          <p:cNvSpPr>
            <a:spLocks noChangeArrowheads="1"/>
          </p:cNvSpPr>
          <p:nvPr/>
        </p:nvSpPr>
        <p:spPr bwMode="auto">
          <a:xfrm>
            <a:off x="681038" y="119063"/>
            <a:ext cx="7772400" cy="671512"/>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Qualitative Independent Variables</a:t>
            </a:r>
          </a:p>
        </p:txBody>
      </p:sp>
      <p:sp>
        <p:nvSpPr>
          <p:cNvPr id="182279" name="Rectangle 7">
            <a:extLst>
              <a:ext uri="{FF2B5EF4-FFF2-40B4-BE49-F238E27FC236}">
                <a16:creationId xmlns:a16="http://schemas.microsoft.com/office/drawing/2014/main" id="{F0A7B5D3-F98E-C914-A6D1-4A043C379701}"/>
              </a:ext>
            </a:extLst>
          </p:cNvPr>
          <p:cNvSpPr>
            <a:spLocks noChangeArrowheads="1"/>
          </p:cNvSpPr>
          <p:nvPr/>
        </p:nvSpPr>
        <p:spPr bwMode="auto">
          <a:xfrm>
            <a:off x="781050" y="3943350"/>
            <a:ext cx="7677150" cy="7620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In this case,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is called a </a:t>
            </a:r>
            <a:r>
              <a:rPr lang="en-US" sz="2400" u="sng">
                <a:effectLst>
                  <a:outerShdw blurRad="38100" dist="38100" dir="2700000" algn="tl">
                    <a:srgbClr val="000000"/>
                  </a:outerShdw>
                </a:effectLst>
                <a:latin typeface="Book Antiqua" pitchFamily="18" charset="0"/>
              </a:rPr>
              <a:t>dummy or indicator variable</a:t>
            </a:r>
            <a:r>
              <a:rPr lang="en-US" sz="2400">
                <a:effectLst>
                  <a:outerShdw blurRad="38100" dist="38100" dir="2700000" algn="tl">
                    <a:srgbClr val="000000"/>
                  </a:outerShdw>
                </a:effectLst>
                <a:latin typeface="Book Antiqua" pitchFamily="18" charset="0"/>
              </a:rPr>
              <a:t>.</a:t>
            </a:r>
          </a:p>
        </p:txBody>
      </p:sp>
      <p:sp>
        <p:nvSpPr>
          <p:cNvPr id="182280" name="AutoShape 8">
            <a:extLst>
              <a:ext uri="{FF2B5EF4-FFF2-40B4-BE49-F238E27FC236}">
                <a16:creationId xmlns:a16="http://schemas.microsoft.com/office/drawing/2014/main" id="{68EF1F70-776F-D466-80D5-63D4C985FDFD}"/>
              </a:ext>
            </a:extLst>
          </p:cNvPr>
          <p:cNvSpPr>
            <a:spLocks noChangeArrowheads="1"/>
          </p:cNvSpPr>
          <p:nvPr/>
        </p:nvSpPr>
        <p:spPr bwMode="auto">
          <a:xfrm rot="5400000">
            <a:off x="504825" y="42418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id="{F40282DD-AACB-804B-90CA-196AD1B9437C}"/>
              </a:ext>
            </a:extLst>
          </p:cNvPr>
          <p:cNvSpPr>
            <a:spLocks noGrp="1" noChangeArrowheads="1"/>
          </p:cNvSpPr>
          <p:nvPr>
            <p:ph type="body" idx="1"/>
          </p:nvPr>
        </p:nvSpPr>
        <p:spPr>
          <a:xfrm>
            <a:off x="585788" y="3429000"/>
            <a:ext cx="7867650" cy="2170112"/>
          </a:xfrm>
        </p:spPr>
        <p:txBody>
          <a:bodyPr/>
          <a:lstStyle/>
          <a:p>
            <a:pPr algn="just">
              <a:lnSpc>
                <a:spcPct val="90000"/>
              </a:lnSpc>
              <a:buFont typeface="Monotype Sorts" pitchFamily="2" charset="2"/>
              <a:buNone/>
              <a:defRPr/>
            </a:pPr>
            <a:r>
              <a:rPr lang="en-US" sz="2400" dirty="0">
                <a:latin typeface="Times New Roman" panose="02020603050405020304" pitchFamily="18" charset="0"/>
                <a:cs typeface="Times New Roman" panose="02020603050405020304" pitchFamily="18" charset="0"/>
              </a:rPr>
              <a:t>      The years of experience, the score on the programmer aptitude test, whether the individual has a relevant graduate degree, and the annual salary ($1000) for each of the sampled 20 programmers are shown on the next slide.</a:t>
            </a:r>
          </a:p>
        </p:txBody>
      </p:sp>
      <p:sp>
        <p:nvSpPr>
          <p:cNvPr id="45449" name="Rectangle 393">
            <a:extLst>
              <a:ext uri="{FF2B5EF4-FFF2-40B4-BE49-F238E27FC236}">
                <a16:creationId xmlns:a16="http://schemas.microsoft.com/office/drawing/2014/main" id="{741BDCE6-3884-EED4-C7F3-E2AB81069AB0}"/>
              </a:ext>
            </a:extLst>
          </p:cNvPr>
          <p:cNvSpPr>
            <a:spLocks noChangeArrowheads="1"/>
          </p:cNvSpPr>
          <p:nvPr/>
        </p:nvSpPr>
        <p:spPr bwMode="auto">
          <a:xfrm>
            <a:off x="681038" y="119063"/>
            <a:ext cx="7772400" cy="6715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Qualitative Independent Variables</a:t>
            </a:r>
          </a:p>
        </p:txBody>
      </p:sp>
      <p:sp>
        <p:nvSpPr>
          <p:cNvPr id="45450" name="Rectangle 394">
            <a:extLst>
              <a:ext uri="{FF2B5EF4-FFF2-40B4-BE49-F238E27FC236}">
                <a16:creationId xmlns:a16="http://schemas.microsoft.com/office/drawing/2014/main" id="{E5EA48C4-81F1-A2C2-5EB7-9E9A58D0CDBF}"/>
              </a:ext>
            </a:extLst>
          </p:cNvPr>
          <p:cNvSpPr>
            <a:spLocks noChangeArrowheads="1"/>
          </p:cNvSpPr>
          <p:nvPr/>
        </p:nvSpPr>
        <p:spPr bwMode="auto">
          <a:xfrm>
            <a:off x="681038" y="849311"/>
            <a:ext cx="6286500" cy="623888"/>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defRPr/>
            </a:pPr>
            <a:r>
              <a:rPr lang="en-US" sz="2400" dirty="0">
                <a:solidFill>
                  <a:srgbClr val="C00000"/>
                </a:solidFill>
                <a:effectLst>
                  <a:outerShdw blurRad="38100" dist="38100" dir="2700000" algn="tl">
                    <a:srgbClr val="000000"/>
                  </a:outerShdw>
                </a:effectLst>
                <a:latin typeface="Book Antiqua" pitchFamily="18" charset="0"/>
              </a:rPr>
              <a:t>Example:  Programmer Salary Survey</a:t>
            </a:r>
          </a:p>
        </p:txBody>
      </p:sp>
      <p:sp>
        <p:nvSpPr>
          <p:cNvPr id="45451" name="AutoShape 395">
            <a:extLst>
              <a:ext uri="{FF2B5EF4-FFF2-40B4-BE49-F238E27FC236}">
                <a16:creationId xmlns:a16="http://schemas.microsoft.com/office/drawing/2014/main" id="{AE147187-B720-B368-0E6F-3FEA51A36C69}"/>
              </a:ext>
            </a:extLst>
          </p:cNvPr>
          <p:cNvSpPr>
            <a:spLocks noChangeArrowheads="1"/>
          </p:cNvSpPr>
          <p:nvPr/>
        </p:nvSpPr>
        <p:spPr bwMode="auto">
          <a:xfrm rot="5400000">
            <a:off x="752475" y="17272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45452" name="Rectangle 396">
            <a:extLst>
              <a:ext uri="{FF2B5EF4-FFF2-40B4-BE49-F238E27FC236}">
                <a16:creationId xmlns:a16="http://schemas.microsoft.com/office/drawing/2014/main" id="{015637E3-73A4-0AFC-1796-8FC9DFC4512C}"/>
              </a:ext>
            </a:extLst>
          </p:cNvPr>
          <p:cNvSpPr>
            <a:spLocks noChangeArrowheads="1"/>
          </p:cNvSpPr>
          <p:nvPr/>
        </p:nvSpPr>
        <p:spPr bwMode="auto">
          <a:xfrm>
            <a:off x="700088" y="1600200"/>
            <a:ext cx="7867650" cy="2633663"/>
          </a:xfrm>
          <a:prstGeom prst="rect">
            <a:avLst/>
          </a:prstGeom>
          <a:noFill/>
          <a:ln w="12700">
            <a:noFill/>
            <a:miter lim="800000"/>
            <a:headEnd/>
            <a:tailEnd/>
          </a:ln>
          <a:effectLst/>
        </p:spPr>
        <p:txBody>
          <a:bodyPr lIns="90488" tIns="44450" rIns="90488" bIns="44450"/>
          <a:lstStyle/>
          <a:p>
            <a:pPr marL="342900" indent="-342900" algn="just">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Times New Roman" panose="02020603050405020304" pitchFamily="18" charset="0"/>
                <a:cs typeface="Times New Roman" panose="02020603050405020304" pitchFamily="18" charset="0"/>
              </a:rPr>
              <a:t>	 As an extension of the problem involving the computer programmer salary survey, suppose that management also believes that the annual salary is related to whether the individual has a graduate degree in computer science or information systems.</a:t>
            </a:r>
          </a:p>
        </p:txBody>
      </p:sp>
    </p:spTree>
  </p:cSld>
  <p:clrMapOvr>
    <a:masterClrMapping/>
  </p:clrMapOvr>
  <p:transition spd="slow">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2" name="Line 4">
            <a:extLst>
              <a:ext uri="{FF2B5EF4-FFF2-40B4-BE49-F238E27FC236}">
                <a16:creationId xmlns:a16="http://schemas.microsoft.com/office/drawing/2014/main" id="{EE9AA0BF-DE77-3874-CBB1-4A7047B61DDA}"/>
              </a:ext>
            </a:extLst>
          </p:cNvPr>
          <p:cNvSpPr>
            <a:spLocks noChangeShapeType="1"/>
          </p:cNvSpPr>
          <p:nvPr/>
        </p:nvSpPr>
        <p:spPr bwMode="auto">
          <a:xfrm>
            <a:off x="4578350" y="1503363"/>
            <a:ext cx="0" cy="4116387"/>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pPr>
              <a:defRPr/>
            </a:pPr>
            <a:endParaRPr lang="en-US"/>
          </a:p>
        </p:txBody>
      </p:sp>
      <p:sp>
        <p:nvSpPr>
          <p:cNvPr id="217093" name="Rectangle 5">
            <a:extLst>
              <a:ext uri="{FF2B5EF4-FFF2-40B4-BE49-F238E27FC236}">
                <a16:creationId xmlns:a16="http://schemas.microsoft.com/office/drawing/2014/main" id="{2D598B81-2BB8-D6B7-D042-EEB477F5AAD7}"/>
              </a:ext>
            </a:extLst>
          </p:cNvPr>
          <p:cNvSpPr>
            <a:spLocks noChangeArrowheads="1"/>
          </p:cNvSpPr>
          <p:nvPr/>
        </p:nvSpPr>
        <p:spPr bwMode="auto">
          <a:xfrm>
            <a:off x="762000" y="1885950"/>
            <a:ext cx="6286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4</a:t>
            </a:r>
          </a:p>
          <a:p>
            <a:pPr>
              <a:defRPr/>
            </a:pPr>
            <a:r>
              <a:rPr lang="en-US" sz="2400">
                <a:effectLst>
                  <a:outerShdw blurRad="38100" dist="38100" dir="2700000" algn="tl">
                    <a:srgbClr val="000000"/>
                  </a:outerShdw>
                </a:effectLst>
                <a:latin typeface="Book Antiqua" pitchFamily="18" charset="0"/>
              </a:rPr>
              <a:t>7</a:t>
            </a:r>
          </a:p>
          <a:p>
            <a:pPr>
              <a:defRPr/>
            </a:pPr>
            <a:r>
              <a:rPr lang="en-US" sz="2400">
                <a:effectLst>
                  <a:outerShdw blurRad="38100" dist="38100" dir="2700000" algn="tl">
                    <a:srgbClr val="000000"/>
                  </a:outerShdw>
                </a:effectLst>
                <a:latin typeface="Book Antiqua" pitchFamily="18" charset="0"/>
              </a:rPr>
              <a:t>1</a:t>
            </a:r>
          </a:p>
          <a:p>
            <a:pPr>
              <a:defRPr/>
            </a:pPr>
            <a:r>
              <a:rPr lang="en-US" sz="2400">
                <a:effectLst>
                  <a:outerShdw blurRad="38100" dist="38100" dir="2700000" algn="tl">
                    <a:srgbClr val="000000"/>
                  </a:outerShdw>
                </a:effectLst>
                <a:latin typeface="Book Antiqua" pitchFamily="18" charset="0"/>
              </a:rPr>
              <a:t>5</a:t>
            </a:r>
          </a:p>
          <a:p>
            <a:pPr>
              <a:defRPr/>
            </a:pPr>
            <a:r>
              <a:rPr lang="en-US" sz="2400">
                <a:effectLst>
                  <a:outerShdw blurRad="38100" dist="38100" dir="2700000" algn="tl">
                    <a:srgbClr val="000000"/>
                  </a:outerShdw>
                </a:effectLst>
                <a:latin typeface="Book Antiqua" pitchFamily="18" charset="0"/>
              </a:rPr>
              <a:t>8</a:t>
            </a:r>
          </a:p>
          <a:p>
            <a:pPr>
              <a:defRPr/>
            </a:pPr>
            <a:r>
              <a:rPr lang="en-US" sz="2400">
                <a:effectLst>
                  <a:outerShdw blurRad="38100" dist="38100" dir="2700000" algn="tl">
                    <a:srgbClr val="000000"/>
                  </a:outerShdw>
                </a:effectLst>
                <a:latin typeface="Book Antiqua" pitchFamily="18" charset="0"/>
              </a:rPr>
              <a:t>10</a:t>
            </a:r>
          </a:p>
          <a:p>
            <a:pPr>
              <a:defRPr/>
            </a:pPr>
            <a:r>
              <a:rPr lang="en-US" sz="2400">
                <a:effectLst>
                  <a:outerShdw blurRad="38100" dist="38100" dir="2700000" algn="tl">
                    <a:srgbClr val="000000"/>
                  </a:outerShdw>
                </a:effectLst>
                <a:latin typeface="Book Antiqua" pitchFamily="18" charset="0"/>
              </a:rPr>
              <a:t>0</a:t>
            </a:r>
          </a:p>
          <a:p>
            <a:pPr>
              <a:defRPr/>
            </a:pPr>
            <a:r>
              <a:rPr lang="en-US" sz="2400">
                <a:effectLst>
                  <a:outerShdw blurRad="38100" dist="38100" dir="2700000" algn="tl">
                    <a:srgbClr val="000000"/>
                  </a:outerShdw>
                </a:effectLst>
                <a:latin typeface="Book Antiqua" pitchFamily="18" charset="0"/>
              </a:rPr>
              <a:t>1</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6</a:t>
            </a:r>
          </a:p>
        </p:txBody>
      </p:sp>
      <p:sp>
        <p:nvSpPr>
          <p:cNvPr id="217094" name="Rectangle 6">
            <a:extLst>
              <a:ext uri="{FF2B5EF4-FFF2-40B4-BE49-F238E27FC236}">
                <a16:creationId xmlns:a16="http://schemas.microsoft.com/office/drawing/2014/main" id="{8A253F7C-BB69-DD82-9CE3-045B2B7D1B4E}"/>
              </a:ext>
            </a:extLst>
          </p:cNvPr>
          <p:cNvSpPr>
            <a:spLocks noChangeArrowheads="1"/>
          </p:cNvSpPr>
          <p:nvPr/>
        </p:nvSpPr>
        <p:spPr bwMode="auto">
          <a:xfrm>
            <a:off x="4876800" y="1885950"/>
            <a:ext cx="6286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9</a:t>
            </a:r>
          </a:p>
          <a:p>
            <a:pPr>
              <a:defRPr/>
            </a:pPr>
            <a:r>
              <a:rPr lang="en-US" sz="2400">
                <a:effectLst>
                  <a:outerShdw blurRad="38100" dist="38100" dir="2700000" algn="tl">
                    <a:srgbClr val="000000"/>
                  </a:outerShdw>
                </a:effectLst>
                <a:latin typeface="Book Antiqua" pitchFamily="18" charset="0"/>
              </a:rPr>
              <a:t>2</a:t>
            </a:r>
          </a:p>
          <a:p>
            <a:pPr>
              <a:defRPr/>
            </a:pPr>
            <a:r>
              <a:rPr lang="en-US" sz="2400">
                <a:effectLst>
                  <a:outerShdw blurRad="38100" dist="38100" dir="2700000" algn="tl">
                    <a:srgbClr val="000000"/>
                  </a:outerShdw>
                </a:effectLst>
                <a:latin typeface="Book Antiqua" pitchFamily="18" charset="0"/>
              </a:rPr>
              <a:t>10</a:t>
            </a:r>
          </a:p>
          <a:p>
            <a:pPr>
              <a:defRPr/>
            </a:pPr>
            <a:r>
              <a:rPr lang="en-US" sz="2400">
                <a:effectLst>
                  <a:outerShdw blurRad="38100" dist="38100" dir="2700000" algn="tl">
                    <a:srgbClr val="000000"/>
                  </a:outerShdw>
                </a:effectLst>
                <a:latin typeface="Book Antiqua" pitchFamily="18" charset="0"/>
              </a:rPr>
              <a:t>5</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8</a:t>
            </a:r>
          </a:p>
          <a:p>
            <a:pPr>
              <a:defRPr/>
            </a:pPr>
            <a:r>
              <a:rPr lang="en-US" sz="2400">
                <a:effectLst>
                  <a:outerShdw blurRad="38100" dist="38100" dir="2700000" algn="tl">
                    <a:srgbClr val="000000"/>
                  </a:outerShdw>
                </a:effectLst>
                <a:latin typeface="Book Antiqua" pitchFamily="18" charset="0"/>
              </a:rPr>
              <a:t>4</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3</a:t>
            </a:r>
          </a:p>
          <a:p>
            <a:pPr>
              <a:defRPr/>
            </a:pPr>
            <a:r>
              <a:rPr lang="en-US" sz="2400">
                <a:effectLst>
                  <a:outerShdw blurRad="38100" dist="38100" dir="2700000" algn="tl">
                    <a:srgbClr val="000000"/>
                  </a:outerShdw>
                </a:effectLst>
                <a:latin typeface="Book Antiqua" pitchFamily="18" charset="0"/>
              </a:rPr>
              <a:t>3</a:t>
            </a:r>
          </a:p>
        </p:txBody>
      </p:sp>
      <p:sp>
        <p:nvSpPr>
          <p:cNvPr id="217095" name="Rectangle 7">
            <a:extLst>
              <a:ext uri="{FF2B5EF4-FFF2-40B4-BE49-F238E27FC236}">
                <a16:creationId xmlns:a16="http://schemas.microsoft.com/office/drawing/2014/main" id="{462B7FC2-95F1-9115-065A-56D61859BA47}"/>
              </a:ext>
            </a:extLst>
          </p:cNvPr>
          <p:cNvSpPr>
            <a:spLocks noChangeArrowheads="1"/>
          </p:cNvSpPr>
          <p:nvPr/>
        </p:nvSpPr>
        <p:spPr bwMode="auto">
          <a:xfrm>
            <a:off x="17335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78</a:t>
            </a:r>
          </a:p>
          <a:p>
            <a:pPr>
              <a:defRPr/>
            </a:pPr>
            <a:r>
              <a:rPr lang="en-US" sz="2400">
                <a:effectLst>
                  <a:outerShdw blurRad="38100" dist="38100" dir="2700000" algn="tl">
                    <a:srgbClr val="000000"/>
                  </a:outerShdw>
                </a:effectLst>
                <a:latin typeface="Book Antiqua" pitchFamily="18" charset="0"/>
              </a:rPr>
              <a:t>100</a:t>
            </a:r>
          </a:p>
          <a:p>
            <a:pPr>
              <a:defRPr/>
            </a:pPr>
            <a:r>
              <a:rPr lang="en-US" sz="2400">
                <a:effectLst>
                  <a:outerShdw blurRad="38100" dist="38100" dir="2700000" algn="tl">
                    <a:srgbClr val="000000"/>
                  </a:outerShdw>
                </a:effectLst>
                <a:latin typeface="Book Antiqua" pitchFamily="18" charset="0"/>
              </a:rPr>
              <a:t>86</a:t>
            </a:r>
          </a:p>
          <a:p>
            <a:pPr>
              <a:defRPr/>
            </a:pPr>
            <a:r>
              <a:rPr lang="en-US" sz="2400">
                <a:effectLst>
                  <a:outerShdw blurRad="38100" dist="38100" dir="2700000" algn="tl">
                    <a:srgbClr val="000000"/>
                  </a:outerShdw>
                </a:effectLst>
                <a:latin typeface="Book Antiqua" pitchFamily="18" charset="0"/>
              </a:rPr>
              <a:t>82</a:t>
            </a:r>
          </a:p>
          <a:p>
            <a:pPr>
              <a:defRPr/>
            </a:pPr>
            <a:r>
              <a:rPr lang="en-US" sz="2400">
                <a:effectLst>
                  <a:outerShdw blurRad="38100" dist="38100" dir="2700000" algn="tl">
                    <a:srgbClr val="000000"/>
                  </a:outerShdw>
                </a:effectLst>
                <a:latin typeface="Book Antiqua" pitchFamily="18" charset="0"/>
              </a:rPr>
              <a:t>86</a:t>
            </a:r>
          </a:p>
          <a:p>
            <a:pPr>
              <a:defRPr/>
            </a:pPr>
            <a:r>
              <a:rPr lang="en-US" sz="2400">
                <a:effectLst>
                  <a:outerShdw blurRad="38100" dist="38100" dir="2700000" algn="tl">
                    <a:srgbClr val="000000"/>
                  </a:outerShdw>
                </a:effectLst>
                <a:latin typeface="Book Antiqua" pitchFamily="18" charset="0"/>
              </a:rPr>
              <a:t>84</a:t>
            </a:r>
          </a:p>
          <a:p>
            <a:pPr>
              <a:defRPr/>
            </a:pPr>
            <a:r>
              <a:rPr lang="en-US" sz="2400">
                <a:effectLst>
                  <a:outerShdw blurRad="38100" dist="38100" dir="2700000" algn="tl">
                    <a:srgbClr val="000000"/>
                  </a:outerShdw>
                </a:effectLst>
                <a:latin typeface="Book Antiqua" pitchFamily="18" charset="0"/>
              </a:rPr>
              <a:t>75</a:t>
            </a:r>
          </a:p>
          <a:p>
            <a:pPr>
              <a:defRPr/>
            </a:pPr>
            <a:r>
              <a:rPr lang="en-US" sz="2400">
                <a:effectLst>
                  <a:outerShdw blurRad="38100" dist="38100" dir="2700000" algn="tl">
                    <a:srgbClr val="000000"/>
                  </a:outerShdw>
                </a:effectLst>
                <a:latin typeface="Book Antiqua" pitchFamily="18" charset="0"/>
              </a:rPr>
              <a:t>80</a:t>
            </a:r>
          </a:p>
          <a:p>
            <a:pPr>
              <a:defRPr/>
            </a:pPr>
            <a:r>
              <a:rPr lang="en-US" sz="2400">
                <a:effectLst>
                  <a:outerShdw blurRad="38100" dist="38100" dir="2700000" algn="tl">
                    <a:srgbClr val="000000"/>
                  </a:outerShdw>
                </a:effectLst>
                <a:latin typeface="Book Antiqua" pitchFamily="18" charset="0"/>
              </a:rPr>
              <a:t>83</a:t>
            </a:r>
          </a:p>
          <a:p>
            <a:pPr>
              <a:defRPr/>
            </a:pPr>
            <a:r>
              <a:rPr lang="en-US" sz="2400">
                <a:effectLst>
                  <a:outerShdw blurRad="38100" dist="38100" dir="2700000" algn="tl">
                    <a:srgbClr val="000000"/>
                  </a:outerShdw>
                </a:effectLst>
                <a:latin typeface="Book Antiqua" pitchFamily="18" charset="0"/>
              </a:rPr>
              <a:t>91</a:t>
            </a:r>
          </a:p>
        </p:txBody>
      </p:sp>
      <p:sp>
        <p:nvSpPr>
          <p:cNvPr id="217096" name="Rectangle 8">
            <a:extLst>
              <a:ext uri="{FF2B5EF4-FFF2-40B4-BE49-F238E27FC236}">
                <a16:creationId xmlns:a16="http://schemas.microsoft.com/office/drawing/2014/main" id="{F493800D-67CD-5360-510B-02CD0A09AE4D}"/>
              </a:ext>
            </a:extLst>
          </p:cNvPr>
          <p:cNvSpPr>
            <a:spLocks noChangeArrowheads="1"/>
          </p:cNvSpPr>
          <p:nvPr/>
        </p:nvSpPr>
        <p:spPr bwMode="auto">
          <a:xfrm>
            <a:off x="58483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88</a:t>
            </a:r>
          </a:p>
          <a:p>
            <a:pPr>
              <a:defRPr/>
            </a:pPr>
            <a:r>
              <a:rPr lang="en-US" sz="2400">
                <a:effectLst>
                  <a:outerShdw blurRad="38100" dist="38100" dir="2700000" algn="tl">
                    <a:srgbClr val="000000"/>
                  </a:outerShdw>
                </a:effectLst>
                <a:latin typeface="Book Antiqua" pitchFamily="18" charset="0"/>
              </a:rPr>
              <a:t>73</a:t>
            </a:r>
          </a:p>
          <a:p>
            <a:pPr>
              <a:defRPr/>
            </a:pPr>
            <a:r>
              <a:rPr lang="en-US" sz="2400">
                <a:effectLst>
                  <a:outerShdw blurRad="38100" dist="38100" dir="2700000" algn="tl">
                    <a:srgbClr val="000000"/>
                  </a:outerShdw>
                </a:effectLst>
                <a:latin typeface="Book Antiqua" pitchFamily="18" charset="0"/>
              </a:rPr>
              <a:t>75</a:t>
            </a:r>
          </a:p>
          <a:p>
            <a:pPr>
              <a:defRPr/>
            </a:pPr>
            <a:r>
              <a:rPr lang="en-US" sz="2400">
                <a:effectLst>
                  <a:outerShdw blurRad="38100" dist="38100" dir="2700000" algn="tl">
                    <a:srgbClr val="000000"/>
                  </a:outerShdw>
                </a:effectLst>
                <a:latin typeface="Book Antiqua" pitchFamily="18" charset="0"/>
              </a:rPr>
              <a:t>81</a:t>
            </a:r>
          </a:p>
          <a:p>
            <a:pPr>
              <a:defRPr/>
            </a:pPr>
            <a:r>
              <a:rPr lang="en-US" sz="2400">
                <a:effectLst>
                  <a:outerShdw blurRad="38100" dist="38100" dir="2700000" algn="tl">
                    <a:srgbClr val="000000"/>
                  </a:outerShdw>
                </a:effectLst>
                <a:latin typeface="Book Antiqua" pitchFamily="18" charset="0"/>
              </a:rPr>
              <a:t>74</a:t>
            </a:r>
          </a:p>
          <a:p>
            <a:pPr>
              <a:defRPr/>
            </a:pPr>
            <a:r>
              <a:rPr lang="en-US" sz="2400">
                <a:effectLst>
                  <a:outerShdw blurRad="38100" dist="38100" dir="2700000" algn="tl">
                    <a:srgbClr val="000000"/>
                  </a:outerShdw>
                </a:effectLst>
                <a:latin typeface="Book Antiqua" pitchFamily="18" charset="0"/>
              </a:rPr>
              <a:t>87</a:t>
            </a:r>
          </a:p>
          <a:p>
            <a:pPr>
              <a:defRPr/>
            </a:pPr>
            <a:r>
              <a:rPr lang="en-US" sz="2400">
                <a:effectLst>
                  <a:outerShdw blurRad="38100" dist="38100" dir="2700000" algn="tl">
                    <a:srgbClr val="000000"/>
                  </a:outerShdw>
                </a:effectLst>
                <a:latin typeface="Book Antiqua" pitchFamily="18" charset="0"/>
              </a:rPr>
              <a:t>79</a:t>
            </a:r>
          </a:p>
          <a:p>
            <a:pPr>
              <a:defRPr/>
            </a:pPr>
            <a:r>
              <a:rPr lang="en-US" sz="2400">
                <a:effectLst>
                  <a:outerShdw blurRad="38100" dist="38100" dir="2700000" algn="tl">
                    <a:srgbClr val="000000"/>
                  </a:outerShdw>
                </a:effectLst>
                <a:latin typeface="Book Antiqua" pitchFamily="18" charset="0"/>
              </a:rPr>
              <a:t>94</a:t>
            </a:r>
          </a:p>
          <a:p>
            <a:pPr>
              <a:defRPr/>
            </a:pPr>
            <a:r>
              <a:rPr lang="en-US" sz="2400">
                <a:effectLst>
                  <a:outerShdw blurRad="38100" dist="38100" dir="2700000" algn="tl">
                    <a:srgbClr val="000000"/>
                  </a:outerShdw>
                </a:effectLst>
                <a:latin typeface="Book Antiqua" pitchFamily="18" charset="0"/>
              </a:rPr>
              <a:t>70</a:t>
            </a:r>
          </a:p>
          <a:p>
            <a:pPr>
              <a:defRPr/>
            </a:pPr>
            <a:r>
              <a:rPr lang="en-US" sz="2400">
                <a:effectLst>
                  <a:outerShdw blurRad="38100" dist="38100" dir="2700000" algn="tl">
                    <a:srgbClr val="000000"/>
                  </a:outerShdw>
                </a:effectLst>
                <a:latin typeface="Book Antiqua" pitchFamily="18" charset="0"/>
              </a:rPr>
              <a:t>89</a:t>
            </a:r>
          </a:p>
        </p:txBody>
      </p:sp>
      <p:sp>
        <p:nvSpPr>
          <p:cNvPr id="217097" name="Rectangle 9">
            <a:extLst>
              <a:ext uri="{FF2B5EF4-FFF2-40B4-BE49-F238E27FC236}">
                <a16:creationId xmlns:a16="http://schemas.microsoft.com/office/drawing/2014/main" id="{295B302A-50B6-1F2C-0E96-0625CE9B386B}"/>
              </a:ext>
            </a:extLst>
          </p:cNvPr>
          <p:cNvSpPr>
            <a:spLocks noChangeArrowheads="1"/>
          </p:cNvSpPr>
          <p:nvPr/>
        </p:nvSpPr>
        <p:spPr bwMode="auto">
          <a:xfrm>
            <a:off x="3600450" y="190500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24.0</a:t>
            </a:r>
          </a:p>
          <a:p>
            <a:pPr>
              <a:defRPr/>
            </a:pPr>
            <a:r>
              <a:rPr lang="en-US" sz="2400">
                <a:effectLst>
                  <a:outerShdw blurRad="38100" dist="38100" dir="2700000" algn="tl">
                    <a:srgbClr val="000000"/>
                  </a:outerShdw>
                </a:effectLst>
                <a:latin typeface="Book Antiqua" pitchFamily="18" charset="0"/>
              </a:rPr>
              <a:t>43.0</a:t>
            </a:r>
          </a:p>
          <a:p>
            <a:pPr>
              <a:defRPr/>
            </a:pPr>
            <a:r>
              <a:rPr lang="en-US" sz="2400">
                <a:effectLst>
                  <a:outerShdw blurRad="38100" dist="38100" dir="2700000" algn="tl">
                    <a:srgbClr val="000000"/>
                  </a:outerShdw>
                </a:effectLst>
                <a:latin typeface="Book Antiqua" pitchFamily="18" charset="0"/>
              </a:rPr>
              <a:t>23.7</a:t>
            </a:r>
          </a:p>
          <a:p>
            <a:pPr>
              <a:defRPr/>
            </a:pPr>
            <a:r>
              <a:rPr lang="en-US" sz="2400">
                <a:effectLst>
                  <a:outerShdw blurRad="38100" dist="38100" dir="2700000" algn="tl">
                    <a:srgbClr val="000000"/>
                  </a:outerShdw>
                </a:effectLst>
                <a:latin typeface="Book Antiqua" pitchFamily="18" charset="0"/>
              </a:rPr>
              <a:t>34.3</a:t>
            </a:r>
          </a:p>
          <a:p>
            <a:pPr>
              <a:defRPr/>
            </a:pPr>
            <a:r>
              <a:rPr lang="en-US" sz="2400">
                <a:effectLst>
                  <a:outerShdw blurRad="38100" dist="38100" dir="2700000" algn="tl">
                    <a:srgbClr val="000000"/>
                  </a:outerShdw>
                </a:effectLst>
                <a:latin typeface="Book Antiqua" pitchFamily="18" charset="0"/>
              </a:rPr>
              <a:t>35.8</a:t>
            </a:r>
          </a:p>
          <a:p>
            <a:pPr>
              <a:defRPr/>
            </a:pPr>
            <a:r>
              <a:rPr lang="en-US" sz="2400">
                <a:effectLst>
                  <a:outerShdw blurRad="38100" dist="38100" dir="2700000" algn="tl">
                    <a:srgbClr val="000000"/>
                  </a:outerShdw>
                </a:effectLst>
                <a:latin typeface="Book Antiqua" pitchFamily="18" charset="0"/>
              </a:rPr>
              <a:t>38.0</a:t>
            </a:r>
          </a:p>
          <a:p>
            <a:pPr>
              <a:defRPr/>
            </a:pPr>
            <a:r>
              <a:rPr lang="en-US" sz="2400">
                <a:effectLst>
                  <a:outerShdw blurRad="38100" dist="38100" dir="2700000" algn="tl">
                    <a:srgbClr val="000000"/>
                  </a:outerShdw>
                </a:effectLst>
                <a:latin typeface="Book Antiqua" pitchFamily="18" charset="0"/>
              </a:rPr>
              <a:t>22.2</a:t>
            </a:r>
          </a:p>
          <a:p>
            <a:pPr>
              <a:defRPr/>
            </a:pPr>
            <a:r>
              <a:rPr lang="en-US" sz="2400">
                <a:effectLst>
                  <a:outerShdw blurRad="38100" dist="38100" dir="2700000" algn="tl">
                    <a:srgbClr val="000000"/>
                  </a:outerShdw>
                </a:effectLst>
                <a:latin typeface="Book Antiqua" pitchFamily="18" charset="0"/>
              </a:rPr>
              <a:t>23.1</a:t>
            </a:r>
          </a:p>
          <a:p>
            <a:pPr>
              <a:defRPr/>
            </a:pPr>
            <a:r>
              <a:rPr lang="en-US" sz="2400">
                <a:effectLst>
                  <a:outerShdw blurRad="38100" dist="38100" dir="2700000" algn="tl">
                    <a:srgbClr val="000000"/>
                  </a:outerShdw>
                </a:effectLst>
                <a:latin typeface="Book Antiqua" pitchFamily="18" charset="0"/>
              </a:rPr>
              <a:t>30.0</a:t>
            </a:r>
          </a:p>
          <a:p>
            <a:pPr>
              <a:defRPr/>
            </a:pPr>
            <a:r>
              <a:rPr lang="en-US" sz="2400">
                <a:effectLst>
                  <a:outerShdw blurRad="38100" dist="38100" dir="2700000" algn="tl">
                    <a:srgbClr val="000000"/>
                  </a:outerShdw>
                </a:effectLst>
                <a:latin typeface="Book Antiqua" pitchFamily="18" charset="0"/>
              </a:rPr>
              <a:t>33.0</a:t>
            </a:r>
          </a:p>
        </p:txBody>
      </p:sp>
      <p:sp>
        <p:nvSpPr>
          <p:cNvPr id="217098" name="Rectangle 10">
            <a:extLst>
              <a:ext uri="{FF2B5EF4-FFF2-40B4-BE49-F238E27FC236}">
                <a16:creationId xmlns:a16="http://schemas.microsoft.com/office/drawing/2014/main" id="{C36C846C-7454-56FB-88C1-0D57AB3F3E34}"/>
              </a:ext>
            </a:extLst>
          </p:cNvPr>
          <p:cNvSpPr>
            <a:spLocks noChangeArrowheads="1"/>
          </p:cNvSpPr>
          <p:nvPr/>
        </p:nvSpPr>
        <p:spPr bwMode="auto">
          <a:xfrm>
            <a:off x="76771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38.0</a:t>
            </a:r>
          </a:p>
          <a:p>
            <a:pPr>
              <a:defRPr/>
            </a:pPr>
            <a:r>
              <a:rPr lang="en-US" sz="2400">
                <a:effectLst>
                  <a:outerShdw blurRad="38100" dist="38100" dir="2700000" algn="tl">
                    <a:srgbClr val="000000"/>
                  </a:outerShdw>
                </a:effectLst>
                <a:latin typeface="Book Antiqua" pitchFamily="18" charset="0"/>
              </a:rPr>
              <a:t>26.6</a:t>
            </a:r>
          </a:p>
          <a:p>
            <a:pPr>
              <a:defRPr/>
            </a:pPr>
            <a:r>
              <a:rPr lang="en-US" sz="2400">
                <a:effectLst>
                  <a:outerShdw blurRad="38100" dist="38100" dir="2700000" algn="tl">
                    <a:srgbClr val="000000"/>
                  </a:outerShdw>
                </a:effectLst>
                <a:latin typeface="Book Antiqua" pitchFamily="18" charset="0"/>
              </a:rPr>
              <a:t>36.2</a:t>
            </a:r>
          </a:p>
          <a:p>
            <a:pPr>
              <a:defRPr/>
            </a:pPr>
            <a:r>
              <a:rPr lang="en-US" sz="2400">
                <a:effectLst>
                  <a:outerShdw blurRad="38100" dist="38100" dir="2700000" algn="tl">
                    <a:srgbClr val="000000"/>
                  </a:outerShdw>
                </a:effectLst>
                <a:latin typeface="Book Antiqua" pitchFamily="18" charset="0"/>
              </a:rPr>
              <a:t>31.6</a:t>
            </a:r>
          </a:p>
          <a:p>
            <a:pPr>
              <a:defRPr/>
            </a:pPr>
            <a:r>
              <a:rPr lang="en-US" sz="2400">
                <a:effectLst>
                  <a:outerShdw blurRad="38100" dist="38100" dir="2700000" algn="tl">
                    <a:srgbClr val="000000"/>
                  </a:outerShdw>
                </a:effectLst>
                <a:latin typeface="Book Antiqua" pitchFamily="18" charset="0"/>
              </a:rPr>
              <a:t>29.0</a:t>
            </a:r>
          </a:p>
          <a:p>
            <a:pPr>
              <a:defRPr/>
            </a:pPr>
            <a:r>
              <a:rPr lang="en-US" sz="2400">
                <a:effectLst>
                  <a:outerShdw blurRad="38100" dist="38100" dir="2700000" algn="tl">
                    <a:srgbClr val="000000"/>
                  </a:outerShdw>
                </a:effectLst>
                <a:latin typeface="Book Antiqua" pitchFamily="18" charset="0"/>
              </a:rPr>
              <a:t>34.0</a:t>
            </a:r>
          </a:p>
          <a:p>
            <a:pPr>
              <a:defRPr/>
            </a:pPr>
            <a:r>
              <a:rPr lang="en-US" sz="2400">
                <a:effectLst>
                  <a:outerShdw blurRad="38100" dist="38100" dir="2700000" algn="tl">
                    <a:srgbClr val="000000"/>
                  </a:outerShdw>
                </a:effectLst>
                <a:latin typeface="Book Antiqua" pitchFamily="18" charset="0"/>
              </a:rPr>
              <a:t>30.1</a:t>
            </a:r>
          </a:p>
          <a:p>
            <a:pPr>
              <a:defRPr/>
            </a:pPr>
            <a:r>
              <a:rPr lang="en-US" sz="2400">
                <a:effectLst>
                  <a:outerShdw blurRad="38100" dist="38100" dir="2700000" algn="tl">
                    <a:srgbClr val="000000"/>
                  </a:outerShdw>
                </a:effectLst>
                <a:latin typeface="Book Antiqua" pitchFamily="18" charset="0"/>
              </a:rPr>
              <a:t>33.9</a:t>
            </a:r>
          </a:p>
          <a:p>
            <a:pPr>
              <a:defRPr/>
            </a:pPr>
            <a:r>
              <a:rPr lang="en-US" sz="2400">
                <a:effectLst>
                  <a:outerShdw blurRad="38100" dist="38100" dir="2700000" algn="tl">
                    <a:srgbClr val="000000"/>
                  </a:outerShdw>
                </a:effectLst>
                <a:latin typeface="Book Antiqua" pitchFamily="18" charset="0"/>
              </a:rPr>
              <a:t>28.2</a:t>
            </a:r>
          </a:p>
          <a:p>
            <a:pPr>
              <a:defRPr/>
            </a:pPr>
            <a:r>
              <a:rPr lang="en-US" sz="2400">
                <a:effectLst>
                  <a:outerShdw blurRad="38100" dist="38100" dir="2700000" algn="tl">
                    <a:srgbClr val="000000"/>
                  </a:outerShdw>
                </a:effectLst>
                <a:latin typeface="Book Antiqua" pitchFamily="18" charset="0"/>
              </a:rPr>
              <a:t>30.0</a:t>
            </a:r>
          </a:p>
        </p:txBody>
      </p:sp>
      <p:sp>
        <p:nvSpPr>
          <p:cNvPr id="217099" name="Rectangle 11">
            <a:extLst>
              <a:ext uri="{FF2B5EF4-FFF2-40B4-BE49-F238E27FC236}">
                <a16:creationId xmlns:a16="http://schemas.microsoft.com/office/drawing/2014/main" id="{463CBD08-5FC9-8B3D-7913-EF010E9688B3}"/>
              </a:ext>
            </a:extLst>
          </p:cNvPr>
          <p:cNvSpPr>
            <a:spLocks noChangeArrowheads="1"/>
          </p:cNvSpPr>
          <p:nvPr/>
        </p:nvSpPr>
        <p:spPr bwMode="auto">
          <a:xfrm>
            <a:off x="5334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Exper.</a:t>
            </a:r>
          </a:p>
        </p:txBody>
      </p:sp>
      <p:sp>
        <p:nvSpPr>
          <p:cNvPr id="217100" name="Rectangle 12">
            <a:extLst>
              <a:ext uri="{FF2B5EF4-FFF2-40B4-BE49-F238E27FC236}">
                <a16:creationId xmlns:a16="http://schemas.microsoft.com/office/drawing/2014/main" id="{22259AAC-FDA4-EA89-908F-A1E801000AA9}"/>
              </a:ext>
            </a:extLst>
          </p:cNvPr>
          <p:cNvSpPr>
            <a:spLocks noChangeArrowheads="1"/>
          </p:cNvSpPr>
          <p:nvPr/>
        </p:nvSpPr>
        <p:spPr bwMode="auto">
          <a:xfrm>
            <a:off x="15240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Score</a:t>
            </a:r>
          </a:p>
        </p:txBody>
      </p:sp>
      <p:sp>
        <p:nvSpPr>
          <p:cNvPr id="217101" name="Rectangle 13">
            <a:extLst>
              <a:ext uri="{FF2B5EF4-FFF2-40B4-BE49-F238E27FC236}">
                <a16:creationId xmlns:a16="http://schemas.microsoft.com/office/drawing/2014/main" id="{99C36C31-8DD9-C85B-AB88-3E106C48A403}"/>
              </a:ext>
            </a:extLst>
          </p:cNvPr>
          <p:cNvSpPr>
            <a:spLocks noChangeArrowheads="1"/>
          </p:cNvSpPr>
          <p:nvPr/>
        </p:nvSpPr>
        <p:spPr bwMode="auto">
          <a:xfrm>
            <a:off x="56388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Score</a:t>
            </a:r>
          </a:p>
        </p:txBody>
      </p:sp>
      <p:sp>
        <p:nvSpPr>
          <p:cNvPr id="217102" name="Rectangle 14">
            <a:extLst>
              <a:ext uri="{FF2B5EF4-FFF2-40B4-BE49-F238E27FC236}">
                <a16:creationId xmlns:a16="http://schemas.microsoft.com/office/drawing/2014/main" id="{4914DEBD-0B61-FC15-7738-96C425110CB5}"/>
              </a:ext>
            </a:extLst>
          </p:cNvPr>
          <p:cNvSpPr>
            <a:spLocks noChangeArrowheads="1"/>
          </p:cNvSpPr>
          <p:nvPr/>
        </p:nvSpPr>
        <p:spPr bwMode="auto">
          <a:xfrm>
            <a:off x="46482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Exper.</a:t>
            </a:r>
          </a:p>
        </p:txBody>
      </p:sp>
      <p:sp>
        <p:nvSpPr>
          <p:cNvPr id="217103" name="Rectangle 15">
            <a:extLst>
              <a:ext uri="{FF2B5EF4-FFF2-40B4-BE49-F238E27FC236}">
                <a16:creationId xmlns:a16="http://schemas.microsoft.com/office/drawing/2014/main" id="{CEEC6D2B-E218-A879-C14A-0F510E3816F0}"/>
              </a:ext>
            </a:extLst>
          </p:cNvPr>
          <p:cNvSpPr>
            <a:spLocks noChangeArrowheads="1"/>
          </p:cNvSpPr>
          <p:nvPr/>
        </p:nvSpPr>
        <p:spPr bwMode="auto">
          <a:xfrm>
            <a:off x="33909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Salary</a:t>
            </a:r>
          </a:p>
        </p:txBody>
      </p:sp>
      <p:sp>
        <p:nvSpPr>
          <p:cNvPr id="217104" name="Rectangle 16">
            <a:extLst>
              <a:ext uri="{FF2B5EF4-FFF2-40B4-BE49-F238E27FC236}">
                <a16:creationId xmlns:a16="http://schemas.microsoft.com/office/drawing/2014/main" id="{2B5F4E07-6667-C809-4BF2-A37C82CED477}"/>
              </a:ext>
            </a:extLst>
          </p:cNvPr>
          <p:cNvSpPr>
            <a:spLocks noChangeArrowheads="1"/>
          </p:cNvSpPr>
          <p:nvPr/>
        </p:nvSpPr>
        <p:spPr bwMode="auto">
          <a:xfrm>
            <a:off x="74676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Salary</a:t>
            </a:r>
          </a:p>
        </p:txBody>
      </p:sp>
      <p:sp>
        <p:nvSpPr>
          <p:cNvPr id="217105" name="Line 17">
            <a:extLst>
              <a:ext uri="{FF2B5EF4-FFF2-40B4-BE49-F238E27FC236}">
                <a16:creationId xmlns:a16="http://schemas.microsoft.com/office/drawing/2014/main" id="{FDD7D1AB-C2F8-9030-8760-1A74039E7CB7}"/>
              </a:ext>
            </a:extLst>
          </p:cNvPr>
          <p:cNvSpPr>
            <a:spLocks noChangeShapeType="1"/>
          </p:cNvSpPr>
          <p:nvPr/>
        </p:nvSpPr>
        <p:spPr bwMode="auto">
          <a:xfrm>
            <a:off x="685800" y="1866900"/>
            <a:ext cx="3695700" cy="0"/>
          </a:xfrm>
          <a:prstGeom prst="line">
            <a:avLst/>
          </a:prstGeom>
          <a:noFill/>
          <a:ln w="12700">
            <a:solidFill>
              <a:schemeClr val="tx1"/>
            </a:solidFill>
            <a:round/>
            <a:headEnd/>
            <a:tailEnd/>
          </a:ln>
          <a:effectLst>
            <a:outerShdw dist="17961" dir="2700000" algn="ctr" rotWithShape="0">
              <a:srgbClr val="000000"/>
            </a:outerShdw>
          </a:effectLst>
        </p:spPr>
        <p:txBody>
          <a:bodyPr/>
          <a:lstStyle/>
          <a:p>
            <a:pPr>
              <a:defRPr/>
            </a:pPr>
            <a:endParaRPr lang="en-US"/>
          </a:p>
        </p:txBody>
      </p:sp>
      <p:sp>
        <p:nvSpPr>
          <p:cNvPr id="217106" name="AutoShape 18">
            <a:extLst>
              <a:ext uri="{FF2B5EF4-FFF2-40B4-BE49-F238E27FC236}">
                <a16:creationId xmlns:a16="http://schemas.microsoft.com/office/drawing/2014/main" id="{DC52B156-9AB6-052E-22F0-763DD5396966}"/>
              </a:ext>
            </a:extLst>
          </p:cNvPr>
          <p:cNvSpPr>
            <a:spLocks noChangeArrowheads="1"/>
          </p:cNvSpPr>
          <p:nvPr/>
        </p:nvSpPr>
        <p:spPr bwMode="auto">
          <a:xfrm rot="5400000">
            <a:off x="211138" y="346392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17107" name="Line 19">
            <a:extLst>
              <a:ext uri="{FF2B5EF4-FFF2-40B4-BE49-F238E27FC236}">
                <a16:creationId xmlns:a16="http://schemas.microsoft.com/office/drawing/2014/main" id="{4746381B-55AE-796D-DDDB-EED9467F1296}"/>
              </a:ext>
            </a:extLst>
          </p:cNvPr>
          <p:cNvSpPr>
            <a:spLocks noChangeShapeType="1"/>
          </p:cNvSpPr>
          <p:nvPr/>
        </p:nvSpPr>
        <p:spPr bwMode="auto">
          <a:xfrm>
            <a:off x="4781550" y="1866900"/>
            <a:ext cx="3676650" cy="0"/>
          </a:xfrm>
          <a:prstGeom prst="line">
            <a:avLst/>
          </a:prstGeom>
          <a:noFill/>
          <a:ln w="12700">
            <a:solidFill>
              <a:schemeClr val="tx1"/>
            </a:solidFill>
            <a:round/>
            <a:headEnd/>
            <a:tailEnd/>
          </a:ln>
          <a:effectLst>
            <a:outerShdw dist="17961" dir="2700000" algn="ctr" rotWithShape="0">
              <a:srgbClr val="000000"/>
            </a:outerShdw>
          </a:effectLst>
        </p:spPr>
        <p:txBody>
          <a:bodyPr/>
          <a:lstStyle/>
          <a:p>
            <a:pPr>
              <a:defRPr/>
            </a:pPr>
            <a:endParaRPr lang="en-US"/>
          </a:p>
        </p:txBody>
      </p:sp>
      <p:sp>
        <p:nvSpPr>
          <p:cNvPr id="217108" name="Rectangle 20">
            <a:extLst>
              <a:ext uri="{FF2B5EF4-FFF2-40B4-BE49-F238E27FC236}">
                <a16:creationId xmlns:a16="http://schemas.microsoft.com/office/drawing/2014/main" id="{047EB421-FF21-41EA-BAA9-FD557848D450}"/>
              </a:ext>
            </a:extLst>
          </p:cNvPr>
          <p:cNvSpPr>
            <a:spLocks noChangeArrowheads="1"/>
          </p:cNvSpPr>
          <p:nvPr/>
        </p:nvSpPr>
        <p:spPr bwMode="auto">
          <a:xfrm>
            <a:off x="2457450" y="1352550"/>
            <a:ext cx="1143000" cy="495300"/>
          </a:xfrm>
          <a:prstGeom prst="rect">
            <a:avLst/>
          </a:prstGeom>
          <a:noFill/>
          <a:ln w="12700">
            <a:noFill/>
            <a:miter lim="800000"/>
            <a:headEnd/>
            <a:tailEnd/>
          </a:ln>
          <a:effectLst/>
        </p:spPr>
        <p:txBody>
          <a:bodyPr wrap="none" anchor="ctr"/>
          <a:lstStyle/>
          <a:p>
            <a:pPr>
              <a:defRPr/>
            </a:pPr>
            <a:r>
              <a:rPr lang="en-US" sz="2400">
                <a:solidFill>
                  <a:srgbClr val="66FFFF"/>
                </a:solidFill>
                <a:effectLst>
                  <a:outerShdw blurRad="38100" dist="38100" dir="2700000" algn="tl">
                    <a:srgbClr val="000000"/>
                  </a:outerShdw>
                </a:effectLst>
                <a:latin typeface="Book Antiqua" pitchFamily="18" charset="0"/>
              </a:rPr>
              <a:t>Degr.</a:t>
            </a:r>
          </a:p>
        </p:txBody>
      </p:sp>
      <p:sp>
        <p:nvSpPr>
          <p:cNvPr id="217109" name="Rectangle 21">
            <a:extLst>
              <a:ext uri="{FF2B5EF4-FFF2-40B4-BE49-F238E27FC236}">
                <a16:creationId xmlns:a16="http://schemas.microsoft.com/office/drawing/2014/main" id="{E814281A-8E17-0D91-FEF9-CEF5438734C7}"/>
              </a:ext>
            </a:extLst>
          </p:cNvPr>
          <p:cNvSpPr>
            <a:spLocks noChangeArrowheads="1"/>
          </p:cNvSpPr>
          <p:nvPr/>
        </p:nvSpPr>
        <p:spPr bwMode="auto">
          <a:xfrm>
            <a:off x="2609850" y="1885950"/>
            <a:ext cx="704850" cy="3789363"/>
          </a:xfrm>
          <a:prstGeom prst="rect">
            <a:avLst/>
          </a:prstGeom>
          <a:noFill/>
          <a:ln w="12700">
            <a:noFill/>
            <a:miter lim="800000"/>
            <a:headEnd/>
            <a:tailEnd/>
          </a:ln>
          <a:effectLst/>
        </p:spPr>
        <p:txBody>
          <a:bodyPr wrap="none" anchor="ctr"/>
          <a:lstStyle/>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p:txBody>
      </p:sp>
      <p:sp>
        <p:nvSpPr>
          <p:cNvPr id="217110" name="Rectangle 22">
            <a:extLst>
              <a:ext uri="{FF2B5EF4-FFF2-40B4-BE49-F238E27FC236}">
                <a16:creationId xmlns:a16="http://schemas.microsoft.com/office/drawing/2014/main" id="{798063A3-8ED7-AA4A-DFD7-1983C4EB770F}"/>
              </a:ext>
            </a:extLst>
          </p:cNvPr>
          <p:cNvSpPr>
            <a:spLocks noChangeArrowheads="1"/>
          </p:cNvSpPr>
          <p:nvPr/>
        </p:nvSpPr>
        <p:spPr bwMode="auto">
          <a:xfrm>
            <a:off x="6534150" y="1352550"/>
            <a:ext cx="1143000" cy="495300"/>
          </a:xfrm>
          <a:prstGeom prst="rect">
            <a:avLst/>
          </a:prstGeom>
          <a:noFill/>
          <a:ln w="12700">
            <a:noFill/>
            <a:miter lim="800000"/>
            <a:headEnd/>
            <a:tailEnd/>
          </a:ln>
          <a:effectLst/>
        </p:spPr>
        <p:txBody>
          <a:bodyPr wrap="none" anchor="ctr"/>
          <a:lstStyle/>
          <a:p>
            <a:pPr>
              <a:defRPr/>
            </a:pPr>
            <a:r>
              <a:rPr lang="en-US" sz="2400">
                <a:solidFill>
                  <a:srgbClr val="66FFFF"/>
                </a:solidFill>
                <a:effectLst>
                  <a:outerShdw blurRad="38100" dist="38100" dir="2700000" algn="tl">
                    <a:srgbClr val="000000"/>
                  </a:outerShdw>
                </a:effectLst>
                <a:latin typeface="Book Antiqua" pitchFamily="18" charset="0"/>
              </a:rPr>
              <a:t>Degr.</a:t>
            </a:r>
          </a:p>
        </p:txBody>
      </p:sp>
      <p:sp>
        <p:nvSpPr>
          <p:cNvPr id="217111" name="Rectangle 23">
            <a:extLst>
              <a:ext uri="{FF2B5EF4-FFF2-40B4-BE49-F238E27FC236}">
                <a16:creationId xmlns:a16="http://schemas.microsoft.com/office/drawing/2014/main" id="{94646D13-6F85-3A1C-56F6-68661C2817B0}"/>
              </a:ext>
            </a:extLst>
          </p:cNvPr>
          <p:cNvSpPr>
            <a:spLocks noChangeArrowheads="1"/>
          </p:cNvSpPr>
          <p:nvPr/>
        </p:nvSpPr>
        <p:spPr bwMode="auto">
          <a:xfrm>
            <a:off x="6686550" y="1885950"/>
            <a:ext cx="704850" cy="3789363"/>
          </a:xfrm>
          <a:prstGeom prst="rect">
            <a:avLst/>
          </a:prstGeom>
          <a:noFill/>
          <a:ln w="12700">
            <a:noFill/>
            <a:miter lim="800000"/>
            <a:headEnd/>
            <a:tailEnd/>
          </a:ln>
          <a:effectLst/>
        </p:spPr>
        <p:txBody>
          <a:bodyPr wrap="none" anchor="ctr"/>
          <a:lstStyle/>
          <a:p>
            <a:pPr>
              <a:defRPr/>
            </a:pPr>
            <a:r>
              <a:rPr lang="en-US" sz="2400">
                <a:solidFill>
                  <a:srgbClr val="66FFFF"/>
                </a:solidFill>
                <a:effectLst>
                  <a:outerShdw blurRad="38100" dist="38100" dir="2700000" algn="tl">
                    <a:srgbClr val="000000"/>
                  </a:outerShdw>
                </a:effectLst>
                <a:latin typeface="Book Antiqua" pitchFamily="18" charset="0"/>
              </a:rPr>
              <a:t> 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 No</a:t>
            </a:r>
          </a:p>
        </p:txBody>
      </p:sp>
      <p:sp>
        <p:nvSpPr>
          <p:cNvPr id="217306" name="Rectangle 218">
            <a:extLst>
              <a:ext uri="{FF2B5EF4-FFF2-40B4-BE49-F238E27FC236}">
                <a16:creationId xmlns:a16="http://schemas.microsoft.com/office/drawing/2014/main" id="{C485BE25-C94B-4B5D-E797-0685B4441843}"/>
              </a:ext>
            </a:extLst>
          </p:cNvPr>
          <p:cNvSpPr>
            <a:spLocks noChangeArrowheads="1"/>
          </p:cNvSpPr>
          <p:nvPr/>
        </p:nvSpPr>
        <p:spPr bwMode="auto">
          <a:xfrm>
            <a:off x="681038" y="119063"/>
            <a:ext cx="7772400" cy="6715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Qualitative Independent Variables</a:t>
            </a:r>
          </a:p>
        </p:txBody>
      </p:sp>
    </p:spTree>
  </p:cSld>
  <p:clrMapOvr>
    <a:masterClrMapping/>
  </p:clrMapOvr>
  <p:transition spd="slow">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14164DD-48FE-D68D-959E-319BDB9D1F1C}"/>
              </a:ext>
            </a:extLst>
          </p:cNvPr>
          <p:cNvSpPr>
            <a:spLocks noGrp="1" noChangeArrowheads="1"/>
          </p:cNvSpPr>
          <p:nvPr>
            <p:ph type="title"/>
          </p:nvPr>
        </p:nvSpPr>
        <p:spPr>
          <a:xfrm>
            <a:off x="642938" y="147638"/>
            <a:ext cx="7772400" cy="614362"/>
          </a:xfrm>
        </p:spPr>
        <p:txBody>
          <a:bodyPr/>
          <a:lstStyle/>
          <a:p>
            <a:pPr>
              <a:defRPr/>
            </a:pPr>
            <a:r>
              <a:rPr lang="en-US" dirty="0"/>
              <a:t>Estimated Regression Equation</a:t>
            </a:r>
          </a:p>
        </p:txBody>
      </p:sp>
      <p:sp>
        <p:nvSpPr>
          <p:cNvPr id="49351" name="AutoShape 199">
            <a:extLst>
              <a:ext uri="{FF2B5EF4-FFF2-40B4-BE49-F238E27FC236}">
                <a16:creationId xmlns:a16="http://schemas.microsoft.com/office/drawing/2014/main" id="{F0996576-4842-D72A-CF95-676F814C5D1E}"/>
              </a:ext>
            </a:extLst>
          </p:cNvPr>
          <p:cNvSpPr>
            <a:spLocks noChangeArrowheads="1"/>
          </p:cNvSpPr>
          <p:nvPr/>
        </p:nvSpPr>
        <p:spPr bwMode="auto">
          <a:xfrm rot="5400000">
            <a:off x="2333625" y="17653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49352" name="Rectangle 200">
            <a:extLst>
              <a:ext uri="{FF2B5EF4-FFF2-40B4-BE49-F238E27FC236}">
                <a16:creationId xmlns:a16="http://schemas.microsoft.com/office/drawing/2014/main" id="{0F38898A-3A39-15A0-7981-750921CA0922}"/>
              </a:ext>
            </a:extLst>
          </p:cNvPr>
          <p:cNvSpPr>
            <a:spLocks noChangeArrowheads="1"/>
          </p:cNvSpPr>
          <p:nvPr/>
        </p:nvSpPr>
        <p:spPr bwMode="auto">
          <a:xfrm>
            <a:off x="2609850" y="1466850"/>
            <a:ext cx="3829050" cy="7810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71842" dir="2700000" algn="ctr" rotWithShape="0">
              <a:srgbClr val="000000"/>
            </a:outerShdw>
          </a:effectLst>
        </p:spPr>
        <p:txBody>
          <a:bodyPr wrap="none" anchor="ctr"/>
          <a:lstStyle/>
          <a:p>
            <a:pPr>
              <a:defRPr/>
            </a:pPr>
            <a:endParaRPr lang="en-US"/>
          </a:p>
        </p:txBody>
      </p:sp>
      <p:sp>
        <p:nvSpPr>
          <p:cNvPr id="49353" name="Text Box 201">
            <a:extLst>
              <a:ext uri="{FF2B5EF4-FFF2-40B4-BE49-F238E27FC236}">
                <a16:creationId xmlns:a16="http://schemas.microsoft.com/office/drawing/2014/main" id="{148CB045-02CE-1925-7DD8-4FBB49318AB0}"/>
              </a:ext>
            </a:extLst>
          </p:cNvPr>
          <p:cNvSpPr txBox="1">
            <a:spLocks noChangeArrowheads="1"/>
          </p:cNvSpPr>
          <p:nvPr/>
        </p:nvSpPr>
        <p:spPr bwMode="auto">
          <a:xfrm>
            <a:off x="2832100" y="1595438"/>
            <a:ext cx="3365500" cy="457200"/>
          </a:xfrm>
          <a:prstGeom prst="rect">
            <a:avLst/>
          </a:prstGeom>
          <a:noFill/>
          <a:ln w="12700">
            <a:noFill/>
            <a:miter lim="800000"/>
            <a:headEnd/>
            <a:tailEnd/>
          </a:ln>
          <a:effectLst/>
        </p:spPr>
        <p:txBody>
          <a:bodyPr wrap="none">
            <a:spAutoFit/>
          </a:bodyPr>
          <a:lstStyle/>
          <a:p>
            <a:pPr>
              <a:defRPr/>
            </a:pPr>
            <a:r>
              <a:rPr lang="en-US" sz="2400" i="1">
                <a:solidFill>
                  <a:srgbClr val="FFFFFF"/>
                </a:solidFill>
                <a:effectLst>
                  <a:outerShdw blurRad="38100" dist="38100" dir="2700000" algn="tl">
                    <a:srgbClr val="000000"/>
                  </a:outerShdw>
                </a:effectLst>
                <a:latin typeface="Book Antiqua" pitchFamily="18" charset="0"/>
              </a:rPr>
              <a:t>y</a:t>
            </a:r>
            <a:r>
              <a:rPr lang="en-US" sz="2400">
                <a:solidFill>
                  <a:srgbClr val="FFFFFF"/>
                </a:solidFill>
                <a:effectLst>
                  <a:outerShdw blurRad="38100" dist="38100" dir="2700000" algn="tl">
                    <a:srgbClr val="000000"/>
                  </a:outerShdw>
                </a:effectLst>
                <a:latin typeface="Book Antiqua" pitchFamily="18" charset="0"/>
              </a:rPr>
              <a:t> = </a:t>
            </a:r>
            <a:r>
              <a:rPr lang="en-US" sz="2400" i="1">
                <a:solidFill>
                  <a:srgbClr val="FFFFFF"/>
                </a:solidFill>
                <a:effectLst>
                  <a:outerShdw blurRad="38100" dist="38100" dir="2700000" algn="tl">
                    <a:srgbClr val="000000"/>
                  </a:outerShdw>
                </a:effectLst>
                <a:latin typeface="Book Antiqua" pitchFamily="18" charset="0"/>
              </a:rPr>
              <a:t>b</a:t>
            </a:r>
            <a:r>
              <a:rPr lang="en-US" sz="2400" baseline="-25000">
                <a:solidFill>
                  <a:srgbClr val="FFFFFF"/>
                </a:solidFill>
                <a:effectLst>
                  <a:outerShdw blurRad="38100" dist="38100" dir="2700000" algn="tl">
                    <a:srgbClr val="000000"/>
                  </a:outerShdw>
                </a:effectLst>
                <a:latin typeface="Book Antiqua" pitchFamily="18" charset="0"/>
              </a:rPr>
              <a:t>0</a:t>
            </a:r>
            <a:r>
              <a:rPr lang="en-US" sz="2400">
                <a:solidFill>
                  <a:srgbClr val="FFFFFF"/>
                </a:solidFill>
                <a:effectLst>
                  <a:outerShdw blurRad="38100" dist="38100" dir="2700000" algn="tl">
                    <a:srgbClr val="000000"/>
                  </a:outerShdw>
                </a:effectLst>
                <a:latin typeface="Book Antiqua" pitchFamily="18" charset="0"/>
              </a:rPr>
              <a:t> + </a:t>
            </a:r>
            <a:r>
              <a:rPr lang="en-US" sz="2400" i="1">
                <a:solidFill>
                  <a:srgbClr val="FFFFFF"/>
                </a:solidFill>
                <a:effectLst>
                  <a:outerShdw blurRad="38100" dist="38100" dir="2700000" algn="tl">
                    <a:srgbClr val="000000"/>
                  </a:outerShdw>
                </a:effectLst>
                <a:latin typeface="Book Antiqua" pitchFamily="18" charset="0"/>
              </a:rPr>
              <a:t>b</a:t>
            </a:r>
            <a:r>
              <a:rPr lang="en-US" sz="2400" baseline="-25000">
                <a:solidFill>
                  <a:srgbClr val="FFFFFF"/>
                </a:solidFill>
                <a:effectLst>
                  <a:outerShdw blurRad="38100" dist="38100" dir="2700000" algn="tl">
                    <a:srgbClr val="000000"/>
                  </a:outerShdw>
                </a:effectLst>
                <a:latin typeface="Book Antiqua" pitchFamily="18" charset="0"/>
              </a:rPr>
              <a:t>1</a:t>
            </a:r>
            <a:r>
              <a:rPr lang="en-US" sz="2400" i="1">
                <a:solidFill>
                  <a:srgbClr val="FFFFFF"/>
                </a:solidFill>
                <a:effectLst>
                  <a:outerShdw blurRad="38100" dist="38100" dir="2700000" algn="tl">
                    <a:srgbClr val="000000"/>
                  </a:outerShdw>
                </a:effectLst>
                <a:latin typeface="Book Antiqua" pitchFamily="18" charset="0"/>
              </a:rPr>
              <a:t>x</a:t>
            </a:r>
            <a:r>
              <a:rPr lang="en-US" sz="2400" baseline="-25000">
                <a:solidFill>
                  <a:srgbClr val="FFFFFF"/>
                </a:solidFill>
                <a:effectLst>
                  <a:outerShdw blurRad="38100" dist="38100" dir="2700000" algn="tl">
                    <a:srgbClr val="000000"/>
                  </a:outerShdw>
                </a:effectLst>
                <a:latin typeface="Book Antiqua" pitchFamily="18" charset="0"/>
              </a:rPr>
              <a:t>1 </a:t>
            </a:r>
            <a:r>
              <a:rPr lang="en-US" sz="2400">
                <a:solidFill>
                  <a:srgbClr val="FFFFFF"/>
                </a:solidFill>
                <a:effectLst>
                  <a:outerShdw blurRad="38100" dist="38100" dir="2700000" algn="tl">
                    <a:srgbClr val="000000"/>
                  </a:outerShdw>
                </a:effectLst>
                <a:latin typeface="Book Antiqua" pitchFamily="18" charset="0"/>
              </a:rPr>
              <a:t>+</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3</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3</a:t>
            </a:r>
          </a:p>
        </p:txBody>
      </p:sp>
      <p:grpSp>
        <p:nvGrpSpPr>
          <p:cNvPr id="47110" name="Group 205">
            <a:extLst>
              <a:ext uri="{FF2B5EF4-FFF2-40B4-BE49-F238E27FC236}">
                <a16:creationId xmlns:a16="http://schemas.microsoft.com/office/drawing/2014/main" id="{5BA84B6A-80D4-F7C7-070F-8C124B5E448D}"/>
              </a:ext>
            </a:extLst>
          </p:cNvPr>
          <p:cNvGrpSpPr>
            <a:grpSpLocks/>
          </p:cNvGrpSpPr>
          <p:nvPr/>
        </p:nvGrpSpPr>
        <p:grpSpPr bwMode="auto">
          <a:xfrm>
            <a:off x="1079500" y="2319338"/>
            <a:ext cx="7289800" cy="2611437"/>
            <a:chOff x="584" y="1605"/>
            <a:chExt cx="4592" cy="1645"/>
          </a:xfrm>
        </p:grpSpPr>
        <p:sp>
          <p:nvSpPr>
            <p:cNvPr id="49156" name="Rectangle 4">
              <a:extLst>
                <a:ext uri="{FF2B5EF4-FFF2-40B4-BE49-F238E27FC236}">
                  <a16:creationId xmlns:a16="http://schemas.microsoft.com/office/drawing/2014/main" id="{DD7D9947-BAE2-C22C-A797-B767EA3592E0}"/>
                </a:ext>
              </a:extLst>
            </p:cNvPr>
            <p:cNvSpPr>
              <a:spLocks noChangeArrowheads="1"/>
            </p:cNvSpPr>
            <p:nvPr/>
          </p:nvSpPr>
          <p:spPr bwMode="auto">
            <a:xfrm>
              <a:off x="747" y="1904"/>
              <a:ext cx="211" cy="248"/>
            </a:xfrm>
            <a:prstGeom prst="rect">
              <a:avLst/>
            </a:prstGeom>
            <a:noFill/>
            <a:ln w="12700">
              <a:noFill/>
              <a:miter lim="800000"/>
              <a:headEnd/>
              <a:tailEnd/>
            </a:ln>
            <a:effectLst/>
          </p:spPr>
          <p:txBody>
            <a:bodyPr wrap="none" lIns="90488" tIns="44450" rIns="90488" bIns="44450">
              <a:spAutoFit/>
            </a:bodyPr>
            <a:lstStyle/>
            <a:p>
              <a:pPr algn="l">
                <a:defRPr/>
              </a:pPr>
              <a:r>
                <a:rPr lang="en-US" sz="2000">
                  <a:effectLst>
                    <a:outerShdw blurRad="38100" dist="38100" dir="2700000" algn="tl">
                      <a:srgbClr val="000000"/>
                    </a:outerShdw>
                  </a:effectLst>
                  <a:latin typeface="Book Antiqua" pitchFamily="18" charset="0"/>
                </a:rPr>
                <a:t>^</a:t>
              </a:r>
            </a:p>
          </p:txBody>
        </p:sp>
        <p:sp>
          <p:nvSpPr>
            <p:cNvPr id="49356" name="Text Box 204">
              <a:extLst>
                <a:ext uri="{FF2B5EF4-FFF2-40B4-BE49-F238E27FC236}">
                  <a16:creationId xmlns:a16="http://schemas.microsoft.com/office/drawing/2014/main" id="{535FAA0F-320C-E65F-E63D-FC4A38F93DFF}"/>
                </a:ext>
              </a:extLst>
            </p:cNvPr>
            <p:cNvSpPr txBox="1">
              <a:spLocks noChangeArrowheads="1"/>
            </p:cNvSpPr>
            <p:nvPr/>
          </p:nvSpPr>
          <p:spPr bwMode="auto">
            <a:xfrm>
              <a:off x="584" y="1605"/>
              <a:ext cx="4592" cy="1645"/>
            </a:xfrm>
            <a:prstGeom prst="rect">
              <a:avLst/>
            </a:prstGeom>
            <a:noFill/>
            <a:ln w="12700">
              <a:noFill/>
              <a:miter lim="800000"/>
              <a:headEnd/>
              <a:tailEnd/>
            </a:ln>
            <a:effectLst/>
          </p:spPr>
          <p:txBody>
            <a:bodyPr wrap="none">
              <a:spAutoFit/>
            </a:bodyP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where:</a:t>
              </a:r>
            </a:p>
            <a:p>
              <a:pPr algn="l">
                <a:spcBef>
                  <a:spcPct val="20000"/>
                </a:spcBef>
                <a:buClr>
                  <a:srgbClr val="66FFFF"/>
                </a:buClr>
                <a:buSzPct val="75000"/>
                <a:buFont typeface="Monotype Sorts" pitchFamily="2" charset="2"/>
                <a:buNone/>
                <a:defRPr/>
              </a:pPr>
              <a:endParaRPr lang="en-US" sz="800">
                <a:effectLst>
                  <a:outerShdw blurRad="38100" dist="38100" dir="2700000" algn="tl">
                    <a:srgbClr val="000000"/>
                  </a:outerShdw>
                </a:effectLst>
                <a:latin typeface="Book Antiqua" pitchFamily="18" charset="0"/>
              </a:endParaRP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annual salary ($1000)</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 years of experience</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score on programmer aptitude test</a:t>
              </a:r>
            </a:p>
            <a:p>
              <a:pPr algn="l">
                <a:lnSpc>
                  <a:spcPct val="90000"/>
                </a:lnSpc>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  x</a:t>
              </a:r>
              <a:r>
                <a:rPr lang="en-US" sz="2400" baseline="-25000">
                  <a:effectLst>
                    <a:outerShdw blurRad="38100" dist="38100" dir="2700000" algn="tl">
                      <a:srgbClr val="000000"/>
                    </a:outerShdw>
                  </a:effectLst>
                  <a:latin typeface="Book Antiqua" pitchFamily="18" charset="0"/>
                </a:rPr>
                <a:t>3</a:t>
              </a:r>
              <a:r>
                <a:rPr lang="en-US" sz="2400">
                  <a:effectLst>
                    <a:outerShdw blurRad="38100" dist="38100" dir="2700000" algn="tl">
                      <a:srgbClr val="000000"/>
                    </a:outerShdw>
                  </a:effectLst>
                  <a:latin typeface="Book Antiqua" pitchFamily="18" charset="0"/>
                </a:rPr>
                <a:t> = 0 if individual </a:t>
              </a:r>
              <a:r>
                <a:rPr lang="en-US" sz="2400" u="sng">
                  <a:effectLst>
                    <a:outerShdw blurRad="38100" dist="38100" dir="2700000" algn="tl">
                      <a:srgbClr val="000000"/>
                    </a:outerShdw>
                  </a:effectLst>
                  <a:latin typeface="Book Antiqua" pitchFamily="18" charset="0"/>
                </a:rPr>
                <a:t>does not</a:t>
              </a:r>
              <a:r>
                <a:rPr lang="en-US" sz="2400">
                  <a:effectLst>
                    <a:outerShdw blurRad="38100" dist="38100" dir="2700000" algn="tl">
                      <a:srgbClr val="000000"/>
                    </a:outerShdw>
                  </a:effectLst>
                  <a:latin typeface="Book Antiqua" pitchFamily="18" charset="0"/>
                </a:rPr>
                <a:t> have a graduate degree</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1 if individual </a:t>
              </a:r>
              <a:r>
                <a:rPr lang="en-US" sz="2400" u="sng">
                  <a:effectLst>
                    <a:outerShdw blurRad="38100" dist="38100" dir="2700000" algn="tl">
                      <a:srgbClr val="000000"/>
                    </a:outerShdw>
                  </a:effectLst>
                  <a:latin typeface="Book Antiqua" pitchFamily="18" charset="0"/>
                </a:rPr>
                <a:t>does</a:t>
              </a:r>
              <a:r>
                <a:rPr lang="en-US" sz="2400">
                  <a:effectLst>
                    <a:outerShdw blurRad="38100" dist="38100" dir="2700000" algn="tl">
                      <a:srgbClr val="000000"/>
                    </a:outerShdw>
                  </a:effectLst>
                  <a:latin typeface="Book Antiqua" pitchFamily="18" charset="0"/>
                </a:rPr>
                <a:t> have a graduate degree</a:t>
              </a:r>
              <a:endParaRPr lang="en-US">
                <a:effectLst>
                  <a:outerShdw blurRad="38100" dist="38100" dir="2700000" algn="tl">
                    <a:srgbClr val="000000"/>
                  </a:outerShdw>
                </a:effectLst>
                <a:latin typeface="Book Antiqua" pitchFamily="18" charset="0"/>
              </a:endParaRPr>
            </a:p>
          </p:txBody>
        </p:sp>
      </p:grpSp>
      <p:sp>
        <p:nvSpPr>
          <p:cNvPr id="49363" name="Arc 211">
            <a:extLst>
              <a:ext uri="{FF2B5EF4-FFF2-40B4-BE49-F238E27FC236}">
                <a16:creationId xmlns:a16="http://schemas.microsoft.com/office/drawing/2014/main" id="{64165119-C533-4B2F-ECA2-EEDDF93384BC}"/>
              </a:ext>
            </a:extLst>
          </p:cNvPr>
          <p:cNvSpPr>
            <a:spLocks/>
          </p:cNvSpPr>
          <p:nvPr/>
        </p:nvSpPr>
        <p:spPr bwMode="auto">
          <a:xfrm rot="17097921" flipH="1">
            <a:off x="1454944" y="4507707"/>
            <a:ext cx="617537" cy="889000"/>
          </a:xfrm>
          <a:custGeom>
            <a:avLst/>
            <a:gdLst>
              <a:gd name="G0" fmla="+- 0 0 0"/>
              <a:gd name="G1" fmla="+- 21600 0 0"/>
              <a:gd name="G2" fmla="+- 21600 0 0"/>
              <a:gd name="T0" fmla="*/ 0 w 21364"/>
              <a:gd name="T1" fmla="*/ 0 h 21600"/>
              <a:gd name="T2" fmla="*/ 21364 w 21364"/>
              <a:gd name="T3" fmla="*/ 18417 h 21600"/>
              <a:gd name="T4" fmla="*/ 0 w 21364"/>
              <a:gd name="T5" fmla="*/ 21600 h 21600"/>
            </a:gdLst>
            <a:ahLst/>
            <a:cxnLst>
              <a:cxn ang="0">
                <a:pos x="T0" y="T1"/>
              </a:cxn>
              <a:cxn ang="0">
                <a:pos x="T2" y="T3"/>
              </a:cxn>
              <a:cxn ang="0">
                <a:pos x="T4" y="T5"/>
              </a:cxn>
            </a:cxnLst>
            <a:rect l="0" t="0" r="r" b="b"/>
            <a:pathLst>
              <a:path w="21364" h="21600" fill="none" extrusionOk="0">
                <a:moveTo>
                  <a:pt x="-1" y="0"/>
                </a:moveTo>
                <a:cubicBezTo>
                  <a:pt x="10700" y="0"/>
                  <a:pt x="19787" y="7833"/>
                  <a:pt x="21364" y="18416"/>
                </a:cubicBezTo>
              </a:path>
              <a:path w="21364" h="21600" stroke="0" extrusionOk="0">
                <a:moveTo>
                  <a:pt x="-1" y="0"/>
                </a:moveTo>
                <a:cubicBezTo>
                  <a:pt x="10700" y="0"/>
                  <a:pt x="19787" y="7833"/>
                  <a:pt x="21364" y="18416"/>
                </a:cubicBezTo>
                <a:lnTo>
                  <a:pt x="0" y="21600"/>
                </a:lnTo>
                <a:close/>
              </a:path>
            </a:pathLst>
          </a:custGeom>
          <a:noFill/>
          <a:ln w="12700">
            <a:solidFill>
              <a:schemeClr val="tx1"/>
            </a:solidFill>
            <a:round/>
            <a:headEnd type="triangle" w="lg" len="med"/>
            <a:tailEnd/>
          </a:ln>
          <a:effectLst>
            <a:outerShdw dist="17961" dir="2700000" algn="ctr" rotWithShape="0">
              <a:schemeClr val="bg2"/>
            </a:outerShdw>
          </a:effectLst>
        </p:spPr>
        <p:txBody>
          <a:bodyPr wrap="none" anchor="ctr"/>
          <a:lstStyle/>
          <a:p>
            <a:pPr>
              <a:defRPr/>
            </a:pPr>
            <a:endParaRPr lang="en-US"/>
          </a:p>
        </p:txBody>
      </p:sp>
      <p:sp>
        <p:nvSpPr>
          <p:cNvPr id="49362" name="AutoShape 210">
            <a:extLst>
              <a:ext uri="{FF2B5EF4-FFF2-40B4-BE49-F238E27FC236}">
                <a16:creationId xmlns:a16="http://schemas.microsoft.com/office/drawing/2014/main" id="{87C18A71-1BA8-2478-3C8C-9C590E1A7103}"/>
              </a:ext>
            </a:extLst>
          </p:cNvPr>
          <p:cNvSpPr>
            <a:spLocks noChangeArrowheads="1"/>
          </p:cNvSpPr>
          <p:nvPr/>
        </p:nvSpPr>
        <p:spPr bwMode="auto">
          <a:xfrm>
            <a:off x="1962150" y="5162550"/>
            <a:ext cx="3638550" cy="533400"/>
          </a:xfrm>
          <a:prstGeom prst="roundRect">
            <a:avLst>
              <a:gd name="adj" fmla="val 16667"/>
            </a:avLst>
          </a:prstGeom>
          <a:gradFill rotWithShape="0">
            <a:gsLst>
              <a:gs pos="0">
                <a:srgbClr val="777777">
                  <a:gamma/>
                  <a:shade val="46275"/>
                  <a:invGamma/>
                </a:srgbClr>
              </a:gs>
              <a:gs pos="50000">
                <a:srgbClr val="777777"/>
              </a:gs>
              <a:gs pos="100000">
                <a:srgbClr val="777777">
                  <a:gamma/>
                  <a:shade val="46275"/>
                  <a:invGamma/>
                </a:srgbClr>
              </a:gs>
            </a:gsLst>
            <a:lin ang="5400000" scaled="1"/>
          </a:gradFill>
          <a:ln w="12700">
            <a:solidFill>
              <a:schemeClr val="tx1"/>
            </a:solidFill>
            <a:round/>
            <a:headEnd/>
            <a:tailEnd/>
          </a:ln>
          <a:effectLst/>
        </p:spPr>
        <p:txBody>
          <a:bodyPr wrap="none" anchor="ctr"/>
          <a:lstStyle/>
          <a:p>
            <a:pPr>
              <a:lnSpc>
                <a:spcPct val="90000"/>
              </a:lnSpc>
              <a:defRPr/>
            </a:pP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3</a:t>
            </a:r>
            <a:r>
              <a:rPr lang="en-US" sz="2400">
                <a:effectLst>
                  <a:outerShdw blurRad="38100" dist="38100" dir="2700000" algn="tl">
                    <a:srgbClr val="000000"/>
                  </a:outerShdw>
                </a:effectLst>
                <a:latin typeface="Book Antiqua" pitchFamily="18" charset="0"/>
              </a:rPr>
              <a:t> is a dummy variable</a:t>
            </a:r>
            <a:endParaRPr lang="en-US">
              <a:effectLst>
                <a:outerShdw blurRad="38100" dist="38100" dir="2700000" algn="tl">
                  <a:srgbClr val="000000"/>
                </a:outerShdw>
              </a:effectLst>
              <a:latin typeface="Book Antiqua" pitchFamily="18" charset="0"/>
            </a:endParaRPr>
          </a:p>
        </p:txBody>
      </p:sp>
    </p:spTree>
  </p:cSld>
  <p:clrMapOvr>
    <a:masterClrMapping/>
  </p:clrMapOvr>
  <p:transition spd="slow">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151280-E782-BBB1-69B5-00273AD38A3D}"/>
              </a:ext>
            </a:extLst>
          </p:cNvPr>
          <p:cNvPicPr>
            <a:picLocks noChangeAspect="1"/>
          </p:cNvPicPr>
          <p:nvPr/>
        </p:nvPicPr>
        <p:blipFill>
          <a:blip r:embed="rId3"/>
          <a:stretch>
            <a:fillRect/>
          </a:stretch>
        </p:blipFill>
        <p:spPr>
          <a:xfrm>
            <a:off x="931863" y="1800633"/>
            <a:ext cx="7678737" cy="2591572"/>
          </a:xfrm>
          <a:prstGeom prst="rect">
            <a:avLst/>
          </a:prstGeom>
          <a:noFill/>
        </p:spPr>
      </p:pic>
      <p:sp>
        <p:nvSpPr>
          <p:cNvPr id="8" name="Date Placeholder 2">
            <a:extLst>
              <a:ext uri="{FF2B5EF4-FFF2-40B4-BE49-F238E27FC236}">
                <a16:creationId xmlns:a16="http://schemas.microsoft.com/office/drawing/2014/main" id="{74E48E2F-445D-F8F8-A059-994208FEF2BA}"/>
              </a:ext>
            </a:extLst>
          </p:cNvPr>
          <p:cNvSpPr>
            <a:spLocks noGrp="1"/>
          </p:cNvSpPr>
          <p:nvPr>
            <p:ph type="dt" sz="half" idx="10"/>
          </p:nvPr>
        </p:nvSpPr>
        <p:spPr>
          <a:xfrm>
            <a:off x="946150" y="6248400"/>
            <a:ext cx="1905000" cy="457200"/>
          </a:xfrm>
        </p:spPr>
        <p:txBody>
          <a:bodyPr/>
          <a:lstStyle/>
          <a:p>
            <a:pPr>
              <a:spcAft>
                <a:spcPts val="600"/>
              </a:spcAft>
              <a:defRPr/>
            </a:pPr>
            <a:fld id="{89DE76AE-8016-4E12-BBFB-F3B1387169E7}" type="datetime1">
              <a:rPr lang="en-US" smtClean="0"/>
              <a:pPr>
                <a:spcAft>
                  <a:spcPts val="600"/>
                </a:spcAft>
                <a:defRPr/>
              </a:pPr>
              <a:t>7/22/2024</a:t>
            </a:fld>
            <a:endParaRPr lang="en-US"/>
          </a:p>
        </p:txBody>
      </p:sp>
      <p:sp>
        <p:nvSpPr>
          <p:cNvPr id="10" name="Footer Placeholder 3">
            <a:extLst>
              <a:ext uri="{FF2B5EF4-FFF2-40B4-BE49-F238E27FC236}">
                <a16:creationId xmlns:a16="http://schemas.microsoft.com/office/drawing/2014/main" id="{59635AB0-63CA-387D-1460-BAEBBFB89118}"/>
              </a:ext>
            </a:extLst>
          </p:cNvPr>
          <p:cNvSpPr>
            <a:spLocks noGrp="1"/>
          </p:cNvSpPr>
          <p:nvPr>
            <p:ph type="ftr" sz="quarter" idx="11"/>
          </p:nvPr>
        </p:nvSpPr>
        <p:spPr>
          <a:xfrm>
            <a:off x="3352800" y="6248400"/>
            <a:ext cx="2895600" cy="457200"/>
          </a:xfrm>
        </p:spPr>
        <p:txBody>
          <a:bodyPr/>
          <a:lstStyle/>
          <a:p>
            <a:pPr>
              <a:spcAft>
                <a:spcPts val="600"/>
              </a:spcAft>
              <a:defRPr/>
            </a:pPr>
            <a:r>
              <a:rPr lang="en-US"/>
              <a:t>MC3020</a:t>
            </a:r>
          </a:p>
        </p:txBody>
      </p:sp>
      <p:sp>
        <p:nvSpPr>
          <p:cNvPr id="12" name="Slide Number Placeholder 4">
            <a:extLst>
              <a:ext uri="{FF2B5EF4-FFF2-40B4-BE49-F238E27FC236}">
                <a16:creationId xmlns:a16="http://schemas.microsoft.com/office/drawing/2014/main" id="{23889083-DE8D-5288-9E6D-1580280F4C67}"/>
              </a:ext>
            </a:extLst>
          </p:cNvPr>
          <p:cNvSpPr>
            <a:spLocks noGrp="1"/>
          </p:cNvSpPr>
          <p:nvPr>
            <p:ph type="sldNum" sz="quarter" idx="12"/>
          </p:nvPr>
        </p:nvSpPr>
        <p:spPr>
          <a:xfrm>
            <a:off x="6705600" y="6248400"/>
            <a:ext cx="1905000" cy="457200"/>
          </a:xfrm>
        </p:spPr>
        <p:txBody>
          <a:bodyPr/>
          <a:lstStyle/>
          <a:p>
            <a:pPr>
              <a:spcAft>
                <a:spcPts val="600"/>
              </a:spcAft>
              <a:defRPr/>
            </a:pPr>
            <a:fld id="{9ED58F9B-28CC-45BA-B87E-300B3A1B38A0}" type="slidenum">
              <a:rPr lang="en-US"/>
              <a:pPr>
                <a:spcAft>
                  <a:spcPts val="600"/>
                </a:spcAft>
                <a:defRPr/>
              </a:pPr>
              <a:t>75</a:t>
            </a:fld>
            <a:endParaRPr lang="en-US"/>
          </a:p>
        </p:txBody>
      </p:sp>
    </p:spTree>
  </p:cSld>
  <p:clrMapOvr>
    <a:masterClrMapping/>
  </p:clrMapOvr>
  <p:transition spd="slow">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C82058-1A22-A117-C194-02DA685AFC64}"/>
              </a:ext>
            </a:extLst>
          </p:cNvPr>
          <p:cNvPicPr>
            <a:picLocks noChangeAspect="1"/>
          </p:cNvPicPr>
          <p:nvPr/>
        </p:nvPicPr>
        <p:blipFill>
          <a:blip r:embed="rId2"/>
          <a:stretch>
            <a:fillRect/>
          </a:stretch>
        </p:blipFill>
        <p:spPr>
          <a:xfrm>
            <a:off x="609600" y="1828800"/>
            <a:ext cx="7678737" cy="4050534"/>
          </a:xfrm>
          <a:prstGeom prst="rect">
            <a:avLst/>
          </a:prstGeom>
          <a:noFill/>
        </p:spPr>
      </p:pic>
      <p:sp>
        <p:nvSpPr>
          <p:cNvPr id="3" name="Date Placeholder 2">
            <a:extLst>
              <a:ext uri="{FF2B5EF4-FFF2-40B4-BE49-F238E27FC236}">
                <a16:creationId xmlns:a16="http://schemas.microsoft.com/office/drawing/2014/main" id="{A13A3820-38D8-E98A-0B4F-CEE1EB9FC59F}"/>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89DE76AE-8016-4E12-BBFB-F3B1387169E7}" type="datetime1">
              <a:rPr lang="en-US" smtClean="0"/>
              <a:pPr>
                <a:spcAft>
                  <a:spcPts val="600"/>
                </a:spcAft>
                <a:defRPr/>
              </a:pPr>
              <a:t>7/22/2024</a:t>
            </a:fld>
            <a:endParaRPr lang="en-US"/>
          </a:p>
        </p:txBody>
      </p:sp>
      <p:sp>
        <p:nvSpPr>
          <p:cNvPr id="4" name="Footer Placeholder 3">
            <a:extLst>
              <a:ext uri="{FF2B5EF4-FFF2-40B4-BE49-F238E27FC236}">
                <a16:creationId xmlns:a16="http://schemas.microsoft.com/office/drawing/2014/main" id="{3E4A61A3-6144-EE34-B42D-FA95ED3B615D}"/>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5" name="Slide Number Placeholder 4">
            <a:extLst>
              <a:ext uri="{FF2B5EF4-FFF2-40B4-BE49-F238E27FC236}">
                <a16:creationId xmlns:a16="http://schemas.microsoft.com/office/drawing/2014/main" id="{D7C3BC17-868E-5397-1737-46BBF6F453E4}"/>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9ED58F9B-28CC-45BA-B87E-300B3A1B38A0}" type="slidenum">
              <a:rPr lang="en-US" smtClean="0"/>
              <a:pPr>
                <a:spcAft>
                  <a:spcPts val="600"/>
                </a:spcAft>
                <a:defRPr/>
              </a:pPr>
              <a:t>76</a:t>
            </a:fld>
            <a:endParaRPr lang="en-US"/>
          </a:p>
        </p:txBody>
      </p:sp>
    </p:spTree>
    <p:extLst>
      <p:ext uri="{BB962C8B-B14F-4D97-AF65-F5344CB8AC3E}">
        <p14:creationId xmlns:p14="http://schemas.microsoft.com/office/powerpoint/2010/main" val="352295265"/>
      </p:ext>
    </p:extLst>
  </p:cSld>
  <p:clrMapOvr>
    <a:masterClrMapping/>
  </p:clrMapOvr>
  <p:transition spd="slow">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5C90210-0D72-4B9B-2AA3-FF60C071BA5D}"/>
              </a:ext>
            </a:extLst>
          </p:cNvPr>
          <p:cNvSpPr>
            <a:spLocks noGrp="1"/>
          </p:cNvSpPr>
          <p:nvPr>
            <p:ph type="dt" sz="half" idx="10"/>
          </p:nvPr>
        </p:nvSpPr>
        <p:spPr/>
        <p:txBody>
          <a:bodyPr/>
          <a:lstStyle/>
          <a:p>
            <a:pPr>
              <a:defRPr/>
            </a:pPr>
            <a:fld id="{89DE76AE-8016-4E12-BBFB-F3B1387169E7}" type="datetime1">
              <a:rPr lang="en-US" smtClean="0"/>
              <a:t>7/22/2024</a:t>
            </a:fld>
            <a:endParaRPr lang="en-US"/>
          </a:p>
        </p:txBody>
      </p:sp>
      <p:sp>
        <p:nvSpPr>
          <p:cNvPr id="4" name="Footer Placeholder 3">
            <a:extLst>
              <a:ext uri="{FF2B5EF4-FFF2-40B4-BE49-F238E27FC236}">
                <a16:creationId xmlns:a16="http://schemas.microsoft.com/office/drawing/2014/main" id="{14C7B300-7192-548C-9DBE-148078028B71}"/>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7D99CB89-0C70-B393-D370-D5CC7735D6E7}"/>
              </a:ext>
            </a:extLst>
          </p:cNvPr>
          <p:cNvSpPr>
            <a:spLocks noGrp="1"/>
          </p:cNvSpPr>
          <p:nvPr>
            <p:ph type="sldNum" sz="quarter" idx="12"/>
          </p:nvPr>
        </p:nvSpPr>
        <p:spPr/>
        <p:txBody>
          <a:bodyPr/>
          <a:lstStyle/>
          <a:p>
            <a:pPr>
              <a:defRPr/>
            </a:pPr>
            <a:fld id="{9ED58F9B-28CC-45BA-B87E-300B3A1B38A0}" type="slidenum">
              <a:rPr lang="en-US" smtClean="0"/>
              <a:pPr>
                <a:defRPr/>
              </a:pPr>
              <a:t>77</a:t>
            </a:fld>
            <a:endParaRPr lang="en-US"/>
          </a:p>
        </p:txBody>
      </p:sp>
      <p:sp>
        <p:nvSpPr>
          <p:cNvPr id="6" name="Rectangle 2">
            <a:extLst>
              <a:ext uri="{FF2B5EF4-FFF2-40B4-BE49-F238E27FC236}">
                <a16:creationId xmlns:a16="http://schemas.microsoft.com/office/drawing/2014/main" id="{ECCFFE09-0CD9-E9A3-3748-F1CE19F9E55D}"/>
              </a:ext>
            </a:extLst>
          </p:cNvPr>
          <p:cNvSpPr txBox="1">
            <a:spLocks noChangeArrowheads="1"/>
          </p:cNvSpPr>
          <p:nvPr/>
        </p:nvSpPr>
        <p:spPr bwMode="auto">
          <a:xfrm>
            <a:off x="830705" y="685800"/>
            <a:ext cx="77724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0" indent="0">
              <a:buNone/>
              <a:defRPr/>
            </a:pPr>
            <a:r>
              <a:rPr lang="en-US" kern="0" dirty="0">
                <a:solidFill>
                  <a:srgbClr val="C00000"/>
                </a:solidFill>
                <a:latin typeface="Times New Roman" panose="02020603050405020304" pitchFamily="18" charset="0"/>
                <a:cs typeface="Times New Roman" panose="02020603050405020304" pitchFamily="18" charset="0"/>
              </a:rPr>
              <a:t>Practice Problem 1</a:t>
            </a:r>
          </a:p>
        </p:txBody>
      </p:sp>
      <p:sp>
        <p:nvSpPr>
          <p:cNvPr id="8" name="TextBox 7">
            <a:extLst>
              <a:ext uri="{FF2B5EF4-FFF2-40B4-BE49-F238E27FC236}">
                <a16:creationId xmlns:a16="http://schemas.microsoft.com/office/drawing/2014/main" id="{E19E8615-F2DC-B803-7058-2F6F4E55CEEE}"/>
              </a:ext>
            </a:extLst>
          </p:cNvPr>
          <p:cNvSpPr txBox="1"/>
          <p:nvPr/>
        </p:nvSpPr>
        <p:spPr>
          <a:xfrm>
            <a:off x="270447" y="1523631"/>
            <a:ext cx="8603105" cy="4739759"/>
          </a:xfrm>
          <a:prstGeom prst="rect">
            <a:avLst/>
          </a:prstGeom>
          <a:noFill/>
        </p:spPr>
        <p:txBody>
          <a:bodyPr wrap="square">
            <a:spAutoFit/>
          </a:bodyPr>
          <a:lstStyle/>
          <a:p>
            <a:pPr lvl="0" algn="just">
              <a:lnSpc>
                <a:spcPct val="120000"/>
              </a:lnSpc>
            </a:pPr>
            <a:r>
              <a:rPr lang="en-US" sz="2000" dirty="0">
                <a:effectLst/>
                <a:latin typeface="Times New Roman" panose="02020603050405020304" pitchFamily="18" charset="0"/>
                <a:ea typeface="Times New Roman" panose="02020603050405020304" pitchFamily="18" charset="0"/>
              </a:rPr>
              <a:t>A doctor wanted to determine whether there was a relation between a male’s age and his HDL (so-called “good”) cholesterol. He randomly selected 11 of his patients and determined their HDL cholesterol. He obtained the following data:</a:t>
            </a:r>
            <a:endParaRPr lang="en-NZ" sz="2000" dirty="0">
              <a:effectLst/>
              <a:latin typeface="Times New Roman" panose="02020603050405020304" pitchFamily="18" charset="0"/>
              <a:ea typeface="Times New Roman" panose="02020603050405020304" pitchFamily="18" charset="0"/>
            </a:endParaRPr>
          </a:p>
          <a:p>
            <a:pPr algn="just">
              <a:lnSpc>
                <a:spcPct val="120000"/>
              </a:lnSpc>
            </a:pPr>
            <a:r>
              <a:rPr lang="en-US" sz="2000" dirty="0">
                <a:effectLst/>
                <a:latin typeface="Times New Roman" panose="02020603050405020304" pitchFamily="18" charset="0"/>
                <a:ea typeface="Times New Roman" panose="02020603050405020304" pitchFamily="18" charset="0"/>
              </a:rPr>
              <a:t>Age:	38   42</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46   32</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55	 52  61</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61  26</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38</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66	</a:t>
            </a:r>
            <a:endParaRPr lang="en-NZ" sz="2000" dirty="0">
              <a:effectLst/>
              <a:latin typeface="Times New Roman" panose="02020603050405020304" pitchFamily="18" charset="0"/>
              <a:ea typeface="Times New Roman" panose="02020603050405020304" pitchFamily="18" charset="0"/>
            </a:endParaRPr>
          </a:p>
          <a:p>
            <a:pPr algn="just">
              <a:lnSpc>
                <a:spcPct val="120000"/>
              </a:lnSpc>
            </a:pPr>
            <a:r>
              <a:rPr lang="en-US" sz="2000" dirty="0">
                <a:effectLst/>
                <a:latin typeface="Times New Roman" panose="02020603050405020304" pitchFamily="18" charset="0"/>
                <a:ea typeface="Times New Roman" panose="02020603050405020304" pitchFamily="18" charset="0"/>
              </a:rPr>
              <a:t>HDL:	47   54</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64   46</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45	 50  62</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58  37</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44</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62</a:t>
            </a:r>
            <a:endParaRPr lang="en-NZ"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Use R or any other software to answer the following questions.</a:t>
            </a: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Draw a scatter diagram of the data treating age as the predictor variable and HDL as the response variable. What type of relation, if any, appears to exist between age and HDL cholesterol? </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Compute the linear correlation coefficient between age and HDL cholesterol. Comment on the strength of the linear relationship using the correlation coefficient. </a:t>
            </a:r>
            <a:endParaRPr lang="en-NZ" sz="2000" dirty="0">
              <a:effectLst/>
              <a:latin typeface="Times New Roman" panose="02020603050405020304" pitchFamily="18" charset="0"/>
              <a:ea typeface="Times New Roman" panose="02020603050405020304" pitchFamily="18" charset="0"/>
            </a:endParaRPr>
          </a:p>
          <a:p>
            <a:endParaRPr lang="en-NZ" dirty="0"/>
          </a:p>
        </p:txBody>
      </p:sp>
    </p:spTree>
    <p:extLst>
      <p:ext uri="{BB962C8B-B14F-4D97-AF65-F5344CB8AC3E}">
        <p14:creationId xmlns:p14="http://schemas.microsoft.com/office/powerpoint/2010/main" val="3152955513"/>
      </p:ext>
    </p:extLst>
  </p:cSld>
  <p:clrMapOvr>
    <a:masterClrMapping/>
  </p:clrMapOvr>
  <p:transition spd="slow">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9681525-1B1D-5DFD-A1A0-5A313178B763}"/>
              </a:ext>
            </a:extLst>
          </p:cNvPr>
          <p:cNvSpPr>
            <a:spLocks noGrp="1"/>
          </p:cNvSpPr>
          <p:nvPr>
            <p:ph type="dt" sz="half" idx="10"/>
          </p:nvPr>
        </p:nvSpPr>
        <p:spPr/>
        <p:txBody>
          <a:bodyPr/>
          <a:lstStyle/>
          <a:p>
            <a:pPr>
              <a:defRPr/>
            </a:pPr>
            <a:fld id="{89DE76AE-8016-4E12-BBFB-F3B1387169E7}" type="datetime1">
              <a:rPr lang="en-US" smtClean="0"/>
              <a:t>7/22/2024</a:t>
            </a:fld>
            <a:endParaRPr lang="en-US"/>
          </a:p>
        </p:txBody>
      </p:sp>
      <p:sp>
        <p:nvSpPr>
          <p:cNvPr id="4" name="Footer Placeholder 3">
            <a:extLst>
              <a:ext uri="{FF2B5EF4-FFF2-40B4-BE49-F238E27FC236}">
                <a16:creationId xmlns:a16="http://schemas.microsoft.com/office/drawing/2014/main" id="{39913886-6806-8C4C-8388-1B368F6B2A7E}"/>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55BF40A0-CC0C-2693-566D-35C4EC0ADB21}"/>
              </a:ext>
            </a:extLst>
          </p:cNvPr>
          <p:cNvSpPr>
            <a:spLocks noGrp="1"/>
          </p:cNvSpPr>
          <p:nvPr>
            <p:ph type="sldNum" sz="quarter" idx="12"/>
          </p:nvPr>
        </p:nvSpPr>
        <p:spPr/>
        <p:txBody>
          <a:bodyPr/>
          <a:lstStyle/>
          <a:p>
            <a:pPr>
              <a:defRPr/>
            </a:pPr>
            <a:fld id="{9ED58F9B-28CC-45BA-B87E-300B3A1B38A0}" type="slidenum">
              <a:rPr lang="en-US" smtClean="0"/>
              <a:pPr>
                <a:defRPr/>
              </a:pPr>
              <a:t>78</a:t>
            </a:fld>
            <a:endParaRPr lang="en-US"/>
          </a:p>
        </p:txBody>
      </p:sp>
      <p:sp>
        <p:nvSpPr>
          <p:cNvPr id="7" name="TextBox 6">
            <a:extLst>
              <a:ext uri="{FF2B5EF4-FFF2-40B4-BE49-F238E27FC236}">
                <a16:creationId xmlns:a16="http://schemas.microsoft.com/office/drawing/2014/main" id="{1804C9C3-7263-579B-5268-36678D54C0DE}"/>
              </a:ext>
            </a:extLst>
          </p:cNvPr>
          <p:cNvSpPr txBox="1"/>
          <p:nvPr/>
        </p:nvSpPr>
        <p:spPr>
          <a:xfrm>
            <a:off x="946150" y="1731583"/>
            <a:ext cx="7816850" cy="2276072"/>
          </a:xfrm>
          <a:prstGeom prst="rect">
            <a:avLst/>
          </a:prstGeom>
          <a:noFill/>
        </p:spPr>
        <p:txBody>
          <a:bodyPr wrap="square">
            <a:spAutoFit/>
          </a:bodyPr>
          <a:lstStyle/>
          <a:p>
            <a:pPr marL="342900" lvl="0" indent="-342900" algn="just">
              <a:lnSpc>
                <a:spcPct val="120000"/>
              </a:lnSpc>
              <a:buFont typeface="+mj-lt"/>
              <a:buAutoNum type="alphaLcPeriod" startAt="3"/>
            </a:pPr>
            <a:r>
              <a:rPr lang="en-US" sz="2000" dirty="0">
                <a:effectLst/>
                <a:latin typeface="Times New Roman" panose="02020603050405020304" pitchFamily="18" charset="0"/>
                <a:ea typeface="Times New Roman" panose="02020603050405020304" pitchFamily="18" charset="0"/>
              </a:rPr>
              <a:t>Find the least-squares regression line treating age as the predictor variable and HDL as the response variable. </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startAt="3"/>
            </a:pPr>
            <a:r>
              <a:rPr lang="en-US" sz="2000" dirty="0">
                <a:effectLst/>
                <a:latin typeface="Times New Roman" panose="02020603050405020304" pitchFamily="18" charset="0"/>
                <a:ea typeface="Times New Roman" panose="02020603050405020304" pitchFamily="18" charset="0"/>
              </a:rPr>
              <a:t>Interpret the intercept and the slope coefficient in the regression line in the context of the problem. </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startAt="3"/>
            </a:pPr>
            <a:r>
              <a:rPr lang="en-US" sz="2000" dirty="0">
                <a:effectLst/>
                <a:latin typeface="Times New Roman" panose="02020603050405020304" pitchFamily="18" charset="0"/>
                <a:ea typeface="Times New Roman" panose="02020603050405020304" pitchFamily="18" charset="0"/>
              </a:rPr>
              <a:t>Use the regression line and predict HDL for a male of age 43. </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startAt="3"/>
            </a:pPr>
            <a:r>
              <a:rPr lang="en-US" sz="2000" dirty="0">
                <a:effectLst/>
                <a:latin typeface="Times New Roman" panose="02020603050405020304" pitchFamily="18" charset="0"/>
                <a:ea typeface="Times New Roman" panose="02020603050405020304" pitchFamily="18" charset="0"/>
              </a:rPr>
              <a:t>Compute the coefficient of determination and interpret the value. </a:t>
            </a:r>
            <a:endParaRPr lang="en-NZ"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97390130"/>
      </p:ext>
    </p:extLst>
  </p:cSld>
  <p:clrMapOvr>
    <a:masterClrMapping/>
  </p:clrMapOvr>
  <p:transition spd="slow">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9681525-1B1D-5DFD-A1A0-5A313178B763}"/>
              </a:ext>
            </a:extLst>
          </p:cNvPr>
          <p:cNvSpPr>
            <a:spLocks noGrp="1"/>
          </p:cNvSpPr>
          <p:nvPr>
            <p:ph type="dt" sz="half" idx="10"/>
          </p:nvPr>
        </p:nvSpPr>
        <p:spPr/>
        <p:txBody>
          <a:bodyPr/>
          <a:lstStyle/>
          <a:p>
            <a:pPr>
              <a:defRPr/>
            </a:pPr>
            <a:fld id="{89DE76AE-8016-4E12-BBFB-F3B1387169E7}" type="datetime1">
              <a:rPr lang="en-US" smtClean="0"/>
              <a:t>7/22/2024</a:t>
            </a:fld>
            <a:endParaRPr lang="en-US"/>
          </a:p>
        </p:txBody>
      </p:sp>
      <p:sp>
        <p:nvSpPr>
          <p:cNvPr id="4" name="Footer Placeholder 3">
            <a:extLst>
              <a:ext uri="{FF2B5EF4-FFF2-40B4-BE49-F238E27FC236}">
                <a16:creationId xmlns:a16="http://schemas.microsoft.com/office/drawing/2014/main" id="{39913886-6806-8C4C-8388-1B368F6B2A7E}"/>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55BF40A0-CC0C-2693-566D-35C4EC0ADB21}"/>
              </a:ext>
            </a:extLst>
          </p:cNvPr>
          <p:cNvSpPr>
            <a:spLocks noGrp="1"/>
          </p:cNvSpPr>
          <p:nvPr>
            <p:ph type="sldNum" sz="quarter" idx="12"/>
          </p:nvPr>
        </p:nvSpPr>
        <p:spPr/>
        <p:txBody>
          <a:bodyPr/>
          <a:lstStyle/>
          <a:p>
            <a:pPr>
              <a:defRPr/>
            </a:pPr>
            <a:fld id="{9ED58F9B-28CC-45BA-B87E-300B3A1B38A0}" type="slidenum">
              <a:rPr lang="en-US" smtClean="0"/>
              <a:pPr>
                <a:defRPr/>
              </a:pPr>
              <a:t>79</a:t>
            </a:fld>
            <a:endParaRPr lang="en-US"/>
          </a:p>
        </p:txBody>
      </p:sp>
      <p:sp>
        <p:nvSpPr>
          <p:cNvPr id="6" name="TextBox 5">
            <a:extLst>
              <a:ext uri="{FF2B5EF4-FFF2-40B4-BE49-F238E27FC236}">
                <a16:creationId xmlns:a16="http://schemas.microsoft.com/office/drawing/2014/main" id="{063422DC-8583-4CA0-0589-D104D3B27A4F}"/>
              </a:ext>
            </a:extLst>
          </p:cNvPr>
          <p:cNvSpPr txBox="1"/>
          <p:nvPr/>
        </p:nvSpPr>
        <p:spPr>
          <a:xfrm>
            <a:off x="762000" y="1731583"/>
            <a:ext cx="7848600" cy="2057743"/>
          </a:xfrm>
          <a:prstGeom prst="rect">
            <a:avLst/>
          </a:prstGeom>
          <a:noFill/>
        </p:spPr>
        <p:txBody>
          <a:bodyPr wrap="square">
            <a:spAutoFit/>
          </a:bodyPr>
          <a:lstStyle/>
          <a:p>
            <a:pPr lvl="0" algn="just">
              <a:lnSpc>
                <a:spcPct val="120000"/>
              </a:lnSpc>
            </a:pPr>
            <a:r>
              <a:rPr lang="en-US" sz="1800">
                <a:effectLst/>
                <a:latin typeface="Times New Roman" panose="02020603050405020304" pitchFamily="18" charset="0"/>
                <a:ea typeface="Times New Roman" panose="02020603050405020304" pitchFamily="18" charset="0"/>
              </a:rPr>
              <a:t>In the questions below use the data in the accompanying table. You may use SPSS output to answer the questions. The data come from a study of ice cream consumption that spanned the springs and summers of three years. The ice cream consumption is in pints per capita per week, price of the ice cream is in dollars, family income of consumers is in dollars per week, and temperature is in degrees Fahrenheit.</a:t>
            </a:r>
            <a:endParaRPr lang="en-NZ" sz="1800" dirty="0">
              <a:effectLst/>
              <a:latin typeface="Times New Roman" panose="02020603050405020304" pitchFamily="18" charset="0"/>
              <a:ea typeface="Times New Roman" panose="02020603050405020304" pitchFamily="18" charset="0"/>
            </a:endParaRPr>
          </a:p>
        </p:txBody>
      </p:sp>
      <p:sp>
        <p:nvSpPr>
          <p:cNvPr id="7" name="Rectangle 2">
            <a:extLst>
              <a:ext uri="{FF2B5EF4-FFF2-40B4-BE49-F238E27FC236}">
                <a16:creationId xmlns:a16="http://schemas.microsoft.com/office/drawing/2014/main" id="{5094EBA4-6A25-A695-5C33-32599DE69653}"/>
              </a:ext>
            </a:extLst>
          </p:cNvPr>
          <p:cNvSpPr txBox="1">
            <a:spLocks noChangeArrowheads="1"/>
          </p:cNvSpPr>
          <p:nvPr/>
        </p:nvSpPr>
        <p:spPr bwMode="auto">
          <a:xfrm>
            <a:off x="830705" y="685800"/>
            <a:ext cx="77724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0" indent="0">
              <a:buNone/>
              <a:defRPr/>
            </a:pPr>
            <a:r>
              <a:rPr lang="en-US" kern="0" dirty="0">
                <a:solidFill>
                  <a:srgbClr val="C00000"/>
                </a:solidFill>
                <a:latin typeface="Times New Roman" panose="02020603050405020304" pitchFamily="18" charset="0"/>
                <a:cs typeface="Times New Roman" panose="02020603050405020304" pitchFamily="18" charset="0"/>
              </a:rPr>
              <a:t>Practice Problem 2</a:t>
            </a:r>
          </a:p>
        </p:txBody>
      </p:sp>
      <p:graphicFrame>
        <p:nvGraphicFramePr>
          <p:cNvPr id="14" name="Table 13">
            <a:extLst>
              <a:ext uri="{FF2B5EF4-FFF2-40B4-BE49-F238E27FC236}">
                <a16:creationId xmlns:a16="http://schemas.microsoft.com/office/drawing/2014/main" id="{6494A8AC-AE31-69E5-ADAA-9E21A89F858F}"/>
              </a:ext>
            </a:extLst>
          </p:cNvPr>
          <p:cNvGraphicFramePr>
            <a:graphicFrameLocks noGrp="1"/>
          </p:cNvGraphicFramePr>
          <p:nvPr>
            <p:extLst>
              <p:ext uri="{D42A27DB-BD31-4B8C-83A1-F6EECF244321}">
                <p14:modId xmlns:p14="http://schemas.microsoft.com/office/powerpoint/2010/main" val="613837379"/>
              </p:ext>
            </p:extLst>
          </p:nvPr>
        </p:nvGraphicFramePr>
        <p:xfrm>
          <a:off x="762000" y="3886200"/>
          <a:ext cx="7772399" cy="933960"/>
        </p:xfrm>
        <a:graphic>
          <a:graphicData uri="http://schemas.openxmlformats.org/drawingml/2006/table">
            <a:tbl>
              <a:tblPr>
                <a:tableStyleId>{5C22544A-7EE6-4342-B048-85BDC9FD1C3A}</a:tableStyleId>
              </a:tblPr>
              <a:tblGrid>
                <a:gridCol w="1219200">
                  <a:extLst>
                    <a:ext uri="{9D8B030D-6E8A-4147-A177-3AD203B41FA5}">
                      <a16:colId xmlns:a16="http://schemas.microsoft.com/office/drawing/2014/main" val="3392168792"/>
                    </a:ext>
                  </a:extLst>
                </a:gridCol>
                <a:gridCol w="718832">
                  <a:extLst>
                    <a:ext uri="{9D8B030D-6E8A-4147-A177-3AD203B41FA5}">
                      <a16:colId xmlns:a16="http://schemas.microsoft.com/office/drawing/2014/main" val="3705748233"/>
                    </a:ext>
                  </a:extLst>
                </a:gridCol>
                <a:gridCol w="648949">
                  <a:extLst>
                    <a:ext uri="{9D8B030D-6E8A-4147-A177-3AD203B41FA5}">
                      <a16:colId xmlns:a16="http://schemas.microsoft.com/office/drawing/2014/main" val="1964703965"/>
                    </a:ext>
                  </a:extLst>
                </a:gridCol>
                <a:gridCol w="648949">
                  <a:extLst>
                    <a:ext uri="{9D8B030D-6E8A-4147-A177-3AD203B41FA5}">
                      <a16:colId xmlns:a16="http://schemas.microsoft.com/office/drawing/2014/main" val="1425788236"/>
                    </a:ext>
                  </a:extLst>
                </a:gridCol>
                <a:gridCol w="648067">
                  <a:extLst>
                    <a:ext uri="{9D8B030D-6E8A-4147-A177-3AD203B41FA5}">
                      <a16:colId xmlns:a16="http://schemas.microsoft.com/office/drawing/2014/main" val="2997292923"/>
                    </a:ext>
                  </a:extLst>
                </a:gridCol>
                <a:gridCol w="648067">
                  <a:extLst>
                    <a:ext uri="{9D8B030D-6E8A-4147-A177-3AD203B41FA5}">
                      <a16:colId xmlns:a16="http://schemas.microsoft.com/office/drawing/2014/main" val="3509256446"/>
                    </a:ext>
                  </a:extLst>
                </a:gridCol>
                <a:gridCol w="648067">
                  <a:extLst>
                    <a:ext uri="{9D8B030D-6E8A-4147-A177-3AD203B41FA5}">
                      <a16:colId xmlns:a16="http://schemas.microsoft.com/office/drawing/2014/main" val="1371629375"/>
                    </a:ext>
                  </a:extLst>
                </a:gridCol>
                <a:gridCol w="648067">
                  <a:extLst>
                    <a:ext uri="{9D8B030D-6E8A-4147-A177-3AD203B41FA5}">
                      <a16:colId xmlns:a16="http://schemas.microsoft.com/office/drawing/2014/main" val="1520134785"/>
                    </a:ext>
                  </a:extLst>
                </a:gridCol>
                <a:gridCol w="648067">
                  <a:extLst>
                    <a:ext uri="{9D8B030D-6E8A-4147-A177-3AD203B41FA5}">
                      <a16:colId xmlns:a16="http://schemas.microsoft.com/office/drawing/2014/main" val="1176002043"/>
                    </a:ext>
                  </a:extLst>
                </a:gridCol>
                <a:gridCol w="648067">
                  <a:extLst>
                    <a:ext uri="{9D8B030D-6E8A-4147-A177-3AD203B41FA5}">
                      <a16:colId xmlns:a16="http://schemas.microsoft.com/office/drawing/2014/main" val="1264130426"/>
                    </a:ext>
                  </a:extLst>
                </a:gridCol>
                <a:gridCol w="648067">
                  <a:extLst>
                    <a:ext uri="{9D8B030D-6E8A-4147-A177-3AD203B41FA5}">
                      <a16:colId xmlns:a16="http://schemas.microsoft.com/office/drawing/2014/main" val="711509462"/>
                    </a:ext>
                  </a:extLst>
                </a:gridCol>
              </a:tblGrid>
              <a:tr h="0">
                <a:tc>
                  <a:txBody>
                    <a:bodyPr/>
                    <a:lstStyle/>
                    <a:p>
                      <a:pPr algn="just">
                        <a:lnSpc>
                          <a:spcPct val="120000"/>
                        </a:lnSpc>
                      </a:pPr>
                      <a:r>
                        <a:rPr lang="en-US" sz="1400" dirty="0">
                          <a:effectLst/>
                        </a:rPr>
                        <a:t>Consumption</a:t>
                      </a:r>
                      <a:endParaRPr lang="en-NZ"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0.386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0.374</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0.393</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0.425</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0.406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0.344</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0.327</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0.288</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0.269</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0.256</a:t>
                      </a:r>
                      <a:endParaRPr lang="en-NZ"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09227122"/>
                  </a:ext>
                </a:extLst>
              </a:tr>
              <a:tr h="0">
                <a:tc>
                  <a:txBody>
                    <a:bodyPr/>
                    <a:lstStyle/>
                    <a:p>
                      <a:pPr algn="just">
                        <a:lnSpc>
                          <a:spcPct val="120000"/>
                        </a:lnSpc>
                      </a:pPr>
                      <a:r>
                        <a:rPr lang="en-US" sz="1400">
                          <a:effectLst/>
                        </a:rPr>
                        <a:t>Price</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1.35</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1.41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dirty="0">
                          <a:effectLst/>
                        </a:rPr>
                        <a:t>1.39</a:t>
                      </a:r>
                      <a:endParaRPr lang="en-NZ"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1.40</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1.38</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1.34</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1.33</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1.39</a:t>
                      </a:r>
                      <a:endParaRPr lang="en-NZ"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61479507"/>
                  </a:ext>
                </a:extLst>
              </a:tr>
              <a:tr h="0">
                <a:tc>
                  <a:txBody>
                    <a:bodyPr/>
                    <a:lstStyle/>
                    <a:p>
                      <a:pPr algn="just">
                        <a:lnSpc>
                          <a:spcPct val="120000"/>
                        </a:lnSpc>
                      </a:pPr>
                      <a:r>
                        <a:rPr lang="en-US" sz="1400">
                          <a:effectLst/>
                        </a:rPr>
                        <a:t>Income</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365</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360</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342</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369</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342</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356</a:t>
                      </a:r>
                      <a:endParaRPr lang="en-NZ"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06644717"/>
                  </a:ext>
                </a:extLst>
              </a:tr>
              <a:tr h="0">
                <a:tc>
                  <a:txBody>
                    <a:bodyPr/>
                    <a:lstStyle/>
                    <a:p>
                      <a:pPr algn="just">
                        <a:lnSpc>
                          <a:spcPct val="120000"/>
                        </a:lnSpc>
                      </a:pPr>
                      <a:r>
                        <a:rPr lang="en-US" sz="1400">
                          <a:effectLst/>
                        </a:rPr>
                        <a:t>Temperature</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41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56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63</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68</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69</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65</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47</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32</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dirty="0">
                          <a:effectLst/>
                        </a:rPr>
                        <a:t>24</a:t>
                      </a:r>
                      <a:endParaRPr lang="en-NZ"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81737916"/>
                  </a:ext>
                </a:extLst>
              </a:tr>
            </a:tbl>
          </a:graphicData>
        </a:graphic>
      </p:graphicFrame>
    </p:spTree>
    <p:extLst>
      <p:ext uri="{BB962C8B-B14F-4D97-AF65-F5344CB8AC3E}">
        <p14:creationId xmlns:p14="http://schemas.microsoft.com/office/powerpoint/2010/main" val="1760508432"/>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8</a:t>
            </a:fld>
            <a:endParaRPr lang="en-US"/>
          </a:p>
        </p:txBody>
      </p:sp>
      <p:pic>
        <p:nvPicPr>
          <p:cNvPr id="5" name="Picture 4"/>
          <p:cNvPicPr>
            <a:picLocks noChangeAspect="1"/>
          </p:cNvPicPr>
          <p:nvPr/>
        </p:nvPicPr>
        <p:blipFill>
          <a:blip r:embed="rId2"/>
          <a:stretch>
            <a:fillRect/>
          </a:stretch>
        </p:blipFill>
        <p:spPr>
          <a:xfrm>
            <a:off x="838200" y="1828800"/>
            <a:ext cx="7387770" cy="4267202"/>
          </a:xfrm>
          <a:prstGeom prst="rect">
            <a:avLst/>
          </a:prstGeom>
        </p:spPr>
      </p:pic>
      <p:sp>
        <p:nvSpPr>
          <p:cNvPr id="2" name="Date Placeholder 1"/>
          <p:cNvSpPr>
            <a:spLocks noGrp="1"/>
          </p:cNvSpPr>
          <p:nvPr>
            <p:ph type="dt" sz="half" idx="10"/>
          </p:nvPr>
        </p:nvSpPr>
        <p:spPr/>
        <p:txBody>
          <a:bodyPr/>
          <a:lstStyle/>
          <a:p>
            <a:pPr>
              <a:defRPr/>
            </a:pPr>
            <a:fld id="{91A7DA94-4401-4582-AEF6-6913751D1E4C}" type="datetime1">
              <a:rPr lang="en-US" smtClean="0"/>
              <a:t>7/22/2024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4187214592"/>
      </p:ext>
    </p:extLst>
  </p:cSld>
  <p:clrMapOvr>
    <a:masterClrMapping/>
  </p:clrMapOvr>
  <p:transition spd="slow">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7B4503D-15FB-083A-879F-F6B17A9B1813}"/>
              </a:ext>
            </a:extLst>
          </p:cNvPr>
          <p:cNvSpPr>
            <a:spLocks noGrp="1"/>
          </p:cNvSpPr>
          <p:nvPr>
            <p:ph type="dt" sz="half" idx="10"/>
          </p:nvPr>
        </p:nvSpPr>
        <p:spPr/>
        <p:txBody>
          <a:bodyPr/>
          <a:lstStyle/>
          <a:p>
            <a:pPr>
              <a:defRPr/>
            </a:pPr>
            <a:fld id="{89DE76AE-8016-4E12-BBFB-F3B1387169E7}" type="datetime1">
              <a:rPr lang="en-US" smtClean="0"/>
              <a:t>7/22/2024</a:t>
            </a:fld>
            <a:endParaRPr lang="en-US"/>
          </a:p>
        </p:txBody>
      </p:sp>
      <p:sp>
        <p:nvSpPr>
          <p:cNvPr id="4" name="Footer Placeholder 3">
            <a:extLst>
              <a:ext uri="{FF2B5EF4-FFF2-40B4-BE49-F238E27FC236}">
                <a16:creationId xmlns:a16="http://schemas.microsoft.com/office/drawing/2014/main" id="{C2BD3AA4-904D-7E63-F5D8-E4EF167D2945}"/>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F67B1570-91D1-8C7F-9003-4D9FA76BEDCF}"/>
              </a:ext>
            </a:extLst>
          </p:cNvPr>
          <p:cNvSpPr>
            <a:spLocks noGrp="1"/>
          </p:cNvSpPr>
          <p:nvPr>
            <p:ph type="sldNum" sz="quarter" idx="12"/>
          </p:nvPr>
        </p:nvSpPr>
        <p:spPr/>
        <p:txBody>
          <a:bodyPr/>
          <a:lstStyle/>
          <a:p>
            <a:pPr>
              <a:defRPr/>
            </a:pPr>
            <a:fld id="{9ED58F9B-28CC-45BA-B87E-300B3A1B38A0}" type="slidenum">
              <a:rPr lang="en-US" smtClean="0"/>
              <a:pPr>
                <a:defRPr/>
              </a:pPr>
              <a:t>80</a:t>
            </a:fld>
            <a:endParaRPr lang="en-US"/>
          </a:p>
        </p:txBody>
      </p:sp>
      <p:sp>
        <p:nvSpPr>
          <p:cNvPr id="7" name="TextBox 6">
            <a:extLst>
              <a:ext uri="{FF2B5EF4-FFF2-40B4-BE49-F238E27FC236}">
                <a16:creationId xmlns:a16="http://schemas.microsoft.com/office/drawing/2014/main" id="{9E55E0F4-A265-933B-245E-B7C9EA664DE2}"/>
              </a:ext>
            </a:extLst>
          </p:cNvPr>
          <p:cNvSpPr txBox="1"/>
          <p:nvPr/>
        </p:nvSpPr>
        <p:spPr>
          <a:xfrm>
            <a:off x="511175" y="1736966"/>
            <a:ext cx="8121650" cy="3384068"/>
          </a:xfrm>
          <a:prstGeom prst="rect">
            <a:avLst/>
          </a:prstGeom>
          <a:noFill/>
        </p:spPr>
        <p:txBody>
          <a:bodyPr wrap="square">
            <a:spAutoFit/>
          </a:bodyPr>
          <a:lstStyle/>
          <a:p>
            <a:pPr lvl="0" algn="just">
              <a:lnSpc>
                <a:spcPct val="120000"/>
              </a:lnSpc>
            </a:pPr>
            <a:r>
              <a:rPr lang="en-US" sz="2000" dirty="0">
                <a:effectLst/>
                <a:latin typeface="Times New Roman" panose="02020603050405020304" pitchFamily="18" charset="0"/>
                <a:ea typeface="Times New Roman" panose="02020603050405020304" pitchFamily="18" charset="0"/>
              </a:rPr>
              <a:t>Part 1 </a:t>
            </a: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Use a 0.05 significance level to test for a linear correlation between consumption and price.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Find the equation of the regression that expresses consumption in terms of price.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What percentage of the variation in consumption can be explained by the variation in price?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Test whether the linear model in predicting consumption using price as a predicting variable is significant or not. Use 5% level of significance.</a:t>
            </a:r>
            <a:endParaRPr lang="en-NZ"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07496549"/>
      </p:ext>
    </p:extLst>
  </p:cSld>
  <p:clrMapOvr>
    <a:masterClrMapping/>
  </p:clrMapOvr>
  <p:transition spd="slow">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7B4503D-15FB-083A-879F-F6B17A9B1813}"/>
              </a:ext>
            </a:extLst>
          </p:cNvPr>
          <p:cNvSpPr>
            <a:spLocks noGrp="1"/>
          </p:cNvSpPr>
          <p:nvPr>
            <p:ph type="dt" sz="half" idx="10"/>
          </p:nvPr>
        </p:nvSpPr>
        <p:spPr/>
        <p:txBody>
          <a:bodyPr/>
          <a:lstStyle/>
          <a:p>
            <a:pPr>
              <a:defRPr/>
            </a:pPr>
            <a:fld id="{89DE76AE-8016-4E12-BBFB-F3B1387169E7}" type="datetime1">
              <a:rPr lang="en-US" smtClean="0"/>
              <a:t>7/22/2024</a:t>
            </a:fld>
            <a:endParaRPr lang="en-US"/>
          </a:p>
        </p:txBody>
      </p:sp>
      <p:sp>
        <p:nvSpPr>
          <p:cNvPr id="4" name="Footer Placeholder 3">
            <a:extLst>
              <a:ext uri="{FF2B5EF4-FFF2-40B4-BE49-F238E27FC236}">
                <a16:creationId xmlns:a16="http://schemas.microsoft.com/office/drawing/2014/main" id="{C2BD3AA4-904D-7E63-F5D8-E4EF167D2945}"/>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F67B1570-91D1-8C7F-9003-4D9FA76BEDCF}"/>
              </a:ext>
            </a:extLst>
          </p:cNvPr>
          <p:cNvSpPr>
            <a:spLocks noGrp="1"/>
          </p:cNvSpPr>
          <p:nvPr>
            <p:ph type="sldNum" sz="quarter" idx="12"/>
          </p:nvPr>
        </p:nvSpPr>
        <p:spPr/>
        <p:txBody>
          <a:bodyPr/>
          <a:lstStyle/>
          <a:p>
            <a:pPr>
              <a:defRPr/>
            </a:pPr>
            <a:fld id="{9ED58F9B-28CC-45BA-B87E-300B3A1B38A0}" type="slidenum">
              <a:rPr lang="en-US" smtClean="0"/>
              <a:pPr>
                <a:defRPr/>
              </a:pPr>
              <a:t>81</a:t>
            </a:fld>
            <a:endParaRPr lang="en-US"/>
          </a:p>
        </p:txBody>
      </p:sp>
      <p:sp>
        <p:nvSpPr>
          <p:cNvPr id="7" name="TextBox 6">
            <a:extLst>
              <a:ext uri="{FF2B5EF4-FFF2-40B4-BE49-F238E27FC236}">
                <a16:creationId xmlns:a16="http://schemas.microsoft.com/office/drawing/2014/main" id="{9E55E0F4-A265-933B-245E-B7C9EA664DE2}"/>
              </a:ext>
            </a:extLst>
          </p:cNvPr>
          <p:cNvSpPr txBox="1"/>
          <p:nvPr/>
        </p:nvSpPr>
        <p:spPr>
          <a:xfrm>
            <a:off x="511175" y="1736966"/>
            <a:ext cx="8121650" cy="3384068"/>
          </a:xfrm>
          <a:prstGeom prst="rect">
            <a:avLst/>
          </a:prstGeom>
          <a:noFill/>
        </p:spPr>
        <p:txBody>
          <a:bodyPr wrap="square">
            <a:spAutoFit/>
          </a:bodyPr>
          <a:lstStyle/>
          <a:p>
            <a:pPr lvl="0" algn="just">
              <a:lnSpc>
                <a:spcPct val="120000"/>
              </a:lnSpc>
            </a:pPr>
            <a:r>
              <a:rPr lang="en-US" sz="2000" dirty="0">
                <a:effectLst/>
                <a:latin typeface="Times New Roman" panose="02020603050405020304" pitchFamily="18" charset="0"/>
                <a:ea typeface="Times New Roman" panose="02020603050405020304" pitchFamily="18" charset="0"/>
              </a:rPr>
              <a:t>Part 2</a:t>
            </a: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Find the equation of the multiple regression that expresses consumption in terms of price, income, and temperature.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Identify the significant variables in the equation in 2(a).</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What percentage of the variation in consumption can be explained by the variation in price, income, and temperature?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Test whether the model in predicting consumption using price, income, and temperature as a predicting variable is significant or not. Use 5% level of significance.</a:t>
            </a:r>
            <a:endParaRPr lang="en-NZ"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12376674"/>
      </p:ext>
    </p:extLst>
  </p:cSld>
  <p:clrMapOvr>
    <a:masterClrMapping/>
  </p:clrMapOvr>
  <p:transition spd="slow">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15892E1-6C54-68F9-6EE3-02990F33C460}"/>
              </a:ext>
            </a:extLst>
          </p:cNvPr>
          <p:cNvSpPr>
            <a:spLocks noGrp="1"/>
          </p:cNvSpPr>
          <p:nvPr>
            <p:ph type="dt" sz="half" idx="10"/>
          </p:nvPr>
        </p:nvSpPr>
        <p:spPr/>
        <p:txBody>
          <a:bodyPr/>
          <a:lstStyle/>
          <a:p>
            <a:pPr>
              <a:defRPr/>
            </a:pPr>
            <a:fld id="{89DE76AE-8016-4E12-BBFB-F3B1387169E7}" type="datetime1">
              <a:rPr lang="en-US" smtClean="0"/>
              <a:t>7/22/2024</a:t>
            </a:fld>
            <a:endParaRPr lang="en-US"/>
          </a:p>
        </p:txBody>
      </p:sp>
      <p:sp>
        <p:nvSpPr>
          <p:cNvPr id="4" name="Footer Placeholder 3">
            <a:extLst>
              <a:ext uri="{FF2B5EF4-FFF2-40B4-BE49-F238E27FC236}">
                <a16:creationId xmlns:a16="http://schemas.microsoft.com/office/drawing/2014/main" id="{38514F44-14CD-EC85-FB70-F48E08FDC39E}"/>
              </a:ext>
            </a:extLst>
          </p:cNvPr>
          <p:cNvSpPr>
            <a:spLocks noGrp="1"/>
          </p:cNvSpPr>
          <p:nvPr>
            <p:ph type="ftr" sz="quarter" idx="11"/>
          </p:nvPr>
        </p:nvSpPr>
        <p:spPr/>
        <p:txBody>
          <a:bodyPr/>
          <a:lstStyle/>
          <a:p>
            <a:pPr>
              <a:defRPr/>
            </a:pPr>
            <a:r>
              <a:rPr lang="en-US" dirty="0"/>
              <a:t>MC3020</a:t>
            </a:r>
          </a:p>
        </p:txBody>
      </p:sp>
      <p:sp>
        <p:nvSpPr>
          <p:cNvPr id="5" name="Slide Number Placeholder 4">
            <a:extLst>
              <a:ext uri="{FF2B5EF4-FFF2-40B4-BE49-F238E27FC236}">
                <a16:creationId xmlns:a16="http://schemas.microsoft.com/office/drawing/2014/main" id="{0CA40215-D02E-4149-0A2D-FE7F2B877546}"/>
              </a:ext>
            </a:extLst>
          </p:cNvPr>
          <p:cNvSpPr>
            <a:spLocks noGrp="1"/>
          </p:cNvSpPr>
          <p:nvPr>
            <p:ph type="sldNum" sz="quarter" idx="12"/>
          </p:nvPr>
        </p:nvSpPr>
        <p:spPr/>
        <p:txBody>
          <a:bodyPr/>
          <a:lstStyle/>
          <a:p>
            <a:pPr>
              <a:defRPr/>
            </a:pPr>
            <a:fld id="{9ED58F9B-28CC-45BA-B87E-300B3A1B38A0}" type="slidenum">
              <a:rPr lang="en-US" smtClean="0"/>
              <a:pPr>
                <a:defRPr/>
              </a:pPr>
              <a:t>82</a:t>
            </a:fld>
            <a:endParaRPr lang="en-US"/>
          </a:p>
        </p:txBody>
      </p:sp>
      <p:sp>
        <p:nvSpPr>
          <p:cNvPr id="6" name="Rectangle 2">
            <a:extLst>
              <a:ext uri="{FF2B5EF4-FFF2-40B4-BE49-F238E27FC236}">
                <a16:creationId xmlns:a16="http://schemas.microsoft.com/office/drawing/2014/main" id="{6594A3A6-F628-F0D9-03BE-E74BAC135EAD}"/>
              </a:ext>
            </a:extLst>
          </p:cNvPr>
          <p:cNvSpPr txBox="1">
            <a:spLocks noChangeArrowheads="1"/>
          </p:cNvSpPr>
          <p:nvPr/>
        </p:nvSpPr>
        <p:spPr bwMode="auto">
          <a:xfrm>
            <a:off x="830705" y="685800"/>
            <a:ext cx="77724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0" indent="0">
              <a:buNone/>
              <a:defRPr/>
            </a:pPr>
            <a:r>
              <a:rPr lang="en-US" kern="0" dirty="0">
                <a:solidFill>
                  <a:srgbClr val="C00000"/>
                </a:solidFill>
                <a:latin typeface="Times New Roman" panose="02020603050405020304" pitchFamily="18" charset="0"/>
                <a:cs typeface="Times New Roman" panose="02020603050405020304" pitchFamily="18" charset="0"/>
              </a:rPr>
              <a:t>Final Week of the Semester: Planning Ahead!</a:t>
            </a:r>
          </a:p>
        </p:txBody>
      </p:sp>
      <p:sp>
        <p:nvSpPr>
          <p:cNvPr id="7" name="TextBox 6">
            <a:extLst>
              <a:ext uri="{FF2B5EF4-FFF2-40B4-BE49-F238E27FC236}">
                <a16:creationId xmlns:a16="http://schemas.microsoft.com/office/drawing/2014/main" id="{1D0E0803-5107-9ADA-A35C-176DB68EE6A4}"/>
              </a:ext>
            </a:extLst>
          </p:cNvPr>
          <p:cNvSpPr txBox="1"/>
          <p:nvPr/>
        </p:nvSpPr>
        <p:spPr>
          <a:xfrm>
            <a:off x="739775" y="1656073"/>
            <a:ext cx="8121650" cy="4861395"/>
          </a:xfrm>
          <a:prstGeom prst="rect">
            <a:avLst/>
          </a:prstGeom>
          <a:solidFill>
            <a:schemeClr val="accent2">
              <a:lumMod val="20000"/>
              <a:lumOff val="80000"/>
            </a:schemeClr>
          </a:solidFill>
        </p:spPr>
        <p:txBody>
          <a:bodyPr wrap="square">
            <a:spAutoFit/>
          </a:bodyPr>
          <a:lstStyle/>
          <a:p>
            <a:pPr lvl="0"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Here's a breakdown of the schedule for the final week:</a:t>
            </a:r>
          </a:p>
          <a:p>
            <a:pPr lvl="0" algn="just">
              <a:lnSpc>
                <a:spcPct val="120000"/>
              </a:lnSpc>
            </a:pPr>
            <a:r>
              <a:rPr lang="en-US" sz="2000" dirty="0">
                <a:solidFill>
                  <a:srgbClr val="002060"/>
                </a:solidFill>
                <a:highlight>
                  <a:srgbClr val="00FF00"/>
                </a:highlight>
                <a:latin typeface="Times New Roman" panose="02020603050405020304" pitchFamily="18" charset="0"/>
                <a:ea typeface="Times New Roman" panose="02020603050405020304" pitchFamily="18" charset="0"/>
              </a:rPr>
              <a:t>Monday (22/07/2024)</a:t>
            </a:r>
            <a:r>
              <a:rPr lang="en-US" sz="2000" dirty="0">
                <a:solidFill>
                  <a:srgbClr val="002060"/>
                </a:solidFill>
                <a:effectLst/>
                <a:highlight>
                  <a:srgbClr val="00FF00"/>
                </a:highlight>
                <a:latin typeface="Times New Roman" panose="02020603050405020304" pitchFamily="18" charset="0"/>
                <a:ea typeface="Times New Roman" panose="02020603050405020304" pitchFamily="18" charset="0"/>
              </a:rPr>
              <a:t>:</a:t>
            </a:r>
          </a:p>
          <a:p>
            <a:pPr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latin typeface="Times New Roman" panose="02020603050405020304" pitchFamily="18" charset="0"/>
                <a:ea typeface="Times New Roman" panose="02020603050405020304" pitchFamily="18" charset="0"/>
              </a:rPr>
              <a:t>Multiple Regression</a:t>
            </a:r>
            <a:r>
              <a:rPr lang="en-US" sz="2000" dirty="0">
                <a:solidFill>
                  <a:srgbClr val="002060"/>
                </a:solidFill>
                <a:effectLst/>
                <a:latin typeface="Times New Roman" panose="02020603050405020304" pitchFamily="18" charset="0"/>
                <a:ea typeface="Times New Roman" panose="02020603050405020304" pitchFamily="18" charset="0"/>
              </a:rPr>
              <a:t>: 08:00 pm to 08:50 pm</a:t>
            </a:r>
          </a:p>
          <a:p>
            <a:pPr algn="just">
              <a:lnSpc>
                <a:spcPct val="120000"/>
              </a:lnSpc>
            </a:pPr>
            <a:r>
              <a:rPr lang="en-US" sz="2000" dirty="0">
                <a:solidFill>
                  <a:srgbClr val="002060"/>
                </a:solidFill>
                <a:latin typeface="Times New Roman" panose="02020603050405020304" pitchFamily="18" charset="0"/>
                <a:ea typeface="Times New Roman" panose="02020603050405020304" pitchFamily="18" charset="0"/>
              </a:rPr>
              <a:t> 	 Multiple Regression: 03:00 pm to 04:00 pm</a:t>
            </a:r>
            <a:endParaRPr lang="en-US" sz="2000" dirty="0">
              <a:solidFill>
                <a:srgbClr val="002060"/>
              </a:solidFill>
              <a:effectLst/>
              <a:latin typeface="Times New Roman" panose="02020603050405020304" pitchFamily="18" charset="0"/>
              <a:ea typeface="Times New Roman" panose="02020603050405020304" pitchFamily="18" charset="0"/>
            </a:endParaRPr>
          </a:p>
          <a:p>
            <a:pPr lvl="0" algn="just">
              <a:lnSpc>
                <a:spcPct val="120000"/>
              </a:lnSpc>
            </a:pPr>
            <a:endParaRPr lang="en-US" sz="2000" dirty="0">
              <a:solidFill>
                <a:srgbClr val="002060"/>
              </a:solidFill>
              <a:effectLst/>
              <a:latin typeface="Times New Roman" panose="02020603050405020304" pitchFamily="18" charset="0"/>
              <a:ea typeface="Times New Roman" panose="02020603050405020304" pitchFamily="18" charset="0"/>
            </a:endParaRPr>
          </a:p>
          <a:p>
            <a:pPr lvl="0" algn="just">
              <a:lnSpc>
                <a:spcPct val="120000"/>
              </a:lnSpc>
            </a:pPr>
            <a:r>
              <a:rPr lang="en-US" sz="2000" dirty="0">
                <a:solidFill>
                  <a:srgbClr val="002060"/>
                </a:solidFill>
                <a:effectLst/>
                <a:highlight>
                  <a:srgbClr val="00FF00"/>
                </a:highlight>
                <a:latin typeface="Times New Roman" panose="02020603050405020304" pitchFamily="18" charset="0"/>
                <a:ea typeface="Times New Roman" panose="02020603050405020304" pitchFamily="18" charset="0"/>
              </a:rPr>
              <a:t>Tuesday (23/07/2024):</a:t>
            </a:r>
            <a:endParaRPr lang="en-US" sz="2000" dirty="0">
              <a:solidFill>
                <a:srgbClr val="002060"/>
              </a:solidFill>
              <a:latin typeface="Times New Roman" panose="02020603050405020304" pitchFamily="18" charset="0"/>
              <a:ea typeface="Times New Roman" panose="02020603050405020304" pitchFamily="18" charset="0"/>
            </a:endParaRPr>
          </a:p>
          <a:p>
            <a:pPr algn="just">
              <a:lnSpc>
                <a:spcPct val="120000"/>
              </a:lnSpc>
            </a:pPr>
            <a:r>
              <a:rPr lang="en-US" sz="2000" dirty="0">
                <a:solidFill>
                  <a:srgbClr val="002060"/>
                </a:solidFill>
                <a:latin typeface="Times New Roman" panose="02020603050405020304" pitchFamily="18" charset="0"/>
                <a:ea typeface="Times New Roman" panose="02020603050405020304" pitchFamily="18" charset="0"/>
              </a:rPr>
              <a:t> 	Multiple Regression: 08:00 pm to 08:50 pm</a:t>
            </a:r>
          </a:p>
          <a:p>
            <a:pPr algn="just">
              <a:lnSpc>
                <a:spcPct val="120000"/>
              </a:lnSpc>
            </a:pPr>
            <a:r>
              <a:rPr lang="en-US" sz="2000" dirty="0">
                <a:solidFill>
                  <a:srgbClr val="002060"/>
                </a:solidFill>
                <a:latin typeface="Times New Roman" panose="02020603050405020304" pitchFamily="18" charset="0"/>
                <a:ea typeface="Times New Roman" panose="02020603050405020304" pitchFamily="18" charset="0"/>
              </a:rPr>
              <a:t>	Tutorial Discussion: </a:t>
            </a:r>
            <a:r>
              <a:rPr lang="en-US" sz="2000" dirty="0">
                <a:solidFill>
                  <a:srgbClr val="002060"/>
                </a:solidFill>
                <a:effectLst/>
                <a:latin typeface="Times New Roman" panose="02020603050405020304" pitchFamily="18" charset="0"/>
                <a:ea typeface="Times New Roman" panose="02020603050405020304" pitchFamily="18" charset="0"/>
              </a:rPr>
              <a:t>08:55 am to 09:50 am</a:t>
            </a:r>
          </a:p>
          <a:p>
            <a:pPr algn="just">
              <a:lnSpc>
                <a:spcPct val="120000"/>
              </a:lnSpc>
            </a:pPr>
            <a:endParaRPr lang="en-US" sz="2000" dirty="0">
              <a:solidFill>
                <a:srgbClr val="002060"/>
              </a:solidFill>
              <a:effectLst/>
              <a:latin typeface="Times New Roman" panose="02020603050405020304" pitchFamily="18" charset="0"/>
              <a:ea typeface="Times New Roman" panose="02020603050405020304" pitchFamily="18" charset="0"/>
            </a:endParaRPr>
          </a:p>
          <a:p>
            <a:pPr lvl="0" algn="just">
              <a:lnSpc>
                <a:spcPct val="120000"/>
              </a:lnSpc>
            </a:pPr>
            <a:r>
              <a:rPr lang="en-US" sz="2000" dirty="0">
                <a:solidFill>
                  <a:srgbClr val="002060"/>
                </a:solidFill>
                <a:highlight>
                  <a:srgbClr val="00FF00"/>
                </a:highlight>
                <a:latin typeface="Times New Roman" panose="02020603050405020304" pitchFamily="18" charset="0"/>
                <a:ea typeface="Times New Roman" panose="02020603050405020304" pitchFamily="18" charset="0"/>
              </a:rPr>
              <a:t>Monday (29/07/2024- time needs to be scheduled)</a:t>
            </a:r>
            <a:r>
              <a:rPr lang="en-US" sz="2000" dirty="0">
                <a:solidFill>
                  <a:srgbClr val="002060"/>
                </a:solidFill>
                <a:effectLst/>
                <a:highlight>
                  <a:srgbClr val="00FF00"/>
                </a:highlight>
                <a:latin typeface="Times New Roman" panose="02020603050405020304" pitchFamily="18" charset="0"/>
                <a:ea typeface="Times New Roman" panose="02020603050405020304" pitchFamily="18" charset="0"/>
              </a:rPr>
              <a:t>:</a:t>
            </a:r>
          </a:p>
          <a:p>
            <a:pPr lvl="0"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	Last Assignment exam</a:t>
            </a:r>
          </a:p>
          <a:p>
            <a:pPr lvl="0"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	</a:t>
            </a:r>
          </a:p>
          <a:p>
            <a:pPr lvl="0"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Best of luck with your final week of the </a:t>
            </a:r>
            <a:r>
              <a:rPr lang="en-US" sz="2000" dirty="0">
                <a:solidFill>
                  <a:srgbClr val="002060"/>
                </a:solidFill>
                <a:latin typeface="Times New Roman" panose="02020603050405020304" pitchFamily="18" charset="0"/>
                <a:ea typeface="Times New Roman" panose="02020603050405020304" pitchFamily="18" charset="0"/>
              </a:rPr>
              <a:t>MC3020 Course</a:t>
            </a:r>
            <a:r>
              <a:rPr lang="en-US" sz="2000" dirty="0">
                <a:solidFill>
                  <a:srgbClr val="002060"/>
                </a:solidFill>
                <a:effectLst/>
                <a:latin typeface="Times New Roman" panose="02020603050405020304" pitchFamily="18" charset="0"/>
                <a:ea typeface="Times New Roman" panose="02020603050405020304" pitchFamily="18" charset="0"/>
              </a:rPr>
              <a:t>!</a:t>
            </a:r>
            <a:endParaRPr lang="en-NZ" sz="2000" dirty="0">
              <a:solidFill>
                <a:srgbClr val="00206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76928915"/>
      </p:ext>
    </p:extLst>
  </p:cSld>
  <p:clrMapOvr>
    <a:masterClrMapping/>
  </p:clrMapOvr>
  <p:transition spd="slow">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a:extLst>
              <a:ext uri="{FF2B5EF4-FFF2-40B4-BE49-F238E27FC236}">
                <a16:creationId xmlns:a16="http://schemas.microsoft.com/office/drawing/2014/main" id="{D9ACE885-E5F3-CE2C-25B9-950ABCF1B62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060356-1BB2-4331-B8B7-74BD67E0ED81}" type="datetime1">
              <a:rPr lang="en-US" altLang="en-US" sz="1400" smtClean="0">
                <a:solidFill>
                  <a:srgbClr val="FFFFFF"/>
                </a:solidFill>
              </a:rPr>
              <a:t>7/22/2024</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AF29BF66-CCFA-5B0C-BA97-728221FF60D3}"/>
              </a:ext>
            </a:extLst>
          </p:cNvPr>
          <p:cNvSpPr>
            <a:spLocks noGrp="1"/>
          </p:cNvSpPr>
          <p:nvPr>
            <p:ph type="sldNum" sz="quarter" idx="12"/>
          </p:nvPr>
        </p:nvSpPr>
        <p:spPr/>
        <p:txBody>
          <a:bodyPr/>
          <a:lstStyle/>
          <a:p>
            <a:pPr>
              <a:defRPr/>
            </a:pPr>
            <a:fld id="{39DD50EE-8851-4B42-A4D3-0A5F7FE914BD}" type="slidenum">
              <a:rPr lang="en-US" smtClean="0"/>
              <a:pPr>
                <a:defRPr/>
              </a:pPr>
              <a:t>83</a:t>
            </a:fld>
            <a:endParaRPr lang="en-US"/>
          </a:p>
        </p:txBody>
      </p:sp>
      <p:sp>
        <p:nvSpPr>
          <p:cNvPr id="90117" name="Footer Placeholder 5">
            <a:extLst>
              <a:ext uri="{FF2B5EF4-FFF2-40B4-BE49-F238E27FC236}">
                <a16:creationId xmlns:a16="http://schemas.microsoft.com/office/drawing/2014/main" id="{37EA34B7-B87A-1787-8CA5-44DA159E14E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3" name="TextBox 2">
            <a:extLst>
              <a:ext uri="{FF2B5EF4-FFF2-40B4-BE49-F238E27FC236}">
                <a16:creationId xmlns:a16="http://schemas.microsoft.com/office/drawing/2014/main" id="{5C86C50B-7B7B-66D7-95BB-6222A8749EE0}"/>
              </a:ext>
            </a:extLst>
          </p:cNvPr>
          <p:cNvSpPr txBox="1"/>
          <p:nvPr/>
        </p:nvSpPr>
        <p:spPr>
          <a:xfrm>
            <a:off x="838200" y="502231"/>
            <a:ext cx="7530926" cy="6124754"/>
          </a:xfrm>
          <a:prstGeom prst="rect">
            <a:avLst/>
          </a:prstGeom>
          <a:noFill/>
        </p:spPr>
        <p:txBody>
          <a:bodyPr wrap="square">
            <a:spAutoFit/>
          </a:bodyPr>
          <a:lstStyle/>
          <a:p>
            <a:pPr algn="just"/>
            <a:r>
              <a:rPr lang="en-US" sz="2800" b="0" i="0" u="none" strike="noStrike" baseline="0" dirty="0">
                <a:solidFill>
                  <a:srgbClr val="000000"/>
                </a:solidFill>
                <a:latin typeface="Times New Roman" panose="02020603050405020304" pitchFamily="18" charset="0"/>
                <a:cs typeface="Times New Roman" panose="02020603050405020304" pitchFamily="18" charset="0"/>
              </a:rPr>
              <a:t>Don’t hesitate to contact us if you have any questions about this course’s teaching contents. Also, don’t forget to check out the course page and Microsoft Team folder,</a:t>
            </a:r>
          </a:p>
          <a:p>
            <a:pPr marL="457200" indent="-457200">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course page Link: </a:t>
            </a:r>
            <a:r>
              <a:rPr lang="fr-FR" sz="2800" dirty="0">
                <a:solidFill>
                  <a:srgbClr val="000000"/>
                </a:solidFill>
                <a:latin typeface="Times New Roman" panose="02020603050405020304" pitchFamily="18" charset="0"/>
                <a:cs typeface="Times New Roman" panose="02020603050405020304" pitchFamily="18" charset="0"/>
                <a:hlinkClick r:id="rId2"/>
              </a:rPr>
              <a:t>https://mayooran1987.github.io/MC3020_E22/</a:t>
            </a: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solidFill>
                  <a:srgbClr val="0000FF"/>
                </a:solidFill>
                <a:latin typeface="Times New Roman" panose="02020603050405020304" pitchFamily="18" charset="0"/>
                <a:cs typeface="Times New Roman" panose="02020603050405020304" pitchFamily="18" charset="0"/>
              </a:rPr>
              <a:t>Course </a:t>
            </a:r>
            <a:r>
              <a:rPr lang="fr-FR" sz="2800" dirty="0" err="1">
                <a:solidFill>
                  <a:srgbClr val="0000FF"/>
                </a:solidFill>
                <a:latin typeface="Times New Roman" panose="02020603050405020304" pitchFamily="18" charset="0"/>
                <a:cs typeface="Times New Roman" panose="02020603050405020304" pitchFamily="18" charset="0"/>
              </a:rPr>
              <a:t>page’s</a:t>
            </a:r>
            <a:r>
              <a:rPr lang="fr-FR" sz="2800" dirty="0">
                <a:solidFill>
                  <a:srgbClr val="0000FF"/>
                </a:solidFill>
                <a:latin typeface="Times New Roman" panose="02020603050405020304" pitchFamily="18" charset="0"/>
                <a:cs typeface="Times New Roman" panose="02020603050405020304" pitchFamily="18" charset="0"/>
              </a:rPr>
              <a:t> QR code</a:t>
            </a:r>
          </a:p>
          <a:p>
            <a:pPr marL="457200" indent="-457200">
              <a:buFont typeface="Arial" panose="020B0604020202020204" pitchFamily="34" charset="0"/>
              <a:buChar char="•"/>
            </a:pP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i="0" u="none" strike="noStrike" baseline="0" dirty="0">
                <a:solidFill>
                  <a:srgbClr val="000000"/>
                </a:solidFill>
                <a:latin typeface="Times New Roman" panose="02020603050405020304" pitchFamily="18" charset="0"/>
                <a:cs typeface="Times New Roman" panose="02020603050405020304" pitchFamily="18" charset="0"/>
              </a:rPr>
              <a:t>Microsoft Team folder.</a:t>
            </a:r>
            <a:endParaRPr lang="en-US" sz="2800" dirty="0">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6CBF706D-6077-BF0D-1F47-01E87F9E2E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3348" y="4800474"/>
            <a:ext cx="2394452" cy="17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70FAE4BA-09B6-D186-DE2A-9E74AAF2CD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5225" y="3440243"/>
            <a:ext cx="2286000" cy="2286000"/>
          </a:xfrm>
          <a:prstGeom prst="rect">
            <a:avLst/>
          </a:prstGeom>
        </p:spPr>
      </p:pic>
      <p:pic>
        <p:nvPicPr>
          <p:cNvPr id="7" name="Picture 6">
            <a:extLst>
              <a:ext uri="{FF2B5EF4-FFF2-40B4-BE49-F238E27FC236}">
                <a16:creationId xmlns:a16="http://schemas.microsoft.com/office/drawing/2014/main" id="{A00E84AD-1382-41D2-BE67-8C4692F8BB30}"/>
              </a:ext>
            </a:extLst>
          </p:cNvPr>
          <p:cNvPicPr>
            <a:picLocks noChangeAspect="1"/>
          </p:cNvPicPr>
          <p:nvPr/>
        </p:nvPicPr>
        <p:blipFill>
          <a:blip r:embed="rId5"/>
          <a:stretch>
            <a:fillRect/>
          </a:stretch>
        </p:blipFill>
        <p:spPr>
          <a:xfrm>
            <a:off x="1921126" y="3507568"/>
            <a:ext cx="2286000" cy="2286000"/>
          </a:xfrm>
          <a:prstGeom prst="rect">
            <a:avLst/>
          </a:prstGeom>
        </p:spPr>
      </p:pic>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9</a:t>
            </a:fld>
            <a:endParaRPr lang="en-US"/>
          </a:p>
        </p:txBody>
      </p:sp>
      <mc:AlternateContent xmlns:mc="http://schemas.openxmlformats.org/markup-compatibility/2006" xmlns:a14="http://schemas.microsoft.com/office/drawing/2010/main">
        <mc:Choice Requires="a14">
          <p:sp>
            <p:nvSpPr>
              <p:cNvPr id="5" name="Rectangle 4"/>
              <p:cNvSpPr/>
              <p:nvPr/>
            </p:nvSpPr>
            <p:spPr>
              <a:xfrm>
                <a:off x="736922" y="1752600"/>
                <a:ext cx="8102278" cy="3539430"/>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correlation coefficient computed from the sample data measures the </a:t>
                </a:r>
                <a:r>
                  <a:rPr lang="en-US" sz="2800" dirty="0">
                    <a:solidFill>
                      <a:srgbClr val="7030A0"/>
                    </a:solidFill>
                    <a:latin typeface="Times New Roman" panose="02020603050405020304" pitchFamily="18" charset="0"/>
                    <a:cs typeface="Times New Roman" panose="02020603050405020304" pitchFamily="18" charset="0"/>
                  </a:rPr>
                  <a:t>strength  and direction </a:t>
                </a:r>
                <a:r>
                  <a:rPr lang="en-US" sz="2800" dirty="0">
                    <a:latin typeface="Times New Roman" panose="02020603050405020304" pitchFamily="18" charset="0"/>
                    <a:cs typeface="Times New Roman" panose="02020603050405020304" pitchFamily="18" charset="0"/>
                  </a:rPr>
                  <a:t>of a linear relationship between two variables.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symbol for the sample correlation coefficient is </a:t>
                </a:r>
                <a14:m>
                  <m:oMath xmlns:m="http://schemas.openxmlformats.org/officeDocument/2006/math">
                    <m:r>
                      <a:rPr lang="en-US" sz="2800" i="1" dirty="0" smtClean="0">
                        <a:latin typeface="Cambria Math" panose="02040503050406030204" pitchFamily="18" charset="0"/>
                        <a:cs typeface="Times New Roman" panose="02020603050405020304" pitchFamily="18" charset="0"/>
                      </a:rPr>
                      <m:t>𝑟</m:t>
                    </m:r>
                  </m:oMath>
                </a14:m>
                <a:r>
                  <a:rPr lang="en-US" sz="2800" dirty="0">
                    <a:latin typeface="Times New Roman" panose="02020603050405020304" pitchFamily="18" charset="0"/>
                    <a:cs typeface="Times New Roman" panose="02020603050405020304" pitchFamily="18" charset="0"/>
                  </a:rPr>
                  <a:t>.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symbol for the population correlation coefficient is </a:t>
                </a:r>
                <a14:m>
                  <m:oMath xmlns:m="http://schemas.openxmlformats.org/officeDocument/2006/math">
                    <m:r>
                      <a:rPr lang="en-US" sz="2800" i="1" smtClean="0">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800" dirty="0">
                    <a:latin typeface="Times New Roman" panose="02020603050405020304" pitchFamily="18" charset="0"/>
                    <a:cs typeface="Times New Roman" panose="02020603050405020304" pitchFamily="18" charset="0"/>
                  </a:rPr>
                  <a:t>(Greek letter rho).</a:t>
                </a:r>
              </a:p>
            </p:txBody>
          </p:sp>
        </mc:Choice>
        <mc:Fallback xmlns="">
          <p:sp>
            <p:nvSpPr>
              <p:cNvPr id="5" name="Rectangle 4"/>
              <p:cNvSpPr>
                <a:spLocks noRot="1" noChangeAspect="1" noMove="1" noResize="1" noEditPoints="1" noAdjustHandles="1" noChangeArrowheads="1" noChangeShapeType="1" noTextEdit="1"/>
              </p:cNvSpPr>
              <p:nvPr/>
            </p:nvSpPr>
            <p:spPr>
              <a:xfrm>
                <a:off x="736922" y="1752600"/>
                <a:ext cx="8102278" cy="3539430"/>
              </a:xfrm>
              <a:prstGeom prst="rect">
                <a:avLst/>
              </a:prstGeom>
              <a:blipFill>
                <a:blip r:embed="rId2"/>
                <a:stretch>
                  <a:fillRect l="-1580" t="-1897" r="-1505" b="-3793"/>
                </a:stretch>
              </a:blipFill>
            </p:spPr>
            <p:txBody>
              <a:bodyPr/>
              <a:lstStyle/>
              <a:p>
                <a:r>
                  <a:rPr lang="en-US">
                    <a:noFill/>
                  </a:rPr>
                  <a:t> </a:t>
                </a:r>
              </a:p>
            </p:txBody>
          </p:sp>
        </mc:Fallback>
      </mc:AlternateContent>
      <p:sp>
        <p:nvSpPr>
          <p:cNvPr id="6" name="Title 1"/>
          <p:cNvSpPr>
            <a:spLocks noGrp="1"/>
          </p:cNvSpPr>
          <p:nvPr>
            <p:ph type="title"/>
          </p:nvPr>
        </p:nvSpPr>
        <p:spPr>
          <a:xfrm>
            <a:off x="931863" y="0"/>
            <a:ext cx="7158037" cy="1412875"/>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Correlation Coefficient</a:t>
            </a:r>
          </a:p>
        </p:txBody>
      </p:sp>
      <p:sp>
        <p:nvSpPr>
          <p:cNvPr id="2" name="Date Placeholder 1"/>
          <p:cNvSpPr>
            <a:spLocks noGrp="1"/>
          </p:cNvSpPr>
          <p:nvPr>
            <p:ph type="dt" sz="half" idx="10"/>
          </p:nvPr>
        </p:nvSpPr>
        <p:spPr/>
        <p:txBody>
          <a:bodyPr/>
          <a:lstStyle/>
          <a:p>
            <a:pPr>
              <a:defRPr/>
            </a:pPr>
            <a:fld id="{5B99FB4D-8CF6-4678-943C-0F0351ABDE0E}" type="datetime1">
              <a:rPr lang="en-US" smtClean="0"/>
              <a:t>7/22/2024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900006289"/>
      </p:ext>
    </p:extLst>
  </p:cSld>
  <p:clrMapOvr>
    <a:masterClrMapping/>
  </p:clrMapOvr>
  <p:transition spd="slow">
    <p:wipe dir="r"/>
  </p:transition>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4386</TotalTime>
  <Words>5008</Words>
  <Application>Microsoft Office PowerPoint</Application>
  <PresentationFormat>On-screen Show (4:3)</PresentationFormat>
  <Paragraphs>1078</Paragraphs>
  <Slides>83</Slides>
  <Notes>27</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97" baseType="lpstr">
      <vt:lpstr>Arabic Typesetting</vt:lpstr>
      <vt:lpstr>Arial</vt:lpstr>
      <vt:lpstr>Baskerville Old Face</vt:lpstr>
      <vt:lpstr>Book Antiqua</vt:lpstr>
      <vt:lpstr>Bookman Old Style</vt:lpstr>
      <vt:lpstr>Calibri</vt:lpstr>
      <vt:lpstr>Cambria Math</vt:lpstr>
      <vt:lpstr>Monotype Sorts</vt:lpstr>
      <vt:lpstr>Symbol</vt:lpstr>
      <vt:lpstr>Tahoma</vt:lpstr>
      <vt:lpstr>Times New Roman</vt:lpstr>
      <vt:lpstr>Wingdings</vt:lpstr>
      <vt:lpstr>Axis</vt:lpstr>
      <vt:lpstr>Equation</vt:lpstr>
      <vt:lpstr>MC3020 – Association between Two Variables</vt:lpstr>
      <vt:lpstr>Association between Two Variables</vt:lpstr>
      <vt:lpstr>General Definitions:</vt:lpstr>
      <vt:lpstr>PowerPoint Presentation</vt:lpstr>
      <vt:lpstr>PowerPoint Presentation</vt:lpstr>
      <vt:lpstr>Scatter Plots and Correlation</vt:lpstr>
      <vt:lpstr>Example </vt:lpstr>
      <vt:lpstr>PowerPoint Presentation</vt:lpstr>
      <vt:lpstr>Correlation Coefficient</vt:lpstr>
      <vt:lpstr>PowerPoint Presentation</vt:lpstr>
      <vt:lpstr>PowerPoint Presentation</vt:lpstr>
      <vt:lpstr>PowerPoint Presentation</vt:lpstr>
      <vt:lpstr>PowerPoint Presentation</vt:lpstr>
      <vt:lpstr>PowerPoint Presentation</vt:lpstr>
      <vt:lpstr>PowerPoint Presentation</vt:lpstr>
      <vt:lpstr>Example 1:</vt:lpstr>
      <vt:lpstr>PowerPoint Presentation</vt:lpstr>
      <vt:lpstr>PowerPoint Presentation</vt:lpstr>
      <vt:lpstr>Testing Hypothesis for population correlation:</vt:lpstr>
      <vt:lpstr>PowerPoint Presentation</vt:lpstr>
      <vt:lpstr>PowerPoint Presentation</vt:lpstr>
      <vt:lpstr>Example 2:</vt:lpstr>
      <vt:lpstr>Simple Linear Regression</vt:lpstr>
      <vt:lpstr>PowerPoint Presentation</vt:lpstr>
      <vt:lpstr>PowerPoint Presentation</vt:lpstr>
      <vt:lpstr>PowerPoint Presentation</vt:lpstr>
      <vt:lpstr>PowerPoint Presentation</vt:lpstr>
      <vt:lpstr>Testing Hypothesis for slope coefficient:</vt:lpstr>
      <vt:lpstr>PowerPoint Presentation</vt:lpstr>
      <vt:lpstr>Testing Hypothesis for intercept coefficient:</vt:lpstr>
      <vt:lpstr>PowerPoint Presentation</vt:lpstr>
      <vt:lpstr>Confidence Interval Estimation:</vt:lpstr>
      <vt:lpstr>PowerPoint Presentation</vt:lpstr>
      <vt:lpstr>Example:</vt:lpstr>
      <vt:lpstr>PowerPoint Presentation</vt:lpstr>
      <vt:lpstr>Interpretation of the Coefficients</vt:lpstr>
      <vt:lpstr>In R program</vt:lpstr>
      <vt:lpstr>PowerPoint Presentation</vt:lpstr>
      <vt:lpstr>Example:</vt:lpstr>
      <vt:lpstr>Example:</vt:lpstr>
      <vt:lpstr>In Your Tutorial 6:</vt:lpstr>
      <vt:lpstr>In Your Calculator:</vt:lpstr>
      <vt:lpstr>PowerPoint Presentation</vt:lpstr>
      <vt:lpstr>PowerPoint Presentation</vt:lpstr>
      <vt:lpstr>Multiple Linear regression  R program-based discussions </vt:lpstr>
      <vt:lpstr>Multiple Regression Model</vt:lpstr>
      <vt:lpstr>PowerPoint Presentation</vt:lpstr>
      <vt:lpstr>PowerPoint Presentation</vt:lpstr>
      <vt:lpstr>Least Squares Method</vt:lpstr>
      <vt:lpstr>PowerPoint Presentation</vt:lpstr>
      <vt:lpstr>PowerPoint Presentation</vt:lpstr>
      <vt:lpstr>PowerPoint Presentation</vt:lpstr>
      <vt:lpstr>PowerPoint Presentation</vt:lpstr>
      <vt:lpstr>R codes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Estimated Regression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Muskingum Collge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9-STAT 154</dc:title>
  <dc:creator>thevaraja.mayooran@mnsu.edu</dc:creator>
  <cp:lastModifiedBy>Thevaraja Mayooran</cp:lastModifiedBy>
  <cp:revision>248</cp:revision>
  <dcterms:created xsi:type="dcterms:W3CDTF">2007-07-26T11:27:32Z</dcterms:created>
  <dcterms:modified xsi:type="dcterms:W3CDTF">2024-07-22T09:34:47Z</dcterms:modified>
  <cp:contentStatus/>
</cp:coreProperties>
</file>