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x" ContentType="application/vnd.openxmlformats-officedocument.wordprocessingml.document"/>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56" r:id="rId3"/>
    <p:sldId id="261" r:id="rId4"/>
    <p:sldId id="262" r:id="rId5"/>
    <p:sldId id="259" r:id="rId6"/>
    <p:sldId id="263" r:id="rId7"/>
    <p:sldId id="264" r:id="rId8"/>
    <p:sldId id="265" r:id="rId9"/>
    <p:sldId id="266" r:id="rId10"/>
    <p:sldId id="267" r:id="rId12"/>
    <p:sldId id="268" r:id="rId13"/>
    <p:sldId id="486" r:id="rId14"/>
    <p:sldId id="292" r:id="rId15"/>
    <p:sldId id="293" r:id="rId16"/>
    <p:sldId id="269" r:id="rId17"/>
    <p:sldId id="270" r:id="rId18"/>
    <p:sldId id="271" r:id="rId19"/>
    <p:sldId id="272" r:id="rId20"/>
    <p:sldId id="274" r:id="rId21"/>
    <p:sldId id="275" r:id="rId22"/>
    <p:sldId id="276" r:id="rId23"/>
    <p:sldId id="277" r:id="rId24"/>
    <p:sldId id="278" r:id="rId25"/>
    <p:sldId id="279" r:id="rId26"/>
    <p:sldId id="280" r:id="rId27"/>
    <p:sldId id="284" r:id="rId28"/>
    <p:sldId id="287" r:id="rId29"/>
    <p:sldId id="288" r:id="rId30"/>
    <p:sldId id="285" r:id="rId31"/>
    <p:sldId id="286" r:id="rId32"/>
    <p:sldId id="281" r:id="rId33"/>
    <p:sldId id="282" r:id="rId34"/>
    <p:sldId id="329" r:id="rId35"/>
    <p:sldId id="487" r:id="rId36"/>
    <p:sldId id="283" r:id="rId37"/>
    <p:sldId id="330" r:id="rId38"/>
    <p:sldId id="331" r:id="rId39"/>
    <p:sldId id="307" r:id="rId40"/>
    <p:sldId id="294" r:id="rId41"/>
    <p:sldId id="295" r:id="rId42"/>
    <p:sldId id="296" r:id="rId43"/>
    <p:sldId id="297" r:id="rId44"/>
    <p:sldId id="308" r:id="rId45"/>
    <p:sldId id="298" r:id="rId46"/>
    <p:sldId id="299" r:id="rId47"/>
    <p:sldId id="300" r:id="rId48"/>
    <p:sldId id="301" r:id="rId49"/>
    <p:sldId id="302" r:id="rId50"/>
    <p:sldId id="303" r:id="rId51"/>
    <p:sldId id="304" r:id="rId52"/>
    <p:sldId id="305" r:id="rId53"/>
    <p:sldId id="328" r:id="rId54"/>
    <p:sldId id="488" r:id="rId55"/>
    <p:sldId id="434" r:id="rId56"/>
    <p:sldId id="289" r:id="rId57"/>
    <p:sldId id="315" r:id="rId58"/>
    <p:sldId id="312" r:id="rId59"/>
    <p:sldId id="314" r:id="rId60"/>
    <p:sldId id="313" r:id="rId61"/>
    <p:sldId id="311" r:id="rId62"/>
    <p:sldId id="309" r:id="rId63"/>
    <p:sldId id="310" r:id="rId64"/>
    <p:sldId id="316" r:id="rId65"/>
    <p:sldId id="317" r:id="rId66"/>
    <p:sldId id="318" r:id="rId67"/>
    <p:sldId id="489" r:id="rId68"/>
    <p:sldId id="490" r:id="rId6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1" autoAdjust="0"/>
    <p:restoredTop sz="94660"/>
  </p:normalViewPr>
  <p:slideViewPr>
    <p:cSldViewPr showGuides="1">
      <p:cViewPr varScale="1">
        <p:scale>
          <a:sx n="64" d="100"/>
          <a:sy n="64"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45008-5B08-46B4-8464-35DCE5B2B8C1}" type="datetimeFigureOut">
              <a:rPr lang="en-NZ" smtClean="0"/>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77A-02B4-49DF-B379-97F6C297866F}" type="slidenum">
              <a:rPr lang="en-NZ" smtClean="0"/>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19B589-D09A-41AA-A114-805BE84BF1BD}"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NZ"/>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p:cNvSpPr>
            <a:spLocks noGrp="1"/>
          </p:cNvSpPr>
          <p:nvPr>
            <p:ph type="dt" sz="half" idx="10"/>
          </p:nvPr>
        </p:nvSpPr>
        <p:spPr/>
        <p:txBody>
          <a:bodyPr/>
          <a:lstStyle>
            <a:lvl1pPr>
              <a:defRPr/>
            </a:lvl1pPr>
          </a:lstStyle>
          <a:p>
            <a:fld id="{36E65E3B-DAC8-4D14-A12F-30614BB75BBD}" type="datetime1">
              <a:rPr lang="en-US" altLang="en-US" smtClean="0"/>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endParaRPr lang="es-ES" altLang="en-US"/>
          </a:p>
        </p:txBody>
      </p:sp>
      <p:sp>
        <p:nvSpPr>
          <p:cNvPr id="6" name="Slide Number Placeholder 5"/>
          <p:cNvSpPr>
            <a:spLocks noGrp="1"/>
          </p:cNvSpPr>
          <p:nvPr>
            <p:ph type="sldNum" sz="quarter" idx="12"/>
          </p:nvPr>
        </p:nvSpPr>
        <p:spPr/>
        <p:txBody>
          <a:bodyPr/>
          <a:lstStyle>
            <a:lvl1pPr>
              <a:defRPr/>
            </a:lvl1pPr>
          </a:lstStyle>
          <a:p>
            <a:fld id="{8D245AF1-F2C3-4878-B877-83B960926C25}" type="slidenum">
              <a:rPr lang="es-ES" altLang="en-US"/>
            </a:fld>
            <a:endParaRPr lang="es-E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fld id="{CF5FA64B-D9C7-4D6A-B3F0-1DA11391C3D9}" type="datetime1">
              <a:rPr lang="en-US" altLang="en-US" smtClean="0"/>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endParaRPr lang="es-ES" altLang="en-US"/>
          </a:p>
        </p:txBody>
      </p:sp>
      <p:sp>
        <p:nvSpPr>
          <p:cNvPr id="6" name="Slide Number Placeholder 5"/>
          <p:cNvSpPr>
            <a:spLocks noGrp="1"/>
          </p:cNvSpPr>
          <p:nvPr>
            <p:ph type="sldNum" sz="quarter" idx="12"/>
          </p:nvPr>
        </p:nvSpPr>
        <p:spPr/>
        <p:txBody>
          <a:bodyPr/>
          <a:lstStyle>
            <a:lvl1pPr>
              <a:defRPr/>
            </a:lvl1pPr>
          </a:lstStyle>
          <a:p>
            <a:fld id="{DC189458-ABED-4CD8-88CB-DB3AA3B378FE}" type="slidenum">
              <a:rPr lang="es-ES" altLang="en-US"/>
            </a:fld>
            <a:endParaRPr lang="es-E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fld id="{922EA7DA-7A6E-459C-A6FA-4F09E96A7660}" type="datetime1">
              <a:rPr lang="en-US" altLang="en-US" smtClean="0"/>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endParaRPr lang="es-ES" altLang="en-US"/>
          </a:p>
        </p:txBody>
      </p:sp>
      <p:sp>
        <p:nvSpPr>
          <p:cNvPr id="6" name="Slide Number Placeholder 5"/>
          <p:cNvSpPr>
            <a:spLocks noGrp="1"/>
          </p:cNvSpPr>
          <p:nvPr>
            <p:ph type="sldNum" sz="quarter" idx="12"/>
          </p:nvPr>
        </p:nvSpPr>
        <p:spPr/>
        <p:txBody>
          <a:bodyPr/>
          <a:lstStyle>
            <a:lvl1pPr>
              <a:defRPr/>
            </a:lvl1pPr>
          </a:lstStyle>
          <a:p>
            <a:fld id="{CBDEDF43-B680-47E1-A629-98FBF18B3810}" type="slidenum">
              <a:rPr lang="es-ES" altLang="en-US"/>
            </a:fld>
            <a:endParaRPr lang="es-E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fld id="{41DA34FE-5498-4D7A-B2B9-BB5A13EF9509}" type="datetime1">
              <a:rPr lang="en-US" altLang="en-US" smtClean="0"/>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endParaRPr lang="es-ES" altLang="en-US"/>
          </a:p>
        </p:txBody>
      </p:sp>
      <p:sp>
        <p:nvSpPr>
          <p:cNvPr id="6" name="Slide Number Placeholder 5"/>
          <p:cNvSpPr>
            <a:spLocks noGrp="1"/>
          </p:cNvSpPr>
          <p:nvPr>
            <p:ph type="sldNum" sz="quarter" idx="12"/>
          </p:nvPr>
        </p:nvSpPr>
        <p:spPr/>
        <p:txBody>
          <a:bodyPr/>
          <a:lstStyle>
            <a:lvl1pPr>
              <a:defRPr/>
            </a:lvl1pPr>
          </a:lstStyle>
          <a:p>
            <a:fld id="{2F8A1861-9E00-46F6-A719-9DBB27C74A07}" type="slidenum">
              <a:rPr lang="es-ES" altLang="en-US"/>
            </a:fld>
            <a:endParaRPr lang="es-E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endParaRPr lang="en-NZ"/>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fld id="{9D2CC795-5351-4FC0-BBEC-7983B1BEA2B6}" type="datetime1">
              <a:rPr lang="en-US" altLang="en-US" smtClean="0"/>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endParaRPr lang="es-ES" altLang="en-US"/>
          </a:p>
        </p:txBody>
      </p:sp>
      <p:sp>
        <p:nvSpPr>
          <p:cNvPr id="6" name="Slide Number Placeholder 5"/>
          <p:cNvSpPr>
            <a:spLocks noGrp="1"/>
          </p:cNvSpPr>
          <p:nvPr>
            <p:ph type="sldNum" sz="quarter" idx="12"/>
          </p:nvPr>
        </p:nvSpPr>
        <p:spPr/>
        <p:txBody>
          <a:bodyPr/>
          <a:lstStyle>
            <a:lvl1pPr>
              <a:defRPr/>
            </a:lvl1pPr>
          </a:lstStyle>
          <a:p>
            <a:fld id="{3926D4B6-F142-433B-802D-6E26D00C1F89}" type="slidenum">
              <a:rPr lang="es-ES" altLang="en-US"/>
            </a:fld>
            <a:endParaRPr lang="es-E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2"/>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4" name="Content Placeholder 3"/>
          <p:cNvSpPr>
            <a:spLocks noGrp="1"/>
          </p:cNvSpPr>
          <p:nvPr>
            <p:ph sz="half" idx="2"/>
          </p:nvPr>
        </p:nvSpPr>
        <p:spPr>
          <a:xfrm>
            <a:off x="4648200" y="1600202"/>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5" name="Date Placeholder 4"/>
          <p:cNvSpPr>
            <a:spLocks noGrp="1"/>
          </p:cNvSpPr>
          <p:nvPr>
            <p:ph type="dt" sz="half" idx="10"/>
          </p:nvPr>
        </p:nvSpPr>
        <p:spPr/>
        <p:txBody>
          <a:bodyPr/>
          <a:lstStyle>
            <a:lvl1pPr>
              <a:defRPr/>
            </a:lvl1pPr>
          </a:lstStyle>
          <a:p>
            <a:fld id="{26111B14-DD1E-4606-8696-65A99802915F}" type="datetime1">
              <a:rPr lang="en-US" altLang="en-US" smtClean="0"/>
            </a:fld>
            <a:endParaRPr lang="es-ES" altLang="en-US"/>
          </a:p>
        </p:txBody>
      </p:sp>
      <p:sp>
        <p:nvSpPr>
          <p:cNvPr id="6" name="Footer Placeholder 5"/>
          <p:cNvSpPr>
            <a:spLocks noGrp="1"/>
          </p:cNvSpPr>
          <p:nvPr>
            <p:ph type="ftr" sz="quarter" idx="11"/>
          </p:nvPr>
        </p:nvSpPr>
        <p:spPr/>
        <p:txBody>
          <a:bodyPr/>
          <a:lstStyle>
            <a:lvl1pPr>
              <a:defRPr/>
            </a:lvl1pPr>
          </a:lstStyle>
          <a:p>
            <a:r>
              <a:rPr lang="es-ES" altLang="en-US"/>
              <a:t>MC3020</a:t>
            </a:r>
            <a:endParaRPr lang="es-ES" altLang="en-US"/>
          </a:p>
        </p:txBody>
      </p:sp>
      <p:sp>
        <p:nvSpPr>
          <p:cNvPr id="7" name="Slide Number Placeholder 6"/>
          <p:cNvSpPr>
            <a:spLocks noGrp="1"/>
          </p:cNvSpPr>
          <p:nvPr>
            <p:ph type="sldNum" sz="quarter" idx="12"/>
          </p:nvPr>
        </p:nvSpPr>
        <p:spPr/>
        <p:txBody>
          <a:bodyPr/>
          <a:lstStyle>
            <a:lvl1pPr>
              <a:defRPr/>
            </a:lvl1pPr>
          </a:lstStyle>
          <a:p>
            <a:fld id="{D8664CB2-041D-40A0-ADCF-B7556972B154}" type="slidenum">
              <a:rPr lang="es-ES" altLang="en-US"/>
            </a:fld>
            <a:endParaRPr lang="es-E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7" name="Date Placeholder 6"/>
          <p:cNvSpPr>
            <a:spLocks noGrp="1"/>
          </p:cNvSpPr>
          <p:nvPr>
            <p:ph type="dt" sz="half" idx="10"/>
          </p:nvPr>
        </p:nvSpPr>
        <p:spPr/>
        <p:txBody>
          <a:bodyPr/>
          <a:lstStyle>
            <a:lvl1pPr>
              <a:defRPr/>
            </a:lvl1pPr>
          </a:lstStyle>
          <a:p>
            <a:fld id="{2A0C7CF5-B86A-4779-AC47-91269DDED283}" type="datetime1">
              <a:rPr lang="en-US" altLang="en-US" smtClean="0"/>
            </a:fld>
            <a:endParaRPr lang="es-ES" altLang="en-US"/>
          </a:p>
        </p:txBody>
      </p:sp>
      <p:sp>
        <p:nvSpPr>
          <p:cNvPr id="8" name="Footer Placeholder 7"/>
          <p:cNvSpPr>
            <a:spLocks noGrp="1"/>
          </p:cNvSpPr>
          <p:nvPr>
            <p:ph type="ftr" sz="quarter" idx="11"/>
          </p:nvPr>
        </p:nvSpPr>
        <p:spPr/>
        <p:txBody>
          <a:bodyPr/>
          <a:lstStyle>
            <a:lvl1pPr>
              <a:defRPr/>
            </a:lvl1pPr>
          </a:lstStyle>
          <a:p>
            <a:r>
              <a:rPr lang="es-ES" altLang="en-US"/>
              <a:t>MC3020</a:t>
            </a:r>
            <a:endParaRPr lang="es-ES" altLang="en-US"/>
          </a:p>
        </p:txBody>
      </p:sp>
      <p:sp>
        <p:nvSpPr>
          <p:cNvPr id="9" name="Slide Number Placeholder 8"/>
          <p:cNvSpPr>
            <a:spLocks noGrp="1"/>
          </p:cNvSpPr>
          <p:nvPr>
            <p:ph type="sldNum" sz="quarter" idx="12"/>
          </p:nvPr>
        </p:nvSpPr>
        <p:spPr/>
        <p:txBody>
          <a:bodyPr/>
          <a:lstStyle>
            <a:lvl1pPr>
              <a:defRPr/>
            </a:lvl1pPr>
          </a:lstStyle>
          <a:p>
            <a:fld id="{E6E271E8-596C-48B1-878E-01F1EE2DDA56}" type="slidenum">
              <a:rPr lang="es-ES" altLang="en-US"/>
            </a:fld>
            <a:endParaRPr lang="es-E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lvl1pPr>
              <a:defRPr/>
            </a:lvl1pPr>
          </a:lstStyle>
          <a:p>
            <a:fld id="{B861383A-383E-4702-9389-B67DCC9253D4}" type="datetime1">
              <a:rPr lang="en-US" altLang="en-US" smtClean="0"/>
            </a:fld>
            <a:endParaRPr lang="es-ES" altLang="en-US"/>
          </a:p>
        </p:txBody>
      </p:sp>
      <p:sp>
        <p:nvSpPr>
          <p:cNvPr id="4" name="Footer Placeholder 3"/>
          <p:cNvSpPr>
            <a:spLocks noGrp="1"/>
          </p:cNvSpPr>
          <p:nvPr>
            <p:ph type="ftr" sz="quarter" idx="11"/>
          </p:nvPr>
        </p:nvSpPr>
        <p:spPr/>
        <p:txBody>
          <a:bodyPr/>
          <a:lstStyle>
            <a:lvl1pPr>
              <a:defRPr/>
            </a:lvl1pPr>
          </a:lstStyle>
          <a:p>
            <a:r>
              <a:rPr lang="es-ES" altLang="en-US"/>
              <a:t>MC3020</a:t>
            </a:r>
            <a:endParaRPr lang="es-ES" altLang="en-US"/>
          </a:p>
        </p:txBody>
      </p:sp>
      <p:sp>
        <p:nvSpPr>
          <p:cNvPr id="5" name="Slide Number Placeholder 4"/>
          <p:cNvSpPr>
            <a:spLocks noGrp="1"/>
          </p:cNvSpPr>
          <p:nvPr>
            <p:ph type="sldNum" sz="quarter" idx="12"/>
          </p:nvPr>
        </p:nvSpPr>
        <p:spPr/>
        <p:txBody>
          <a:bodyPr/>
          <a:lstStyle>
            <a:lvl1pPr>
              <a:defRPr/>
            </a:lvl1pPr>
          </a:lstStyle>
          <a:p>
            <a:fld id="{DCE6674B-38DF-4B98-9D48-CD1AC462BAB9}" type="slidenum">
              <a:rPr lang="es-ES" altLang="en-US"/>
            </a:fld>
            <a:endParaRPr lang="es-E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1368630-C44F-4508-BA35-BCD2BD90839B}" type="datetime1">
              <a:rPr lang="en-US" altLang="en-US" smtClean="0"/>
            </a:fld>
            <a:endParaRPr lang="es-ES" altLang="en-US"/>
          </a:p>
        </p:txBody>
      </p:sp>
      <p:sp>
        <p:nvSpPr>
          <p:cNvPr id="3" name="Footer Placeholder 2"/>
          <p:cNvSpPr>
            <a:spLocks noGrp="1"/>
          </p:cNvSpPr>
          <p:nvPr>
            <p:ph type="ftr" sz="quarter" idx="11"/>
          </p:nvPr>
        </p:nvSpPr>
        <p:spPr/>
        <p:txBody>
          <a:bodyPr/>
          <a:lstStyle>
            <a:lvl1pPr>
              <a:defRPr/>
            </a:lvl1pPr>
          </a:lstStyle>
          <a:p>
            <a:r>
              <a:rPr lang="es-ES" altLang="en-US"/>
              <a:t>MC3020</a:t>
            </a:r>
            <a:endParaRPr lang="es-ES" altLang="en-US"/>
          </a:p>
        </p:txBody>
      </p:sp>
      <p:sp>
        <p:nvSpPr>
          <p:cNvPr id="4" name="Slide Number Placeholder 3"/>
          <p:cNvSpPr>
            <a:spLocks noGrp="1"/>
          </p:cNvSpPr>
          <p:nvPr>
            <p:ph type="sldNum" sz="quarter" idx="12"/>
          </p:nvPr>
        </p:nvSpPr>
        <p:spPr/>
        <p:txBody>
          <a:bodyPr/>
          <a:lstStyle>
            <a:lvl1pPr>
              <a:defRPr/>
            </a:lvl1pPr>
          </a:lstStyle>
          <a:p>
            <a:fld id="{9D64792B-E0FE-4477-BA86-1CE58B816D9F}" type="slidenum">
              <a:rPr lang="es-ES" altLang="en-US"/>
            </a:fld>
            <a:endParaRPr lang="es-E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NZ"/>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F89167D9-8317-476C-BD32-5F3A52D0C516}" type="datetime1">
              <a:rPr lang="en-US" altLang="en-US" smtClean="0"/>
            </a:fld>
            <a:endParaRPr lang="es-ES" altLang="en-US"/>
          </a:p>
        </p:txBody>
      </p:sp>
      <p:sp>
        <p:nvSpPr>
          <p:cNvPr id="6" name="Footer Placeholder 5"/>
          <p:cNvSpPr>
            <a:spLocks noGrp="1"/>
          </p:cNvSpPr>
          <p:nvPr>
            <p:ph type="ftr" sz="quarter" idx="11"/>
          </p:nvPr>
        </p:nvSpPr>
        <p:spPr/>
        <p:txBody>
          <a:bodyPr/>
          <a:lstStyle>
            <a:lvl1pPr>
              <a:defRPr/>
            </a:lvl1pPr>
          </a:lstStyle>
          <a:p>
            <a:r>
              <a:rPr lang="es-ES" altLang="en-US"/>
              <a:t>MC3020</a:t>
            </a:r>
            <a:endParaRPr lang="es-ES" altLang="en-US"/>
          </a:p>
        </p:txBody>
      </p:sp>
      <p:sp>
        <p:nvSpPr>
          <p:cNvPr id="7" name="Slide Number Placeholder 6"/>
          <p:cNvSpPr>
            <a:spLocks noGrp="1"/>
          </p:cNvSpPr>
          <p:nvPr>
            <p:ph type="sldNum" sz="quarter" idx="12"/>
          </p:nvPr>
        </p:nvSpPr>
        <p:spPr/>
        <p:txBody>
          <a:bodyPr/>
          <a:lstStyle>
            <a:lvl1pPr>
              <a:defRPr/>
            </a:lvl1pPr>
          </a:lstStyle>
          <a:p>
            <a:fld id="{EC7B9825-648D-4939-9DBE-5FEBF1888E24}" type="slidenum">
              <a:rPr lang="es-ES" altLang="en-US"/>
            </a:fld>
            <a:endParaRPr lang="es-E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NZ"/>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3B095790-CFFD-460D-B1F6-437FF7932D5A}" type="datetime1">
              <a:rPr lang="en-US" altLang="en-US" smtClean="0"/>
            </a:fld>
            <a:endParaRPr lang="es-ES" altLang="en-US"/>
          </a:p>
        </p:txBody>
      </p:sp>
      <p:sp>
        <p:nvSpPr>
          <p:cNvPr id="6" name="Footer Placeholder 5"/>
          <p:cNvSpPr>
            <a:spLocks noGrp="1"/>
          </p:cNvSpPr>
          <p:nvPr>
            <p:ph type="ftr" sz="quarter" idx="11"/>
          </p:nvPr>
        </p:nvSpPr>
        <p:spPr/>
        <p:txBody>
          <a:bodyPr/>
          <a:lstStyle>
            <a:lvl1pPr>
              <a:defRPr/>
            </a:lvl1pPr>
          </a:lstStyle>
          <a:p>
            <a:r>
              <a:rPr lang="es-ES" altLang="en-US"/>
              <a:t>MC3020</a:t>
            </a:r>
            <a:endParaRPr lang="es-ES" altLang="en-US"/>
          </a:p>
        </p:txBody>
      </p:sp>
      <p:sp>
        <p:nvSpPr>
          <p:cNvPr id="7" name="Slide Number Placeholder 6"/>
          <p:cNvSpPr>
            <a:spLocks noGrp="1"/>
          </p:cNvSpPr>
          <p:nvPr>
            <p:ph type="sldNum" sz="quarter" idx="12"/>
          </p:nvPr>
        </p:nvSpPr>
        <p:spPr/>
        <p:txBody>
          <a:bodyPr/>
          <a:lstStyle>
            <a:lvl1pPr>
              <a:defRPr/>
            </a:lvl1pPr>
          </a:lstStyle>
          <a:p>
            <a:fld id="{B146F06E-9BB5-41E5-A703-DC48B80FBF31}" type="slidenum">
              <a:rPr lang="es-ES" altLang="en-US"/>
            </a:fld>
            <a:endParaRPr lang="es-E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s-ES" altLang="en-US"/>
              <a:t>Haga clic para cambiar el estilo de título	</a:t>
            </a:r>
            <a:endParaRPr lang="es-ES" altLang="en-US"/>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s-ES" altLang="en-US"/>
              <a:t>Haga clic para modificar el estilo de texto del patrón</a:t>
            </a:r>
            <a:endParaRPr lang="es-ES" altLang="en-US"/>
          </a:p>
          <a:p>
            <a:pPr lvl="1"/>
            <a:r>
              <a:rPr lang="es-ES" altLang="en-US"/>
              <a:t>Segundo nivel</a:t>
            </a:r>
            <a:endParaRPr lang="es-ES" altLang="en-US"/>
          </a:p>
          <a:p>
            <a:pPr lvl="2"/>
            <a:r>
              <a:rPr lang="es-ES" altLang="en-US"/>
              <a:t>Tercer nivel</a:t>
            </a:r>
            <a:endParaRPr lang="es-ES" altLang="en-US"/>
          </a:p>
          <a:p>
            <a:pPr lvl="3"/>
            <a:r>
              <a:rPr lang="es-ES" altLang="en-US"/>
              <a:t>Cuarto nivel</a:t>
            </a:r>
            <a:endParaRPr lang="es-ES" altLang="en-US"/>
          </a:p>
          <a:p>
            <a:pPr lvl="4"/>
            <a:r>
              <a:rPr lang="es-ES" altLang="en-US"/>
              <a:t>Quinto nivel</a:t>
            </a:r>
            <a:endParaRPr lang="es-ES"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CB251FA-1BA7-48B0-B940-3CC5772202DA}" type="datetime1">
              <a:rPr lang="en-US" altLang="en-US" smtClean="0"/>
            </a:fld>
            <a:endParaRPr lang="es-E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s-ES" altLang="en-US"/>
              <a:t>MC3020</a:t>
            </a:r>
            <a:endParaRPr lang="es-E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102295-FEA5-492F-AF88-CB8C80A53299}" type="slidenum">
              <a:rPr lang="es-ES" altLang="en-US"/>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mailto:mayooran@eng.jfn.ac.lk" TargetMode="External"/><Relationship Id="rId2" Type="http://schemas.openxmlformats.org/officeDocument/2006/relationships/image" Target="../media/image3.GIF"/><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package" Target="../embeddings/Document1.docx"/></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hyperlink" Target="https://github.com/Mayooran1987/MC3020/raw/main/Statistical_table_MC3020.pdf" TargetMode="Externa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hyperlink" Target="https://mayooran1987.github.io/MC302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91680" y="2463035"/>
            <a:ext cx="7772400" cy="1470025"/>
          </a:xfrm>
        </p:spPr>
        <p:txBody>
          <a:bodyPr anchor="ctr"/>
          <a:lstStyle/>
          <a:p>
            <a:pPr algn="ctr"/>
            <a:r>
              <a:rPr lang="en-US" sz="4000" b="1" dirty="0">
                <a:solidFill>
                  <a:schemeClr val="bg1"/>
                </a:solidFill>
                <a:latin typeface="Times New Roman" panose="02020603050405020304" pitchFamily="18" charset="0"/>
                <a:cs typeface="Times New Roman" panose="02020603050405020304" pitchFamily="18" charset="0"/>
              </a:rPr>
              <a:t>MC3020 - Comparing Two Population Parameters</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4" name="Picture 2" descr="http://qrc.depaul.edu/djabon/ENV260_SDV360/Activities09/Activity7/TwoSampleDiagra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083" y="175981"/>
            <a:ext cx="3995841" cy="22870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angle 13"/>
          <p:cNvSpPr>
            <a:spLocks noChangeArrowheads="1"/>
          </p:cNvSpPr>
          <p:nvPr/>
        </p:nvSpPr>
        <p:spPr bwMode="auto">
          <a:xfrm>
            <a:off x="1659861" y="3645028"/>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latin typeface="Bookman Old Style" panose="02050604050505020204" pitchFamily="18" charset="0"/>
                <a:cs typeface="Arabic Typesetting" panose="03020402040406030203" pitchFamily="66" charset="-78"/>
              </a:rPr>
              <a:t> </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NZ" altLang="en-US" sz="2200" dirty="0">
                <a:latin typeface="Bookman Old Style" panose="02050604050505020204" pitchFamily="18" charset="0"/>
                <a:cs typeface="Arabic Typesetting" panose="03020402040406030203" pitchFamily="66" charset="-78"/>
              </a:rPr>
              <a:t>Dr </a:t>
            </a:r>
            <a:r>
              <a:rPr lang="en-US" altLang="en-US" sz="2200" dirty="0">
                <a:latin typeface="Bookman Old Style" panose="02050604050505020204" pitchFamily="18" charset="0"/>
                <a:cs typeface="Arabic Typesetting" panose="03020402040406030203" pitchFamily="66" charset="-78"/>
              </a:rPr>
              <a:t>T. Mayooran, </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NZ" altLang="en-US" sz="2200" dirty="0">
                <a:latin typeface="Bookman Old Style" panose="02050604050505020204" pitchFamily="18" charset="0"/>
                <a:cs typeface="Arabic Typesetting" panose="03020402040406030203" pitchFamily="66" charset="-78"/>
              </a:rPr>
              <a:t>Senior Lecturer,</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latin typeface="Bookman Old Style" panose="02050604050505020204" pitchFamily="18" charset="0"/>
                <a:cs typeface="Arabic Typesetting" panose="03020402040406030203" pitchFamily="66" charset="-78"/>
              </a:rPr>
              <a:t>Department of Interdisciplinary Studies,</a:t>
            </a:r>
            <a:endParaRPr lang="en-US" altLang="en-US" sz="2200"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200" dirty="0">
                <a:latin typeface="Bookman Old Style" panose="02050604050505020204" pitchFamily="18" charset="0"/>
                <a:cs typeface="Arabic Typesetting" panose="03020402040406030203" pitchFamily="66" charset="-78"/>
              </a:rPr>
              <a:t>Faculty of Engineering,</a:t>
            </a:r>
            <a:endParaRPr lang="en-US" altLang="en-US" sz="2200"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200" dirty="0">
                <a:latin typeface="Bookman Old Style" panose="02050604050505020204" pitchFamily="18" charset="0"/>
                <a:cs typeface="Arabic Typesetting" panose="03020402040406030203" pitchFamily="66" charset="-78"/>
              </a:rPr>
              <a:t>University of Jaffna</a:t>
            </a:r>
            <a:r>
              <a:rPr lang="en-US" altLang="en-US" sz="2200" b="1" dirty="0">
                <a:latin typeface="Bookman Old Style" panose="02050604050505020204" pitchFamily="18" charset="0"/>
                <a:cs typeface="Arabic Typesetting" panose="03020402040406030203" pitchFamily="66" charset="-78"/>
              </a:rPr>
              <a:t>.</a:t>
            </a:r>
            <a:endParaRPr lang="en-US" altLang="en-US" sz="22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200" dirty="0">
                <a:latin typeface="Bookman Old Style" panose="02050604050505020204" pitchFamily="18" charset="0"/>
                <a:cs typeface="Arabic Typesetting" panose="03020402040406030203" pitchFamily="66" charset="-78"/>
              </a:rPr>
              <a:t>Email: </a:t>
            </a:r>
            <a:r>
              <a:rPr lang="en-US" altLang="en-US" sz="2200" dirty="0">
                <a:latin typeface="Bookman Old Style" panose="02050604050505020204" pitchFamily="18" charset="0"/>
                <a:cs typeface="Arabic Typesetting" panose="03020402040406030203" pitchFamily="66" charset="-78"/>
                <a:hlinkClick r:id="rId3"/>
              </a:rPr>
              <a:t>mayooran@eng.jfn.ac.lk</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latin typeface="Bookman Old Style" panose="02050604050505020204" pitchFamily="18" charset="0"/>
                <a:cs typeface="Arabic Typesetting" panose="03020402040406030203" pitchFamily="66" charset="-78"/>
              </a:rPr>
              <a:t>	</a:t>
            </a:r>
            <a:r>
              <a:rPr lang="en-US" altLang="en-US" sz="2200" b="1" dirty="0">
                <a:latin typeface="Bookman Old Style" panose="02050604050505020204" pitchFamily="18" charset="0"/>
                <a:cs typeface="Tahoma" panose="020B0604030504040204" pitchFamily="34" charset="0"/>
              </a:rPr>
              <a:t> </a:t>
            </a:r>
            <a:endParaRPr lang="en-US" altLang="en-US" sz="2200" b="1" dirty="0">
              <a:latin typeface="Bookman Old Style" panose="02050604050505020204" pitchFamily="18"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47973"/>
            <a:ext cx="8229600" cy="1143000"/>
          </a:xfrm>
        </p:spPr>
        <p:txBody>
          <a:bodyPr/>
          <a:lstStyle/>
          <a:p>
            <a:pPr algn="l"/>
            <a:r>
              <a:rPr lang="en-US" dirty="0">
                <a:solidFill>
                  <a:srgbClr val="FF0000"/>
                </a:solidFill>
                <a:latin typeface="Times New Roman" panose="02020603050405020304" pitchFamily="18" charset="0"/>
                <a:cs typeface="Times New Roman" panose="02020603050405020304" pitchFamily="18" charset="0"/>
              </a:rPr>
              <a:t>Example 2:</a:t>
            </a:r>
            <a:endParaRPr lang="en-US" dirty="0">
              <a:solidFill>
                <a:srgbClr val="FF0000"/>
              </a:solidFill>
            </a:endParaRPr>
          </a:p>
        </p:txBody>
      </p:sp>
      <p:sp>
        <p:nvSpPr>
          <p:cNvPr id="3" name="Content Placeholder 2"/>
          <p:cNvSpPr>
            <a:spLocks noGrp="1"/>
          </p:cNvSpPr>
          <p:nvPr>
            <p:ph idx="1"/>
          </p:nvPr>
        </p:nvSpPr>
        <p:spPr>
          <a:xfrm>
            <a:off x="1187624" y="908720"/>
            <a:ext cx="7499176" cy="4525963"/>
          </a:xfrm>
        </p:spPr>
        <p:txBody>
          <a:bodyPr/>
          <a:lstStyle/>
          <a:p>
            <a:pPr marL="0" indent="0" algn="just">
              <a:buNone/>
            </a:pPr>
            <a:r>
              <a:rPr lang="en-US" sz="3000" dirty="0">
                <a:latin typeface="Times New Roman" panose="02020603050405020304" pitchFamily="18" charset="0"/>
                <a:cs typeface="Times New Roman" panose="02020603050405020304" pitchFamily="18" charset="0"/>
              </a:rPr>
              <a:t>It is claimed that in the 2008 Democratic Presidential Nomination Primaries in USA, Senator Barack Obama was preferred by the black voters. To test the claim, a research firm sampled 600 black democrats and found that 384 support the senator and in another sample of 720 non-black democrats 417 support the senator. Test the claim using 5% level of significance.</a:t>
            </a: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BCC6ECD7-3B15-4199-9E74-F7481D869448}"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98" y="0"/>
            <a:ext cx="8229600" cy="1371600"/>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Exercises</a:t>
            </a:r>
            <a:endPar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endParaRPr lang="en-US" altLang="en-US"/>
          </a:p>
        </p:txBody>
      </p:sp>
      <p:sp>
        <p:nvSpPr>
          <p:cNvPr id="7" name="Date Placeholder 6"/>
          <p:cNvSpPr>
            <a:spLocks noGrp="1"/>
          </p:cNvSpPr>
          <p:nvPr>
            <p:ph type="dt" sz="half" idx="12"/>
          </p:nvPr>
        </p:nvSpPr>
        <p:spPr/>
        <p:txBody>
          <a:bodyPr/>
          <a:lstStyle/>
          <a:p>
            <a:fld id="{D865DE4A-CAA7-4CC9-AEB0-FE370266C4F4}" type="datetime5">
              <a:rPr lang="en-NZ" altLang="en-US" smtClean="0"/>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fld>
            <a:endParaRPr lang="en-US" altLang="en-US"/>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772816"/>
            <a:ext cx="8001000" cy="1216025"/>
          </a:xfrm>
        </p:spPr>
        <p:txBody>
          <a:bodyPr/>
          <a:lstStyle/>
          <a:p>
            <a:pPr algn="ctr"/>
            <a:r>
              <a:rPr lang="en-US" sz="5000" b="1" dirty="0">
                <a:solidFill>
                  <a:srgbClr val="C00000"/>
                </a:solidFill>
                <a:latin typeface="Times New Roman" panose="02020603050405020304" pitchFamily="18" charset="0"/>
                <a:cs typeface="Times New Roman" panose="02020603050405020304" pitchFamily="18" charset="0"/>
              </a:rPr>
              <a:t>Comparing Two Independent Population Means</a:t>
            </a:r>
            <a:endParaRPr lang="en-US" sz="5000"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3" name="Date Placeholder 2"/>
          <p:cNvSpPr>
            <a:spLocks noGrp="1"/>
          </p:cNvSpPr>
          <p:nvPr>
            <p:ph type="dt" sz="half" idx="10"/>
          </p:nvPr>
        </p:nvSpPr>
        <p:spPr/>
        <p:txBody>
          <a:bodyPr/>
          <a:lstStyle/>
          <a:p>
            <a:pPr>
              <a:defRPr/>
            </a:pPr>
            <a:fld id="{A7EF088F-7237-4966-92EA-78E51598D827}"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548680"/>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1</m:t>
                        </m:r>
                      </m:sub>
                    </m:sSub>
                    <m:r>
                      <a:rPr lang="en-GB" b="0" i="1" smtClean="0">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2</m:t>
                        </m:r>
                      </m:sub>
                    </m:sSub>
                    <m:r>
                      <a:rPr lang="en-GB" b="0" i="1" smtClean="0">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sSub>
                          <m:sSubPr>
                            <m:ctrlPr>
                              <a:rPr lang="en-GB"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1</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1</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smtClean="0">
                            <a:latin typeface="Cambria Math" panose="02040503050406030204" pitchFamily="18" charset="0"/>
                            <a:cs typeface="Times New Roman" panose="02020603050405020304" pitchFamily="18" charset="0"/>
                          </a:rPr>
                        </m:ctrlPr>
                      </m:sSubSupPr>
                      <m:e>
                        <m:r>
                          <a:rPr lang="en-IN"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1</m:t>
                        </m:r>
                      </m:sub>
                      <m:sup>
                        <m:r>
                          <a:rPr lang="en-GB" b="0" i="1" smtClean="0">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sSub>
                          <m:sSubPr>
                            <m:ctrlPr>
                              <a:rPr lang="en-GB" i="1">
                                <a:latin typeface="Cambria Math" panose="02040503050406030204" pitchFamily="18" charset="0"/>
                                <a:cs typeface="Times New Roman" panose="02020603050405020304" pitchFamily="18" charset="0"/>
                              </a:rPr>
                            </m:ctrlPr>
                          </m:sSubPr>
                          <m:e>
                            <m:r>
                              <a:rPr lang="en-GB" i="1" smtClean="0">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2</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a:latin typeface="Cambria Math" panose="02040503050406030204" pitchFamily="18" charset="0"/>
                            <a:cs typeface="Times New Roman" panose="02020603050405020304" pitchFamily="18" charset="0"/>
                          </a:rPr>
                        </m:ctrlPr>
                      </m:sSubSupPr>
                      <m:e>
                        <m:r>
                          <a:rPr lang="en-IN" i="1">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The populations are independent.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The point estimate for the population mean difference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the sample mean difference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𝑋</m:t>
                        </m:r>
                      </m:e>
                    </m:acc>
                    <m:r>
                      <a:rPr lang="en-GB" b="0" i="1" smtClean="0">
                        <a:latin typeface="Cambria Math" panose="02040503050406030204" pitchFamily="18" charset="0"/>
                        <a:cs typeface="Times New Roman" panose="02020603050405020304" pitchFamily="18" charset="0"/>
                      </a:rPr>
                      <m:t> − </m:t>
                    </m:r>
                    <m:acc>
                      <m:accPr>
                        <m:chr m:val="̅"/>
                        <m:ctrlPr>
                          <a:rPr lang="en-GB" b="0"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𝑌</m:t>
                        </m:r>
                      </m:e>
                    </m:acc>
                  </m:oMath>
                </a14:m>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548680"/>
                <a:ext cx="7427168" cy="4525963"/>
              </a:xfrm>
              <a:blipFill rotWithShape="1">
                <a:blip r:embed="rId1"/>
                <a:stretch>
                  <a:fillRect l="-6" t="-1" b="-1487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D4F45F75-3DE0-4E31-970B-BEBDB9C9BE72}"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34859" y="620688"/>
                <a:ext cx="7351941" cy="4525963"/>
              </a:xfrm>
            </p:spPr>
            <p:txBody>
              <a:bodyPr/>
              <a:lstStyle/>
              <a:p>
                <a:pPr marL="0" indent="0" algn="just">
                  <a:buNone/>
                </a:pPr>
                <a:r>
                  <a:rPr lang="en-IN" sz="3600" dirty="0">
                    <a:latin typeface="Times New Roman" panose="02020603050405020304" pitchFamily="18" charset="0"/>
                    <a:cs typeface="Times New Roman" panose="02020603050405020304" pitchFamily="18" charset="0"/>
                  </a:rPr>
                  <a:t>When the two population distributions are normal, the sampling distribution of </a:t>
                </a:r>
                <a14:m>
                  <m:oMath xmlns:m="http://schemas.openxmlformats.org/officeDocument/2006/math">
                    <m:acc>
                      <m:accPr>
                        <m:chr m:val="̅"/>
                        <m:ctrlPr>
                          <a:rPr lang="en-IN"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𝑋</m:t>
                        </m:r>
                      </m:e>
                    </m:acc>
                    <m:r>
                      <a:rPr lang="en-GB" sz="3600" i="1">
                        <a:latin typeface="Cambria Math" panose="02040503050406030204" pitchFamily="18" charset="0"/>
                        <a:cs typeface="Times New Roman" panose="02020603050405020304" pitchFamily="18" charset="0"/>
                      </a:rPr>
                      <m:t> − </m:t>
                    </m:r>
                    <m:acc>
                      <m:accPr>
                        <m:chr m:val="̅"/>
                        <m:ctrlPr>
                          <a:rPr lang="en-GB"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𝑌</m:t>
                        </m:r>
                      </m:e>
                    </m:acc>
                  </m:oMath>
                </a14:m>
                <a:r>
                  <a:rPr lang="en-IN" sz="3600" dirty="0">
                    <a:latin typeface="Times New Roman" panose="02020603050405020304" pitchFamily="18" charset="0"/>
                    <a:cs typeface="Times New Roman" panose="02020603050405020304" pitchFamily="18" charset="0"/>
                  </a:rPr>
                  <a:t> is normal with mean </a:t>
                </a:r>
                <a:endParaRPr lang="en-NZ" sz="3600" dirty="0">
                  <a:latin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m:rPr>
                        <m:sty m:val="p"/>
                      </m:rPr>
                      <a:rPr lang="en-GB" sz="3600">
                        <a:latin typeface="Cambria Math" panose="02040503050406030204" pitchFamily="18" charset="0"/>
                        <a:cs typeface="Times New Roman" panose="02020603050405020304" pitchFamily="18" charset="0"/>
                      </a:rPr>
                      <m:t>E</m:t>
                    </m:r>
                    <m:d>
                      <m:dPr>
                        <m:ctrlPr>
                          <a:rPr lang="en-GB" sz="3600" i="1">
                            <a:latin typeface="Cambria Math" panose="02040503050406030204" pitchFamily="18" charset="0"/>
                            <a:cs typeface="Times New Roman" panose="02020603050405020304" pitchFamily="18" charset="0"/>
                          </a:rPr>
                        </m:ctrlPr>
                      </m:dPr>
                      <m:e>
                        <m:acc>
                          <m:accPr>
                            <m:chr m:val="̅"/>
                            <m:ctrlPr>
                              <a:rPr lang="en-IN"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𝑋</m:t>
                            </m:r>
                          </m:e>
                        </m:acc>
                        <m:r>
                          <a:rPr lang="en-GB" sz="3600" i="1">
                            <a:latin typeface="Cambria Math" panose="02040503050406030204" pitchFamily="18" charset="0"/>
                            <a:cs typeface="Times New Roman" panose="02020603050405020304" pitchFamily="18" charset="0"/>
                          </a:rPr>
                          <m:t> − </m:t>
                        </m:r>
                        <m:acc>
                          <m:accPr>
                            <m:chr m:val="̅"/>
                            <m:ctrlPr>
                              <a:rPr lang="en-GB"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𝑌</m:t>
                            </m:r>
                          </m:e>
                        </m:acc>
                      </m:e>
                    </m:d>
                    <m:r>
                      <a:rPr lang="en-GB" sz="3600" i="1">
                        <a:latin typeface="Cambria Math" panose="02040503050406030204" pitchFamily="18" charset="0"/>
                        <a:cs typeface="Times New Roman" panose="02020603050405020304" pitchFamily="18" charset="0"/>
                      </a:rPr>
                      <m:t>=</m:t>
                    </m:r>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3600" i="1">
                            <a:latin typeface="Cambria Math" panose="02040503050406030204" pitchFamily="18" charset="0"/>
                            <a:cs typeface="Times New Roman" panose="02020603050405020304" pitchFamily="18" charset="0"/>
                          </a:rPr>
                          <m:t>1</m:t>
                        </m:r>
                      </m:sub>
                    </m:sSub>
                    <m:r>
                      <a:rPr lang="en-GB" sz="3600" i="1">
                        <a:latin typeface="Cambria Math" panose="02040503050406030204" pitchFamily="18" charset="0"/>
                        <a:cs typeface="Times New Roman" panose="02020603050405020304" pitchFamily="18" charset="0"/>
                      </a:rPr>
                      <m:t>−</m:t>
                    </m:r>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3600" i="1">
                            <a:latin typeface="Cambria Math" panose="02040503050406030204" pitchFamily="18" charset="0"/>
                            <a:cs typeface="Times New Roman" panose="02020603050405020304" pitchFamily="18" charset="0"/>
                          </a:rPr>
                          <m:t>2</m:t>
                        </m:r>
                      </m:sub>
                    </m:sSub>
                  </m:oMath>
                </a14:m>
                <a:r>
                  <a:rPr lang="en-IN" sz="360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a:p>
                <a:pPr marL="0" indent="0" algn="just">
                  <a:buNone/>
                </a:pPr>
                <a:r>
                  <a:rPr lang="en-IN" sz="3600" dirty="0">
                    <a:latin typeface="Times New Roman" panose="02020603050405020304" pitchFamily="18" charset="0"/>
                    <a:cs typeface="Times New Roman" panose="02020603050405020304" pitchFamily="18" charset="0"/>
                  </a:rPr>
                  <a:t>and variance </a:t>
                </a:r>
                <a:endParaRPr lang="en-NZ" sz="3600"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m:rPr>
                          <m:sty m:val="p"/>
                        </m:rPr>
                        <a:rPr lang="en-GB" sz="3600">
                          <a:latin typeface="Cambria Math" panose="02040503050406030204" pitchFamily="18" charset="0"/>
                          <a:cs typeface="Times New Roman" panose="02020603050405020304" pitchFamily="18" charset="0"/>
                        </a:rPr>
                        <m:t>Var</m:t>
                      </m:r>
                      <m:d>
                        <m:dPr>
                          <m:ctrlPr>
                            <a:rPr lang="en-GB" sz="3600" i="1">
                              <a:latin typeface="Cambria Math" panose="02040503050406030204" pitchFamily="18" charset="0"/>
                              <a:cs typeface="Times New Roman" panose="02020603050405020304" pitchFamily="18" charset="0"/>
                            </a:rPr>
                          </m:ctrlPr>
                        </m:dPr>
                        <m:e>
                          <m:acc>
                            <m:accPr>
                              <m:chr m:val="̅"/>
                              <m:ctrlPr>
                                <a:rPr lang="en-IN"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𝑋</m:t>
                              </m:r>
                            </m:e>
                          </m:acc>
                          <m:r>
                            <a:rPr lang="en-GB" sz="3600" i="1">
                              <a:latin typeface="Cambria Math" panose="02040503050406030204" pitchFamily="18" charset="0"/>
                              <a:cs typeface="Times New Roman" panose="02020603050405020304" pitchFamily="18" charset="0"/>
                            </a:rPr>
                            <m:t> − </m:t>
                          </m:r>
                          <m:acc>
                            <m:accPr>
                              <m:chr m:val="̅"/>
                              <m:ctrlPr>
                                <a:rPr lang="en-GB"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𝑌</m:t>
                              </m:r>
                            </m:e>
                          </m:acc>
                        </m:e>
                      </m:d>
                      <m:r>
                        <a:rPr lang="en-GB" sz="3600" i="1">
                          <a:latin typeface="Cambria Math" panose="02040503050406030204" pitchFamily="18" charset="0"/>
                          <a:cs typeface="Times New Roman" panose="02020603050405020304" pitchFamily="18" charset="0"/>
                        </a:rPr>
                        <m:t>=</m:t>
                      </m:r>
                      <m:f>
                        <m:fPr>
                          <m:ctrlPr>
                            <a:rPr lang="en-GB" sz="3600" i="1">
                              <a:latin typeface="Cambria Math" panose="02040503050406030204" pitchFamily="18" charset="0"/>
                              <a:cs typeface="Times New Roman" panose="02020603050405020304" pitchFamily="18" charset="0"/>
                            </a:rPr>
                          </m:ctrlPr>
                        </m:fPr>
                        <m:num>
                          <m:sSubSup>
                            <m:sSubSupPr>
                              <m:ctrlPr>
                                <a:rPr lang="en-GB" sz="3600" i="1">
                                  <a:latin typeface="Cambria Math" panose="02040503050406030204" pitchFamily="18" charset="0"/>
                                  <a:cs typeface="Times New Roman" panose="02020603050405020304" pitchFamily="18" charset="0"/>
                                </a:rPr>
                              </m:ctrlPr>
                            </m:sSubSupPr>
                            <m:e>
                              <m:r>
                                <a:rPr lang="en-GB" sz="3600" i="1">
                                  <a:latin typeface="Cambria Math" panose="02040503050406030204" pitchFamily="18" charset="0"/>
                                  <a:ea typeface="Cambria Math" panose="02040503050406030204" pitchFamily="18" charset="0"/>
                                  <a:cs typeface="Times New Roman" panose="02020603050405020304" pitchFamily="18" charset="0"/>
                                </a:rPr>
                                <m:t>𝜎</m:t>
                              </m:r>
                            </m:e>
                            <m:sub>
                              <m:r>
                                <a:rPr lang="en-GB" sz="3600" i="1">
                                  <a:latin typeface="Cambria Math" panose="02040503050406030204" pitchFamily="18" charset="0"/>
                                  <a:ea typeface="Cambria Math" panose="02040503050406030204" pitchFamily="18" charset="0"/>
                                  <a:cs typeface="Times New Roman" panose="02020603050405020304" pitchFamily="18" charset="0"/>
                                </a:rPr>
                                <m:t>1</m:t>
                              </m:r>
                            </m:sub>
                            <m:sup>
                              <m:r>
                                <a:rPr lang="en-GB" sz="3600" i="1">
                                  <a:latin typeface="Cambria Math" panose="02040503050406030204" pitchFamily="18" charset="0"/>
                                  <a:cs typeface="Times New Roman" panose="02020603050405020304" pitchFamily="18" charset="0"/>
                                </a:rPr>
                                <m:t>2</m:t>
                              </m:r>
                            </m:sup>
                          </m:sSubSup>
                        </m:num>
                        <m:den>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cs typeface="Times New Roman" panose="02020603050405020304" pitchFamily="18" charset="0"/>
                                </a:rPr>
                                <m:t>𝑛</m:t>
                              </m:r>
                            </m:e>
                            <m:sub>
                              <m:r>
                                <a:rPr lang="en-GB" sz="3600" i="1">
                                  <a:latin typeface="Cambria Math" panose="02040503050406030204" pitchFamily="18" charset="0"/>
                                  <a:cs typeface="Times New Roman" panose="02020603050405020304" pitchFamily="18" charset="0"/>
                                </a:rPr>
                                <m:t>1</m:t>
                              </m:r>
                            </m:sub>
                          </m:sSub>
                        </m:den>
                      </m:f>
                      <m:r>
                        <a:rPr lang="en-GB" sz="3600" i="1">
                          <a:latin typeface="Cambria Math" panose="02040503050406030204" pitchFamily="18" charset="0"/>
                          <a:cs typeface="Times New Roman" panose="02020603050405020304" pitchFamily="18" charset="0"/>
                        </a:rPr>
                        <m:t>+ </m:t>
                      </m:r>
                      <m:f>
                        <m:fPr>
                          <m:ctrlPr>
                            <a:rPr lang="en-GB" sz="3600" i="1">
                              <a:latin typeface="Cambria Math" panose="02040503050406030204" pitchFamily="18" charset="0"/>
                              <a:cs typeface="Times New Roman" panose="02020603050405020304" pitchFamily="18" charset="0"/>
                            </a:rPr>
                          </m:ctrlPr>
                        </m:fPr>
                        <m:num>
                          <m:sSubSup>
                            <m:sSubSupPr>
                              <m:ctrlPr>
                                <a:rPr lang="en-GB" sz="3600" i="1">
                                  <a:latin typeface="Cambria Math" panose="02040503050406030204" pitchFamily="18" charset="0"/>
                                  <a:cs typeface="Times New Roman" panose="02020603050405020304" pitchFamily="18" charset="0"/>
                                </a:rPr>
                              </m:ctrlPr>
                            </m:sSubSupPr>
                            <m:e>
                              <m:r>
                                <a:rPr lang="en-GB" sz="3600" i="1">
                                  <a:latin typeface="Cambria Math" panose="02040503050406030204" pitchFamily="18" charset="0"/>
                                  <a:ea typeface="Cambria Math" panose="02040503050406030204" pitchFamily="18" charset="0"/>
                                  <a:cs typeface="Times New Roman" panose="02020603050405020304" pitchFamily="18" charset="0"/>
                                </a:rPr>
                                <m:t>𝜎</m:t>
                              </m:r>
                            </m:e>
                            <m:sub>
                              <m:r>
                                <a:rPr lang="en-GB" sz="3600" i="1">
                                  <a:latin typeface="Cambria Math" panose="02040503050406030204" pitchFamily="18" charset="0"/>
                                  <a:ea typeface="Cambria Math" panose="02040503050406030204" pitchFamily="18" charset="0"/>
                                  <a:cs typeface="Times New Roman" panose="02020603050405020304" pitchFamily="18" charset="0"/>
                                </a:rPr>
                                <m:t>2</m:t>
                              </m:r>
                              <m:r>
                                <a:rPr lang="en-GB" sz="3600" i="1">
                                  <a:latin typeface="Cambria Math" panose="02040503050406030204" pitchFamily="18" charset="0"/>
                                  <a:ea typeface="Cambria Math" panose="02040503050406030204" pitchFamily="18" charset="0"/>
                                  <a:cs typeface="Times New Roman" panose="02020603050405020304" pitchFamily="18" charset="0"/>
                                </a:rPr>
                                <m:t> </m:t>
                              </m:r>
                            </m:sub>
                            <m:sup>
                              <m:r>
                                <a:rPr lang="en-GB" sz="3600" i="1">
                                  <a:latin typeface="Cambria Math" panose="02040503050406030204" pitchFamily="18" charset="0"/>
                                  <a:cs typeface="Times New Roman" panose="02020603050405020304" pitchFamily="18" charset="0"/>
                                </a:rPr>
                                <m:t>2</m:t>
                              </m:r>
                            </m:sup>
                          </m:sSubSup>
                        </m:num>
                        <m:den>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cs typeface="Times New Roman" panose="02020603050405020304" pitchFamily="18" charset="0"/>
                                </a:rPr>
                                <m:t>𝑛</m:t>
                              </m:r>
                            </m:e>
                            <m:sub>
                              <m:r>
                                <a:rPr lang="en-GB" sz="3600" i="1">
                                  <a:latin typeface="Cambria Math" panose="02040503050406030204" pitchFamily="18" charset="0"/>
                                  <a:cs typeface="Times New Roman" panose="02020603050405020304" pitchFamily="18" charset="0"/>
                                </a:rPr>
                                <m:t>2</m:t>
                              </m:r>
                            </m:sub>
                          </m:sSub>
                        </m:den>
                      </m:f>
                    </m:oMath>
                  </m:oMathPara>
                </a14:m>
                <a:endParaRPr lang="en-GB" sz="36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34859" y="620688"/>
                <a:ext cx="7351941" cy="4525963"/>
              </a:xfrm>
              <a:blipFill rotWithShape="1">
                <a:blip r:embed="rId1"/>
                <a:stretch>
                  <a:fillRect l="-1" t="-6"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56194F21-7C89-4E5B-B577-FF9B4A9BCAA9}"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97768"/>
            <a:ext cx="7632848" cy="1143000"/>
          </a:xfrm>
        </p:spPr>
        <p:txBody>
          <a:bodyPr/>
          <a:lstStyle/>
          <a:p>
            <a:pPr algn="just"/>
            <a:r>
              <a:rPr lang="en-IN" sz="3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confidence interval for the difference between the two-population means is computed as follows:</a:t>
            </a:r>
            <a:endParaRPr lang="en-GB" sz="3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1610072"/>
                <a:ext cx="7488832" cy="4267200"/>
              </a:xfrm>
            </p:spPr>
            <p:txBody>
              <a:bodyPr/>
              <a:lstStyle/>
              <a:p>
                <a:pPr marL="0" indent="0" algn="just">
                  <a:buNone/>
                </a:pPr>
                <a:r>
                  <a:rPr lang="en-IN" sz="2800" dirty="0">
                    <a:solidFill>
                      <a:srgbClr val="FF0000"/>
                    </a:solidFill>
                    <a:latin typeface="Times New Roman" panose="02020603050405020304" pitchFamily="18" charset="0"/>
                    <a:cs typeface="Times New Roman" panose="02020603050405020304" pitchFamily="18" charset="0"/>
                  </a:rPr>
                  <a:t>Case 1: </a:t>
                </a:r>
                <a:endParaRPr lang="en-IN" sz="28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When the two independent population distributions are </a:t>
                </a:r>
                <a:r>
                  <a:rPr lang="en-IN" sz="2800" dirty="0">
                    <a:solidFill>
                      <a:srgbClr val="00B050"/>
                    </a:solidFill>
                    <a:latin typeface="Times New Roman" panose="02020603050405020304" pitchFamily="18" charset="0"/>
                    <a:cs typeface="Times New Roman" panose="02020603050405020304" pitchFamily="18" charset="0"/>
                  </a:rPr>
                  <a:t>normal</a:t>
                </a:r>
                <a:r>
                  <a:rPr lang="en-IN" sz="2800" dirty="0">
                    <a:latin typeface="Times New Roman" panose="02020603050405020304" pitchFamily="18" charset="0"/>
                    <a:cs typeface="Times New Roman" panose="02020603050405020304" pitchFamily="18" charset="0"/>
                  </a:rPr>
                  <a:t> and the </a:t>
                </a:r>
                <a:r>
                  <a:rPr lang="en-IN" sz="28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800" i="1">
                            <a:solidFill>
                              <a:srgbClr val="00B050"/>
                            </a:solidFill>
                            <a:latin typeface="Cambria Math" panose="02040503050406030204" pitchFamily="18" charset="0"/>
                            <a:cs typeface="Times New Roman" panose="02020603050405020304" pitchFamily="18" charset="0"/>
                          </a:rPr>
                        </m:ctrlPr>
                      </m:sSubSupPr>
                      <m:e>
                        <m:r>
                          <a:rPr lang="en-GB" sz="28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8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800" i="1">
                            <a:solidFill>
                              <a:srgbClr val="00B050"/>
                            </a:solidFill>
                            <a:latin typeface="Cambria Math" panose="02040503050406030204" pitchFamily="18" charset="0"/>
                            <a:cs typeface="Times New Roman" panose="02020603050405020304" pitchFamily="18" charset="0"/>
                          </a:rPr>
                          <m:t>2</m:t>
                        </m:r>
                      </m:sup>
                    </m:sSubSup>
                  </m:oMath>
                </a14:m>
                <a:r>
                  <a:rPr lang="en-IN" sz="28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800" i="1">
                            <a:solidFill>
                              <a:srgbClr val="00B050"/>
                            </a:solidFill>
                            <a:latin typeface="Cambria Math" panose="02040503050406030204" pitchFamily="18" charset="0"/>
                            <a:cs typeface="Times New Roman" panose="02020603050405020304" pitchFamily="18" charset="0"/>
                          </a:rPr>
                        </m:ctrlPr>
                      </m:sSubSupPr>
                      <m:e>
                        <m:r>
                          <a:rPr lang="en-GB" sz="28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800" b="0" i="1" smtClean="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800" i="1">
                            <a:solidFill>
                              <a:srgbClr val="00B050"/>
                            </a:solidFill>
                            <a:latin typeface="Cambria Math" panose="02040503050406030204" pitchFamily="18" charset="0"/>
                            <a:cs typeface="Times New Roman" panose="02020603050405020304" pitchFamily="18" charset="0"/>
                          </a:rPr>
                          <m:t>2</m:t>
                        </m:r>
                      </m:sup>
                    </m:sSubSup>
                  </m:oMath>
                </a14:m>
                <a:r>
                  <a:rPr lang="en-IN" sz="2800" dirty="0">
                    <a:solidFill>
                      <a:srgbClr val="00B050"/>
                    </a:solidFill>
                    <a:latin typeface="Times New Roman" panose="02020603050405020304" pitchFamily="18" charset="0"/>
                    <a:cs typeface="Times New Roman" panose="02020603050405020304" pitchFamily="18" charset="0"/>
                  </a:rPr>
                  <a:t> are known</a:t>
                </a:r>
                <a:r>
                  <a:rPr lang="en-IN" sz="2800"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sz="2800" i="1" smtClean="0">
                            <a:latin typeface="Cambria Math" panose="02040503050406030204" pitchFamily="18" charset="0"/>
                            <a:cs typeface="Times New Roman" panose="02020603050405020304" pitchFamily="18" charset="0"/>
                          </a:rPr>
                        </m:ctrlPr>
                      </m:dPr>
                      <m:e>
                        <m:r>
                          <a:rPr lang="en-GB" sz="2800" b="0" i="1" smtClean="0">
                            <a:latin typeface="Cambria Math" panose="02040503050406030204" pitchFamily="18" charset="0"/>
                            <a:cs typeface="Times New Roman" panose="02020603050405020304" pitchFamily="18" charset="0"/>
                          </a:rPr>
                          <m:t>1</m:t>
                        </m:r>
                        <m:r>
                          <a:rPr lang="en-GB" sz="2800" b="0" i="1" smtClean="0">
                            <a:latin typeface="Cambria Math" panose="02040503050406030204" pitchFamily="18" charset="0"/>
                            <a:cs typeface="Times New Roman" panose="02020603050405020304" pitchFamily="18" charset="0"/>
                          </a:rPr>
                          <m:t>−</m:t>
                        </m:r>
                        <m:r>
                          <a:rPr lang="en-GB" sz="2800" b="0" i="1" smtClean="0">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sz="2800"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800" i="1">
                            <a:latin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is computed as,</a:t>
                </a: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GB" sz="2400" i="1">
                            <a:solidFill>
                              <a:srgbClr val="0070C0"/>
                            </a:solidFill>
                            <a:latin typeface="Cambria Math" panose="02040503050406030204" pitchFamily="18" charset="0"/>
                            <a:cs typeface="Times New Roman" panose="02020603050405020304" pitchFamily="18" charset="0"/>
                          </a:rPr>
                        </m:ctrlPr>
                      </m:dPr>
                      <m:e>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𝑍</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r>
                          <a:rPr lang="en-GB" sz="2400" i="1">
                            <a:solidFill>
                              <a:srgbClr val="0070C0"/>
                            </a:solidFill>
                            <a:latin typeface="Cambria Math" panose="02040503050406030204" pitchFamily="18" charset="0"/>
                            <a:cs typeface="Times New Roman" panose="02020603050405020304" pitchFamily="18" charset="0"/>
                          </a:rPr>
                          <m:t>  ,</m:t>
                        </m:r>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𝑍</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e>
                    </m:d>
                  </m:oMath>
                </a14:m>
                <a:r>
                  <a:rPr lang="en-GB" sz="2400" dirty="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1610072"/>
                <a:ext cx="7488832" cy="4267200"/>
              </a:xfrm>
              <a:blipFill rotWithShape="1">
                <a:blip r:embed="rId1"/>
                <a:stretch>
                  <a:fillRect l="-6" t="-8" r="1" b="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3464E9F0-407E-4369-8B10-CEE7D22B5401}"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24223" y="476672"/>
                <a:ext cx="7652518" cy="4267200"/>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2: </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normal</a:t>
                </a:r>
                <a:r>
                  <a:rPr lang="en-IN" dirty="0">
                    <a:latin typeface="Times New Roman" panose="02020603050405020304" pitchFamily="18" charset="0"/>
                    <a:cs typeface="Times New Roman" panose="02020603050405020304" pitchFamily="18" charset="0"/>
                  </a:rPr>
                  <a:t> 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unknown and unequal</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buNone/>
                </a:pPr>
                <a:r>
                  <a:rPr lang="en-GB" sz="2400" dirty="0"/>
                  <a:t> </a:t>
                </a:r>
                <a14:m>
                  <m:oMath xmlns:m="http://schemas.openxmlformats.org/officeDocument/2006/math">
                    <m:d>
                      <m:dPr>
                        <m:ctrlPr>
                          <a:rPr lang="en-GB" sz="2400" i="1">
                            <a:solidFill>
                              <a:srgbClr val="0070C0"/>
                            </a:solidFill>
                            <a:latin typeface="Cambria Math" panose="02040503050406030204" pitchFamily="18" charset="0"/>
                            <a:cs typeface="Times New Roman" panose="02020603050405020304" pitchFamily="18" charset="0"/>
                          </a:rPr>
                        </m:ctrlPr>
                      </m:dPr>
                      <m:e>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r>
                          <a:rPr lang="en-GB" sz="2400" i="1">
                            <a:solidFill>
                              <a:srgbClr val="0070C0"/>
                            </a:solidFill>
                            <a:latin typeface="Cambria Math" panose="02040503050406030204" pitchFamily="18" charset="0"/>
                            <a:cs typeface="Times New Roman" panose="02020603050405020304" pitchFamily="18" charset="0"/>
                          </a:rPr>
                          <m:t>  ,</m:t>
                        </m:r>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NZ" sz="2400" b="0" i="1" smtClean="0">
                            <a:solidFill>
                              <a:srgbClr val="0070C0"/>
                            </a:solidFill>
                            <a:latin typeface="Cambria Math" panose="02040503050406030204" pitchFamily="18" charset="0"/>
                            <a:cs typeface="Times New Roman" panose="02020603050405020304" pitchFamily="18" charset="0"/>
                          </a:rPr>
                          <m:t>∗</m:t>
                        </m:r>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e>
                    </m:d>
                  </m:oMath>
                </a14:m>
                <a:endParaRPr lang="en-GB" sz="2400" dirty="0"/>
              </a:p>
              <a:p>
                <a:pPr marL="0" indent="0" algn="just">
                  <a:buNone/>
                </a:pPr>
                <a:r>
                  <a:rPr lang="en-IN"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cs typeface="Times New Roman" panose="02020603050405020304" pitchFamily="18" charset="0"/>
                          </a:rPr>
                          <m:t>𝑠</m:t>
                        </m:r>
                      </m:e>
                      <m:sub>
                        <m:r>
                          <a:rPr lang="en-GB" i="1">
                            <a:latin typeface="Cambria Math" panose="02040503050406030204" pitchFamily="18" charset="0"/>
                            <a:ea typeface="Cambria Math" panose="02040503050406030204" pitchFamily="18" charset="0"/>
                            <a:cs typeface="Times New Roman" panose="02020603050405020304" pitchFamily="18" charset="0"/>
                          </a:rPr>
                          <m:t>1</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and</a:t>
                </a:r>
                <a14:m>
                  <m:oMath xmlns:m="http://schemas.openxmlformats.org/officeDocument/2006/math">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𝑠</m:t>
                        </m:r>
                      </m:e>
                      <m:sub>
                        <m:r>
                          <a:rPr lang="en-GB" i="1">
                            <a:latin typeface="Cambria Math" panose="02040503050406030204" pitchFamily="18" charset="0"/>
                            <a:ea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are the corresponding sample variances, and the degrees of freedom for t is,</a:t>
                </a:r>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24223" y="476672"/>
                <a:ext cx="7652518" cy="4267200"/>
              </a:xfrm>
              <a:blipFill rotWithShape="1">
                <a:blip r:embed="rId1"/>
                <a:stretch>
                  <a:fillRect l="-4" t="-10" r="5" b="-21940"/>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4F94054E-9082-4B7F-8584-0A8CB63D0E35}"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2772" y="620688"/>
                <a:ext cx="7283152" cy="4525963"/>
              </a:xfrm>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𝑑𝑓</m:t>
                      </m:r>
                      <m:r>
                        <a:rPr lang="en-GB" b="0" i="1" smtClean="0">
                          <a:latin typeface="Cambria Math" panose="02040503050406030204" pitchFamily="18" charset="0"/>
                        </a:rPr>
                        <m:t>= </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e>
                            <m:sup>
                              <m:r>
                                <a:rPr lang="en-GB" b="0" i="1" smtClean="0">
                                  <a:latin typeface="Cambria Math" panose="02040503050406030204" pitchFamily="18" charset="0"/>
                                </a:rPr>
                                <m:t>2</m:t>
                              </m:r>
                            </m:sup>
                          </m:sSup>
                        </m:num>
                        <m:den>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1</m:t>
                              </m:r>
                            </m:den>
                          </m:f>
                          <m:r>
                            <a:rPr lang="en-GB" b="0" i="1" smtClean="0">
                              <a:latin typeface="Cambria Math" panose="02040503050406030204" pitchFamily="18" charset="0"/>
                            </a:rPr>
                            <m:t> +</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b="0" i="1" smtClean="0">
                                      <a:latin typeface="Cambria Math" panose="02040503050406030204" pitchFamily="18" charset="0"/>
                                    </a:rPr>
                                    <m:t>𝐵</m:t>
                                  </m:r>
                                </m:e>
                                <m:sup>
                                  <m:r>
                                    <a:rPr lang="en-GB" i="1">
                                      <a:latin typeface="Cambria Math" panose="02040503050406030204" pitchFamily="18" charset="0"/>
                                    </a:rPr>
                                    <m:t>2</m:t>
                                  </m:r>
                                </m:sup>
                              </m:sSup>
                            </m:num>
                            <m:den>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b="0" i="1" smtClean="0">
                                      <a:latin typeface="Cambria Math" panose="02040503050406030204" pitchFamily="18" charset="0"/>
                                    </a:rPr>
                                    <m:t>2</m:t>
                                  </m:r>
                                </m:sub>
                              </m:sSub>
                              <m:r>
                                <a:rPr lang="en-GB" i="1">
                                  <a:latin typeface="Cambria Math" panose="02040503050406030204" pitchFamily="18" charset="0"/>
                                </a:rPr>
                                <m:t>−</m:t>
                              </m:r>
                              <m:r>
                                <a:rPr lang="en-GB" i="1">
                                  <a:latin typeface="Cambria Math" panose="02040503050406030204" pitchFamily="18" charset="0"/>
                                </a:rPr>
                                <m:t>1</m:t>
                              </m:r>
                            </m:den>
                          </m:f>
                        </m:den>
                      </m:f>
                      <m:r>
                        <a:rPr lang="en-GB" b="0" i="0" smtClean="0">
                          <a:latin typeface="Cambria Math" panose="02040503050406030204" pitchFamily="18" charset="0"/>
                        </a:rPr>
                        <m:t>           </m:t>
                      </m:r>
                    </m:oMath>
                  </m:oMathPara>
                </a14:m>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Where </a:t>
                </a:r>
                <a14:m>
                  <m:oMath xmlns:m="http://schemas.openxmlformats.org/officeDocument/2006/math">
                    <m:r>
                      <a:rPr lang="en-GB" b="0" i="1" smtClean="0">
                        <a:latin typeface="Cambria Math" panose="02040503050406030204" pitchFamily="18" charset="0"/>
                        <a:cs typeface="Times New Roman" panose="02020603050405020304" pitchFamily="18" charset="0"/>
                      </a:rPr>
                      <m:t>𝐴</m:t>
                    </m:r>
                    <m:r>
                      <a:rPr lang="en-GB" b="0" i="1" smtClean="0">
                        <a:latin typeface="Cambria Math" panose="02040503050406030204" pitchFamily="18" charset="0"/>
                        <a:cs typeface="Times New Roman" panose="02020603050405020304" pitchFamily="18" charset="0"/>
                      </a:rPr>
                      <m:t>= </m:t>
                    </m:r>
                    <m:f>
                      <m:fPr>
                        <m:ctrlPr>
                          <a:rPr lang="en-GB" b="0" i="1" smtClean="0">
                            <a:latin typeface="Cambria Math" panose="02040503050406030204" pitchFamily="18" charset="0"/>
                            <a:cs typeface="Times New Roman" panose="02020603050405020304" pitchFamily="18" charset="0"/>
                          </a:rPr>
                        </m:ctrlPr>
                      </m:fPr>
                      <m:num>
                        <m:sSubSup>
                          <m:sSubSupPr>
                            <m:ctrlPr>
                              <a:rPr lang="en-GB" b="0" i="1" smtClean="0">
                                <a:latin typeface="Cambria Math" panose="02040503050406030204" pitchFamily="18" charset="0"/>
                                <a:cs typeface="Times New Roman" panose="02020603050405020304" pitchFamily="18" charset="0"/>
                              </a:rPr>
                            </m:ctrlPr>
                          </m:sSubSupPr>
                          <m:e>
                            <m:r>
                              <a:rPr lang="en-GB" b="0" i="1" smtClean="0">
                                <a:latin typeface="Cambria Math" panose="02040503050406030204" pitchFamily="18" charset="0"/>
                                <a:cs typeface="Times New Roman" panose="02020603050405020304" pitchFamily="18" charset="0"/>
                              </a:rPr>
                              <m:t>𝑠</m:t>
                            </m:r>
                          </m:e>
                          <m:sub>
                            <m:r>
                              <a:rPr lang="en-GB" b="0" i="1" smtClean="0">
                                <a:latin typeface="Cambria Math" panose="02040503050406030204" pitchFamily="18" charset="0"/>
                                <a:cs typeface="Times New Roman" panose="02020603050405020304" pitchFamily="18" charset="0"/>
                              </a:rPr>
                              <m:t>1</m:t>
                            </m:r>
                          </m:sub>
                          <m:sup>
                            <m:r>
                              <a:rPr lang="en-GB" b="0" i="1" smtClean="0">
                                <a:latin typeface="Cambria Math" panose="02040503050406030204" pitchFamily="18" charset="0"/>
                                <a:cs typeface="Times New Roman" panose="02020603050405020304" pitchFamily="18" charset="0"/>
                              </a:rPr>
                              <m:t>2</m:t>
                            </m:r>
                          </m:sup>
                        </m:sSubSup>
                      </m:num>
                      <m:den>
                        <m:sSub>
                          <m:sSubPr>
                            <m:ctrlPr>
                              <a:rPr lang="en-GB" b="0"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1</m:t>
                            </m:r>
                          </m:sub>
                        </m:sSub>
                      </m:den>
                    </m:f>
                  </m:oMath>
                </a14:m>
                <a:r>
                  <a:rPr lang="en-GB" dirty="0">
                    <a:latin typeface="Times New Roman" panose="02020603050405020304" pitchFamily="18" charset="0"/>
                    <a:cs typeface="Times New Roman" panose="02020603050405020304" pitchFamily="18" charset="0"/>
                  </a:rPr>
                  <a:t> and </a:t>
                </a:r>
                <a14:m>
                  <m:oMath xmlns:m="http://schemas.openxmlformats.org/officeDocument/2006/math">
                    <m:r>
                      <a:rPr lang="en-GB" b="0" i="1" smtClean="0">
                        <a:latin typeface="Cambria Math" panose="02040503050406030204" pitchFamily="18" charset="0"/>
                        <a:cs typeface="Times New Roman" panose="02020603050405020304" pitchFamily="18" charset="0"/>
                      </a:rPr>
                      <m:t>𝐵</m:t>
                    </m:r>
                    <m:r>
                      <a:rPr lang="en-GB" i="1">
                        <a:latin typeface="Cambria Math" panose="02040503050406030204" pitchFamily="18" charset="0"/>
                        <a:cs typeface="Times New Roman" panose="02020603050405020304" pitchFamily="18" charset="0"/>
                      </a:rPr>
                      <m:t>= </m:t>
                    </m:r>
                    <m:f>
                      <m:fPr>
                        <m:ctrlPr>
                          <a:rPr lang="en-GB" i="1">
                            <a:latin typeface="Cambria Math" panose="02040503050406030204" pitchFamily="18" charset="0"/>
                            <a:cs typeface="Times New Roman" panose="02020603050405020304" pitchFamily="18" charset="0"/>
                          </a:rPr>
                        </m:ctrlPr>
                      </m:fPr>
                      <m:num>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cs typeface="Times New Roman" panose="02020603050405020304" pitchFamily="18" charset="0"/>
                              </a:rPr>
                              <m:t>𝑠</m:t>
                            </m:r>
                          </m:e>
                          <m:sub>
                            <m:r>
                              <a:rPr lang="en-GB" b="0" i="1" smtClean="0">
                                <a:latin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num>
                      <m:den>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2</m:t>
                            </m:r>
                          </m:sub>
                        </m:sSub>
                      </m:den>
                    </m:f>
                  </m:oMath>
                </a14:m>
                <a:endParaRPr lang="en-GB" dirty="0">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3: </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normal</a:t>
                </a:r>
                <a:r>
                  <a:rPr lang="en-IN" dirty="0">
                    <a:latin typeface="Times New Roman" panose="02020603050405020304" pitchFamily="18" charset="0"/>
                    <a:cs typeface="Times New Roman" panose="02020603050405020304" pitchFamily="18" charset="0"/>
                  </a:rPr>
                  <a:t> 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unknown but equal</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2772" y="620688"/>
                <a:ext cx="7283152" cy="4525963"/>
              </a:xfrm>
              <a:blipFill rotWithShape="1">
                <a:blip r:embed="rId1"/>
                <a:stretch>
                  <a:fillRect l="-5" t="-6" r="1" b="-3873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15E40FAF-EE9D-49E3-89BF-7CD65A363D28}"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15616" y="692696"/>
                <a:ext cx="8028384" cy="4267200"/>
              </a:xfrm>
            </p:spPr>
            <p:txBody>
              <a:bodyPr/>
              <a:lstStyle/>
              <a:p>
                <a:pPr marL="0" indent="0">
                  <a:buNone/>
                </a:pPr>
                <a14:m>
                  <m:oMath xmlns:m="http://schemas.openxmlformats.org/officeDocument/2006/math">
                    <m:d>
                      <m:dPr>
                        <m:ctrlPr>
                          <a:rPr lang="en-GB" sz="2400" i="1">
                            <a:solidFill>
                              <a:srgbClr val="0070C0"/>
                            </a:solidFill>
                            <a:latin typeface="Cambria Math" panose="02040503050406030204" pitchFamily="18" charset="0"/>
                            <a:cs typeface="Times New Roman" panose="02020603050405020304" pitchFamily="18" charset="0"/>
                          </a:rPr>
                        </m:ctrlPr>
                      </m:dPr>
                      <m:e>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𝑆</m:t>
                            </m:r>
                          </m:e>
                          <m:sub>
                            <m:r>
                              <a:rPr lang="en-US" sz="2400" i="1">
                                <a:solidFill>
                                  <a:srgbClr val="0070C0"/>
                                </a:solidFill>
                                <a:latin typeface="Cambria Math" panose="02040503050406030204" pitchFamily="18" charset="0"/>
                                <a:cs typeface="Times New Roman" panose="02020603050405020304" pitchFamily="18" charset="0"/>
                              </a:rPr>
                              <m:t>𝑝</m:t>
                            </m:r>
                          </m:sub>
                        </m:sSub>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r>
                          <a:rPr lang="en-GB" sz="2400" i="1">
                            <a:solidFill>
                              <a:srgbClr val="0070C0"/>
                            </a:solidFill>
                            <a:latin typeface="Cambria Math" panose="02040503050406030204" pitchFamily="18" charset="0"/>
                            <a:cs typeface="Times New Roman" panose="02020603050405020304" pitchFamily="18" charset="0"/>
                          </a:rPr>
                          <m:t>  ,</m:t>
                        </m:r>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𝑆</m:t>
                            </m:r>
                          </m:e>
                          <m:sub>
                            <m:r>
                              <a:rPr lang="en-US" sz="2400" i="1">
                                <a:solidFill>
                                  <a:srgbClr val="0070C0"/>
                                </a:solidFill>
                                <a:latin typeface="Cambria Math" panose="02040503050406030204" pitchFamily="18" charset="0"/>
                                <a:cs typeface="Times New Roman" panose="02020603050405020304" pitchFamily="18" charset="0"/>
                              </a:rPr>
                              <m:t>𝑝</m:t>
                            </m:r>
                          </m:sub>
                        </m:sSub>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e>
                    </m:d>
                  </m:oMath>
                </a14:m>
                <a:r>
                  <a:rPr lang="en-US" sz="2400" dirty="0"/>
                  <a:t> </a:t>
                </a:r>
                <a:endParaRPr lang="en-US" sz="2400" dirty="0"/>
              </a:p>
              <a:p>
                <a:pPr marL="0" indent="0" algn="just">
                  <a:buNone/>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𝑆</m:t>
                        </m:r>
                      </m:e>
                      <m:sub>
                        <m:r>
                          <a:rPr lang="en-US" i="1">
                            <a:solidFill>
                              <a:srgbClr val="0070C0"/>
                            </a:solidFill>
                            <a:latin typeface="Cambria Math" panose="02040503050406030204" pitchFamily="18" charset="0"/>
                            <a:cs typeface="Times New Roman" panose="02020603050405020304" pitchFamily="18" charset="0"/>
                          </a:rPr>
                          <m:t>𝑝</m:t>
                        </m:r>
                      </m:sub>
                    </m:sSub>
                    <m:r>
                      <a:rPr lang="en-US" i="1">
                        <a:solidFill>
                          <a:srgbClr val="0070C0"/>
                        </a:solidFill>
                        <a:latin typeface="Cambria Math" panose="02040503050406030204" pitchFamily="18" charset="0"/>
                        <a:cs typeface="Times New Roman" panose="02020603050405020304" pitchFamily="18" charset="0"/>
                      </a:rPr>
                      <m:t>= </m:t>
                    </m:r>
                    <m:rad>
                      <m:radPr>
                        <m:degHide m:val="on"/>
                        <m:ctrlPr>
                          <a:rPr lang="en-US" i="1">
                            <a:solidFill>
                              <a:srgbClr val="0070C0"/>
                            </a:solidFill>
                            <a:latin typeface="Cambria Math" panose="02040503050406030204" pitchFamily="18" charset="0"/>
                            <a:cs typeface="Times New Roman" panose="02020603050405020304" pitchFamily="18" charset="0"/>
                          </a:rPr>
                        </m:ctrlPr>
                      </m:radPr>
                      <m:deg/>
                      <m:e>
                        <m:f>
                          <m:fPr>
                            <m:ctrlPr>
                              <a:rPr lang="en-US" i="1">
                                <a:solidFill>
                                  <a:srgbClr val="0070C0"/>
                                </a:solidFill>
                                <a:latin typeface="Cambria Math" panose="02040503050406030204" pitchFamily="18" charset="0"/>
                                <a:cs typeface="Times New Roman" panose="02020603050405020304" pitchFamily="18" charset="0"/>
                              </a:rPr>
                            </m:ctrlPr>
                          </m:fPr>
                          <m:num>
                            <m:d>
                              <m:dPr>
                                <m:ctrlPr>
                                  <a:rPr lang="en-US" i="1">
                                    <a:solidFill>
                                      <a:srgbClr val="0070C0"/>
                                    </a:solidFill>
                                    <a:latin typeface="Cambria Math" panose="02040503050406030204" pitchFamily="18" charset="0"/>
                                    <a:cs typeface="Times New Roman" panose="02020603050405020304" pitchFamily="18" charset="0"/>
                                  </a:rPr>
                                </m:ctrlPr>
                              </m:dPr>
                              <m:e>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1</m:t>
                                </m:r>
                              </m:e>
                            </m:d>
                            <m:sSubSup>
                              <m:sSubSupPr>
                                <m:ctrlPr>
                                  <a:rPr lang="en-US" i="1">
                                    <a:solidFill>
                                      <a:srgbClr val="0070C0"/>
                                    </a:solidFill>
                                    <a:latin typeface="Cambria Math" panose="02040503050406030204" pitchFamily="18" charset="0"/>
                                    <a:cs typeface="Times New Roman" panose="02020603050405020304" pitchFamily="18" charset="0"/>
                                  </a:rPr>
                                </m:ctrlPr>
                              </m:sSubSupPr>
                              <m:e>
                                <m:r>
                                  <a:rPr lang="en-US" i="1">
                                    <a:solidFill>
                                      <a:srgbClr val="0070C0"/>
                                    </a:solidFill>
                                    <a:latin typeface="Cambria Math" panose="02040503050406030204" pitchFamily="18" charset="0"/>
                                    <a:cs typeface="Times New Roman" panose="02020603050405020304" pitchFamily="18" charset="0"/>
                                  </a:rPr>
                                  <m:t>𝑠</m:t>
                                </m:r>
                              </m:e>
                              <m:sub>
                                <m:r>
                                  <a:rPr lang="en-US" i="1">
                                    <a:solidFill>
                                      <a:srgbClr val="0070C0"/>
                                    </a:solidFill>
                                    <a:latin typeface="Cambria Math" panose="02040503050406030204" pitchFamily="18" charset="0"/>
                                    <a:cs typeface="Times New Roman" panose="02020603050405020304" pitchFamily="18" charset="0"/>
                                  </a:rPr>
                                  <m:t>1</m:t>
                                </m:r>
                              </m:sub>
                              <m:sup>
                                <m:r>
                                  <a:rPr lang="en-US" i="1">
                                    <a:solidFill>
                                      <a:srgbClr val="0070C0"/>
                                    </a:solidFill>
                                    <a:latin typeface="Cambria Math" panose="02040503050406030204" pitchFamily="18" charset="0"/>
                                    <a:cs typeface="Times New Roman" panose="02020603050405020304" pitchFamily="18" charset="0"/>
                                  </a:rPr>
                                  <m:t>2</m:t>
                                </m:r>
                              </m:sup>
                            </m:sSubSup>
                            <m:r>
                              <a:rPr lang="en-US" i="1">
                                <a:solidFill>
                                  <a:srgbClr val="0070C0"/>
                                </a:solidFill>
                                <a:latin typeface="Cambria Math" panose="02040503050406030204" pitchFamily="18" charset="0"/>
                                <a:cs typeface="Times New Roman" panose="02020603050405020304" pitchFamily="18" charset="0"/>
                              </a:rPr>
                              <m:t>+</m:t>
                            </m:r>
                            <m:d>
                              <m:dPr>
                                <m:ctrlPr>
                                  <a:rPr lang="en-US" i="1">
                                    <a:solidFill>
                                      <a:srgbClr val="0070C0"/>
                                    </a:solidFill>
                                    <a:latin typeface="Cambria Math" panose="02040503050406030204" pitchFamily="18" charset="0"/>
                                    <a:cs typeface="Times New Roman" panose="02020603050405020304" pitchFamily="18" charset="0"/>
                                  </a:rPr>
                                </m:ctrlPr>
                              </m:dPr>
                              <m:e>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2</m:t>
                                    </m:r>
                                  </m:sub>
                                </m:sSub>
                                <m:r>
                                  <a:rPr lang="en-US" i="1">
                                    <a:solidFill>
                                      <a:srgbClr val="0070C0"/>
                                    </a:solidFill>
                                    <a:latin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1</m:t>
                                </m:r>
                              </m:e>
                            </m:d>
                            <m:sSubSup>
                              <m:sSubSupPr>
                                <m:ctrlPr>
                                  <a:rPr lang="en-US" i="1">
                                    <a:solidFill>
                                      <a:srgbClr val="0070C0"/>
                                    </a:solidFill>
                                    <a:latin typeface="Cambria Math" panose="02040503050406030204" pitchFamily="18" charset="0"/>
                                    <a:cs typeface="Times New Roman" panose="02020603050405020304" pitchFamily="18" charset="0"/>
                                  </a:rPr>
                                </m:ctrlPr>
                              </m:sSubSupPr>
                              <m:e>
                                <m:r>
                                  <a:rPr lang="en-US" i="1">
                                    <a:solidFill>
                                      <a:srgbClr val="0070C0"/>
                                    </a:solidFill>
                                    <a:latin typeface="Cambria Math" panose="02040503050406030204" pitchFamily="18" charset="0"/>
                                    <a:cs typeface="Times New Roman" panose="02020603050405020304" pitchFamily="18" charset="0"/>
                                  </a:rPr>
                                  <m:t>𝑠</m:t>
                                </m:r>
                              </m:e>
                              <m:sub>
                                <m:r>
                                  <a:rPr lang="en-US" i="1">
                                    <a:solidFill>
                                      <a:srgbClr val="0070C0"/>
                                    </a:solidFill>
                                    <a:latin typeface="Cambria Math" panose="02040503050406030204" pitchFamily="18" charset="0"/>
                                    <a:cs typeface="Times New Roman" panose="02020603050405020304" pitchFamily="18" charset="0"/>
                                  </a:rPr>
                                  <m:t>2</m:t>
                                </m:r>
                              </m:sub>
                              <m:sup>
                                <m:r>
                                  <a:rPr lang="en-US" i="1">
                                    <a:solidFill>
                                      <a:srgbClr val="0070C0"/>
                                    </a:solidFill>
                                    <a:latin typeface="Cambria Math" panose="02040503050406030204" pitchFamily="18" charset="0"/>
                                    <a:cs typeface="Times New Roman" panose="02020603050405020304" pitchFamily="18" charset="0"/>
                                  </a:rPr>
                                  <m:t>2</m:t>
                                </m:r>
                              </m:sup>
                            </m:sSubSup>
                          </m:num>
                          <m:den>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2</m:t>
                                </m:r>
                              </m:sub>
                            </m:sSub>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2</m:t>
                            </m:r>
                          </m:den>
                        </m:f>
                      </m:e>
                    </m:rad>
                  </m:oMath>
                </a14:m>
                <a:r>
                  <a:rPr lang="en-US" dirty="0">
                    <a:latin typeface="Times New Roman" panose="02020603050405020304" pitchFamily="18" charset="0"/>
                    <a:cs typeface="Times New Roman" panose="02020603050405020304" pitchFamily="18" charset="0"/>
                  </a:rPr>
                  <a:t> is the pooled standard deviation from the two sample standard deviations, and the degrees of freedom for t is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2</m:t>
                    </m:r>
                  </m:oMath>
                </a14:m>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15616" y="692696"/>
                <a:ext cx="8028384" cy="4267200"/>
              </a:xfrm>
              <a:blipFill rotWithShape="1">
                <a:blip r:embed="rId1"/>
                <a:stretch>
                  <a:fillRect l="-7" t="-13"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ECDD6F11-B22C-404E-AF47-379059AEE41A}"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43608" y="404664"/>
                <a:ext cx="792088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4: </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not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known</a:t>
                </a:r>
                <a:r>
                  <a:rPr lang="en-IN"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GB" i="1">
                            <a:solidFill>
                              <a:srgbClr val="00B050"/>
                            </a:solidFill>
                            <a:latin typeface="Cambria Math" panose="02040503050406030204" pitchFamily="18" charset="0"/>
                            <a:cs typeface="Times New Roman" panose="02020603050405020304" pitchFamily="18" charset="0"/>
                          </a:rPr>
                          <m:t>1</m:t>
                        </m:r>
                      </m:sub>
                    </m:sSub>
                  </m:oMath>
                </a14:m>
                <a:r>
                  <a:rPr lang="en-IN" dirty="0">
                    <a:solidFill>
                      <a:srgbClr val="00B05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US" i="1">
                            <a:solidFill>
                              <a:srgbClr val="00B050"/>
                            </a:solidFill>
                            <a:latin typeface="Cambria Math" panose="02040503050406030204" pitchFamily="18" charset="0"/>
                            <a:cs typeface="Times New Roman" panose="02020603050405020304" pitchFamily="18" charset="0"/>
                          </a:rPr>
                          <m:t>2</m:t>
                        </m:r>
                      </m:sub>
                    </m:sSub>
                  </m:oMath>
                </a14:m>
                <a:r>
                  <a:rPr lang="en-IN" dirty="0">
                    <a:solidFill>
                      <a:srgbClr val="00B050"/>
                    </a:solidFill>
                    <a:latin typeface="Times New Roman" panose="02020603050405020304" pitchFamily="18" charset="0"/>
                    <a:cs typeface="Times New Roman" panose="02020603050405020304" pitchFamily="18" charset="0"/>
                  </a:rPr>
                  <a:t> are large</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GB" sz="2500" i="1">
                            <a:solidFill>
                              <a:srgbClr val="0070C0"/>
                            </a:solidFill>
                            <a:latin typeface="Cambria Math" panose="02040503050406030204" pitchFamily="18" charset="0"/>
                            <a:cs typeface="Times New Roman" panose="02020603050405020304" pitchFamily="18" charset="0"/>
                          </a:rPr>
                        </m:ctrlPr>
                      </m:dPr>
                      <m:e>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r>
                          <a:rPr lang="en-GB" sz="2500" i="1">
                            <a:solidFill>
                              <a:srgbClr val="0070C0"/>
                            </a:solidFill>
                            <a:latin typeface="Cambria Math" panose="02040503050406030204" pitchFamily="18" charset="0"/>
                            <a:cs typeface="Times New Roman" panose="02020603050405020304" pitchFamily="18" charset="0"/>
                          </a:rPr>
                          <m:t>  ,</m:t>
                        </m:r>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e>
                    </m:d>
                  </m:oMath>
                </a14:m>
                <a:r>
                  <a:rPr lang="en-GB" sz="2500" dirty="0">
                    <a:latin typeface="Times New Roman" panose="02020603050405020304" pitchFamily="18" charset="0"/>
                    <a:cs typeface="Times New Roman" panose="02020603050405020304" pitchFamily="18" charset="0"/>
                  </a:rPr>
                  <a:t> </a:t>
                </a:r>
                <a:endParaRPr lang="en-GB" sz="2500"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043608" y="404664"/>
                <a:ext cx="7920880" cy="4525963"/>
              </a:xfrm>
              <a:blipFill rotWithShape="1">
                <a:blip r:embed="rId1"/>
                <a:stretch>
                  <a:fillRect l="-4" t="-4" r="2" b="-2318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E9066BF1-BF90-4223-A707-2EFE22BF283C}"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olourful carved figures of humans"/>
          <p:cNvPicPr>
            <a:picLocks noChangeAspect="1"/>
          </p:cNvPicPr>
          <p:nvPr/>
        </p:nvPicPr>
        <p:blipFill rotWithShape="1">
          <a:blip r:embed="rId1">
            <a:alphaModFix amt="40000"/>
            <a:duotone>
              <a:schemeClr val="bg2">
                <a:shade val="45000"/>
                <a:satMod val="135000"/>
              </a:schemeClr>
              <a:prstClr val="white"/>
            </a:duotone>
          </a:blip>
          <a:srcRect l="2745" r="2254" b="-1"/>
          <a:stretch>
            <a:fillRect/>
          </a:stretch>
        </p:blipFill>
        <p:spPr>
          <a:xfrm>
            <a:off x="20" y="10"/>
            <a:ext cx="9143980" cy="6857990"/>
          </a:xfrm>
          <a:prstGeom prst="rect">
            <a:avLst/>
          </a:prstGeom>
        </p:spPr>
      </p:pic>
      <p:sp>
        <p:nvSpPr>
          <p:cNvPr id="2" name="Title 1"/>
          <p:cNvSpPr>
            <a:spLocks noGrp="1"/>
          </p:cNvSpPr>
          <p:nvPr>
            <p:ph type="title"/>
          </p:nvPr>
        </p:nvSpPr>
        <p:spPr>
          <a:xfrm>
            <a:off x="983688" y="624110"/>
            <a:ext cx="7644775" cy="1280890"/>
          </a:xfrm>
        </p:spPr>
        <p:txBody>
          <a:bodyPr>
            <a:noAutofit/>
          </a:bodyPr>
          <a:lstStyle/>
          <a:p>
            <a:r>
              <a:rPr lang="en-US"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two population parameters</a:t>
            </a:r>
            <a:endParaRPr lang="en-US"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398863" y="787786"/>
            <a:ext cx="584825" cy="365125"/>
          </a:xfrm>
        </p:spPr>
        <p:txBody>
          <a:bodyPr>
            <a:normAutofit/>
          </a:bodyPr>
          <a:lstStyle/>
          <a:p>
            <a:pPr>
              <a:lnSpc>
                <a:spcPct val="90000"/>
              </a:lnSpc>
              <a:spcAft>
                <a:spcPts val="600"/>
              </a:spcAft>
              <a:defRPr/>
            </a:pPr>
            <a:fld id="{22B24E0E-3D45-46C5-9A6B-C669808AED5A}" type="slidenum">
              <a:rPr lang="en-US" altLang="zh-CN" sz="1900"/>
            </a:fld>
            <a:endParaRPr lang="en-US" altLang="zh-CN" sz="1900"/>
          </a:p>
        </p:txBody>
      </p:sp>
      <p:sp>
        <p:nvSpPr>
          <p:cNvPr id="3" name="Content Placeholder 2"/>
          <p:cNvSpPr>
            <a:spLocks noGrp="1"/>
          </p:cNvSpPr>
          <p:nvPr>
            <p:ph idx="1"/>
          </p:nvPr>
        </p:nvSpPr>
        <p:spPr>
          <a:xfrm>
            <a:off x="1259632" y="2133600"/>
            <a:ext cx="7560840" cy="3777622"/>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a:t>
            </a:r>
            <a:r>
              <a:rPr lang="en-US" u="sng" dirty="0">
                <a:latin typeface="Times New Roman" panose="02020603050405020304" pitchFamily="18" charset="0"/>
                <a:cs typeface="Times New Roman" panose="02020603050405020304" pitchFamily="18" charset="0"/>
              </a:rPr>
              <a:t>Population Proportions.</a:t>
            </a: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a:t>
            </a:r>
            <a:r>
              <a:rPr lang="en-US" u="sng" dirty="0">
                <a:latin typeface="Times New Roman" panose="02020603050405020304" pitchFamily="18" charset="0"/>
                <a:cs typeface="Times New Roman" panose="02020603050405020304" pitchFamily="18" charset="0"/>
              </a:rPr>
              <a:t>Independent Population Means.</a:t>
            </a: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a:t>
            </a:r>
            <a:r>
              <a:rPr lang="en-US" u="sng" dirty="0">
                <a:latin typeface="Times New Roman" panose="02020603050405020304" pitchFamily="18" charset="0"/>
                <a:cs typeface="Times New Roman" panose="02020603050405020304" pitchFamily="18" charset="0"/>
              </a:rPr>
              <a:t>Dependent or Matched Population Means.</a:t>
            </a: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Independent </a:t>
            </a:r>
            <a:r>
              <a:rPr lang="en-US" u="sng" dirty="0">
                <a:latin typeface="Times New Roman" panose="02020603050405020304" pitchFamily="18" charset="0"/>
                <a:cs typeface="Times New Roman" panose="02020603050405020304" pitchFamily="18" charset="0"/>
              </a:rPr>
              <a:t>Population Variances.</a:t>
            </a:r>
            <a:endParaRPr lang="en-US" u="sng"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30C8D25-DDB0-4018-98D8-140B399E4A3C}" type="datetime1">
              <a:rPr lang="en-US" altLang="en-US" smtClean="0"/>
            </a:fld>
            <a:endParaRPr lang="es-ES" altLang="en-US"/>
          </a:p>
        </p:txBody>
      </p:sp>
      <p:sp>
        <p:nvSpPr>
          <p:cNvPr id="6" name="Footer Placeholder 5"/>
          <p:cNvSpPr>
            <a:spLocks noGrp="1"/>
          </p:cNvSpPr>
          <p:nvPr>
            <p:ph type="ftr" sz="quarter" idx="11"/>
          </p:nvPr>
        </p:nvSpPr>
        <p:spPr/>
        <p:txBody>
          <a:bodyPr/>
          <a:lstStyle/>
          <a:p>
            <a:r>
              <a:rPr lang="es-ES" altLang="en-US"/>
              <a:t>MC3020</a:t>
            </a:r>
            <a:endParaRPr lang="es-E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3000" y="620688"/>
                <a:ext cx="8001000" cy="4267200"/>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5: </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not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unknown</a:t>
                </a:r>
                <a:r>
                  <a:rPr lang="en-IN"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GB" i="1">
                            <a:solidFill>
                              <a:srgbClr val="00B050"/>
                            </a:solidFill>
                            <a:latin typeface="Cambria Math" panose="02040503050406030204" pitchFamily="18" charset="0"/>
                            <a:cs typeface="Times New Roman" panose="02020603050405020304" pitchFamily="18" charset="0"/>
                          </a:rPr>
                          <m:t>1</m:t>
                        </m:r>
                      </m:sub>
                    </m:sSub>
                  </m:oMath>
                </a14:m>
                <a:r>
                  <a:rPr lang="en-IN" dirty="0">
                    <a:solidFill>
                      <a:srgbClr val="00B05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US" i="1">
                            <a:solidFill>
                              <a:srgbClr val="00B050"/>
                            </a:solidFill>
                            <a:latin typeface="Cambria Math" panose="02040503050406030204" pitchFamily="18" charset="0"/>
                            <a:cs typeface="Times New Roman" panose="02020603050405020304" pitchFamily="18" charset="0"/>
                          </a:rPr>
                          <m:t>2</m:t>
                        </m:r>
                      </m:sub>
                    </m:sSub>
                  </m:oMath>
                </a14:m>
                <a:r>
                  <a:rPr lang="en-IN" dirty="0">
                    <a:solidFill>
                      <a:srgbClr val="00B050"/>
                    </a:solidFill>
                    <a:latin typeface="Times New Roman" panose="02020603050405020304" pitchFamily="18" charset="0"/>
                    <a:cs typeface="Times New Roman" panose="02020603050405020304" pitchFamily="18" charset="0"/>
                  </a:rPr>
                  <a:t> are large, </a:t>
                </a:r>
                <a:r>
                  <a:rPr lang="en-IN" dirty="0">
                    <a:latin typeface="Times New Roman" panose="02020603050405020304" pitchFamily="18" charset="0"/>
                    <a:cs typeface="Times New Roman" panose="02020603050405020304" pitchFamily="18" charset="0"/>
                  </a:rPr>
                  <a:t>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GB" sz="2500" i="1">
                            <a:solidFill>
                              <a:srgbClr val="0070C0"/>
                            </a:solidFill>
                            <a:latin typeface="Cambria Math" panose="02040503050406030204" pitchFamily="18" charset="0"/>
                            <a:cs typeface="Times New Roman" panose="02020603050405020304" pitchFamily="18" charset="0"/>
                          </a:rPr>
                        </m:ctrlPr>
                      </m:dPr>
                      <m:e>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r>
                          <a:rPr lang="en-GB" sz="2500" i="1">
                            <a:solidFill>
                              <a:srgbClr val="0070C0"/>
                            </a:solidFill>
                            <a:latin typeface="Cambria Math" panose="02040503050406030204" pitchFamily="18" charset="0"/>
                            <a:cs typeface="Times New Roman" panose="02020603050405020304" pitchFamily="18" charset="0"/>
                          </a:rPr>
                          <m:t>  ,</m:t>
                        </m:r>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e>
                    </m:d>
                  </m:oMath>
                </a14:m>
                <a:r>
                  <a:rPr lang="en-GB" sz="2500" dirty="0">
                    <a:latin typeface="Times New Roman" panose="02020603050405020304" pitchFamily="18" charset="0"/>
                    <a:cs typeface="Times New Roman" panose="02020603050405020304" pitchFamily="18" charset="0"/>
                  </a:rPr>
                  <a:t> </a:t>
                </a:r>
                <a:endParaRPr lang="en-GB" sz="2500"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43000" y="620688"/>
                <a:ext cx="8001000" cy="4267200"/>
              </a:xfrm>
              <a:blipFill rotWithShape="1">
                <a:blip r:embed="rId1"/>
                <a:stretch>
                  <a:fillRect t="-7" b="-2215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512BF5C6-83DA-43CE-B4B1-0EE9AADF69A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626" y="286252"/>
            <a:ext cx="7135782" cy="1143000"/>
          </a:xfrm>
        </p:spPr>
        <p:txBody>
          <a:bodyPr/>
          <a:lstStyle/>
          <a:p>
            <a:pPr algn="l"/>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3:</a:t>
            </a:r>
            <a:endParaRPr lang="en-US"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15616" y="1276148"/>
            <a:ext cx="7920880" cy="4305703"/>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Two different types of drugs ‘A’ and ‘B’ are tried on certain patients for increasing weight. Five randomly selected patients were given drug ‘A’, and 7 randomly selected patients were given drug ‘B’. The increases in weight (in pounds) are given below:</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Drug ‘A’:  8 12  13    9  3</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Drug ‘B’: 10  8  12  15  6  8  11</a:t>
            </a: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Assume that the population distributions of the measurements are normal with equal variances. Construct a 95% confidence interval for the difference between the two means.</a:t>
            </a:r>
            <a:endParaRPr lang="en-US"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pic>
        <p:nvPicPr>
          <p:cNvPr id="5" name="Picture 4" descr="http://img.medscape.com/news/2014/dt_140915_pills_hand_two_800x600.jpg"/>
          <p:cNvPicPr>
            <a:picLocks noChangeAspect="1" noChangeArrowheads="1"/>
          </p:cNvPicPr>
          <p:nvPr/>
        </p:nvPicPr>
        <p:blipFill rotWithShape="1">
          <a:blip r:embed="rId1">
            <a:extLst>
              <a:ext uri="{28A0092B-C50C-407E-A947-70E740481C1C}">
                <a14:useLocalDpi xmlns:a14="http://schemas.microsoft.com/office/drawing/2010/main" val="0"/>
              </a:ext>
            </a:extLst>
          </a:blip>
          <a:srcRect l="52288" t="17281" r="7078" b="42400"/>
          <a:stretch>
            <a:fillRect/>
          </a:stretch>
        </p:blipFill>
        <p:spPr bwMode="auto">
          <a:xfrm>
            <a:off x="6714095" y="188640"/>
            <a:ext cx="1798240" cy="13382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pPr>
              <a:defRPr/>
            </a:pPr>
            <a:fld id="{1E4E33F8-2AD3-4A24-BBB9-E5D3450E01A9}" type="datetime1">
              <a:rPr lang="en-US" altLang="zh-CN" smtClean="0"/>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119" y="278607"/>
            <a:ext cx="7571184" cy="1143000"/>
          </a:xfrm>
        </p:spPr>
        <p:txBody>
          <a:bodyPr/>
          <a:lstStyle/>
          <a:p>
            <a:pPr algn="l"/>
            <a:r>
              <a:rPr lang="en-US" sz="4000" dirty="0">
                <a:latin typeface="Times New Roman" panose="02020603050405020304" pitchFamily="18" charset="0"/>
                <a:cs typeface="Times New Roman" panose="02020603050405020304" pitchFamily="18" charset="0"/>
              </a:rPr>
              <a:t>Example 4:</a:t>
            </a:r>
            <a:endParaRPr lang="en-US" dirty="0"/>
          </a:p>
        </p:txBody>
      </p:sp>
      <p:sp>
        <p:nvSpPr>
          <p:cNvPr id="3" name="Content Placeholder 2"/>
          <p:cNvSpPr>
            <a:spLocks noGrp="1"/>
          </p:cNvSpPr>
          <p:nvPr>
            <p:ph idx="1"/>
          </p:nvPr>
        </p:nvSpPr>
        <p:spPr>
          <a:xfrm>
            <a:off x="1187624" y="1520825"/>
            <a:ext cx="7797552" cy="4525963"/>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To test effect of a fertilizer on rice production, 64 plots of land having equal areas were chosen. Half of these plots were treated with fertilizer and the other half were untreated. Other conditions were the same. The mean yield of rice on the untreated plots was 4.8 quintals with a standard deviation of 0.4 quintal, while the mean yield on the treated plots was 5.1 quintals with a standard deviation of 0.36 quintal. Construct a 94% confidence interval estimate for the mean difference between the untreated plots and treated plots.</a:t>
            </a:r>
            <a:endParaRPr lang="en-US"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6280804" y="53975"/>
            <a:ext cx="2247900" cy="1466850"/>
          </a:xfrm>
          <a:prstGeom prst="rect">
            <a:avLst/>
          </a:prstGeom>
          <a:ln>
            <a:noFill/>
          </a:ln>
          <a:effectLst>
            <a:softEdge rad="112500"/>
          </a:effectLst>
        </p:spPr>
      </p:pic>
      <p:sp>
        <p:nvSpPr>
          <p:cNvPr id="6" name="Date Placeholder 5"/>
          <p:cNvSpPr>
            <a:spLocks noGrp="1"/>
          </p:cNvSpPr>
          <p:nvPr>
            <p:ph type="dt" sz="half" idx="10"/>
          </p:nvPr>
        </p:nvSpPr>
        <p:spPr/>
        <p:txBody>
          <a:bodyPr/>
          <a:lstStyle/>
          <a:p>
            <a:pPr>
              <a:defRPr/>
            </a:pPr>
            <a:fld id="{9CFB007E-6063-405B-97B3-A7153FE95923}" type="datetime1">
              <a:rPr lang="en-US" altLang="zh-CN" smtClean="0"/>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728" y="413792"/>
            <a:ext cx="8686800" cy="1143000"/>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the difference between two</a:t>
            </a:r>
            <a:b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independent population means</a:t>
            </a:r>
            <a:endPar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78898" y="2245419"/>
                <a:ext cx="7859216" cy="3487837"/>
              </a:xfrm>
            </p:spPr>
            <p:txBody>
              <a:bodyPr/>
              <a:lstStyle/>
              <a:p>
                <a:pPr marL="0" indent="0" algn="just">
                  <a:buNone/>
                </a:pPr>
                <a:r>
                  <a:rPr lang="en-US" dirty="0">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78898" y="2245419"/>
                <a:ext cx="7859216" cy="3487837"/>
              </a:xfrm>
              <a:blipFill rotWithShape="1">
                <a:blip r:embed="rId1"/>
                <a:stretch>
                  <a:fillRect t="-2" r="6" b="1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135BBC17-7BD9-42A0-AB3E-E6336C9D80B0}"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404664"/>
                <a:ext cx="7499176" cy="4525963"/>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1: </a:t>
                </a:r>
                <a:endParaRPr lang="en-IN" sz="25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known</a:t>
                </a:r>
                <a:r>
                  <a:rPr lang="en-IN" sz="2500" dirty="0">
                    <a:latin typeface="Times New Roman" panose="02020603050405020304" pitchFamily="18" charset="0"/>
                    <a:cs typeface="Times New Roman" panose="02020603050405020304" pitchFamily="18" charset="0"/>
                  </a:rPr>
                  <a:t>, the test statistic is</a:t>
                </a:r>
                <a:endParaRPr lang="en-IN"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𝑍</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404664"/>
                <a:ext cx="7499176" cy="4525963"/>
              </a:xfrm>
              <a:blipFill rotWithShape="1">
                <a:blip r:embed="rId1"/>
                <a:stretch>
                  <a:fillRect l="-2" t="-4"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CFE62A01-DABD-4D3F-9C36-8AA06F6F4F0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529952"/>
                <a:ext cx="7308106" cy="4267200"/>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2: </a:t>
                </a:r>
                <a:endParaRPr lang="en-IN" sz="25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unknown and unequal</a:t>
                </a:r>
                <a:r>
                  <a:rPr lang="en-IN" sz="2500" dirty="0">
                    <a:latin typeface="Times New Roman" panose="02020603050405020304" pitchFamily="18" charset="0"/>
                    <a:cs typeface="Times New Roman" panose="02020603050405020304" pitchFamily="18" charset="0"/>
                  </a:rPr>
                  <a:t>, the test statistic is</a:t>
                </a:r>
                <a:endParaRPr lang="en-IN"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𝑇</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buNone/>
                </a:pPr>
                <a:r>
                  <a:rPr lang="en-US" sz="2500" dirty="0">
                    <a:latin typeface="Times New Roman" panose="02020603050405020304" pitchFamily="18" charset="0"/>
                    <a:cs typeface="Times New Roman" panose="02020603050405020304" pitchFamily="18" charset="0"/>
                  </a:rPr>
                  <a:t>where T has a t-distribution with degrees of freedom </a:t>
                </a:r>
                <a:r>
                  <a:rPr lang="en-US" sz="2500" i="1" dirty="0">
                    <a:latin typeface="Cambria Math" panose="02040503050406030204" pitchFamily="18" charset="0"/>
                  </a:rPr>
                  <a:t> </a:t>
                </a:r>
                <a:endParaRPr lang="en-US" sz="2500" i="1" dirty="0">
                  <a:latin typeface="Cambria Math" panose="02040503050406030204" pitchFamily="18" charset="0"/>
                </a:endParaRPr>
              </a:p>
              <a:p>
                <a:pPr marL="0" indent="0" algn="ctr">
                  <a:buNone/>
                </a:pPr>
                <a:r>
                  <a:rPr lang="en-US" sz="2500" i="1" dirty="0">
                    <a:latin typeface="Cambria Math" panose="02040503050406030204" pitchFamily="18" charset="0"/>
                  </a:rPr>
                  <a:t>     </a:t>
                </a:r>
                <a14:m>
                  <m:oMath xmlns:m="http://schemas.openxmlformats.org/officeDocument/2006/math">
                    <m:r>
                      <a:rPr lang="en-GB" sz="2500" i="1">
                        <a:solidFill>
                          <a:srgbClr val="0070C0"/>
                        </a:solidFill>
                        <a:latin typeface="Cambria Math" panose="02040503050406030204" pitchFamily="18" charset="0"/>
                      </a:rPr>
                      <m:t>𝑑𝑓</m:t>
                    </m:r>
                    <m:r>
                      <a:rPr lang="en-GB" sz="2500" i="1">
                        <a:solidFill>
                          <a:srgbClr val="0070C0"/>
                        </a:solidFill>
                        <a:latin typeface="Cambria Math" panose="02040503050406030204" pitchFamily="18" charset="0"/>
                      </a:rPr>
                      <m:t>= </m:t>
                    </m:r>
                    <m:f>
                      <m:fPr>
                        <m:ctrlPr>
                          <a:rPr lang="en-GB" sz="2500" i="1">
                            <a:solidFill>
                              <a:srgbClr val="0070C0"/>
                            </a:solidFill>
                            <a:latin typeface="Cambria Math" panose="02040503050406030204" pitchFamily="18" charset="0"/>
                          </a:rPr>
                        </m:ctrlPr>
                      </m:fPr>
                      <m:num>
                        <m:sSup>
                          <m:sSupPr>
                            <m:ctrlPr>
                              <a:rPr lang="en-GB" sz="2500" i="1">
                                <a:solidFill>
                                  <a:srgbClr val="0070C0"/>
                                </a:solidFill>
                                <a:latin typeface="Cambria Math" panose="02040503050406030204" pitchFamily="18" charset="0"/>
                              </a:rPr>
                            </m:ctrlPr>
                          </m:sSupPr>
                          <m:e>
                            <m:d>
                              <m:dPr>
                                <m:ctrlPr>
                                  <a:rPr lang="en-GB" sz="2500" i="1">
                                    <a:solidFill>
                                      <a:srgbClr val="0070C0"/>
                                    </a:solidFill>
                                    <a:latin typeface="Cambria Math" panose="02040503050406030204" pitchFamily="18" charset="0"/>
                                  </a:rPr>
                                </m:ctrlPr>
                              </m:dPr>
                              <m:e>
                                <m:r>
                                  <a:rPr lang="en-GB" sz="2500" i="1">
                                    <a:solidFill>
                                      <a:srgbClr val="0070C0"/>
                                    </a:solidFill>
                                    <a:latin typeface="Cambria Math" panose="02040503050406030204" pitchFamily="18" charset="0"/>
                                  </a:rPr>
                                  <m:t>𝐴</m:t>
                                </m:r>
                                <m:r>
                                  <a:rPr lang="en-GB" sz="2500" i="1">
                                    <a:solidFill>
                                      <a:srgbClr val="0070C0"/>
                                    </a:solidFill>
                                    <a:latin typeface="Cambria Math" panose="02040503050406030204" pitchFamily="18" charset="0"/>
                                  </a:rPr>
                                  <m:t>+</m:t>
                                </m:r>
                                <m:r>
                                  <a:rPr lang="en-GB" sz="2500" i="1">
                                    <a:solidFill>
                                      <a:srgbClr val="0070C0"/>
                                    </a:solidFill>
                                    <a:latin typeface="Cambria Math" panose="02040503050406030204" pitchFamily="18" charset="0"/>
                                  </a:rPr>
                                  <m:t>𝐵</m:t>
                                </m:r>
                              </m:e>
                            </m:d>
                          </m:e>
                          <m:sup>
                            <m:r>
                              <a:rPr lang="en-GB" sz="2500" i="1">
                                <a:solidFill>
                                  <a:srgbClr val="0070C0"/>
                                </a:solidFill>
                                <a:latin typeface="Cambria Math" panose="02040503050406030204" pitchFamily="18" charset="0"/>
                              </a:rPr>
                              <m:t>2</m:t>
                            </m:r>
                          </m:sup>
                        </m:sSup>
                      </m:num>
                      <m:den>
                        <m:f>
                          <m:fPr>
                            <m:ctrlPr>
                              <a:rPr lang="en-GB" sz="2500" i="1">
                                <a:solidFill>
                                  <a:srgbClr val="0070C0"/>
                                </a:solidFill>
                                <a:latin typeface="Cambria Math" panose="02040503050406030204" pitchFamily="18" charset="0"/>
                              </a:rPr>
                            </m:ctrlPr>
                          </m:fPr>
                          <m:num>
                            <m:sSup>
                              <m:sSupPr>
                                <m:ctrlPr>
                                  <a:rPr lang="en-GB" sz="2500" i="1">
                                    <a:solidFill>
                                      <a:srgbClr val="0070C0"/>
                                    </a:solidFill>
                                    <a:latin typeface="Cambria Math" panose="02040503050406030204" pitchFamily="18" charset="0"/>
                                  </a:rPr>
                                </m:ctrlPr>
                              </m:sSupPr>
                              <m:e>
                                <m:r>
                                  <a:rPr lang="en-GB" sz="2500" i="1">
                                    <a:solidFill>
                                      <a:srgbClr val="0070C0"/>
                                    </a:solidFill>
                                    <a:latin typeface="Cambria Math" panose="02040503050406030204" pitchFamily="18" charset="0"/>
                                  </a:rPr>
                                  <m:t>𝐴</m:t>
                                </m:r>
                              </m:e>
                              <m:sup>
                                <m:r>
                                  <a:rPr lang="en-GB" sz="2500" i="1">
                                    <a:solidFill>
                                      <a:srgbClr val="0070C0"/>
                                    </a:solidFill>
                                    <a:latin typeface="Cambria Math" panose="02040503050406030204" pitchFamily="18" charset="0"/>
                                  </a:rPr>
                                  <m:t>2</m:t>
                                </m:r>
                              </m:sup>
                            </m:sSup>
                          </m:num>
                          <m:den>
                            <m:sSub>
                              <m:sSubPr>
                                <m:ctrlPr>
                                  <a:rPr lang="en-GB" sz="2500" i="1">
                                    <a:solidFill>
                                      <a:srgbClr val="0070C0"/>
                                    </a:solidFill>
                                    <a:latin typeface="Cambria Math" panose="02040503050406030204" pitchFamily="18" charset="0"/>
                                  </a:rPr>
                                </m:ctrlPr>
                              </m:sSubPr>
                              <m:e>
                                <m:r>
                                  <a:rPr lang="en-GB" sz="2500" i="1">
                                    <a:solidFill>
                                      <a:srgbClr val="0070C0"/>
                                    </a:solidFill>
                                    <a:latin typeface="Cambria Math" panose="02040503050406030204" pitchFamily="18" charset="0"/>
                                  </a:rPr>
                                  <m:t>𝑛</m:t>
                                </m:r>
                              </m:e>
                              <m:sub>
                                <m:r>
                                  <a:rPr lang="en-GB" sz="2500" i="1">
                                    <a:solidFill>
                                      <a:srgbClr val="0070C0"/>
                                    </a:solidFill>
                                    <a:latin typeface="Cambria Math" panose="02040503050406030204" pitchFamily="18" charset="0"/>
                                  </a:rPr>
                                  <m:t>1</m:t>
                                </m:r>
                              </m:sub>
                            </m:sSub>
                            <m:r>
                              <a:rPr lang="en-GB" sz="2500" i="1">
                                <a:solidFill>
                                  <a:srgbClr val="0070C0"/>
                                </a:solidFill>
                                <a:latin typeface="Cambria Math" panose="02040503050406030204" pitchFamily="18" charset="0"/>
                              </a:rPr>
                              <m:t>−</m:t>
                            </m:r>
                            <m:r>
                              <a:rPr lang="en-GB" sz="2500" i="1">
                                <a:solidFill>
                                  <a:srgbClr val="0070C0"/>
                                </a:solidFill>
                                <a:latin typeface="Cambria Math" panose="02040503050406030204" pitchFamily="18" charset="0"/>
                              </a:rPr>
                              <m:t>1</m:t>
                            </m:r>
                          </m:den>
                        </m:f>
                        <m:r>
                          <a:rPr lang="en-GB" sz="2500" i="1">
                            <a:solidFill>
                              <a:srgbClr val="0070C0"/>
                            </a:solidFill>
                            <a:latin typeface="Cambria Math" panose="02040503050406030204" pitchFamily="18" charset="0"/>
                          </a:rPr>
                          <m:t> +</m:t>
                        </m:r>
                        <m:f>
                          <m:fPr>
                            <m:ctrlPr>
                              <a:rPr lang="en-GB" sz="2500" i="1">
                                <a:solidFill>
                                  <a:srgbClr val="0070C0"/>
                                </a:solidFill>
                                <a:latin typeface="Cambria Math" panose="02040503050406030204" pitchFamily="18" charset="0"/>
                              </a:rPr>
                            </m:ctrlPr>
                          </m:fPr>
                          <m:num>
                            <m:sSup>
                              <m:sSupPr>
                                <m:ctrlPr>
                                  <a:rPr lang="en-GB" sz="2500" i="1">
                                    <a:solidFill>
                                      <a:srgbClr val="0070C0"/>
                                    </a:solidFill>
                                    <a:latin typeface="Cambria Math" panose="02040503050406030204" pitchFamily="18" charset="0"/>
                                  </a:rPr>
                                </m:ctrlPr>
                              </m:sSupPr>
                              <m:e>
                                <m:r>
                                  <a:rPr lang="en-GB" sz="2500" i="1">
                                    <a:solidFill>
                                      <a:srgbClr val="0070C0"/>
                                    </a:solidFill>
                                    <a:latin typeface="Cambria Math" panose="02040503050406030204" pitchFamily="18" charset="0"/>
                                  </a:rPr>
                                  <m:t>𝐵</m:t>
                                </m:r>
                              </m:e>
                              <m:sup>
                                <m:r>
                                  <a:rPr lang="en-GB" sz="2500" i="1">
                                    <a:solidFill>
                                      <a:srgbClr val="0070C0"/>
                                    </a:solidFill>
                                    <a:latin typeface="Cambria Math" panose="02040503050406030204" pitchFamily="18" charset="0"/>
                                  </a:rPr>
                                  <m:t>2</m:t>
                                </m:r>
                              </m:sup>
                            </m:sSup>
                          </m:num>
                          <m:den>
                            <m:sSub>
                              <m:sSubPr>
                                <m:ctrlPr>
                                  <a:rPr lang="en-GB" sz="2500" i="1">
                                    <a:solidFill>
                                      <a:srgbClr val="0070C0"/>
                                    </a:solidFill>
                                    <a:latin typeface="Cambria Math" panose="02040503050406030204" pitchFamily="18" charset="0"/>
                                  </a:rPr>
                                </m:ctrlPr>
                              </m:sSubPr>
                              <m:e>
                                <m:r>
                                  <a:rPr lang="en-GB" sz="2500" i="1">
                                    <a:solidFill>
                                      <a:srgbClr val="0070C0"/>
                                    </a:solidFill>
                                    <a:latin typeface="Cambria Math" panose="02040503050406030204" pitchFamily="18" charset="0"/>
                                  </a:rPr>
                                  <m:t>𝑛</m:t>
                                </m:r>
                              </m:e>
                              <m:sub>
                                <m:r>
                                  <a:rPr lang="en-GB" sz="2500" i="1">
                                    <a:solidFill>
                                      <a:srgbClr val="0070C0"/>
                                    </a:solidFill>
                                    <a:latin typeface="Cambria Math" panose="02040503050406030204" pitchFamily="18" charset="0"/>
                                  </a:rPr>
                                  <m:t>2</m:t>
                                </m:r>
                              </m:sub>
                            </m:sSub>
                            <m:r>
                              <a:rPr lang="en-GB" sz="2500" i="1">
                                <a:solidFill>
                                  <a:srgbClr val="0070C0"/>
                                </a:solidFill>
                                <a:latin typeface="Cambria Math" panose="02040503050406030204" pitchFamily="18" charset="0"/>
                              </a:rPr>
                              <m:t>−</m:t>
                            </m:r>
                            <m:r>
                              <a:rPr lang="en-GB" sz="2500" i="1">
                                <a:solidFill>
                                  <a:srgbClr val="0070C0"/>
                                </a:solidFill>
                                <a:latin typeface="Cambria Math" panose="02040503050406030204" pitchFamily="18" charset="0"/>
                              </a:rPr>
                              <m:t>1</m:t>
                            </m:r>
                          </m:den>
                        </m:f>
                      </m:den>
                    </m:f>
                    <m:r>
                      <a:rPr lang="en-GB" sz="2500">
                        <a:latin typeface="Cambria Math" panose="02040503050406030204" pitchFamily="18" charset="0"/>
                      </a:rPr>
                      <m:t>           </m:t>
                    </m:r>
                    <m:r>
                      <a:rPr lang="en-US" sz="2500">
                        <a:latin typeface="Cambria Math" panose="02040503050406030204" pitchFamily="18" charset="0"/>
                      </a:rPr>
                      <m:t> </m:t>
                    </m:r>
                  </m:oMath>
                </a14:m>
                <a:endParaRPr lang="en-NZ" sz="2500" i="1" dirty="0">
                  <a:latin typeface="Cambria Math" panose="02040503050406030204" pitchFamily="18" charset="0"/>
                </a:endParaRPr>
              </a:p>
              <a:p>
                <a:pPr marL="0" indent="0" algn="just">
                  <a:buNone/>
                </a:pPr>
                <a:r>
                  <a:rPr lang="en-GB" sz="2500" dirty="0">
                    <a:latin typeface="Times New Roman" panose="02020603050405020304" pitchFamily="18" charset="0"/>
                    <a:cs typeface="Times New Roman" panose="02020603050405020304" pitchFamily="18" charset="0"/>
                  </a:rPr>
                  <a:t>Where </a:t>
                </a:r>
                <a14:m>
                  <m:oMath xmlns:m="http://schemas.openxmlformats.org/officeDocument/2006/math">
                    <m:r>
                      <a:rPr lang="en-GB" sz="2500" i="1">
                        <a:solidFill>
                          <a:srgbClr val="0070C0"/>
                        </a:solidFill>
                        <a:latin typeface="Cambria Math" panose="02040503050406030204" pitchFamily="18" charset="0"/>
                        <a:cs typeface="Times New Roman" panose="02020603050405020304" pitchFamily="18" charset="0"/>
                      </a:rPr>
                      <m:t>𝐴</m:t>
                    </m:r>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oMath>
                </a14:m>
                <a:r>
                  <a:rPr lang="en-GB" sz="2500" dirty="0">
                    <a:latin typeface="Times New Roman" panose="02020603050405020304" pitchFamily="18" charset="0"/>
                    <a:cs typeface="Times New Roman" panose="02020603050405020304" pitchFamily="18" charset="0"/>
                  </a:rPr>
                  <a:t> and </a:t>
                </a:r>
                <a14:m>
                  <m:oMath xmlns:m="http://schemas.openxmlformats.org/officeDocument/2006/math">
                    <m:r>
                      <a:rPr lang="en-GB" sz="2500" i="1">
                        <a:solidFill>
                          <a:srgbClr val="0070C0"/>
                        </a:solidFill>
                        <a:latin typeface="Cambria Math" panose="02040503050406030204" pitchFamily="18" charset="0"/>
                        <a:cs typeface="Times New Roman" panose="02020603050405020304" pitchFamily="18" charset="0"/>
                      </a:rPr>
                      <m:t>𝐵</m:t>
                    </m:r>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cs typeface="Times New Roman" panose="02020603050405020304" pitchFamily="18" charset="0"/>
                              </a:rPr>
                              <m:t>2</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oMath>
                </a14:m>
                <a:r>
                  <a:rPr lang="en-US" sz="2500" dirty="0">
                    <a:solidFill>
                      <a:srgbClr val="0070C0"/>
                    </a:solidFill>
                    <a:latin typeface="Times New Roman" panose="02020603050405020304" pitchFamily="18" charset="0"/>
                    <a:cs typeface="Times New Roman" panose="02020603050405020304" pitchFamily="18" charset="0"/>
                  </a:rPr>
                  <a:t> </a:t>
                </a:r>
                <a:endParaRPr lang="en-US" sz="2500"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sz="2500" dirty="0"/>
              </a:p>
              <a:p>
                <a:pPr marL="0" indent="0" algn="just">
                  <a:buNone/>
                </a:pPr>
                <a:endParaRPr lang="en-US" sz="25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529952"/>
                <a:ext cx="7308106" cy="4267200"/>
              </a:xfrm>
              <a:blipFill rotWithShape="1">
                <a:blip r:embed="rId1"/>
                <a:stretch>
                  <a:fillRect l="-6" t="-8" r="4" b="-5066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3DE17D52-1B14-4570-BED1-3E81EC9A8C7A}"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548680"/>
                <a:ext cx="7576279" cy="4267200"/>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3: </a:t>
                </a:r>
                <a:endParaRPr lang="en-IN" sz="25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unknown but equal</a:t>
                </a:r>
                <a:r>
                  <a:rPr lang="en-IN" sz="2500" dirty="0">
                    <a:latin typeface="Times New Roman" panose="02020603050405020304" pitchFamily="18" charset="0"/>
                    <a:cs typeface="Times New Roman" panose="02020603050405020304" pitchFamily="18" charset="0"/>
                  </a:rPr>
                  <a:t>, the test statistic is</a:t>
                </a:r>
                <a:endParaRPr lang="en-US" sz="2500" dirty="0"/>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𝑇</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𝑠</m:t>
                              </m:r>
                            </m:e>
                            <m:sub>
                              <m:r>
                                <a:rPr lang="en-US" sz="2500" i="1">
                                  <a:solidFill>
                                    <a:srgbClr val="0070C0"/>
                                  </a:solidFill>
                                  <a:latin typeface="Cambria Math" panose="02040503050406030204" pitchFamily="18" charset="0"/>
                                  <a:cs typeface="Times New Roman" panose="02020603050405020304" pitchFamily="18" charset="0"/>
                                </a:rPr>
                                <m:t>𝑝</m:t>
                              </m:r>
                            </m:sub>
                          </m:sSub>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r>
                                    <a:rPr lang="en-US" sz="2500" i="1">
                                      <a:solidFill>
                                        <a:srgbClr val="0070C0"/>
                                      </a:solidFill>
                                      <a:latin typeface="Cambria Math" panose="02040503050406030204" pitchFamily="18" charset="0"/>
                                      <a:cs typeface="Times New Roman" panose="02020603050405020304" pitchFamily="18" charset="0"/>
                                    </a:rPr>
                                    <m:t>1</m:t>
                                  </m:r>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r>
                                    <a:rPr lang="en-US" sz="2500" i="1">
                                      <a:solidFill>
                                        <a:srgbClr val="0070C0"/>
                                      </a:solidFill>
                                      <a:latin typeface="Cambria Math" panose="02040503050406030204" pitchFamily="18" charset="0"/>
                                      <a:cs typeface="Times New Roman" panose="02020603050405020304" pitchFamily="18" charset="0"/>
                                    </a:rPr>
                                    <m:t>1</m:t>
                                  </m:r>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lgn="just">
                  <a:buNone/>
                </a:pPr>
                <a:r>
                  <a:rPr lang="en-US" sz="2500" dirty="0">
                    <a:latin typeface="Times New Roman" panose="02020603050405020304" pitchFamily="18" charset="0"/>
                    <a:cs typeface="Times New Roman" panose="02020603050405020304" pitchFamily="18" charset="0"/>
                  </a:rPr>
                  <a:t>where T has a t distribution with degrees of freedom       </a:t>
                </a:r>
                <a14:m>
                  <m:oMath xmlns:m="http://schemas.openxmlformats.org/officeDocument/2006/math">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1</m:t>
                        </m:r>
                      </m:sub>
                    </m:sSub>
                    <m:r>
                      <a:rPr lang="en-US" sz="2500" i="1">
                        <a:solidFill>
                          <a:srgbClr val="0070C0"/>
                        </a:solidFill>
                        <a:latin typeface="Cambria Math" panose="02040503050406030204" pitchFamily="18" charset="0"/>
                        <a:cs typeface="Times New Roman" panose="02020603050405020304" pitchFamily="18" charset="0"/>
                      </a:rPr>
                      <m:t>+</m:t>
                    </m:r>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 −</m:t>
                    </m:r>
                    <m:r>
                      <a:rPr lang="en-US" sz="2500" i="1">
                        <a:solidFill>
                          <a:srgbClr val="0070C0"/>
                        </a:solidFill>
                        <a:latin typeface="Cambria Math" panose="02040503050406030204" pitchFamily="18" charset="0"/>
                        <a:cs typeface="Times New Roman" panose="02020603050405020304" pitchFamily="18" charset="0"/>
                      </a:rPr>
                      <m:t>2</m:t>
                    </m:r>
                  </m:oMath>
                </a14:m>
                <a:r>
                  <a:rPr lang="en-US" sz="2500" dirty="0">
                    <a:solidFill>
                      <a:srgbClr val="0070C0"/>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𝑆</m:t>
                        </m:r>
                      </m:e>
                      <m:sub>
                        <m:r>
                          <a:rPr lang="en-US" sz="2500" i="1">
                            <a:solidFill>
                              <a:srgbClr val="0070C0"/>
                            </a:solidFill>
                            <a:latin typeface="Cambria Math" panose="02040503050406030204" pitchFamily="18" charset="0"/>
                            <a:cs typeface="Times New Roman" panose="02020603050405020304" pitchFamily="18" charset="0"/>
                          </a:rPr>
                          <m:t>𝑝</m:t>
                        </m:r>
                      </m:sub>
                    </m:sSub>
                    <m:r>
                      <a:rPr lang="en-US" sz="2500" i="1">
                        <a:solidFill>
                          <a:srgbClr val="0070C0"/>
                        </a:solidFill>
                        <a:latin typeface="Cambria Math" panose="02040503050406030204" pitchFamily="18" charset="0"/>
                        <a:cs typeface="Times New Roman" panose="02020603050405020304" pitchFamily="18" charset="0"/>
                      </a:rPr>
                      <m:t>= </m:t>
                    </m:r>
                    <m:rad>
                      <m:radPr>
                        <m:degHide m:val="on"/>
                        <m:ctrlPr>
                          <a:rPr lang="en-US" sz="2500" i="1">
                            <a:solidFill>
                              <a:srgbClr val="0070C0"/>
                            </a:solidFill>
                            <a:latin typeface="Cambria Math" panose="02040503050406030204" pitchFamily="18" charset="0"/>
                            <a:cs typeface="Times New Roman" panose="02020603050405020304" pitchFamily="18" charset="0"/>
                          </a:rPr>
                        </m:ctrlPr>
                      </m:radPr>
                      <m:deg/>
                      <m:e>
                        <m:f>
                          <m:fPr>
                            <m:ctrlPr>
                              <a:rPr lang="en-US" sz="2500" i="1">
                                <a:solidFill>
                                  <a:srgbClr val="0070C0"/>
                                </a:solidFill>
                                <a:latin typeface="Cambria Math" panose="02040503050406030204" pitchFamily="18" charset="0"/>
                                <a:cs typeface="Times New Roman" panose="02020603050405020304" pitchFamily="18" charset="0"/>
                              </a:rPr>
                            </m:ctrlPr>
                          </m:fPr>
                          <m:num>
                            <m:d>
                              <m:dPr>
                                <m:ctrlPr>
                                  <a:rPr lang="en-US" sz="2500" i="1">
                                    <a:solidFill>
                                      <a:srgbClr val="0070C0"/>
                                    </a:solidFill>
                                    <a:latin typeface="Cambria Math" panose="02040503050406030204" pitchFamily="18" charset="0"/>
                                    <a:cs typeface="Times New Roman" panose="02020603050405020304" pitchFamily="18" charset="0"/>
                                  </a:rPr>
                                </m:ctrlPr>
                              </m:dPr>
                              <m:e>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1</m:t>
                                    </m:r>
                                  </m:sub>
                                </m:sSub>
                                <m:r>
                                  <a:rPr lang="en-US" sz="2500" i="1">
                                    <a:solidFill>
                                      <a:srgbClr val="0070C0"/>
                                    </a:solidFill>
                                    <a:latin typeface="Cambria Math" panose="02040503050406030204" pitchFamily="18" charset="0"/>
                                    <a:cs typeface="Times New Roman" panose="02020603050405020304" pitchFamily="18" charset="0"/>
                                  </a:rPr>
                                  <m:t>−</m:t>
                                </m:r>
                                <m:r>
                                  <a:rPr lang="en-US" sz="2500" i="1">
                                    <a:solidFill>
                                      <a:srgbClr val="0070C0"/>
                                    </a:solidFill>
                                    <a:latin typeface="Cambria Math" panose="02040503050406030204" pitchFamily="18" charset="0"/>
                                    <a:cs typeface="Times New Roman" panose="02020603050405020304" pitchFamily="18" charset="0"/>
                                  </a:rPr>
                                  <m:t>1</m:t>
                                </m:r>
                              </m:e>
                            </m:d>
                            <m:sSubSup>
                              <m:sSubSupPr>
                                <m:ctrlPr>
                                  <a:rPr lang="en-US"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cs typeface="Times New Roman" panose="02020603050405020304" pitchFamily="18" charset="0"/>
                                  </a:rPr>
                                  <m:t>𝑠</m:t>
                                </m:r>
                              </m:e>
                              <m:sub>
                                <m:r>
                                  <a:rPr lang="en-US" sz="2500" i="1">
                                    <a:solidFill>
                                      <a:srgbClr val="0070C0"/>
                                    </a:solidFill>
                                    <a:latin typeface="Cambria Math" panose="02040503050406030204" pitchFamily="18" charset="0"/>
                                    <a:cs typeface="Times New Roman" panose="02020603050405020304" pitchFamily="18" charset="0"/>
                                  </a:rPr>
                                  <m:t>1</m:t>
                                </m:r>
                              </m:sub>
                              <m:sup>
                                <m:r>
                                  <a:rPr lang="en-US" sz="2500" i="1">
                                    <a:solidFill>
                                      <a:srgbClr val="0070C0"/>
                                    </a:solidFill>
                                    <a:latin typeface="Cambria Math" panose="02040503050406030204" pitchFamily="18" charset="0"/>
                                    <a:cs typeface="Times New Roman" panose="02020603050405020304" pitchFamily="18" charset="0"/>
                                  </a:rPr>
                                  <m:t>2</m:t>
                                </m:r>
                              </m:sup>
                            </m:sSubSup>
                            <m:r>
                              <a:rPr lang="en-US" sz="2500" i="1">
                                <a:solidFill>
                                  <a:srgbClr val="0070C0"/>
                                </a:solidFill>
                                <a:latin typeface="Cambria Math" panose="02040503050406030204" pitchFamily="18" charset="0"/>
                                <a:cs typeface="Times New Roman" panose="02020603050405020304" pitchFamily="18" charset="0"/>
                              </a:rPr>
                              <m:t>+</m:t>
                            </m:r>
                            <m:d>
                              <m:dPr>
                                <m:ctrlPr>
                                  <a:rPr lang="en-US" sz="2500" i="1">
                                    <a:solidFill>
                                      <a:srgbClr val="0070C0"/>
                                    </a:solidFill>
                                    <a:latin typeface="Cambria Math" panose="02040503050406030204" pitchFamily="18" charset="0"/>
                                    <a:cs typeface="Times New Roman" panose="02020603050405020304" pitchFamily="18" charset="0"/>
                                  </a:rPr>
                                </m:ctrlPr>
                              </m:dPr>
                              <m:e>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r>
                                  <a:rPr lang="en-US" sz="2500" i="1">
                                    <a:solidFill>
                                      <a:srgbClr val="0070C0"/>
                                    </a:solidFill>
                                    <a:latin typeface="Cambria Math" panose="02040503050406030204" pitchFamily="18" charset="0"/>
                                    <a:cs typeface="Times New Roman" panose="02020603050405020304" pitchFamily="18" charset="0"/>
                                  </a:rPr>
                                  <m:t>1</m:t>
                                </m:r>
                              </m:e>
                            </m:d>
                            <m:sSubSup>
                              <m:sSubSupPr>
                                <m:ctrlPr>
                                  <a:rPr lang="en-US"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cs typeface="Times New Roman" panose="02020603050405020304" pitchFamily="18" charset="0"/>
                                  </a:rPr>
                                  <m:t>𝑠</m:t>
                                </m:r>
                              </m:e>
                              <m:sub>
                                <m:r>
                                  <a:rPr lang="en-US" sz="2500" i="1">
                                    <a:solidFill>
                                      <a:srgbClr val="0070C0"/>
                                    </a:solidFill>
                                    <a:latin typeface="Cambria Math" panose="02040503050406030204" pitchFamily="18" charset="0"/>
                                    <a:cs typeface="Times New Roman" panose="02020603050405020304" pitchFamily="18" charset="0"/>
                                  </a:rPr>
                                  <m:t>2</m:t>
                                </m:r>
                              </m:sub>
                              <m:sup>
                                <m:r>
                                  <a:rPr lang="en-US" sz="2500" i="1">
                                    <a:solidFill>
                                      <a:srgbClr val="0070C0"/>
                                    </a:solidFill>
                                    <a:latin typeface="Cambria Math" panose="02040503050406030204" pitchFamily="18" charset="0"/>
                                    <a:cs typeface="Times New Roman" panose="02020603050405020304" pitchFamily="18" charset="0"/>
                                  </a:rPr>
                                  <m:t>2</m:t>
                                </m:r>
                              </m:sup>
                            </m:sSubSup>
                          </m:num>
                          <m:den>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1</m:t>
                                </m:r>
                              </m:sub>
                            </m:sSub>
                            <m:r>
                              <a:rPr lang="en-US" sz="2500" i="1">
                                <a:solidFill>
                                  <a:srgbClr val="0070C0"/>
                                </a:solidFill>
                                <a:latin typeface="Cambria Math" panose="02040503050406030204" pitchFamily="18" charset="0"/>
                                <a:cs typeface="Times New Roman" panose="02020603050405020304" pitchFamily="18" charset="0"/>
                              </a:rPr>
                              <m:t>+</m:t>
                            </m:r>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 −</m:t>
                            </m:r>
                            <m:r>
                              <a:rPr lang="en-US" sz="2500" i="1">
                                <a:solidFill>
                                  <a:srgbClr val="0070C0"/>
                                </a:solidFill>
                                <a:latin typeface="Cambria Math" panose="02040503050406030204" pitchFamily="18" charset="0"/>
                                <a:cs typeface="Times New Roman" panose="02020603050405020304" pitchFamily="18" charset="0"/>
                              </a:rPr>
                              <m:t>2</m:t>
                            </m:r>
                          </m:den>
                        </m:f>
                      </m:e>
                    </m:rad>
                  </m:oMath>
                </a14:m>
                <a:r>
                  <a:rPr lang="en-US" sz="2500" dirty="0">
                    <a:latin typeface="Times New Roman" panose="02020603050405020304" pitchFamily="18" charset="0"/>
                    <a:cs typeface="Times New Roman" panose="02020603050405020304" pitchFamily="18" charset="0"/>
                  </a:rPr>
                  <a:t>  is the pooled standard deviation from the two sample standard deviations.</a:t>
                </a:r>
                <a:endParaRPr lang="en-US" sz="2500" dirty="0">
                  <a:latin typeface="Times New Roman" panose="02020603050405020304" pitchFamily="18" charset="0"/>
                  <a:cs typeface="Times New Roman" panose="02020603050405020304" pitchFamily="18" charset="0"/>
                </a:endParaRPr>
              </a:p>
              <a:p>
                <a:pPr marL="0" indent="0" algn="just">
                  <a:buNone/>
                </a:pPr>
                <a:endParaRPr lang="en-US" sz="25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548680"/>
                <a:ext cx="7576279" cy="4267200"/>
              </a:xfrm>
              <a:blipFill rotWithShape="1">
                <a:blip r:embed="rId1"/>
                <a:stretch>
                  <a:fillRect l="-6" t="-1" r="7" b="-332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1A869257-17EE-4185-9162-F296897D517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1356" y="764704"/>
                <a:ext cx="7713132" cy="4525963"/>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4: </a:t>
                </a:r>
                <a:endParaRPr lang="en-IN" sz="25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not 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known</a:t>
                </a:r>
                <a:r>
                  <a:rPr lang="en-IN" sz="2500"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GB" sz="2500" i="1">
                            <a:latin typeface="Cambria Math" panose="02040503050406030204" pitchFamily="18" charset="0"/>
                            <a:cs typeface="Times New Roman" panose="02020603050405020304" pitchFamily="18" charset="0"/>
                          </a:rPr>
                          <m:t>1</m:t>
                        </m:r>
                      </m:sub>
                    </m:sSub>
                  </m:oMath>
                </a14:m>
                <a:r>
                  <a:rPr lang="en-IN" sz="25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US" sz="2500" i="1">
                            <a:latin typeface="Cambria Math" panose="02040503050406030204" pitchFamily="18" charset="0"/>
                            <a:cs typeface="Times New Roman" panose="02020603050405020304" pitchFamily="18" charset="0"/>
                          </a:rPr>
                          <m:t>2</m:t>
                        </m:r>
                      </m:sub>
                    </m:sSub>
                  </m:oMath>
                </a14:m>
                <a:r>
                  <a:rPr lang="en-IN" sz="2500" dirty="0">
                    <a:latin typeface="Times New Roman" panose="02020603050405020304" pitchFamily="18" charset="0"/>
                    <a:cs typeface="Times New Roman" panose="02020603050405020304" pitchFamily="18" charset="0"/>
                  </a:rPr>
                  <a:t> are large, the test statistic is</a:t>
                </a:r>
                <a:endParaRPr lang="en-IN"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𝑍</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lgn="just">
                  <a:buNone/>
                </a:pPr>
                <a:endParaRPr lang="en-US" sz="25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1356" y="764704"/>
                <a:ext cx="7713132" cy="4525963"/>
              </a:xfrm>
              <a:blipFill rotWithShape="1">
                <a:blip r:embed="rId1"/>
                <a:stretch>
                  <a:fillRect l="-5" t="-4" r="3"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D229193E-2495-493F-BC47-F015619EC1D6}"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1437" y="620688"/>
                <a:ext cx="7499176" cy="4525963"/>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5: </a:t>
                </a:r>
                <a:endParaRPr lang="en-IN" sz="25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not 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unknown</a:t>
                </a:r>
                <a:r>
                  <a:rPr lang="en-IN" sz="2500"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GB" sz="2500" i="1">
                            <a:latin typeface="Cambria Math" panose="02040503050406030204" pitchFamily="18" charset="0"/>
                            <a:cs typeface="Times New Roman" panose="02020603050405020304" pitchFamily="18" charset="0"/>
                          </a:rPr>
                          <m:t>1</m:t>
                        </m:r>
                      </m:sub>
                    </m:sSub>
                  </m:oMath>
                </a14:m>
                <a:r>
                  <a:rPr lang="en-IN" sz="25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US" sz="2500" i="1">
                            <a:latin typeface="Cambria Math" panose="02040503050406030204" pitchFamily="18" charset="0"/>
                            <a:cs typeface="Times New Roman" panose="02020603050405020304" pitchFamily="18" charset="0"/>
                          </a:rPr>
                          <m:t>2</m:t>
                        </m:r>
                      </m:sub>
                    </m:sSub>
                  </m:oMath>
                </a14:m>
                <a:r>
                  <a:rPr lang="en-IN" sz="2500" dirty="0">
                    <a:latin typeface="Times New Roman" panose="02020603050405020304" pitchFamily="18" charset="0"/>
                    <a:cs typeface="Times New Roman" panose="02020603050405020304" pitchFamily="18" charset="0"/>
                  </a:rPr>
                  <a:t> are large, the test statistic is</a:t>
                </a:r>
                <a:endParaRPr lang="en-IN"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𝑍</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lgn="just">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091437" y="620688"/>
                <a:ext cx="7499176" cy="4525963"/>
              </a:xfrm>
              <a:blipFill rotWithShape="1">
                <a:blip r:embed="rId1"/>
                <a:stretch>
                  <a:fillRect l="-7" t="-6" r="4"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948C949A-6C84-4D4B-B81A-C540D261B2FB}"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620688"/>
                <a:ext cx="7427168" cy="4525963"/>
              </a:xfrm>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Note that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B050"/>
                            </a:solidFill>
                            <a:latin typeface="Cambria Math" panose="02040503050406030204" pitchFamily="18" charset="0"/>
                            <a:cs typeface="Times New Roman" panose="02020603050405020304" pitchFamily="18" charset="0"/>
                          </a:rPr>
                          <m:t>1</m:t>
                        </m:r>
                      </m:sub>
                    </m:sSub>
                    <m:r>
                      <a:rPr lang="en-GB" i="1">
                        <a:solidFill>
                          <a:srgbClr val="00B050"/>
                        </a:solidFill>
                        <a:latin typeface="Cambria Math" panose="02040503050406030204" pitchFamily="18" charset="0"/>
                        <a:cs typeface="Times New Roman" panose="02020603050405020304" pitchFamily="18" charset="0"/>
                      </a:rPr>
                      <m:t>−</m:t>
                    </m:r>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B050"/>
                            </a:solidFill>
                            <a:latin typeface="Cambria Math" panose="02040503050406030204" pitchFamily="18" charset="0"/>
                            <a:cs typeface="Times New Roman" panose="02020603050405020304" pitchFamily="18" charset="0"/>
                          </a:rPr>
                          <m:t>2</m:t>
                        </m:r>
                      </m:sub>
                    </m:sSub>
                    <m:r>
                      <a:rPr lang="en-US" altLang="en-GB" i="1">
                        <a:solidFill>
                          <a:srgbClr val="00B050"/>
                        </a:solidFill>
                        <a:latin typeface="Cambria Math" panose="02040503050406030204" pitchFamily="18" charset="0"/>
                        <a:cs typeface="Times New Roman" panose="02020603050405020304" pitchFamily="18" charset="0"/>
                      </a:rPr>
                      <m:t>=</m:t>
                    </m:r>
                    <m:r>
                      <a:rPr lang="en-US" altLang="en-GB" i="1">
                        <a:solidFill>
                          <a:srgbClr val="00B050"/>
                        </a:solidFill>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for all three cases above. But in general it is not necessarily zero as if we want to test that one mean is at least an amount higher than the other then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 that least amount, and so on.</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620688"/>
                <a:ext cx="7427168" cy="4525963"/>
              </a:xfrm>
              <a:blipFill rotWithShape="1">
                <a:blip r:embed="rId1"/>
                <a:stretch>
                  <a:fillRect l="-2" t="-6" r="5"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F54B47D9-C2DF-42FF-BCB5-9D069E4F2BB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978025"/>
            <a:ext cx="8001000" cy="4267200"/>
          </a:xfrm>
        </p:spPr>
        <p:txBody>
          <a:bodyPr/>
          <a:lstStyle/>
          <a:p>
            <a:pPr marL="0" indent="0" algn="ctr">
              <a:buNone/>
            </a:pPr>
            <a:r>
              <a:rPr lang="en-US" sz="5000" dirty="0">
                <a:solidFill>
                  <a:srgbClr val="800000"/>
                </a:solidFill>
                <a:latin typeface="Times New Roman" panose="02020603050405020304" pitchFamily="18" charset="0"/>
                <a:cs typeface="Times New Roman" panose="02020603050405020304" pitchFamily="18" charset="0"/>
              </a:rPr>
              <a:t>Comparing Two Population</a:t>
            </a:r>
            <a:endParaRPr lang="en-US" sz="5000" dirty="0">
              <a:solidFill>
                <a:srgbClr val="800000"/>
              </a:solidFill>
              <a:latin typeface="Times New Roman" panose="02020603050405020304" pitchFamily="18" charset="0"/>
              <a:cs typeface="Times New Roman" panose="02020603050405020304" pitchFamily="18" charset="0"/>
            </a:endParaRPr>
          </a:p>
          <a:p>
            <a:pPr marL="0" indent="0" algn="ctr">
              <a:buNone/>
            </a:pPr>
            <a:r>
              <a:rPr lang="en-US" sz="5000" dirty="0">
                <a:solidFill>
                  <a:srgbClr val="800000"/>
                </a:solidFill>
                <a:latin typeface="Times New Roman" panose="02020603050405020304" pitchFamily="18" charset="0"/>
                <a:cs typeface="Times New Roman" panose="02020603050405020304" pitchFamily="18" charset="0"/>
              </a:rPr>
              <a:t>Proportions</a:t>
            </a:r>
            <a:endParaRPr lang="en-US" sz="5000" dirty="0">
              <a:solidFill>
                <a:srgbClr val="8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E5FB485E-EA01-4EFB-82F9-05142B1F18BD}"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308" y="221580"/>
            <a:ext cx="7283152" cy="1143000"/>
          </a:xfrm>
        </p:spPr>
        <p:txBody>
          <a:bodyPr/>
          <a:lstStyle/>
          <a:p>
            <a:pPr algn="l"/>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5:</a:t>
            </a:r>
            <a:endParaRPr lang="en-US"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59632" y="1397520"/>
            <a:ext cx="7632848" cy="4267200"/>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Two different types of drugs ‘A’ and ‘B’ are tried on certain patients for increasing weight. Five randomly selected patients were given drug ‘A’ and 7 randomly selected patients were given drug ‘B’. The increases in weight (in pounds) are given below:</a:t>
            </a: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		Drug ‘A’: 8 12 13 9 3</a:t>
            </a: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		Drug ‘B’: 10 8 12 15 6 8 11</a:t>
            </a: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Assume that the population distributions of the measurements are normal with equal variances. Do the two drugs differ significantly with regard to their effect in increasing weight? Use 0.05 significance level.</a:t>
            </a:r>
            <a:endParaRPr lang="en-US"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pic>
        <p:nvPicPr>
          <p:cNvPr id="1028" name="Picture 4" descr="http://img.medscape.com/news/2014/dt_140915_pills_hand_two_800x600.jpg"/>
          <p:cNvPicPr>
            <a:picLocks noChangeAspect="1" noChangeArrowheads="1"/>
          </p:cNvPicPr>
          <p:nvPr/>
        </p:nvPicPr>
        <p:blipFill rotWithShape="1">
          <a:blip r:embed="rId1">
            <a:extLst>
              <a:ext uri="{28A0092B-C50C-407E-A947-70E740481C1C}">
                <a14:useLocalDpi xmlns:a14="http://schemas.microsoft.com/office/drawing/2010/main" val="0"/>
              </a:ext>
            </a:extLst>
          </a:blip>
          <a:srcRect l="52288" t="17281" r="7078" b="42400"/>
          <a:stretch>
            <a:fillRect/>
          </a:stretch>
        </p:blipFill>
        <p:spPr bwMode="auto">
          <a:xfrm>
            <a:off x="6714095" y="188640"/>
            <a:ext cx="1798240" cy="13382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pPr>
              <a:defRPr/>
            </a:pPr>
            <a:fld id="{D87E5CCC-8D08-4D4F-8B05-5A62075AE840}"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866" y="215900"/>
            <a:ext cx="5562600" cy="1143000"/>
          </a:xfrm>
        </p:spPr>
        <p:txBody>
          <a:bodyPr/>
          <a:lstStyle/>
          <a:p>
            <a:pPr algn="l"/>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6: </a:t>
            </a:r>
            <a:endPar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5616" y="1474214"/>
            <a:ext cx="7571184" cy="4525963"/>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To test effect of a fertilizer on rice production, 64 plots of land having equal areas were chosen. Half of these plots were treated with fertilizer and the other half were untreated. Other conditions were the same. The mean yield of rice on the untreated plots was 4.8 quintals with a standard deviation of 0.4 quintal, while the mean yield on the treated plots was 5.1 quintals with a standard deviation of 0.36 quintal. Can we conclude that there is a significant improvement in rice production because of the fertilizer at 4% level of significance?</a:t>
            </a:r>
            <a:endParaRPr lang="en-US"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6280804" y="53975"/>
            <a:ext cx="2247900" cy="1466850"/>
          </a:xfrm>
          <a:prstGeom prst="rect">
            <a:avLst/>
          </a:prstGeom>
          <a:ln>
            <a:noFill/>
          </a:ln>
          <a:effectLst>
            <a:softEdge rad="112500"/>
          </a:effectLst>
        </p:spPr>
      </p:pic>
      <p:sp>
        <p:nvSpPr>
          <p:cNvPr id="6" name="Date Placeholder 5"/>
          <p:cNvSpPr>
            <a:spLocks noGrp="1"/>
          </p:cNvSpPr>
          <p:nvPr>
            <p:ph type="dt" sz="half" idx="10"/>
          </p:nvPr>
        </p:nvSpPr>
        <p:spPr/>
        <p:txBody>
          <a:bodyPr/>
          <a:lstStyle/>
          <a:p>
            <a:pPr>
              <a:defRPr/>
            </a:pPr>
            <a:fld id="{F235717E-C459-4466-8A6C-A95E80043F39}" type="datetime1">
              <a:rPr lang="en-US" altLang="zh-CN" smtClean="0"/>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0650" y="1600202"/>
            <a:ext cx="7296150" cy="4525963"/>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An urban economist wanted to determine whether the mean price of a home in Lemont is less than the mean price of a home in Naperville. A random sample of homes sold in each neighborhood results in the following statistics, where the means and standard deviations are in thousands of dollars:</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Test the claim that housing is less expensive in Lemont than in Naperville at the 5% level of significance.</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Title 1"/>
          <p:cNvSpPr>
            <a:spLocks noGrp="1"/>
          </p:cNvSpPr>
          <p:nvPr>
            <p:ph type="title"/>
          </p:nvPr>
        </p:nvSpPr>
        <p:spPr>
          <a:xfrm>
            <a:off x="1259632" y="274638"/>
            <a:ext cx="7427168" cy="1143000"/>
          </a:xfrm>
        </p:spPr>
        <p:txBody>
          <a:bodyPr/>
          <a:lstStyle/>
          <a:p>
            <a:pPr algn="l"/>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 </a:t>
            </a:r>
            <a:endPar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1" name="Object 20"/>
          <p:cNvGraphicFramePr>
            <a:graphicFrameLocks noChangeAspect="1"/>
          </p:cNvGraphicFramePr>
          <p:nvPr/>
        </p:nvGraphicFramePr>
        <p:xfrm>
          <a:off x="904875" y="3375595"/>
          <a:ext cx="7296150" cy="4733925"/>
        </p:xfrm>
        <a:graphic>
          <a:graphicData uri="http://schemas.openxmlformats.org/presentationml/2006/ole">
            <mc:AlternateContent xmlns:mc="http://schemas.openxmlformats.org/markup-compatibility/2006">
              <mc:Choice xmlns:v="urn:schemas-microsoft-com:vml" Requires="v">
                <p:oleObj spid="_x0000_s2" name="Document" r:id="rId1" imgW="5250180" imgH="3406140" progId="Word.Document.12">
                  <p:embed/>
                </p:oleObj>
              </mc:Choice>
              <mc:Fallback>
                <p:oleObj name="Document" r:id="rId1" imgW="5250180" imgH="3406140" progId="Word.Document.12">
                  <p:embed/>
                  <p:pic>
                    <p:nvPicPr>
                      <p:cNvPr id="0" name="Object 20"/>
                      <p:cNvPicPr/>
                      <p:nvPr/>
                    </p:nvPicPr>
                    <p:blipFill>
                      <a:blip r:embed="rId2"/>
                      <a:stretch>
                        <a:fillRect/>
                      </a:stretch>
                    </p:blipFill>
                    <p:spPr>
                      <a:xfrm>
                        <a:off x="904875" y="3375595"/>
                        <a:ext cx="7296150" cy="4733925"/>
                      </a:xfrm>
                      <a:prstGeom prst="rect">
                        <a:avLst/>
                      </a:prstGeom>
                    </p:spPr>
                  </p:pic>
                </p:oleObj>
              </mc:Fallback>
            </mc:AlternateContent>
          </a:graphicData>
        </a:graphic>
      </p:graphicFrame>
      <p:sp>
        <p:nvSpPr>
          <p:cNvPr id="6" name="Date Placeholder 5"/>
          <p:cNvSpPr>
            <a:spLocks noGrp="1"/>
          </p:cNvSpPr>
          <p:nvPr>
            <p:ph type="dt" sz="half" idx="10"/>
          </p:nvPr>
        </p:nvSpPr>
        <p:spPr/>
        <p:txBody>
          <a:bodyPr/>
          <a:lstStyle/>
          <a:p>
            <a:pPr>
              <a:defRPr/>
            </a:pPr>
            <a:fld id="{D16D1481-6E2F-44FE-AA6C-D94642085BBA}" type="datetime1">
              <a:rPr lang="en-US" altLang="zh-CN" smtClean="0"/>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98" y="0"/>
            <a:ext cx="8229600" cy="1371600"/>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Exercises</a:t>
            </a:r>
            <a:endPar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endParaRPr lang="en-US" altLang="en-US"/>
          </a:p>
        </p:txBody>
      </p:sp>
      <p:sp>
        <p:nvSpPr>
          <p:cNvPr id="7" name="Date Placeholder 6"/>
          <p:cNvSpPr>
            <a:spLocks noGrp="1"/>
          </p:cNvSpPr>
          <p:nvPr>
            <p:ph type="dt" sz="half" idx="12"/>
          </p:nvPr>
        </p:nvSpPr>
        <p:spPr/>
        <p:txBody>
          <a:bodyPr/>
          <a:lstStyle/>
          <a:p>
            <a:fld id="{D865DE4A-CAA7-4CC9-AEB0-FE370266C4F4}" type="datetime5">
              <a:rPr lang="en-NZ" altLang="en-US" smtClean="0"/>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fld>
            <a:endParaRPr lang="en-US" altLang="en-US"/>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988840"/>
            <a:ext cx="8001000" cy="1216025"/>
          </a:xfrm>
        </p:spPr>
        <p:txBody>
          <a:bodyPr/>
          <a:lstStyle/>
          <a:p>
            <a:pPr algn="ctr"/>
            <a:r>
              <a:rPr lang="en-US" sz="5000" b="1" dirty="0">
                <a:solidFill>
                  <a:srgbClr val="C00000"/>
                </a:solidFill>
                <a:latin typeface="Times New Roman" panose="02020603050405020304" pitchFamily="18" charset="0"/>
                <a:cs typeface="Times New Roman" panose="02020603050405020304" pitchFamily="18" charset="0"/>
              </a:rPr>
              <a:t>Comparing Two Dependent or Matched Population Means</a:t>
            </a:r>
            <a:endParaRPr lang="en-US" sz="50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3" name="Date Placeholder 2"/>
          <p:cNvSpPr>
            <a:spLocks noGrp="1"/>
          </p:cNvSpPr>
          <p:nvPr>
            <p:ph type="dt" sz="half" idx="10"/>
          </p:nvPr>
        </p:nvSpPr>
        <p:spPr/>
        <p:txBody>
          <a:bodyPr/>
          <a:lstStyle/>
          <a:p>
            <a:pPr>
              <a:defRPr/>
            </a:pPr>
            <a:fld id="{7F3F7A6A-6270-4F14-8C11-21D0B34CE708}"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25273" y="620688"/>
                <a:ext cx="7571184"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i="1" smtClean="0">
                            <a:latin typeface="Cambria Math" panose="02040503050406030204" pitchFamily="18" charset="0"/>
                            <a:cs typeface="Times New Roman" panose="02020603050405020304" pitchFamily="18" charset="0"/>
                          </a:rPr>
                        </m:ctrlPr>
                      </m:dPr>
                      <m:e>
                        <m:sSub>
                          <m:sSubPr>
                            <m:ctrlPr>
                              <a:rPr lang="en-IN"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1</m:t>
                            </m:r>
                          </m:sub>
                        </m:sSub>
                        <m:r>
                          <a:rPr lang="en-GB" b="0" i="1" smtClean="0">
                            <a:latin typeface="Cambria Math" panose="02040503050406030204" pitchFamily="18" charset="0"/>
                            <a:cs typeface="Times New Roman" panose="02020603050405020304" pitchFamily="18" charset="0"/>
                          </a:rPr>
                          <m:t>,</m:t>
                        </m:r>
                        <m:sSub>
                          <m:sSubPr>
                            <m:ctrlPr>
                              <a:rPr lang="en-GB" b="0"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r>
                              <a:rPr lang="en-GB" b="0" i="1" smtClean="0">
                                <a:latin typeface="Cambria Math" panose="02040503050406030204" pitchFamily="18" charset="0"/>
                                <a:cs typeface="Times New Roman" panose="02020603050405020304" pitchFamily="18" charset="0"/>
                              </a:rPr>
                              <m:t>1</m:t>
                            </m:r>
                          </m:sub>
                        </m:sSub>
                      </m:e>
                    </m:d>
                    <m:r>
                      <a:rPr lang="en-GB" b="0" i="1" smtClean="0">
                        <a:latin typeface="Cambria Math" panose="02040503050406030204" pitchFamily="18" charset="0"/>
                        <a:cs typeface="Times New Roman" panose="02020603050405020304" pitchFamily="18" charset="0"/>
                      </a:rPr>
                      <m:t>,</m:t>
                    </m:r>
                    <m:d>
                      <m:dPr>
                        <m:ctrlPr>
                          <a:rPr lang="en-IN" i="1" smtClean="0">
                            <a:latin typeface="Cambria Math" panose="02040503050406030204" pitchFamily="18" charset="0"/>
                            <a:cs typeface="Times New Roman" panose="02020603050405020304" pitchFamily="18" charset="0"/>
                          </a:rPr>
                        </m:ctrlPr>
                      </m:dPr>
                      <m:e>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b="0" i="1" smtClean="0">
                                <a:latin typeface="Cambria Math" panose="02040503050406030204" pitchFamily="18" charset="0"/>
                                <a:cs typeface="Times New Roman" panose="02020603050405020304" pitchFamily="18" charset="0"/>
                              </a:rPr>
                              <m:t>2</m:t>
                            </m:r>
                          </m:sub>
                        </m:sSub>
                      </m:e>
                    </m:d>
                  </m:oMath>
                </a14:m>
                <a:r>
                  <a:rPr lang="en-IN"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𝑛</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b="0" i="1" smtClean="0">
                                <a:latin typeface="Cambria Math" panose="02040503050406030204" pitchFamily="18" charset="0"/>
                                <a:cs typeface="Times New Roman" panose="02020603050405020304" pitchFamily="18" charset="0"/>
                              </a:rPr>
                              <m:t>𝑛</m:t>
                            </m:r>
                          </m:sub>
                        </m:sSub>
                      </m:e>
                    </m:d>
                  </m:oMath>
                </a14:m>
                <a:r>
                  <a:rPr lang="en-IN" dirty="0">
                    <a:latin typeface="Times New Roman" panose="02020603050405020304" pitchFamily="18" charset="0"/>
                    <a:cs typeface="Times New Roman" panose="02020603050405020304" pitchFamily="18" charset="0"/>
                  </a:rPr>
                  <a:t> be pairs of random measurements from two dependent or matched populations. Such situations usually but not exclusively occur when measurements are taken on the same subjects before or after the experimentation. To consider all other factors same except the factor that measured by and , we combine the populations by finding the difference </a:t>
                </a:r>
                <a14:m>
                  <m:oMath xmlns:m="http://schemas.openxmlformats.org/officeDocument/2006/math">
                    <m:r>
                      <a:rPr lang="en-GB" b="0" i="1" smtClean="0">
                        <a:latin typeface="Cambria Math" panose="02040503050406030204" pitchFamily="18" charset="0"/>
                        <a:cs typeface="Times New Roman" panose="02020603050405020304" pitchFamily="18" charset="0"/>
                      </a:rPr>
                      <m:t>𝐷</m:t>
                    </m:r>
                    <m:r>
                      <a:rPr lang="en-GB" b="0" i="1" smtClean="0">
                        <a:latin typeface="Cambria Math" panose="02040503050406030204" pitchFamily="18" charset="0"/>
                        <a:cs typeface="Times New Roman" panose="02020603050405020304" pitchFamily="18" charset="0"/>
                      </a:rPr>
                      <m:t>=</m:t>
                    </m:r>
                    <m:r>
                      <a:rPr lang="en-GB" b="0" i="1" smtClean="0">
                        <a:latin typeface="Cambria Math" panose="02040503050406030204" pitchFamily="18" charset="0"/>
                        <a:cs typeface="Times New Roman" panose="02020603050405020304" pitchFamily="18" charset="0"/>
                      </a:rPr>
                      <m:t>𝑋</m:t>
                    </m:r>
                    <m:r>
                      <a:rPr lang="en-GB" b="0" i="1" smtClean="0">
                        <a:latin typeface="Cambria Math" panose="02040503050406030204" pitchFamily="18" charset="0"/>
                        <a:cs typeface="Times New Roman" panose="02020603050405020304" pitchFamily="18" charset="0"/>
                      </a:rPr>
                      <m:t>−</m:t>
                    </m:r>
                    <m:r>
                      <a:rPr lang="en-GB" b="0" i="1" smtClean="0">
                        <a:latin typeface="Cambria Math" panose="02040503050406030204" pitchFamily="18" charset="0"/>
                        <a:cs typeface="Times New Roman" panose="02020603050405020304" pitchFamily="18" charset="0"/>
                      </a:rPr>
                      <m:t>𝑌</m:t>
                    </m:r>
                  </m:oMath>
                </a14:m>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25273" y="620688"/>
                <a:ext cx="7571184" cy="4525963"/>
              </a:xfrm>
              <a:blipFill rotWithShape="1">
                <a:blip r:embed="rId1"/>
                <a:stretch>
                  <a:fillRect l="-1" t="-6" r="2" b="-875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07D8CF12-D5E3-4A2C-9DE4-9C92E07A4C2C}"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3383" y="404664"/>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𝐷</m:t>
                        </m:r>
                      </m:e>
                      <m:sub>
                        <m:r>
                          <a:rPr lang="en-GB" b="0" i="1" smtClean="0">
                            <a:latin typeface="Cambria Math" panose="02040503050406030204" pitchFamily="18" charset="0"/>
                            <a:cs typeface="Times New Roman" panose="02020603050405020304" pitchFamily="18" charset="0"/>
                          </a:rPr>
                          <m:t>1</m:t>
                        </m:r>
                      </m:sub>
                    </m:sSub>
                    <m:r>
                      <a:rPr lang="en-GB" b="0" i="1" smtClean="0">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𝐷</m:t>
                        </m:r>
                      </m:e>
                      <m:sub>
                        <m:r>
                          <a:rPr lang="en-GB" b="0" i="1" smtClean="0">
                            <a:latin typeface="Cambria Math" panose="02040503050406030204" pitchFamily="18" charset="0"/>
                            <a:cs typeface="Times New Roman" panose="02020603050405020304" pitchFamily="18" charset="0"/>
                          </a:rPr>
                          <m:t>2</m:t>
                        </m:r>
                      </m:sub>
                    </m:sSub>
                    <m:r>
                      <a:rPr lang="en-GB" b="0" i="1" smtClean="0">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𝐷</m:t>
                        </m:r>
                      </m:e>
                      <m:sub>
                        <m:r>
                          <a:rPr lang="en-GB" b="0" i="1" smtClean="0">
                            <a:latin typeface="Cambria Math" panose="02040503050406030204" pitchFamily="18" charset="0"/>
                            <a:cs typeface="Times New Roman" panose="02020603050405020304" pitchFamily="18" charset="0"/>
                          </a:rPr>
                          <m:t>𝑛</m:t>
                        </m:r>
                        <m:r>
                          <a:rPr lang="en-GB" b="0" i="1" smtClean="0">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𝐷</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smtClean="0">
                            <a:latin typeface="Cambria Math" panose="02040503050406030204" pitchFamily="18" charset="0"/>
                            <a:cs typeface="Times New Roman" panose="02020603050405020304" pitchFamily="18" charset="0"/>
                          </a:rPr>
                        </m:ctrlPr>
                      </m:sSubSupPr>
                      <m:e>
                        <m:r>
                          <a:rPr lang="en-IN"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𝐷</m:t>
                        </m:r>
                      </m:sub>
                      <m:sup>
                        <m:r>
                          <a:rPr lang="en-GB" b="0" i="1" smtClean="0">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The point estimate for the population mean difference is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the sample mean of the differences</a:t>
                </a:r>
                <a:endParaRPr lang="en-IN" dirty="0">
                  <a:latin typeface="Times New Roman" panose="02020603050405020304" pitchFamily="18" charset="0"/>
                  <a:cs typeface="Times New Roman" panose="02020603050405020304" pitchFamily="18" charset="0"/>
                </a:endParaRPr>
              </a:p>
              <a:p>
                <a:pPr marL="0" indent="0" algn="ctr">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r>
                      <a:rPr lang="en-GB" b="0" i="1" smtClean="0">
                        <a:latin typeface="Cambria Math" panose="02040503050406030204" pitchFamily="18" charset="0"/>
                        <a:cs typeface="Times New Roman" panose="02020603050405020304" pitchFamily="18" charset="0"/>
                      </a:rPr>
                      <m:t>=</m:t>
                    </m:r>
                    <m:f>
                      <m:fPr>
                        <m:ctrlPr>
                          <a:rPr lang="en-GB" b="0" i="1" smtClean="0">
                            <a:latin typeface="Cambria Math" panose="02040503050406030204" pitchFamily="18" charset="0"/>
                            <a:cs typeface="Times New Roman" panose="02020603050405020304" pitchFamily="18" charset="0"/>
                          </a:rPr>
                        </m:ctrlPr>
                      </m:fPr>
                      <m:num>
                        <m:nary>
                          <m:naryPr>
                            <m:chr m:val="∑"/>
                            <m:subHide m:val="on"/>
                            <m:supHide m:val="on"/>
                            <m:ctrlPr>
                              <a:rPr lang="en-GB" i="1">
                                <a:latin typeface="Cambria Math" panose="02040503050406030204" pitchFamily="18" charset="0"/>
                                <a:cs typeface="Times New Roman" panose="02020603050405020304" pitchFamily="18" charset="0"/>
                              </a:rPr>
                            </m:ctrlPr>
                          </m:naryPr>
                          <m:sub/>
                          <m:sup/>
                          <m:e>
                            <m:r>
                              <a:rPr lang="en-GB" b="0" i="1" smtClean="0">
                                <a:latin typeface="Cambria Math" panose="02040503050406030204" pitchFamily="18" charset="0"/>
                                <a:cs typeface="Times New Roman" panose="02020603050405020304" pitchFamily="18" charset="0"/>
                              </a:rPr>
                              <m:t>𝐷</m:t>
                            </m:r>
                          </m:e>
                        </m:nary>
                      </m:num>
                      <m:den>
                        <m:r>
                          <a:rPr lang="en-GB" b="0" i="1" smtClean="0">
                            <a:latin typeface="Cambria Math" panose="02040503050406030204" pitchFamily="18" charset="0"/>
                            <a:cs typeface="Times New Roman" panose="02020603050405020304" pitchFamily="18" charset="0"/>
                          </a:rPr>
                          <m:t>𝑛</m:t>
                        </m:r>
                      </m:den>
                    </m:f>
                  </m:oMath>
                </a14:m>
                <a:r>
                  <a:rPr lang="en-IN" dirty="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The mean of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oMath>
                </a14:m>
                <a:r>
                  <a:rPr lang="en-IN" dirty="0">
                    <a:latin typeface="Times New Roman" panose="02020603050405020304" pitchFamily="18" charset="0"/>
                    <a:cs typeface="Times New Roman" panose="02020603050405020304" pitchFamily="18" charset="0"/>
                  </a:rPr>
                  <a:t> is  </a:t>
                </a:r>
                <a:endParaRPr lang="en-NZ" b="0" i="0"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cs typeface="Times New Roman" panose="02020603050405020304" pitchFamily="18" charset="0"/>
                        </a:rPr>
                        <m:t>E</m:t>
                      </m:r>
                      <m:d>
                        <m:dPr>
                          <m:ctrlPr>
                            <a:rPr lang="en-GB" b="0" i="1" smtClean="0">
                              <a:latin typeface="Cambria Math" panose="02040503050406030204" pitchFamily="18" charset="0"/>
                              <a:cs typeface="Times New Roman" panose="02020603050405020304" pitchFamily="18" charset="0"/>
                            </a:rPr>
                          </m:ctrlPr>
                        </m:dPr>
                        <m:e>
                          <m:acc>
                            <m:accPr>
                              <m:chr m:val="̅"/>
                              <m:ctrlPr>
                                <a:rPr lang="en-GB" b="0"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e>
                      </m:d>
                      <m:r>
                        <a:rPr lang="en-GB" b="0" i="1" smtClean="0">
                          <a:latin typeface="Cambria Math" panose="02040503050406030204" pitchFamily="18" charset="0"/>
                          <a:cs typeface="Times New Roman" panose="02020603050405020304" pitchFamily="18" charset="0"/>
                        </a:rPr>
                        <m:t>= </m:t>
                      </m:r>
                      <m:sSub>
                        <m:sSubPr>
                          <m:ctrlPr>
                            <a:rPr lang="en-IN" i="1" smtClean="0">
                              <a:latin typeface="Cambria Math" panose="02040503050406030204" pitchFamily="18" charset="0"/>
                              <a:cs typeface="Times New Roman" panose="02020603050405020304" pitchFamily="18" charset="0"/>
                            </a:rPr>
                          </m:ctrlPr>
                        </m:sSubPr>
                        <m:e>
                          <m:r>
                            <a:rPr lang="en-IN"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𝐷</m:t>
                          </m:r>
                        </m:sub>
                      </m:sSub>
                    </m:oMath>
                  </m:oMathPara>
                </a14:m>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93383" y="404664"/>
                <a:ext cx="7427168" cy="4525963"/>
              </a:xfrm>
              <a:blipFill rotWithShape="1">
                <a:blip r:embed="rId1"/>
                <a:stretch>
                  <a:fillRect l="-7" t="-4" r="1" b="-1135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E01C2228-9A16-496D-846C-605ADD4B1B0B}"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20688"/>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The variance of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oMath>
                </a14:m>
                <a:r>
                  <a:rPr lang="en-IN" dirty="0">
                    <a:latin typeface="Times New Roman" panose="02020603050405020304" pitchFamily="18" charset="0"/>
                    <a:cs typeface="Times New Roman" panose="02020603050405020304" pitchFamily="18" charset="0"/>
                  </a:rPr>
                  <a:t> is </a:t>
                </a:r>
                <a14:m>
                  <m:oMath xmlns:m="http://schemas.openxmlformats.org/officeDocument/2006/math">
                    <m:r>
                      <a:rPr lang="en-GB" b="0" i="1" smtClean="0">
                        <a:latin typeface="Cambria Math" panose="02040503050406030204" pitchFamily="18" charset="0"/>
                        <a:cs typeface="Times New Roman" panose="02020603050405020304" pitchFamily="18" charset="0"/>
                      </a:rPr>
                      <m:t>𝑉</m:t>
                    </m:r>
                    <m:d>
                      <m:dPr>
                        <m:ctrlPr>
                          <a:rPr lang="en-GB" b="0" i="1" smtClean="0">
                            <a:latin typeface="Cambria Math" panose="02040503050406030204" pitchFamily="18" charset="0"/>
                            <a:cs typeface="Times New Roman" panose="02020603050405020304" pitchFamily="18" charset="0"/>
                          </a:rPr>
                        </m:ctrlPr>
                      </m:dPr>
                      <m:e>
                        <m:acc>
                          <m:accPr>
                            <m:chr m:val="̅"/>
                            <m:ctrlPr>
                              <a:rPr lang="en-GB" b="0"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e>
                    </m:d>
                    <m:r>
                      <a:rPr lang="en-GB" b="0" i="1" smtClean="0">
                        <a:latin typeface="Cambria Math" panose="02040503050406030204" pitchFamily="18" charset="0"/>
                        <a:cs typeface="Times New Roman" panose="02020603050405020304" pitchFamily="18" charset="0"/>
                      </a:rPr>
                      <m:t>= </m:t>
                    </m:r>
                    <m:f>
                      <m:fPr>
                        <m:ctrlPr>
                          <a:rPr lang="en-GB" b="0" i="1" smtClean="0">
                            <a:latin typeface="Cambria Math" panose="02040503050406030204" pitchFamily="18" charset="0"/>
                            <a:cs typeface="Times New Roman" panose="02020603050405020304" pitchFamily="18" charset="0"/>
                          </a:rPr>
                        </m:ctrlPr>
                      </m:fPr>
                      <m:num>
                        <m:sSubSup>
                          <m:sSubSupPr>
                            <m:ctrlPr>
                              <a:rPr lang="en-GB" b="0" i="1" smtClean="0">
                                <a:latin typeface="Cambria Math" panose="02040503050406030204" pitchFamily="18" charset="0"/>
                                <a:cs typeface="Times New Roman" panose="02020603050405020304" pitchFamily="18" charset="0"/>
                              </a:rPr>
                            </m:ctrlPr>
                          </m:sSubSupPr>
                          <m:e>
                            <m:r>
                              <a:rPr lang="en-GB"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𝐷</m:t>
                            </m:r>
                          </m:sub>
                          <m:sup>
                            <m:r>
                              <a:rPr lang="en-GB" b="0" i="1" smtClean="0">
                                <a:latin typeface="Cambria Math" panose="02040503050406030204" pitchFamily="18" charset="0"/>
                                <a:cs typeface="Times New Roman" panose="02020603050405020304" pitchFamily="18" charset="0"/>
                              </a:rPr>
                              <m:t>2</m:t>
                            </m:r>
                          </m:sup>
                        </m:sSubSup>
                      </m:num>
                      <m:den>
                        <m:r>
                          <a:rPr lang="en-GB" b="0" i="1" smtClean="0">
                            <a:latin typeface="Cambria Math" panose="02040503050406030204" pitchFamily="18" charset="0"/>
                            <a:cs typeface="Times New Roman" panose="02020603050405020304" pitchFamily="18" charset="0"/>
                          </a:rPr>
                          <m:t>𝑛</m:t>
                        </m:r>
                      </m:den>
                    </m:f>
                  </m:oMath>
                </a14:m>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r>
                  <a:rPr lang="en-IN" i="1"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is normal, the sampling distribution of  </a:t>
                </a:r>
                <a14:m>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r>
                          <a:rPr lang="en-GB" i="1">
                            <a:latin typeface="Cambria Math" panose="02040503050406030204" pitchFamily="18" charset="0"/>
                            <a:cs typeface="Times New Roman" panose="02020603050405020304" pitchFamily="18" charset="0"/>
                          </a:rPr>
                          <m:t>𝐷</m:t>
                        </m:r>
                      </m:e>
                    </m:acc>
                  </m:oMath>
                </a14:m>
                <a:r>
                  <a:rPr lang="en-IN" dirty="0">
                    <a:latin typeface="Times New Roman" panose="02020603050405020304" pitchFamily="18" charset="0"/>
                    <a:cs typeface="Times New Roman" panose="02020603050405020304" pitchFamily="18" charset="0"/>
                  </a:rPr>
                  <a:t> is normal with mean </a:t>
                </a:r>
                <a14:m>
                  <m:oMath xmlns:m="http://schemas.openxmlformats.org/officeDocument/2006/math">
                    <m:r>
                      <m:rPr>
                        <m:sty m:val="p"/>
                      </m:rPr>
                      <a:rPr lang="en-GB">
                        <a:latin typeface="Cambria Math" panose="02040503050406030204" pitchFamily="18" charset="0"/>
                        <a:cs typeface="Times New Roman" panose="02020603050405020304" pitchFamily="18" charset="0"/>
                      </a:rPr>
                      <m:t>E</m:t>
                    </m:r>
                    <m:d>
                      <m:dPr>
                        <m:ctrlPr>
                          <a:rPr lang="en-GB" i="1">
                            <a:latin typeface="Cambria Math" panose="02040503050406030204" pitchFamily="18" charset="0"/>
                            <a:cs typeface="Times New Roman" panose="02020603050405020304" pitchFamily="18" charset="0"/>
                          </a:rPr>
                        </m:ctrlPr>
                      </m:dPr>
                      <m:e>
                        <m:acc>
                          <m:accPr>
                            <m:chr m:val="̅"/>
                            <m:ctrlPr>
                              <a:rPr lang="en-GB" i="1">
                                <a:latin typeface="Cambria Math" panose="02040503050406030204" pitchFamily="18" charset="0"/>
                                <a:cs typeface="Times New Roman" panose="02020603050405020304" pitchFamily="18" charset="0"/>
                              </a:rPr>
                            </m:ctrlPr>
                          </m:accPr>
                          <m:e>
                            <m:r>
                              <a:rPr lang="en-GB" i="1">
                                <a:latin typeface="Cambria Math" panose="02040503050406030204" pitchFamily="18" charset="0"/>
                                <a:cs typeface="Times New Roman" panose="02020603050405020304" pitchFamily="18" charset="0"/>
                              </a:rPr>
                              <m:t>𝐷</m:t>
                            </m:r>
                          </m:e>
                        </m:acc>
                      </m:e>
                    </m:d>
                    <m:r>
                      <a:rPr lang="en-GB" i="1">
                        <a:latin typeface="Cambria Math" panose="02040503050406030204" pitchFamily="18" charset="0"/>
                        <a:cs typeface="Times New Roman" panose="02020603050405020304" pitchFamily="18" charset="0"/>
                      </a:rPr>
                      <m:t>= </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r>
                      <a:rPr lang="en-GB" i="1">
                        <a:latin typeface="Cambria Math" panose="02040503050406030204" pitchFamily="18" charset="0"/>
                        <a:cs typeface="Times New Roman" panose="02020603050405020304" pitchFamily="18" charset="0"/>
                      </a:rPr>
                      <m:t>𝑉</m:t>
                    </m:r>
                    <m:d>
                      <m:dPr>
                        <m:ctrlPr>
                          <a:rPr lang="en-GB" i="1">
                            <a:latin typeface="Cambria Math" panose="02040503050406030204" pitchFamily="18" charset="0"/>
                            <a:cs typeface="Times New Roman" panose="02020603050405020304" pitchFamily="18" charset="0"/>
                          </a:rPr>
                        </m:ctrlPr>
                      </m:dPr>
                      <m:e>
                        <m:acc>
                          <m:accPr>
                            <m:chr m:val="̅"/>
                            <m:ctrlPr>
                              <a:rPr lang="en-GB" i="1">
                                <a:latin typeface="Cambria Math" panose="02040503050406030204" pitchFamily="18" charset="0"/>
                                <a:cs typeface="Times New Roman" panose="02020603050405020304" pitchFamily="18" charset="0"/>
                              </a:rPr>
                            </m:ctrlPr>
                          </m:accPr>
                          <m:e>
                            <m:r>
                              <a:rPr lang="en-GB" i="1">
                                <a:latin typeface="Cambria Math" panose="02040503050406030204" pitchFamily="18" charset="0"/>
                                <a:cs typeface="Times New Roman" panose="02020603050405020304" pitchFamily="18" charset="0"/>
                              </a:rPr>
                              <m:t>𝐷</m:t>
                            </m:r>
                          </m:e>
                        </m:acc>
                      </m:e>
                    </m:d>
                    <m:r>
                      <a:rPr lang="en-GB" i="1">
                        <a:latin typeface="Cambria Math" panose="02040503050406030204" pitchFamily="18" charset="0"/>
                        <a:cs typeface="Times New Roman" panose="02020603050405020304" pitchFamily="18" charset="0"/>
                      </a:rPr>
                      <m:t>= </m:t>
                    </m:r>
                    <m:f>
                      <m:fPr>
                        <m:ctrlPr>
                          <a:rPr lang="en-GB" i="1">
                            <a:latin typeface="Cambria Math" panose="02040503050406030204" pitchFamily="18" charset="0"/>
                            <a:cs typeface="Times New Roman" panose="02020603050405020304" pitchFamily="18" charset="0"/>
                          </a:rPr>
                        </m:ctrlPr>
                      </m:fPr>
                      <m:num>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ea typeface="Cambria Math" panose="02040503050406030204" pitchFamily="18" charset="0"/>
                                <a:cs typeface="Times New Roman" panose="02020603050405020304" pitchFamily="18" charset="0"/>
                              </a:rPr>
                              <m:t>𝜎</m:t>
                            </m:r>
                          </m:e>
                          <m:sub>
                            <m:r>
                              <a:rPr lang="en-GB" i="1">
                                <a:latin typeface="Cambria Math" panose="02040503050406030204" pitchFamily="18" charset="0"/>
                                <a:cs typeface="Times New Roman" panose="02020603050405020304" pitchFamily="18" charset="0"/>
                              </a:rPr>
                              <m:t>𝐷</m:t>
                            </m:r>
                          </m:sub>
                          <m:sup>
                            <m:r>
                              <a:rPr lang="en-GB" i="1">
                                <a:latin typeface="Cambria Math" panose="02040503050406030204" pitchFamily="18" charset="0"/>
                                <a:cs typeface="Times New Roman" panose="02020603050405020304" pitchFamily="18" charset="0"/>
                              </a:rPr>
                              <m:t>2</m:t>
                            </m:r>
                          </m:sup>
                        </m:sSubSup>
                      </m:num>
                      <m:den>
                        <m:r>
                          <a:rPr lang="en-GB" i="1">
                            <a:latin typeface="Cambria Math" panose="02040503050406030204" pitchFamily="18" charset="0"/>
                            <a:cs typeface="Times New Roman" panose="02020603050405020304" pitchFamily="18" charset="0"/>
                          </a:rPr>
                          <m:t>𝑛</m:t>
                        </m:r>
                      </m:den>
                    </m:f>
                  </m:oMath>
                </a14:m>
                <a:r>
                  <a:rPr lang="en-IN" dirty="0">
                    <a:latin typeface="Times New Roman" panose="02020603050405020304" pitchFamily="18" charset="0"/>
                    <a:cs typeface="Times New Roman" panose="02020603050405020304" pitchFamily="18" charset="0"/>
                  </a:rPr>
                  <a:t> .</a:t>
                </a:r>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20688"/>
                <a:ext cx="7427168" cy="4525963"/>
              </a:xfrm>
              <a:blipFill rotWithShape="1">
                <a:blip r:embed="rId1"/>
                <a:stretch>
                  <a:fillRect l="-6" t="-6"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dirty="0"/>
          </a:p>
        </p:txBody>
      </p:sp>
      <p:sp>
        <p:nvSpPr>
          <p:cNvPr id="2" name="Date Placeholder 1"/>
          <p:cNvSpPr>
            <a:spLocks noGrp="1"/>
          </p:cNvSpPr>
          <p:nvPr>
            <p:ph type="dt" sz="half" idx="10"/>
          </p:nvPr>
        </p:nvSpPr>
        <p:spPr/>
        <p:txBody>
          <a:bodyPr/>
          <a:lstStyle/>
          <a:p>
            <a:pPr>
              <a:defRPr/>
            </a:pPr>
            <a:fld id="{38DC6953-9C1B-4C50-86B6-1F29EE22F006}"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69976" y="161377"/>
                <a:ext cx="7416824" cy="5715895"/>
              </a:xfrm>
            </p:spPr>
            <p:txBody>
              <a:bodyPr/>
              <a:lstStyle/>
              <a:p>
                <a:pPr marL="0" indent="0" algn="just">
                  <a:buNone/>
                </a:pPr>
                <a:r>
                  <a:rPr lang="en-IN" dirty="0">
                    <a:latin typeface="Times New Roman" panose="02020603050405020304" pitchFamily="18" charset="0"/>
                    <a:cs typeface="Times New Roman" panose="02020603050405020304" pitchFamily="18" charset="0"/>
                  </a:rPr>
                  <a:t>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confidence interval for the difference between the two dependent population means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is computed as follows, </a:t>
                </a:r>
                <a:endParaRPr lang="en-IN" dirty="0">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1</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oMath>
                </a14:m>
                <a:r>
                  <a:rPr lang="en-IN" dirty="0">
                    <a:solidFill>
                      <a:srgbClr val="00B050"/>
                    </a:solidFill>
                    <a:latin typeface="Times New Roman" panose="02020603050405020304" pitchFamily="18" charset="0"/>
                    <a:cs typeface="Times New Roman" panose="02020603050405020304" pitchFamily="18" charset="0"/>
                  </a:rPr>
                  <a:t> is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d>
                        <m:dPr>
                          <m:ctrlPr>
                            <a:rPr lang="en-GB" i="1">
                              <a:solidFill>
                                <a:srgbClr val="0070C0"/>
                              </a:solidFill>
                              <a:latin typeface="Cambria Math" panose="02040503050406030204" pitchFamily="18" charset="0"/>
                              <a:cs typeface="Times New Roman" panose="02020603050405020304" pitchFamily="18" charset="0"/>
                            </a:rPr>
                          </m:ctrlPr>
                        </m:dPr>
                        <m:e>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r>
                            <a:rPr lang="en-GB" i="1">
                              <a:solidFill>
                                <a:srgbClr val="0070C0"/>
                              </a:solidFill>
                              <a:latin typeface="Cambria Math" panose="02040503050406030204" pitchFamily="18" charset="0"/>
                              <a:cs typeface="Times New Roman" panose="02020603050405020304" pitchFamily="18" charset="0"/>
                            </a:rPr>
                            <m:t>  ,</m:t>
                          </m:r>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69976" y="161377"/>
                <a:ext cx="7416824" cy="5715895"/>
              </a:xfrm>
              <a:blipFill rotWithShape="1">
                <a:blip r:embed="rId1"/>
                <a:stretch>
                  <a:fillRect l="-8" t="-2" b="-641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dirty="0"/>
          </a:p>
        </p:txBody>
      </p:sp>
      <p:sp>
        <p:nvSpPr>
          <p:cNvPr id="2" name="Date Placeholder 1"/>
          <p:cNvSpPr>
            <a:spLocks noGrp="1"/>
          </p:cNvSpPr>
          <p:nvPr>
            <p:ph type="dt" sz="half" idx="10"/>
          </p:nvPr>
        </p:nvSpPr>
        <p:spPr/>
        <p:txBody>
          <a:bodyPr/>
          <a:lstStyle/>
          <a:p>
            <a:pPr>
              <a:defRPr/>
            </a:pPr>
            <a:fld id="{0599EA36-7124-4FFD-9EBF-1CA92CE443CB}"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548680"/>
                <a:ext cx="7058744" cy="4267200"/>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2  </a:t>
                </a:r>
                <a:r>
                  <a:rPr lang="en-IN" sz="2500"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sz="2500" i="1">
                        <a:solidFill>
                          <a:srgbClr val="00B050"/>
                        </a:solidFill>
                        <a:latin typeface="Cambria Math" panose="02040503050406030204" pitchFamily="18" charset="0"/>
                        <a:cs typeface="Times New Roman" panose="02020603050405020304" pitchFamily="18" charset="0"/>
                      </a:rPr>
                      <m:t>𝐷</m:t>
                    </m:r>
                  </m:oMath>
                </a14:m>
                <a:r>
                  <a:rPr lang="en-IN" sz="2500" dirty="0">
                    <a:solidFill>
                      <a:srgbClr val="00B050"/>
                    </a:solidFill>
                    <a:latin typeface="Times New Roman" panose="02020603050405020304" pitchFamily="18" charset="0"/>
                    <a:cs typeface="Times New Roman" panose="02020603050405020304" pitchFamily="18" charset="0"/>
                  </a:rPr>
                  <a:t> is normal </a:t>
                </a:r>
                <a:r>
                  <a:rPr lang="en-IN" sz="2500" dirty="0">
                    <a:latin typeface="Times New Roman" panose="02020603050405020304" pitchFamily="18" charset="0"/>
                    <a:cs typeface="Times New Roman" panose="02020603050405020304" pitchFamily="18" charset="0"/>
                  </a:rPr>
                  <a:t>and the </a:t>
                </a:r>
                <a:r>
                  <a:rPr lang="en-IN" sz="2500"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cs typeface="Times New Roman" panose="02020603050405020304" pitchFamily="18" charset="0"/>
                          </a:rPr>
                          <m:t>𝐷</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is unknown</a:t>
                </a:r>
                <a:r>
                  <a:rPr lang="en-IN" sz="2500"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sz="2500" i="1">
                            <a:latin typeface="Cambria Math" panose="02040503050406030204" pitchFamily="18" charset="0"/>
                            <a:cs typeface="Times New Roman" panose="02020603050405020304" pitchFamily="18" charset="0"/>
                          </a:rPr>
                        </m:ctrlPr>
                      </m:dPr>
                      <m:e>
                        <m:r>
                          <a:rPr lang="en-GB" sz="2500" i="1">
                            <a:latin typeface="Cambria Math" panose="02040503050406030204" pitchFamily="18" charset="0"/>
                            <a:cs typeface="Times New Roman" panose="02020603050405020304" pitchFamily="18" charset="0"/>
                          </a:rPr>
                          <m:t>1</m:t>
                        </m:r>
                        <m:r>
                          <a:rPr lang="en-GB" sz="2500" i="1">
                            <a:latin typeface="Cambria Math" panose="02040503050406030204" pitchFamily="18" charset="0"/>
                            <a:cs typeface="Times New Roman" panose="02020603050405020304" pitchFamily="18" charset="0"/>
                          </a:rPr>
                          <m:t>−</m:t>
                        </m:r>
                        <m:r>
                          <a:rPr lang="en-GB" sz="2500" i="1">
                            <a:latin typeface="Cambria Math" panose="02040503050406030204" pitchFamily="18" charset="0"/>
                            <a:ea typeface="Cambria Math" panose="02040503050406030204" pitchFamily="18" charset="0"/>
                            <a:cs typeface="Times New Roman" panose="02020603050405020304" pitchFamily="18" charset="0"/>
                          </a:rPr>
                          <m:t>𝛼</m:t>
                        </m:r>
                      </m:e>
                    </m:d>
                    <m:r>
                      <a:rPr lang="en-GB" sz="2500" i="1">
                        <a:latin typeface="Cambria Math" panose="02040503050406030204" pitchFamily="18" charset="0"/>
                        <a:cs typeface="Times New Roman" panose="02020603050405020304" pitchFamily="18" charset="0"/>
                      </a:rPr>
                      <m:t>∗</m:t>
                    </m:r>
                    <m:r>
                      <a:rPr lang="en-GB" sz="2500" i="1">
                        <a:latin typeface="Cambria Math" panose="02040503050406030204" pitchFamily="18" charset="0"/>
                        <a:cs typeface="Times New Roman" panose="02020603050405020304" pitchFamily="18" charset="0"/>
                      </a:rPr>
                      <m:t>100</m:t>
                    </m:r>
                    <m:r>
                      <a:rPr lang="en-GB" sz="2500" i="1">
                        <a:latin typeface="Cambria Math" panose="02040503050406030204" pitchFamily="18" charset="0"/>
                        <a:ea typeface="Cambria Math" panose="02040503050406030204" pitchFamily="18" charset="0"/>
                        <a:cs typeface="Times New Roman" panose="02020603050405020304" pitchFamily="18" charset="0"/>
                      </a:rPr>
                      <m:t>%</m:t>
                    </m:r>
                  </m:oMath>
                </a14:m>
                <a:r>
                  <a:rPr lang="en-IN" sz="2500" dirty="0">
                    <a:latin typeface="Times New Roman" panose="02020603050405020304" pitchFamily="18" charset="0"/>
                    <a:cs typeface="Times New Roman" panose="02020603050405020304" pitchFamily="18" charset="0"/>
                  </a:rPr>
                  <a:t> confidence interval for </a:t>
                </a:r>
                <a14:m>
                  <m:oMath xmlns:m="http://schemas.openxmlformats.org/officeDocument/2006/math">
                    <m:sSub>
                      <m:sSubPr>
                        <m:ctrlPr>
                          <a:rPr lang="en-IN" sz="2500" i="1">
                            <a:latin typeface="Cambria Math" panose="02040503050406030204" pitchFamily="18" charset="0"/>
                            <a:cs typeface="Times New Roman" panose="02020603050405020304" pitchFamily="18" charset="0"/>
                          </a:rPr>
                        </m:ctrlPr>
                      </m:sSubPr>
                      <m:e>
                        <m:r>
                          <a:rPr lang="en-IN" sz="25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latin typeface="Cambria Math" panose="02040503050406030204" pitchFamily="18" charset="0"/>
                            <a:cs typeface="Times New Roman" panose="02020603050405020304" pitchFamily="18" charset="0"/>
                          </a:rPr>
                          <m:t>1</m:t>
                        </m:r>
                      </m:sub>
                    </m:sSub>
                    <m:r>
                      <a:rPr lang="en-GB" sz="2500" i="1">
                        <a:latin typeface="Cambria Math" panose="02040503050406030204" pitchFamily="18" charset="0"/>
                        <a:cs typeface="Times New Roman" panose="02020603050405020304" pitchFamily="18" charset="0"/>
                      </a:rPr>
                      <m:t> − </m:t>
                    </m:r>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latin typeface="Cambria Math" panose="02040503050406030204" pitchFamily="18" charset="0"/>
                            <a:cs typeface="Times New Roman" panose="02020603050405020304" pitchFamily="18" charset="0"/>
                          </a:rPr>
                          <m:t>2</m:t>
                        </m:r>
                      </m:sub>
                    </m:sSub>
                    <m:r>
                      <a:rPr lang="en-GB" sz="2500" i="1">
                        <a:latin typeface="Cambria Math" panose="02040503050406030204" pitchFamily="18" charset="0"/>
                        <a:cs typeface="Times New Roman" panose="02020603050405020304" pitchFamily="18" charset="0"/>
                      </a:rPr>
                      <m:t>=</m:t>
                    </m:r>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latin typeface="Cambria Math" panose="02040503050406030204" pitchFamily="18" charset="0"/>
                            <a:cs typeface="Times New Roman" panose="02020603050405020304" pitchFamily="18" charset="0"/>
                          </a:rPr>
                          <m:t>𝐷</m:t>
                        </m:r>
                        <m:r>
                          <a:rPr lang="en-GB" sz="2500" i="1">
                            <a:latin typeface="Cambria Math" panose="02040503050406030204" pitchFamily="18" charset="0"/>
                            <a:cs typeface="Times New Roman" panose="02020603050405020304" pitchFamily="18" charset="0"/>
                          </a:rPr>
                          <m:t> </m:t>
                        </m:r>
                      </m:sub>
                    </m:sSub>
                  </m:oMath>
                </a14:m>
                <a:r>
                  <a:rPr lang="en-IN" sz="2500" dirty="0">
                    <a:latin typeface="Times New Roman" panose="02020603050405020304" pitchFamily="18" charset="0"/>
                    <a:cs typeface="Times New Roman" panose="02020603050405020304" pitchFamily="18" charset="0"/>
                  </a:rPr>
                  <a:t> is computed as</a:t>
                </a:r>
                <a:endParaRPr lang="en-IN"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d>
                        <m:dPr>
                          <m:ctrlPr>
                            <a:rPr lang="en-GB" sz="2500" i="1">
                              <a:solidFill>
                                <a:srgbClr val="0070C0"/>
                              </a:solidFill>
                              <a:latin typeface="Cambria Math" panose="02040503050406030204" pitchFamily="18" charset="0"/>
                              <a:cs typeface="Times New Roman" panose="02020603050405020304" pitchFamily="18" charset="0"/>
                            </a:rPr>
                          </m:ctrlPr>
                        </m:dPr>
                        <m:e>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𝐷</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𝑡</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f>
                            <m:fPr>
                              <m:ctrlPr>
                                <a:rPr lang="en-GB" sz="2500" i="1">
                                  <a:solidFill>
                                    <a:srgbClr val="0070C0"/>
                                  </a:solidFill>
                                  <a:latin typeface="Cambria Math" panose="02040503050406030204" pitchFamily="18" charset="0"/>
                                  <a:cs typeface="Times New Roman" panose="02020603050405020304" pitchFamily="18" charset="0"/>
                                </a:rPr>
                              </m:ctrlPr>
                            </m:fPr>
                            <m:num>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sz="2500"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r>
                                    <a:rPr lang="en-GB" sz="2500" i="1">
                                      <a:solidFill>
                                        <a:srgbClr val="0070C0"/>
                                      </a:solidFill>
                                      <a:latin typeface="Cambria Math" panose="02040503050406030204" pitchFamily="18" charset="0"/>
                                      <a:cs typeface="Times New Roman" panose="02020603050405020304" pitchFamily="18" charset="0"/>
                                    </a:rPr>
                                    <m:t>𝑛</m:t>
                                  </m:r>
                                </m:e>
                              </m:rad>
                            </m:den>
                          </m:f>
                          <m:r>
                            <a:rPr lang="en-GB" sz="2500" i="1">
                              <a:solidFill>
                                <a:srgbClr val="0070C0"/>
                              </a:solidFill>
                              <a:latin typeface="Cambria Math" panose="02040503050406030204" pitchFamily="18" charset="0"/>
                              <a:cs typeface="Times New Roman" panose="02020603050405020304" pitchFamily="18" charset="0"/>
                            </a:rPr>
                            <m:t>  ,</m:t>
                          </m:r>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𝐷</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𝑡</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f>
                            <m:fPr>
                              <m:ctrlPr>
                                <a:rPr lang="en-GB" sz="2500" i="1">
                                  <a:solidFill>
                                    <a:srgbClr val="0070C0"/>
                                  </a:solidFill>
                                  <a:latin typeface="Cambria Math" panose="02040503050406030204" pitchFamily="18" charset="0"/>
                                  <a:cs typeface="Times New Roman" panose="02020603050405020304" pitchFamily="18" charset="0"/>
                                </a:rPr>
                              </m:ctrlPr>
                            </m:fPr>
                            <m:num>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sz="2500"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r>
                                    <a:rPr lang="en-GB" sz="2500"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IN" sz="2500" dirty="0">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where the degrees of freedom for t is </a:t>
                </a:r>
                <a14:m>
                  <m:oMath xmlns:m="http://schemas.openxmlformats.org/officeDocument/2006/math">
                    <m:r>
                      <a:rPr lang="en-GB" sz="2500" i="1">
                        <a:latin typeface="Cambria Math" panose="02040503050406030204" pitchFamily="18" charset="0"/>
                        <a:cs typeface="Times New Roman" panose="02020603050405020304" pitchFamily="18" charset="0"/>
                      </a:rPr>
                      <m:t>𝑛</m:t>
                    </m:r>
                    <m:r>
                      <a:rPr lang="en-GB" sz="2500" i="1">
                        <a:latin typeface="Cambria Math" panose="02040503050406030204" pitchFamily="18" charset="0"/>
                        <a:cs typeface="Times New Roman" panose="02020603050405020304" pitchFamily="18" charset="0"/>
                      </a:rPr>
                      <m:t>−</m:t>
                    </m:r>
                    <m:r>
                      <a:rPr lang="en-GB" sz="2500" i="1">
                        <a:latin typeface="Cambria Math" panose="02040503050406030204" pitchFamily="18" charset="0"/>
                        <a:cs typeface="Times New Roman" panose="02020603050405020304" pitchFamily="18" charset="0"/>
                      </a:rPr>
                      <m:t>1</m:t>
                    </m:r>
                  </m:oMath>
                </a14:m>
                <a:r>
                  <a:rPr lang="en-IN" sz="2500" dirty="0">
                    <a:latin typeface="Times New Roman" panose="02020603050405020304" pitchFamily="18" charset="0"/>
                    <a:cs typeface="Times New Roman" panose="02020603050405020304" pitchFamily="18" charset="0"/>
                  </a:rPr>
                  <a:t> and </a:t>
                </a:r>
                <a:endParaRPr lang="en-IN" sz="25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IN"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𝑆</m:t>
                        </m:r>
                      </m:e>
                      <m:sub>
                        <m:r>
                          <a:rPr lang="en-GB" sz="2500" i="1">
                            <a:solidFill>
                              <a:srgbClr val="0070C0"/>
                            </a:solidFill>
                            <a:latin typeface="Cambria Math" panose="02040503050406030204" pitchFamily="18" charset="0"/>
                            <a:cs typeface="Times New Roman" panose="02020603050405020304" pitchFamily="18" charset="0"/>
                          </a:rPr>
                          <m:t>𝐷</m:t>
                        </m:r>
                      </m:sub>
                    </m:sSub>
                    <m:r>
                      <a:rPr lang="en-GB" sz="2500" i="1">
                        <a:solidFill>
                          <a:srgbClr val="0070C0"/>
                        </a:solidFill>
                        <a:latin typeface="Cambria Math" panose="02040503050406030204" pitchFamily="18" charset="0"/>
                        <a:cs typeface="Times New Roman" panose="02020603050405020304" pitchFamily="18" charset="0"/>
                      </a:rPr>
                      <m:t>= </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nary>
                              <m:naryPr>
                                <m:chr m:val="∑"/>
                                <m:subHide m:val="on"/>
                                <m:supHide m:val="on"/>
                                <m:ctrlPr>
                                  <a:rPr lang="en-GB" sz="2500" i="1">
                                    <a:solidFill>
                                      <a:srgbClr val="0070C0"/>
                                    </a:solidFill>
                                    <a:latin typeface="Cambria Math" panose="02040503050406030204" pitchFamily="18" charset="0"/>
                                    <a:cs typeface="Times New Roman" panose="02020603050405020304" pitchFamily="18" charset="0"/>
                                  </a:rPr>
                                </m:ctrlPr>
                              </m:naryPr>
                              <m:sub/>
                              <m:sup/>
                              <m:e>
                                <m:sSup>
                                  <m:sSupPr>
                                    <m:ctrlPr>
                                      <a:rPr lang="en-GB" sz="2500" i="1">
                                        <a:solidFill>
                                          <a:srgbClr val="0070C0"/>
                                        </a:solidFill>
                                        <a:latin typeface="Cambria Math" panose="02040503050406030204" pitchFamily="18" charset="0"/>
                                        <a:cs typeface="Times New Roman" panose="02020603050405020304" pitchFamily="18" charset="0"/>
                                      </a:rPr>
                                    </m:ctrlPr>
                                  </m:sSupPr>
                                  <m:e>
                                    <m:d>
                                      <m:dPr>
                                        <m:ctrlPr>
                                          <a:rPr lang="en-GB" sz="2500" i="1">
                                            <a:solidFill>
                                              <a:srgbClr val="0070C0"/>
                                            </a:solidFill>
                                            <a:latin typeface="Cambria Math" panose="02040503050406030204" pitchFamily="18" charset="0"/>
                                            <a:cs typeface="Times New Roman" panose="02020603050405020304" pitchFamily="18" charset="0"/>
                                          </a:rPr>
                                        </m:ctrlPr>
                                      </m:dPr>
                                      <m:e>
                                        <m:r>
                                          <a:rPr lang="en-GB" sz="2500" i="1">
                                            <a:solidFill>
                                              <a:srgbClr val="0070C0"/>
                                            </a:solidFill>
                                            <a:latin typeface="Cambria Math" panose="02040503050406030204" pitchFamily="18" charset="0"/>
                                            <a:cs typeface="Times New Roman" panose="02020603050405020304" pitchFamily="18" charset="0"/>
                                          </a:rPr>
                                          <m:t>𝐷</m:t>
                                        </m:r>
                                        <m:r>
                                          <a:rPr lang="en-GB" sz="2500" i="1">
                                            <a:solidFill>
                                              <a:srgbClr val="0070C0"/>
                                            </a:solidFill>
                                            <a:latin typeface="Cambria Math" panose="02040503050406030204" pitchFamily="18" charset="0"/>
                                            <a:cs typeface="Times New Roman" panose="02020603050405020304" pitchFamily="18" charset="0"/>
                                          </a:rPr>
                                          <m:t>−</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𝐷</m:t>
                                            </m:r>
                                          </m:e>
                                        </m:acc>
                                      </m:e>
                                    </m:d>
                                  </m:e>
                                  <m:sup>
                                    <m:r>
                                      <a:rPr lang="en-GB" sz="2500" i="1">
                                        <a:solidFill>
                                          <a:srgbClr val="0070C0"/>
                                        </a:solidFill>
                                        <a:latin typeface="Cambria Math" panose="02040503050406030204" pitchFamily="18" charset="0"/>
                                        <a:cs typeface="Times New Roman" panose="02020603050405020304" pitchFamily="18" charset="0"/>
                                      </a:rPr>
                                      <m:t>2</m:t>
                                    </m:r>
                                  </m:sup>
                                </m:sSup>
                              </m:e>
                            </m:nary>
                          </m:num>
                          <m:den>
                            <m:r>
                              <a:rPr lang="en-GB" sz="2500" i="1">
                                <a:solidFill>
                                  <a:srgbClr val="0070C0"/>
                                </a:solidFill>
                                <a:latin typeface="Cambria Math" panose="02040503050406030204" pitchFamily="18" charset="0"/>
                                <a:cs typeface="Times New Roman" panose="02020603050405020304" pitchFamily="18" charset="0"/>
                              </a:rPr>
                              <m:t>𝑛</m:t>
                            </m:r>
                            <m:r>
                              <a:rPr lang="en-GB" sz="2500" i="1">
                                <a:solidFill>
                                  <a:srgbClr val="0070C0"/>
                                </a:solidFill>
                                <a:latin typeface="Cambria Math" panose="02040503050406030204" pitchFamily="18" charset="0"/>
                                <a:cs typeface="Times New Roman" panose="02020603050405020304" pitchFamily="18" charset="0"/>
                              </a:rPr>
                              <m:t>−</m:t>
                            </m:r>
                            <m:r>
                              <a:rPr lang="en-GB" sz="2500" i="1">
                                <a:solidFill>
                                  <a:srgbClr val="0070C0"/>
                                </a:solidFill>
                                <a:latin typeface="Cambria Math" panose="02040503050406030204" pitchFamily="18" charset="0"/>
                                <a:cs typeface="Times New Roman" panose="02020603050405020304" pitchFamily="18" charset="0"/>
                              </a:rPr>
                              <m:t>1</m:t>
                            </m:r>
                          </m:den>
                        </m:f>
                      </m:e>
                    </m:rad>
                    <m:r>
                      <a:rPr lang="en-GB" sz="2500">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cs typeface="Times New Roman" panose="02020603050405020304" pitchFamily="18" charset="0"/>
                              </a:rPr>
                              <m:t>𝑛</m:t>
                            </m:r>
                            <m:nary>
                              <m:naryPr>
                                <m:chr m:val="∑"/>
                                <m:subHide m:val="on"/>
                                <m:supHide m:val="on"/>
                                <m:ctrlPr>
                                  <a:rPr lang="en-GB" sz="2500" i="1">
                                    <a:solidFill>
                                      <a:srgbClr val="0070C0"/>
                                    </a:solidFill>
                                    <a:latin typeface="Cambria Math" panose="02040503050406030204" pitchFamily="18" charset="0"/>
                                    <a:cs typeface="Times New Roman" panose="02020603050405020304" pitchFamily="18" charset="0"/>
                                  </a:rPr>
                                </m:ctrlPr>
                              </m:naryPr>
                              <m:sub/>
                              <m:sup/>
                              <m:e>
                                <m:sSup>
                                  <m:sSupPr>
                                    <m:ctrlPr>
                                      <a:rPr lang="en-GB" sz="2500" i="1">
                                        <a:solidFill>
                                          <a:srgbClr val="0070C0"/>
                                        </a:solidFill>
                                        <a:latin typeface="Cambria Math" panose="02040503050406030204" pitchFamily="18" charset="0"/>
                                        <a:cs typeface="Times New Roman" panose="02020603050405020304" pitchFamily="18" charset="0"/>
                                      </a:rPr>
                                    </m:ctrlPr>
                                  </m:sSupPr>
                                  <m:e>
                                    <m:r>
                                      <a:rPr lang="en-GB" sz="2500" i="1">
                                        <a:solidFill>
                                          <a:srgbClr val="0070C0"/>
                                        </a:solidFill>
                                        <a:latin typeface="Cambria Math" panose="02040503050406030204" pitchFamily="18" charset="0"/>
                                        <a:cs typeface="Times New Roman" panose="02020603050405020304" pitchFamily="18" charset="0"/>
                                      </a:rPr>
                                      <m:t>𝐷</m:t>
                                    </m:r>
                                  </m:e>
                                  <m:sup>
                                    <m:r>
                                      <a:rPr lang="en-GB" sz="2500" i="1">
                                        <a:solidFill>
                                          <a:srgbClr val="0070C0"/>
                                        </a:solidFill>
                                        <a:latin typeface="Cambria Math" panose="02040503050406030204" pitchFamily="18" charset="0"/>
                                        <a:cs typeface="Times New Roman" panose="02020603050405020304" pitchFamily="18" charset="0"/>
                                      </a:rPr>
                                      <m:t>2</m:t>
                                    </m:r>
                                  </m:sup>
                                </m:sSup>
                                <m:r>
                                  <a:rPr lang="en-GB" sz="2500" i="1">
                                    <a:solidFill>
                                      <a:srgbClr val="0070C0"/>
                                    </a:solidFill>
                                    <a:latin typeface="Cambria Math" panose="02040503050406030204" pitchFamily="18" charset="0"/>
                                    <a:cs typeface="Times New Roman" panose="02020603050405020304" pitchFamily="18" charset="0"/>
                                  </a:rPr>
                                  <m:t> − </m:t>
                                </m:r>
                                <m:sSup>
                                  <m:sSupPr>
                                    <m:ctrlPr>
                                      <a:rPr lang="en-GB" sz="2500" i="1">
                                        <a:solidFill>
                                          <a:srgbClr val="0070C0"/>
                                        </a:solidFill>
                                        <a:latin typeface="Cambria Math" panose="02040503050406030204" pitchFamily="18" charset="0"/>
                                        <a:cs typeface="Times New Roman" panose="02020603050405020304" pitchFamily="18" charset="0"/>
                                      </a:rPr>
                                    </m:ctrlPr>
                                  </m:sSupPr>
                                  <m:e>
                                    <m:d>
                                      <m:dPr>
                                        <m:ctrlPr>
                                          <a:rPr lang="en-GB" sz="2500" i="1">
                                            <a:solidFill>
                                              <a:srgbClr val="0070C0"/>
                                            </a:solidFill>
                                            <a:latin typeface="Cambria Math" panose="02040503050406030204" pitchFamily="18" charset="0"/>
                                            <a:cs typeface="Times New Roman" panose="02020603050405020304" pitchFamily="18" charset="0"/>
                                          </a:rPr>
                                        </m:ctrlPr>
                                      </m:dPr>
                                      <m:e>
                                        <m:nary>
                                          <m:naryPr>
                                            <m:chr m:val="∑"/>
                                            <m:subHide m:val="on"/>
                                            <m:supHide m:val="on"/>
                                            <m:ctrlPr>
                                              <a:rPr lang="en-GB" sz="2500" i="1">
                                                <a:solidFill>
                                                  <a:srgbClr val="0070C0"/>
                                                </a:solidFill>
                                                <a:latin typeface="Cambria Math" panose="02040503050406030204" pitchFamily="18" charset="0"/>
                                                <a:cs typeface="Times New Roman" panose="02020603050405020304" pitchFamily="18" charset="0"/>
                                              </a:rPr>
                                            </m:ctrlPr>
                                          </m:naryPr>
                                          <m:sub/>
                                          <m:sup/>
                                          <m:e>
                                            <m:r>
                                              <a:rPr lang="en-GB" sz="2500" i="1">
                                                <a:solidFill>
                                                  <a:srgbClr val="0070C0"/>
                                                </a:solidFill>
                                                <a:latin typeface="Cambria Math" panose="02040503050406030204" pitchFamily="18" charset="0"/>
                                                <a:cs typeface="Times New Roman" panose="02020603050405020304" pitchFamily="18" charset="0"/>
                                              </a:rPr>
                                              <m:t>𝐷</m:t>
                                            </m:r>
                                          </m:e>
                                        </m:nary>
                                      </m:e>
                                    </m:d>
                                  </m:e>
                                  <m:sup>
                                    <m:r>
                                      <a:rPr lang="en-GB" sz="2500" i="1">
                                        <a:solidFill>
                                          <a:srgbClr val="0070C0"/>
                                        </a:solidFill>
                                        <a:latin typeface="Cambria Math" panose="02040503050406030204" pitchFamily="18" charset="0"/>
                                        <a:cs typeface="Times New Roman" panose="02020603050405020304" pitchFamily="18" charset="0"/>
                                      </a:rPr>
                                      <m:t>2</m:t>
                                    </m:r>
                                  </m:sup>
                                </m:sSup>
                              </m:e>
                            </m:nary>
                          </m:num>
                          <m:den>
                            <m:r>
                              <a:rPr lang="en-GB" sz="2500" i="1">
                                <a:solidFill>
                                  <a:srgbClr val="0070C0"/>
                                </a:solidFill>
                                <a:latin typeface="Cambria Math" panose="02040503050406030204" pitchFamily="18" charset="0"/>
                                <a:cs typeface="Times New Roman" panose="02020603050405020304" pitchFamily="18" charset="0"/>
                              </a:rPr>
                              <m:t>𝑛</m:t>
                            </m:r>
                            <m:d>
                              <m:dPr>
                                <m:ctrlPr>
                                  <a:rPr lang="en-GB" sz="2500" i="1">
                                    <a:solidFill>
                                      <a:srgbClr val="0070C0"/>
                                    </a:solidFill>
                                    <a:latin typeface="Cambria Math" panose="02040503050406030204" pitchFamily="18" charset="0"/>
                                    <a:cs typeface="Times New Roman" panose="02020603050405020304" pitchFamily="18" charset="0"/>
                                  </a:rPr>
                                </m:ctrlPr>
                              </m:dPr>
                              <m:e>
                                <m:r>
                                  <a:rPr lang="en-GB" sz="2500" i="1">
                                    <a:solidFill>
                                      <a:srgbClr val="0070C0"/>
                                    </a:solidFill>
                                    <a:latin typeface="Cambria Math" panose="02040503050406030204" pitchFamily="18" charset="0"/>
                                    <a:cs typeface="Times New Roman" panose="02020603050405020304" pitchFamily="18" charset="0"/>
                                  </a:rPr>
                                  <m:t>𝑛</m:t>
                                </m:r>
                                <m:r>
                                  <a:rPr lang="en-GB" sz="2500" i="1">
                                    <a:solidFill>
                                      <a:srgbClr val="0070C0"/>
                                    </a:solidFill>
                                    <a:latin typeface="Cambria Math" panose="02040503050406030204" pitchFamily="18" charset="0"/>
                                    <a:cs typeface="Times New Roman" panose="02020603050405020304" pitchFamily="18" charset="0"/>
                                  </a:rPr>
                                  <m:t>−</m:t>
                                </m:r>
                                <m:r>
                                  <a:rPr lang="en-GB" sz="2500" i="1">
                                    <a:solidFill>
                                      <a:srgbClr val="0070C0"/>
                                    </a:solidFill>
                                    <a:latin typeface="Cambria Math" panose="02040503050406030204" pitchFamily="18" charset="0"/>
                                    <a:cs typeface="Times New Roman" panose="02020603050405020304" pitchFamily="18" charset="0"/>
                                  </a:rPr>
                                  <m:t>1</m:t>
                                </m:r>
                              </m:e>
                            </m:d>
                          </m:den>
                        </m:f>
                      </m:e>
                    </m:rad>
                  </m:oMath>
                </a14:m>
                <a:r>
                  <a:rPr lang="en-IN" sz="2500" dirty="0">
                    <a:latin typeface="Times New Roman" panose="02020603050405020304" pitchFamily="18" charset="0"/>
                    <a:cs typeface="Times New Roman" panose="02020603050405020304" pitchFamily="18" charset="0"/>
                  </a:rPr>
                  <a:t>the sample standard deviation for the differences.</a:t>
                </a:r>
                <a:endParaRPr lang="en-GB" sz="25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548680"/>
                <a:ext cx="7058744" cy="4267200"/>
              </a:xfrm>
              <a:blipFill rotWithShape="1">
                <a:blip r:embed="rId1"/>
                <a:stretch>
                  <a:fillRect l="-2" t="-1" r="4" b="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36072D9B-8D7B-4A1D-954E-430FCBAFE74E}"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894076" y="55871"/>
                <a:ext cx="8229600" cy="1143000"/>
              </a:xfrm>
            </p:spPr>
            <p:txBody>
              <a:bodyPr/>
              <a:lstStyle/>
              <a:p>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sSubPr>
                      <m:e>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𝑝</m:t>
                        </m:r>
                      </m:e>
                      <m:sub>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1</m:t>
                        </m:r>
                      </m:sub>
                    </m:sSub>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m:t>
                    </m:r>
                    <m:sSub>
                      <m:sSubPr>
                        <m:ctrlP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sSubPr>
                      <m:e>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𝑝</m:t>
                        </m:r>
                      </m:e>
                      <m:sub>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2</m:t>
                        </m:r>
                      </m:sub>
                    </m:sSub>
                  </m:oMath>
                </a14:m>
                <a:endPar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Choice>
        <mc:Fallback>
          <p:sp>
            <p:nvSpPr>
              <p:cNvPr id="2" name="Title 1"/>
              <p:cNvSpPr>
                <a:spLocks noRot="1" noChangeAspect="1" noMove="1" noResize="1" noEditPoints="1" noAdjustHandles="1" noChangeArrowheads="1" noChangeShapeType="1" noTextEdit="1"/>
              </p:cNvSpPr>
              <p:nvPr>
                <p:ph type="title"/>
              </p:nvPr>
            </p:nvSpPr>
            <p:spPr>
              <a:xfrm>
                <a:off x="894076" y="55871"/>
                <a:ext cx="8229600" cy="1143000"/>
              </a:xfrm>
              <a:blipFill rotWithShape="1">
                <a:blip r:embed="rId1"/>
                <a:stretch>
                  <a:fillRect l="-8" t="-55" r="8" b="5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31640" y="1166022"/>
                <a:ext cx="7560840" cy="4525963"/>
              </a:xfrm>
            </p:spPr>
            <p:txBody>
              <a:bodyPr/>
              <a:lstStyle/>
              <a:p>
                <a:pPr marL="0" indent="0">
                  <a:buNone/>
                </a:pPr>
                <a:r>
                  <a:rPr lang="en-US" dirty="0">
                    <a:latin typeface="Times New Roman" panose="02020603050405020304" pitchFamily="18" charset="0"/>
                    <a:cs typeface="Times New Roman" panose="02020603050405020304" pitchFamily="18" charset="0"/>
                  </a:rPr>
                  <a:t>Conditions:</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Let be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the number of successes in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Bernoulli trials having proportion of success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be the number of successes in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Bernoulli trials having proportion of success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two experiments are independent.</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31640" y="1166022"/>
                <a:ext cx="7560840" cy="4525963"/>
              </a:xfrm>
              <a:blipFill rotWithShape="1">
                <a:blip r:embed="rId2"/>
                <a:stretch>
                  <a:fillRect l="-1" t="-4" r="8"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CE3546C8-2328-430A-9D0A-B443622C9920}"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404664"/>
                <a:ext cx="7427168"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3</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GB" i="1">
                        <a:latin typeface="Cambria Math" panose="02040503050406030204" pitchFamily="18" charset="0"/>
                        <a:cs typeface="Times New Roman" panose="02020603050405020304" pitchFamily="18" charset="0"/>
                      </a:rPr>
                      <m:t>𝑛</m:t>
                    </m:r>
                    <m:r>
                      <a:rPr lang="en-GB"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is large, 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confidence interval for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d>
                        <m:dPr>
                          <m:ctrlPr>
                            <a:rPr lang="en-GB" i="1">
                              <a:solidFill>
                                <a:srgbClr val="0070C0"/>
                              </a:solidFill>
                              <a:latin typeface="Cambria Math" panose="02040503050406030204" pitchFamily="18" charset="0"/>
                              <a:cs typeface="Times New Roman" panose="02020603050405020304" pitchFamily="18" charset="0"/>
                            </a:rPr>
                          </m:ctrlPr>
                        </m:dPr>
                        <m:e>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r>
                            <a:rPr lang="en-GB" i="1">
                              <a:solidFill>
                                <a:srgbClr val="0070C0"/>
                              </a:solidFill>
                              <a:latin typeface="Cambria Math" panose="02040503050406030204" pitchFamily="18" charset="0"/>
                              <a:cs typeface="Times New Roman" panose="02020603050405020304" pitchFamily="18" charset="0"/>
                            </a:rPr>
                            <m:t>  ,</m:t>
                          </m:r>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IN"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404664"/>
                <a:ext cx="7427168" cy="4525963"/>
              </a:xfrm>
              <a:blipFill rotWithShape="1">
                <a:blip r:embed="rId1"/>
                <a:stretch>
                  <a:fillRect l="-2" t="-4" r="5" b="-2066"/>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962EB409-A5C9-48C3-AD20-552FAA213445}"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548680"/>
                <a:ext cx="735516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4</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GB" i="1">
                        <a:latin typeface="Cambria Math" panose="02040503050406030204" pitchFamily="18" charset="0"/>
                        <a:cs typeface="Times New Roman" panose="02020603050405020304" pitchFamily="18" charset="0"/>
                      </a:rPr>
                      <m:t>𝑛</m:t>
                    </m:r>
                    <m:r>
                      <a:rPr lang="en-GB"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is large, 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unknown</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confidence interval for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d>
                        <m:dPr>
                          <m:ctrlPr>
                            <a:rPr lang="en-GB" i="1">
                              <a:solidFill>
                                <a:srgbClr val="0070C0"/>
                              </a:solidFill>
                              <a:latin typeface="Cambria Math" panose="02040503050406030204" pitchFamily="18" charset="0"/>
                              <a:cs typeface="Times New Roman" panose="02020603050405020304" pitchFamily="18" charset="0"/>
                            </a:rPr>
                          </m:ctrlPr>
                        </m:dPr>
                        <m:e>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r>
                            <a:rPr lang="en-GB" i="1">
                              <a:solidFill>
                                <a:srgbClr val="0070C0"/>
                              </a:solidFill>
                              <a:latin typeface="Cambria Math" panose="02040503050406030204" pitchFamily="18" charset="0"/>
                              <a:cs typeface="Times New Roman" panose="02020603050405020304" pitchFamily="18" charset="0"/>
                            </a:rPr>
                            <m:t>  ,</m:t>
                          </m:r>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548680"/>
                <a:ext cx="7355160" cy="4525963"/>
              </a:xfrm>
              <a:blipFill rotWithShape="1">
                <a:blip r:embed="rId1"/>
                <a:stretch>
                  <a:fillRect l="-2" t="-1" r="2" b="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0514D7AA-F8BD-4EB7-B648-941110A6ED31}"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8196" y="620688"/>
            <a:ext cx="7499176"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Note that </a:t>
            </a:r>
            <a:r>
              <a:rPr lang="en-IN" dirty="0">
                <a:latin typeface="Times New Roman" panose="02020603050405020304" pitchFamily="18" charset="0"/>
                <a:cs typeface="Times New Roman" panose="02020603050405020304" pitchFamily="18" charset="0"/>
              </a:rPr>
              <a:t>since the measurements are on the same subjects, if there is no real difference in terms of the factor of interest, the distributions of the differences are often normal. Hence the situation 2 is a very common phenomenon.</a:t>
            </a:r>
            <a:endParaRPr lang="en-IN" dirty="0">
              <a:latin typeface="Times New Roman" panose="02020603050405020304" pitchFamily="18" charset="0"/>
              <a:cs typeface="Times New Roman" panose="02020603050405020304" pitchFamily="18" charset="0"/>
            </a:endParaRPr>
          </a:p>
          <a:p>
            <a:pPr marL="0" indent="0">
              <a:buNone/>
            </a:pPr>
            <a:endParaRPr lang="en-GB" dirty="0"/>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5AE17CA7-1FDB-4ED7-86E9-928BE443A394}"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9776"/>
            <a:ext cx="8229600" cy="1143000"/>
          </a:xfrm>
        </p:spPr>
        <p:txBody>
          <a:bodyPr/>
          <a:lstStyle/>
          <a:p>
            <a:pPr algn="ctr"/>
            <a:r>
              <a:rPr lang="en-IN"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the difference between two</a:t>
            </a:r>
            <a:br>
              <a:rPr lang="en-IN"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dependent population means</a:t>
            </a:r>
            <a:endParaRPr lang="en-GB"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19672" y="1600202"/>
                <a:ext cx="7067128"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GB" i="1" dirty="0">
                  <a:latin typeface="Cambria Math" panose="020405030504060302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r>
                      <a:rPr lang="en-GB" i="1">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GB" i="1" dirty="0">
                  <a:latin typeface="Cambria Math" panose="020405030504060302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r>
                      <a:rPr lang="en-GB" i="1">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GB"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GB" i="1" dirty="0">
                  <a:latin typeface="Cambria Math" panose="020405030504060302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endParaRPr lang="en-US" dirty="0"/>
              </a:p>
              <a:p>
                <a:pPr marL="0" indent="0">
                  <a:buNone/>
                </a:pPr>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619672" y="1600202"/>
                <a:ext cx="7067128" cy="4525963"/>
              </a:xfrm>
              <a:blipFill rotWithShape="1">
                <a:blip r:embed="rId1"/>
                <a:stretch>
                  <a:fillRect l="-6" b="-2808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643683E5-5B30-47ED-8039-056F89589D79}"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548680"/>
                <a:ext cx="7427168"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1: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oMath>
                </a14:m>
                <a:r>
                  <a:rPr lang="en-IN" dirty="0">
                    <a:solidFill>
                      <a:srgbClr val="00B050"/>
                    </a:solidFill>
                    <a:latin typeface="Times New Roman" panose="02020603050405020304" pitchFamily="18" charset="0"/>
                    <a:cs typeface="Times New Roman" panose="02020603050405020304" pitchFamily="18" charset="0"/>
                  </a:rPr>
                  <a:t> is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test statistic is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i="1" smtClean="0">
                          <a:solidFill>
                            <a:srgbClr val="0070C0"/>
                          </a:solidFill>
                          <a:latin typeface="Cambria Math" panose="02040503050406030204" pitchFamily="18" charset="0"/>
                          <a:cs typeface="Times New Roman" panose="02020603050405020304" pitchFamily="18" charset="0"/>
                        </a:rPr>
                        <m:t>𝑍</m:t>
                      </m:r>
                      <m:r>
                        <a:rPr lang="en-GB" i="1" smtClean="0">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548680"/>
                <a:ext cx="7427168" cy="4525963"/>
              </a:xfrm>
              <a:blipFill rotWithShape="1">
                <a:blip r:embed="rId1"/>
                <a:stretch>
                  <a:fillRect l="-6" t="-1" b="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DF5FD6F3-CB74-4030-8126-A46BEF4E1E8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20688"/>
                <a:ext cx="7427168"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2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oMath>
                </a14:m>
                <a:r>
                  <a:rPr lang="en-IN" dirty="0">
                    <a:solidFill>
                      <a:srgbClr val="00B050"/>
                    </a:solidFill>
                    <a:latin typeface="Times New Roman" panose="02020603050405020304" pitchFamily="18" charset="0"/>
                    <a:cs typeface="Times New Roman" panose="02020603050405020304" pitchFamily="18" charset="0"/>
                  </a:rPr>
                  <a:t> is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unknown</a:t>
                </a:r>
                <a:r>
                  <a:rPr lang="en-IN" dirty="0">
                    <a:latin typeface="Times New Roman" panose="02020603050405020304" pitchFamily="18" charset="0"/>
                    <a:cs typeface="Times New Roman" panose="02020603050405020304" pitchFamily="18" charset="0"/>
                  </a:rPr>
                  <a:t>, the statistic is </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b="0" i="1" smtClean="0">
                          <a:solidFill>
                            <a:srgbClr val="0070C0"/>
                          </a:solidFill>
                          <a:latin typeface="Cambria Math" panose="02040503050406030204" pitchFamily="18" charset="0"/>
                          <a:cs typeface="Times New Roman" panose="02020603050405020304" pitchFamily="18" charset="0"/>
                        </a:rPr>
                        <m:t>𝑇</m:t>
                      </m:r>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𝑆</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where T has a t distribution with </a:t>
                </a:r>
                <a14:m>
                  <m:oMath xmlns:m="http://schemas.openxmlformats.org/officeDocument/2006/math">
                    <m:d>
                      <m:dPr>
                        <m:ctrlPr>
                          <a:rPr lang="en-IN" i="1" smtClean="0">
                            <a:solidFill>
                              <a:srgbClr val="0070C0"/>
                            </a:solidFill>
                            <a:latin typeface="Cambria Math" panose="02040503050406030204" pitchFamily="18" charset="0"/>
                            <a:cs typeface="Times New Roman" panose="02020603050405020304" pitchFamily="18" charset="0"/>
                          </a:rPr>
                        </m:ctrlPr>
                      </m:dPr>
                      <m:e>
                        <m:r>
                          <a:rPr lang="en-GB" b="0" i="1" smtClean="0">
                            <a:solidFill>
                              <a:srgbClr val="0070C0"/>
                            </a:solidFill>
                            <a:latin typeface="Cambria Math" panose="02040503050406030204" pitchFamily="18" charset="0"/>
                            <a:cs typeface="Times New Roman" panose="02020603050405020304" pitchFamily="18" charset="0"/>
                          </a:rPr>
                          <m:t>𝑛</m:t>
                        </m:r>
                        <m:r>
                          <a:rPr lang="en-GB" b="0" i="1" smtClean="0">
                            <a:solidFill>
                              <a:srgbClr val="0070C0"/>
                            </a:solidFill>
                            <a:latin typeface="Cambria Math" panose="02040503050406030204" pitchFamily="18" charset="0"/>
                            <a:cs typeface="Times New Roman" panose="02020603050405020304" pitchFamily="18" charset="0"/>
                          </a:rPr>
                          <m:t>−</m:t>
                        </m:r>
                        <m:r>
                          <a:rPr lang="en-GB" b="0" i="1" smtClean="0">
                            <a:solidFill>
                              <a:srgbClr val="0070C0"/>
                            </a:solidFill>
                            <a:latin typeface="Cambria Math" panose="02040503050406030204" pitchFamily="18" charset="0"/>
                            <a:cs typeface="Times New Roman" panose="02020603050405020304" pitchFamily="18" charset="0"/>
                          </a:rPr>
                          <m:t>1</m:t>
                        </m:r>
                      </m:e>
                    </m:d>
                  </m:oMath>
                </a14:m>
                <a:r>
                  <a:rPr lang="en-IN" dirty="0">
                    <a:latin typeface="Times New Roman" panose="02020603050405020304" pitchFamily="18" charset="0"/>
                    <a:cs typeface="Times New Roman" panose="02020603050405020304" pitchFamily="18" charset="0"/>
                  </a:rPr>
                  <a:t> degrees of freedom</a:t>
                </a:r>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20688"/>
                <a:ext cx="7427168" cy="4525963"/>
              </a:xfrm>
              <a:blipFill rotWithShape="1">
                <a:blip r:embed="rId1"/>
                <a:stretch>
                  <a:fillRect l="-6" t="-6" b="-1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C1114AA4-A79D-4702-AA51-7346F8772E07}"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08374" y="620688"/>
                <a:ext cx="735516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3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𝑛</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large</a:t>
                </a:r>
                <a:r>
                  <a:rPr lang="en-IN" dirty="0">
                    <a:latin typeface="Times New Roman" panose="02020603050405020304" pitchFamily="18" charset="0"/>
                    <a:cs typeface="Times New Roman" panose="02020603050405020304" pitchFamily="18" charset="0"/>
                  </a:rPr>
                  <a:t>, 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test statistic is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i="1" smtClean="0">
                          <a:solidFill>
                            <a:srgbClr val="0070C0"/>
                          </a:solidFill>
                          <a:latin typeface="Cambria Math" panose="02040503050406030204" pitchFamily="18" charset="0"/>
                          <a:cs typeface="Times New Roman" panose="02020603050405020304" pitchFamily="18" charset="0"/>
                        </a:rPr>
                        <m:t>𝑍</m:t>
                      </m:r>
                      <m:r>
                        <a:rPr lang="en-GB" i="1" smtClean="0">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08374" y="620688"/>
                <a:ext cx="7355160" cy="4525963"/>
              </a:xfrm>
              <a:blipFill rotWithShape="1">
                <a:blip r:embed="rId1"/>
                <a:stretch>
                  <a:fillRect l="-4" t="-6" r="3"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6DD2A66A-13DF-4AFB-A5D1-3DC1C4890682}"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620688"/>
                <a:ext cx="7499176"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4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𝑛</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large</a:t>
                </a:r>
                <a:r>
                  <a:rPr lang="en-IN" dirty="0">
                    <a:latin typeface="Times New Roman" panose="02020603050405020304" pitchFamily="18" charset="0"/>
                    <a:cs typeface="Times New Roman" panose="02020603050405020304" pitchFamily="18" charset="0"/>
                  </a:rPr>
                  <a:t>, and the 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unknown</a:t>
                </a:r>
                <a:r>
                  <a:rPr lang="en-IN" dirty="0">
                    <a:latin typeface="Times New Roman" panose="02020603050405020304" pitchFamily="18" charset="0"/>
                    <a:cs typeface="Times New Roman" panose="02020603050405020304" pitchFamily="18" charset="0"/>
                  </a:rPr>
                  <a:t>, the test statistic is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b="0" i="1" smtClean="0">
                          <a:solidFill>
                            <a:srgbClr val="0070C0"/>
                          </a:solidFill>
                          <a:latin typeface="Cambria Math" panose="02040503050406030204" pitchFamily="18" charset="0"/>
                          <a:cs typeface="Times New Roman" panose="02020603050405020304" pitchFamily="18" charset="0"/>
                        </a:rPr>
                        <m:t>𝑍</m:t>
                      </m:r>
                      <m:r>
                        <a:rPr lang="en-GB" b="0" i="1" smtClean="0">
                          <a:solidFill>
                            <a:srgbClr val="0070C0"/>
                          </a:solidFill>
                          <a:latin typeface="Cambria Math" panose="02040503050406030204" pitchFamily="18" charset="0"/>
                          <a:cs typeface="Times New Roman" panose="02020603050405020304" pitchFamily="18" charset="0"/>
                        </a:rPr>
                        <m:t>=</m:t>
                      </m:r>
                      <m:f>
                        <m:fPr>
                          <m:ctrlPr>
                            <a:rPr lang="en-GB" b="0" i="1" smtClean="0">
                              <a:solidFill>
                                <a:srgbClr val="0070C0"/>
                              </a:solidFill>
                              <a:latin typeface="Cambria Math" panose="02040503050406030204" pitchFamily="18" charset="0"/>
                              <a:cs typeface="Times New Roman" panose="02020603050405020304" pitchFamily="18" charset="0"/>
                            </a:rPr>
                          </m:ctrlPr>
                        </m:fPr>
                        <m:num>
                          <m:acc>
                            <m:accPr>
                              <m:chr m:val="̅"/>
                              <m:ctrlPr>
                                <a:rPr lang="en-GB" b="0" i="1" smtClean="0">
                                  <a:solidFill>
                                    <a:srgbClr val="0070C0"/>
                                  </a:solidFill>
                                  <a:latin typeface="Cambria Math" panose="02040503050406030204" pitchFamily="18" charset="0"/>
                                  <a:cs typeface="Times New Roman" panose="02020603050405020304" pitchFamily="18" charset="0"/>
                                </a:rPr>
                              </m:ctrlPr>
                            </m:accPr>
                            <m:e>
                              <m:r>
                                <a:rPr lang="en-GB" b="0" i="1" smtClean="0">
                                  <a:solidFill>
                                    <a:srgbClr val="0070C0"/>
                                  </a:solidFill>
                                  <a:latin typeface="Cambria Math" panose="02040503050406030204" pitchFamily="18" charset="0"/>
                                  <a:cs typeface="Times New Roman" panose="02020603050405020304" pitchFamily="18" charset="0"/>
                                </a:rPr>
                                <m:t>𝐷</m:t>
                              </m:r>
                            </m:e>
                          </m:acc>
                          <m:r>
                            <a:rPr lang="en-GB" b="0" i="1" smtClean="0">
                              <a:solidFill>
                                <a:srgbClr val="0070C0"/>
                              </a:solidFill>
                              <a:latin typeface="Cambria Math" panose="02040503050406030204" pitchFamily="18" charset="0"/>
                              <a:cs typeface="Times New Roman" panose="02020603050405020304" pitchFamily="18" charset="0"/>
                            </a:rPr>
                            <m:t>−</m:t>
                          </m:r>
                          <m:sSub>
                            <m:sSubPr>
                              <m:ctrlPr>
                                <a:rPr lang="en-GB" b="0" i="1" smtClean="0">
                                  <a:solidFill>
                                    <a:srgbClr val="0070C0"/>
                                  </a:solidFill>
                                  <a:latin typeface="Cambria Math" panose="02040503050406030204" pitchFamily="18" charset="0"/>
                                  <a:cs typeface="Times New Roman" panose="02020603050405020304" pitchFamily="18" charset="0"/>
                                </a:rPr>
                              </m:ctrlPr>
                            </m:sSubPr>
                            <m:e>
                              <m:r>
                                <a:rPr lang="en-GB"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b="0" i="1" smtClean="0">
                                  <a:solidFill>
                                    <a:srgbClr val="0070C0"/>
                                  </a:solidFill>
                                  <a:latin typeface="Cambria Math" panose="02040503050406030204" pitchFamily="18" charset="0"/>
                                  <a:cs typeface="Times New Roman" panose="02020603050405020304" pitchFamily="18" charset="0"/>
                                </a:rPr>
                              </m:ctrlPr>
                            </m:fPr>
                            <m:num>
                              <m:sSub>
                                <m:sSubPr>
                                  <m:ctrlPr>
                                    <a:rPr lang="en-GB" b="0" i="1" smtClean="0">
                                      <a:solidFill>
                                        <a:srgbClr val="0070C0"/>
                                      </a:solidFill>
                                      <a:latin typeface="Cambria Math" panose="02040503050406030204" pitchFamily="18" charset="0"/>
                                      <a:cs typeface="Times New Roman" panose="02020603050405020304" pitchFamily="18" charset="0"/>
                                    </a:rPr>
                                  </m:ctrlPr>
                                </m:sSubPr>
                                <m:e>
                                  <m:r>
                                    <a:rPr lang="en-GB" b="0" i="1" smtClean="0">
                                      <a:solidFill>
                                        <a:srgbClr val="0070C0"/>
                                      </a:solidFill>
                                      <a:latin typeface="Cambria Math" panose="02040503050406030204" pitchFamily="18" charset="0"/>
                                      <a:cs typeface="Times New Roman" panose="02020603050405020304" pitchFamily="18" charset="0"/>
                                    </a:rPr>
                                    <m:t>𝑆</m:t>
                                  </m:r>
                                </m:e>
                                <m:sub>
                                  <m:r>
                                    <a:rPr lang="en-GB" b="0" i="1" smtClean="0">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b="0" i="1" smtClean="0">
                                      <a:solidFill>
                                        <a:srgbClr val="0070C0"/>
                                      </a:solidFill>
                                      <a:latin typeface="Cambria Math" panose="02040503050406030204" pitchFamily="18" charset="0"/>
                                      <a:cs typeface="Times New Roman" panose="02020603050405020304" pitchFamily="18" charset="0"/>
                                    </a:rPr>
                                  </m:ctrlPr>
                                </m:radPr>
                                <m:deg/>
                                <m:e>
                                  <m:r>
                                    <a:rPr lang="en-GB" b="0" i="1" smtClean="0">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620688"/>
                <a:ext cx="7499176" cy="4525963"/>
              </a:xfrm>
              <a:blipFill rotWithShape="1">
                <a:blip r:embed="rId1"/>
                <a:stretch>
                  <a:fillRect l="-2" t="-6"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14236812-841E-40E6-9BE0-774E31148721}"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31640" y="764704"/>
                <a:ext cx="735516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Note that </a:t>
                </a:r>
                <a14:m>
                  <m:oMath xmlns:m="http://schemas.openxmlformats.org/officeDocument/2006/math">
                    <m:sSub>
                      <m:sSubPr>
                        <m:ctrlPr>
                          <a:rPr lang="en-IN" i="1">
                            <a:solidFill>
                              <a:srgbClr val="0070C0"/>
                            </a:solidFill>
                            <a:latin typeface="Cambria Math" panose="02040503050406030204" pitchFamily="18" charset="0"/>
                            <a:cs typeface="Times New Roman" panose="02020603050405020304" pitchFamily="18" charset="0"/>
                          </a:rPr>
                        </m:ctrlPr>
                      </m:sSubPr>
                      <m:e>
                        <m:r>
                          <a:rPr lang="en-IN"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1</m:t>
                        </m:r>
                      </m:sub>
                    </m:sSub>
                    <m:r>
                      <a:rPr lang="en-GB" i="1">
                        <a:solidFill>
                          <a:srgbClr val="0070C0"/>
                        </a:solidFill>
                        <a:latin typeface="Cambria Math" panose="02040503050406030204" pitchFamily="18" charset="0"/>
                        <a:cs typeface="Times New Roman" panose="02020603050405020304" pitchFamily="18" charset="0"/>
                      </a:rPr>
                      <m:t> −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2</m:t>
                        </m:r>
                      </m:sub>
                    </m:sSub>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r>
                          <a:rPr lang="en-GB" i="1">
                            <a:solidFill>
                              <a:srgbClr val="0070C0"/>
                            </a:solidFill>
                            <a:latin typeface="Cambria Math" panose="02040503050406030204" pitchFamily="18" charset="0"/>
                            <a:cs typeface="Times New Roman" panose="02020603050405020304" pitchFamily="18" charset="0"/>
                          </a:rPr>
                          <m:t> </m:t>
                        </m:r>
                      </m:sub>
                    </m:sSub>
                  </m:oMath>
                </a14:m>
                <a:r>
                  <a:rPr lang="en-IN" dirty="0">
                    <a:solidFill>
                      <a:srgbClr val="0070C0"/>
                    </a:solidFill>
                    <a:latin typeface="Times New Roman" panose="02020603050405020304" pitchFamily="18" charset="0"/>
                    <a:cs typeface="Times New Roman" panose="02020603050405020304" pitchFamily="18" charset="0"/>
                  </a:rPr>
                  <a:t>=0 </a:t>
                </a:r>
                <a:r>
                  <a:rPr lang="en-IN" dirty="0">
                    <a:latin typeface="Times New Roman" panose="02020603050405020304" pitchFamily="18" charset="0"/>
                    <a:cs typeface="Times New Roman" panose="02020603050405020304" pitchFamily="18" charset="0"/>
                  </a:rPr>
                  <a:t>for all three cases above. But in general it is not necessarily zero as if we want to test that one mean is at least an amount higher than the other then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that least amount, and so on.</a:t>
                </a:r>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31640" y="764704"/>
                <a:ext cx="7355160" cy="4525963"/>
              </a:xfrm>
              <a:blipFill rotWithShape="1">
                <a:blip r:embed="rId1"/>
                <a:stretch>
                  <a:fillRect l="-1" t="-4"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4A80AACA-DE2E-4D20-99AF-58B85DBD1D9C}"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1143000"/>
          </a:xfrm>
        </p:spPr>
        <p:txBody>
          <a:bodyPr/>
          <a:lstStyle/>
          <a:p>
            <a:pPr algn="l"/>
            <a:r>
              <a:rPr lang="en-I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7:</a:t>
            </a:r>
            <a:endPar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5616" y="1272288"/>
            <a:ext cx="7571184" cy="4525963"/>
          </a:xfrm>
        </p:spPr>
        <p:txBody>
          <a:bodyPr/>
          <a:lstStyle/>
          <a:p>
            <a:pPr marL="0" indent="0" algn="just">
              <a:buNone/>
            </a:pPr>
            <a:r>
              <a:rPr lang="en-IN" sz="2500" dirty="0">
                <a:latin typeface="Times New Roman" panose="02020603050405020304" pitchFamily="18" charset="0"/>
                <a:cs typeface="Times New Roman" panose="02020603050405020304" pitchFamily="18" charset="0"/>
              </a:rPr>
              <a:t>To compare the demand for two different entrees, the manager of a cafeteria recorded the number of purchases for each entrée on seven consecutive days. The data are shown in the next table: Since the cafeteria demands depend on days of the week, the data are considered to be related. Assume that the differences of the measurements follow a normal distribution.</a:t>
            </a:r>
            <a:endParaRPr lang="en-IN" sz="2500" dirty="0">
              <a:latin typeface="Times New Roman" panose="02020603050405020304" pitchFamily="18" charset="0"/>
              <a:cs typeface="Times New Roman" panose="02020603050405020304" pitchFamily="18" charset="0"/>
            </a:endParaRPr>
          </a:p>
          <a:p>
            <a:pPr marL="0" indent="0" algn="just">
              <a:buNone/>
            </a:pPr>
            <a:endParaRPr lang="en-GB"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graphicFrame>
        <p:nvGraphicFramePr>
          <p:cNvPr id="5" name="Table 4"/>
          <p:cNvGraphicFramePr>
            <a:graphicFrameLocks noGrp="1"/>
          </p:cNvGraphicFramePr>
          <p:nvPr/>
        </p:nvGraphicFramePr>
        <p:xfrm>
          <a:off x="1115616" y="4149080"/>
          <a:ext cx="7957762" cy="1112520"/>
        </p:xfrm>
        <a:graphic>
          <a:graphicData uri="http://schemas.openxmlformats.org/drawingml/2006/table">
            <a:tbl>
              <a:tblPr firstRow="1" bandRow="1">
                <a:tableStyleId>{21E4AEA4-8DFA-4A89-87EB-49C32662AFE0}</a:tableStyleId>
              </a:tblPr>
              <a:tblGrid>
                <a:gridCol w="396922"/>
                <a:gridCol w="1008112"/>
                <a:gridCol w="1008112"/>
                <a:gridCol w="1368152"/>
                <a:gridCol w="1152128"/>
                <a:gridCol w="936104"/>
                <a:gridCol w="1152128"/>
                <a:gridCol w="936104"/>
              </a:tblGrid>
              <a:tr h="370840">
                <a:tc>
                  <a:txBody>
                    <a:bodyPr/>
                    <a:lstStyle/>
                    <a:p>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Monday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Tuesday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Wednesday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Thursday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Friday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Saturday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Sunday</a:t>
                      </a:r>
                      <a:endParaRPr lang="en-GB" dirty="0">
                        <a:latin typeface="Times New Roman" panose="02020603050405020304" pitchFamily="18" charset="0"/>
                        <a:cs typeface="Times New Roman" panose="02020603050405020304" pitchFamily="18" charset="0"/>
                      </a:endParaRPr>
                    </a:p>
                  </a:txBody>
                  <a:tcPr/>
                </a:tc>
              </a:tr>
              <a:tr h="370840">
                <a:tc>
                  <a:txBody>
                    <a:bodyPr/>
                    <a:lstStyle/>
                    <a:p>
                      <a:r>
                        <a:rPr lang="en-GB" dirty="0">
                          <a:latin typeface="Times New Roman" panose="02020603050405020304" pitchFamily="18" charset="0"/>
                          <a:cs typeface="Times New Roman" panose="02020603050405020304" pitchFamily="18" charset="0"/>
                        </a:rPr>
                        <a:t>A</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420</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374</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434</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395</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637</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594</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679</a:t>
                      </a:r>
                      <a:endParaRPr lang="en-GB" dirty="0">
                        <a:latin typeface="Times New Roman" panose="02020603050405020304" pitchFamily="18" charset="0"/>
                        <a:cs typeface="Times New Roman" panose="02020603050405020304" pitchFamily="18" charset="0"/>
                      </a:endParaRPr>
                    </a:p>
                  </a:txBody>
                  <a:tcPr/>
                </a:tc>
              </a:tr>
              <a:tr h="370840">
                <a:tc>
                  <a:txBody>
                    <a:bodyPr/>
                    <a:lstStyle/>
                    <a:p>
                      <a:r>
                        <a:rPr lang="en-GB" dirty="0">
                          <a:latin typeface="Times New Roman" panose="02020603050405020304" pitchFamily="18" charset="0"/>
                          <a:cs typeface="Times New Roman" panose="02020603050405020304" pitchFamily="18" charset="0"/>
                        </a:rPr>
                        <a:t>B</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391</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343</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469</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412</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538</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521</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625</a:t>
                      </a:r>
                      <a:endParaRPr lang="en-GB" dirty="0">
                        <a:latin typeface="Times New Roman" panose="02020603050405020304" pitchFamily="18" charset="0"/>
                        <a:cs typeface="Times New Roman" panose="02020603050405020304" pitchFamily="18" charset="0"/>
                      </a:endParaRPr>
                    </a:p>
                  </a:txBody>
                  <a:tcPr/>
                </a:tc>
              </a:tr>
            </a:tbl>
          </a:graphicData>
        </a:graphic>
      </p:graphicFrame>
      <p:sp>
        <p:nvSpPr>
          <p:cNvPr id="6" name="Date Placeholder 5"/>
          <p:cNvSpPr>
            <a:spLocks noGrp="1"/>
          </p:cNvSpPr>
          <p:nvPr>
            <p:ph type="dt" sz="half" idx="10"/>
          </p:nvPr>
        </p:nvSpPr>
        <p:spPr/>
        <p:txBody>
          <a:bodyPr/>
          <a:lstStyle/>
          <a:p>
            <a:pPr>
              <a:defRPr/>
            </a:pPr>
            <a:fld id="{193A2F2C-D1C8-41D6-9A97-E97066F99D09}" type="datetime1">
              <a:rPr lang="en-US" altLang="zh-CN" smtClean="0"/>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15616" y="1166018"/>
                <a:ext cx="8028384"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point estimate </a:t>
                </a:r>
                <a:r>
                  <a:rPr lang="en-US" dirty="0">
                    <a:latin typeface="Times New Roman" panose="02020603050405020304" pitchFamily="18" charset="0"/>
                    <a:cs typeface="Times New Roman" panose="02020603050405020304" pitchFamily="18" charset="0"/>
                  </a:rPr>
                  <a:t>for the difference between the proportions is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1</m:t>
                              </m:r>
                            </m:sub>
                          </m:sSub>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cs typeface="Times New Roman" panose="02020603050405020304" pitchFamily="18" charset="0"/>
                        </a:rPr>
                        <m:t> −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2</m:t>
                              </m:r>
                            </m:sub>
                          </m:sSub>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population mean of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𝐸</m:t>
                          </m:r>
                          <m:r>
                            <a:rPr lang="en-US" i="1">
                              <a:latin typeface="Cambria Math" panose="02040503050406030204" pitchFamily="18" charset="0"/>
                              <a:cs typeface="Times New Roman" panose="02020603050405020304" pitchFamily="18" charset="0"/>
                            </a:rPr>
                            <m:t>(</m:t>
                          </m:r>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population variance of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cs typeface="Times New Roman" panose="02020603050405020304" pitchFamily="18" charset="0"/>
                        </a:rPr>
                        <m:t> −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15616" y="1166018"/>
                <a:ext cx="8028384" cy="4525963"/>
              </a:xfrm>
              <a:blipFill rotWithShape="1">
                <a:blip r:embed="rId1"/>
                <a:stretch>
                  <a:fillRect l="-7" t="-3" b="-304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F372CA2F-3C1C-4A58-87CF-4253614934B2}"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600202"/>
            <a:ext cx="7499176" cy="4525963"/>
          </a:xfrm>
        </p:spPr>
        <p:txBody>
          <a:bodyPr/>
          <a:lstStyle/>
          <a:p>
            <a:pPr marL="514350" indent="-514350" algn="just">
              <a:buFont typeface="+mj-lt"/>
              <a:buAutoNum type="alphaLcParenR"/>
            </a:pPr>
            <a:r>
              <a:rPr lang="en-IN" dirty="0">
                <a:latin typeface="Times New Roman" panose="02020603050405020304" pitchFamily="18" charset="0"/>
                <a:cs typeface="Times New Roman" panose="02020603050405020304" pitchFamily="18" charset="0"/>
              </a:rPr>
              <a:t>Construct a 95% confidence interval for the mean difference.</a:t>
            </a: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lphaLcParenR"/>
            </a:pPr>
            <a:r>
              <a:rPr lang="en-IN" dirty="0">
                <a:latin typeface="Times New Roman" panose="02020603050405020304" pitchFamily="18" charset="0"/>
                <a:cs typeface="Times New Roman" panose="02020603050405020304" pitchFamily="18" charset="0"/>
              </a:rPr>
              <a:t>Test the hypothesis that the demand for item A is higher than the demand for item B. Use 5% level of significance.</a:t>
            </a: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6A2E8B4C-57B5-4369-B1E2-D91A879868E7}"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600202"/>
            <a:ext cx="7499176" cy="4525963"/>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A test preparation company claims that its SAT preparation course improves SAT math scores. The company administers the SAT to 9 randomly selected students and determines their scores. The same students then participate in the course. Upon completion, they retake the SAT. The results are presented below:</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Before:	436	431	270	463	528	377	397	413	525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After:	443	429	287	501	522	380	402	450	548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Test the claim that the preparatory course improves SAT math scores at the 10% level of significance. (Assume that the differences between the scores have an approximate normal distribution.)  </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dirty="0"/>
          </a:p>
        </p:txBody>
      </p:sp>
      <p:sp>
        <p:nvSpPr>
          <p:cNvPr id="5" name="Title 1"/>
          <p:cNvSpPr>
            <a:spLocks noGrp="1"/>
          </p:cNvSpPr>
          <p:nvPr>
            <p:ph type="title"/>
          </p:nvPr>
        </p:nvSpPr>
        <p:spPr>
          <a:xfrm>
            <a:off x="1187624" y="274638"/>
            <a:ext cx="7499176" cy="1143000"/>
          </a:xfrm>
        </p:spPr>
        <p:txBody>
          <a:bodyPr/>
          <a:lstStyle/>
          <a:p>
            <a:pPr algn="l"/>
            <a:r>
              <a:rPr lang="en-I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endPar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1808E40F-BFF6-4819-9C1F-468404039C41}"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endParaRPr lang="en-US" altLang="en-US"/>
          </a:p>
        </p:txBody>
      </p:sp>
      <p:sp>
        <p:nvSpPr>
          <p:cNvPr id="7" name="Date Placeholder 6"/>
          <p:cNvSpPr>
            <a:spLocks noGrp="1"/>
          </p:cNvSpPr>
          <p:nvPr>
            <p:ph type="dt" sz="half" idx="12"/>
          </p:nvPr>
        </p:nvSpPr>
        <p:spPr/>
        <p:txBody>
          <a:bodyPr/>
          <a:lstStyle/>
          <a:p>
            <a:fld id="{D865DE4A-CAA7-4CC9-AEB0-FE370266C4F4}" type="datetime5">
              <a:rPr lang="en-NZ" altLang="en-US" smtClean="0"/>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fld>
            <a:endParaRPr lang="en-US" altLang="en-US"/>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8666" y="2420888"/>
            <a:ext cx="7056784" cy="1143000"/>
          </a:xfrm>
        </p:spPr>
        <p:txBody>
          <a:bodyPr/>
          <a:lstStyle/>
          <a:p>
            <a:r>
              <a:rPr lang="en-US" sz="7500" dirty="0">
                <a:solidFill>
                  <a:srgbClr val="002060"/>
                </a:solidFill>
                <a:latin typeface="Times New Roman" panose="02020603050405020304" pitchFamily="18" charset="0"/>
                <a:cs typeface="Times New Roman" panose="02020603050405020304" pitchFamily="18" charset="0"/>
              </a:rPr>
              <a:t>Assignment – 3</a:t>
            </a:r>
            <a:br>
              <a:rPr lang="en-US" sz="7500" dirty="0">
                <a:solidFill>
                  <a:srgbClr val="002060"/>
                </a:solidFill>
                <a:latin typeface="Times New Roman" panose="02020603050405020304" pitchFamily="18" charset="0"/>
                <a:cs typeface="Times New Roman" panose="02020603050405020304" pitchFamily="18" charset="0"/>
              </a:rPr>
            </a:br>
            <a:br>
              <a:rPr lang="en-US" sz="7500" dirty="0">
                <a:solidFill>
                  <a:srgbClr val="002060"/>
                </a:solidFill>
                <a:latin typeface="Times New Roman" panose="02020603050405020304" pitchFamily="18" charset="0"/>
                <a:cs typeface="Times New Roman" panose="02020603050405020304" pitchFamily="18" charset="0"/>
              </a:rPr>
            </a:br>
            <a:r>
              <a:rPr lang="en-NZ" altLang="en-US" sz="7500" dirty="0">
                <a:solidFill>
                  <a:srgbClr val="002060"/>
                </a:solidFill>
                <a:latin typeface="Times New Roman" panose="02020603050405020304" pitchFamily="18" charset="0"/>
                <a:cs typeface="Times New Roman" panose="02020603050405020304" pitchFamily="18" charset="0"/>
              </a:rPr>
              <a:t>14</a:t>
            </a:r>
            <a:r>
              <a:rPr lang="en-US" sz="7500" dirty="0">
                <a:solidFill>
                  <a:srgbClr val="002060"/>
                </a:solidFill>
                <a:latin typeface="Times New Roman" panose="02020603050405020304" pitchFamily="18" charset="0"/>
                <a:cs typeface="Times New Roman" panose="02020603050405020304" pitchFamily="18" charset="0"/>
              </a:rPr>
              <a:t> – 0</a:t>
            </a:r>
            <a:r>
              <a:rPr lang="en-NZ" altLang="en-US" sz="7500" dirty="0">
                <a:solidFill>
                  <a:srgbClr val="002060"/>
                </a:solidFill>
                <a:latin typeface="Times New Roman" panose="02020603050405020304" pitchFamily="18" charset="0"/>
                <a:cs typeface="Times New Roman" panose="02020603050405020304" pitchFamily="18" charset="0"/>
              </a:rPr>
              <a:t>5</a:t>
            </a:r>
            <a:r>
              <a:rPr lang="en-US" sz="7500" dirty="0">
                <a:solidFill>
                  <a:srgbClr val="002060"/>
                </a:solidFill>
                <a:latin typeface="Times New Roman" panose="02020603050405020304" pitchFamily="18" charset="0"/>
                <a:cs typeface="Times New Roman" panose="02020603050405020304" pitchFamily="18" charset="0"/>
              </a:rPr>
              <a:t> – 202</a:t>
            </a:r>
            <a:r>
              <a:rPr lang="en-NZ" altLang="en-US" sz="7500" dirty="0">
                <a:solidFill>
                  <a:srgbClr val="002060"/>
                </a:solidFill>
                <a:latin typeface="Times New Roman" panose="02020603050405020304" pitchFamily="18" charset="0"/>
                <a:cs typeface="Times New Roman" panose="02020603050405020304" pitchFamily="18" charset="0"/>
              </a:rPr>
              <a:t>4</a:t>
            </a:r>
            <a:br>
              <a:rPr lang="en-US" sz="7500" dirty="0">
                <a:solidFill>
                  <a:srgbClr val="002060"/>
                </a:solidFill>
                <a:latin typeface="Times New Roman" panose="02020603050405020304" pitchFamily="18" charset="0"/>
                <a:cs typeface="Times New Roman" panose="02020603050405020304" pitchFamily="18" charset="0"/>
              </a:rPr>
            </a:br>
            <a:r>
              <a:rPr lang="en-US" sz="7500" dirty="0">
                <a:solidFill>
                  <a:srgbClr val="002060"/>
                </a:solidFill>
                <a:latin typeface="Times New Roman" panose="02020603050405020304" pitchFamily="18" charset="0"/>
                <a:cs typeface="Times New Roman" panose="02020603050405020304" pitchFamily="18" charset="0"/>
              </a:rPr>
              <a:t>@</a:t>
            </a:r>
            <a:r>
              <a:rPr lang="en-NZ" altLang="en-US" sz="7500" dirty="0">
                <a:solidFill>
                  <a:srgbClr val="002060"/>
                </a:solidFill>
                <a:latin typeface="Times New Roman" panose="02020603050405020304" pitchFamily="18" charset="0"/>
                <a:cs typeface="Times New Roman" panose="02020603050405020304" pitchFamily="18" charset="0"/>
              </a:rPr>
              <a:t>9</a:t>
            </a:r>
            <a:r>
              <a:rPr lang="en-US" sz="7500" dirty="0">
                <a:solidFill>
                  <a:srgbClr val="002060"/>
                </a:solidFill>
                <a:latin typeface="Times New Roman" panose="02020603050405020304" pitchFamily="18" charset="0"/>
                <a:cs typeface="Times New Roman" panose="02020603050405020304" pitchFamily="18" charset="0"/>
              </a:rPr>
              <a:t>.00am</a:t>
            </a:r>
            <a:endParaRPr lang="en-NZ" sz="75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1DA34FE-5498-4D7A-B2B9-BB5A13EF9509}" type="datetime1">
              <a:rPr lang="en-US" altLang="en-US" smtClean="0"/>
            </a:fld>
            <a:endParaRPr lang="es-ES" altLang="en-US"/>
          </a:p>
        </p:txBody>
      </p:sp>
      <p:sp>
        <p:nvSpPr>
          <p:cNvPr id="5" name="Footer Placeholder 4"/>
          <p:cNvSpPr>
            <a:spLocks noGrp="1"/>
          </p:cNvSpPr>
          <p:nvPr>
            <p:ph type="ftr" sz="quarter" idx="11"/>
          </p:nvPr>
        </p:nvSpPr>
        <p:spPr/>
        <p:txBody>
          <a:bodyPr/>
          <a:lstStyle/>
          <a:p>
            <a:r>
              <a:rPr lang="es-ES" altLang="en-US"/>
              <a:t>MC3020</a:t>
            </a:r>
            <a:endParaRPr lang="es-ES" altLang="en-US"/>
          </a:p>
        </p:txBody>
      </p:sp>
      <p:sp>
        <p:nvSpPr>
          <p:cNvPr id="6" name="Slide Number Placeholder 5"/>
          <p:cNvSpPr>
            <a:spLocks noGrp="1"/>
          </p:cNvSpPr>
          <p:nvPr>
            <p:ph type="sldNum" sz="quarter" idx="12"/>
          </p:nvPr>
        </p:nvSpPr>
        <p:spPr/>
        <p:txBody>
          <a:bodyPr/>
          <a:lstStyle/>
          <a:p>
            <a:fld id="{2F8A1861-9E00-46F6-A719-9DBB27C74A07}" type="slidenum">
              <a:rPr lang="es-ES" altLang="en-US" smtClean="0"/>
            </a:fld>
            <a:endParaRPr lang="es-E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772816"/>
            <a:ext cx="8001000" cy="1216025"/>
          </a:xfrm>
        </p:spPr>
        <p:txBody>
          <a:bodyPr/>
          <a:lstStyle/>
          <a:p>
            <a:pPr algn="ctr"/>
            <a:r>
              <a:rPr lang="en-US" sz="5000" b="1" dirty="0">
                <a:solidFill>
                  <a:srgbClr val="C00000"/>
                </a:solidFill>
                <a:latin typeface="Times New Roman" panose="02020603050405020304" pitchFamily="18" charset="0"/>
                <a:cs typeface="Times New Roman" panose="02020603050405020304" pitchFamily="18" charset="0"/>
              </a:rPr>
              <a:t>Comparing Two Independent Population Variances</a:t>
            </a:r>
            <a:endParaRPr lang="en-US" sz="5000"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3" name="Date Placeholder 2"/>
          <p:cNvSpPr>
            <a:spLocks noGrp="1"/>
          </p:cNvSpPr>
          <p:nvPr>
            <p:ph type="dt" sz="half" idx="10"/>
          </p:nvPr>
        </p:nvSpPr>
        <p:spPr/>
        <p:txBody>
          <a:bodyPr/>
          <a:lstStyle/>
          <a:p>
            <a:pPr>
              <a:defRPr/>
            </a:pPr>
            <a:fld id="{BC96061F-BA1D-40F2-9CBB-21325E9AC43C}"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764704"/>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𝑛</m:t>
                            </m:r>
                          </m:e>
                          <m:sub>
                            <m:r>
                              <a:rPr lang="en-GB" i="1">
                                <a:latin typeface="Cambria Math" panose="02040503050406030204" pitchFamily="18" charset="0"/>
                                <a:cs typeface="Times New Roman" panose="02020603050405020304" pitchFamily="18" charset="0"/>
                              </a:rPr>
                              <m:t>1</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a:latin typeface="Cambria Math" panose="02040503050406030204" pitchFamily="18" charset="0"/>
                            <a:cs typeface="Times New Roman" panose="02020603050405020304" pitchFamily="18" charset="0"/>
                          </a:rPr>
                        </m:ctrlPr>
                      </m:sSubSupPr>
                      <m:e>
                        <m:r>
                          <a:rPr lang="en-IN" i="1">
                            <a:latin typeface="Cambria Math" panose="02040503050406030204" pitchFamily="18" charset="0"/>
                            <a:ea typeface="Cambria Math" panose="02040503050406030204" pitchFamily="18" charset="0"/>
                            <a:cs typeface="Times New Roman" panose="02020603050405020304" pitchFamily="18" charset="0"/>
                          </a:rPr>
                          <m:t>𝜎</m:t>
                        </m:r>
                      </m:e>
                      <m:sub>
                        <m:r>
                          <a:rPr lang="en-GB" i="1">
                            <a:latin typeface="Cambria Math" panose="02040503050406030204" pitchFamily="18" charset="0"/>
                            <a:cs typeface="Times New Roman" panose="02020603050405020304" pitchFamily="18" charset="0"/>
                          </a:rPr>
                          <m:t>1</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𝑛</m:t>
                            </m:r>
                          </m:e>
                          <m:sub>
                            <m:r>
                              <a:rPr lang="en-GB" i="1">
                                <a:latin typeface="Cambria Math" panose="02040503050406030204" pitchFamily="18" charset="0"/>
                                <a:cs typeface="Times New Roman" panose="02020603050405020304" pitchFamily="18" charset="0"/>
                              </a:rPr>
                              <m:t>2</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a:latin typeface="Cambria Math" panose="02040503050406030204" pitchFamily="18" charset="0"/>
                            <a:cs typeface="Times New Roman" panose="02020603050405020304" pitchFamily="18" charset="0"/>
                          </a:rPr>
                        </m:ctrlPr>
                      </m:sSubSupPr>
                      <m:e>
                        <m:r>
                          <a:rPr lang="en-IN" i="1">
                            <a:latin typeface="Cambria Math" panose="02040503050406030204" pitchFamily="18" charset="0"/>
                            <a:ea typeface="Cambria Math" panose="02040503050406030204" pitchFamily="18" charset="0"/>
                            <a:cs typeface="Times New Roman" panose="02020603050405020304" pitchFamily="18" charset="0"/>
                          </a:rPr>
                          <m:t>𝜎</m:t>
                        </m:r>
                      </m:e>
                      <m:sub>
                        <m:r>
                          <a:rPr lang="en-GB" i="1">
                            <a:latin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The populations are independent. </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764704"/>
                <a:ext cx="7427168" cy="4525963"/>
              </a:xfrm>
              <a:blipFill rotWithShape="1">
                <a:blip r:embed="rId1"/>
                <a:stretch>
                  <a:fillRect l="-6" t="-4" b="-1902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40F6F45E-46CF-4A2B-8A47-5F302BE83F5F}"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836712"/>
                <a:ext cx="7283152"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As the variances cannot be negative, we consider the ratio of the two variances instead of their difference in making comparison between them.</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point estimate for the ratio </a:t>
                </a:r>
                <a14:m>
                  <m:oMath xmlns:m="http://schemas.openxmlformats.org/officeDocument/2006/math">
                    <m:f>
                      <m:fPr>
                        <m:type m:val="skw"/>
                        <m:ctrlPr>
                          <a:rPr lang="en-US" i="1" smtClean="0">
                            <a:latin typeface="Cambria Math" panose="02040503050406030204" pitchFamily="18" charset="0"/>
                            <a:cs typeface="Times New Roman" panose="02020603050405020304" pitchFamily="18" charset="0"/>
                          </a:rPr>
                        </m:ctrlPr>
                      </m:fPr>
                      <m:num>
                        <m:sSubSup>
                          <m:sSubSupPr>
                            <m:ctrlPr>
                              <a:rPr lang="en-US" i="1" smtClean="0">
                                <a:latin typeface="Cambria Math" panose="02040503050406030204" pitchFamily="18" charset="0"/>
                                <a:cs typeface="Times New Roman" panose="02020603050405020304" pitchFamily="18" charset="0"/>
                              </a:rPr>
                            </m:ctrlPr>
                          </m:sSubSupPr>
                          <m:e>
                            <m:r>
                              <a:rPr lang="en-US"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2</m:t>
                            </m:r>
                          </m:sup>
                        </m:sSubSup>
                      </m:num>
                      <m:den>
                        <m:sSubSup>
                          <m:sSubSupPr>
                            <m:ctrlPr>
                              <a:rPr lang="en-US" i="1" smtClean="0">
                                <a:latin typeface="Cambria Math" panose="02040503050406030204" pitchFamily="18" charset="0"/>
                                <a:cs typeface="Times New Roman" panose="02020603050405020304" pitchFamily="18" charset="0"/>
                              </a:rPr>
                            </m:ctrlPr>
                          </m:sSubSupPr>
                          <m:e>
                            <m:r>
                              <a:rPr lang="en-US"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 is </a:t>
                </a:r>
                <a14:m>
                  <m:oMath xmlns:m="http://schemas.openxmlformats.org/officeDocument/2006/math">
                    <m:f>
                      <m:fPr>
                        <m:type m:val="skw"/>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b="0" i="1" smtClean="0">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a14:m>
                <a:r>
                  <a:rPr lang="en-US" dirty="0">
                    <a:latin typeface="Times New Roman" panose="02020603050405020304" pitchFamily="18" charset="0"/>
                    <a:cs typeface="Times New Roman" panose="02020603050405020304" pitchFamily="18" charset="0"/>
                  </a:rPr>
                  <a:t> are the respective sample variances.</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836712"/>
                <a:ext cx="7283152" cy="4525963"/>
              </a:xfrm>
              <a:blipFill rotWithShape="1">
                <a:blip r:embed="rId1"/>
                <a:stretch>
                  <a:fillRect l="-6" t="-9" r="2" b="-13902"/>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BFC4E506-E600-4749-A29F-4ED1FFAAF911}"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21375" y="704735"/>
                <a:ext cx="7499176"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It is known that when the populations are normal, </a:t>
                </a:r>
                <a14:m>
                  <m:oMath xmlns:m="http://schemas.openxmlformats.org/officeDocument/2006/math">
                    <m:f>
                      <m:fPr>
                        <m:type m:val="skw"/>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 follows an F-distribution with degrees of freedom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 The table for the F-distribution is given in the </a:t>
                </a:r>
                <a:r>
                  <a:rPr lang="en-US" dirty="0">
                    <a:latin typeface="Times New Roman" panose="02020603050405020304" pitchFamily="18" charset="0"/>
                    <a:cs typeface="Times New Roman" panose="02020603050405020304" pitchFamily="18" charset="0"/>
                    <a:hlinkClick r:id="rId1"/>
                  </a:rPr>
                  <a:t>Statistical Table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21375" y="704735"/>
                <a:ext cx="7499176" cy="4525963"/>
              </a:xfrm>
              <a:blipFill rotWithShape="1">
                <a:blip r:embed="rId2"/>
                <a:stretch>
                  <a:fillRect l="-4" t="-11" r="1" b="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pic>
        <p:nvPicPr>
          <p:cNvPr id="1026" name="Picture 2" descr="http://www.statistics4u.info/fundstat_eng/img/hl_fdist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789040"/>
            <a:ext cx="4591050" cy="220980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a:defRPr/>
            </a:pPr>
            <a:fld id="{59259FB2-A2B5-4DF5-8724-5EEA1B0B86E4}"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88185" y="836712"/>
                <a:ext cx="7416824" cy="4267200"/>
              </a:xfrm>
            </p:spPr>
            <p:txBody>
              <a:bodyPr/>
              <a:lstStyle/>
              <a:p>
                <a:pPr marL="0" indent="0" algn="just">
                  <a:buNone/>
                </a:pPr>
                <a:r>
                  <a:rPr lang="en-IN" sz="2700" dirty="0">
                    <a:latin typeface="Times New Roman" panose="02020603050405020304" pitchFamily="18" charset="0"/>
                    <a:cs typeface="Times New Roman" panose="02020603050405020304" pitchFamily="18" charset="0"/>
                  </a:rPr>
                  <a:t>Then </a:t>
                </a:r>
                <a14:m>
                  <m:oMath xmlns:m="http://schemas.openxmlformats.org/officeDocument/2006/math">
                    <m:d>
                      <m:dPr>
                        <m:ctrlPr>
                          <a:rPr lang="en-IN" sz="2700" i="1">
                            <a:latin typeface="Cambria Math" panose="02040503050406030204" pitchFamily="18" charset="0"/>
                            <a:cs typeface="Times New Roman" panose="02020603050405020304" pitchFamily="18" charset="0"/>
                          </a:rPr>
                        </m:ctrlPr>
                      </m:dPr>
                      <m:e>
                        <m:r>
                          <a:rPr lang="en-GB" sz="2700" i="1">
                            <a:latin typeface="Cambria Math" panose="02040503050406030204" pitchFamily="18" charset="0"/>
                            <a:cs typeface="Times New Roman" panose="02020603050405020304" pitchFamily="18" charset="0"/>
                          </a:rPr>
                          <m:t>1</m:t>
                        </m:r>
                        <m:r>
                          <a:rPr lang="en-GB" sz="2700" i="1">
                            <a:latin typeface="Cambria Math" panose="02040503050406030204" pitchFamily="18" charset="0"/>
                            <a:cs typeface="Times New Roman" panose="02020603050405020304" pitchFamily="18" charset="0"/>
                          </a:rPr>
                          <m:t>−</m:t>
                        </m:r>
                        <m:r>
                          <a:rPr lang="en-GB" sz="2700" i="1">
                            <a:latin typeface="Cambria Math" panose="02040503050406030204" pitchFamily="18" charset="0"/>
                            <a:ea typeface="Cambria Math" panose="02040503050406030204" pitchFamily="18" charset="0"/>
                            <a:cs typeface="Times New Roman" panose="02020603050405020304" pitchFamily="18" charset="0"/>
                          </a:rPr>
                          <m:t>𝛼</m:t>
                        </m:r>
                      </m:e>
                    </m:d>
                    <m:r>
                      <a:rPr lang="en-GB" sz="2700" i="1">
                        <a:latin typeface="Cambria Math" panose="02040503050406030204" pitchFamily="18" charset="0"/>
                        <a:cs typeface="Times New Roman" panose="02020603050405020304" pitchFamily="18" charset="0"/>
                      </a:rPr>
                      <m:t>∗</m:t>
                    </m:r>
                    <m:r>
                      <a:rPr lang="en-GB" sz="2700" i="1">
                        <a:latin typeface="Cambria Math" panose="02040503050406030204" pitchFamily="18" charset="0"/>
                        <a:cs typeface="Times New Roman" panose="02020603050405020304" pitchFamily="18" charset="0"/>
                      </a:rPr>
                      <m:t>100</m:t>
                    </m:r>
                    <m:r>
                      <a:rPr lang="en-GB" sz="2700" i="1">
                        <a:latin typeface="Cambria Math" panose="02040503050406030204" pitchFamily="18" charset="0"/>
                        <a:ea typeface="Cambria Math" panose="02040503050406030204" pitchFamily="18" charset="0"/>
                        <a:cs typeface="Times New Roman" panose="02020603050405020304" pitchFamily="18" charset="0"/>
                      </a:rPr>
                      <m:t>%</m:t>
                    </m:r>
                  </m:oMath>
                </a14:m>
                <a:r>
                  <a:rPr lang="en-IN" sz="2700" dirty="0">
                    <a:latin typeface="Times New Roman" panose="02020603050405020304" pitchFamily="18" charset="0"/>
                    <a:cs typeface="Times New Roman" panose="02020603050405020304" pitchFamily="18" charset="0"/>
                  </a:rPr>
                  <a:t> confidence interval for the </a:t>
                </a:r>
                <a14:m>
                  <m:oMath xmlns:m="http://schemas.openxmlformats.org/officeDocument/2006/math">
                    <m:f>
                      <m:fPr>
                        <m:type m:val="skw"/>
                        <m:ctrlPr>
                          <a:rPr lang="en-US" sz="2700" i="1">
                            <a:latin typeface="Cambria Math" panose="02040503050406030204" pitchFamily="18" charset="0"/>
                            <a:cs typeface="Times New Roman" panose="02020603050405020304" pitchFamily="18" charset="0"/>
                          </a:rPr>
                        </m:ctrlPr>
                      </m:fPr>
                      <m:num>
                        <m:sSubSup>
                          <m:sSubSupPr>
                            <m:ctrlPr>
                              <a:rPr lang="en-US" sz="2700" i="1">
                                <a:latin typeface="Cambria Math" panose="02040503050406030204" pitchFamily="18" charset="0"/>
                                <a:cs typeface="Times New Roman" panose="02020603050405020304" pitchFamily="18" charset="0"/>
                              </a:rPr>
                            </m:ctrlPr>
                          </m:sSubSupPr>
                          <m:e>
                            <m:r>
                              <a:rPr lang="en-US" sz="27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latin typeface="Cambria Math" panose="02040503050406030204" pitchFamily="18" charset="0"/>
                                <a:cs typeface="Times New Roman" panose="02020603050405020304" pitchFamily="18" charset="0"/>
                              </a:rPr>
                              <m:t>1</m:t>
                            </m:r>
                          </m:sub>
                          <m:sup>
                            <m:r>
                              <a:rPr lang="en-US" sz="2700" i="1">
                                <a:latin typeface="Cambria Math" panose="02040503050406030204" pitchFamily="18" charset="0"/>
                                <a:cs typeface="Times New Roman" panose="02020603050405020304" pitchFamily="18" charset="0"/>
                              </a:rPr>
                              <m:t>2</m:t>
                            </m:r>
                          </m:sup>
                        </m:sSubSup>
                      </m:num>
                      <m:den>
                        <m:sSubSup>
                          <m:sSubSupPr>
                            <m:ctrlPr>
                              <a:rPr lang="en-US" sz="2700" i="1">
                                <a:latin typeface="Cambria Math" panose="02040503050406030204" pitchFamily="18" charset="0"/>
                                <a:cs typeface="Times New Roman" panose="02020603050405020304" pitchFamily="18" charset="0"/>
                              </a:rPr>
                            </m:ctrlPr>
                          </m:sSubSupPr>
                          <m:e>
                            <m:r>
                              <a:rPr lang="en-US" sz="27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latin typeface="Cambria Math" panose="02040503050406030204" pitchFamily="18" charset="0"/>
                                <a:cs typeface="Times New Roman" panose="02020603050405020304" pitchFamily="18" charset="0"/>
                              </a:rPr>
                              <m:t>2</m:t>
                            </m:r>
                          </m:sub>
                          <m:sup>
                            <m:r>
                              <a:rPr lang="en-US" sz="2700" i="1">
                                <a:latin typeface="Cambria Math" panose="02040503050406030204" pitchFamily="18" charset="0"/>
                                <a:cs typeface="Times New Roman" panose="02020603050405020304" pitchFamily="18" charset="0"/>
                              </a:rPr>
                              <m:t>2</m:t>
                            </m:r>
                          </m:sup>
                        </m:sSubSup>
                      </m:den>
                    </m:f>
                  </m:oMath>
                </a14:m>
                <a:r>
                  <a:rPr lang="en-IN" sz="27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computed as,</a:t>
                </a:r>
                <a:endParaRPr lang="en-US" sz="2700" dirty="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700" i="1" smtClean="0">
                              <a:solidFill>
                                <a:srgbClr val="0070C0"/>
                              </a:solidFill>
                              <a:latin typeface="Cambria Math" panose="02040503050406030204" pitchFamily="18" charset="0"/>
                              <a:cs typeface="Times New Roman" panose="02020603050405020304" pitchFamily="18" charset="0"/>
                            </a:rPr>
                          </m:ctrlPr>
                        </m:fPr>
                        <m:num>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1</m:t>
                              </m:r>
                            </m:sub>
                            <m:sup>
                              <m:r>
                                <a:rPr lang="en-US" sz="2700" i="1">
                                  <a:solidFill>
                                    <a:srgbClr val="0070C0"/>
                                  </a:solidFill>
                                  <a:latin typeface="Cambria Math" panose="02040503050406030204" pitchFamily="18" charset="0"/>
                                  <a:cs typeface="Times New Roman" panose="02020603050405020304" pitchFamily="18" charset="0"/>
                                </a:rPr>
                                <m:t>2</m:t>
                              </m:r>
                            </m:sup>
                          </m:sSubSup>
                        </m:num>
                        <m:den>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2</m:t>
                              </m:r>
                            </m:sub>
                            <m:sup>
                              <m:r>
                                <a:rPr lang="en-US" sz="2700" i="1">
                                  <a:solidFill>
                                    <a:srgbClr val="0070C0"/>
                                  </a:solidFill>
                                  <a:latin typeface="Cambria Math" panose="02040503050406030204" pitchFamily="18" charset="0"/>
                                  <a:cs typeface="Times New Roman" panose="02020603050405020304" pitchFamily="18" charset="0"/>
                                </a:rPr>
                                <m:t>2</m:t>
                              </m:r>
                            </m:sup>
                          </m:sSubSup>
                        </m:den>
                      </m:f>
                      <m:r>
                        <a:rPr lang="en-US" sz="2700" i="1">
                          <a:solidFill>
                            <a:srgbClr val="0070C0"/>
                          </a:solidFill>
                          <a:latin typeface="Cambria Math" panose="02040503050406030204" pitchFamily="18" charset="0"/>
                          <a:cs typeface="Times New Roman" panose="02020603050405020304" pitchFamily="18" charset="0"/>
                        </a:rPr>
                        <m:t>∗</m:t>
                      </m:r>
                      <m:f>
                        <m:fPr>
                          <m:ctrlPr>
                            <a:rPr lang="en-US" sz="2700" i="1">
                              <a:solidFill>
                                <a:srgbClr val="0070C0"/>
                              </a:solidFill>
                              <a:latin typeface="Cambria Math" panose="02040503050406030204" pitchFamily="18" charset="0"/>
                              <a:cs typeface="Times New Roman" panose="02020603050405020304" pitchFamily="18" charset="0"/>
                            </a:rPr>
                          </m:ctrlPr>
                        </m:fPr>
                        <m:num>
                          <m:r>
                            <a:rPr lang="en-US" sz="2700" i="1">
                              <a:solidFill>
                                <a:srgbClr val="0070C0"/>
                              </a:solidFill>
                              <a:latin typeface="Cambria Math" panose="02040503050406030204" pitchFamily="18" charset="0"/>
                              <a:cs typeface="Times New Roman" panose="02020603050405020304" pitchFamily="18" charset="0"/>
                            </a:rPr>
                            <m:t>1</m:t>
                          </m:r>
                        </m:num>
                        <m:den>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𝐹</m:t>
                              </m:r>
                            </m:e>
                            <m:sub>
                              <m:f>
                                <m:fPr>
                                  <m:type m:val="lin"/>
                                  <m:ctrlPr>
                                    <a:rPr lang="en-US" sz="2700" i="1">
                                      <a:solidFill>
                                        <a:srgbClr val="0070C0"/>
                                      </a:solidFill>
                                      <a:latin typeface="Cambria Math" panose="02040503050406030204" pitchFamily="18" charset="0"/>
                                      <a:cs typeface="Times New Roman" panose="02020603050405020304" pitchFamily="18" charset="0"/>
                                    </a:rPr>
                                  </m:ctrlPr>
                                </m:fPr>
                                <m:num>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solidFill>
                                        <a:srgbClr val="0070C0"/>
                                      </a:solidFill>
                                      <a:latin typeface="Cambria Math" panose="02040503050406030204" pitchFamily="18" charset="0"/>
                                      <a:cs typeface="Times New Roman" panose="02020603050405020304" pitchFamily="18" charset="0"/>
                                    </a:rPr>
                                    <m:t>2</m:t>
                                  </m:r>
                                </m:den>
                              </m:f>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1</m:t>
                                  </m:r>
                                </m:sub>
                              </m:sSub>
                              <m:r>
                                <a:rPr lang="en-US" sz="2700" i="1">
                                  <a:solidFill>
                                    <a:srgbClr val="0070C0"/>
                                  </a:solidFill>
                                  <a:latin typeface="Cambria Math" panose="02040503050406030204" pitchFamily="18" charset="0"/>
                                  <a:cs typeface="Times New Roman" panose="02020603050405020304" pitchFamily="18" charset="0"/>
                                </a:rPr>
                                <m:t> −</m:t>
                              </m:r>
                              <m:r>
                                <a:rPr lang="en-US" sz="2700" i="1">
                                  <a:solidFill>
                                    <a:srgbClr val="0070C0"/>
                                  </a:solidFill>
                                  <a:latin typeface="Cambria Math" panose="02040503050406030204" pitchFamily="18" charset="0"/>
                                  <a:cs typeface="Times New Roman" panose="02020603050405020304" pitchFamily="18" charset="0"/>
                                </a:rPr>
                                <m:t>1</m:t>
                              </m:r>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2</m:t>
                                  </m:r>
                                </m:sub>
                              </m:sSub>
                              <m:r>
                                <a:rPr lang="en-US" sz="2700" i="1">
                                  <a:solidFill>
                                    <a:srgbClr val="0070C0"/>
                                  </a:solidFill>
                                  <a:latin typeface="Cambria Math" panose="02040503050406030204" pitchFamily="18" charset="0"/>
                                  <a:cs typeface="Times New Roman" panose="02020603050405020304" pitchFamily="18" charset="0"/>
                                </a:rPr>
                                <m:t> −</m:t>
                              </m:r>
                              <m:r>
                                <a:rPr lang="en-US" sz="2700" i="1">
                                  <a:solidFill>
                                    <a:srgbClr val="0070C0"/>
                                  </a:solidFill>
                                  <a:latin typeface="Cambria Math" panose="02040503050406030204" pitchFamily="18" charset="0"/>
                                  <a:cs typeface="Times New Roman" panose="02020603050405020304" pitchFamily="18" charset="0"/>
                                </a:rPr>
                                <m:t>1</m:t>
                              </m:r>
                            </m:sub>
                          </m:sSub>
                        </m:den>
                      </m:f>
                      <m:r>
                        <a:rPr lang="en-US" sz="2700" i="1">
                          <a:solidFill>
                            <a:srgbClr val="0070C0"/>
                          </a:solidFill>
                          <a:latin typeface="Cambria Math" panose="02040503050406030204" pitchFamily="18" charset="0"/>
                          <a:cs typeface="Times New Roman" panose="02020603050405020304" pitchFamily="18" charset="0"/>
                        </a:rPr>
                        <m:t> </m:t>
                      </m:r>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m:t>
                      </m:r>
                      <m:f>
                        <m:fPr>
                          <m:ctrlP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&lt;</m:t>
                      </m:r>
                      <m:f>
                        <m:fPr>
                          <m:ctrlPr>
                            <a:rPr lang="en-US" sz="2700" i="1">
                              <a:solidFill>
                                <a:srgbClr val="0070C0"/>
                              </a:solidFill>
                              <a:latin typeface="Cambria Math" panose="02040503050406030204" pitchFamily="18" charset="0"/>
                              <a:cs typeface="Times New Roman" panose="02020603050405020304" pitchFamily="18" charset="0"/>
                            </a:rPr>
                          </m:ctrlPr>
                        </m:fPr>
                        <m:num>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1</m:t>
                              </m:r>
                            </m:sub>
                            <m:sup>
                              <m:r>
                                <a:rPr lang="en-US" sz="2700" i="1">
                                  <a:solidFill>
                                    <a:srgbClr val="0070C0"/>
                                  </a:solidFill>
                                  <a:latin typeface="Cambria Math" panose="02040503050406030204" pitchFamily="18" charset="0"/>
                                  <a:cs typeface="Times New Roman" panose="02020603050405020304" pitchFamily="18" charset="0"/>
                                </a:rPr>
                                <m:t>2</m:t>
                              </m:r>
                            </m:sup>
                          </m:sSubSup>
                        </m:num>
                        <m:den>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2</m:t>
                              </m:r>
                            </m:sub>
                            <m:sup>
                              <m:r>
                                <a:rPr lang="en-US" sz="2700" i="1">
                                  <a:solidFill>
                                    <a:srgbClr val="0070C0"/>
                                  </a:solidFill>
                                  <a:latin typeface="Cambria Math" panose="02040503050406030204" pitchFamily="18" charset="0"/>
                                  <a:cs typeface="Times New Roman" panose="02020603050405020304" pitchFamily="18" charset="0"/>
                                </a:rPr>
                                <m:t>2</m:t>
                              </m:r>
                            </m:sup>
                          </m:sSubSup>
                        </m:den>
                      </m:f>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𝐹</m:t>
                          </m:r>
                        </m:e>
                        <m:sub>
                          <m:f>
                            <m:fPr>
                              <m:type m:val="lin"/>
                              <m:ctrlPr>
                                <a:rPr lang="en-US" sz="2700" i="1">
                                  <a:solidFill>
                                    <a:srgbClr val="0070C0"/>
                                  </a:solidFill>
                                  <a:latin typeface="Cambria Math" panose="02040503050406030204" pitchFamily="18" charset="0"/>
                                  <a:cs typeface="Times New Roman" panose="02020603050405020304" pitchFamily="18" charset="0"/>
                                </a:rPr>
                              </m:ctrlPr>
                            </m:fPr>
                            <m:num>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solidFill>
                                    <a:srgbClr val="0070C0"/>
                                  </a:solidFill>
                                  <a:latin typeface="Cambria Math" panose="02040503050406030204" pitchFamily="18" charset="0"/>
                                  <a:cs typeface="Times New Roman" panose="02020603050405020304" pitchFamily="18" charset="0"/>
                                </a:rPr>
                                <m:t>2</m:t>
                              </m:r>
                            </m:den>
                          </m:f>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2</m:t>
                              </m:r>
                            </m:sub>
                          </m:sSub>
                          <m:r>
                            <a:rPr lang="en-US" sz="2700" i="1">
                              <a:solidFill>
                                <a:srgbClr val="0070C0"/>
                              </a:solidFill>
                              <a:latin typeface="Cambria Math" panose="02040503050406030204" pitchFamily="18" charset="0"/>
                              <a:cs typeface="Times New Roman" panose="02020603050405020304" pitchFamily="18" charset="0"/>
                            </a:rPr>
                            <m:t> −</m:t>
                          </m:r>
                          <m:r>
                            <a:rPr lang="en-US" sz="2700" i="1">
                              <a:solidFill>
                                <a:srgbClr val="0070C0"/>
                              </a:solidFill>
                              <a:latin typeface="Cambria Math" panose="02040503050406030204" pitchFamily="18" charset="0"/>
                              <a:cs typeface="Times New Roman" panose="02020603050405020304" pitchFamily="18" charset="0"/>
                            </a:rPr>
                            <m:t>1</m:t>
                          </m:r>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1</m:t>
                              </m:r>
                            </m:sub>
                          </m:sSub>
                          <m:r>
                            <a:rPr lang="en-US" sz="2700" i="1">
                              <a:solidFill>
                                <a:srgbClr val="0070C0"/>
                              </a:solidFill>
                              <a:latin typeface="Cambria Math" panose="02040503050406030204" pitchFamily="18" charset="0"/>
                              <a:cs typeface="Times New Roman" panose="02020603050405020304" pitchFamily="18" charset="0"/>
                            </a:rPr>
                            <m:t> −</m:t>
                          </m:r>
                          <m:r>
                            <a:rPr lang="en-US" sz="2700" i="1">
                              <a:solidFill>
                                <a:srgbClr val="0070C0"/>
                              </a:solidFill>
                              <a:latin typeface="Cambria Math" panose="02040503050406030204" pitchFamily="18" charset="0"/>
                              <a:cs typeface="Times New Roman" panose="02020603050405020304" pitchFamily="18" charset="0"/>
                            </a:rPr>
                            <m:t>1</m:t>
                          </m:r>
                        </m:sub>
                      </m:sSub>
                    </m:oMath>
                  </m:oMathPara>
                </a14:m>
                <a:endParaRPr lang="en-US" sz="27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7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𝐹</m:t>
                        </m:r>
                      </m:e>
                      <m:sub>
                        <m:f>
                          <m:fPr>
                            <m:type m:val="lin"/>
                            <m:ctrlPr>
                              <a:rPr lang="en-US" sz="2700" i="1">
                                <a:latin typeface="Cambria Math" panose="02040503050406030204" pitchFamily="18" charset="0"/>
                                <a:cs typeface="Times New Roman" panose="02020603050405020304" pitchFamily="18" charset="0"/>
                              </a:rPr>
                            </m:ctrlPr>
                          </m:fPr>
                          <m:num>
                            <m:r>
                              <a:rPr lang="en-US" sz="27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latin typeface="Cambria Math" panose="02040503050406030204" pitchFamily="18" charset="0"/>
                                <a:cs typeface="Times New Roman" panose="02020603050405020304" pitchFamily="18" charset="0"/>
                              </a:rPr>
                              <m:t>2</m:t>
                            </m:r>
                          </m:den>
                        </m:f>
                        <m:r>
                          <a:rPr lang="en-US" sz="2700" i="1">
                            <a:latin typeface="Cambria Math" panose="02040503050406030204" pitchFamily="18" charset="0"/>
                            <a:cs typeface="Times New Roman" panose="02020603050405020304" pitchFamily="18" charset="0"/>
                          </a:rPr>
                          <m:t>,</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r>
                          <a:rPr lang="en-US" sz="2700" i="1">
                            <a:latin typeface="Cambria Math" panose="02040503050406030204" pitchFamily="18" charset="0"/>
                            <a:cs typeface="Times New Roman" panose="02020603050405020304" pitchFamily="18" charset="0"/>
                          </a:rPr>
                          <m:t>,</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sub>
                    </m:sSub>
                  </m:oMath>
                </a14:m>
                <a:r>
                  <a:rPr lang="en-US" sz="2700" dirty="0">
                    <a:latin typeface="Times New Roman" panose="02020603050405020304" pitchFamily="18" charset="0"/>
                    <a:cs typeface="Times New Roman" panose="02020603050405020304" pitchFamily="18" charset="0"/>
                  </a:rPr>
                  <a:t> is the percentile value in the F-distribution such that the right side area is for degrees of freedom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oMath>
                </a14:m>
                <a:r>
                  <a:rPr lang="en-US" sz="27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oMath>
                </a14:m>
                <a:r>
                  <a:rPr lang="en-US" sz="27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𝐹</m:t>
                        </m:r>
                      </m:e>
                      <m:sub>
                        <m:f>
                          <m:fPr>
                            <m:type m:val="lin"/>
                            <m:ctrlPr>
                              <a:rPr lang="en-US" sz="2700" i="1">
                                <a:latin typeface="Cambria Math" panose="02040503050406030204" pitchFamily="18" charset="0"/>
                                <a:cs typeface="Times New Roman" panose="02020603050405020304" pitchFamily="18" charset="0"/>
                              </a:rPr>
                            </m:ctrlPr>
                          </m:fPr>
                          <m:num>
                            <m:r>
                              <a:rPr lang="en-US" sz="27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latin typeface="Cambria Math" panose="02040503050406030204" pitchFamily="18" charset="0"/>
                                <a:cs typeface="Times New Roman" panose="02020603050405020304" pitchFamily="18" charset="0"/>
                              </a:rPr>
                              <m:t>2</m:t>
                            </m:r>
                          </m:den>
                        </m:f>
                        <m:r>
                          <a:rPr lang="en-US" sz="2700" i="1">
                            <a:latin typeface="Cambria Math" panose="02040503050406030204" pitchFamily="18" charset="0"/>
                            <a:cs typeface="Times New Roman" panose="02020603050405020304" pitchFamily="18" charset="0"/>
                          </a:rPr>
                          <m:t>,</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r>
                          <a:rPr lang="en-US" sz="2700" i="1">
                            <a:latin typeface="Cambria Math" panose="02040503050406030204" pitchFamily="18" charset="0"/>
                            <a:cs typeface="Times New Roman" panose="02020603050405020304" pitchFamily="18" charset="0"/>
                          </a:rPr>
                          <m:t>,</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sub>
                    </m:sSub>
                  </m:oMath>
                </a14:m>
                <a:r>
                  <a:rPr lang="en-US" sz="2700" dirty="0">
                    <a:latin typeface="Times New Roman" panose="02020603050405020304" pitchFamily="18" charset="0"/>
                    <a:cs typeface="Times New Roman" panose="02020603050405020304" pitchFamily="18" charset="0"/>
                  </a:rPr>
                  <a:t> is the percentile value in the F distribution such that the right side area is </a:t>
                </a:r>
                <a14:m>
                  <m:oMath xmlns:m="http://schemas.openxmlformats.org/officeDocument/2006/math">
                    <m:f>
                      <m:fPr>
                        <m:type m:val="lin"/>
                        <m:ctrlPr>
                          <a:rPr lang="en-US" sz="2700" i="1">
                            <a:latin typeface="Cambria Math" panose="02040503050406030204" pitchFamily="18" charset="0"/>
                            <a:cs typeface="Times New Roman" panose="02020603050405020304" pitchFamily="18" charset="0"/>
                          </a:rPr>
                        </m:ctrlPr>
                      </m:fPr>
                      <m:num>
                        <m:r>
                          <a:rPr lang="en-US" sz="27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latin typeface="Cambria Math" panose="02040503050406030204" pitchFamily="18" charset="0"/>
                            <a:cs typeface="Times New Roman" panose="02020603050405020304" pitchFamily="18" charset="0"/>
                          </a:rPr>
                          <m:t>2</m:t>
                        </m:r>
                      </m:den>
                    </m:f>
                  </m:oMath>
                </a14:m>
                <a:r>
                  <a:rPr lang="en-US" sz="2700" dirty="0">
                    <a:latin typeface="Times New Roman" panose="02020603050405020304" pitchFamily="18" charset="0"/>
                    <a:cs typeface="Times New Roman" panose="02020603050405020304" pitchFamily="18" charset="0"/>
                  </a:rPr>
                  <a:t> for degrees of freedom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oMath>
                </a14:m>
                <a:r>
                  <a:rPr lang="en-US" sz="27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oMath>
                </a14:m>
                <a:r>
                  <a:rPr lang="en-US" sz="2700" dirty="0">
                    <a:latin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cs typeface="Times New Roman" panose="02020603050405020304" pitchFamily="18" charset="0"/>
                </a:endParaRPr>
              </a:p>
              <a:p>
                <a:pPr marL="0" indent="0" algn="just">
                  <a:buNone/>
                </a:pPr>
                <a:endParaRPr lang="en-US" sz="27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88185" y="836712"/>
                <a:ext cx="7416824" cy="4267200"/>
              </a:xfrm>
              <a:blipFill rotWithShape="1">
                <a:blip r:embed="rId1"/>
                <a:stretch>
                  <a:fillRect l="-5" t="-10" r="6" b="-2298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50DD7A57-2133-4F02-B479-3752D0842476}"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26852"/>
            <a:ext cx="8229600" cy="1143000"/>
          </a:xfrm>
        </p:spPr>
        <p:txBody>
          <a:bodyPr/>
          <a:lstStyle/>
          <a:p>
            <a:pPr algn="ct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difference between two independent population variances,</a:t>
            </a:r>
            <a:endPar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03648" y="1600202"/>
                <a:ext cx="7283152" cy="4525963"/>
              </a:xfrm>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Case 1:</a:t>
                </a:r>
                <a:endParaRPr lang="en-US" i="1"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&lt;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Case 2:</a:t>
                </a:r>
                <a:endParaRPr lang="en-US" dirty="0">
                  <a:solidFill>
                    <a:srgbClr val="FF0000"/>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&gt;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Case 3: </a:t>
                </a:r>
                <a:endParaRPr lang="en-US" i="1"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403648" y="1600202"/>
                <a:ext cx="7283152" cy="4525963"/>
              </a:xfrm>
              <a:blipFill rotWithShape="1">
                <a:blip r:embed="rId1"/>
                <a:stretch>
                  <a:fillRect l="-4" b="-834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E59CD7E3-422D-44F2-83FC-6E7ABA3F2130}"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29003" y="692696"/>
                <a:ext cx="8003232"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By the central limit theorem, for large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has approximate normal distribution with mean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and variance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cs typeface="Times New Roman" panose="02020603050405020304" pitchFamily="18" charset="0"/>
                      </a:rPr>
                      <m:t> −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Then </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US" dirty="0">
                    <a:latin typeface="Times New Roman" panose="02020603050405020304" pitchFamily="18" charset="0"/>
                    <a:cs typeface="Times New Roman" panose="02020603050405020304" pitchFamily="18" charset="0"/>
                  </a:rPr>
                  <a:t>*100% confidence interval estimate for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 computed as</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cs typeface="Times New Roman" panose="02020603050405020304" pitchFamily="18" charset="0"/>
                            </a:rPr>
                          </m:ctrlPr>
                        </m:dPr>
                        <m:e>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𝐸</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𝐸</m:t>
                          </m:r>
                        </m:e>
                      </m:d>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where,    </a:t>
                </a:r>
                <a14:m>
                  <m:oMath xmlns:m="http://schemas.openxmlformats.org/officeDocument/2006/math">
                    <m:r>
                      <a:rPr lang="en-US" i="1">
                        <a:latin typeface="Cambria Math" panose="02040503050406030204" pitchFamily="18" charset="0"/>
                        <a:cs typeface="Times New Roman" panose="02020603050405020304" pitchFamily="18" charset="0"/>
                      </a:rPr>
                      <m:t>𝐸</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f>
                          <m:fPr>
                            <m:type m:val="skw"/>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𝛼</m:t>
                            </m:r>
                          </m:num>
                          <m:den>
                            <m:r>
                              <a:rPr lang="en-US" i="1">
                                <a:latin typeface="Cambria Math" panose="02040503050406030204" pitchFamily="18" charset="0"/>
                                <a:cs typeface="Times New Roman" panose="02020603050405020304" pitchFamily="18" charset="0"/>
                              </a:rPr>
                              <m:t>2</m:t>
                            </m:r>
                          </m:den>
                        </m:f>
                      </m:sub>
                    </m:sSub>
                    <m:r>
                      <a:rPr lang="en-US" i="1">
                        <a:latin typeface="Cambria Math" panose="02040503050406030204" pitchFamily="18" charset="0"/>
                        <a:cs typeface="Times New Roman" panose="02020603050405020304" pitchFamily="18" charset="0"/>
                      </a:rPr>
                      <m:t>∗</m:t>
                    </m:r>
                    <m:rad>
                      <m:radPr>
                        <m:degHide m:val="on"/>
                        <m:ctrlPr>
                          <a:rPr lang="en-US" i="1">
                            <a:latin typeface="Cambria Math" panose="02040503050406030204" pitchFamily="18" charset="0"/>
                            <a:cs typeface="Times New Roman" panose="02020603050405020304" pitchFamily="18" charset="0"/>
                          </a:rPr>
                        </m:ctrlPr>
                      </m:radPr>
                      <m:deg/>
                      <m:e>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GB"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e>
                    </m:rad>
                  </m:oMath>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29003" y="692696"/>
                <a:ext cx="8003232" cy="4525963"/>
              </a:xfrm>
              <a:blipFill rotWithShape="1">
                <a:blip r:embed="rId1"/>
                <a:stretch>
                  <a:fillRect l="-8" t="-12" r="4" b="-17336"/>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5614400E-84CD-461E-A166-35B3C4902EF1}"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92696"/>
                <a:ext cx="7427168"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Under the assumption that the null hypothesis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oMath>
                </a14:m>
                <a:r>
                  <a:rPr lang="en-US" dirty="0">
                    <a:latin typeface="Times New Roman" panose="02020603050405020304" pitchFamily="18" charset="0"/>
                    <a:cs typeface="Times New Roman" panose="02020603050405020304" pitchFamily="18" charset="0"/>
                  </a:rPr>
                  <a:t> is true, the test statistic </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i="1">
                          <a:solidFill>
                            <a:srgbClr val="00B0F0"/>
                          </a:solidFill>
                          <a:latin typeface="Cambria Math" panose="02040503050406030204" pitchFamily="18" charset="0"/>
                          <a:cs typeface="Times New Roman" panose="02020603050405020304" pitchFamily="18" charset="0"/>
                        </a:rPr>
                        <m:t>𝐹</m:t>
                      </m:r>
                      <m:r>
                        <a:rPr lang="en-US" i="1">
                          <a:solidFill>
                            <a:srgbClr val="00B0F0"/>
                          </a:solidFill>
                          <a:latin typeface="Cambria Math" panose="02040503050406030204" pitchFamily="18" charset="0"/>
                          <a:cs typeface="Times New Roman" panose="02020603050405020304" pitchFamily="18" charset="0"/>
                        </a:rPr>
                        <m:t>=</m:t>
                      </m:r>
                      <m:f>
                        <m:fPr>
                          <m:ctrlPr>
                            <a:rPr lang="en-US" i="1">
                              <a:solidFill>
                                <a:srgbClr val="00B0F0"/>
                              </a:solidFill>
                              <a:latin typeface="Cambria Math" panose="02040503050406030204" pitchFamily="18" charset="0"/>
                              <a:cs typeface="Times New Roman" panose="02020603050405020304" pitchFamily="18" charset="0"/>
                            </a:rPr>
                          </m:ctrlPr>
                        </m:fPr>
                        <m:num>
                          <m:sSubSup>
                            <m:sSubSupPr>
                              <m:ctrlPr>
                                <a:rPr lang="en-US" i="1">
                                  <a:solidFill>
                                    <a:srgbClr val="00B0F0"/>
                                  </a:solidFill>
                                  <a:latin typeface="Cambria Math" panose="02040503050406030204" pitchFamily="18" charset="0"/>
                                  <a:cs typeface="Times New Roman" panose="02020603050405020304" pitchFamily="18" charset="0"/>
                                </a:rPr>
                              </m:ctrlPr>
                            </m:sSubSupPr>
                            <m:e>
                              <m:r>
                                <a:rPr lang="en-US" i="1">
                                  <a:solidFill>
                                    <a:srgbClr val="00B0F0"/>
                                  </a:solidFill>
                                  <a:latin typeface="Cambria Math" panose="02040503050406030204" pitchFamily="18" charset="0"/>
                                  <a:cs typeface="Times New Roman" panose="02020603050405020304" pitchFamily="18" charset="0"/>
                                </a:rPr>
                                <m:t>𝑆</m:t>
                              </m:r>
                            </m:e>
                            <m:sub>
                              <m:r>
                                <a:rPr lang="en-US" i="1">
                                  <a:solidFill>
                                    <a:srgbClr val="00B0F0"/>
                                  </a:solidFill>
                                  <a:latin typeface="Cambria Math" panose="02040503050406030204" pitchFamily="18" charset="0"/>
                                  <a:cs typeface="Times New Roman" panose="02020603050405020304" pitchFamily="18" charset="0"/>
                                </a:rPr>
                                <m:t>1</m:t>
                              </m:r>
                            </m:sub>
                            <m:sup>
                              <m:r>
                                <a:rPr lang="en-US" i="1">
                                  <a:solidFill>
                                    <a:srgbClr val="00B0F0"/>
                                  </a:solidFill>
                                  <a:latin typeface="Cambria Math" panose="02040503050406030204" pitchFamily="18" charset="0"/>
                                  <a:cs typeface="Times New Roman" panose="02020603050405020304" pitchFamily="18" charset="0"/>
                                </a:rPr>
                                <m:t>2</m:t>
                              </m:r>
                            </m:sup>
                          </m:sSubSup>
                        </m:num>
                        <m:den>
                          <m:sSubSup>
                            <m:sSubSupPr>
                              <m:ctrlPr>
                                <a:rPr lang="en-US" i="1">
                                  <a:solidFill>
                                    <a:srgbClr val="00B0F0"/>
                                  </a:solidFill>
                                  <a:latin typeface="Cambria Math" panose="02040503050406030204" pitchFamily="18" charset="0"/>
                                  <a:cs typeface="Times New Roman" panose="02020603050405020304" pitchFamily="18" charset="0"/>
                                </a:rPr>
                              </m:ctrlPr>
                            </m:sSubSupPr>
                            <m:e>
                              <m:r>
                                <a:rPr lang="en-US" i="1">
                                  <a:solidFill>
                                    <a:srgbClr val="00B0F0"/>
                                  </a:solidFill>
                                  <a:latin typeface="Cambria Math" panose="02040503050406030204" pitchFamily="18" charset="0"/>
                                  <a:cs typeface="Times New Roman" panose="02020603050405020304" pitchFamily="18" charset="0"/>
                                </a:rPr>
                                <m:t>𝑆</m:t>
                              </m:r>
                            </m:e>
                            <m:sub>
                              <m:r>
                                <a:rPr lang="en-US" i="1">
                                  <a:solidFill>
                                    <a:srgbClr val="00B0F0"/>
                                  </a:solidFill>
                                  <a:latin typeface="Cambria Math" panose="02040503050406030204" pitchFamily="18" charset="0"/>
                                  <a:cs typeface="Times New Roman" panose="02020603050405020304" pitchFamily="18" charset="0"/>
                                </a:rPr>
                                <m:t>2</m:t>
                              </m:r>
                            </m:sub>
                            <m:sup>
                              <m:r>
                                <a:rPr lang="en-US" i="1">
                                  <a:solidFill>
                                    <a:srgbClr val="00B0F0"/>
                                  </a:solidFill>
                                  <a:latin typeface="Cambria Math" panose="02040503050406030204" pitchFamily="18" charset="0"/>
                                  <a:cs typeface="Times New Roman" panose="02020603050405020304" pitchFamily="18" charset="0"/>
                                </a:rPr>
                                <m:t>2</m:t>
                              </m:r>
                            </m:sup>
                          </m:sSubSup>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has F-distribution with degrees of freedom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92696"/>
                <a:ext cx="7427168" cy="4525963"/>
              </a:xfrm>
              <a:blipFill rotWithShape="1">
                <a:blip r:embed="rId1"/>
                <a:stretch>
                  <a:fillRect l="-6" t="-12" b="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4DAAED31-07AC-4834-A5D5-B66F653E9054}"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4638"/>
            <a:ext cx="7427168" cy="1143000"/>
          </a:xfrm>
        </p:spPr>
        <p:txBody>
          <a:bodyPr/>
          <a:lstStyle/>
          <a:p>
            <a:pPr algn="l"/>
            <a:r>
              <a:rPr lang="en-US" sz="4000" dirty="0">
                <a:solidFill>
                  <a:srgbClr val="C00000"/>
                </a:solidFill>
                <a:latin typeface="Times New Roman" panose="02020603050405020304" pitchFamily="18" charset="0"/>
                <a:cs typeface="Times New Roman" panose="02020603050405020304" pitchFamily="18" charset="0"/>
              </a:rPr>
              <a:t>Example 7.8</a:t>
            </a:r>
            <a:endParaRPr lang="en-US" dirty="0">
              <a:solidFill>
                <a:srgbClr val="C00000"/>
              </a:solidFill>
            </a:endParaRPr>
          </a:p>
        </p:txBody>
      </p:sp>
      <p:sp>
        <p:nvSpPr>
          <p:cNvPr id="3" name="Content Placeholder 2"/>
          <p:cNvSpPr>
            <a:spLocks noGrp="1"/>
          </p:cNvSpPr>
          <p:nvPr>
            <p:ph idx="1"/>
          </p:nvPr>
        </p:nvSpPr>
        <p:spPr>
          <a:xfrm>
            <a:off x="1259632" y="1166018"/>
            <a:ext cx="7632848" cy="4525963"/>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us consider the final scores of the Author’s two different sections of the elementary statistics courses:</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Section 1: 38, 88, 91, 84, 97, 78, 51, 90, 72, 73, 73, 55, 83, 72, 97, 33, 78, 91, 93, 65, 86, 81, 87, 81, 28, 74</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Section 2: 64, 36, 87, 73, 72, 43, 90, 81, 79, 43, 77, 89, 91, 72, 75, 68, 78, 72, 81, 72, 35, 72, 93, 74, 85.</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Assume that the samples are from independent normal populations.</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CF5CAF64-DBE3-413C-B8CE-1EE293B3B9C3}"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7162" y="404664"/>
                <a:ext cx="7389638" cy="4267200"/>
              </a:xfrm>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Solution: </a:t>
                </a:r>
                <a:r>
                  <a:rPr lang="en-US" dirty="0">
                    <a:latin typeface="Times New Roman" panose="02020603050405020304" pitchFamily="18" charset="0"/>
                    <a:cs typeface="Times New Roman" panose="02020603050405020304" pitchFamily="18" charset="0"/>
                  </a:rPr>
                  <a:t>To construct a 90% confidence interval for </a:t>
                </a:r>
                <a14:m>
                  <m:oMath xmlns:m="http://schemas.openxmlformats.org/officeDocument/2006/math">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 , we obtain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f>
                              <m:fPr>
                                <m:type m:val="lin"/>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𝛼</m:t>
                                </m:r>
                              </m:num>
                              <m:den>
                                <m:r>
                                  <a:rPr lang="en-US" i="1">
                                    <a:latin typeface="Cambria Math" panose="02040503050406030204" pitchFamily="18" charset="0"/>
                                    <a:cs typeface="Times New Roman" panose="02020603050405020304" pitchFamily="18" charset="0"/>
                                  </a:rPr>
                                  <m:t>2</m:t>
                                </m:r>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ea typeface="Cambria Math" panose="02040503050406030204" pitchFamily="18" charset="0"/>
                        <a:cs typeface="Times New Roman" panose="02020603050405020304" pitchFamily="18" charset="0"/>
                      </a:rPr>
                      <m:t> &lt;</m:t>
                    </m:r>
                    <m:f>
                      <m:fPr>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f>
                          <m:fPr>
                            <m:type m:val="lin"/>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𝛼</m:t>
                            </m:r>
                          </m:num>
                          <m:den>
                            <m:r>
                              <a:rPr lang="en-US" i="1">
                                <a:latin typeface="Cambria Math" panose="02040503050406030204" pitchFamily="18" charset="0"/>
                                <a:cs typeface="Times New Roman" panose="02020603050405020304" pitchFamily="18" charset="0"/>
                              </a:rPr>
                              <m:t>2</m:t>
                            </m:r>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r>
                              <a:rPr lang="en-US" i="1">
                                <a:latin typeface="Cambria Math" panose="02040503050406030204" pitchFamily="18" charset="0"/>
                                <a:cs typeface="Times New Roman" panose="02020603050405020304" pitchFamily="18" charset="0"/>
                              </a:rPr>
                              <m:t>0</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05</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26</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25</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r>
                          <a:rPr lang="en-US" i="1">
                            <a:latin typeface="Cambria Math" panose="02040503050406030204" pitchFamily="18" charset="0"/>
                            <a:cs typeface="Times New Roman" panose="02020603050405020304" pitchFamily="18" charset="0"/>
                          </a:rPr>
                          <m:t>0</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05</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25</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26</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sub>
                    </m:sSub>
                    <m:r>
                      <m:rPr>
                        <m:nor/>
                      </m:rPr>
                      <a:rPr lang="en-US" dirty="0">
                        <a:latin typeface="Times New Roman" panose="020206030504050203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9750</m:t>
                        </m:r>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9643</m:t>
                    </m:r>
                  </m:oMath>
                </a14:m>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6815</m:t>
                      </m:r>
                      <m:r>
                        <a:rPr lang="en-US" sz="2400"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2</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sz="2400" i="1">
                          <a:latin typeface="Cambria Math" panose="02040503050406030204" pitchFamily="18" charset="0"/>
                          <a:ea typeface="Cambria Math" panose="02040503050406030204" pitchFamily="18" charset="0"/>
                          <a:cs typeface="Times New Roman" panose="02020603050405020304" pitchFamily="18" charset="0"/>
                        </a:rPr>
                        <m:t>&lt;</m:t>
                      </m:r>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6440</m:t>
                      </m:r>
                      <m:r>
                        <a:rPr lang="en-US" sz="2400" i="1">
                          <a:latin typeface="Cambria Math" panose="02040503050406030204" pitchFamily="18" charset="0"/>
                          <a:cs typeface="Times New Roman" panose="02020603050405020304" pitchFamily="18" charset="0"/>
                        </a:rPr>
                        <m:t> </m:t>
                      </m:r>
                    </m:oMath>
                  </m:oMathPara>
                </a14:m>
                <a:endParaRPr lang="en-US" sz="24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97162" y="404664"/>
                <a:ext cx="7389638" cy="4267200"/>
              </a:xfrm>
              <a:blipFill rotWithShape="1">
                <a:blip r:embed="rId1"/>
                <a:stretch>
                  <a:fillRect l="-7" t="-4" b="-4569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05E8F347-ABDF-4A2D-870C-6461048D6D24}"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92696"/>
                <a:ext cx="7280920" cy="4267200"/>
              </a:xfrm>
            </p:spPr>
            <p:txBody>
              <a:bodyPr/>
              <a:lstStyle/>
              <a:p>
                <a:pPr marL="0" indent="0" algn="just">
                  <a:buNone/>
                </a:pPr>
                <a:r>
                  <a:rPr lang="en-US" dirty="0">
                    <a:latin typeface="Times New Roman" panose="02020603050405020304" pitchFamily="18" charset="0"/>
                    <a:cs typeface="Times New Roman" panose="02020603050405020304" pitchFamily="18" charset="0"/>
                  </a:rPr>
                  <a:t>To test the claim that the first section has higher variance compared to the second section using 5% level of significance, the hypotheses can be written as </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&gt;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test statistic </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𝐹</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3461</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92696"/>
                <a:ext cx="7280920" cy="4267200"/>
              </a:xfrm>
              <a:blipFill rotWithShape="1">
                <a:blip r:embed="rId1"/>
                <a:stretch>
                  <a:fillRect l="-6" t="-13" r="6" b="-1073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00918BEE-2670-40DB-A1BB-85C0599C9DAC}"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20688"/>
                <a:ext cx="7427168"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The 5% critical value for degrees of freedom 25 and 24 is 1.975.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So, we fail to reject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oMath>
                </a14:m>
                <a:r>
                  <a:rPr lang="en-US" dirty="0">
                    <a:latin typeface="Times New Roman" panose="02020603050405020304" pitchFamily="18" charset="0"/>
                    <a:cs typeface="Times New Roman" panose="02020603050405020304" pitchFamily="18" charset="0"/>
                  </a:rPr>
                  <a:t> at 0.05 level and conclude that the Section 1 variance is not significantly higher than the Section 2 variance. </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Similarly, p-value</a:t>
                </a:r>
                <a14:m>
                  <m:oMath xmlns:m="http://schemas.openxmlformats.org/officeDocument/2006/math">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𝑃</m:t>
                    </m:r>
                    <m:d>
                      <m:dPr>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𝐹</m:t>
                        </m:r>
                        <m:r>
                          <a:rPr lang="en-US" i="1" dirty="0">
                            <a:latin typeface="Cambria Math" panose="02040503050406030204" pitchFamily="18" charset="0"/>
                            <a:cs typeface="Times New Roman" panose="02020603050405020304" pitchFamily="18" charset="0"/>
                          </a:rPr>
                          <m:t>&gt;</m:t>
                        </m:r>
                        <m:r>
                          <a:rPr lang="en-US" i="1" dirty="0">
                            <a:latin typeface="Cambria Math" panose="02040503050406030204" pitchFamily="18" charset="0"/>
                            <a:cs typeface="Times New Roman" panose="02020603050405020304" pitchFamily="18" charset="0"/>
                          </a:rPr>
                          <m:t>1</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3461</m:t>
                        </m:r>
                      </m:e>
                    </m:d>
                    <m:r>
                      <a:rPr lang="en-US" i="1" dirty="0">
                        <a:latin typeface="Cambria Math" panose="02040503050406030204" pitchFamily="18" charset="0"/>
                        <a:cs typeface="Times New Roman" panose="02020603050405020304" pitchFamily="18" charset="0"/>
                      </a:rPr>
                      <m:t>&gt;</m:t>
                    </m:r>
                    <m:r>
                      <a:rPr lang="en-US" i="1" dirty="0">
                        <a:latin typeface="Cambria Math" panose="02040503050406030204" pitchFamily="18" charset="0"/>
                        <a:cs typeface="Times New Roman" panose="02020603050405020304" pitchFamily="18" charset="0"/>
                      </a:rPr>
                      <m:t>0</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05</m:t>
                    </m:r>
                  </m:oMath>
                </a14:m>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So we fail to reject at 0.05 level. Same conclusion!</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20688"/>
                <a:ext cx="7427168" cy="4525963"/>
              </a:xfrm>
              <a:blipFill rotWithShape="1">
                <a:blip r:embed="rId1"/>
                <a:stretch>
                  <a:fillRect l="-6" t="-6" b="-3026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E0F8931E-4511-4272-8D64-939FB5EE32C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endParaRPr lang="en-US" altLang="en-US"/>
          </a:p>
        </p:txBody>
      </p:sp>
      <p:sp>
        <p:nvSpPr>
          <p:cNvPr id="7" name="Date Placeholder 6"/>
          <p:cNvSpPr>
            <a:spLocks noGrp="1"/>
          </p:cNvSpPr>
          <p:nvPr>
            <p:ph type="dt" sz="half" idx="12"/>
          </p:nvPr>
        </p:nvSpPr>
        <p:spPr/>
        <p:txBody>
          <a:bodyPr/>
          <a:lstStyle/>
          <a:p>
            <a:fld id="{D865DE4A-CAA7-4CC9-AEB0-FE370266C4F4}" type="datetime5">
              <a:rPr lang="en-NZ" altLang="en-US" smtClean="0"/>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fld>
            <a:endParaRPr lang="en-US" altLang="en-US"/>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E52E4-67BE-422B-A965-A2806A2FDDF7}" type="datetime5">
              <a:rPr lang="en-NZ" altLang="en-US" sz="1400" smtClean="0">
                <a:solidFill>
                  <a:srgbClr val="FFFFFF"/>
                </a:solidFill>
              </a:rPr>
            </a:fld>
            <a:endParaRPr lang="en-US" altLang="en-US" sz="1400">
              <a:solidFill>
                <a:srgbClr val="FFFFFF"/>
              </a:solidFill>
            </a:endParaRPr>
          </a:p>
        </p:txBody>
      </p:sp>
      <p:sp>
        <p:nvSpPr>
          <p:cNvPr id="5" name="Slide Number Placeholder 4"/>
          <p:cNvSpPr>
            <a:spLocks noGrp="1"/>
          </p:cNvSpPr>
          <p:nvPr>
            <p:ph type="sldNum" sz="quarter" idx="12"/>
          </p:nvPr>
        </p:nvSpPr>
        <p:spPr/>
        <p:txBody>
          <a:bodyPr/>
          <a:lstStyle/>
          <a:p>
            <a:pPr>
              <a:defRPr/>
            </a:pPr>
            <a:fld id="{39DD50EE-8851-4B42-A4D3-0A5F7FE914BD}" type="slidenum">
              <a:rPr lang="en-US" smtClean="0"/>
            </a:fld>
            <a:endParaRPr lang="en-US"/>
          </a:p>
        </p:txBody>
      </p:sp>
      <p:sp>
        <p:nvSpPr>
          <p:cNvPr id="90117" name="Footer Placeholder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MC3020-2023</a:t>
            </a:r>
            <a:endParaRPr lang="en-US" altLang="en-US" sz="1200">
              <a:solidFill>
                <a:srgbClr val="FFFFFF"/>
              </a:solidFill>
            </a:endParaRPr>
          </a:p>
        </p:txBody>
      </p:sp>
      <p:sp>
        <p:nvSpPr>
          <p:cNvPr id="3" name="TextBox 2"/>
          <p:cNvSpPr txBox="1"/>
          <p:nvPr/>
        </p:nvSpPr>
        <p:spPr>
          <a:xfrm>
            <a:off x="1115695" y="189230"/>
            <a:ext cx="7401560" cy="6554470"/>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1"/>
              </a:rPr>
              <a:t>https://mayooran1987.github.io/MC3020</a:t>
            </a:r>
            <a:r>
              <a:rPr lang="en-US" altLang="fr-FR" sz="2800" b="0" i="0" u="none" strike="noStrike" baseline="0" dirty="0">
                <a:solidFill>
                  <a:srgbClr val="0000FF"/>
                </a:solidFill>
                <a:latin typeface="Times New Roman" panose="02020603050405020304" pitchFamily="18" charset="0"/>
                <a:cs typeface="Times New Roman" panose="02020603050405020304" pitchFamily="18" charset="0"/>
                <a:hlinkClick r:id="rId1"/>
              </a:rPr>
              <a:t>_E22</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1"/>
              </a:rPr>
              <a:t>/</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endParaRPr lang="fr-FR" sz="280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2774" y="4449386"/>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qr code with a dinosaur&#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410" y="3789045"/>
            <a:ext cx="2159635" cy="2159635"/>
          </a:xfrm>
          <a:prstGeom prst="rect">
            <a:avLst/>
          </a:prstGeom>
        </p:spPr>
      </p:pic>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97044"/>
            <a:ext cx="8229600" cy="1143000"/>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a:t>
            </a:r>
            <a:endParaRPr lang="en-US" sz="45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07504" y="1295400"/>
            <a:ext cx="8001000" cy="42672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It is claimed that in the 2008 Democratic Presidential Nomination Primaries in USA, Senator Barack Obama was preferred by the black voters. To test the claim, a research firm sampled 600 black democrats and found that 384 support the senator and in another sample of 720 non-black democrats 417 support the senator. Construct a 97% confidence interval for the difference between the two populations proportions.</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84C07FA7-A5AB-4720-8699-84098E40DDF3}"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1136"/>
            <a:ext cx="8229600" cy="1143000"/>
          </a:xfrm>
        </p:spPr>
        <p:txBody>
          <a:bodyPr/>
          <a:lstStyle/>
          <a:p>
            <a:pPr algn="ct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the difference between two independent population proportions</a:t>
            </a:r>
            <a:endPar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00349" y="1844824"/>
                <a:ext cx="6923112"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500349" y="1844824"/>
                <a:ext cx="6923112" cy="4525963"/>
              </a:xfrm>
              <a:blipFill rotWithShape="1">
                <a:blip r:embed="rId1"/>
                <a:stretch>
                  <a:fillRect l="-7" t="-3" r="3" b="10"/>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4E835DD5-5B4F-4903-9962-5521F38AB32E}"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20688"/>
                <a:ext cx="7571184" cy="4267200"/>
              </a:xfrm>
            </p:spPr>
            <p:txBody>
              <a:bodyPr/>
              <a:lstStyle/>
              <a:p>
                <a:pPr marL="0" indent="0" algn="just">
                  <a:buNone/>
                </a:pPr>
                <a:r>
                  <a:rPr lang="en-US" sz="2600" dirty="0">
                    <a:latin typeface="Times New Roman" panose="02020603050405020304" pitchFamily="18" charset="0"/>
                    <a:cs typeface="Times New Roman" panose="02020603050405020304" pitchFamily="18" charset="0"/>
                  </a:rPr>
                  <a:t>The corresponding test statistic is</a:t>
                </a:r>
                <a:endParaRPr lang="en-US" sz="26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sz="2600" i="1">
                          <a:latin typeface="Cambria Math" panose="02040503050406030204" pitchFamily="18" charset="0"/>
                          <a:cs typeface="Times New Roman" panose="02020603050405020304" pitchFamily="18" charset="0"/>
                        </a:rPr>
                        <m:t>𝑍</m:t>
                      </m:r>
                      <m:r>
                        <a:rPr lang="en-GB" sz="2600" i="1">
                          <a:latin typeface="Cambria Math" panose="02040503050406030204" pitchFamily="18" charset="0"/>
                          <a:cs typeface="Times New Roman" panose="02020603050405020304" pitchFamily="18" charset="0"/>
                        </a:rPr>
                        <m:t>= </m:t>
                      </m:r>
                      <m:f>
                        <m:fPr>
                          <m:ctrlPr>
                            <a:rPr lang="en-GB" sz="2600" i="1">
                              <a:latin typeface="Cambria Math" panose="02040503050406030204" pitchFamily="18" charset="0"/>
                              <a:cs typeface="Times New Roman" panose="02020603050405020304" pitchFamily="18" charset="0"/>
                            </a:rPr>
                          </m:ctrlPr>
                        </m:fPr>
                        <m:num>
                          <m:sSub>
                            <m:sSubPr>
                              <m:ctrlPr>
                                <a:rPr lang="en-US" sz="2600" i="1">
                                  <a:latin typeface="Cambria Math" panose="02040503050406030204" pitchFamily="18" charset="0"/>
                                  <a:cs typeface="Times New Roman" panose="02020603050405020304" pitchFamily="18" charset="0"/>
                                </a:rPr>
                              </m:ctrlPr>
                            </m:sSubPr>
                            <m:e>
                              <m:acc>
                                <m:accPr>
                                  <m:ctrlPr>
                                    <a:rPr lang="en-US" sz="2600" i="1">
                                      <a:latin typeface="Cambria Math" panose="02040503050406030204" pitchFamily="18" charset="0"/>
                                      <a:cs typeface="Times New Roman" panose="02020603050405020304" pitchFamily="18" charset="0"/>
                                    </a:rPr>
                                  </m:ctrlPr>
                                </m:accPr>
                                <m:e>
                                  <m:r>
                                    <a:rPr lang="en-US" sz="2600" i="1">
                                      <a:latin typeface="Cambria Math" panose="02040503050406030204" pitchFamily="18" charset="0"/>
                                      <a:cs typeface="Times New Roman" panose="02020603050405020304" pitchFamily="18" charset="0"/>
                                    </a:rPr>
                                    <m:t>𝑝</m:t>
                                  </m:r>
                                </m:e>
                              </m:acc>
                            </m:e>
                            <m:sub>
                              <m:r>
                                <a:rPr lang="en-US" sz="2600" i="1">
                                  <a:latin typeface="Cambria Math" panose="02040503050406030204" pitchFamily="18" charset="0"/>
                                  <a:cs typeface="Times New Roman" panose="02020603050405020304" pitchFamily="18" charset="0"/>
                                </a:rPr>
                                <m:t>1</m:t>
                              </m:r>
                            </m:sub>
                          </m:sSub>
                          <m:r>
                            <a:rPr lang="en-US" sz="2600" i="1">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acc>
                                <m:accPr>
                                  <m:ctrlPr>
                                    <a:rPr lang="en-US" sz="2600" i="1">
                                      <a:latin typeface="Cambria Math" panose="02040503050406030204" pitchFamily="18" charset="0"/>
                                      <a:cs typeface="Times New Roman" panose="02020603050405020304" pitchFamily="18" charset="0"/>
                                    </a:rPr>
                                  </m:ctrlPr>
                                </m:accPr>
                                <m:e>
                                  <m:r>
                                    <a:rPr lang="en-US" sz="2600" i="1">
                                      <a:latin typeface="Cambria Math" panose="02040503050406030204" pitchFamily="18" charset="0"/>
                                      <a:cs typeface="Times New Roman" panose="02020603050405020304" pitchFamily="18" charset="0"/>
                                    </a:rPr>
                                    <m:t>𝑝</m:t>
                                  </m:r>
                                </m:e>
                              </m:acc>
                            </m:e>
                            <m:sub>
                              <m:r>
                                <a:rPr lang="en-US" sz="2600" i="1">
                                  <a:latin typeface="Cambria Math" panose="02040503050406030204" pitchFamily="18" charset="0"/>
                                  <a:cs typeface="Times New Roman" panose="02020603050405020304" pitchFamily="18" charset="0"/>
                                </a:rPr>
                                <m:t>2</m:t>
                              </m:r>
                            </m:sub>
                          </m:sSub>
                          <m:r>
                            <a:rPr lang="en-GB" sz="2600" i="1">
                              <a:latin typeface="Cambria Math" panose="02040503050406030204" pitchFamily="18" charset="0"/>
                              <a:cs typeface="Times New Roman" panose="02020603050405020304" pitchFamily="18" charset="0"/>
                            </a:rPr>
                            <m:t> −(</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1</m:t>
                              </m:r>
                            </m:sub>
                          </m:sSub>
                          <m:r>
                            <a:rPr lang="en-US" sz="2600" i="1">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2</m:t>
                              </m:r>
                            </m:sub>
                          </m:sSub>
                          <m:r>
                            <a:rPr lang="en-GB" sz="2600" i="1">
                              <a:latin typeface="Cambria Math" panose="02040503050406030204" pitchFamily="18" charset="0"/>
                              <a:cs typeface="Times New Roman" panose="02020603050405020304" pitchFamily="18" charset="0"/>
                            </a:rPr>
                            <m:t>) </m:t>
                          </m:r>
                        </m:num>
                        <m:den>
                          <m:rad>
                            <m:radPr>
                              <m:degHide m:val="on"/>
                              <m:ctrlPr>
                                <a:rPr lang="en-GB" sz="2600" i="1">
                                  <a:latin typeface="Cambria Math" panose="02040503050406030204" pitchFamily="18" charset="0"/>
                                  <a:cs typeface="Times New Roman" panose="02020603050405020304" pitchFamily="18" charset="0"/>
                                </a:rPr>
                              </m:ctrlPr>
                            </m:radPr>
                            <m:deg/>
                            <m:e>
                              <m:acc>
                                <m:accPr>
                                  <m:chr m:val="̅"/>
                                  <m:ctrlPr>
                                    <a:rPr lang="en-GB" sz="2600" i="1">
                                      <a:latin typeface="Cambria Math" panose="02040503050406030204" pitchFamily="18" charset="0"/>
                                      <a:cs typeface="Times New Roman" panose="02020603050405020304" pitchFamily="18" charset="0"/>
                                    </a:rPr>
                                  </m:ctrlPr>
                                </m:accPr>
                                <m:e>
                                  <m:r>
                                    <a:rPr lang="en-GB" sz="2600" i="1">
                                      <a:latin typeface="Cambria Math" panose="02040503050406030204" pitchFamily="18" charset="0"/>
                                      <a:cs typeface="Times New Roman" panose="02020603050405020304" pitchFamily="18" charset="0"/>
                                    </a:rPr>
                                    <m:t>𝑝</m:t>
                                  </m:r>
                                </m:e>
                              </m:acc>
                              <m:r>
                                <a:rPr lang="en-GB" sz="2600" i="1">
                                  <a:latin typeface="Cambria Math" panose="02040503050406030204" pitchFamily="18" charset="0"/>
                                  <a:cs typeface="Times New Roman" panose="02020603050405020304" pitchFamily="18" charset="0"/>
                                </a:rPr>
                                <m:t>(</m:t>
                              </m:r>
                              <m:r>
                                <a:rPr lang="en-GB" sz="2600" i="1">
                                  <a:latin typeface="Cambria Math" panose="02040503050406030204" pitchFamily="18" charset="0"/>
                                  <a:cs typeface="Times New Roman" panose="02020603050405020304" pitchFamily="18" charset="0"/>
                                </a:rPr>
                                <m:t>1</m:t>
                              </m:r>
                              <m:r>
                                <a:rPr lang="en-GB" sz="2600" i="1">
                                  <a:latin typeface="Cambria Math" panose="02040503050406030204" pitchFamily="18" charset="0"/>
                                  <a:cs typeface="Times New Roman" panose="02020603050405020304" pitchFamily="18" charset="0"/>
                                </a:rPr>
                                <m:t>−</m:t>
                              </m:r>
                              <m:acc>
                                <m:accPr>
                                  <m:chr m:val="̅"/>
                                  <m:ctrlPr>
                                    <a:rPr lang="en-GB" sz="2600" i="1">
                                      <a:latin typeface="Cambria Math" panose="02040503050406030204" pitchFamily="18" charset="0"/>
                                      <a:cs typeface="Times New Roman" panose="02020603050405020304" pitchFamily="18" charset="0"/>
                                    </a:rPr>
                                  </m:ctrlPr>
                                </m:accPr>
                                <m:e>
                                  <m:r>
                                    <a:rPr lang="en-GB" sz="2600" i="1">
                                      <a:latin typeface="Cambria Math" panose="02040503050406030204" pitchFamily="18" charset="0"/>
                                      <a:cs typeface="Times New Roman" panose="02020603050405020304" pitchFamily="18" charset="0"/>
                                    </a:rPr>
                                    <m:t>𝑝</m:t>
                                  </m:r>
                                </m:e>
                              </m:acc>
                              <m:r>
                                <a:rPr lang="en-GB" sz="2600" i="1">
                                  <a:latin typeface="Cambria Math" panose="02040503050406030204" pitchFamily="18" charset="0"/>
                                  <a:cs typeface="Times New Roman" panose="02020603050405020304" pitchFamily="18" charset="0"/>
                                </a:rPr>
                                <m:t>)</m:t>
                              </m:r>
                              <m:d>
                                <m:dPr>
                                  <m:ctrlPr>
                                    <a:rPr lang="en-GB" sz="2600" i="1">
                                      <a:latin typeface="Cambria Math" panose="02040503050406030204" pitchFamily="18" charset="0"/>
                                      <a:cs typeface="Times New Roman" panose="02020603050405020304" pitchFamily="18" charset="0"/>
                                    </a:rPr>
                                  </m:ctrlPr>
                                </m:dPr>
                                <m:e>
                                  <m:f>
                                    <m:fPr>
                                      <m:ctrlPr>
                                        <a:rPr lang="en-GB" sz="2600" i="1">
                                          <a:latin typeface="Cambria Math" panose="02040503050406030204" pitchFamily="18" charset="0"/>
                                          <a:cs typeface="Times New Roman" panose="02020603050405020304" pitchFamily="18" charset="0"/>
                                        </a:rPr>
                                      </m:ctrlPr>
                                    </m:fPr>
                                    <m:num>
                                      <m:r>
                                        <a:rPr lang="en-GB" sz="2600" i="1">
                                          <a:latin typeface="Cambria Math" panose="02040503050406030204" pitchFamily="18" charset="0"/>
                                          <a:cs typeface="Times New Roman" panose="02020603050405020304" pitchFamily="18" charset="0"/>
                                        </a:rPr>
                                        <m:t>1</m:t>
                                      </m:r>
                                    </m:num>
                                    <m:den>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1</m:t>
                                          </m:r>
                                        </m:sub>
                                      </m:sSub>
                                    </m:den>
                                  </m:f>
                                  <m:r>
                                    <a:rPr lang="en-GB" sz="2600" i="1">
                                      <a:latin typeface="Cambria Math" panose="02040503050406030204" pitchFamily="18" charset="0"/>
                                      <a:cs typeface="Times New Roman" panose="02020603050405020304" pitchFamily="18" charset="0"/>
                                    </a:rPr>
                                    <m:t>+ </m:t>
                                  </m:r>
                                  <m:f>
                                    <m:fPr>
                                      <m:ctrlPr>
                                        <a:rPr lang="en-GB" sz="2600" i="1">
                                          <a:latin typeface="Cambria Math" panose="02040503050406030204" pitchFamily="18" charset="0"/>
                                          <a:cs typeface="Times New Roman" panose="02020603050405020304" pitchFamily="18" charset="0"/>
                                        </a:rPr>
                                      </m:ctrlPr>
                                    </m:fPr>
                                    <m:num>
                                      <m:r>
                                        <a:rPr lang="en-GB" sz="2600" i="1">
                                          <a:latin typeface="Cambria Math" panose="02040503050406030204" pitchFamily="18" charset="0"/>
                                          <a:cs typeface="Times New Roman" panose="02020603050405020304" pitchFamily="18" charset="0"/>
                                        </a:rPr>
                                        <m:t>1</m:t>
                                      </m:r>
                                    </m:num>
                                    <m:den>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2</m:t>
                                          </m:r>
                                        </m:sub>
                                      </m:sSub>
                                    </m:den>
                                  </m:f>
                                </m:e>
                              </m:d>
                            </m:e>
                          </m:rad>
                        </m:den>
                      </m:f>
                    </m:oMath>
                  </m:oMathPara>
                </a14:m>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where </a:t>
                </a:r>
                <a14:m>
                  <m:oMath xmlns:m="http://schemas.openxmlformats.org/officeDocument/2006/math">
                    <m:acc>
                      <m:accPr>
                        <m:chr m:val="̅"/>
                        <m:ctrlPr>
                          <a:rPr lang="en-US" sz="2600" i="1">
                            <a:latin typeface="Cambria Math" panose="02040503050406030204" pitchFamily="18" charset="0"/>
                            <a:cs typeface="Times New Roman" panose="02020603050405020304" pitchFamily="18" charset="0"/>
                          </a:rPr>
                        </m:ctrlPr>
                      </m:accPr>
                      <m:e>
                        <m:r>
                          <a:rPr lang="en-GB" sz="2600" i="1">
                            <a:latin typeface="Cambria Math" panose="02040503050406030204" pitchFamily="18" charset="0"/>
                            <a:cs typeface="Times New Roman" panose="02020603050405020304" pitchFamily="18" charset="0"/>
                          </a:rPr>
                          <m:t>𝑝</m:t>
                        </m:r>
                      </m:e>
                    </m:acc>
                    <m:r>
                      <a:rPr lang="en-GB" sz="2600" i="1">
                        <a:latin typeface="Cambria Math" panose="02040503050406030204" pitchFamily="18" charset="0"/>
                        <a:cs typeface="Times New Roman" panose="02020603050405020304" pitchFamily="18" charset="0"/>
                      </a:rPr>
                      <m:t>= </m:t>
                    </m:r>
                    <m:f>
                      <m:fPr>
                        <m:ctrlPr>
                          <a:rPr lang="en-GB" sz="2600" i="1">
                            <a:latin typeface="Cambria Math" panose="02040503050406030204" pitchFamily="18" charset="0"/>
                            <a:cs typeface="Times New Roman" panose="02020603050405020304" pitchFamily="18" charset="0"/>
                          </a:rPr>
                        </m:ctrlPr>
                      </m:fPr>
                      <m:num>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𝑋</m:t>
                            </m:r>
                          </m:e>
                          <m:sub>
                            <m:r>
                              <a:rPr lang="en-GB" sz="2600" i="1">
                                <a:latin typeface="Cambria Math" panose="02040503050406030204" pitchFamily="18" charset="0"/>
                                <a:cs typeface="Times New Roman" panose="02020603050405020304" pitchFamily="18" charset="0"/>
                              </a:rPr>
                              <m:t>1</m:t>
                            </m:r>
                          </m:sub>
                        </m:sSub>
                        <m:r>
                          <a:rPr lang="en-GB" sz="2600" i="1">
                            <a:latin typeface="Cambria Math" panose="02040503050406030204" pitchFamily="18" charset="0"/>
                            <a:cs typeface="Times New Roman" panose="02020603050405020304" pitchFamily="18" charset="0"/>
                          </a:rPr>
                          <m:t>+ </m:t>
                        </m:r>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𝑋</m:t>
                            </m:r>
                          </m:e>
                          <m:sub>
                            <m:r>
                              <a:rPr lang="en-GB" sz="2600" i="1">
                                <a:latin typeface="Cambria Math" panose="02040503050406030204" pitchFamily="18" charset="0"/>
                                <a:cs typeface="Times New Roman" panose="02020603050405020304" pitchFamily="18" charset="0"/>
                              </a:rPr>
                              <m:t>2</m:t>
                            </m:r>
                          </m:sub>
                        </m:sSub>
                      </m:num>
                      <m:den>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1</m:t>
                            </m:r>
                          </m:sub>
                        </m:sSub>
                        <m:r>
                          <a:rPr lang="en-GB" sz="2600" i="1">
                            <a:latin typeface="Cambria Math" panose="02040503050406030204" pitchFamily="18" charset="0"/>
                            <a:cs typeface="Times New Roman" panose="02020603050405020304" pitchFamily="18" charset="0"/>
                          </a:rPr>
                          <m:t>+ </m:t>
                        </m:r>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2</m:t>
                            </m:r>
                          </m:sub>
                        </m:sSub>
                      </m:den>
                    </m:f>
                  </m:oMath>
                </a14:m>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Note that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𝑝</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𝑝</m:t>
                        </m:r>
                      </m:e>
                      <m:sub>
                        <m:r>
                          <a:rPr lang="en-US" sz="2600" i="1">
                            <a:solidFill>
                              <a:srgbClr val="0070C0"/>
                            </a:solidFill>
                            <a:latin typeface="Cambria Math" panose="02040503050406030204" pitchFamily="18" charset="0"/>
                            <a:cs typeface="Times New Roman" panose="02020603050405020304" pitchFamily="18" charset="0"/>
                          </a:rPr>
                          <m:t>2</m:t>
                        </m:r>
                      </m:sub>
                    </m:sSub>
                  </m:oMath>
                </a14:m>
                <a:r>
                  <a:rPr lang="en-US" sz="2600" dirty="0">
                    <a:solidFill>
                      <a:srgbClr val="0070C0"/>
                    </a:solidFill>
                    <a:latin typeface="Times New Roman" panose="02020603050405020304" pitchFamily="18" charset="0"/>
                    <a:cs typeface="Times New Roman" panose="02020603050405020304" pitchFamily="18" charset="0"/>
                  </a:rPr>
                  <a:t>=0 in computations for all three cases above</a:t>
                </a:r>
                <a:r>
                  <a:rPr lang="en-US" sz="2600" dirty="0">
                    <a:latin typeface="Times New Roman" panose="02020603050405020304" pitchFamily="18" charset="0"/>
                    <a:cs typeface="Times New Roman" panose="02020603050405020304" pitchFamily="18" charset="0"/>
                  </a:rPr>
                  <a:t>. But in general it is not necessarily zero as if we want to test that one proportion is at least an amount higher than the other then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1</m:t>
                        </m:r>
                      </m:sub>
                    </m:sSub>
                    <m:r>
                      <a:rPr lang="en-US" sz="2600" i="1">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2</m:t>
                        </m:r>
                      </m:sub>
                    </m:sSub>
                  </m:oMath>
                </a14:m>
                <a:r>
                  <a:rPr lang="en-US" sz="2600" dirty="0">
                    <a:latin typeface="Times New Roman" panose="02020603050405020304" pitchFamily="18" charset="0"/>
                    <a:cs typeface="Times New Roman" panose="02020603050405020304" pitchFamily="18" charset="0"/>
                  </a:rPr>
                  <a:t> is that least amount in proportion, and so on.</a:t>
                </a:r>
                <a:endParaRPr lang="en-US" sz="26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20688"/>
                <a:ext cx="7571184" cy="4267200"/>
              </a:xfrm>
              <a:blipFill rotWithShape="1">
                <a:blip r:embed="rId1"/>
                <a:stretch>
                  <a:fillRect l="-6" t="-7" r="7" b="-13847"/>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DF3628C6-B0DD-4D74-88F7-D09EE55B72C0}"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20147</Words>
  <Application>WPS Presentation</Application>
  <PresentationFormat>On-screen Show (4:3)</PresentationFormat>
  <Paragraphs>784</Paragraphs>
  <Slides>66</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1" baseType="lpstr">
      <vt:lpstr>Arial</vt:lpstr>
      <vt:lpstr>SimSun</vt:lpstr>
      <vt:lpstr>Wingdings</vt:lpstr>
      <vt:lpstr>Times New Roman</vt:lpstr>
      <vt:lpstr>Calibri</vt:lpstr>
      <vt:lpstr>Bookman Old Style</vt:lpstr>
      <vt:lpstr>Arabic Typesetting</vt:lpstr>
      <vt:lpstr>Mongolian Baiti</vt:lpstr>
      <vt:lpstr>Tahoma</vt:lpstr>
      <vt:lpstr>Cambria Math</vt:lpstr>
      <vt:lpstr>Microsoft YaHei</vt:lpstr>
      <vt:lpstr>Arial Unicode MS</vt:lpstr>
      <vt:lpstr>等线</vt:lpstr>
      <vt:lpstr>Diseño predeterminado</vt:lpstr>
      <vt:lpstr>Word.Document.12</vt:lpstr>
      <vt:lpstr>MC3020 - Comparing Two Population Parameters</vt:lpstr>
      <vt:lpstr>Comparing two population parameters</vt:lpstr>
      <vt:lpstr>PowerPoint 演示文稿</vt:lpstr>
      <vt:lpstr>Confidence interval for </vt:lpstr>
      <vt:lpstr>PowerPoint 演示文稿</vt:lpstr>
      <vt:lpstr>PowerPoint 演示文稿</vt:lpstr>
      <vt:lpstr>Example 1:</vt:lpstr>
      <vt:lpstr>Testing for the difference between two independent population proportions</vt:lpstr>
      <vt:lpstr>PowerPoint 演示文稿</vt:lpstr>
      <vt:lpstr>Example 2:</vt:lpstr>
      <vt:lpstr>Exercises</vt:lpstr>
      <vt:lpstr>Comparing Two Independent Population Means</vt:lpstr>
      <vt:lpstr>PowerPoint 演示文稿</vt:lpstr>
      <vt:lpstr>PowerPoint 演示文稿</vt:lpstr>
      <vt:lpstr>The confidence interval for the difference between the two-population means is computed as follows:</vt:lpstr>
      <vt:lpstr>PowerPoint 演示文稿</vt:lpstr>
      <vt:lpstr>PowerPoint 演示文稿</vt:lpstr>
      <vt:lpstr>PowerPoint 演示文稿</vt:lpstr>
      <vt:lpstr>PowerPoint 演示文稿</vt:lpstr>
      <vt:lpstr>PowerPoint 演示文稿</vt:lpstr>
      <vt:lpstr>Example 3:</vt:lpstr>
      <vt:lpstr>Example 4:</vt:lpstr>
      <vt:lpstr>Testing for the difference between two independent population means</vt:lpstr>
      <vt:lpstr>PowerPoint 演示文稿</vt:lpstr>
      <vt:lpstr>PowerPoint 演示文稿</vt:lpstr>
      <vt:lpstr>PowerPoint 演示文稿</vt:lpstr>
      <vt:lpstr>PowerPoint 演示文稿</vt:lpstr>
      <vt:lpstr>PowerPoint 演示文稿</vt:lpstr>
      <vt:lpstr>PowerPoint 演示文稿</vt:lpstr>
      <vt:lpstr>Example 5:</vt:lpstr>
      <vt:lpstr>Example 6: </vt:lpstr>
      <vt:lpstr>Example : </vt:lpstr>
      <vt:lpstr>Exercises</vt:lpstr>
      <vt:lpstr>Comparing Two Dependent or Matched Population Means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Testing for the difference between two dependent population means</vt:lpstr>
      <vt:lpstr>PowerPoint 演示文稿</vt:lpstr>
      <vt:lpstr>PowerPoint 演示文稿</vt:lpstr>
      <vt:lpstr>PowerPoint 演示文稿</vt:lpstr>
      <vt:lpstr>PowerPoint 演示文稿</vt:lpstr>
      <vt:lpstr>PowerPoint 演示文稿</vt:lpstr>
      <vt:lpstr>Example 7:</vt:lpstr>
      <vt:lpstr>PowerPoint 演示文稿</vt:lpstr>
      <vt:lpstr>Example:</vt:lpstr>
      <vt:lpstr>PowerPoint 演示文稿</vt:lpstr>
      <vt:lpstr>Assignment – 3  14 – 05 – 2024 @9.00am</vt:lpstr>
      <vt:lpstr>Comparing Two Independent Population Variances</vt:lpstr>
      <vt:lpstr>PowerPoint 演示文稿</vt:lpstr>
      <vt:lpstr>PowerPoint 演示文稿</vt:lpstr>
      <vt:lpstr>PowerPoint 演示文稿</vt:lpstr>
      <vt:lpstr>PowerPoint 演示文稿</vt:lpstr>
      <vt:lpstr>Testing for difference between two independent population variances,</vt:lpstr>
      <vt:lpstr>PowerPoint 演示文稿</vt:lpstr>
      <vt:lpstr>Example 7.8</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Thevaraja Mayooran</dc:creator>
  <cp:lastModifiedBy>theva</cp:lastModifiedBy>
  <cp:revision>20</cp:revision>
  <dcterms:created xsi:type="dcterms:W3CDTF">2009-09-22T20:21:00Z</dcterms:created>
  <dcterms:modified xsi:type="dcterms:W3CDTF">2024-05-07T02:01:21Z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B5242AEFAC6249C2BA3B8B077204FE5A_13</vt:lpwstr>
  </property>
  <property fmtid="{D5CDD505-2E9C-101B-9397-08002B2CF9AE}" pid="3" name="KSOProductBuildVer">
    <vt:lpwstr>1033-12.2.0.16909</vt:lpwstr>
  </property>
</Properties>
</file>