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docx" ContentType="application/vnd.openxmlformats-officedocument.wordprocessingml.document"/>
  <Default Extension="png" ContentType="image/png"/>
  <Default Extension="emf" ContentType="image/x-e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1"/>
  </p:notesMasterIdLst>
  <p:sldIdLst>
    <p:sldId id="256" r:id="rId3"/>
    <p:sldId id="261" r:id="rId4"/>
    <p:sldId id="262" r:id="rId5"/>
    <p:sldId id="259" r:id="rId6"/>
    <p:sldId id="263" r:id="rId7"/>
    <p:sldId id="264" r:id="rId8"/>
    <p:sldId id="265" r:id="rId9"/>
    <p:sldId id="266" r:id="rId10"/>
    <p:sldId id="267" r:id="rId12"/>
    <p:sldId id="268" r:id="rId13"/>
    <p:sldId id="486" r:id="rId14"/>
    <p:sldId id="292" r:id="rId15"/>
    <p:sldId id="293" r:id="rId16"/>
    <p:sldId id="269" r:id="rId17"/>
    <p:sldId id="270" r:id="rId18"/>
    <p:sldId id="271" r:id="rId19"/>
    <p:sldId id="272" r:id="rId20"/>
    <p:sldId id="274" r:id="rId21"/>
    <p:sldId id="275" r:id="rId22"/>
    <p:sldId id="276" r:id="rId23"/>
    <p:sldId id="277" r:id="rId24"/>
    <p:sldId id="278" r:id="rId25"/>
    <p:sldId id="279" r:id="rId26"/>
    <p:sldId id="280" r:id="rId27"/>
    <p:sldId id="284" r:id="rId28"/>
    <p:sldId id="287" r:id="rId29"/>
    <p:sldId id="288" r:id="rId30"/>
    <p:sldId id="285" r:id="rId31"/>
    <p:sldId id="286" r:id="rId32"/>
    <p:sldId id="281" r:id="rId33"/>
    <p:sldId id="282" r:id="rId34"/>
    <p:sldId id="329" r:id="rId35"/>
    <p:sldId id="487" r:id="rId36"/>
    <p:sldId id="283" r:id="rId37"/>
    <p:sldId id="330" r:id="rId38"/>
    <p:sldId id="331" r:id="rId39"/>
    <p:sldId id="307" r:id="rId40"/>
    <p:sldId id="294" r:id="rId41"/>
    <p:sldId id="295" r:id="rId42"/>
    <p:sldId id="296" r:id="rId43"/>
    <p:sldId id="297" r:id="rId44"/>
    <p:sldId id="308" r:id="rId45"/>
    <p:sldId id="298" r:id="rId46"/>
    <p:sldId id="299" r:id="rId47"/>
    <p:sldId id="300" r:id="rId48"/>
    <p:sldId id="301" r:id="rId49"/>
    <p:sldId id="302" r:id="rId50"/>
    <p:sldId id="303" r:id="rId51"/>
    <p:sldId id="304" r:id="rId52"/>
    <p:sldId id="305" r:id="rId53"/>
    <p:sldId id="328" r:id="rId54"/>
    <p:sldId id="488" r:id="rId55"/>
    <p:sldId id="434" r:id="rId56"/>
    <p:sldId id="289" r:id="rId57"/>
    <p:sldId id="315" r:id="rId58"/>
    <p:sldId id="312" r:id="rId59"/>
    <p:sldId id="314" r:id="rId60"/>
    <p:sldId id="313" r:id="rId61"/>
    <p:sldId id="311" r:id="rId62"/>
    <p:sldId id="309" r:id="rId63"/>
    <p:sldId id="310" r:id="rId64"/>
    <p:sldId id="316" r:id="rId65"/>
    <p:sldId id="317" r:id="rId66"/>
    <p:sldId id="318" r:id="rId67"/>
    <p:sldId id="489" r:id="rId68"/>
    <p:sldId id="490" r:id="rId69"/>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31" autoAdjust="0"/>
    <p:restoredTop sz="94660"/>
  </p:normalViewPr>
  <p:slideViewPr>
    <p:cSldViewPr showGuides="1">
      <p:cViewPr varScale="1">
        <p:scale>
          <a:sx n="64" d="100"/>
          <a:sy n="64" d="100"/>
        </p:scale>
        <p:origin x="161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945008-5B08-46B4-8464-35DCE5B2B8C1}" type="datetimeFigureOut">
              <a:rPr lang="en-NZ" smtClean="0"/>
            </a:fld>
            <a:endParaRPr lang="en-NZ"/>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97577A-02B4-49DF-B379-97F6C297866F}" type="slidenum">
              <a:rPr lang="en-NZ" smtClean="0"/>
            </a:fld>
            <a:endParaRPr lang="en-N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819B589-D09A-41AA-A114-805BE84BF1BD}"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NZ"/>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p:cNvSpPr>
            <a:spLocks noGrp="1"/>
          </p:cNvSpPr>
          <p:nvPr>
            <p:ph type="dt" sz="half" idx="10"/>
          </p:nvPr>
        </p:nvSpPr>
        <p:spPr/>
        <p:txBody>
          <a:bodyPr/>
          <a:lstStyle>
            <a:lvl1pPr>
              <a:defRPr/>
            </a:lvl1pPr>
          </a:lstStyle>
          <a:p>
            <a:fld id="{36E65E3B-DAC8-4D14-A12F-30614BB75BBD}" type="datetime1">
              <a:rPr lang="en-US" altLang="en-US" smtClean="0"/>
            </a:fld>
            <a:endParaRPr lang="es-ES" altLang="en-US"/>
          </a:p>
        </p:txBody>
      </p:sp>
      <p:sp>
        <p:nvSpPr>
          <p:cNvPr id="5" name="Footer Placeholder 4"/>
          <p:cNvSpPr>
            <a:spLocks noGrp="1"/>
          </p:cNvSpPr>
          <p:nvPr>
            <p:ph type="ftr" sz="quarter" idx="11"/>
          </p:nvPr>
        </p:nvSpPr>
        <p:spPr/>
        <p:txBody>
          <a:bodyPr/>
          <a:lstStyle>
            <a:lvl1pPr>
              <a:defRPr/>
            </a:lvl1pPr>
          </a:lstStyle>
          <a:p>
            <a:r>
              <a:rPr lang="es-ES" altLang="en-US"/>
              <a:t>MC3020</a:t>
            </a:r>
            <a:endParaRPr lang="es-ES" altLang="en-US"/>
          </a:p>
        </p:txBody>
      </p:sp>
      <p:sp>
        <p:nvSpPr>
          <p:cNvPr id="6" name="Slide Number Placeholder 5"/>
          <p:cNvSpPr>
            <a:spLocks noGrp="1"/>
          </p:cNvSpPr>
          <p:nvPr>
            <p:ph type="sldNum" sz="quarter" idx="12"/>
          </p:nvPr>
        </p:nvSpPr>
        <p:spPr/>
        <p:txBody>
          <a:bodyPr/>
          <a:lstStyle>
            <a:lvl1pPr>
              <a:defRPr/>
            </a:lvl1pPr>
          </a:lstStyle>
          <a:p>
            <a:fld id="{8D245AF1-F2C3-4878-B877-83B960926C25}" type="slidenum">
              <a:rPr lang="es-ES" altLang="en-US"/>
            </a:fld>
            <a:endParaRPr lang="es-E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NZ"/>
          </a:p>
        </p:txBody>
      </p:sp>
      <p:sp>
        <p:nvSpPr>
          <p:cNvPr id="4" name="Date Placeholder 3"/>
          <p:cNvSpPr>
            <a:spLocks noGrp="1"/>
          </p:cNvSpPr>
          <p:nvPr>
            <p:ph type="dt" sz="half" idx="10"/>
          </p:nvPr>
        </p:nvSpPr>
        <p:spPr/>
        <p:txBody>
          <a:bodyPr/>
          <a:lstStyle>
            <a:lvl1pPr>
              <a:defRPr/>
            </a:lvl1pPr>
          </a:lstStyle>
          <a:p>
            <a:fld id="{CF5FA64B-D9C7-4D6A-B3F0-1DA11391C3D9}" type="datetime1">
              <a:rPr lang="en-US" altLang="en-US" smtClean="0"/>
            </a:fld>
            <a:endParaRPr lang="es-ES" altLang="en-US"/>
          </a:p>
        </p:txBody>
      </p:sp>
      <p:sp>
        <p:nvSpPr>
          <p:cNvPr id="5" name="Footer Placeholder 4"/>
          <p:cNvSpPr>
            <a:spLocks noGrp="1"/>
          </p:cNvSpPr>
          <p:nvPr>
            <p:ph type="ftr" sz="quarter" idx="11"/>
          </p:nvPr>
        </p:nvSpPr>
        <p:spPr/>
        <p:txBody>
          <a:bodyPr/>
          <a:lstStyle>
            <a:lvl1pPr>
              <a:defRPr/>
            </a:lvl1pPr>
          </a:lstStyle>
          <a:p>
            <a:r>
              <a:rPr lang="es-ES" altLang="en-US"/>
              <a:t>MC3020</a:t>
            </a:r>
            <a:endParaRPr lang="es-ES" altLang="en-US"/>
          </a:p>
        </p:txBody>
      </p:sp>
      <p:sp>
        <p:nvSpPr>
          <p:cNvPr id="6" name="Slide Number Placeholder 5"/>
          <p:cNvSpPr>
            <a:spLocks noGrp="1"/>
          </p:cNvSpPr>
          <p:nvPr>
            <p:ph type="sldNum" sz="quarter" idx="12"/>
          </p:nvPr>
        </p:nvSpPr>
        <p:spPr/>
        <p:txBody>
          <a:bodyPr/>
          <a:lstStyle>
            <a:lvl1pPr>
              <a:defRPr/>
            </a:lvl1pPr>
          </a:lstStyle>
          <a:p>
            <a:fld id="{DC189458-ABED-4CD8-88CB-DB3AA3B378FE}" type="slidenum">
              <a:rPr lang="es-ES" altLang="en-US"/>
            </a:fld>
            <a:endParaRPr lang="es-E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endParaRPr lang="en-NZ"/>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NZ"/>
          </a:p>
        </p:txBody>
      </p:sp>
      <p:sp>
        <p:nvSpPr>
          <p:cNvPr id="4" name="Date Placeholder 3"/>
          <p:cNvSpPr>
            <a:spLocks noGrp="1"/>
          </p:cNvSpPr>
          <p:nvPr>
            <p:ph type="dt" sz="half" idx="10"/>
          </p:nvPr>
        </p:nvSpPr>
        <p:spPr/>
        <p:txBody>
          <a:bodyPr/>
          <a:lstStyle>
            <a:lvl1pPr>
              <a:defRPr/>
            </a:lvl1pPr>
          </a:lstStyle>
          <a:p>
            <a:fld id="{922EA7DA-7A6E-459C-A6FA-4F09E96A7660}" type="datetime1">
              <a:rPr lang="en-US" altLang="en-US" smtClean="0"/>
            </a:fld>
            <a:endParaRPr lang="es-ES" altLang="en-US"/>
          </a:p>
        </p:txBody>
      </p:sp>
      <p:sp>
        <p:nvSpPr>
          <p:cNvPr id="5" name="Footer Placeholder 4"/>
          <p:cNvSpPr>
            <a:spLocks noGrp="1"/>
          </p:cNvSpPr>
          <p:nvPr>
            <p:ph type="ftr" sz="quarter" idx="11"/>
          </p:nvPr>
        </p:nvSpPr>
        <p:spPr/>
        <p:txBody>
          <a:bodyPr/>
          <a:lstStyle>
            <a:lvl1pPr>
              <a:defRPr/>
            </a:lvl1pPr>
          </a:lstStyle>
          <a:p>
            <a:r>
              <a:rPr lang="es-ES" altLang="en-US"/>
              <a:t>MC3020</a:t>
            </a:r>
            <a:endParaRPr lang="es-ES" altLang="en-US"/>
          </a:p>
        </p:txBody>
      </p:sp>
      <p:sp>
        <p:nvSpPr>
          <p:cNvPr id="6" name="Slide Number Placeholder 5"/>
          <p:cNvSpPr>
            <a:spLocks noGrp="1"/>
          </p:cNvSpPr>
          <p:nvPr>
            <p:ph type="sldNum" sz="quarter" idx="12"/>
          </p:nvPr>
        </p:nvSpPr>
        <p:spPr/>
        <p:txBody>
          <a:bodyPr/>
          <a:lstStyle>
            <a:lvl1pPr>
              <a:defRPr/>
            </a:lvl1pPr>
          </a:lstStyle>
          <a:p>
            <a:fld id="{CBDEDF43-B680-47E1-A629-98FBF18B3810}" type="slidenum">
              <a:rPr lang="es-ES" altLang="en-US"/>
            </a:fld>
            <a:endParaRPr lang="es-E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NZ"/>
          </a:p>
        </p:txBody>
      </p:sp>
      <p:sp>
        <p:nvSpPr>
          <p:cNvPr id="4" name="Date Placeholder 3"/>
          <p:cNvSpPr>
            <a:spLocks noGrp="1"/>
          </p:cNvSpPr>
          <p:nvPr>
            <p:ph type="dt" sz="half" idx="10"/>
          </p:nvPr>
        </p:nvSpPr>
        <p:spPr/>
        <p:txBody>
          <a:bodyPr/>
          <a:lstStyle>
            <a:lvl1pPr>
              <a:defRPr/>
            </a:lvl1pPr>
          </a:lstStyle>
          <a:p>
            <a:fld id="{41DA34FE-5498-4D7A-B2B9-BB5A13EF9509}" type="datetime1">
              <a:rPr lang="en-US" altLang="en-US" smtClean="0"/>
            </a:fld>
            <a:endParaRPr lang="es-ES" altLang="en-US"/>
          </a:p>
        </p:txBody>
      </p:sp>
      <p:sp>
        <p:nvSpPr>
          <p:cNvPr id="5" name="Footer Placeholder 4"/>
          <p:cNvSpPr>
            <a:spLocks noGrp="1"/>
          </p:cNvSpPr>
          <p:nvPr>
            <p:ph type="ftr" sz="quarter" idx="11"/>
          </p:nvPr>
        </p:nvSpPr>
        <p:spPr/>
        <p:txBody>
          <a:bodyPr/>
          <a:lstStyle>
            <a:lvl1pPr>
              <a:defRPr/>
            </a:lvl1pPr>
          </a:lstStyle>
          <a:p>
            <a:r>
              <a:rPr lang="es-ES" altLang="en-US"/>
              <a:t>MC3020</a:t>
            </a:r>
            <a:endParaRPr lang="es-ES" altLang="en-US"/>
          </a:p>
        </p:txBody>
      </p:sp>
      <p:sp>
        <p:nvSpPr>
          <p:cNvPr id="6" name="Slide Number Placeholder 5"/>
          <p:cNvSpPr>
            <a:spLocks noGrp="1"/>
          </p:cNvSpPr>
          <p:nvPr>
            <p:ph type="sldNum" sz="quarter" idx="12"/>
          </p:nvPr>
        </p:nvSpPr>
        <p:spPr/>
        <p:txBody>
          <a:bodyPr/>
          <a:lstStyle>
            <a:lvl1pPr>
              <a:defRPr/>
            </a:lvl1pPr>
          </a:lstStyle>
          <a:p>
            <a:fld id="{2F8A1861-9E00-46F6-A719-9DBB27C74A07}" type="slidenum">
              <a:rPr lang="es-ES" altLang="en-US"/>
            </a:fld>
            <a:endParaRPr lang="es-E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852737"/>
          </a:xfrm>
        </p:spPr>
        <p:txBody>
          <a:bodyPr anchor="b"/>
          <a:lstStyle>
            <a:lvl1pPr>
              <a:defRPr sz="6000"/>
            </a:lvl1pPr>
          </a:lstStyle>
          <a:p>
            <a:r>
              <a:rPr lang="en-US"/>
              <a:t>Click to edit Master title style</a:t>
            </a:r>
            <a:endParaRPr lang="en-NZ"/>
          </a:p>
        </p:txBody>
      </p:sp>
      <p:sp>
        <p:nvSpPr>
          <p:cNvPr id="3" name="Text Placeholder 2"/>
          <p:cNvSpPr>
            <a:spLocks noGrp="1"/>
          </p:cNvSpPr>
          <p:nvPr>
            <p:ph type="body" idx="1"/>
          </p:nvPr>
        </p:nvSpPr>
        <p:spPr>
          <a:xfrm>
            <a:off x="623888" y="4589465"/>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fld id="{9D2CC795-5351-4FC0-BBEC-7983B1BEA2B6}" type="datetime1">
              <a:rPr lang="en-US" altLang="en-US" smtClean="0"/>
            </a:fld>
            <a:endParaRPr lang="es-ES" altLang="en-US"/>
          </a:p>
        </p:txBody>
      </p:sp>
      <p:sp>
        <p:nvSpPr>
          <p:cNvPr id="5" name="Footer Placeholder 4"/>
          <p:cNvSpPr>
            <a:spLocks noGrp="1"/>
          </p:cNvSpPr>
          <p:nvPr>
            <p:ph type="ftr" sz="quarter" idx="11"/>
          </p:nvPr>
        </p:nvSpPr>
        <p:spPr/>
        <p:txBody>
          <a:bodyPr/>
          <a:lstStyle>
            <a:lvl1pPr>
              <a:defRPr/>
            </a:lvl1pPr>
          </a:lstStyle>
          <a:p>
            <a:r>
              <a:rPr lang="es-ES" altLang="en-US"/>
              <a:t>MC3020</a:t>
            </a:r>
            <a:endParaRPr lang="es-ES" altLang="en-US"/>
          </a:p>
        </p:txBody>
      </p:sp>
      <p:sp>
        <p:nvSpPr>
          <p:cNvPr id="6" name="Slide Number Placeholder 5"/>
          <p:cNvSpPr>
            <a:spLocks noGrp="1"/>
          </p:cNvSpPr>
          <p:nvPr>
            <p:ph type="sldNum" sz="quarter" idx="12"/>
          </p:nvPr>
        </p:nvSpPr>
        <p:spPr/>
        <p:txBody>
          <a:bodyPr/>
          <a:lstStyle>
            <a:lvl1pPr>
              <a:defRPr/>
            </a:lvl1pPr>
          </a:lstStyle>
          <a:p>
            <a:fld id="{3926D4B6-F142-433B-802D-6E26D00C1F89}" type="slidenum">
              <a:rPr lang="es-ES" altLang="en-US"/>
            </a:fld>
            <a:endParaRPr lang="es-E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sz="half" idx="1"/>
          </p:nvPr>
        </p:nvSpPr>
        <p:spPr>
          <a:xfrm>
            <a:off x="457200" y="1600202"/>
            <a:ext cx="4038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NZ"/>
          </a:p>
        </p:txBody>
      </p:sp>
      <p:sp>
        <p:nvSpPr>
          <p:cNvPr id="4" name="Content Placeholder 3"/>
          <p:cNvSpPr>
            <a:spLocks noGrp="1"/>
          </p:cNvSpPr>
          <p:nvPr>
            <p:ph sz="half" idx="2"/>
          </p:nvPr>
        </p:nvSpPr>
        <p:spPr>
          <a:xfrm>
            <a:off x="4648200" y="1600202"/>
            <a:ext cx="4038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NZ"/>
          </a:p>
        </p:txBody>
      </p:sp>
      <p:sp>
        <p:nvSpPr>
          <p:cNvPr id="5" name="Date Placeholder 4"/>
          <p:cNvSpPr>
            <a:spLocks noGrp="1"/>
          </p:cNvSpPr>
          <p:nvPr>
            <p:ph type="dt" sz="half" idx="10"/>
          </p:nvPr>
        </p:nvSpPr>
        <p:spPr/>
        <p:txBody>
          <a:bodyPr/>
          <a:lstStyle>
            <a:lvl1pPr>
              <a:defRPr/>
            </a:lvl1pPr>
          </a:lstStyle>
          <a:p>
            <a:fld id="{26111B14-DD1E-4606-8696-65A99802915F}" type="datetime1">
              <a:rPr lang="en-US" altLang="en-US" smtClean="0"/>
            </a:fld>
            <a:endParaRPr lang="es-ES" altLang="en-US"/>
          </a:p>
        </p:txBody>
      </p:sp>
      <p:sp>
        <p:nvSpPr>
          <p:cNvPr id="6" name="Footer Placeholder 5"/>
          <p:cNvSpPr>
            <a:spLocks noGrp="1"/>
          </p:cNvSpPr>
          <p:nvPr>
            <p:ph type="ftr" sz="quarter" idx="11"/>
          </p:nvPr>
        </p:nvSpPr>
        <p:spPr/>
        <p:txBody>
          <a:bodyPr/>
          <a:lstStyle>
            <a:lvl1pPr>
              <a:defRPr/>
            </a:lvl1pPr>
          </a:lstStyle>
          <a:p>
            <a:r>
              <a:rPr lang="es-ES" altLang="en-US"/>
              <a:t>MC3020</a:t>
            </a:r>
            <a:endParaRPr lang="es-ES" altLang="en-US"/>
          </a:p>
        </p:txBody>
      </p:sp>
      <p:sp>
        <p:nvSpPr>
          <p:cNvPr id="7" name="Slide Number Placeholder 6"/>
          <p:cNvSpPr>
            <a:spLocks noGrp="1"/>
          </p:cNvSpPr>
          <p:nvPr>
            <p:ph type="sldNum" sz="quarter" idx="12"/>
          </p:nvPr>
        </p:nvSpPr>
        <p:spPr/>
        <p:txBody>
          <a:bodyPr/>
          <a:lstStyle>
            <a:lvl1pPr>
              <a:defRPr/>
            </a:lvl1pPr>
          </a:lstStyle>
          <a:p>
            <a:fld id="{D8664CB2-041D-40A0-ADCF-B7556972B154}" type="slidenum">
              <a:rPr lang="es-ES" altLang="en-US"/>
            </a:fld>
            <a:endParaRPr lang="es-E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7"/>
            <a:ext cx="7886700" cy="1325563"/>
          </a:xfrm>
        </p:spPr>
        <p:txBody>
          <a:bodyPr/>
          <a:lstStyle/>
          <a:p>
            <a:r>
              <a:rPr lang="en-US"/>
              <a:t>Click to edit Master title style</a:t>
            </a:r>
            <a:endParaRPr lang="en-NZ"/>
          </a:p>
        </p:txBody>
      </p:sp>
      <p:sp>
        <p:nvSpPr>
          <p:cNvPr id="3" name="Text Placeholder 2"/>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30239" y="2505075"/>
            <a:ext cx="386873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NZ"/>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NZ"/>
          </a:p>
        </p:txBody>
      </p:sp>
      <p:sp>
        <p:nvSpPr>
          <p:cNvPr id="7" name="Date Placeholder 6"/>
          <p:cNvSpPr>
            <a:spLocks noGrp="1"/>
          </p:cNvSpPr>
          <p:nvPr>
            <p:ph type="dt" sz="half" idx="10"/>
          </p:nvPr>
        </p:nvSpPr>
        <p:spPr/>
        <p:txBody>
          <a:bodyPr/>
          <a:lstStyle>
            <a:lvl1pPr>
              <a:defRPr/>
            </a:lvl1pPr>
          </a:lstStyle>
          <a:p>
            <a:fld id="{2A0C7CF5-B86A-4779-AC47-91269DDED283}" type="datetime1">
              <a:rPr lang="en-US" altLang="en-US" smtClean="0"/>
            </a:fld>
            <a:endParaRPr lang="es-ES" altLang="en-US"/>
          </a:p>
        </p:txBody>
      </p:sp>
      <p:sp>
        <p:nvSpPr>
          <p:cNvPr id="8" name="Footer Placeholder 7"/>
          <p:cNvSpPr>
            <a:spLocks noGrp="1"/>
          </p:cNvSpPr>
          <p:nvPr>
            <p:ph type="ftr" sz="quarter" idx="11"/>
          </p:nvPr>
        </p:nvSpPr>
        <p:spPr/>
        <p:txBody>
          <a:bodyPr/>
          <a:lstStyle>
            <a:lvl1pPr>
              <a:defRPr/>
            </a:lvl1pPr>
          </a:lstStyle>
          <a:p>
            <a:r>
              <a:rPr lang="es-ES" altLang="en-US"/>
              <a:t>MC3020</a:t>
            </a:r>
            <a:endParaRPr lang="es-ES" altLang="en-US"/>
          </a:p>
        </p:txBody>
      </p:sp>
      <p:sp>
        <p:nvSpPr>
          <p:cNvPr id="9" name="Slide Number Placeholder 8"/>
          <p:cNvSpPr>
            <a:spLocks noGrp="1"/>
          </p:cNvSpPr>
          <p:nvPr>
            <p:ph type="sldNum" sz="quarter" idx="12"/>
          </p:nvPr>
        </p:nvSpPr>
        <p:spPr/>
        <p:txBody>
          <a:bodyPr/>
          <a:lstStyle>
            <a:lvl1pPr>
              <a:defRPr/>
            </a:lvl1pPr>
          </a:lstStyle>
          <a:p>
            <a:fld id="{E6E271E8-596C-48B1-878E-01F1EE2DDA56}" type="slidenum">
              <a:rPr lang="es-ES" altLang="en-US"/>
            </a:fld>
            <a:endParaRPr lang="es-E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Date Placeholder 2"/>
          <p:cNvSpPr>
            <a:spLocks noGrp="1"/>
          </p:cNvSpPr>
          <p:nvPr>
            <p:ph type="dt" sz="half" idx="10"/>
          </p:nvPr>
        </p:nvSpPr>
        <p:spPr/>
        <p:txBody>
          <a:bodyPr/>
          <a:lstStyle>
            <a:lvl1pPr>
              <a:defRPr/>
            </a:lvl1pPr>
          </a:lstStyle>
          <a:p>
            <a:fld id="{B861383A-383E-4702-9389-B67DCC9253D4}" type="datetime1">
              <a:rPr lang="en-US" altLang="en-US" smtClean="0"/>
            </a:fld>
            <a:endParaRPr lang="es-ES" altLang="en-US"/>
          </a:p>
        </p:txBody>
      </p:sp>
      <p:sp>
        <p:nvSpPr>
          <p:cNvPr id="4" name="Footer Placeholder 3"/>
          <p:cNvSpPr>
            <a:spLocks noGrp="1"/>
          </p:cNvSpPr>
          <p:nvPr>
            <p:ph type="ftr" sz="quarter" idx="11"/>
          </p:nvPr>
        </p:nvSpPr>
        <p:spPr/>
        <p:txBody>
          <a:bodyPr/>
          <a:lstStyle>
            <a:lvl1pPr>
              <a:defRPr/>
            </a:lvl1pPr>
          </a:lstStyle>
          <a:p>
            <a:r>
              <a:rPr lang="es-ES" altLang="en-US"/>
              <a:t>MC3020</a:t>
            </a:r>
            <a:endParaRPr lang="es-ES" altLang="en-US"/>
          </a:p>
        </p:txBody>
      </p:sp>
      <p:sp>
        <p:nvSpPr>
          <p:cNvPr id="5" name="Slide Number Placeholder 4"/>
          <p:cNvSpPr>
            <a:spLocks noGrp="1"/>
          </p:cNvSpPr>
          <p:nvPr>
            <p:ph type="sldNum" sz="quarter" idx="12"/>
          </p:nvPr>
        </p:nvSpPr>
        <p:spPr/>
        <p:txBody>
          <a:bodyPr/>
          <a:lstStyle>
            <a:lvl1pPr>
              <a:defRPr/>
            </a:lvl1pPr>
          </a:lstStyle>
          <a:p>
            <a:fld id="{DCE6674B-38DF-4B98-9D48-CD1AC462BAB9}" type="slidenum">
              <a:rPr lang="es-ES" altLang="en-US"/>
            </a:fld>
            <a:endParaRPr lang="es-E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81368630-C44F-4508-BA35-BCD2BD90839B}" type="datetime1">
              <a:rPr lang="en-US" altLang="en-US" smtClean="0"/>
            </a:fld>
            <a:endParaRPr lang="es-ES" altLang="en-US"/>
          </a:p>
        </p:txBody>
      </p:sp>
      <p:sp>
        <p:nvSpPr>
          <p:cNvPr id="3" name="Footer Placeholder 2"/>
          <p:cNvSpPr>
            <a:spLocks noGrp="1"/>
          </p:cNvSpPr>
          <p:nvPr>
            <p:ph type="ftr" sz="quarter" idx="11"/>
          </p:nvPr>
        </p:nvSpPr>
        <p:spPr/>
        <p:txBody>
          <a:bodyPr/>
          <a:lstStyle>
            <a:lvl1pPr>
              <a:defRPr/>
            </a:lvl1pPr>
          </a:lstStyle>
          <a:p>
            <a:r>
              <a:rPr lang="es-ES" altLang="en-US"/>
              <a:t>MC3020</a:t>
            </a:r>
            <a:endParaRPr lang="es-ES" altLang="en-US"/>
          </a:p>
        </p:txBody>
      </p:sp>
      <p:sp>
        <p:nvSpPr>
          <p:cNvPr id="4" name="Slide Number Placeholder 3"/>
          <p:cNvSpPr>
            <a:spLocks noGrp="1"/>
          </p:cNvSpPr>
          <p:nvPr>
            <p:ph type="sldNum" sz="quarter" idx="12"/>
          </p:nvPr>
        </p:nvSpPr>
        <p:spPr/>
        <p:txBody>
          <a:bodyPr/>
          <a:lstStyle>
            <a:lvl1pPr>
              <a:defRPr/>
            </a:lvl1pPr>
          </a:lstStyle>
          <a:p>
            <a:fld id="{9D64792B-E0FE-4477-BA86-1CE58B816D9F}" type="slidenum">
              <a:rPr lang="es-ES" altLang="en-US"/>
            </a:fld>
            <a:endParaRPr lang="es-E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457200"/>
            <a:ext cx="2949575" cy="1600200"/>
          </a:xfrm>
        </p:spPr>
        <p:txBody>
          <a:bodyPr anchor="b"/>
          <a:lstStyle>
            <a:lvl1pPr>
              <a:defRPr sz="3200"/>
            </a:lvl1pPr>
          </a:lstStyle>
          <a:p>
            <a:r>
              <a:rPr lang="en-US"/>
              <a:t>Click to edit Master title style</a:t>
            </a:r>
            <a:endParaRPr lang="en-NZ"/>
          </a:p>
        </p:txBody>
      </p:sp>
      <p:sp>
        <p:nvSpPr>
          <p:cNvPr id="3" name="Content Placeholder 2"/>
          <p:cNvSpPr>
            <a:spLocks noGrp="1"/>
          </p:cNvSpPr>
          <p:nvPr>
            <p:ph idx="1"/>
          </p:nvPr>
        </p:nvSpPr>
        <p:spPr>
          <a:xfrm>
            <a:off x="3887788" y="987427"/>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NZ"/>
          </a:p>
        </p:txBody>
      </p:sp>
      <p:sp>
        <p:nvSpPr>
          <p:cNvPr id="4" name="Text Placeholder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fld id="{F89167D9-8317-476C-BD32-5F3A52D0C516}" type="datetime1">
              <a:rPr lang="en-US" altLang="en-US" smtClean="0"/>
            </a:fld>
            <a:endParaRPr lang="es-ES" altLang="en-US"/>
          </a:p>
        </p:txBody>
      </p:sp>
      <p:sp>
        <p:nvSpPr>
          <p:cNvPr id="6" name="Footer Placeholder 5"/>
          <p:cNvSpPr>
            <a:spLocks noGrp="1"/>
          </p:cNvSpPr>
          <p:nvPr>
            <p:ph type="ftr" sz="quarter" idx="11"/>
          </p:nvPr>
        </p:nvSpPr>
        <p:spPr/>
        <p:txBody>
          <a:bodyPr/>
          <a:lstStyle>
            <a:lvl1pPr>
              <a:defRPr/>
            </a:lvl1pPr>
          </a:lstStyle>
          <a:p>
            <a:r>
              <a:rPr lang="es-ES" altLang="en-US"/>
              <a:t>MC3020</a:t>
            </a:r>
            <a:endParaRPr lang="es-ES" altLang="en-US"/>
          </a:p>
        </p:txBody>
      </p:sp>
      <p:sp>
        <p:nvSpPr>
          <p:cNvPr id="7" name="Slide Number Placeholder 6"/>
          <p:cNvSpPr>
            <a:spLocks noGrp="1"/>
          </p:cNvSpPr>
          <p:nvPr>
            <p:ph type="sldNum" sz="quarter" idx="12"/>
          </p:nvPr>
        </p:nvSpPr>
        <p:spPr/>
        <p:txBody>
          <a:bodyPr/>
          <a:lstStyle>
            <a:lvl1pPr>
              <a:defRPr/>
            </a:lvl1pPr>
          </a:lstStyle>
          <a:p>
            <a:fld id="{EC7B9825-648D-4939-9DBE-5FEBF1888E24}" type="slidenum">
              <a:rPr lang="es-ES" altLang="en-US"/>
            </a:fld>
            <a:endParaRPr lang="es-E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457200"/>
            <a:ext cx="2949575" cy="1600200"/>
          </a:xfrm>
        </p:spPr>
        <p:txBody>
          <a:bodyPr anchor="b"/>
          <a:lstStyle>
            <a:lvl1pPr>
              <a:defRPr sz="3200"/>
            </a:lvl1pPr>
          </a:lstStyle>
          <a:p>
            <a:r>
              <a:rPr lang="en-US"/>
              <a:t>Click to edit Master title style</a:t>
            </a:r>
            <a:endParaRPr lang="en-NZ"/>
          </a:p>
        </p:txBody>
      </p:sp>
      <p:sp>
        <p:nvSpPr>
          <p:cNvPr id="3" name="Picture Placeholder 2"/>
          <p:cNvSpPr>
            <a:spLocks noGrp="1"/>
          </p:cNvSpPr>
          <p:nvPr>
            <p:ph type="pic" idx="1"/>
          </p:nvPr>
        </p:nvSpPr>
        <p:spPr>
          <a:xfrm>
            <a:off x="3887788" y="987427"/>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fld id="{3B095790-CFFD-460D-B1F6-437FF7932D5A}" type="datetime1">
              <a:rPr lang="en-US" altLang="en-US" smtClean="0"/>
            </a:fld>
            <a:endParaRPr lang="es-ES" altLang="en-US"/>
          </a:p>
        </p:txBody>
      </p:sp>
      <p:sp>
        <p:nvSpPr>
          <p:cNvPr id="6" name="Footer Placeholder 5"/>
          <p:cNvSpPr>
            <a:spLocks noGrp="1"/>
          </p:cNvSpPr>
          <p:nvPr>
            <p:ph type="ftr" sz="quarter" idx="11"/>
          </p:nvPr>
        </p:nvSpPr>
        <p:spPr/>
        <p:txBody>
          <a:bodyPr/>
          <a:lstStyle>
            <a:lvl1pPr>
              <a:defRPr/>
            </a:lvl1pPr>
          </a:lstStyle>
          <a:p>
            <a:r>
              <a:rPr lang="es-ES" altLang="en-US"/>
              <a:t>MC3020</a:t>
            </a:r>
            <a:endParaRPr lang="es-ES" altLang="en-US"/>
          </a:p>
        </p:txBody>
      </p:sp>
      <p:sp>
        <p:nvSpPr>
          <p:cNvPr id="7" name="Slide Number Placeholder 6"/>
          <p:cNvSpPr>
            <a:spLocks noGrp="1"/>
          </p:cNvSpPr>
          <p:nvPr>
            <p:ph type="sldNum" sz="quarter" idx="12"/>
          </p:nvPr>
        </p:nvSpPr>
        <p:spPr/>
        <p:txBody>
          <a:bodyPr/>
          <a:lstStyle>
            <a:lvl1pPr>
              <a:defRPr/>
            </a:lvl1pPr>
          </a:lstStyle>
          <a:p>
            <a:fld id="{B146F06E-9BB5-41E5-A703-DC48B80FBF31}" type="slidenum">
              <a:rPr lang="es-ES" altLang="en-US"/>
            </a:fld>
            <a:endParaRPr lang="es-E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s-ES" altLang="en-US"/>
              <a:t>Haga clic para cambiar el estilo de título	</a:t>
            </a:r>
            <a:endParaRPr lang="es-ES" altLang="en-US"/>
          </a:p>
        </p:txBody>
      </p:sp>
      <p:sp>
        <p:nvSpPr>
          <p:cNvPr id="1027" name="Rectangle 3"/>
          <p:cNvSpPr>
            <a:spLocks noGrp="1" noChangeArrowheads="1"/>
          </p:cNvSpPr>
          <p:nvPr>
            <p:ph type="body" idx="1"/>
          </p:nvPr>
        </p:nvSpPr>
        <p:spPr bwMode="auto">
          <a:xfrm>
            <a:off x="457200" y="1600202"/>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s-ES" altLang="en-US"/>
              <a:t>Haga clic para modificar el estilo de texto del patrón</a:t>
            </a:r>
            <a:endParaRPr lang="es-ES" altLang="en-US"/>
          </a:p>
          <a:p>
            <a:pPr lvl="1"/>
            <a:r>
              <a:rPr lang="es-ES" altLang="en-US"/>
              <a:t>Segundo nivel</a:t>
            </a:r>
            <a:endParaRPr lang="es-ES" altLang="en-US"/>
          </a:p>
          <a:p>
            <a:pPr lvl="2"/>
            <a:r>
              <a:rPr lang="es-ES" altLang="en-US"/>
              <a:t>Tercer nivel</a:t>
            </a:r>
            <a:endParaRPr lang="es-ES" altLang="en-US"/>
          </a:p>
          <a:p>
            <a:pPr lvl="3"/>
            <a:r>
              <a:rPr lang="es-ES" altLang="en-US"/>
              <a:t>Cuarto nivel</a:t>
            </a:r>
            <a:endParaRPr lang="es-ES" altLang="en-US"/>
          </a:p>
          <a:p>
            <a:pPr lvl="4"/>
            <a:r>
              <a:rPr lang="es-ES" altLang="en-US"/>
              <a:t>Quinto nivel</a:t>
            </a:r>
            <a:endParaRPr lang="es-ES" alt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4CB251FA-1BA7-48B0-B940-3CC5772202DA}" type="datetime1">
              <a:rPr lang="en-US" altLang="en-US" smtClean="0"/>
            </a:fld>
            <a:endParaRPr lang="es-E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r>
              <a:rPr lang="es-ES" altLang="en-US"/>
              <a:t>MC3020</a:t>
            </a:r>
            <a:endParaRPr lang="es-E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C1102295-FEA5-492F-AF88-CB8C80A53299}" type="slidenum">
              <a:rPr lang="es-ES" altLang="en-US"/>
            </a:fld>
            <a:endParaRPr lang="es-E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hyperlink" Target="mailto:mayooran@eng.jfn.ac.lk" TargetMode="External"/><Relationship Id="rId2" Type="http://schemas.openxmlformats.org/officeDocument/2006/relationships/image" Target="../media/image3.GIF"/><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8.emf"/><Relationship Id="rId1" Type="http://schemas.openxmlformats.org/officeDocument/2006/relationships/package" Target="../embeddings/Document1.docx"/></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5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hyperlink" Target="https://github.com/Mayooran1987/MC3020/raw/main/Statistical_table_MC3020.pdf" TargetMode="Externa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hyperlink" Target="https://mayooran1987.github.io/MC302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691680" y="2463035"/>
            <a:ext cx="7772400" cy="1470025"/>
          </a:xfrm>
        </p:spPr>
        <p:txBody>
          <a:bodyPr anchor="ctr"/>
          <a:lstStyle/>
          <a:p>
            <a:pPr algn="ctr"/>
            <a:r>
              <a:rPr lang="en-US" sz="4000" b="1" dirty="0">
                <a:solidFill>
                  <a:schemeClr val="bg1"/>
                </a:solidFill>
                <a:latin typeface="Times New Roman" panose="02020603050405020304" pitchFamily="18" charset="0"/>
                <a:cs typeface="Times New Roman" panose="02020603050405020304" pitchFamily="18" charset="0"/>
              </a:rPr>
              <a:t>MC3020 - Comparing Two Population Parameters</a:t>
            </a:r>
            <a:endParaRPr lang="en-US" sz="4000" b="1" dirty="0">
              <a:solidFill>
                <a:schemeClr val="bg1"/>
              </a:solidFill>
              <a:latin typeface="Times New Roman" panose="02020603050405020304" pitchFamily="18" charset="0"/>
              <a:cs typeface="Times New Roman" panose="02020603050405020304" pitchFamily="18" charset="0"/>
            </a:endParaRPr>
          </a:p>
        </p:txBody>
      </p:sp>
      <p:pic>
        <p:nvPicPr>
          <p:cNvPr id="4" name="Picture 2" descr="http://qrc.depaul.edu/djabon/ENV260_SDV360/Activities09/Activity7/TwoSampleDiagra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4083" y="175981"/>
            <a:ext cx="3995841" cy="228705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Rectangle 13"/>
          <p:cNvSpPr>
            <a:spLocks noChangeArrowheads="1"/>
          </p:cNvSpPr>
          <p:nvPr/>
        </p:nvSpPr>
        <p:spPr bwMode="auto">
          <a:xfrm>
            <a:off x="1659861" y="3645028"/>
            <a:ext cx="6400800" cy="2530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200" b="1" dirty="0">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200" dirty="0">
                <a:latin typeface="Bookman Old Style" panose="02050604050505020204" pitchFamily="18" charset="0"/>
                <a:cs typeface="Arabic Typesetting" panose="03020402040406030203" pitchFamily="66" charset="-78"/>
              </a:rPr>
              <a:t> </a:t>
            </a:r>
            <a:endParaRPr lang="en-US" altLang="en-US" sz="2200" dirty="0">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NZ" altLang="en-US" sz="2200" dirty="0">
                <a:latin typeface="Bookman Old Style" panose="02050604050505020204" pitchFamily="18" charset="0"/>
                <a:cs typeface="Arabic Typesetting" panose="03020402040406030203" pitchFamily="66" charset="-78"/>
              </a:rPr>
              <a:t>Dr </a:t>
            </a:r>
            <a:r>
              <a:rPr lang="en-US" altLang="en-US" sz="2200" dirty="0">
                <a:latin typeface="Bookman Old Style" panose="02050604050505020204" pitchFamily="18" charset="0"/>
                <a:cs typeface="Arabic Typesetting" panose="03020402040406030203" pitchFamily="66" charset="-78"/>
              </a:rPr>
              <a:t>T. Mayooran, </a:t>
            </a:r>
            <a:endParaRPr lang="en-US" altLang="en-US" sz="2200" dirty="0">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NZ" altLang="en-US" sz="2200" dirty="0">
                <a:latin typeface="Bookman Old Style" panose="02050604050505020204" pitchFamily="18" charset="0"/>
                <a:cs typeface="Arabic Typesetting" panose="03020402040406030203" pitchFamily="66" charset="-78"/>
              </a:rPr>
              <a:t>Senior Lecturer,</a:t>
            </a:r>
            <a:endParaRPr lang="en-US" altLang="en-US" sz="2200" dirty="0">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200" dirty="0">
                <a:latin typeface="Bookman Old Style" panose="02050604050505020204" pitchFamily="18" charset="0"/>
                <a:cs typeface="Arabic Typesetting" panose="03020402040406030203" pitchFamily="66" charset="-78"/>
              </a:rPr>
              <a:t>Department of Interdisciplinary Studies,</a:t>
            </a:r>
            <a:endParaRPr lang="en-US" altLang="en-US" sz="2200" dirty="0">
              <a:latin typeface="Bookman Old Style" panose="02050604050505020204" pitchFamily="18" charset="0"/>
              <a:cs typeface="Arabic Typesetting" panose="03020402040406030203" pitchFamily="66" charset="-78"/>
            </a:endParaRPr>
          </a:p>
          <a:p>
            <a:pPr algn="ctr" eaLnBrk="1" hangingPunct="1">
              <a:lnSpc>
                <a:spcPct val="110000"/>
              </a:lnSpc>
              <a:spcBef>
                <a:spcPct val="0"/>
              </a:spcBef>
              <a:buFontTx/>
              <a:buNone/>
            </a:pPr>
            <a:r>
              <a:rPr lang="en-US" altLang="en-US" sz="2200" dirty="0">
                <a:latin typeface="Bookman Old Style" panose="02050604050505020204" pitchFamily="18" charset="0"/>
                <a:cs typeface="Arabic Typesetting" panose="03020402040406030203" pitchFamily="66" charset="-78"/>
              </a:rPr>
              <a:t>Faculty of Engineering,</a:t>
            </a:r>
            <a:endParaRPr lang="en-US" altLang="en-US" sz="2200" dirty="0">
              <a:latin typeface="Bookman Old Style" panose="02050604050505020204" pitchFamily="18" charset="0"/>
              <a:cs typeface="Arabic Typesetting" panose="03020402040406030203" pitchFamily="66" charset="-78"/>
            </a:endParaRPr>
          </a:p>
          <a:p>
            <a:pPr algn="ctr" eaLnBrk="1" hangingPunct="1">
              <a:lnSpc>
                <a:spcPct val="110000"/>
              </a:lnSpc>
              <a:spcBef>
                <a:spcPct val="0"/>
              </a:spcBef>
              <a:buFontTx/>
              <a:buNone/>
            </a:pPr>
            <a:r>
              <a:rPr lang="en-US" altLang="en-US" sz="2200" dirty="0">
                <a:latin typeface="Bookman Old Style" panose="02050604050505020204" pitchFamily="18" charset="0"/>
                <a:cs typeface="Arabic Typesetting" panose="03020402040406030203" pitchFamily="66" charset="-78"/>
              </a:rPr>
              <a:t>University of Jaffna</a:t>
            </a:r>
            <a:r>
              <a:rPr lang="en-US" altLang="en-US" sz="2200" b="1" dirty="0">
                <a:latin typeface="Bookman Old Style" panose="02050604050505020204" pitchFamily="18" charset="0"/>
                <a:cs typeface="Arabic Typesetting" panose="03020402040406030203" pitchFamily="66" charset="-78"/>
              </a:rPr>
              <a:t>.</a:t>
            </a:r>
            <a:endParaRPr lang="en-US" altLang="en-US" sz="2200" b="1" dirty="0">
              <a:latin typeface="Bookman Old Style" panose="02050604050505020204" pitchFamily="18" charset="0"/>
              <a:cs typeface="Arabic Typesetting" panose="03020402040406030203" pitchFamily="66" charset="-78"/>
            </a:endParaRPr>
          </a:p>
          <a:p>
            <a:pPr algn="ctr" eaLnBrk="1" hangingPunct="1">
              <a:lnSpc>
                <a:spcPct val="110000"/>
              </a:lnSpc>
              <a:spcBef>
                <a:spcPct val="0"/>
              </a:spcBef>
              <a:buFontTx/>
              <a:buNone/>
            </a:pPr>
            <a:r>
              <a:rPr lang="en-US" altLang="en-US" sz="2200" dirty="0">
                <a:latin typeface="Bookman Old Style" panose="02050604050505020204" pitchFamily="18" charset="0"/>
                <a:cs typeface="Arabic Typesetting" panose="03020402040406030203" pitchFamily="66" charset="-78"/>
              </a:rPr>
              <a:t>Email: </a:t>
            </a:r>
            <a:r>
              <a:rPr lang="en-US" altLang="en-US" sz="2200" dirty="0">
                <a:latin typeface="Bookman Old Style" panose="02050604050505020204" pitchFamily="18" charset="0"/>
                <a:cs typeface="Arabic Typesetting" panose="03020402040406030203" pitchFamily="66" charset="-78"/>
                <a:hlinkClick r:id="rId3"/>
              </a:rPr>
              <a:t>mayooran@eng.jfn.ac.lk</a:t>
            </a:r>
            <a:endParaRPr lang="en-US" altLang="en-US" sz="2200" dirty="0">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200" b="1" dirty="0">
                <a:latin typeface="Bookman Old Style" panose="02050604050505020204" pitchFamily="18" charset="0"/>
                <a:cs typeface="Arabic Typesetting" panose="03020402040406030203" pitchFamily="66" charset="-78"/>
              </a:rPr>
              <a:t>	</a:t>
            </a:r>
            <a:r>
              <a:rPr lang="en-US" altLang="en-US" sz="2200" b="1" dirty="0">
                <a:latin typeface="Bookman Old Style" panose="02050604050505020204" pitchFamily="18" charset="0"/>
                <a:cs typeface="Tahoma" panose="020B0604030504040204" pitchFamily="34" charset="0"/>
              </a:rPr>
              <a:t> </a:t>
            </a:r>
            <a:endParaRPr lang="en-US" altLang="en-US" sz="2200" b="1" dirty="0">
              <a:latin typeface="Bookman Old Style" panose="02050604050505020204" pitchFamily="18" charset="0"/>
              <a:cs typeface="Tahom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47973"/>
            <a:ext cx="8229600" cy="1143000"/>
          </a:xfrm>
        </p:spPr>
        <p:txBody>
          <a:bodyPr/>
          <a:lstStyle/>
          <a:p>
            <a:pPr algn="l"/>
            <a:r>
              <a:rPr lang="en-US" dirty="0">
                <a:solidFill>
                  <a:srgbClr val="FF0000"/>
                </a:solidFill>
                <a:latin typeface="Times New Roman" panose="02020603050405020304" pitchFamily="18" charset="0"/>
                <a:cs typeface="Times New Roman" panose="02020603050405020304" pitchFamily="18" charset="0"/>
              </a:rPr>
              <a:t>Example 2:</a:t>
            </a:r>
            <a:endParaRPr lang="en-US" dirty="0">
              <a:solidFill>
                <a:srgbClr val="FF0000"/>
              </a:solidFill>
            </a:endParaRPr>
          </a:p>
        </p:txBody>
      </p:sp>
      <p:sp>
        <p:nvSpPr>
          <p:cNvPr id="3" name="Content Placeholder 2"/>
          <p:cNvSpPr>
            <a:spLocks noGrp="1"/>
          </p:cNvSpPr>
          <p:nvPr>
            <p:ph idx="1"/>
          </p:nvPr>
        </p:nvSpPr>
        <p:spPr>
          <a:xfrm>
            <a:off x="1187624" y="908720"/>
            <a:ext cx="7499176" cy="4525963"/>
          </a:xfrm>
        </p:spPr>
        <p:txBody>
          <a:bodyPr/>
          <a:lstStyle/>
          <a:p>
            <a:pPr marL="0" indent="0" algn="just">
              <a:buNone/>
            </a:pPr>
            <a:r>
              <a:rPr lang="en-US" sz="3000" dirty="0">
                <a:latin typeface="Times New Roman" panose="02020603050405020304" pitchFamily="18" charset="0"/>
                <a:cs typeface="Times New Roman" panose="02020603050405020304" pitchFamily="18" charset="0"/>
              </a:rPr>
              <a:t>It is claimed that in the 2008 Democratic Presidential Nomination Primaries in USA, Senator Barack Obama was preferred by the black voters. To test the claim, a research firm sampled 600 black democrats and found that 384 support the senator and in another sample of 720 non-black democrats 417 support the senator. Test the claim using 5% level of significance.</a:t>
            </a:r>
            <a:endParaRPr lang="en-US" sz="3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5" name="Date Placeholder 4"/>
          <p:cNvSpPr>
            <a:spLocks noGrp="1"/>
          </p:cNvSpPr>
          <p:nvPr>
            <p:ph type="dt" sz="half" idx="10"/>
          </p:nvPr>
        </p:nvSpPr>
        <p:spPr/>
        <p:txBody>
          <a:bodyPr/>
          <a:lstStyle/>
          <a:p>
            <a:pPr>
              <a:defRPr/>
            </a:pPr>
            <a:fld id="{BCC6ECD7-3B15-4199-9E74-F7481D869448}" type="datetime1">
              <a:rPr lang="en-US" altLang="zh-CN" smtClean="0"/>
            </a:fld>
            <a:endParaRPr lang="en-US" altLang="zh-CN"/>
          </a:p>
        </p:txBody>
      </p:sp>
      <p:sp>
        <p:nvSpPr>
          <p:cNvPr id="6" name="Footer Placeholder 5"/>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298" y="0"/>
            <a:ext cx="8229600" cy="1371600"/>
          </a:xfrm>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Exercises</a:t>
            </a:r>
            <a:endPar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0685" y="2453640"/>
            <a:ext cx="8229600" cy="975360"/>
          </a:xfrm>
        </p:spPr>
        <p:txBody>
          <a:bodyPr/>
          <a:lstStyle/>
          <a:p>
            <a:pPr marL="0" indent="0" algn="ctr">
              <a:buNone/>
            </a:pPr>
            <a:r>
              <a:rPr lang="en-US" sz="3600" dirty="0">
                <a:latin typeface="Times New Roman" panose="02020603050405020304" pitchFamily="18" charset="0"/>
                <a:cs typeface="Times New Roman" panose="02020603050405020304" pitchFamily="18" charset="0"/>
              </a:rPr>
              <a:t>Check out tutorial </a:t>
            </a:r>
            <a:r>
              <a:rPr lang="en-NZ" altLang="en-US" sz="3600" dirty="0">
                <a:latin typeface="Times New Roman" panose="02020603050405020304" pitchFamily="18" charset="0"/>
                <a:cs typeface="Times New Roman" panose="02020603050405020304" pitchFamily="18" charset="0"/>
              </a:rPr>
              <a:t>5</a:t>
            </a:r>
            <a:r>
              <a:rPr lang="en-US" sz="3600" dirty="0">
                <a:latin typeface="Times New Roman" panose="02020603050405020304" pitchFamily="18" charset="0"/>
                <a:cs typeface="Times New Roman" panose="02020603050405020304" pitchFamily="18" charset="0"/>
              </a:rPr>
              <a:t> Questions!</a:t>
            </a:r>
            <a:endParaRPr lang="en-US" sz="3600" dirty="0">
              <a:latin typeface="Times New Roman" panose="02020603050405020304" pitchFamily="18" charset="0"/>
              <a:cs typeface="Times New Roman" panose="02020603050405020304" pitchFamily="18" charset="0"/>
            </a:endParaRPr>
          </a:p>
          <a:p>
            <a:pPr marL="0" indent="0">
              <a:buNone/>
            </a:pPr>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0"/>
          </p:nvPr>
        </p:nvSpPr>
        <p:spPr/>
        <p:txBody>
          <a:bodyPr/>
          <a:lstStyle/>
          <a:p>
            <a:r>
              <a:rPr lang="en-US" altLang="en-US"/>
              <a:t>MC3020-2023</a:t>
            </a:r>
            <a:endParaRPr lang="en-US" altLang="en-US"/>
          </a:p>
        </p:txBody>
      </p:sp>
      <p:sp>
        <p:nvSpPr>
          <p:cNvPr id="7" name="Date Placeholder 6"/>
          <p:cNvSpPr>
            <a:spLocks noGrp="1"/>
          </p:cNvSpPr>
          <p:nvPr>
            <p:ph type="dt" sz="half" idx="12"/>
          </p:nvPr>
        </p:nvSpPr>
        <p:spPr/>
        <p:txBody>
          <a:bodyPr/>
          <a:lstStyle/>
          <a:p>
            <a:fld id="{D865DE4A-CAA7-4CC9-AEB0-FE370266C4F4}" type="datetime5">
              <a:rPr lang="en-NZ" altLang="en-US" smtClean="0"/>
            </a:fld>
            <a:endParaRPr lang="en-US" altLang="en-US"/>
          </a:p>
        </p:txBody>
      </p:sp>
      <p:sp>
        <p:nvSpPr>
          <p:cNvPr id="8" name="Slide Number Placeholder 7"/>
          <p:cNvSpPr>
            <a:spLocks noGrp="1"/>
          </p:cNvSpPr>
          <p:nvPr>
            <p:ph type="sldNum" sz="quarter" idx="11"/>
          </p:nvPr>
        </p:nvSpPr>
        <p:spPr/>
        <p:txBody>
          <a:bodyPr/>
          <a:lstStyle/>
          <a:p>
            <a:fld id="{E6D38F6D-B68C-43EA-8D93-D9BC679B8240}" type="slidenum">
              <a:rPr lang="en-US" altLang="en-US" smtClean="0"/>
            </a:fld>
            <a:endParaRPr lang="en-US" altLang="en-US"/>
          </a:p>
        </p:txBody>
      </p:sp>
    </p:spTree>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772816"/>
            <a:ext cx="8001000" cy="1216025"/>
          </a:xfrm>
        </p:spPr>
        <p:txBody>
          <a:bodyPr/>
          <a:lstStyle/>
          <a:p>
            <a:pPr algn="ctr"/>
            <a:r>
              <a:rPr lang="en-US" sz="5000" b="1" dirty="0">
                <a:solidFill>
                  <a:srgbClr val="C00000"/>
                </a:solidFill>
                <a:latin typeface="Times New Roman" panose="02020603050405020304" pitchFamily="18" charset="0"/>
                <a:cs typeface="Times New Roman" panose="02020603050405020304" pitchFamily="18" charset="0"/>
              </a:rPr>
              <a:t>Comparing Two Independent Population Means</a:t>
            </a:r>
            <a:endParaRPr lang="en-US" sz="5000" dirty="0">
              <a:solidFill>
                <a:srgbClr val="C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3" name="Date Placeholder 2"/>
          <p:cNvSpPr>
            <a:spLocks noGrp="1"/>
          </p:cNvSpPr>
          <p:nvPr>
            <p:ph type="dt" sz="half" idx="10"/>
          </p:nvPr>
        </p:nvSpPr>
        <p:spPr/>
        <p:txBody>
          <a:bodyPr/>
          <a:lstStyle/>
          <a:p>
            <a:pPr>
              <a:defRPr/>
            </a:pPr>
            <a:fld id="{A7EF088F-7237-4966-92EA-78E51598D827}"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59632" y="548680"/>
                <a:ext cx="7427168" cy="4525963"/>
              </a:xfrm>
            </p:spPr>
            <p:txBody>
              <a:bodyPr/>
              <a:lstStyle/>
              <a:p>
                <a:pPr marL="0" indent="0" algn="just">
                  <a:buNone/>
                </a:pPr>
                <a:r>
                  <a:rPr lang="en-IN" dirty="0">
                    <a:latin typeface="Times New Roman" panose="02020603050405020304" pitchFamily="18" charset="0"/>
                    <a:cs typeface="Times New Roman" panose="02020603050405020304" pitchFamily="18" charset="0"/>
                  </a:rPr>
                  <a:t>Let </a:t>
                </a: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GB" b="0" i="1" smtClean="0">
                            <a:latin typeface="Cambria Math" panose="02040503050406030204" pitchFamily="18" charset="0"/>
                            <a:cs typeface="Times New Roman" panose="02020603050405020304" pitchFamily="18" charset="0"/>
                          </a:rPr>
                          <m:t>𝑋</m:t>
                        </m:r>
                      </m:e>
                      <m:sub>
                        <m:r>
                          <a:rPr lang="en-GB" b="0" i="1" smtClean="0">
                            <a:latin typeface="Cambria Math" panose="02040503050406030204" pitchFamily="18" charset="0"/>
                            <a:cs typeface="Times New Roman" panose="02020603050405020304" pitchFamily="18" charset="0"/>
                          </a:rPr>
                          <m:t>1</m:t>
                        </m:r>
                      </m:sub>
                    </m:sSub>
                    <m:r>
                      <a:rPr lang="en-GB" b="0" i="1" smtClean="0">
                        <a:latin typeface="Cambria Math" panose="02040503050406030204" pitchFamily="18" charset="0"/>
                        <a:cs typeface="Times New Roman" panose="02020603050405020304" pitchFamily="18" charset="0"/>
                      </a:rPr>
                      <m:t>,</m:t>
                    </m:r>
                    <m:sSub>
                      <m:sSubPr>
                        <m:ctrlPr>
                          <a:rPr lang="en-IN"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𝑋</m:t>
                        </m:r>
                      </m:e>
                      <m:sub>
                        <m:r>
                          <a:rPr lang="en-GB" b="0" i="1" smtClean="0">
                            <a:latin typeface="Cambria Math" panose="02040503050406030204" pitchFamily="18" charset="0"/>
                            <a:cs typeface="Times New Roman" panose="02020603050405020304" pitchFamily="18" charset="0"/>
                          </a:rPr>
                          <m:t>2</m:t>
                        </m:r>
                      </m:sub>
                    </m:sSub>
                    <m:r>
                      <a:rPr lang="en-GB" b="0" i="1" smtClean="0">
                        <a:latin typeface="Cambria Math" panose="02040503050406030204" pitchFamily="18" charset="0"/>
                        <a:cs typeface="Times New Roman" panose="02020603050405020304" pitchFamily="18" charset="0"/>
                      </a:rPr>
                      <m:t>,   .   .   .  .</m:t>
                    </m:r>
                    <m:sSub>
                      <m:sSubPr>
                        <m:ctrlPr>
                          <a:rPr lang="en-IN"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𝑋</m:t>
                        </m:r>
                      </m:e>
                      <m:sub>
                        <m:sSub>
                          <m:sSubPr>
                            <m:ctrlPr>
                              <a:rPr lang="en-GB" i="1" smtClean="0">
                                <a:latin typeface="Cambria Math" panose="02040503050406030204" pitchFamily="18" charset="0"/>
                                <a:cs typeface="Times New Roman" panose="02020603050405020304" pitchFamily="18" charset="0"/>
                              </a:rPr>
                            </m:ctrlPr>
                          </m:sSubPr>
                          <m:e>
                            <m:r>
                              <a:rPr lang="en-GB" b="0" i="1" smtClean="0">
                                <a:latin typeface="Cambria Math" panose="02040503050406030204" pitchFamily="18" charset="0"/>
                                <a:cs typeface="Times New Roman" panose="02020603050405020304" pitchFamily="18" charset="0"/>
                              </a:rPr>
                              <m:t>𝑛</m:t>
                            </m:r>
                          </m:e>
                          <m:sub>
                            <m:r>
                              <a:rPr lang="en-GB" b="0" i="1" smtClean="0">
                                <a:latin typeface="Cambria Math" panose="02040503050406030204" pitchFamily="18" charset="0"/>
                                <a:cs typeface="Times New Roman" panose="02020603050405020304" pitchFamily="18" charset="0"/>
                              </a:rPr>
                              <m:t>1</m:t>
                            </m:r>
                          </m:sub>
                        </m:sSub>
                      </m:sub>
                    </m:sSub>
                  </m:oMath>
                </a14:m>
                <a:r>
                  <a:rPr lang="en-IN" dirty="0">
                    <a:latin typeface="Times New Roman" panose="02020603050405020304" pitchFamily="18" charset="0"/>
                    <a:cs typeface="Times New Roman" panose="02020603050405020304" pitchFamily="18" charset="0"/>
                  </a:rPr>
                  <a:t>be a random sample from a population with mean </a:t>
                </a: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IN"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n-GB" b="0" i="1" smtClean="0">
                            <a:latin typeface="Cambria Math" panose="02040503050406030204" pitchFamily="18" charset="0"/>
                            <a:cs typeface="Times New Roman" panose="02020603050405020304" pitchFamily="18" charset="0"/>
                          </a:rPr>
                          <m:t>1</m:t>
                        </m:r>
                      </m:sub>
                    </m:sSub>
                  </m:oMath>
                </a14:m>
                <a:r>
                  <a:rPr lang="en-IN" dirty="0">
                    <a:latin typeface="Times New Roman" panose="02020603050405020304" pitchFamily="18" charset="0"/>
                    <a:cs typeface="Times New Roman" panose="02020603050405020304" pitchFamily="18" charset="0"/>
                  </a:rPr>
                  <a:t> and variance </a:t>
                </a:r>
                <a14:m>
                  <m:oMath xmlns:m="http://schemas.openxmlformats.org/officeDocument/2006/math">
                    <m:sSubSup>
                      <m:sSubSupPr>
                        <m:ctrlPr>
                          <a:rPr lang="en-IN" i="1" smtClean="0">
                            <a:latin typeface="Cambria Math" panose="02040503050406030204" pitchFamily="18" charset="0"/>
                            <a:cs typeface="Times New Roman" panose="02020603050405020304" pitchFamily="18" charset="0"/>
                          </a:rPr>
                        </m:ctrlPr>
                      </m:sSubSupPr>
                      <m:e>
                        <m:r>
                          <a:rPr lang="en-IN"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GB" b="0" i="1" smtClean="0">
                            <a:latin typeface="Cambria Math" panose="02040503050406030204" pitchFamily="18" charset="0"/>
                            <a:cs typeface="Times New Roman" panose="02020603050405020304" pitchFamily="18" charset="0"/>
                          </a:rPr>
                          <m:t>1</m:t>
                        </m:r>
                      </m:sub>
                      <m:sup>
                        <m:r>
                          <a:rPr lang="en-GB" b="0" i="1" smtClean="0">
                            <a:latin typeface="Cambria Math" panose="02040503050406030204" pitchFamily="18" charset="0"/>
                            <a:cs typeface="Times New Roman" panose="02020603050405020304" pitchFamily="18" charset="0"/>
                          </a:rPr>
                          <m:t>2</m:t>
                        </m:r>
                      </m:sup>
                    </m:sSubSup>
                  </m:oMath>
                </a14:m>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Let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GB" b="0" i="1" smtClean="0">
                            <a:latin typeface="Cambria Math" panose="02040503050406030204" pitchFamily="18" charset="0"/>
                            <a:cs typeface="Times New Roman" panose="02020603050405020304" pitchFamily="18" charset="0"/>
                          </a:rPr>
                          <m:t>𝑌</m:t>
                        </m:r>
                      </m:e>
                      <m:sub>
                        <m:r>
                          <a:rPr lang="en-GB" i="1">
                            <a:latin typeface="Cambria Math" panose="02040503050406030204" pitchFamily="18" charset="0"/>
                            <a:cs typeface="Times New Roman" panose="02020603050405020304" pitchFamily="18" charset="0"/>
                          </a:rPr>
                          <m:t>1</m:t>
                        </m:r>
                      </m:sub>
                    </m:sSub>
                    <m:r>
                      <a:rPr lang="en-GB" i="1">
                        <a:latin typeface="Cambria Math" panose="02040503050406030204" pitchFamily="18" charset="0"/>
                        <a:cs typeface="Times New Roman" panose="02020603050405020304" pitchFamily="18" charset="0"/>
                      </a:rPr>
                      <m:t>,</m:t>
                    </m:r>
                    <m:sSub>
                      <m:sSubPr>
                        <m:ctrlPr>
                          <a:rPr lang="en-IN" i="1">
                            <a:latin typeface="Cambria Math" panose="02040503050406030204" pitchFamily="18" charset="0"/>
                            <a:cs typeface="Times New Roman" panose="02020603050405020304" pitchFamily="18" charset="0"/>
                          </a:rPr>
                        </m:ctrlPr>
                      </m:sSubPr>
                      <m:e>
                        <m:r>
                          <a:rPr lang="en-GB" b="0" i="1" smtClean="0">
                            <a:latin typeface="Cambria Math" panose="02040503050406030204" pitchFamily="18" charset="0"/>
                            <a:cs typeface="Times New Roman" panose="02020603050405020304" pitchFamily="18" charset="0"/>
                          </a:rPr>
                          <m:t>𝑌</m:t>
                        </m:r>
                      </m:e>
                      <m:sub>
                        <m:r>
                          <a:rPr lang="en-GB" i="1">
                            <a:latin typeface="Cambria Math" panose="02040503050406030204" pitchFamily="18" charset="0"/>
                            <a:cs typeface="Times New Roman" panose="02020603050405020304" pitchFamily="18" charset="0"/>
                          </a:rPr>
                          <m:t>2</m:t>
                        </m:r>
                      </m:sub>
                    </m:sSub>
                    <m:r>
                      <a:rPr lang="en-GB" i="1">
                        <a:latin typeface="Cambria Math" panose="02040503050406030204" pitchFamily="18" charset="0"/>
                        <a:cs typeface="Times New Roman" panose="02020603050405020304" pitchFamily="18" charset="0"/>
                      </a:rPr>
                      <m:t>,   .   .   .  .</m:t>
                    </m:r>
                    <m:sSub>
                      <m:sSubPr>
                        <m:ctrlPr>
                          <a:rPr lang="en-IN" i="1">
                            <a:latin typeface="Cambria Math" panose="02040503050406030204" pitchFamily="18" charset="0"/>
                            <a:cs typeface="Times New Roman" panose="02020603050405020304" pitchFamily="18" charset="0"/>
                          </a:rPr>
                        </m:ctrlPr>
                      </m:sSubPr>
                      <m:e>
                        <m:r>
                          <a:rPr lang="en-GB" b="0" i="1" smtClean="0">
                            <a:latin typeface="Cambria Math" panose="02040503050406030204" pitchFamily="18" charset="0"/>
                            <a:cs typeface="Times New Roman" panose="02020603050405020304" pitchFamily="18" charset="0"/>
                          </a:rPr>
                          <m:t>𝑌</m:t>
                        </m:r>
                      </m:e>
                      <m:sub>
                        <m:sSub>
                          <m:sSubPr>
                            <m:ctrlPr>
                              <a:rPr lang="en-GB" i="1">
                                <a:latin typeface="Cambria Math" panose="02040503050406030204" pitchFamily="18" charset="0"/>
                                <a:cs typeface="Times New Roman" panose="02020603050405020304" pitchFamily="18" charset="0"/>
                              </a:rPr>
                            </m:ctrlPr>
                          </m:sSubPr>
                          <m:e>
                            <m:r>
                              <a:rPr lang="en-GB" i="1" smtClean="0">
                                <a:latin typeface="Cambria Math" panose="02040503050406030204" pitchFamily="18" charset="0"/>
                                <a:cs typeface="Times New Roman" panose="02020603050405020304" pitchFamily="18" charset="0"/>
                              </a:rPr>
                              <m:t>𝑛</m:t>
                            </m:r>
                          </m:e>
                          <m:sub>
                            <m:r>
                              <a:rPr lang="en-GB" b="0" i="1" smtClean="0">
                                <a:latin typeface="Cambria Math" panose="02040503050406030204" pitchFamily="18" charset="0"/>
                                <a:cs typeface="Times New Roman" panose="02020603050405020304" pitchFamily="18" charset="0"/>
                              </a:rPr>
                              <m:t>2</m:t>
                            </m:r>
                          </m:sub>
                        </m:sSub>
                      </m:sub>
                    </m:sSub>
                  </m:oMath>
                </a14:m>
                <a:r>
                  <a:rPr lang="en-IN" dirty="0">
                    <a:latin typeface="Times New Roman" panose="02020603050405020304" pitchFamily="18" charset="0"/>
                    <a:cs typeface="Times New Roman" panose="02020603050405020304" pitchFamily="18" charset="0"/>
                  </a:rPr>
                  <a:t>be a random sample from a population with mean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ea typeface="Cambria Math" panose="02040503050406030204" pitchFamily="18" charset="0"/>
                            <a:cs typeface="Times New Roman" panose="02020603050405020304" pitchFamily="18" charset="0"/>
                          </a:rPr>
                          <m:t>𝜇</m:t>
                        </m:r>
                      </m:e>
                      <m:sub>
                        <m:r>
                          <a:rPr lang="en-GB" b="0" i="1" smtClean="0">
                            <a:latin typeface="Cambria Math" panose="02040503050406030204" pitchFamily="18" charset="0"/>
                            <a:cs typeface="Times New Roman" panose="02020603050405020304" pitchFamily="18" charset="0"/>
                          </a:rPr>
                          <m:t>2</m:t>
                        </m:r>
                      </m:sub>
                    </m:sSub>
                  </m:oMath>
                </a14:m>
                <a:r>
                  <a:rPr lang="en-IN" dirty="0">
                    <a:latin typeface="Times New Roman" panose="02020603050405020304" pitchFamily="18" charset="0"/>
                    <a:cs typeface="Times New Roman" panose="02020603050405020304" pitchFamily="18" charset="0"/>
                  </a:rPr>
                  <a:t> and variance </a:t>
                </a:r>
                <a14:m>
                  <m:oMath xmlns:m="http://schemas.openxmlformats.org/officeDocument/2006/math">
                    <m:sSubSup>
                      <m:sSubSupPr>
                        <m:ctrlPr>
                          <a:rPr lang="en-IN" i="1">
                            <a:latin typeface="Cambria Math" panose="02040503050406030204" pitchFamily="18" charset="0"/>
                            <a:cs typeface="Times New Roman" panose="02020603050405020304" pitchFamily="18" charset="0"/>
                          </a:rPr>
                        </m:ctrlPr>
                      </m:sSubSupPr>
                      <m:e>
                        <m:r>
                          <a:rPr lang="en-IN" i="1">
                            <a:latin typeface="Cambria Math" panose="02040503050406030204" pitchFamily="18" charset="0"/>
                            <a:ea typeface="Cambria Math" panose="02040503050406030204" pitchFamily="18" charset="0"/>
                            <a:cs typeface="Times New Roman" panose="02020603050405020304" pitchFamily="18" charset="0"/>
                          </a:rPr>
                          <m:t>𝜎</m:t>
                        </m:r>
                      </m:e>
                      <m:sub>
                        <m:r>
                          <a:rPr lang="en-GB" b="0" i="1" smtClean="0">
                            <a:latin typeface="Cambria Math" panose="02040503050406030204" pitchFamily="18" charset="0"/>
                            <a:cs typeface="Times New Roman" panose="02020603050405020304" pitchFamily="18" charset="0"/>
                          </a:rPr>
                          <m:t>2</m:t>
                        </m:r>
                      </m:sub>
                      <m:sup>
                        <m:r>
                          <a:rPr lang="en-GB" i="1">
                            <a:latin typeface="Cambria Math" panose="02040503050406030204" pitchFamily="18" charset="0"/>
                            <a:cs typeface="Times New Roman" panose="02020603050405020304" pitchFamily="18" charset="0"/>
                          </a:rPr>
                          <m:t>2</m:t>
                        </m:r>
                      </m:sup>
                    </m:sSubSup>
                  </m:oMath>
                </a14:m>
                <a:r>
                  <a:rPr lang="en-IN" dirty="0">
                    <a:latin typeface="Times New Roman" panose="02020603050405020304" pitchFamily="18" charset="0"/>
                    <a:cs typeface="Times New Roman" panose="02020603050405020304" pitchFamily="18" charset="0"/>
                  </a:rPr>
                  <a:t>. The populations are independent. </a:t>
                </a: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The point estimate for the population mean difference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ea typeface="Cambria Math" panose="02040503050406030204" pitchFamily="18" charset="0"/>
                            <a:cs typeface="Times New Roman" panose="02020603050405020304" pitchFamily="18" charset="0"/>
                          </a:rPr>
                          <m:t>𝜇</m:t>
                        </m:r>
                      </m:e>
                      <m:sub>
                        <m:r>
                          <a:rPr lang="en-GB" b="0" i="1" smtClean="0">
                            <a:latin typeface="Cambria Math" panose="02040503050406030204" pitchFamily="18" charset="0"/>
                            <a:ea typeface="Cambria Math" panose="02040503050406030204" pitchFamily="18" charset="0"/>
                            <a:cs typeface="Times New Roman" panose="02020603050405020304" pitchFamily="18" charset="0"/>
                          </a:rPr>
                          <m:t>1</m:t>
                        </m:r>
                      </m:sub>
                    </m:sSub>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2</m:t>
                        </m:r>
                      </m:sub>
                    </m:sSub>
                  </m:oMath>
                </a14:m>
                <a:r>
                  <a:rPr lang="en-IN" dirty="0">
                    <a:latin typeface="Times New Roman" panose="02020603050405020304" pitchFamily="18" charset="0"/>
                    <a:cs typeface="Times New Roman" panose="02020603050405020304" pitchFamily="18" charset="0"/>
                  </a:rPr>
                  <a:t> is the sample mean difference </a:t>
                </a:r>
                <a14:m>
                  <m:oMath xmlns:m="http://schemas.openxmlformats.org/officeDocument/2006/math">
                    <m:acc>
                      <m:accPr>
                        <m:chr m:val="̅"/>
                        <m:ctrlPr>
                          <a:rPr lang="en-IN" i="1" smtClean="0">
                            <a:latin typeface="Cambria Math" panose="02040503050406030204" pitchFamily="18" charset="0"/>
                            <a:cs typeface="Times New Roman" panose="02020603050405020304" pitchFamily="18" charset="0"/>
                          </a:rPr>
                        </m:ctrlPr>
                      </m:accPr>
                      <m:e>
                        <m:r>
                          <a:rPr lang="en-GB" b="0" i="1" smtClean="0">
                            <a:latin typeface="Cambria Math" panose="02040503050406030204" pitchFamily="18" charset="0"/>
                            <a:cs typeface="Times New Roman" panose="02020603050405020304" pitchFamily="18" charset="0"/>
                          </a:rPr>
                          <m:t>𝑋</m:t>
                        </m:r>
                      </m:e>
                    </m:acc>
                    <m:r>
                      <a:rPr lang="en-GB" b="0" i="1" smtClean="0">
                        <a:latin typeface="Cambria Math" panose="02040503050406030204" pitchFamily="18" charset="0"/>
                        <a:cs typeface="Times New Roman" panose="02020603050405020304" pitchFamily="18" charset="0"/>
                      </a:rPr>
                      <m:t> − </m:t>
                    </m:r>
                    <m:acc>
                      <m:accPr>
                        <m:chr m:val="̅"/>
                        <m:ctrlPr>
                          <a:rPr lang="en-GB" b="0" i="1" smtClean="0">
                            <a:latin typeface="Cambria Math" panose="02040503050406030204" pitchFamily="18" charset="0"/>
                            <a:cs typeface="Times New Roman" panose="02020603050405020304" pitchFamily="18" charset="0"/>
                          </a:rPr>
                        </m:ctrlPr>
                      </m:accPr>
                      <m:e>
                        <m:r>
                          <a:rPr lang="en-GB" b="0" i="1" smtClean="0">
                            <a:latin typeface="Cambria Math" panose="02040503050406030204" pitchFamily="18" charset="0"/>
                            <a:cs typeface="Times New Roman" panose="02020603050405020304" pitchFamily="18" charset="0"/>
                          </a:rPr>
                          <m:t>𝑌</m:t>
                        </m:r>
                      </m:e>
                    </m:acc>
                  </m:oMath>
                </a14:m>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259632" y="548680"/>
                <a:ext cx="7427168" cy="4525963"/>
              </a:xfrm>
              <a:blipFill rotWithShape="1">
                <a:blip r:embed="rId1"/>
                <a:stretch>
                  <a:fillRect l="-6" t="-1" b="-14878"/>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D4F45F75-3DE0-4E31-970B-BEBDB9C9BE72}"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34859" y="620688"/>
                <a:ext cx="7351941" cy="4525963"/>
              </a:xfrm>
            </p:spPr>
            <p:txBody>
              <a:bodyPr/>
              <a:lstStyle/>
              <a:p>
                <a:pPr marL="0" indent="0" algn="just">
                  <a:buNone/>
                </a:pPr>
                <a:r>
                  <a:rPr lang="en-IN" sz="3600" dirty="0">
                    <a:latin typeface="Times New Roman" panose="02020603050405020304" pitchFamily="18" charset="0"/>
                    <a:cs typeface="Times New Roman" panose="02020603050405020304" pitchFamily="18" charset="0"/>
                  </a:rPr>
                  <a:t>When the two population distributions are normal, the sampling distribution of </a:t>
                </a:r>
                <a14:m>
                  <m:oMath xmlns:m="http://schemas.openxmlformats.org/officeDocument/2006/math">
                    <m:acc>
                      <m:accPr>
                        <m:chr m:val="̅"/>
                        <m:ctrlPr>
                          <a:rPr lang="en-IN" sz="3600" i="1">
                            <a:latin typeface="Cambria Math" panose="02040503050406030204" pitchFamily="18" charset="0"/>
                            <a:cs typeface="Times New Roman" panose="02020603050405020304" pitchFamily="18" charset="0"/>
                          </a:rPr>
                        </m:ctrlPr>
                      </m:accPr>
                      <m:e>
                        <m:r>
                          <a:rPr lang="en-GB" sz="3600" i="1">
                            <a:latin typeface="Cambria Math" panose="02040503050406030204" pitchFamily="18" charset="0"/>
                            <a:cs typeface="Times New Roman" panose="02020603050405020304" pitchFamily="18" charset="0"/>
                          </a:rPr>
                          <m:t>𝑋</m:t>
                        </m:r>
                      </m:e>
                    </m:acc>
                    <m:r>
                      <a:rPr lang="en-GB" sz="3600" i="1">
                        <a:latin typeface="Cambria Math" panose="02040503050406030204" pitchFamily="18" charset="0"/>
                        <a:cs typeface="Times New Roman" panose="02020603050405020304" pitchFamily="18" charset="0"/>
                      </a:rPr>
                      <m:t> − </m:t>
                    </m:r>
                    <m:acc>
                      <m:accPr>
                        <m:chr m:val="̅"/>
                        <m:ctrlPr>
                          <a:rPr lang="en-GB" sz="3600" i="1">
                            <a:latin typeface="Cambria Math" panose="02040503050406030204" pitchFamily="18" charset="0"/>
                            <a:cs typeface="Times New Roman" panose="02020603050405020304" pitchFamily="18" charset="0"/>
                          </a:rPr>
                        </m:ctrlPr>
                      </m:accPr>
                      <m:e>
                        <m:r>
                          <a:rPr lang="en-GB" sz="3600" i="1">
                            <a:latin typeface="Cambria Math" panose="02040503050406030204" pitchFamily="18" charset="0"/>
                            <a:cs typeface="Times New Roman" panose="02020603050405020304" pitchFamily="18" charset="0"/>
                          </a:rPr>
                          <m:t>𝑌</m:t>
                        </m:r>
                      </m:e>
                    </m:acc>
                  </m:oMath>
                </a14:m>
                <a:r>
                  <a:rPr lang="en-IN" sz="3600" dirty="0">
                    <a:latin typeface="Times New Roman" panose="02020603050405020304" pitchFamily="18" charset="0"/>
                    <a:cs typeface="Times New Roman" panose="02020603050405020304" pitchFamily="18" charset="0"/>
                  </a:rPr>
                  <a:t> is normal with mean </a:t>
                </a:r>
                <a:endParaRPr lang="en-NZ" sz="3600" dirty="0">
                  <a:latin typeface="Cambria Math" panose="02040503050406030204" pitchFamily="18" charset="0"/>
                  <a:cs typeface="Times New Roman" panose="02020603050405020304" pitchFamily="18" charset="0"/>
                </a:endParaRPr>
              </a:p>
              <a:p>
                <a:pPr marL="0" indent="0" algn="just">
                  <a:buNone/>
                </a:pPr>
                <a14:m>
                  <m:oMath xmlns:m="http://schemas.openxmlformats.org/officeDocument/2006/math">
                    <m:r>
                      <m:rPr>
                        <m:sty m:val="p"/>
                      </m:rPr>
                      <a:rPr lang="en-GB" sz="3600">
                        <a:latin typeface="Cambria Math" panose="02040503050406030204" pitchFamily="18" charset="0"/>
                        <a:cs typeface="Times New Roman" panose="02020603050405020304" pitchFamily="18" charset="0"/>
                      </a:rPr>
                      <m:t>E</m:t>
                    </m:r>
                    <m:d>
                      <m:dPr>
                        <m:ctrlPr>
                          <a:rPr lang="en-GB" sz="3600" i="1">
                            <a:latin typeface="Cambria Math" panose="02040503050406030204" pitchFamily="18" charset="0"/>
                            <a:cs typeface="Times New Roman" panose="02020603050405020304" pitchFamily="18" charset="0"/>
                          </a:rPr>
                        </m:ctrlPr>
                      </m:dPr>
                      <m:e>
                        <m:acc>
                          <m:accPr>
                            <m:chr m:val="̅"/>
                            <m:ctrlPr>
                              <a:rPr lang="en-IN" sz="3600" i="1">
                                <a:latin typeface="Cambria Math" panose="02040503050406030204" pitchFamily="18" charset="0"/>
                                <a:cs typeface="Times New Roman" panose="02020603050405020304" pitchFamily="18" charset="0"/>
                              </a:rPr>
                            </m:ctrlPr>
                          </m:accPr>
                          <m:e>
                            <m:r>
                              <a:rPr lang="en-GB" sz="3600" i="1">
                                <a:latin typeface="Cambria Math" panose="02040503050406030204" pitchFamily="18" charset="0"/>
                                <a:cs typeface="Times New Roman" panose="02020603050405020304" pitchFamily="18" charset="0"/>
                              </a:rPr>
                              <m:t>𝑋</m:t>
                            </m:r>
                          </m:e>
                        </m:acc>
                        <m:r>
                          <a:rPr lang="en-GB" sz="3600" i="1">
                            <a:latin typeface="Cambria Math" panose="02040503050406030204" pitchFamily="18" charset="0"/>
                            <a:cs typeface="Times New Roman" panose="02020603050405020304" pitchFamily="18" charset="0"/>
                          </a:rPr>
                          <m:t> − </m:t>
                        </m:r>
                        <m:acc>
                          <m:accPr>
                            <m:chr m:val="̅"/>
                            <m:ctrlPr>
                              <a:rPr lang="en-GB" sz="3600" i="1">
                                <a:latin typeface="Cambria Math" panose="02040503050406030204" pitchFamily="18" charset="0"/>
                                <a:cs typeface="Times New Roman" panose="02020603050405020304" pitchFamily="18" charset="0"/>
                              </a:rPr>
                            </m:ctrlPr>
                          </m:accPr>
                          <m:e>
                            <m:r>
                              <a:rPr lang="en-GB" sz="3600" i="1">
                                <a:latin typeface="Cambria Math" panose="02040503050406030204" pitchFamily="18" charset="0"/>
                                <a:cs typeface="Times New Roman" panose="02020603050405020304" pitchFamily="18" charset="0"/>
                              </a:rPr>
                              <m:t>𝑌</m:t>
                            </m:r>
                          </m:e>
                        </m:acc>
                      </m:e>
                    </m:d>
                    <m:r>
                      <a:rPr lang="en-GB" sz="3600" i="1">
                        <a:latin typeface="Cambria Math" panose="02040503050406030204" pitchFamily="18" charset="0"/>
                        <a:cs typeface="Times New Roman" panose="02020603050405020304" pitchFamily="18" charset="0"/>
                      </a:rPr>
                      <m:t>=</m:t>
                    </m:r>
                    <m:sSub>
                      <m:sSubPr>
                        <m:ctrlPr>
                          <a:rPr lang="en-GB" sz="3600" i="1">
                            <a:latin typeface="Cambria Math" panose="02040503050406030204" pitchFamily="18" charset="0"/>
                            <a:cs typeface="Times New Roman" panose="02020603050405020304" pitchFamily="18" charset="0"/>
                          </a:rPr>
                        </m:ctrlPr>
                      </m:sSubPr>
                      <m:e>
                        <m:r>
                          <a:rPr lang="en-GB" sz="3600" i="1">
                            <a:latin typeface="Cambria Math" panose="02040503050406030204" pitchFamily="18" charset="0"/>
                            <a:ea typeface="Cambria Math" panose="02040503050406030204" pitchFamily="18" charset="0"/>
                            <a:cs typeface="Times New Roman" panose="02020603050405020304" pitchFamily="18" charset="0"/>
                          </a:rPr>
                          <m:t>𝜇</m:t>
                        </m:r>
                      </m:e>
                      <m:sub>
                        <m:r>
                          <a:rPr lang="en-GB" sz="3600" i="1">
                            <a:latin typeface="Cambria Math" panose="02040503050406030204" pitchFamily="18" charset="0"/>
                            <a:cs typeface="Times New Roman" panose="02020603050405020304" pitchFamily="18" charset="0"/>
                          </a:rPr>
                          <m:t>1</m:t>
                        </m:r>
                      </m:sub>
                    </m:sSub>
                    <m:r>
                      <a:rPr lang="en-GB" sz="3600" i="1">
                        <a:latin typeface="Cambria Math" panose="02040503050406030204" pitchFamily="18" charset="0"/>
                        <a:cs typeface="Times New Roman" panose="02020603050405020304" pitchFamily="18" charset="0"/>
                      </a:rPr>
                      <m:t>−</m:t>
                    </m:r>
                    <m:sSub>
                      <m:sSubPr>
                        <m:ctrlPr>
                          <a:rPr lang="en-GB" sz="3600" i="1">
                            <a:latin typeface="Cambria Math" panose="02040503050406030204" pitchFamily="18" charset="0"/>
                            <a:cs typeface="Times New Roman" panose="02020603050405020304" pitchFamily="18" charset="0"/>
                          </a:rPr>
                        </m:ctrlPr>
                      </m:sSubPr>
                      <m:e>
                        <m:r>
                          <a:rPr lang="en-GB" sz="3600" i="1">
                            <a:latin typeface="Cambria Math" panose="02040503050406030204" pitchFamily="18" charset="0"/>
                            <a:ea typeface="Cambria Math" panose="02040503050406030204" pitchFamily="18" charset="0"/>
                            <a:cs typeface="Times New Roman" panose="02020603050405020304" pitchFamily="18" charset="0"/>
                          </a:rPr>
                          <m:t>𝜇</m:t>
                        </m:r>
                      </m:e>
                      <m:sub>
                        <m:r>
                          <a:rPr lang="en-GB" sz="3600" i="1">
                            <a:latin typeface="Cambria Math" panose="02040503050406030204" pitchFamily="18" charset="0"/>
                            <a:cs typeface="Times New Roman" panose="02020603050405020304" pitchFamily="18" charset="0"/>
                          </a:rPr>
                          <m:t>2</m:t>
                        </m:r>
                      </m:sub>
                    </m:sSub>
                  </m:oMath>
                </a14:m>
                <a:r>
                  <a:rPr lang="en-IN" sz="3600" dirty="0">
                    <a:latin typeface="Times New Roman" panose="02020603050405020304" pitchFamily="18" charset="0"/>
                    <a:cs typeface="Times New Roman" panose="02020603050405020304" pitchFamily="18" charset="0"/>
                  </a:rPr>
                  <a:t> </a:t>
                </a:r>
                <a:endParaRPr lang="en-IN" sz="3600" dirty="0">
                  <a:latin typeface="Times New Roman" panose="02020603050405020304" pitchFamily="18" charset="0"/>
                  <a:cs typeface="Times New Roman" panose="02020603050405020304" pitchFamily="18" charset="0"/>
                </a:endParaRPr>
              </a:p>
              <a:p>
                <a:pPr marL="0" indent="0" algn="just">
                  <a:buNone/>
                </a:pPr>
                <a:r>
                  <a:rPr lang="en-IN" sz="3600" dirty="0">
                    <a:latin typeface="Times New Roman" panose="02020603050405020304" pitchFamily="18" charset="0"/>
                    <a:cs typeface="Times New Roman" panose="02020603050405020304" pitchFamily="18" charset="0"/>
                  </a:rPr>
                  <a:t>and variance </a:t>
                </a:r>
                <a:endParaRPr lang="en-NZ" sz="3600" dirty="0">
                  <a:latin typeface="Cambria Math" panose="020405030504060302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m:rPr>
                          <m:sty m:val="p"/>
                        </m:rPr>
                        <a:rPr lang="en-GB" sz="3600">
                          <a:latin typeface="Cambria Math" panose="02040503050406030204" pitchFamily="18" charset="0"/>
                          <a:cs typeface="Times New Roman" panose="02020603050405020304" pitchFamily="18" charset="0"/>
                        </a:rPr>
                        <m:t>Var</m:t>
                      </m:r>
                      <m:d>
                        <m:dPr>
                          <m:ctrlPr>
                            <a:rPr lang="en-GB" sz="3600" i="1">
                              <a:latin typeface="Cambria Math" panose="02040503050406030204" pitchFamily="18" charset="0"/>
                              <a:cs typeface="Times New Roman" panose="02020603050405020304" pitchFamily="18" charset="0"/>
                            </a:rPr>
                          </m:ctrlPr>
                        </m:dPr>
                        <m:e>
                          <m:acc>
                            <m:accPr>
                              <m:chr m:val="̅"/>
                              <m:ctrlPr>
                                <a:rPr lang="en-IN" sz="3600" i="1">
                                  <a:latin typeface="Cambria Math" panose="02040503050406030204" pitchFamily="18" charset="0"/>
                                  <a:cs typeface="Times New Roman" panose="02020603050405020304" pitchFamily="18" charset="0"/>
                                </a:rPr>
                              </m:ctrlPr>
                            </m:accPr>
                            <m:e>
                              <m:r>
                                <a:rPr lang="en-GB" sz="3600" i="1">
                                  <a:latin typeface="Cambria Math" panose="02040503050406030204" pitchFamily="18" charset="0"/>
                                  <a:cs typeface="Times New Roman" panose="02020603050405020304" pitchFamily="18" charset="0"/>
                                </a:rPr>
                                <m:t>𝑋</m:t>
                              </m:r>
                            </m:e>
                          </m:acc>
                          <m:r>
                            <a:rPr lang="en-GB" sz="3600" i="1">
                              <a:latin typeface="Cambria Math" panose="02040503050406030204" pitchFamily="18" charset="0"/>
                              <a:cs typeface="Times New Roman" panose="02020603050405020304" pitchFamily="18" charset="0"/>
                            </a:rPr>
                            <m:t> − </m:t>
                          </m:r>
                          <m:acc>
                            <m:accPr>
                              <m:chr m:val="̅"/>
                              <m:ctrlPr>
                                <a:rPr lang="en-GB" sz="3600" i="1">
                                  <a:latin typeface="Cambria Math" panose="02040503050406030204" pitchFamily="18" charset="0"/>
                                  <a:cs typeface="Times New Roman" panose="02020603050405020304" pitchFamily="18" charset="0"/>
                                </a:rPr>
                              </m:ctrlPr>
                            </m:accPr>
                            <m:e>
                              <m:r>
                                <a:rPr lang="en-GB" sz="3600" i="1">
                                  <a:latin typeface="Cambria Math" panose="02040503050406030204" pitchFamily="18" charset="0"/>
                                  <a:cs typeface="Times New Roman" panose="02020603050405020304" pitchFamily="18" charset="0"/>
                                </a:rPr>
                                <m:t>𝑌</m:t>
                              </m:r>
                            </m:e>
                          </m:acc>
                        </m:e>
                      </m:d>
                      <m:r>
                        <a:rPr lang="en-GB" sz="3600" i="1">
                          <a:latin typeface="Cambria Math" panose="02040503050406030204" pitchFamily="18" charset="0"/>
                          <a:cs typeface="Times New Roman" panose="02020603050405020304" pitchFamily="18" charset="0"/>
                        </a:rPr>
                        <m:t>=</m:t>
                      </m:r>
                      <m:f>
                        <m:fPr>
                          <m:ctrlPr>
                            <a:rPr lang="en-GB" sz="3600" i="1">
                              <a:latin typeface="Cambria Math" panose="02040503050406030204" pitchFamily="18" charset="0"/>
                              <a:cs typeface="Times New Roman" panose="02020603050405020304" pitchFamily="18" charset="0"/>
                            </a:rPr>
                          </m:ctrlPr>
                        </m:fPr>
                        <m:num>
                          <m:sSubSup>
                            <m:sSubSupPr>
                              <m:ctrlPr>
                                <a:rPr lang="en-GB" sz="3600" i="1">
                                  <a:latin typeface="Cambria Math" panose="02040503050406030204" pitchFamily="18" charset="0"/>
                                  <a:cs typeface="Times New Roman" panose="02020603050405020304" pitchFamily="18" charset="0"/>
                                </a:rPr>
                              </m:ctrlPr>
                            </m:sSubSupPr>
                            <m:e>
                              <m:r>
                                <a:rPr lang="en-GB" sz="3600" i="1">
                                  <a:latin typeface="Cambria Math" panose="02040503050406030204" pitchFamily="18" charset="0"/>
                                  <a:ea typeface="Cambria Math" panose="02040503050406030204" pitchFamily="18" charset="0"/>
                                  <a:cs typeface="Times New Roman" panose="02020603050405020304" pitchFamily="18" charset="0"/>
                                </a:rPr>
                                <m:t>𝜎</m:t>
                              </m:r>
                            </m:e>
                            <m:sub>
                              <m:r>
                                <a:rPr lang="en-GB" sz="3600" i="1">
                                  <a:latin typeface="Cambria Math" panose="02040503050406030204" pitchFamily="18" charset="0"/>
                                  <a:ea typeface="Cambria Math" panose="02040503050406030204" pitchFamily="18" charset="0"/>
                                  <a:cs typeface="Times New Roman" panose="02020603050405020304" pitchFamily="18" charset="0"/>
                                </a:rPr>
                                <m:t>1</m:t>
                              </m:r>
                            </m:sub>
                            <m:sup>
                              <m:r>
                                <a:rPr lang="en-GB" sz="3600" i="1">
                                  <a:latin typeface="Cambria Math" panose="02040503050406030204" pitchFamily="18" charset="0"/>
                                  <a:cs typeface="Times New Roman" panose="02020603050405020304" pitchFamily="18" charset="0"/>
                                </a:rPr>
                                <m:t>2</m:t>
                              </m:r>
                            </m:sup>
                          </m:sSubSup>
                        </m:num>
                        <m:den>
                          <m:sSub>
                            <m:sSubPr>
                              <m:ctrlPr>
                                <a:rPr lang="en-GB" sz="3600" i="1">
                                  <a:latin typeface="Cambria Math" panose="02040503050406030204" pitchFamily="18" charset="0"/>
                                  <a:cs typeface="Times New Roman" panose="02020603050405020304" pitchFamily="18" charset="0"/>
                                </a:rPr>
                              </m:ctrlPr>
                            </m:sSubPr>
                            <m:e>
                              <m:r>
                                <a:rPr lang="en-GB" sz="3600" i="1">
                                  <a:latin typeface="Cambria Math" panose="02040503050406030204" pitchFamily="18" charset="0"/>
                                  <a:cs typeface="Times New Roman" panose="02020603050405020304" pitchFamily="18" charset="0"/>
                                </a:rPr>
                                <m:t>𝑛</m:t>
                              </m:r>
                            </m:e>
                            <m:sub>
                              <m:r>
                                <a:rPr lang="en-GB" sz="3600" i="1">
                                  <a:latin typeface="Cambria Math" panose="02040503050406030204" pitchFamily="18" charset="0"/>
                                  <a:cs typeface="Times New Roman" panose="02020603050405020304" pitchFamily="18" charset="0"/>
                                </a:rPr>
                                <m:t>1</m:t>
                              </m:r>
                            </m:sub>
                          </m:sSub>
                        </m:den>
                      </m:f>
                      <m:r>
                        <a:rPr lang="en-GB" sz="3600" i="1">
                          <a:latin typeface="Cambria Math" panose="02040503050406030204" pitchFamily="18" charset="0"/>
                          <a:cs typeface="Times New Roman" panose="02020603050405020304" pitchFamily="18" charset="0"/>
                        </a:rPr>
                        <m:t>+ </m:t>
                      </m:r>
                      <m:f>
                        <m:fPr>
                          <m:ctrlPr>
                            <a:rPr lang="en-GB" sz="3600" i="1">
                              <a:latin typeface="Cambria Math" panose="02040503050406030204" pitchFamily="18" charset="0"/>
                              <a:cs typeface="Times New Roman" panose="02020603050405020304" pitchFamily="18" charset="0"/>
                            </a:rPr>
                          </m:ctrlPr>
                        </m:fPr>
                        <m:num>
                          <m:sSubSup>
                            <m:sSubSupPr>
                              <m:ctrlPr>
                                <a:rPr lang="en-GB" sz="3600" i="1">
                                  <a:latin typeface="Cambria Math" panose="02040503050406030204" pitchFamily="18" charset="0"/>
                                  <a:cs typeface="Times New Roman" panose="02020603050405020304" pitchFamily="18" charset="0"/>
                                </a:rPr>
                              </m:ctrlPr>
                            </m:sSubSupPr>
                            <m:e>
                              <m:r>
                                <a:rPr lang="en-GB" sz="3600" i="1">
                                  <a:latin typeface="Cambria Math" panose="02040503050406030204" pitchFamily="18" charset="0"/>
                                  <a:ea typeface="Cambria Math" panose="02040503050406030204" pitchFamily="18" charset="0"/>
                                  <a:cs typeface="Times New Roman" panose="02020603050405020304" pitchFamily="18" charset="0"/>
                                </a:rPr>
                                <m:t>𝜎</m:t>
                              </m:r>
                            </m:e>
                            <m:sub>
                              <m:r>
                                <a:rPr lang="en-GB" sz="3600" i="1">
                                  <a:latin typeface="Cambria Math" panose="02040503050406030204" pitchFamily="18" charset="0"/>
                                  <a:ea typeface="Cambria Math" panose="02040503050406030204" pitchFamily="18" charset="0"/>
                                  <a:cs typeface="Times New Roman" panose="02020603050405020304" pitchFamily="18" charset="0"/>
                                </a:rPr>
                                <m:t>2</m:t>
                              </m:r>
                              <m:r>
                                <a:rPr lang="en-GB" sz="3600" i="1">
                                  <a:latin typeface="Cambria Math" panose="02040503050406030204" pitchFamily="18" charset="0"/>
                                  <a:ea typeface="Cambria Math" panose="02040503050406030204" pitchFamily="18" charset="0"/>
                                  <a:cs typeface="Times New Roman" panose="02020603050405020304" pitchFamily="18" charset="0"/>
                                </a:rPr>
                                <m:t> </m:t>
                              </m:r>
                            </m:sub>
                            <m:sup>
                              <m:r>
                                <a:rPr lang="en-GB" sz="3600" i="1">
                                  <a:latin typeface="Cambria Math" panose="02040503050406030204" pitchFamily="18" charset="0"/>
                                  <a:cs typeface="Times New Roman" panose="02020603050405020304" pitchFamily="18" charset="0"/>
                                </a:rPr>
                                <m:t>2</m:t>
                              </m:r>
                            </m:sup>
                          </m:sSubSup>
                        </m:num>
                        <m:den>
                          <m:sSub>
                            <m:sSubPr>
                              <m:ctrlPr>
                                <a:rPr lang="en-GB" sz="3600" i="1">
                                  <a:latin typeface="Cambria Math" panose="02040503050406030204" pitchFamily="18" charset="0"/>
                                  <a:cs typeface="Times New Roman" panose="02020603050405020304" pitchFamily="18" charset="0"/>
                                </a:rPr>
                              </m:ctrlPr>
                            </m:sSubPr>
                            <m:e>
                              <m:r>
                                <a:rPr lang="en-GB" sz="3600" i="1">
                                  <a:latin typeface="Cambria Math" panose="02040503050406030204" pitchFamily="18" charset="0"/>
                                  <a:cs typeface="Times New Roman" panose="02020603050405020304" pitchFamily="18" charset="0"/>
                                </a:rPr>
                                <m:t>𝑛</m:t>
                              </m:r>
                            </m:e>
                            <m:sub>
                              <m:r>
                                <a:rPr lang="en-GB" sz="3600" i="1">
                                  <a:latin typeface="Cambria Math" panose="02040503050406030204" pitchFamily="18" charset="0"/>
                                  <a:cs typeface="Times New Roman" panose="02020603050405020304" pitchFamily="18" charset="0"/>
                                </a:rPr>
                                <m:t>2</m:t>
                              </m:r>
                            </m:sub>
                          </m:sSub>
                        </m:den>
                      </m:f>
                    </m:oMath>
                  </m:oMathPara>
                </a14:m>
                <a:endParaRPr lang="en-GB" sz="3600"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334859" y="620688"/>
                <a:ext cx="7351941" cy="4525963"/>
              </a:xfrm>
              <a:blipFill rotWithShape="1">
                <a:blip r:embed="rId1"/>
                <a:stretch>
                  <a:fillRect l="-1" t="-6" b="13"/>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56194F21-7C89-4E5B-B577-FF9B4A9BCAA9}"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197768"/>
            <a:ext cx="7632848" cy="1143000"/>
          </a:xfrm>
        </p:spPr>
        <p:txBody>
          <a:bodyPr/>
          <a:lstStyle/>
          <a:p>
            <a:pPr algn="just"/>
            <a:r>
              <a:rPr lang="en-IN" sz="30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confidence interval for the difference between the two-population means is computed as follows:</a:t>
            </a:r>
            <a:endParaRPr lang="en-GB" sz="30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59632" y="1610072"/>
                <a:ext cx="7488832" cy="4267200"/>
              </a:xfrm>
            </p:spPr>
            <p:txBody>
              <a:bodyPr/>
              <a:lstStyle/>
              <a:p>
                <a:pPr marL="0" indent="0" algn="just">
                  <a:buNone/>
                </a:pPr>
                <a:r>
                  <a:rPr lang="en-IN" sz="2800" dirty="0">
                    <a:solidFill>
                      <a:srgbClr val="FF0000"/>
                    </a:solidFill>
                    <a:latin typeface="Times New Roman" panose="02020603050405020304" pitchFamily="18" charset="0"/>
                    <a:cs typeface="Times New Roman" panose="02020603050405020304" pitchFamily="18" charset="0"/>
                  </a:rPr>
                  <a:t>Case 1: </a:t>
                </a:r>
                <a:endParaRPr lang="en-IN" sz="2800" dirty="0">
                  <a:solidFill>
                    <a:srgbClr val="FF0000"/>
                  </a:solidFill>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pitchFamily="18" charset="0"/>
                    <a:cs typeface="Times New Roman" panose="02020603050405020304" pitchFamily="18" charset="0"/>
                  </a:rPr>
                  <a:t>When the two independent population distributions are </a:t>
                </a:r>
                <a:r>
                  <a:rPr lang="en-IN" sz="2800" dirty="0">
                    <a:solidFill>
                      <a:srgbClr val="00B050"/>
                    </a:solidFill>
                    <a:latin typeface="Times New Roman" panose="02020603050405020304" pitchFamily="18" charset="0"/>
                    <a:cs typeface="Times New Roman" panose="02020603050405020304" pitchFamily="18" charset="0"/>
                  </a:rPr>
                  <a:t>normal</a:t>
                </a:r>
                <a:r>
                  <a:rPr lang="en-IN" sz="2800" dirty="0">
                    <a:latin typeface="Times New Roman" panose="02020603050405020304" pitchFamily="18" charset="0"/>
                    <a:cs typeface="Times New Roman" panose="02020603050405020304" pitchFamily="18" charset="0"/>
                  </a:rPr>
                  <a:t> and the </a:t>
                </a:r>
                <a:r>
                  <a:rPr lang="en-IN" sz="2800" dirty="0">
                    <a:solidFill>
                      <a:srgbClr val="00B050"/>
                    </a:solidFill>
                    <a:latin typeface="Times New Roman" panose="02020603050405020304" pitchFamily="18" charset="0"/>
                    <a:cs typeface="Times New Roman" panose="02020603050405020304" pitchFamily="18" charset="0"/>
                  </a:rPr>
                  <a:t>population variances </a:t>
                </a:r>
                <a14:m>
                  <m:oMath xmlns:m="http://schemas.openxmlformats.org/officeDocument/2006/math">
                    <m:sSubSup>
                      <m:sSubSupPr>
                        <m:ctrlPr>
                          <a:rPr lang="en-GB" sz="2800" i="1">
                            <a:solidFill>
                              <a:srgbClr val="00B050"/>
                            </a:solidFill>
                            <a:latin typeface="Cambria Math" panose="02040503050406030204" pitchFamily="18" charset="0"/>
                            <a:cs typeface="Times New Roman" panose="02020603050405020304" pitchFamily="18" charset="0"/>
                          </a:rPr>
                        </m:ctrlPr>
                      </m:sSubSupPr>
                      <m:e>
                        <m:r>
                          <a:rPr lang="en-GB" sz="28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8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800" i="1">
                            <a:solidFill>
                              <a:srgbClr val="00B050"/>
                            </a:solidFill>
                            <a:latin typeface="Cambria Math" panose="02040503050406030204" pitchFamily="18" charset="0"/>
                            <a:cs typeface="Times New Roman" panose="02020603050405020304" pitchFamily="18" charset="0"/>
                          </a:rPr>
                          <m:t>2</m:t>
                        </m:r>
                      </m:sup>
                    </m:sSubSup>
                  </m:oMath>
                </a14:m>
                <a:r>
                  <a:rPr lang="en-IN" sz="2800" dirty="0">
                    <a:solidFill>
                      <a:srgbClr val="00B050"/>
                    </a:solidFill>
                    <a:latin typeface="Times New Roman" panose="02020603050405020304" pitchFamily="18" charset="0"/>
                    <a:cs typeface="Times New Roman" panose="02020603050405020304" pitchFamily="18" charset="0"/>
                  </a:rPr>
                  <a:t>and </a:t>
                </a:r>
                <a14:m>
                  <m:oMath xmlns:m="http://schemas.openxmlformats.org/officeDocument/2006/math">
                    <m:sSubSup>
                      <m:sSubSupPr>
                        <m:ctrlPr>
                          <a:rPr lang="en-GB" sz="2800" i="1">
                            <a:solidFill>
                              <a:srgbClr val="00B050"/>
                            </a:solidFill>
                            <a:latin typeface="Cambria Math" panose="02040503050406030204" pitchFamily="18" charset="0"/>
                            <a:cs typeface="Times New Roman" panose="02020603050405020304" pitchFamily="18" charset="0"/>
                          </a:rPr>
                        </m:ctrlPr>
                      </m:sSubSupPr>
                      <m:e>
                        <m:r>
                          <a:rPr lang="en-GB" sz="28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800" b="0" i="1" smtClean="0">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2</m:t>
                        </m:r>
                      </m:sub>
                      <m:sup>
                        <m:r>
                          <a:rPr lang="en-GB" sz="2800" i="1">
                            <a:solidFill>
                              <a:srgbClr val="00B050"/>
                            </a:solidFill>
                            <a:latin typeface="Cambria Math" panose="02040503050406030204" pitchFamily="18" charset="0"/>
                            <a:cs typeface="Times New Roman" panose="02020603050405020304" pitchFamily="18" charset="0"/>
                          </a:rPr>
                          <m:t>2</m:t>
                        </m:r>
                      </m:sup>
                    </m:sSubSup>
                  </m:oMath>
                </a14:m>
                <a:r>
                  <a:rPr lang="en-IN" sz="2800" dirty="0">
                    <a:solidFill>
                      <a:srgbClr val="00B050"/>
                    </a:solidFill>
                    <a:latin typeface="Times New Roman" panose="02020603050405020304" pitchFamily="18" charset="0"/>
                    <a:cs typeface="Times New Roman" panose="02020603050405020304" pitchFamily="18" charset="0"/>
                  </a:rPr>
                  <a:t> are known</a:t>
                </a:r>
                <a:r>
                  <a:rPr lang="en-IN" sz="2800" dirty="0">
                    <a:latin typeface="Times New Roman" panose="02020603050405020304" pitchFamily="18" charset="0"/>
                    <a:cs typeface="Times New Roman" panose="02020603050405020304" pitchFamily="18" charset="0"/>
                  </a:rPr>
                  <a:t>, the </a:t>
                </a:r>
                <a14:m>
                  <m:oMath xmlns:m="http://schemas.openxmlformats.org/officeDocument/2006/math">
                    <m:d>
                      <m:dPr>
                        <m:ctrlPr>
                          <a:rPr lang="en-IN" sz="2800" i="1" smtClean="0">
                            <a:latin typeface="Cambria Math" panose="02040503050406030204" pitchFamily="18" charset="0"/>
                            <a:cs typeface="Times New Roman" panose="02020603050405020304" pitchFamily="18" charset="0"/>
                          </a:rPr>
                        </m:ctrlPr>
                      </m:dPr>
                      <m:e>
                        <m:r>
                          <a:rPr lang="en-GB" sz="2800" b="0" i="1" smtClean="0">
                            <a:latin typeface="Cambria Math" panose="02040503050406030204" pitchFamily="18" charset="0"/>
                            <a:cs typeface="Times New Roman" panose="02020603050405020304" pitchFamily="18" charset="0"/>
                          </a:rPr>
                          <m:t>1</m:t>
                        </m:r>
                        <m:r>
                          <a:rPr lang="en-GB" sz="2800" b="0" i="1" smtClean="0">
                            <a:latin typeface="Cambria Math" panose="02040503050406030204" pitchFamily="18" charset="0"/>
                            <a:cs typeface="Times New Roman" panose="02020603050405020304" pitchFamily="18" charset="0"/>
                          </a:rPr>
                          <m:t>−</m:t>
                        </m:r>
                        <m:r>
                          <a:rPr lang="en-GB" sz="2800" b="0" i="1" smtClean="0">
                            <a:latin typeface="Cambria Math" panose="02040503050406030204" pitchFamily="18" charset="0"/>
                            <a:ea typeface="Cambria Math" panose="02040503050406030204" pitchFamily="18" charset="0"/>
                            <a:cs typeface="Times New Roman" panose="02020603050405020304" pitchFamily="18" charset="0"/>
                          </a:rPr>
                          <m:t>𝛼</m:t>
                        </m:r>
                      </m:e>
                    </m:d>
                  </m:oMath>
                </a14:m>
                <a:r>
                  <a:rPr lang="en-IN" sz="2800" dirty="0">
                    <a:latin typeface="Times New Roman" panose="02020603050405020304" pitchFamily="18" charset="0"/>
                    <a:cs typeface="Times New Roman" panose="02020603050405020304" pitchFamily="18" charset="0"/>
                  </a:rPr>
                  <a:t>*100 % confidence interval for </a:t>
                </a:r>
                <a14:m>
                  <m:oMath xmlns:m="http://schemas.openxmlformats.org/officeDocument/2006/math">
                    <m:sSub>
                      <m:sSubPr>
                        <m:ctrlPr>
                          <a:rPr lang="en-GB"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ea typeface="Cambria Math" panose="02040503050406030204" pitchFamily="18" charset="0"/>
                            <a:cs typeface="Times New Roman" panose="02020603050405020304" pitchFamily="18" charset="0"/>
                          </a:rPr>
                          <m:t>𝜇</m:t>
                        </m:r>
                      </m:e>
                      <m:sub>
                        <m:r>
                          <a:rPr lang="en-GB" sz="2800" i="1">
                            <a:latin typeface="Cambria Math" panose="02040503050406030204" pitchFamily="18" charset="0"/>
                            <a:cs typeface="Times New Roman" panose="02020603050405020304" pitchFamily="18" charset="0"/>
                          </a:rPr>
                          <m:t>1</m:t>
                        </m:r>
                      </m:sub>
                    </m:sSub>
                    <m:r>
                      <a:rPr lang="en-GB" sz="2800" i="1">
                        <a:latin typeface="Cambria Math" panose="02040503050406030204" pitchFamily="18" charset="0"/>
                        <a:cs typeface="Times New Roman" panose="02020603050405020304" pitchFamily="18" charset="0"/>
                      </a:rPr>
                      <m:t>−</m:t>
                    </m:r>
                    <m:sSub>
                      <m:sSubPr>
                        <m:ctrlPr>
                          <a:rPr lang="en-GB"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ea typeface="Cambria Math" panose="02040503050406030204" pitchFamily="18" charset="0"/>
                            <a:cs typeface="Times New Roman" panose="02020603050405020304" pitchFamily="18" charset="0"/>
                          </a:rPr>
                          <m:t>𝜇</m:t>
                        </m:r>
                      </m:e>
                      <m:sub>
                        <m:r>
                          <a:rPr lang="en-GB" sz="2800" i="1">
                            <a:latin typeface="Cambria Math" panose="02040503050406030204" pitchFamily="18" charset="0"/>
                            <a:cs typeface="Times New Roman" panose="02020603050405020304" pitchFamily="18" charset="0"/>
                          </a:rPr>
                          <m:t>2</m:t>
                        </m:r>
                      </m:sub>
                    </m:sSub>
                  </m:oMath>
                </a14:m>
                <a:r>
                  <a:rPr lang="en-IN" sz="2800" dirty="0">
                    <a:latin typeface="Times New Roman" panose="02020603050405020304" pitchFamily="18" charset="0"/>
                    <a:cs typeface="Times New Roman" panose="02020603050405020304" pitchFamily="18" charset="0"/>
                  </a:rPr>
                  <a:t> is computed as,</a:t>
                </a: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14:m>
                  <m:oMath xmlns:m="http://schemas.openxmlformats.org/officeDocument/2006/math">
                    <m:d>
                      <m:dPr>
                        <m:ctrlPr>
                          <a:rPr lang="en-GB" sz="2400" i="1">
                            <a:solidFill>
                              <a:srgbClr val="0070C0"/>
                            </a:solidFill>
                            <a:latin typeface="Cambria Math" panose="02040503050406030204" pitchFamily="18" charset="0"/>
                            <a:cs typeface="Times New Roman" panose="02020603050405020304" pitchFamily="18" charset="0"/>
                          </a:rPr>
                        </m:ctrlPr>
                      </m:dPr>
                      <m:e>
                        <m:acc>
                          <m:accPr>
                            <m:chr m:val="̅"/>
                            <m:ctrlPr>
                              <a:rPr lang="en-IN" sz="2400" i="1">
                                <a:solidFill>
                                  <a:srgbClr val="0070C0"/>
                                </a:solidFill>
                                <a:latin typeface="Cambria Math" panose="02040503050406030204" pitchFamily="18" charset="0"/>
                                <a:cs typeface="Times New Roman" panose="02020603050405020304" pitchFamily="18" charset="0"/>
                              </a:rPr>
                            </m:ctrlPr>
                          </m:accPr>
                          <m:e>
                            <m:r>
                              <a:rPr lang="en-GB" sz="2400" i="1">
                                <a:solidFill>
                                  <a:srgbClr val="0070C0"/>
                                </a:solidFill>
                                <a:latin typeface="Cambria Math" panose="02040503050406030204" pitchFamily="18" charset="0"/>
                                <a:cs typeface="Times New Roman" panose="02020603050405020304" pitchFamily="18" charset="0"/>
                              </a:rPr>
                              <m:t>𝑋</m:t>
                            </m:r>
                          </m:e>
                        </m:acc>
                        <m:r>
                          <a:rPr lang="en-GB" sz="2400" i="1">
                            <a:solidFill>
                              <a:srgbClr val="0070C0"/>
                            </a:solidFill>
                            <a:latin typeface="Cambria Math" panose="02040503050406030204" pitchFamily="18" charset="0"/>
                            <a:cs typeface="Times New Roman" panose="02020603050405020304" pitchFamily="18" charset="0"/>
                          </a:rPr>
                          <m:t> − </m:t>
                        </m:r>
                        <m:acc>
                          <m:accPr>
                            <m:chr m:val="̅"/>
                            <m:ctrlPr>
                              <a:rPr lang="en-GB" sz="2400" i="1">
                                <a:solidFill>
                                  <a:srgbClr val="0070C0"/>
                                </a:solidFill>
                                <a:latin typeface="Cambria Math" panose="02040503050406030204" pitchFamily="18" charset="0"/>
                                <a:cs typeface="Times New Roman" panose="02020603050405020304" pitchFamily="18" charset="0"/>
                              </a:rPr>
                            </m:ctrlPr>
                          </m:accPr>
                          <m:e>
                            <m:r>
                              <a:rPr lang="en-GB" sz="2400" i="1">
                                <a:solidFill>
                                  <a:srgbClr val="0070C0"/>
                                </a:solidFill>
                                <a:latin typeface="Cambria Math" panose="02040503050406030204" pitchFamily="18" charset="0"/>
                                <a:cs typeface="Times New Roman" panose="02020603050405020304" pitchFamily="18" charset="0"/>
                              </a:rPr>
                              <m:t>𝑌</m:t>
                            </m:r>
                          </m:e>
                        </m:acc>
                        <m:r>
                          <a:rPr lang="en-GB" sz="2400" i="1">
                            <a:solidFill>
                              <a:srgbClr val="0070C0"/>
                            </a:solidFill>
                            <a:latin typeface="Cambria Math" panose="02040503050406030204" pitchFamily="18" charset="0"/>
                            <a:cs typeface="Times New Roman" panose="02020603050405020304" pitchFamily="18" charset="0"/>
                          </a:rPr>
                          <m:t> − </m:t>
                        </m:r>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GB" sz="2400" i="1">
                                <a:solidFill>
                                  <a:srgbClr val="0070C0"/>
                                </a:solidFill>
                                <a:latin typeface="Cambria Math" panose="02040503050406030204" pitchFamily="18" charset="0"/>
                                <a:cs typeface="Times New Roman" panose="02020603050405020304" pitchFamily="18" charset="0"/>
                              </a:rPr>
                              <m:t>𝑍</m:t>
                            </m:r>
                          </m:e>
                          <m:sub>
                            <m:f>
                              <m:fPr>
                                <m:type m:val="skw"/>
                                <m:ctrlPr>
                                  <a:rPr lang="en-GB" sz="2400" i="1">
                                    <a:solidFill>
                                      <a:srgbClr val="0070C0"/>
                                    </a:solidFill>
                                    <a:latin typeface="Cambria Math" panose="02040503050406030204" pitchFamily="18" charset="0"/>
                                    <a:cs typeface="Times New Roman" panose="02020603050405020304" pitchFamily="18" charset="0"/>
                                  </a:rPr>
                                </m:ctrlPr>
                              </m:fPr>
                              <m:num>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sz="2400" i="1">
                                    <a:solidFill>
                                      <a:srgbClr val="0070C0"/>
                                    </a:solidFill>
                                    <a:latin typeface="Cambria Math" panose="02040503050406030204" pitchFamily="18" charset="0"/>
                                    <a:cs typeface="Times New Roman" panose="02020603050405020304" pitchFamily="18" charset="0"/>
                                  </a:rPr>
                                  <m:t>2</m:t>
                                </m:r>
                              </m:den>
                            </m:f>
                          </m:sub>
                        </m:sSub>
                        <m:r>
                          <a:rPr lang="en-GB" sz="2400" i="1">
                            <a:solidFill>
                              <a:srgbClr val="0070C0"/>
                            </a:solidFill>
                            <a:latin typeface="Cambria Math" panose="02040503050406030204" pitchFamily="18" charset="0"/>
                            <a:cs typeface="Times New Roman" panose="02020603050405020304" pitchFamily="18" charset="0"/>
                          </a:rPr>
                          <m:t>∗</m:t>
                        </m:r>
                        <m:rad>
                          <m:radPr>
                            <m:degHide m:val="on"/>
                            <m:ctrlPr>
                              <a:rPr lang="en-GB" sz="2400" i="1">
                                <a:solidFill>
                                  <a:srgbClr val="0070C0"/>
                                </a:solidFill>
                                <a:latin typeface="Cambria Math" panose="02040503050406030204" pitchFamily="18" charset="0"/>
                                <a:cs typeface="Times New Roman" panose="02020603050405020304" pitchFamily="18" charset="0"/>
                              </a:rPr>
                            </m:ctrlPr>
                          </m:radPr>
                          <m:deg/>
                          <m:e>
                            <m:f>
                              <m:fPr>
                                <m:ctrlPr>
                                  <a:rPr lang="en-GB" sz="2400" i="1">
                                    <a:solidFill>
                                      <a:srgbClr val="0070C0"/>
                                    </a:solidFill>
                                    <a:latin typeface="Cambria Math" panose="02040503050406030204" pitchFamily="18" charset="0"/>
                                    <a:cs typeface="Times New Roman" panose="02020603050405020304" pitchFamily="18" charset="0"/>
                                  </a:rPr>
                                </m:ctrlPr>
                              </m:fPr>
                              <m:num>
                                <m:sSubSup>
                                  <m:sSubSupPr>
                                    <m:ctrlPr>
                                      <a:rPr lang="en-GB" sz="2400" i="1">
                                        <a:solidFill>
                                          <a:srgbClr val="0070C0"/>
                                        </a:solidFill>
                                        <a:latin typeface="Cambria Math" panose="02040503050406030204" pitchFamily="18" charset="0"/>
                                        <a:cs typeface="Times New Roman" panose="02020603050405020304" pitchFamily="18" charset="0"/>
                                      </a:rPr>
                                    </m:ctrlPr>
                                  </m:sSubSupPr>
                                  <m:e>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4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GB" sz="2400" i="1">
                                        <a:solidFill>
                                          <a:srgbClr val="0070C0"/>
                                        </a:solidFill>
                                        <a:latin typeface="Cambria Math" panose="02040503050406030204" pitchFamily="18" charset="0"/>
                                        <a:cs typeface="Times New Roman" panose="02020603050405020304" pitchFamily="18" charset="0"/>
                                      </a:rPr>
                                      <m:t>𝑛</m:t>
                                    </m:r>
                                  </m:e>
                                  <m:sub>
                                    <m:r>
                                      <a:rPr lang="en-GB" sz="2400" i="1">
                                        <a:solidFill>
                                          <a:srgbClr val="0070C0"/>
                                        </a:solidFill>
                                        <a:latin typeface="Cambria Math" panose="02040503050406030204" pitchFamily="18" charset="0"/>
                                        <a:cs typeface="Times New Roman" panose="02020603050405020304" pitchFamily="18" charset="0"/>
                                      </a:rPr>
                                      <m:t>1</m:t>
                                    </m:r>
                                  </m:sub>
                                </m:sSub>
                              </m:den>
                            </m:f>
                            <m:r>
                              <a:rPr lang="en-GB" sz="2400" i="1">
                                <a:solidFill>
                                  <a:srgbClr val="0070C0"/>
                                </a:solidFill>
                                <a:latin typeface="Cambria Math" panose="02040503050406030204" pitchFamily="18" charset="0"/>
                                <a:cs typeface="Times New Roman" panose="02020603050405020304" pitchFamily="18" charset="0"/>
                              </a:rPr>
                              <m:t>+ </m:t>
                            </m:r>
                            <m:f>
                              <m:fPr>
                                <m:ctrlPr>
                                  <a:rPr lang="en-GB" sz="2400" i="1">
                                    <a:solidFill>
                                      <a:srgbClr val="0070C0"/>
                                    </a:solidFill>
                                    <a:latin typeface="Cambria Math" panose="02040503050406030204" pitchFamily="18" charset="0"/>
                                    <a:cs typeface="Times New Roman" panose="02020603050405020304" pitchFamily="18" charset="0"/>
                                  </a:rPr>
                                </m:ctrlPr>
                              </m:fPr>
                              <m:num>
                                <m:sSubSup>
                                  <m:sSubSupPr>
                                    <m:ctrlPr>
                                      <a:rPr lang="en-GB" sz="2400" i="1">
                                        <a:solidFill>
                                          <a:srgbClr val="0070C0"/>
                                        </a:solidFill>
                                        <a:latin typeface="Cambria Math" panose="02040503050406030204" pitchFamily="18" charset="0"/>
                                        <a:cs typeface="Times New Roman" panose="02020603050405020304" pitchFamily="18" charset="0"/>
                                      </a:rPr>
                                    </m:ctrlPr>
                                  </m:sSubSupPr>
                                  <m:e>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m:t>
                                    </m:r>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 </m:t>
                                    </m:r>
                                  </m:sub>
                                  <m:sup>
                                    <m:r>
                                      <a:rPr lang="en-GB" sz="24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GB" sz="2400" i="1">
                                        <a:solidFill>
                                          <a:srgbClr val="0070C0"/>
                                        </a:solidFill>
                                        <a:latin typeface="Cambria Math" panose="02040503050406030204" pitchFamily="18" charset="0"/>
                                        <a:cs typeface="Times New Roman" panose="02020603050405020304" pitchFamily="18" charset="0"/>
                                      </a:rPr>
                                      <m:t>𝑛</m:t>
                                    </m:r>
                                  </m:e>
                                  <m:sub>
                                    <m:r>
                                      <a:rPr lang="en-GB" sz="2400" i="1">
                                        <a:solidFill>
                                          <a:srgbClr val="0070C0"/>
                                        </a:solidFill>
                                        <a:latin typeface="Cambria Math" panose="02040503050406030204" pitchFamily="18" charset="0"/>
                                        <a:cs typeface="Times New Roman" panose="02020603050405020304" pitchFamily="18" charset="0"/>
                                      </a:rPr>
                                      <m:t>2</m:t>
                                    </m:r>
                                  </m:sub>
                                </m:sSub>
                              </m:den>
                            </m:f>
                          </m:e>
                        </m:rad>
                        <m:r>
                          <a:rPr lang="en-GB" sz="2400" i="1">
                            <a:solidFill>
                              <a:srgbClr val="0070C0"/>
                            </a:solidFill>
                            <a:latin typeface="Cambria Math" panose="02040503050406030204" pitchFamily="18" charset="0"/>
                            <a:cs typeface="Times New Roman" panose="02020603050405020304" pitchFamily="18" charset="0"/>
                          </a:rPr>
                          <m:t>  ,</m:t>
                        </m:r>
                        <m:acc>
                          <m:accPr>
                            <m:chr m:val="̅"/>
                            <m:ctrlPr>
                              <a:rPr lang="en-IN" sz="2400" i="1">
                                <a:solidFill>
                                  <a:srgbClr val="0070C0"/>
                                </a:solidFill>
                                <a:latin typeface="Cambria Math" panose="02040503050406030204" pitchFamily="18" charset="0"/>
                                <a:cs typeface="Times New Roman" panose="02020603050405020304" pitchFamily="18" charset="0"/>
                              </a:rPr>
                            </m:ctrlPr>
                          </m:accPr>
                          <m:e>
                            <m:r>
                              <a:rPr lang="en-GB" sz="2400" i="1">
                                <a:solidFill>
                                  <a:srgbClr val="0070C0"/>
                                </a:solidFill>
                                <a:latin typeface="Cambria Math" panose="02040503050406030204" pitchFamily="18" charset="0"/>
                                <a:cs typeface="Times New Roman" panose="02020603050405020304" pitchFamily="18" charset="0"/>
                              </a:rPr>
                              <m:t>𝑋</m:t>
                            </m:r>
                          </m:e>
                        </m:acc>
                        <m:r>
                          <a:rPr lang="en-GB" sz="2400" i="1">
                            <a:solidFill>
                              <a:srgbClr val="0070C0"/>
                            </a:solidFill>
                            <a:latin typeface="Cambria Math" panose="02040503050406030204" pitchFamily="18" charset="0"/>
                            <a:cs typeface="Times New Roman" panose="02020603050405020304" pitchFamily="18" charset="0"/>
                          </a:rPr>
                          <m:t> − </m:t>
                        </m:r>
                        <m:acc>
                          <m:accPr>
                            <m:chr m:val="̅"/>
                            <m:ctrlPr>
                              <a:rPr lang="en-GB" sz="2400" i="1">
                                <a:solidFill>
                                  <a:srgbClr val="0070C0"/>
                                </a:solidFill>
                                <a:latin typeface="Cambria Math" panose="02040503050406030204" pitchFamily="18" charset="0"/>
                                <a:cs typeface="Times New Roman" panose="02020603050405020304" pitchFamily="18" charset="0"/>
                              </a:rPr>
                            </m:ctrlPr>
                          </m:accPr>
                          <m:e>
                            <m:r>
                              <a:rPr lang="en-GB" sz="2400" i="1">
                                <a:solidFill>
                                  <a:srgbClr val="0070C0"/>
                                </a:solidFill>
                                <a:latin typeface="Cambria Math" panose="02040503050406030204" pitchFamily="18" charset="0"/>
                                <a:cs typeface="Times New Roman" panose="02020603050405020304" pitchFamily="18" charset="0"/>
                              </a:rPr>
                              <m:t>𝑌</m:t>
                            </m:r>
                          </m:e>
                        </m:acc>
                        <m:r>
                          <a:rPr lang="en-GB" sz="2400" i="1">
                            <a:solidFill>
                              <a:srgbClr val="0070C0"/>
                            </a:solidFill>
                            <a:latin typeface="Cambria Math" panose="02040503050406030204" pitchFamily="18" charset="0"/>
                            <a:cs typeface="Times New Roman" panose="02020603050405020304" pitchFamily="18" charset="0"/>
                          </a:rPr>
                          <m:t>+ </m:t>
                        </m:r>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GB" sz="2400" i="1">
                                <a:solidFill>
                                  <a:srgbClr val="0070C0"/>
                                </a:solidFill>
                                <a:latin typeface="Cambria Math" panose="02040503050406030204" pitchFamily="18" charset="0"/>
                                <a:cs typeface="Times New Roman" panose="02020603050405020304" pitchFamily="18" charset="0"/>
                              </a:rPr>
                              <m:t>𝑍</m:t>
                            </m:r>
                          </m:e>
                          <m:sub>
                            <m:f>
                              <m:fPr>
                                <m:type m:val="skw"/>
                                <m:ctrlPr>
                                  <a:rPr lang="en-GB" sz="2400" i="1">
                                    <a:solidFill>
                                      <a:srgbClr val="0070C0"/>
                                    </a:solidFill>
                                    <a:latin typeface="Cambria Math" panose="02040503050406030204" pitchFamily="18" charset="0"/>
                                    <a:cs typeface="Times New Roman" panose="02020603050405020304" pitchFamily="18" charset="0"/>
                                  </a:rPr>
                                </m:ctrlPr>
                              </m:fPr>
                              <m:num>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sz="2400" i="1">
                                    <a:solidFill>
                                      <a:srgbClr val="0070C0"/>
                                    </a:solidFill>
                                    <a:latin typeface="Cambria Math" panose="02040503050406030204" pitchFamily="18" charset="0"/>
                                    <a:cs typeface="Times New Roman" panose="02020603050405020304" pitchFamily="18" charset="0"/>
                                  </a:rPr>
                                  <m:t>2</m:t>
                                </m:r>
                              </m:den>
                            </m:f>
                          </m:sub>
                        </m:sSub>
                        <m:rad>
                          <m:radPr>
                            <m:degHide m:val="on"/>
                            <m:ctrlPr>
                              <a:rPr lang="en-GB" sz="2400" i="1">
                                <a:solidFill>
                                  <a:srgbClr val="0070C0"/>
                                </a:solidFill>
                                <a:latin typeface="Cambria Math" panose="02040503050406030204" pitchFamily="18" charset="0"/>
                                <a:cs typeface="Times New Roman" panose="02020603050405020304" pitchFamily="18" charset="0"/>
                              </a:rPr>
                            </m:ctrlPr>
                          </m:radPr>
                          <m:deg/>
                          <m:e>
                            <m:f>
                              <m:fPr>
                                <m:ctrlPr>
                                  <a:rPr lang="en-GB" sz="2400" i="1">
                                    <a:solidFill>
                                      <a:srgbClr val="0070C0"/>
                                    </a:solidFill>
                                    <a:latin typeface="Cambria Math" panose="02040503050406030204" pitchFamily="18" charset="0"/>
                                    <a:cs typeface="Times New Roman" panose="02020603050405020304" pitchFamily="18" charset="0"/>
                                  </a:rPr>
                                </m:ctrlPr>
                              </m:fPr>
                              <m:num>
                                <m:sSubSup>
                                  <m:sSubSupPr>
                                    <m:ctrlPr>
                                      <a:rPr lang="en-GB" sz="2400" i="1">
                                        <a:solidFill>
                                          <a:srgbClr val="0070C0"/>
                                        </a:solidFill>
                                        <a:latin typeface="Cambria Math" panose="02040503050406030204" pitchFamily="18" charset="0"/>
                                        <a:cs typeface="Times New Roman" panose="02020603050405020304" pitchFamily="18" charset="0"/>
                                      </a:rPr>
                                    </m:ctrlPr>
                                  </m:sSubSupPr>
                                  <m:e>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4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GB" sz="2400" i="1">
                                        <a:solidFill>
                                          <a:srgbClr val="0070C0"/>
                                        </a:solidFill>
                                        <a:latin typeface="Cambria Math" panose="02040503050406030204" pitchFamily="18" charset="0"/>
                                        <a:cs typeface="Times New Roman" panose="02020603050405020304" pitchFamily="18" charset="0"/>
                                      </a:rPr>
                                      <m:t>𝑛</m:t>
                                    </m:r>
                                  </m:e>
                                  <m:sub>
                                    <m:r>
                                      <a:rPr lang="en-GB" sz="2400" i="1">
                                        <a:solidFill>
                                          <a:srgbClr val="0070C0"/>
                                        </a:solidFill>
                                        <a:latin typeface="Cambria Math" panose="02040503050406030204" pitchFamily="18" charset="0"/>
                                        <a:cs typeface="Times New Roman" panose="02020603050405020304" pitchFamily="18" charset="0"/>
                                      </a:rPr>
                                      <m:t>1</m:t>
                                    </m:r>
                                  </m:sub>
                                </m:sSub>
                              </m:den>
                            </m:f>
                            <m:r>
                              <a:rPr lang="en-GB" sz="2400" i="1">
                                <a:solidFill>
                                  <a:srgbClr val="0070C0"/>
                                </a:solidFill>
                                <a:latin typeface="Cambria Math" panose="02040503050406030204" pitchFamily="18" charset="0"/>
                                <a:cs typeface="Times New Roman" panose="02020603050405020304" pitchFamily="18" charset="0"/>
                              </a:rPr>
                              <m:t>+ </m:t>
                            </m:r>
                            <m:f>
                              <m:fPr>
                                <m:ctrlPr>
                                  <a:rPr lang="en-GB" sz="2400" i="1">
                                    <a:solidFill>
                                      <a:srgbClr val="0070C0"/>
                                    </a:solidFill>
                                    <a:latin typeface="Cambria Math" panose="02040503050406030204" pitchFamily="18" charset="0"/>
                                    <a:cs typeface="Times New Roman" panose="02020603050405020304" pitchFamily="18" charset="0"/>
                                  </a:rPr>
                                </m:ctrlPr>
                              </m:fPr>
                              <m:num>
                                <m:sSubSup>
                                  <m:sSubSupPr>
                                    <m:ctrlPr>
                                      <a:rPr lang="en-GB" sz="2400" i="1">
                                        <a:solidFill>
                                          <a:srgbClr val="0070C0"/>
                                        </a:solidFill>
                                        <a:latin typeface="Cambria Math" panose="02040503050406030204" pitchFamily="18" charset="0"/>
                                        <a:cs typeface="Times New Roman" panose="02020603050405020304" pitchFamily="18" charset="0"/>
                                      </a:rPr>
                                    </m:ctrlPr>
                                  </m:sSubSupPr>
                                  <m:e>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m:t>
                                    </m:r>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 </m:t>
                                    </m:r>
                                  </m:sub>
                                  <m:sup>
                                    <m:r>
                                      <a:rPr lang="en-GB" sz="24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GB" sz="2400" i="1">
                                        <a:solidFill>
                                          <a:srgbClr val="0070C0"/>
                                        </a:solidFill>
                                        <a:latin typeface="Cambria Math" panose="02040503050406030204" pitchFamily="18" charset="0"/>
                                        <a:cs typeface="Times New Roman" panose="02020603050405020304" pitchFamily="18" charset="0"/>
                                      </a:rPr>
                                      <m:t>𝑛</m:t>
                                    </m:r>
                                  </m:e>
                                  <m:sub>
                                    <m:r>
                                      <a:rPr lang="en-GB" sz="2400" i="1">
                                        <a:solidFill>
                                          <a:srgbClr val="0070C0"/>
                                        </a:solidFill>
                                        <a:latin typeface="Cambria Math" panose="02040503050406030204" pitchFamily="18" charset="0"/>
                                        <a:cs typeface="Times New Roman" panose="02020603050405020304" pitchFamily="18" charset="0"/>
                                      </a:rPr>
                                      <m:t>2</m:t>
                                    </m:r>
                                  </m:sub>
                                </m:sSub>
                              </m:den>
                            </m:f>
                          </m:e>
                        </m:rad>
                      </m:e>
                    </m:d>
                  </m:oMath>
                </a14:m>
                <a:r>
                  <a:rPr lang="en-GB" sz="2400" dirty="0">
                    <a:latin typeface="Times New Roman" panose="02020603050405020304" pitchFamily="18" charset="0"/>
                    <a:cs typeface="Times New Roman" panose="02020603050405020304" pitchFamily="18" charset="0"/>
                  </a:rPr>
                  <a:t> </a:t>
                </a:r>
                <a:endParaRPr lang="en-GB" sz="2400"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259632" y="1610072"/>
                <a:ext cx="7488832" cy="4267200"/>
              </a:xfrm>
              <a:blipFill rotWithShape="1">
                <a:blip r:embed="rId1"/>
                <a:stretch>
                  <a:fillRect l="-6" t="-8" r="1" b="8"/>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5" name="Date Placeholder 4"/>
          <p:cNvSpPr>
            <a:spLocks noGrp="1"/>
          </p:cNvSpPr>
          <p:nvPr>
            <p:ph type="dt" sz="half" idx="10"/>
          </p:nvPr>
        </p:nvSpPr>
        <p:spPr/>
        <p:txBody>
          <a:bodyPr/>
          <a:lstStyle/>
          <a:p>
            <a:pPr>
              <a:defRPr/>
            </a:pPr>
            <a:fld id="{3464E9F0-407E-4369-8B10-CEE7D22B5401}" type="datetime1">
              <a:rPr lang="en-US" altLang="zh-CN" smtClean="0"/>
            </a:fld>
            <a:endParaRPr lang="en-US" altLang="zh-CN"/>
          </a:p>
        </p:txBody>
      </p:sp>
      <p:sp>
        <p:nvSpPr>
          <p:cNvPr id="6" name="Footer Placeholder 5"/>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24223" y="476672"/>
                <a:ext cx="7652518" cy="4267200"/>
              </a:xfrm>
            </p:spPr>
            <p:txBody>
              <a:bodyPr/>
              <a:lstStyle/>
              <a:p>
                <a:pPr marL="0" indent="0" algn="just">
                  <a:buNone/>
                </a:pPr>
                <a:r>
                  <a:rPr lang="en-IN" dirty="0">
                    <a:solidFill>
                      <a:srgbClr val="FF0000"/>
                    </a:solidFill>
                    <a:latin typeface="Times New Roman" panose="02020603050405020304" pitchFamily="18" charset="0"/>
                    <a:cs typeface="Times New Roman" panose="02020603050405020304" pitchFamily="18" charset="0"/>
                  </a:rPr>
                  <a:t>Case 2: </a:t>
                </a:r>
                <a:endParaRPr lang="en-IN" dirty="0">
                  <a:solidFill>
                    <a:srgbClr val="FF0000"/>
                  </a:solidFill>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When the two independent population distributions are </a:t>
                </a:r>
                <a:r>
                  <a:rPr lang="en-IN" dirty="0">
                    <a:solidFill>
                      <a:srgbClr val="00B050"/>
                    </a:solidFill>
                    <a:latin typeface="Times New Roman" panose="02020603050405020304" pitchFamily="18" charset="0"/>
                    <a:cs typeface="Times New Roman" panose="02020603050405020304" pitchFamily="18" charset="0"/>
                  </a:rPr>
                  <a:t>normal</a:t>
                </a:r>
                <a:r>
                  <a:rPr lang="en-IN" dirty="0">
                    <a:latin typeface="Times New Roman" panose="02020603050405020304" pitchFamily="18" charset="0"/>
                    <a:cs typeface="Times New Roman" panose="02020603050405020304" pitchFamily="18" charset="0"/>
                  </a:rPr>
                  <a:t> and the </a:t>
                </a:r>
                <a:r>
                  <a:rPr lang="en-IN" dirty="0">
                    <a:solidFill>
                      <a:srgbClr val="00B050"/>
                    </a:solidFill>
                    <a:latin typeface="Times New Roman" panose="02020603050405020304" pitchFamily="18" charset="0"/>
                    <a:cs typeface="Times New Roman" panose="02020603050405020304" pitchFamily="18" charset="0"/>
                  </a:rPr>
                  <a:t>population variances </a:t>
                </a:r>
                <a14:m>
                  <m:oMath xmlns:m="http://schemas.openxmlformats.org/officeDocument/2006/math">
                    <m:sSubSup>
                      <m:sSubSupPr>
                        <m:ctrlPr>
                          <a:rPr lang="en-GB" i="1">
                            <a:solidFill>
                              <a:srgbClr val="00B050"/>
                            </a:solidFill>
                            <a:latin typeface="Cambria Math" panose="02040503050406030204" pitchFamily="18" charset="0"/>
                            <a:cs typeface="Times New Roman" panose="02020603050405020304" pitchFamily="18" charset="0"/>
                          </a:rPr>
                        </m:ctrlPr>
                      </m:sSubSup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i="1">
                            <a:solidFill>
                              <a:srgbClr val="00B050"/>
                            </a:solidFill>
                            <a:latin typeface="Cambria Math" panose="02040503050406030204" pitchFamily="18" charset="0"/>
                            <a:cs typeface="Times New Roman" panose="02020603050405020304" pitchFamily="18" charset="0"/>
                          </a:rPr>
                          <m:t>2</m:t>
                        </m:r>
                      </m:sup>
                    </m:sSubSup>
                  </m:oMath>
                </a14:m>
                <a:r>
                  <a:rPr lang="en-IN" dirty="0">
                    <a:solidFill>
                      <a:srgbClr val="00B050"/>
                    </a:solidFill>
                    <a:latin typeface="Times New Roman" panose="02020603050405020304" pitchFamily="18" charset="0"/>
                    <a:cs typeface="Times New Roman" panose="02020603050405020304" pitchFamily="18" charset="0"/>
                  </a:rPr>
                  <a:t>and </a:t>
                </a:r>
                <a14:m>
                  <m:oMath xmlns:m="http://schemas.openxmlformats.org/officeDocument/2006/math">
                    <m:sSubSup>
                      <m:sSubSupPr>
                        <m:ctrlPr>
                          <a:rPr lang="en-GB" i="1">
                            <a:solidFill>
                              <a:srgbClr val="00B050"/>
                            </a:solidFill>
                            <a:latin typeface="Cambria Math" panose="02040503050406030204" pitchFamily="18" charset="0"/>
                            <a:cs typeface="Times New Roman" panose="02020603050405020304" pitchFamily="18" charset="0"/>
                          </a:rPr>
                        </m:ctrlPr>
                      </m:sSubSup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2</m:t>
                        </m:r>
                      </m:sub>
                      <m:sup>
                        <m:r>
                          <a:rPr lang="en-GB" i="1">
                            <a:solidFill>
                              <a:srgbClr val="00B050"/>
                            </a:solidFill>
                            <a:latin typeface="Cambria Math" panose="02040503050406030204" pitchFamily="18" charset="0"/>
                            <a:cs typeface="Times New Roman" panose="02020603050405020304" pitchFamily="18" charset="0"/>
                          </a:rPr>
                          <m:t>2</m:t>
                        </m:r>
                      </m:sup>
                    </m:sSubSup>
                  </m:oMath>
                </a14:m>
                <a:r>
                  <a:rPr lang="en-IN" dirty="0">
                    <a:solidFill>
                      <a:srgbClr val="00B050"/>
                    </a:solidFill>
                    <a:latin typeface="Times New Roman" panose="02020603050405020304" pitchFamily="18" charset="0"/>
                    <a:cs typeface="Times New Roman" panose="02020603050405020304" pitchFamily="18" charset="0"/>
                  </a:rPr>
                  <a:t> are unknown and unequal</a:t>
                </a:r>
                <a:r>
                  <a:rPr lang="en-IN" dirty="0">
                    <a:latin typeface="Times New Roman" panose="02020603050405020304" pitchFamily="18" charset="0"/>
                    <a:cs typeface="Times New Roman" panose="02020603050405020304" pitchFamily="18" charset="0"/>
                  </a:rPr>
                  <a:t>, the </a:t>
                </a:r>
                <a14:m>
                  <m:oMath xmlns:m="http://schemas.openxmlformats.org/officeDocument/2006/math">
                    <m:d>
                      <m:dPr>
                        <m:ctrlPr>
                          <a:rPr lang="en-IN" i="1">
                            <a:latin typeface="Cambria Math" panose="02040503050406030204" pitchFamily="18" charset="0"/>
                            <a:cs typeface="Times New Roman" panose="02020603050405020304" pitchFamily="18" charset="0"/>
                          </a:rPr>
                        </m:ctrlPr>
                      </m:dPr>
                      <m:e>
                        <m:r>
                          <a:rPr lang="en-GB" i="1">
                            <a:latin typeface="Cambria Math" panose="02040503050406030204" pitchFamily="18" charset="0"/>
                            <a:cs typeface="Times New Roman" panose="02020603050405020304" pitchFamily="18" charset="0"/>
                          </a:rPr>
                          <m:t>1</m:t>
                        </m:r>
                        <m:r>
                          <a:rPr lang="en-GB" i="1">
                            <a:latin typeface="Cambria Math" panose="02040503050406030204" pitchFamily="18" charset="0"/>
                            <a:cs typeface="Times New Roman" panose="02020603050405020304" pitchFamily="18" charset="0"/>
                          </a:rPr>
                          <m:t>−</m:t>
                        </m:r>
                        <m:r>
                          <a:rPr lang="en-GB" i="1">
                            <a:latin typeface="Cambria Math" panose="02040503050406030204" pitchFamily="18" charset="0"/>
                            <a:ea typeface="Cambria Math" panose="02040503050406030204" pitchFamily="18" charset="0"/>
                            <a:cs typeface="Times New Roman" panose="02020603050405020304" pitchFamily="18" charset="0"/>
                          </a:rPr>
                          <m:t>𝛼</m:t>
                        </m:r>
                      </m:e>
                    </m:d>
                  </m:oMath>
                </a14:m>
                <a:r>
                  <a:rPr lang="en-IN" dirty="0">
                    <a:latin typeface="Times New Roman" panose="02020603050405020304" pitchFamily="18" charset="0"/>
                    <a:cs typeface="Times New Roman" panose="02020603050405020304" pitchFamily="18" charset="0"/>
                  </a:rPr>
                  <a:t>*100 % confidence interval for </a:t>
                </a:r>
                <a14:m>
                  <m:oMath xmlns:m="http://schemas.openxmlformats.org/officeDocument/2006/math">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1</m:t>
                        </m:r>
                      </m:sub>
                    </m:sSub>
                    <m:r>
                      <a:rPr lang="en-GB" i="1">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2</m:t>
                        </m:r>
                      </m:sub>
                    </m:sSub>
                  </m:oMath>
                </a14:m>
                <a:r>
                  <a:rPr lang="en-IN" dirty="0">
                    <a:latin typeface="Times New Roman" panose="02020603050405020304" pitchFamily="18" charset="0"/>
                    <a:cs typeface="Times New Roman" panose="02020603050405020304" pitchFamily="18" charset="0"/>
                  </a:rPr>
                  <a:t> is computed as,</a:t>
                </a:r>
                <a:endParaRPr lang="en-IN" dirty="0">
                  <a:latin typeface="Times New Roman" panose="02020603050405020304" pitchFamily="18" charset="0"/>
                  <a:cs typeface="Times New Roman" panose="02020603050405020304" pitchFamily="18" charset="0"/>
                </a:endParaRPr>
              </a:p>
              <a:p>
                <a:pPr marL="0" indent="0">
                  <a:buNone/>
                </a:pPr>
                <a:r>
                  <a:rPr lang="en-GB" sz="2400" dirty="0"/>
                  <a:t> </a:t>
                </a:r>
                <a14:m>
                  <m:oMath xmlns:m="http://schemas.openxmlformats.org/officeDocument/2006/math">
                    <m:d>
                      <m:dPr>
                        <m:ctrlPr>
                          <a:rPr lang="en-GB" sz="2400" i="1">
                            <a:solidFill>
                              <a:srgbClr val="0070C0"/>
                            </a:solidFill>
                            <a:latin typeface="Cambria Math" panose="02040503050406030204" pitchFamily="18" charset="0"/>
                            <a:cs typeface="Times New Roman" panose="02020603050405020304" pitchFamily="18" charset="0"/>
                          </a:rPr>
                        </m:ctrlPr>
                      </m:dPr>
                      <m:e>
                        <m:acc>
                          <m:accPr>
                            <m:chr m:val="̅"/>
                            <m:ctrlPr>
                              <a:rPr lang="en-IN" sz="2400" i="1">
                                <a:solidFill>
                                  <a:srgbClr val="0070C0"/>
                                </a:solidFill>
                                <a:latin typeface="Cambria Math" panose="02040503050406030204" pitchFamily="18" charset="0"/>
                                <a:cs typeface="Times New Roman" panose="02020603050405020304" pitchFamily="18" charset="0"/>
                              </a:rPr>
                            </m:ctrlPr>
                          </m:accPr>
                          <m:e>
                            <m:r>
                              <a:rPr lang="en-GB" sz="2400" i="1">
                                <a:solidFill>
                                  <a:srgbClr val="0070C0"/>
                                </a:solidFill>
                                <a:latin typeface="Cambria Math" panose="02040503050406030204" pitchFamily="18" charset="0"/>
                                <a:cs typeface="Times New Roman" panose="02020603050405020304" pitchFamily="18" charset="0"/>
                              </a:rPr>
                              <m:t>𝑋</m:t>
                            </m:r>
                          </m:e>
                        </m:acc>
                        <m:r>
                          <a:rPr lang="en-GB" sz="2400" i="1">
                            <a:solidFill>
                              <a:srgbClr val="0070C0"/>
                            </a:solidFill>
                            <a:latin typeface="Cambria Math" panose="02040503050406030204" pitchFamily="18" charset="0"/>
                            <a:cs typeface="Times New Roman" panose="02020603050405020304" pitchFamily="18" charset="0"/>
                          </a:rPr>
                          <m:t> − </m:t>
                        </m:r>
                        <m:acc>
                          <m:accPr>
                            <m:chr m:val="̅"/>
                            <m:ctrlPr>
                              <a:rPr lang="en-GB" sz="2400" i="1">
                                <a:solidFill>
                                  <a:srgbClr val="0070C0"/>
                                </a:solidFill>
                                <a:latin typeface="Cambria Math" panose="02040503050406030204" pitchFamily="18" charset="0"/>
                                <a:cs typeface="Times New Roman" panose="02020603050405020304" pitchFamily="18" charset="0"/>
                              </a:rPr>
                            </m:ctrlPr>
                          </m:accPr>
                          <m:e>
                            <m:r>
                              <a:rPr lang="en-GB" sz="2400" i="1">
                                <a:solidFill>
                                  <a:srgbClr val="0070C0"/>
                                </a:solidFill>
                                <a:latin typeface="Cambria Math" panose="02040503050406030204" pitchFamily="18" charset="0"/>
                                <a:cs typeface="Times New Roman" panose="02020603050405020304" pitchFamily="18" charset="0"/>
                              </a:rPr>
                              <m:t>𝑌</m:t>
                            </m:r>
                          </m:e>
                        </m:acc>
                        <m:r>
                          <a:rPr lang="en-GB" sz="2400" i="1">
                            <a:solidFill>
                              <a:srgbClr val="0070C0"/>
                            </a:solidFill>
                            <a:latin typeface="Cambria Math" panose="02040503050406030204" pitchFamily="18" charset="0"/>
                            <a:cs typeface="Times New Roman" panose="02020603050405020304" pitchFamily="18" charset="0"/>
                          </a:rPr>
                          <m:t> − </m:t>
                        </m:r>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GB" sz="2400" i="1">
                                <a:solidFill>
                                  <a:srgbClr val="0070C0"/>
                                </a:solidFill>
                                <a:latin typeface="Cambria Math" panose="02040503050406030204" pitchFamily="18" charset="0"/>
                                <a:cs typeface="Times New Roman" panose="02020603050405020304" pitchFamily="18" charset="0"/>
                              </a:rPr>
                              <m:t>𝑡</m:t>
                            </m:r>
                          </m:e>
                          <m:sub>
                            <m:f>
                              <m:fPr>
                                <m:type m:val="skw"/>
                                <m:ctrlPr>
                                  <a:rPr lang="en-GB" sz="2400" i="1">
                                    <a:solidFill>
                                      <a:srgbClr val="0070C0"/>
                                    </a:solidFill>
                                    <a:latin typeface="Cambria Math" panose="02040503050406030204" pitchFamily="18" charset="0"/>
                                    <a:cs typeface="Times New Roman" panose="02020603050405020304" pitchFamily="18" charset="0"/>
                                  </a:rPr>
                                </m:ctrlPr>
                              </m:fPr>
                              <m:num>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sz="2400" i="1">
                                    <a:solidFill>
                                      <a:srgbClr val="0070C0"/>
                                    </a:solidFill>
                                    <a:latin typeface="Cambria Math" panose="02040503050406030204" pitchFamily="18" charset="0"/>
                                    <a:cs typeface="Times New Roman" panose="02020603050405020304" pitchFamily="18" charset="0"/>
                                  </a:rPr>
                                  <m:t>2</m:t>
                                </m:r>
                              </m:den>
                            </m:f>
                          </m:sub>
                        </m:sSub>
                        <m:r>
                          <a:rPr lang="en-GB" sz="2400" i="1">
                            <a:solidFill>
                              <a:srgbClr val="0070C0"/>
                            </a:solidFill>
                            <a:latin typeface="Cambria Math" panose="02040503050406030204" pitchFamily="18" charset="0"/>
                            <a:cs typeface="Times New Roman" panose="02020603050405020304" pitchFamily="18" charset="0"/>
                          </a:rPr>
                          <m:t>∗</m:t>
                        </m:r>
                        <m:rad>
                          <m:radPr>
                            <m:degHide m:val="on"/>
                            <m:ctrlPr>
                              <a:rPr lang="en-GB" sz="2400" i="1">
                                <a:solidFill>
                                  <a:srgbClr val="0070C0"/>
                                </a:solidFill>
                                <a:latin typeface="Cambria Math" panose="02040503050406030204" pitchFamily="18" charset="0"/>
                                <a:cs typeface="Times New Roman" panose="02020603050405020304" pitchFamily="18" charset="0"/>
                              </a:rPr>
                            </m:ctrlPr>
                          </m:radPr>
                          <m:deg/>
                          <m:e>
                            <m:f>
                              <m:fPr>
                                <m:ctrlPr>
                                  <a:rPr lang="en-GB" sz="2400" i="1">
                                    <a:solidFill>
                                      <a:srgbClr val="0070C0"/>
                                    </a:solidFill>
                                    <a:latin typeface="Cambria Math" panose="02040503050406030204" pitchFamily="18" charset="0"/>
                                    <a:cs typeface="Times New Roman" panose="02020603050405020304" pitchFamily="18" charset="0"/>
                                  </a:rPr>
                                </m:ctrlPr>
                              </m:fPr>
                              <m:num>
                                <m:sSubSup>
                                  <m:sSubSupPr>
                                    <m:ctrlPr>
                                      <a:rPr lang="en-GB" sz="2400" i="1">
                                        <a:solidFill>
                                          <a:srgbClr val="0070C0"/>
                                        </a:solidFill>
                                        <a:latin typeface="Cambria Math" panose="02040503050406030204" pitchFamily="18" charset="0"/>
                                        <a:cs typeface="Times New Roman" panose="02020603050405020304" pitchFamily="18" charset="0"/>
                                      </a:rPr>
                                    </m:ctrlPr>
                                  </m:sSubSupPr>
                                  <m:e>
                                    <m:r>
                                      <a:rPr lang="en-GB" sz="2400" i="1">
                                        <a:solidFill>
                                          <a:srgbClr val="0070C0"/>
                                        </a:solidFill>
                                        <a:latin typeface="Cambria Math" panose="02040503050406030204" pitchFamily="18" charset="0"/>
                                        <a:cs typeface="Times New Roman" panose="02020603050405020304" pitchFamily="18" charset="0"/>
                                      </a:rPr>
                                      <m:t>𝑠</m:t>
                                    </m:r>
                                  </m:e>
                                  <m:sub>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4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GB" sz="2400" i="1">
                                        <a:solidFill>
                                          <a:srgbClr val="0070C0"/>
                                        </a:solidFill>
                                        <a:latin typeface="Cambria Math" panose="02040503050406030204" pitchFamily="18" charset="0"/>
                                        <a:cs typeface="Times New Roman" panose="02020603050405020304" pitchFamily="18" charset="0"/>
                                      </a:rPr>
                                      <m:t>𝑛</m:t>
                                    </m:r>
                                  </m:e>
                                  <m:sub>
                                    <m:r>
                                      <a:rPr lang="en-GB" sz="2400" i="1">
                                        <a:solidFill>
                                          <a:srgbClr val="0070C0"/>
                                        </a:solidFill>
                                        <a:latin typeface="Cambria Math" panose="02040503050406030204" pitchFamily="18" charset="0"/>
                                        <a:cs typeface="Times New Roman" panose="02020603050405020304" pitchFamily="18" charset="0"/>
                                      </a:rPr>
                                      <m:t>1</m:t>
                                    </m:r>
                                  </m:sub>
                                </m:sSub>
                              </m:den>
                            </m:f>
                            <m:r>
                              <a:rPr lang="en-GB" sz="2400" i="1">
                                <a:solidFill>
                                  <a:srgbClr val="0070C0"/>
                                </a:solidFill>
                                <a:latin typeface="Cambria Math" panose="02040503050406030204" pitchFamily="18" charset="0"/>
                                <a:cs typeface="Times New Roman" panose="02020603050405020304" pitchFamily="18" charset="0"/>
                              </a:rPr>
                              <m:t>+ </m:t>
                            </m:r>
                            <m:f>
                              <m:fPr>
                                <m:ctrlPr>
                                  <a:rPr lang="en-GB" sz="2400" i="1">
                                    <a:solidFill>
                                      <a:srgbClr val="0070C0"/>
                                    </a:solidFill>
                                    <a:latin typeface="Cambria Math" panose="02040503050406030204" pitchFamily="18" charset="0"/>
                                    <a:cs typeface="Times New Roman" panose="02020603050405020304" pitchFamily="18" charset="0"/>
                                  </a:rPr>
                                </m:ctrlPr>
                              </m:fPr>
                              <m:num>
                                <m:sSubSup>
                                  <m:sSubSupPr>
                                    <m:ctrlPr>
                                      <a:rPr lang="en-GB" sz="2400" i="1">
                                        <a:solidFill>
                                          <a:srgbClr val="0070C0"/>
                                        </a:solidFill>
                                        <a:latin typeface="Cambria Math" panose="02040503050406030204" pitchFamily="18" charset="0"/>
                                        <a:cs typeface="Times New Roman" panose="02020603050405020304" pitchFamily="18" charset="0"/>
                                      </a:rPr>
                                    </m:ctrlPr>
                                  </m:sSubSupPr>
                                  <m:e>
                                    <m:r>
                                      <a:rPr lang="en-GB" sz="2400" i="1">
                                        <a:solidFill>
                                          <a:srgbClr val="0070C0"/>
                                        </a:solidFill>
                                        <a:latin typeface="Cambria Math" panose="02040503050406030204" pitchFamily="18" charset="0"/>
                                        <a:cs typeface="Times New Roman" panose="02020603050405020304" pitchFamily="18" charset="0"/>
                                      </a:rPr>
                                      <m:t>𝑠</m:t>
                                    </m:r>
                                  </m:e>
                                  <m:sub>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m:t>
                                    </m:r>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 </m:t>
                                    </m:r>
                                  </m:sub>
                                  <m:sup>
                                    <m:r>
                                      <a:rPr lang="en-GB" sz="24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GB" sz="2400" i="1">
                                        <a:solidFill>
                                          <a:srgbClr val="0070C0"/>
                                        </a:solidFill>
                                        <a:latin typeface="Cambria Math" panose="02040503050406030204" pitchFamily="18" charset="0"/>
                                        <a:cs typeface="Times New Roman" panose="02020603050405020304" pitchFamily="18" charset="0"/>
                                      </a:rPr>
                                      <m:t>𝑛</m:t>
                                    </m:r>
                                  </m:e>
                                  <m:sub>
                                    <m:r>
                                      <a:rPr lang="en-GB" sz="2400" i="1">
                                        <a:solidFill>
                                          <a:srgbClr val="0070C0"/>
                                        </a:solidFill>
                                        <a:latin typeface="Cambria Math" panose="02040503050406030204" pitchFamily="18" charset="0"/>
                                        <a:cs typeface="Times New Roman" panose="02020603050405020304" pitchFamily="18" charset="0"/>
                                      </a:rPr>
                                      <m:t>2</m:t>
                                    </m:r>
                                  </m:sub>
                                </m:sSub>
                              </m:den>
                            </m:f>
                          </m:e>
                        </m:rad>
                        <m:r>
                          <a:rPr lang="en-GB" sz="2400" i="1">
                            <a:solidFill>
                              <a:srgbClr val="0070C0"/>
                            </a:solidFill>
                            <a:latin typeface="Cambria Math" panose="02040503050406030204" pitchFamily="18" charset="0"/>
                            <a:cs typeface="Times New Roman" panose="02020603050405020304" pitchFamily="18" charset="0"/>
                          </a:rPr>
                          <m:t>  ,</m:t>
                        </m:r>
                        <m:acc>
                          <m:accPr>
                            <m:chr m:val="̅"/>
                            <m:ctrlPr>
                              <a:rPr lang="en-IN" sz="2400" i="1">
                                <a:solidFill>
                                  <a:srgbClr val="0070C0"/>
                                </a:solidFill>
                                <a:latin typeface="Cambria Math" panose="02040503050406030204" pitchFamily="18" charset="0"/>
                                <a:cs typeface="Times New Roman" panose="02020603050405020304" pitchFamily="18" charset="0"/>
                              </a:rPr>
                            </m:ctrlPr>
                          </m:accPr>
                          <m:e>
                            <m:r>
                              <a:rPr lang="en-GB" sz="2400" i="1">
                                <a:solidFill>
                                  <a:srgbClr val="0070C0"/>
                                </a:solidFill>
                                <a:latin typeface="Cambria Math" panose="02040503050406030204" pitchFamily="18" charset="0"/>
                                <a:cs typeface="Times New Roman" panose="02020603050405020304" pitchFamily="18" charset="0"/>
                              </a:rPr>
                              <m:t>𝑋</m:t>
                            </m:r>
                          </m:e>
                        </m:acc>
                        <m:r>
                          <a:rPr lang="en-GB" sz="2400" i="1">
                            <a:solidFill>
                              <a:srgbClr val="0070C0"/>
                            </a:solidFill>
                            <a:latin typeface="Cambria Math" panose="02040503050406030204" pitchFamily="18" charset="0"/>
                            <a:cs typeface="Times New Roman" panose="02020603050405020304" pitchFamily="18" charset="0"/>
                          </a:rPr>
                          <m:t> − </m:t>
                        </m:r>
                        <m:acc>
                          <m:accPr>
                            <m:chr m:val="̅"/>
                            <m:ctrlPr>
                              <a:rPr lang="en-GB" sz="2400" i="1">
                                <a:solidFill>
                                  <a:srgbClr val="0070C0"/>
                                </a:solidFill>
                                <a:latin typeface="Cambria Math" panose="02040503050406030204" pitchFamily="18" charset="0"/>
                                <a:cs typeface="Times New Roman" panose="02020603050405020304" pitchFamily="18" charset="0"/>
                              </a:rPr>
                            </m:ctrlPr>
                          </m:accPr>
                          <m:e>
                            <m:r>
                              <a:rPr lang="en-GB" sz="2400" i="1">
                                <a:solidFill>
                                  <a:srgbClr val="0070C0"/>
                                </a:solidFill>
                                <a:latin typeface="Cambria Math" panose="02040503050406030204" pitchFamily="18" charset="0"/>
                                <a:cs typeface="Times New Roman" panose="02020603050405020304" pitchFamily="18" charset="0"/>
                              </a:rPr>
                              <m:t>𝑌</m:t>
                            </m:r>
                          </m:e>
                        </m:acc>
                        <m:r>
                          <a:rPr lang="en-GB" sz="2400" i="1">
                            <a:solidFill>
                              <a:srgbClr val="0070C0"/>
                            </a:solidFill>
                            <a:latin typeface="Cambria Math" panose="02040503050406030204" pitchFamily="18" charset="0"/>
                            <a:cs typeface="Times New Roman" panose="02020603050405020304" pitchFamily="18" charset="0"/>
                          </a:rPr>
                          <m:t>+ </m:t>
                        </m:r>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GB" sz="2400" i="1">
                                <a:solidFill>
                                  <a:srgbClr val="0070C0"/>
                                </a:solidFill>
                                <a:latin typeface="Cambria Math" panose="02040503050406030204" pitchFamily="18" charset="0"/>
                                <a:cs typeface="Times New Roman" panose="02020603050405020304" pitchFamily="18" charset="0"/>
                              </a:rPr>
                              <m:t>𝑡</m:t>
                            </m:r>
                          </m:e>
                          <m:sub>
                            <m:f>
                              <m:fPr>
                                <m:type m:val="skw"/>
                                <m:ctrlPr>
                                  <a:rPr lang="en-GB" sz="2400" i="1">
                                    <a:solidFill>
                                      <a:srgbClr val="0070C0"/>
                                    </a:solidFill>
                                    <a:latin typeface="Cambria Math" panose="02040503050406030204" pitchFamily="18" charset="0"/>
                                    <a:cs typeface="Times New Roman" panose="02020603050405020304" pitchFamily="18" charset="0"/>
                                  </a:rPr>
                                </m:ctrlPr>
                              </m:fPr>
                              <m:num>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sz="2400" i="1">
                                    <a:solidFill>
                                      <a:srgbClr val="0070C0"/>
                                    </a:solidFill>
                                    <a:latin typeface="Cambria Math" panose="02040503050406030204" pitchFamily="18" charset="0"/>
                                    <a:cs typeface="Times New Roman" panose="02020603050405020304" pitchFamily="18" charset="0"/>
                                  </a:rPr>
                                  <m:t>2</m:t>
                                </m:r>
                              </m:den>
                            </m:f>
                          </m:sub>
                        </m:sSub>
                        <m:r>
                          <a:rPr lang="en-NZ" sz="2400" b="0" i="1" smtClean="0">
                            <a:solidFill>
                              <a:srgbClr val="0070C0"/>
                            </a:solidFill>
                            <a:latin typeface="Cambria Math" panose="02040503050406030204" pitchFamily="18" charset="0"/>
                            <a:cs typeface="Times New Roman" panose="02020603050405020304" pitchFamily="18" charset="0"/>
                          </a:rPr>
                          <m:t>∗</m:t>
                        </m:r>
                        <m:rad>
                          <m:radPr>
                            <m:degHide m:val="on"/>
                            <m:ctrlPr>
                              <a:rPr lang="en-GB" sz="2400" i="1">
                                <a:solidFill>
                                  <a:srgbClr val="0070C0"/>
                                </a:solidFill>
                                <a:latin typeface="Cambria Math" panose="02040503050406030204" pitchFamily="18" charset="0"/>
                                <a:cs typeface="Times New Roman" panose="02020603050405020304" pitchFamily="18" charset="0"/>
                              </a:rPr>
                            </m:ctrlPr>
                          </m:radPr>
                          <m:deg/>
                          <m:e>
                            <m:f>
                              <m:fPr>
                                <m:ctrlPr>
                                  <a:rPr lang="en-GB" sz="2400" i="1">
                                    <a:solidFill>
                                      <a:srgbClr val="0070C0"/>
                                    </a:solidFill>
                                    <a:latin typeface="Cambria Math" panose="02040503050406030204" pitchFamily="18" charset="0"/>
                                    <a:cs typeface="Times New Roman" panose="02020603050405020304" pitchFamily="18" charset="0"/>
                                  </a:rPr>
                                </m:ctrlPr>
                              </m:fPr>
                              <m:num>
                                <m:sSubSup>
                                  <m:sSubSupPr>
                                    <m:ctrlPr>
                                      <a:rPr lang="en-GB" sz="2400" i="1">
                                        <a:solidFill>
                                          <a:srgbClr val="0070C0"/>
                                        </a:solidFill>
                                        <a:latin typeface="Cambria Math" panose="02040503050406030204" pitchFamily="18" charset="0"/>
                                        <a:cs typeface="Times New Roman" panose="02020603050405020304" pitchFamily="18" charset="0"/>
                                      </a:rPr>
                                    </m:ctrlPr>
                                  </m:sSubSupPr>
                                  <m:e>
                                    <m:r>
                                      <a:rPr lang="en-GB" sz="2400" i="1">
                                        <a:solidFill>
                                          <a:srgbClr val="0070C0"/>
                                        </a:solidFill>
                                        <a:latin typeface="Cambria Math" panose="02040503050406030204" pitchFamily="18" charset="0"/>
                                        <a:cs typeface="Times New Roman" panose="02020603050405020304" pitchFamily="18" charset="0"/>
                                      </a:rPr>
                                      <m:t>𝑠</m:t>
                                    </m:r>
                                  </m:e>
                                  <m:sub>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4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GB" sz="2400" i="1">
                                        <a:solidFill>
                                          <a:srgbClr val="0070C0"/>
                                        </a:solidFill>
                                        <a:latin typeface="Cambria Math" panose="02040503050406030204" pitchFamily="18" charset="0"/>
                                        <a:cs typeface="Times New Roman" panose="02020603050405020304" pitchFamily="18" charset="0"/>
                                      </a:rPr>
                                      <m:t>𝑛</m:t>
                                    </m:r>
                                  </m:e>
                                  <m:sub>
                                    <m:r>
                                      <a:rPr lang="en-GB" sz="2400" i="1">
                                        <a:solidFill>
                                          <a:srgbClr val="0070C0"/>
                                        </a:solidFill>
                                        <a:latin typeface="Cambria Math" panose="02040503050406030204" pitchFamily="18" charset="0"/>
                                        <a:cs typeface="Times New Roman" panose="02020603050405020304" pitchFamily="18" charset="0"/>
                                      </a:rPr>
                                      <m:t>1</m:t>
                                    </m:r>
                                  </m:sub>
                                </m:sSub>
                              </m:den>
                            </m:f>
                            <m:r>
                              <a:rPr lang="en-GB" sz="2400" i="1">
                                <a:solidFill>
                                  <a:srgbClr val="0070C0"/>
                                </a:solidFill>
                                <a:latin typeface="Cambria Math" panose="02040503050406030204" pitchFamily="18" charset="0"/>
                                <a:cs typeface="Times New Roman" panose="02020603050405020304" pitchFamily="18" charset="0"/>
                              </a:rPr>
                              <m:t>+ </m:t>
                            </m:r>
                            <m:f>
                              <m:fPr>
                                <m:ctrlPr>
                                  <a:rPr lang="en-GB" sz="2400" i="1">
                                    <a:solidFill>
                                      <a:srgbClr val="0070C0"/>
                                    </a:solidFill>
                                    <a:latin typeface="Cambria Math" panose="02040503050406030204" pitchFamily="18" charset="0"/>
                                    <a:cs typeface="Times New Roman" panose="02020603050405020304" pitchFamily="18" charset="0"/>
                                  </a:rPr>
                                </m:ctrlPr>
                              </m:fPr>
                              <m:num>
                                <m:sSubSup>
                                  <m:sSubSupPr>
                                    <m:ctrlPr>
                                      <a:rPr lang="en-GB" sz="2400" i="1">
                                        <a:solidFill>
                                          <a:srgbClr val="0070C0"/>
                                        </a:solidFill>
                                        <a:latin typeface="Cambria Math" panose="02040503050406030204" pitchFamily="18" charset="0"/>
                                        <a:cs typeface="Times New Roman" panose="02020603050405020304" pitchFamily="18" charset="0"/>
                                      </a:rPr>
                                    </m:ctrlPr>
                                  </m:sSubSupPr>
                                  <m:e>
                                    <m:r>
                                      <a:rPr lang="en-GB" sz="2400" i="1">
                                        <a:solidFill>
                                          <a:srgbClr val="0070C0"/>
                                        </a:solidFill>
                                        <a:latin typeface="Cambria Math" panose="02040503050406030204" pitchFamily="18" charset="0"/>
                                        <a:cs typeface="Times New Roman" panose="02020603050405020304" pitchFamily="18" charset="0"/>
                                      </a:rPr>
                                      <m:t>𝑠</m:t>
                                    </m:r>
                                  </m:e>
                                  <m:sub>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m:t>
                                    </m:r>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 </m:t>
                                    </m:r>
                                  </m:sub>
                                  <m:sup>
                                    <m:r>
                                      <a:rPr lang="en-GB" sz="24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GB" sz="2400" i="1">
                                        <a:solidFill>
                                          <a:srgbClr val="0070C0"/>
                                        </a:solidFill>
                                        <a:latin typeface="Cambria Math" panose="02040503050406030204" pitchFamily="18" charset="0"/>
                                        <a:cs typeface="Times New Roman" panose="02020603050405020304" pitchFamily="18" charset="0"/>
                                      </a:rPr>
                                      <m:t>𝑛</m:t>
                                    </m:r>
                                  </m:e>
                                  <m:sub>
                                    <m:r>
                                      <a:rPr lang="en-GB" sz="2400" i="1">
                                        <a:solidFill>
                                          <a:srgbClr val="0070C0"/>
                                        </a:solidFill>
                                        <a:latin typeface="Cambria Math" panose="02040503050406030204" pitchFamily="18" charset="0"/>
                                        <a:cs typeface="Times New Roman" panose="02020603050405020304" pitchFamily="18" charset="0"/>
                                      </a:rPr>
                                      <m:t>2</m:t>
                                    </m:r>
                                  </m:sub>
                                </m:sSub>
                              </m:den>
                            </m:f>
                          </m:e>
                        </m:rad>
                      </m:e>
                    </m:d>
                  </m:oMath>
                </a14:m>
                <a:endParaRPr lang="en-GB" sz="2400" dirty="0"/>
              </a:p>
              <a:p>
                <a:pPr marL="0" indent="0" algn="just">
                  <a:buNone/>
                </a:pPr>
                <a:r>
                  <a:rPr lang="en-IN" dirty="0">
                    <a:latin typeface="Times New Roman" panose="02020603050405020304" pitchFamily="18" charset="0"/>
                    <a:cs typeface="Times New Roman" panose="02020603050405020304" pitchFamily="18" charset="0"/>
                  </a:rPr>
                  <a:t>Where </a:t>
                </a:r>
                <a14:m>
                  <m:oMath xmlns:m="http://schemas.openxmlformats.org/officeDocument/2006/math">
                    <m:sSubSup>
                      <m:sSubSupPr>
                        <m:ctrlPr>
                          <a:rPr lang="en-GB" i="1">
                            <a:latin typeface="Cambria Math" panose="02040503050406030204" pitchFamily="18" charset="0"/>
                            <a:cs typeface="Times New Roman" panose="02020603050405020304" pitchFamily="18" charset="0"/>
                          </a:rPr>
                        </m:ctrlPr>
                      </m:sSubSupPr>
                      <m:e>
                        <m:r>
                          <a:rPr lang="en-GB" i="1">
                            <a:latin typeface="Cambria Math" panose="02040503050406030204" pitchFamily="18" charset="0"/>
                            <a:cs typeface="Times New Roman" panose="02020603050405020304" pitchFamily="18" charset="0"/>
                          </a:rPr>
                          <m:t>𝑠</m:t>
                        </m:r>
                      </m:e>
                      <m:sub>
                        <m:r>
                          <a:rPr lang="en-GB" i="1">
                            <a:latin typeface="Cambria Math" panose="02040503050406030204" pitchFamily="18" charset="0"/>
                            <a:ea typeface="Cambria Math" panose="02040503050406030204" pitchFamily="18" charset="0"/>
                            <a:cs typeface="Times New Roman" panose="02020603050405020304" pitchFamily="18" charset="0"/>
                          </a:rPr>
                          <m:t>1</m:t>
                        </m:r>
                      </m:sub>
                      <m:sup>
                        <m:r>
                          <a:rPr lang="en-GB" i="1">
                            <a:latin typeface="Cambria Math" panose="02040503050406030204" pitchFamily="18" charset="0"/>
                            <a:cs typeface="Times New Roman" panose="02020603050405020304" pitchFamily="18" charset="0"/>
                          </a:rPr>
                          <m:t>2</m:t>
                        </m:r>
                      </m:sup>
                    </m:sSubSup>
                  </m:oMath>
                </a14:m>
                <a:r>
                  <a:rPr lang="en-IN" dirty="0">
                    <a:latin typeface="Times New Roman" panose="02020603050405020304" pitchFamily="18" charset="0"/>
                    <a:cs typeface="Times New Roman" panose="02020603050405020304" pitchFamily="18" charset="0"/>
                  </a:rPr>
                  <a:t>and</a:t>
                </a:r>
                <a14:m>
                  <m:oMath xmlns:m="http://schemas.openxmlformats.org/officeDocument/2006/math">
                    <m:sSubSup>
                      <m:sSubSupPr>
                        <m:ctrlPr>
                          <a:rPr lang="en-GB" i="1">
                            <a:latin typeface="Cambria Math" panose="02040503050406030204" pitchFamily="18" charset="0"/>
                            <a:cs typeface="Times New Roman" panose="02020603050405020304" pitchFamily="18" charset="0"/>
                          </a:rPr>
                        </m:ctrlPr>
                      </m:sSubSupPr>
                      <m:e>
                        <m:r>
                          <a:rPr lang="en-GB" i="1">
                            <a:latin typeface="Cambria Math" panose="02040503050406030204" pitchFamily="18" charset="0"/>
                            <a:cs typeface="Times New Roman" panose="02020603050405020304" pitchFamily="18" charset="0"/>
                          </a:rPr>
                          <m:t> </m:t>
                        </m:r>
                        <m:r>
                          <a:rPr lang="en-GB" i="1">
                            <a:latin typeface="Cambria Math" panose="02040503050406030204" pitchFamily="18" charset="0"/>
                            <a:cs typeface="Times New Roman" panose="02020603050405020304" pitchFamily="18" charset="0"/>
                          </a:rPr>
                          <m:t>𝑠</m:t>
                        </m:r>
                      </m:e>
                      <m:sub>
                        <m:r>
                          <a:rPr lang="en-GB" i="1">
                            <a:latin typeface="Cambria Math" panose="02040503050406030204" pitchFamily="18" charset="0"/>
                            <a:ea typeface="Cambria Math" panose="02040503050406030204" pitchFamily="18" charset="0"/>
                            <a:cs typeface="Times New Roman" panose="02020603050405020304" pitchFamily="18" charset="0"/>
                          </a:rPr>
                          <m:t>2</m:t>
                        </m:r>
                      </m:sub>
                      <m:sup>
                        <m:r>
                          <a:rPr lang="en-GB" i="1">
                            <a:latin typeface="Cambria Math" panose="02040503050406030204" pitchFamily="18" charset="0"/>
                            <a:cs typeface="Times New Roman" panose="02020603050405020304" pitchFamily="18" charset="0"/>
                          </a:rPr>
                          <m:t>2</m:t>
                        </m:r>
                      </m:sup>
                    </m:sSubSup>
                  </m:oMath>
                </a14:m>
                <a:r>
                  <a:rPr lang="en-IN" dirty="0">
                    <a:latin typeface="Times New Roman" panose="02020603050405020304" pitchFamily="18" charset="0"/>
                    <a:cs typeface="Times New Roman" panose="02020603050405020304" pitchFamily="18" charset="0"/>
                  </a:rPr>
                  <a:t>are the corresponding sample variances, and the degrees of freedom for t is,</a:t>
                </a:r>
                <a:endParaRPr lang="en-GB"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124223" y="476672"/>
                <a:ext cx="7652518" cy="4267200"/>
              </a:xfrm>
              <a:blipFill rotWithShape="1">
                <a:blip r:embed="rId1"/>
                <a:stretch>
                  <a:fillRect l="-4" t="-10" r="5" b="-21940"/>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4F94054E-9082-4B7F-8584-0A8CB63D0E35}"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82772" y="620688"/>
                <a:ext cx="7283152" cy="4525963"/>
              </a:xfrm>
            </p:spPr>
            <p:txBody>
              <a:bodyPr/>
              <a:lstStyle/>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𝑑𝑓</m:t>
                      </m:r>
                      <m:r>
                        <a:rPr lang="en-GB" b="0" i="1" smtClean="0">
                          <a:latin typeface="Cambria Math" panose="02040503050406030204" pitchFamily="18" charset="0"/>
                        </a:rPr>
                        <m:t>= </m:t>
                      </m: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𝐴</m:t>
                                  </m:r>
                                  <m:r>
                                    <a:rPr lang="en-GB" b="0" i="1" smtClean="0">
                                      <a:latin typeface="Cambria Math" panose="02040503050406030204" pitchFamily="18" charset="0"/>
                                    </a:rPr>
                                    <m:t>+</m:t>
                                  </m:r>
                                  <m:r>
                                    <a:rPr lang="en-GB" b="0" i="1" smtClean="0">
                                      <a:latin typeface="Cambria Math" panose="02040503050406030204" pitchFamily="18" charset="0"/>
                                    </a:rPr>
                                    <m:t>𝐵</m:t>
                                  </m:r>
                                </m:e>
                              </m:d>
                            </m:e>
                            <m:sup>
                              <m:r>
                                <a:rPr lang="en-GB" b="0" i="1" smtClean="0">
                                  <a:latin typeface="Cambria Math" panose="02040503050406030204" pitchFamily="18" charset="0"/>
                                </a:rPr>
                                <m:t>2</m:t>
                              </m:r>
                            </m:sup>
                          </m:sSup>
                        </m:num>
                        <m:den>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2</m:t>
                                  </m:r>
                                </m:sup>
                              </m:sSup>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𝑛</m:t>
                                  </m:r>
                                </m:e>
                                <m:sub>
                                  <m:r>
                                    <a:rPr lang="en-GB" b="0" i="1" smtClean="0">
                                      <a:latin typeface="Cambria Math" panose="02040503050406030204" pitchFamily="18" charset="0"/>
                                    </a:rPr>
                                    <m:t>1</m:t>
                                  </m:r>
                                </m:sub>
                              </m:sSub>
                              <m:r>
                                <a:rPr lang="en-GB" b="0" i="1" smtClean="0">
                                  <a:latin typeface="Cambria Math" panose="02040503050406030204" pitchFamily="18" charset="0"/>
                                </a:rPr>
                                <m:t>−</m:t>
                              </m:r>
                              <m:r>
                                <a:rPr lang="en-GB" b="0" i="1" smtClean="0">
                                  <a:latin typeface="Cambria Math" panose="02040503050406030204" pitchFamily="18" charset="0"/>
                                </a:rPr>
                                <m:t>1</m:t>
                              </m:r>
                            </m:den>
                          </m:f>
                          <m:r>
                            <a:rPr lang="en-GB" b="0" i="1" smtClean="0">
                              <a:latin typeface="Cambria Math" panose="02040503050406030204" pitchFamily="18" charset="0"/>
                            </a:rPr>
                            <m:t> +</m:t>
                          </m:r>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GB" b="0" i="1" smtClean="0">
                                      <a:latin typeface="Cambria Math" panose="02040503050406030204" pitchFamily="18" charset="0"/>
                                    </a:rPr>
                                    <m:t>𝐵</m:t>
                                  </m:r>
                                </m:e>
                                <m:sup>
                                  <m:r>
                                    <a:rPr lang="en-GB" i="1">
                                      <a:latin typeface="Cambria Math" panose="02040503050406030204" pitchFamily="18" charset="0"/>
                                    </a:rPr>
                                    <m:t>2</m:t>
                                  </m:r>
                                </m:sup>
                              </m:sSup>
                            </m:num>
                            <m:den>
                              <m:sSub>
                                <m:sSubPr>
                                  <m:ctrlPr>
                                    <a:rPr lang="en-GB" i="1">
                                      <a:latin typeface="Cambria Math" panose="02040503050406030204" pitchFamily="18" charset="0"/>
                                    </a:rPr>
                                  </m:ctrlPr>
                                </m:sSubPr>
                                <m:e>
                                  <m:r>
                                    <a:rPr lang="en-GB" i="1">
                                      <a:latin typeface="Cambria Math" panose="02040503050406030204" pitchFamily="18" charset="0"/>
                                    </a:rPr>
                                    <m:t>𝑛</m:t>
                                  </m:r>
                                </m:e>
                                <m:sub>
                                  <m:r>
                                    <a:rPr lang="en-GB" b="0" i="1" smtClean="0">
                                      <a:latin typeface="Cambria Math" panose="02040503050406030204" pitchFamily="18" charset="0"/>
                                    </a:rPr>
                                    <m:t>2</m:t>
                                  </m:r>
                                </m:sub>
                              </m:sSub>
                              <m:r>
                                <a:rPr lang="en-GB" i="1">
                                  <a:latin typeface="Cambria Math" panose="02040503050406030204" pitchFamily="18" charset="0"/>
                                </a:rPr>
                                <m:t>−</m:t>
                              </m:r>
                              <m:r>
                                <a:rPr lang="en-GB" i="1">
                                  <a:latin typeface="Cambria Math" panose="02040503050406030204" pitchFamily="18" charset="0"/>
                                </a:rPr>
                                <m:t>1</m:t>
                              </m:r>
                            </m:den>
                          </m:f>
                        </m:den>
                      </m:f>
                      <m:r>
                        <a:rPr lang="en-GB" b="0" i="0" smtClean="0">
                          <a:latin typeface="Cambria Math" panose="02040503050406030204" pitchFamily="18" charset="0"/>
                        </a:rPr>
                        <m:t>           </m:t>
                      </m:r>
                    </m:oMath>
                  </m:oMathPara>
                </a14:m>
                <a:endParaRPr lang="en-GB"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Where </a:t>
                </a:r>
                <a14:m>
                  <m:oMath xmlns:m="http://schemas.openxmlformats.org/officeDocument/2006/math">
                    <m:r>
                      <a:rPr lang="en-GB" b="0" i="1" smtClean="0">
                        <a:latin typeface="Cambria Math" panose="02040503050406030204" pitchFamily="18" charset="0"/>
                        <a:cs typeface="Times New Roman" panose="02020603050405020304" pitchFamily="18" charset="0"/>
                      </a:rPr>
                      <m:t>𝐴</m:t>
                    </m:r>
                    <m:r>
                      <a:rPr lang="en-GB" b="0" i="1" smtClean="0">
                        <a:latin typeface="Cambria Math" panose="02040503050406030204" pitchFamily="18" charset="0"/>
                        <a:cs typeface="Times New Roman" panose="02020603050405020304" pitchFamily="18" charset="0"/>
                      </a:rPr>
                      <m:t>= </m:t>
                    </m:r>
                    <m:f>
                      <m:fPr>
                        <m:ctrlPr>
                          <a:rPr lang="en-GB" b="0" i="1" smtClean="0">
                            <a:latin typeface="Cambria Math" panose="02040503050406030204" pitchFamily="18" charset="0"/>
                            <a:cs typeface="Times New Roman" panose="02020603050405020304" pitchFamily="18" charset="0"/>
                          </a:rPr>
                        </m:ctrlPr>
                      </m:fPr>
                      <m:num>
                        <m:sSubSup>
                          <m:sSubSupPr>
                            <m:ctrlPr>
                              <a:rPr lang="en-GB" b="0" i="1" smtClean="0">
                                <a:latin typeface="Cambria Math" panose="02040503050406030204" pitchFamily="18" charset="0"/>
                                <a:cs typeface="Times New Roman" panose="02020603050405020304" pitchFamily="18" charset="0"/>
                              </a:rPr>
                            </m:ctrlPr>
                          </m:sSubSupPr>
                          <m:e>
                            <m:r>
                              <a:rPr lang="en-GB" b="0" i="1" smtClean="0">
                                <a:latin typeface="Cambria Math" panose="02040503050406030204" pitchFamily="18" charset="0"/>
                                <a:cs typeface="Times New Roman" panose="02020603050405020304" pitchFamily="18" charset="0"/>
                              </a:rPr>
                              <m:t>𝑠</m:t>
                            </m:r>
                          </m:e>
                          <m:sub>
                            <m:r>
                              <a:rPr lang="en-GB" b="0" i="1" smtClean="0">
                                <a:latin typeface="Cambria Math" panose="02040503050406030204" pitchFamily="18" charset="0"/>
                                <a:cs typeface="Times New Roman" panose="02020603050405020304" pitchFamily="18" charset="0"/>
                              </a:rPr>
                              <m:t>1</m:t>
                            </m:r>
                          </m:sub>
                          <m:sup>
                            <m:r>
                              <a:rPr lang="en-GB" b="0" i="1" smtClean="0">
                                <a:latin typeface="Cambria Math" panose="02040503050406030204" pitchFamily="18" charset="0"/>
                                <a:cs typeface="Times New Roman" panose="02020603050405020304" pitchFamily="18" charset="0"/>
                              </a:rPr>
                              <m:t>2</m:t>
                            </m:r>
                          </m:sup>
                        </m:sSubSup>
                      </m:num>
                      <m:den>
                        <m:sSub>
                          <m:sSubPr>
                            <m:ctrlPr>
                              <a:rPr lang="en-GB" b="0" i="1" smtClean="0">
                                <a:latin typeface="Cambria Math" panose="02040503050406030204" pitchFamily="18" charset="0"/>
                                <a:cs typeface="Times New Roman" panose="02020603050405020304" pitchFamily="18" charset="0"/>
                              </a:rPr>
                            </m:ctrlPr>
                          </m:sSubPr>
                          <m:e>
                            <m:r>
                              <a:rPr lang="en-GB" b="0" i="1" smtClean="0">
                                <a:latin typeface="Cambria Math" panose="02040503050406030204" pitchFamily="18" charset="0"/>
                                <a:cs typeface="Times New Roman" panose="02020603050405020304" pitchFamily="18" charset="0"/>
                              </a:rPr>
                              <m:t>𝑛</m:t>
                            </m:r>
                          </m:e>
                          <m:sub>
                            <m:r>
                              <a:rPr lang="en-GB" b="0" i="1" smtClean="0">
                                <a:latin typeface="Cambria Math" panose="02040503050406030204" pitchFamily="18" charset="0"/>
                                <a:cs typeface="Times New Roman" panose="02020603050405020304" pitchFamily="18" charset="0"/>
                              </a:rPr>
                              <m:t>1</m:t>
                            </m:r>
                          </m:sub>
                        </m:sSub>
                      </m:den>
                    </m:f>
                  </m:oMath>
                </a14:m>
                <a:r>
                  <a:rPr lang="en-GB" dirty="0">
                    <a:latin typeface="Times New Roman" panose="02020603050405020304" pitchFamily="18" charset="0"/>
                    <a:cs typeface="Times New Roman" panose="02020603050405020304" pitchFamily="18" charset="0"/>
                  </a:rPr>
                  <a:t> and </a:t>
                </a:r>
                <a14:m>
                  <m:oMath xmlns:m="http://schemas.openxmlformats.org/officeDocument/2006/math">
                    <m:r>
                      <a:rPr lang="en-GB" b="0" i="1" smtClean="0">
                        <a:latin typeface="Cambria Math" panose="02040503050406030204" pitchFamily="18" charset="0"/>
                        <a:cs typeface="Times New Roman" panose="02020603050405020304" pitchFamily="18" charset="0"/>
                      </a:rPr>
                      <m:t>𝐵</m:t>
                    </m:r>
                    <m:r>
                      <a:rPr lang="en-GB" i="1">
                        <a:latin typeface="Cambria Math" panose="02040503050406030204" pitchFamily="18" charset="0"/>
                        <a:cs typeface="Times New Roman" panose="02020603050405020304" pitchFamily="18" charset="0"/>
                      </a:rPr>
                      <m:t>= </m:t>
                    </m:r>
                    <m:f>
                      <m:fPr>
                        <m:ctrlPr>
                          <a:rPr lang="en-GB" i="1">
                            <a:latin typeface="Cambria Math" panose="02040503050406030204" pitchFamily="18" charset="0"/>
                            <a:cs typeface="Times New Roman" panose="02020603050405020304" pitchFamily="18" charset="0"/>
                          </a:rPr>
                        </m:ctrlPr>
                      </m:fPr>
                      <m:num>
                        <m:sSubSup>
                          <m:sSubSupPr>
                            <m:ctrlPr>
                              <a:rPr lang="en-GB" i="1">
                                <a:latin typeface="Cambria Math" panose="02040503050406030204" pitchFamily="18" charset="0"/>
                                <a:cs typeface="Times New Roman" panose="02020603050405020304" pitchFamily="18" charset="0"/>
                              </a:rPr>
                            </m:ctrlPr>
                          </m:sSubSupPr>
                          <m:e>
                            <m:r>
                              <a:rPr lang="en-GB" i="1">
                                <a:latin typeface="Cambria Math" panose="02040503050406030204" pitchFamily="18" charset="0"/>
                                <a:cs typeface="Times New Roman" panose="02020603050405020304" pitchFamily="18" charset="0"/>
                              </a:rPr>
                              <m:t>𝑠</m:t>
                            </m:r>
                          </m:e>
                          <m:sub>
                            <m:r>
                              <a:rPr lang="en-GB" b="0" i="1" smtClean="0">
                                <a:latin typeface="Cambria Math" panose="02040503050406030204" pitchFamily="18" charset="0"/>
                                <a:cs typeface="Times New Roman" panose="02020603050405020304" pitchFamily="18" charset="0"/>
                              </a:rPr>
                              <m:t>2</m:t>
                            </m:r>
                          </m:sub>
                          <m:sup>
                            <m:r>
                              <a:rPr lang="en-GB" i="1">
                                <a:latin typeface="Cambria Math" panose="02040503050406030204" pitchFamily="18" charset="0"/>
                                <a:cs typeface="Times New Roman" panose="02020603050405020304" pitchFamily="18" charset="0"/>
                              </a:rPr>
                              <m:t>2</m:t>
                            </m:r>
                          </m:sup>
                        </m:sSubSup>
                      </m:num>
                      <m:den>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𝑛</m:t>
                            </m:r>
                          </m:e>
                          <m:sub>
                            <m:r>
                              <a:rPr lang="en-GB" b="0" i="1" smtClean="0">
                                <a:latin typeface="Cambria Math" panose="02040503050406030204" pitchFamily="18" charset="0"/>
                                <a:cs typeface="Times New Roman" panose="02020603050405020304" pitchFamily="18" charset="0"/>
                              </a:rPr>
                              <m:t>2</m:t>
                            </m:r>
                          </m:sub>
                        </m:sSub>
                      </m:den>
                    </m:f>
                  </m:oMath>
                </a14:m>
                <a:endParaRPr lang="en-GB" dirty="0">
                  <a:latin typeface="Times New Roman" panose="02020603050405020304" pitchFamily="18" charset="0"/>
                  <a:cs typeface="Times New Roman" panose="02020603050405020304" pitchFamily="18" charset="0"/>
                </a:endParaRPr>
              </a:p>
              <a:p>
                <a:pPr marL="0" indent="0" algn="just">
                  <a:buNone/>
                </a:pPr>
                <a:r>
                  <a:rPr lang="en-IN" dirty="0">
                    <a:solidFill>
                      <a:srgbClr val="FF0000"/>
                    </a:solidFill>
                    <a:latin typeface="Times New Roman" panose="02020603050405020304" pitchFamily="18" charset="0"/>
                    <a:cs typeface="Times New Roman" panose="02020603050405020304" pitchFamily="18" charset="0"/>
                  </a:rPr>
                  <a:t>Case 3: </a:t>
                </a:r>
                <a:endParaRPr lang="en-IN" dirty="0">
                  <a:solidFill>
                    <a:srgbClr val="FF0000"/>
                  </a:solidFill>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When the two independent population distributions are </a:t>
                </a:r>
                <a:r>
                  <a:rPr lang="en-IN" dirty="0">
                    <a:solidFill>
                      <a:srgbClr val="00B050"/>
                    </a:solidFill>
                    <a:latin typeface="Times New Roman" panose="02020603050405020304" pitchFamily="18" charset="0"/>
                    <a:cs typeface="Times New Roman" panose="02020603050405020304" pitchFamily="18" charset="0"/>
                  </a:rPr>
                  <a:t>normal</a:t>
                </a:r>
                <a:r>
                  <a:rPr lang="en-IN" dirty="0">
                    <a:latin typeface="Times New Roman" panose="02020603050405020304" pitchFamily="18" charset="0"/>
                    <a:cs typeface="Times New Roman" panose="02020603050405020304" pitchFamily="18" charset="0"/>
                  </a:rPr>
                  <a:t> and the </a:t>
                </a:r>
                <a:r>
                  <a:rPr lang="en-IN" dirty="0">
                    <a:solidFill>
                      <a:srgbClr val="00B050"/>
                    </a:solidFill>
                    <a:latin typeface="Times New Roman" panose="02020603050405020304" pitchFamily="18" charset="0"/>
                    <a:cs typeface="Times New Roman" panose="02020603050405020304" pitchFamily="18" charset="0"/>
                  </a:rPr>
                  <a:t>population variances </a:t>
                </a:r>
                <a14:m>
                  <m:oMath xmlns:m="http://schemas.openxmlformats.org/officeDocument/2006/math">
                    <m:sSubSup>
                      <m:sSubSupPr>
                        <m:ctrlPr>
                          <a:rPr lang="en-GB" i="1">
                            <a:solidFill>
                              <a:srgbClr val="00B050"/>
                            </a:solidFill>
                            <a:latin typeface="Cambria Math" panose="02040503050406030204" pitchFamily="18" charset="0"/>
                            <a:cs typeface="Times New Roman" panose="02020603050405020304" pitchFamily="18" charset="0"/>
                          </a:rPr>
                        </m:ctrlPr>
                      </m:sSubSup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i="1">
                            <a:solidFill>
                              <a:srgbClr val="00B050"/>
                            </a:solidFill>
                            <a:latin typeface="Cambria Math" panose="02040503050406030204" pitchFamily="18" charset="0"/>
                            <a:cs typeface="Times New Roman" panose="02020603050405020304" pitchFamily="18" charset="0"/>
                          </a:rPr>
                          <m:t>2</m:t>
                        </m:r>
                      </m:sup>
                    </m:sSubSup>
                  </m:oMath>
                </a14:m>
                <a:r>
                  <a:rPr lang="en-IN" dirty="0">
                    <a:solidFill>
                      <a:srgbClr val="00B050"/>
                    </a:solidFill>
                    <a:latin typeface="Times New Roman" panose="02020603050405020304" pitchFamily="18" charset="0"/>
                    <a:cs typeface="Times New Roman" panose="02020603050405020304" pitchFamily="18" charset="0"/>
                  </a:rPr>
                  <a:t>and </a:t>
                </a:r>
                <a14:m>
                  <m:oMath xmlns:m="http://schemas.openxmlformats.org/officeDocument/2006/math">
                    <m:sSubSup>
                      <m:sSubSupPr>
                        <m:ctrlPr>
                          <a:rPr lang="en-GB" i="1">
                            <a:solidFill>
                              <a:srgbClr val="00B050"/>
                            </a:solidFill>
                            <a:latin typeface="Cambria Math" panose="02040503050406030204" pitchFamily="18" charset="0"/>
                            <a:cs typeface="Times New Roman" panose="02020603050405020304" pitchFamily="18" charset="0"/>
                          </a:rPr>
                        </m:ctrlPr>
                      </m:sSubSup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2</m:t>
                        </m:r>
                      </m:sub>
                      <m:sup>
                        <m:r>
                          <a:rPr lang="en-GB" i="1">
                            <a:solidFill>
                              <a:srgbClr val="00B050"/>
                            </a:solidFill>
                            <a:latin typeface="Cambria Math" panose="02040503050406030204" pitchFamily="18" charset="0"/>
                            <a:cs typeface="Times New Roman" panose="02020603050405020304" pitchFamily="18" charset="0"/>
                          </a:rPr>
                          <m:t>2</m:t>
                        </m:r>
                      </m:sup>
                    </m:sSubSup>
                  </m:oMath>
                </a14:m>
                <a:r>
                  <a:rPr lang="en-IN" dirty="0">
                    <a:solidFill>
                      <a:srgbClr val="00B050"/>
                    </a:solidFill>
                    <a:latin typeface="Times New Roman" panose="02020603050405020304" pitchFamily="18" charset="0"/>
                    <a:cs typeface="Times New Roman" panose="02020603050405020304" pitchFamily="18" charset="0"/>
                  </a:rPr>
                  <a:t> are unknown but equal</a:t>
                </a:r>
                <a:r>
                  <a:rPr lang="en-IN" dirty="0">
                    <a:latin typeface="Times New Roman" panose="02020603050405020304" pitchFamily="18" charset="0"/>
                    <a:cs typeface="Times New Roman" panose="02020603050405020304" pitchFamily="18" charset="0"/>
                  </a:rPr>
                  <a:t>, the </a:t>
                </a:r>
                <a14:m>
                  <m:oMath xmlns:m="http://schemas.openxmlformats.org/officeDocument/2006/math">
                    <m:d>
                      <m:dPr>
                        <m:ctrlPr>
                          <a:rPr lang="en-IN" i="1">
                            <a:latin typeface="Cambria Math" panose="02040503050406030204" pitchFamily="18" charset="0"/>
                            <a:cs typeface="Times New Roman" panose="02020603050405020304" pitchFamily="18" charset="0"/>
                          </a:rPr>
                        </m:ctrlPr>
                      </m:dPr>
                      <m:e>
                        <m:r>
                          <a:rPr lang="en-GB" i="1">
                            <a:latin typeface="Cambria Math" panose="02040503050406030204" pitchFamily="18" charset="0"/>
                            <a:cs typeface="Times New Roman" panose="02020603050405020304" pitchFamily="18" charset="0"/>
                          </a:rPr>
                          <m:t>1</m:t>
                        </m:r>
                        <m:r>
                          <a:rPr lang="en-GB" i="1">
                            <a:latin typeface="Cambria Math" panose="02040503050406030204" pitchFamily="18" charset="0"/>
                            <a:cs typeface="Times New Roman" panose="02020603050405020304" pitchFamily="18" charset="0"/>
                          </a:rPr>
                          <m:t>−</m:t>
                        </m:r>
                        <m:r>
                          <a:rPr lang="en-GB" i="1">
                            <a:latin typeface="Cambria Math" panose="02040503050406030204" pitchFamily="18" charset="0"/>
                            <a:ea typeface="Cambria Math" panose="02040503050406030204" pitchFamily="18" charset="0"/>
                            <a:cs typeface="Times New Roman" panose="02020603050405020304" pitchFamily="18" charset="0"/>
                          </a:rPr>
                          <m:t>𝛼</m:t>
                        </m:r>
                      </m:e>
                    </m:d>
                  </m:oMath>
                </a14:m>
                <a:r>
                  <a:rPr lang="en-IN" dirty="0">
                    <a:latin typeface="Times New Roman" panose="02020603050405020304" pitchFamily="18" charset="0"/>
                    <a:cs typeface="Times New Roman" panose="02020603050405020304" pitchFamily="18" charset="0"/>
                  </a:rPr>
                  <a:t>*100 % confidence interval for </a:t>
                </a:r>
                <a14:m>
                  <m:oMath xmlns:m="http://schemas.openxmlformats.org/officeDocument/2006/math">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1</m:t>
                        </m:r>
                      </m:sub>
                    </m:sSub>
                    <m:r>
                      <a:rPr lang="en-GB" i="1">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2</m:t>
                        </m:r>
                      </m:sub>
                    </m:sSub>
                  </m:oMath>
                </a14:m>
                <a:r>
                  <a:rPr lang="en-IN" dirty="0">
                    <a:latin typeface="Times New Roman" panose="02020603050405020304" pitchFamily="18" charset="0"/>
                    <a:cs typeface="Times New Roman" panose="02020603050405020304" pitchFamily="18" charset="0"/>
                  </a:rPr>
                  <a:t> is computed as,</a:t>
                </a:r>
                <a:endParaRPr lang="en-IN"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382772" y="620688"/>
                <a:ext cx="7283152" cy="4525963"/>
              </a:xfrm>
              <a:blipFill rotWithShape="1">
                <a:blip r:embed="rId1"/>
                <a:stretch>
                  <a:fillRect l="-5" t="-6" r="1" b="-38738"/>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15E40FAF-EE9D-49E3-89BF-7CD65A363D28}"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15616" y="692696"/>
                <a:ext cx="8028384" cy="4267200"/>
              </a:xfrm>
            </p:spPr>
            <p:txBody>
              <a:bodyPr/>
              <a:lstStyle/>
              <a:p>
                <a:pPr marL="0" indent="0">
                  <a:buNone/>
                </a:pPr>
                <a14:m>
                  <m:oMath xmlns:m="http://schemas.openxmlformats.org/officeDocument/2006/math">
                    <m:d>
                      <m:dPr>
                        <m:ctrlPr>
                          <a:rPr lang="en-GB" sz="2400" i="1">
                            <a:solidFill>
                              <a:srgbClr val="0070C0"/>
                            </a:solidFill>
                            <a:latin typeface="Cambria Math" panose="02040503050406030204" pitchFamily="18" charset="0"/>
                            <a:cs typeface="Times New Roman" panose="02020603050405020304" pitchFamily="18" charset="0"/>
                          </a:rPr>
                        </m:ctrlPr>
                      </m:dPr>
                      <m:e>
                        <m:acc>
                          <m:accPr>
                            <m:chr m:val="̅"/>
                            <m:ctrlPr>
                              <a:rPr lang="en-IN" sz="2400" i="1">
                                <a:solidFill>
                                  <a:srgbClr val="0070C0"/>
                                </a:solidFill>
                                <a:latin typeface="Cambria Math" panose="02040503050406030204" pitchFamily="18" charset="0"/>
                                <a:cs typeface="Times New Roman" panose="02020603050405020304" pitchFamily="18" charset="0"/>
                              </a:rPr>
                            </m:ctrlPr>
                          </m:accPr>
                          <m:e>
                            <m:r>
                              <a:rPr lang="en-GB" sz="2400" i="1">
                                <a:solidFill>
                                  <a:srgbClr val="0070C0"/>
                                </a:solidFill>
                                <a:latin typeface="Cambria Math" panose="02040503050406030204" pitchFamily="18" charset="0"/>
                                <a:cs typeface="Times New Roman" panose="02020603050405020304" pitchFamily="18" charset="0"/>
                              </a:rPr>
                              <m:t>𝑋</m:t>
                            </m:r>
                          </m:e>
                        </m:acc>
                        <m:r>
                          <a:rPr lang="en-GB" sz="2400" i="1">
                            <a:solidFill>
                              <a:srgbClr val="0070C0"/>
                            </a:solidFill>
                            <a:latin typeface="Cambria Math" panose="02040503050406030204" pitchFamily="18" charset="0"/>
                            <a:cs typeface="Times New Roman" panose="02020603050405020304" pitchFamily="18" charset="0"/>
                          </a:rPr>
                          <m:t> − </m:t>
                        </m:r>
                        <m:acc>
                          <m:accPr>
                            <m:chr m:val="̅"/>
                            <m:ctrlPr>
                              <a:rPr lang="en-GB" sz="2400" i="1">
                                <a:solidFill>
                                  <a:srgbClr val="0070C0"/>
                                </a:solidFill>
                                <a:latin typeface="Cambria Math" panose="02040503050406030204" pitchFamily="18" charset="0"/>
                                <a:cs typeface="Times New Roman" panose="02020603050405020304" pitchFamily="18" charset="0"/>
                              </a:rPr>
                            </m:ctrlPr>
                          </m:accPr>
                          <m:e>
                            <m:r>
                              <a:rPr lang="en-GB" sz="2400" i="1">
                                <a:solidFill>
                                  <a:srgbClr val="0070C0"/>
                                </a:solidFill>
                                <a:latin typeface="Cambria Math" panose="02040503050406030204" pitchFamily="18" charset="0"/>
                                <a:cs typeface="Times New Roman" panose="02020603050405020304" pitchFamily="18" charset="0"/>
                              </a:rPr>
                              <m:t>𝑌</m:t>
                            </m:r>
                          </m:e>
                        </m:acc>
                        <m:r>
                          <a:rPr lang="en-GB" sz="2400" i="1">
                            <a:solidFill>
                              <a:srgbClr val="0070C0"/>
                            </a:solidFill>
                            <a:latin typeface="Cambria Math" panose="02040503050406030204" pitchFamily="18" charset="0"/>
                            <a:cs typeface="Times New Roman" panose="02020603050405020304" pitchFamily="18" charset="0"/>
                          </a:rPr>
                          <m:t> − </m:t>
                        </m:r>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US" sz="2400" i="1">
                                <a:solidFill>
                                  <a:srgbClr val="0070C0"/>
                                </a:solidFill>
                                <a:latin typeface="Cambria Math" panose="02040503050406030204" pitchFamily="18" charset="0"/>
                                <a:cs typeface="Times New Roman" panose="02020603050405020304" pitchFamily="18" charset="0"/>
                              </a:rPr>
                              <m:t>𝑡</m:t>
                            </m:r>
                          </m:e>
                          <m:sub>
                            <m:f>
                              <m:fPr>
                                <m:type m:val="skw"/>
                                <m:ctrlPr>
                                  <a:rPr lang="en-GB" sz="2400" i="1">
                                    <a:solidFill>
                                      <a:srgbClr val="0070C0"/>
                                    </a:solidFill>
                                    <a:latin typeface="Cambria Math" panose="02040503050406030204" pitchFamily="18" charset="0"/>
                                    <a:cs typeface="Times New Roman" panose="02020603050405020304" pitchFamily="18" charset="0"/>
                                  </a:rPr>
                                </m:ctrlPr>
                              </m:fPr>
                              <m:num>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sz="2400" i="1">
                                    <a:solidFill>
                                      <a:srgbClr val="0070C0"/>
                                    </a:solidFill>
                                    <a:latin typeface="Cambria Math" panose="02040503050406030204" pitchFamily="18" charset="0"/>
                                    <a:cs typeface="Times New Roman" panose="02020603050405020304" pitchFamily="18" charset="0"/>
                                  </a:rPr>
                                  <m:t>2</m:t>
                                </m:r>
                              </m:den>
                            </m:f>
                          </m:sub>
                        </m:sSub>
                        <m:r>
                          <a:rPr lang="en-GB" sz="2400" i="1">
                            <a:solidFill>
                              <a:srgbClr val="0070C0"/>
                            </a:solidFill>
                            <a:latin typeface="Cambria Math" panose="02040503050406030204" pitchFamily="18" charset="0"/>
                            <a:cs typeface="Times New Roman" panose="02020603050405020304" pitchFamily="18" charset="0"/>
                          </a:rPr>
                          <m:t>∗</m:t>
                        </m:r>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US" sz="2400" i="1">
                                <a:solidFill>
                                  <a:srgbClr val="0070C0"/>
                                </a:solidFill>
                                <a:latin typeface="Cambria Math" panose="02040503050406030204" pitchFamily="18" charset="0"/>
                                <a:cs typeface="Times New Roman" panose="02020603050405020304" pitchFamily="18" charset="0"/>
                              </a:rPr>
                              <m:t>𝑆</m:t>
                            </m:r>
                          </m:e>
                          <m:sub>
                            <m:r>
                              <a:rPr lang="en-US" sz="2400" i="1">
                                <a:solidFill>
                                  <a:srgbClr val="0070C0"/>
                                </a:solidFill>
                                <a:latin typeface="Cambria Math" panose="02040503050406030204" pitchFamily="18" charset="0"/>
                                <a:cs typeface="Times New Roman" panose="02020603050405020304" pitchFamily="18" charset="0"/>
                              </a:rPr>
                              <m:t>𝑝</m:t>
                            </m:r>
                          </m:sub>
                        </m:sSub>
                        <m:rad>
                          <m:radPr>
                            <m:degHide m:val="on"/>
                            <m:ctrlPr>
                              <a:rPr lang="en-GB" sz="2400" i="1">
                                <a:solidFill>
                                  <a:srgbClr val="0070C0"/>
                                </a:solidFill>
                                <a:latin typeface="Cambria Math" panose="02040503050406030204" pitchFamily="18" charset="0"/>
                                <a:cs typeface="Times New Roman" panose="02020603050405020304" pitchFamily="18" charset="0"/>
                              </a:rPr>
                            </m:ctrlPr>
                          </m:radPr>
                          <m:deg/>
                          <m:e>
                            <m:f>
                              <m:fPr>
                                <m:ctrlPr>
                                  <a:rPr lang="en-GB" sz="2400" i="1">
                                    <a:solidFill>
                                      <a:srgbClr val="0070C0"/>
                                    </a:solidFill>
                                    <a:latin typeface="Cambria Math" panose="02040503050406030204" pitchFamily="18" charset="0"/>
                                    <a:cs typeface="Times New Roman" panose="02020603050405020304" pitchFamily="18" charset="0"/>
                                  </a:rPr>
                                </m:ctrlPr>
                              </m:fPr>
                              <m:num>
                                <m:r>
                                  <a:rPr lang="en-US" sz="2400" i="1">
                                    <a:solidFill>
                                      <a:srgbClr val="0070C0"/>
                                    </a:solidFill>
                                    <a:latin typeface="Cambria Math" panose="02040503050406030204" pitchFamily="18" charset="0"/>
                                    <a:cs typeface="Times New Roman" panose="02020603050405020304" pitchFamily="18" charset="0"/>
                                  </a:rPr>
                                  <m:t>1</m:t>
                                </m:r>
                              </m:num>
                              <m:den>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GB" sz="2400" i="1">
                                        <a:solidFill>
                                          <a:srgbClr val="0070C0"/>
                                        </a:solidFill>
                                        <a:latin typeface="Cambria Math" panose="02040503050406030204" pitchFamily="18" charset="0"/>
                                        <a:cs typeface="Times New Roman" panose="02020603050405020304" pitchFamily="18" charset="0"/>
                                      </a:rPr>
                                      <m:t>𝑛</m:t>
                                    </m:r>
                                  </m:e>
                                  <m:sub>
                                    <m:r>
                                      <a:rPr lang="en-GB" sz="2400" i="1">
                                        <a:solidFill>
                                          <a:srgbClr val="0070C0"/>
                                        </a:solidFill>
                                        <a:latin typeface="Cambria Math" panose="02040503050406030204" pitchFamily="18" charset="0"/>
                                        <a:cs typeface="Times New Roman" panose="02020603050405020304" pitchFamily="18" charset="0"/>
                                      </a:rPr>
                                      <m:t>1</m:t>
                                    </m:r>
                                  </m:sub>
                                </m:sSub>
                              </m:den>
                            </m:f>
                            <m:r>
                              <a:rPr lang="en-GB" sz="2400" i="1">
                                <a:solidFill>
                                  <a:srgbClr val="0070C0"/>
                                </a:solidFill>
                                <a:latin typeface="Cambria Math" panose="02040503050406030204" pitchFamily="18" charset="0"/>
                                <a:cs typeface="Times New Roman" panose="02020603050405020304" pitchFamily="18" charset="0"/>
                              </a:rPr>
                              <m:t>+ </m:t>
                            </m:r>
                            <m:f>
                              <m:fPr>
                                <m:ctrlPr>
                                  <a:rPr lang="en-GB" sz="2400" i="1">
                                    <a:solidFill>
                                      <a:srgbClr val="0070C0"/>
                                    </a:solidFill>
                                    <a:latin typeface="Cambria Math" panose="02040503050406030204" pitchFamily="18" charset="0"/>
                                    <a:cs typeface="Times New Roman" panose="02020603050405020304" pitchFamily="18" charset="0"/>
                                  </a:rPr>
                                </m:ctrlPr>
                              </m:fPr>
                              <m:num>
                                <m:r>
                                  <a:rPr lang="en-US" sz="2400" i="1">
                                    <a:solidFill>
                                      <a:srgbClr val="0070C0"/>
                                    </a:solidFill>
                                    <a:latin typeface="Cambria Math" panose="02040503050406030204" pitchFamily="18" charset="0"/>
                                    <a:cs typeface="Times New Roman" panose="02020603050405020304" pitchFamily="18" charset="0"/>
                                  </a:rPr>
                                  <m:t>1</m:t>
                                </m:r>
                              </m:num>
                              <m:den>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GB" sz="2400" i="1">
                                        <a:solidFill>
                                          <a:srgbClr val="0070C0"/>
                                        </a:solidFill>
                                        <a:latin typeface="Cambria Math" panose="02040503050406030204" pitchFamily="18" charset="0"/>
                                        <a:cs typeface="Times New Roman" panose="02020603050405020304" pitchFamily="18" charset="0"/>
                                      </a:rPr>
                                      <m:t>𝑛</m:t>
                                    </m:r>
                                  </m:e>
                                  <m:sub>
                                    <m:r>
                                      <a:rPr lang="en-GB" sz="2400" i="1">
                                        <a:solidFill>
                                          <a:srgbClr val="0070C0"/>
                                        </a:solidFill>
                                        <a:latin typeface="Cambria Math" panose="02040503050406030204" pitchFamily="18" charset="0"/>
                                        <a:cs typeface="Times New Roman" panose="02020603050405020304" pitchFamily="18" charset="0"/>
                                      </a:rPr>
                                      <m:t>2</m:t>
                                    </m:r>
                                  </m:sub>
                                </m:sSub>
                              </m:den>
                            </m:f>
                          </m:e>
                        </m:rad>
                        <m:r>
                          <a:rPr lang="en-GB" sz="2400" i="1">
                            <a:solidFill>
                              <a:srgbClr val="0070C0"/>
                            </a:solidFill>
                            <a:latin typeface="Cambria Math" panose="02040503050406030204" pitchFamily="18" charset="0"/>
                            <a:cs typeface="Times New Roman" panose="02020603050405020304" pitchFamily="18" charset="0"/>
                          </a:rPr>
                          <m:t>  ,</m:t>
                        </m:r>
                        <m:acc>
                          <m:accPr>
                            <m:chr m:val="̅"/>
                            <m:ctrlPr>
                              <a:rPr lang="en-IN" sz="2400" i="1">
                                <a:solidFill>
                                  <a:srgbClr val="0070C0"/>
                                </a:solidFill>
                                <a:latin typeface="Cambria Math" panose="02040503050406030204" pitchFamily="18" charset="0"/>
                                <a:cs typeface="Times New Roman" panose="02020603050405020304" pitchFamily="18" charset="0"/>
                              </a:rPr>
                            </m:ctrlPr>
                          </m:accPr>
                          <m:e>
                            <m:r>
                              <a:rPr lang="en-GB" sz="2400" i="1">
                                <a:solidFill>
                                  <a:srgbClr val="0070C0"/>
                                </a:solidFill>
                                <a:latin typeface="Cambria Math" panose="02040503050406030204" pitchFamily="18" charset="0"/>
                                <a:cs typeface="Times New Roman" panose="02020603050405020304" pitchFamily="18" charset="0"/>
                              </a:rPr>
                              <m:t>𝑋</m:t>
                            </m:r>
                          </m:e>
                        </m:acc>
                        <m:r>
                          <a:rPr lang="en-GB" sz="2400" i="1">
                            <a:solidFill>
                              <a:srgbClr val="0070C0"/>
                            </a:solidFill>
                            <a:latin typeface="Cambria Math" panose="02040503050406030204" pitchFamily="18" charset="0"/>
                            <a:cs typeface="Times New Roman" panose="02020603050405020304" pitchFamily="18" charset="0"/>
                          </a:rPr>
                          <m:t> − </m:t>
                        </m:r>
                        <m:acc>
                          <m:accPr>
                            <m:chr m:val="̅"/>
                            <m:ctrlPr>
                              <a:rPr lang="en-GB" sz="2400" i="1">
                                <a:solidFill>
                                  <a:srgbClr val="0070C0"/>
                                </a:solidFill>
                                <a:latin typeface="Cambria Math" panose="02040503050406030204" pitchFamily="18" charset="0"/>
                                <a:cs typeface="Times New Roman" panose="02020603050405020304" pitchFamily="18" charset="0"/>
                              </a:rPr>
                            </m:ctrlPr>
                          </m:accPr>
                          <m:e>
                            <m:r>
                              <a:rPr lang="en-GB" sz="2400" i="1">
                                <a:solidFill>
                                  <a:srgbClr val="0070C0"/>
                                </a:solidFill>
                                <a:latin typeface="Cambria Math" panose="02040503050406030204" pitchFamily="18" charset="0"/>
                                <a:cs typeface="Times New Roman" panose="02020603050405020304" pitchFamily="18" charset="0"/>
                              </a:rPr>
                              <m:t>𝑌</m:t>
                            </m:r>
                          </m:e>
                        </m:acc>
                        <m:r>
                          <a:rPr lang="en-GB" sz="2400" i="1">
                            <a:solidFill>
                              <a:srgbClr val="0070C0"/>
                            </a:solidFill>
                            <a:latin typeface="Cambria Math" panose="02040503050406030204" pitchFamily="18" charset="0"/>
                            <a:cs typeface="Times New Roman" panose="02020603050405020304" pitchFamily="18" charset="0"/>
                          </a:rPr>
                          <m:t>+ </m:t>
                        </m:r>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US" sz="2400" i="1">
                                <a:solidFill>
                                  <a:srgbClr val="0070C0"/>
                                </a:solidFill>
                                <a:latin typeface="Cambria Math" panose="02040503050406030204" pitchFamily="18" charset="0"/>
                                <a:cs typeface="Times New Roman" panose="02020603050405020304" pitchFamily="18" charset="0"/>
                              </a:rPr>
                              <m:t>𝑡</m:t>
                            </m:r>
                          </m:e>
                          <m:sub>
                            <m:f>
                              <m:fPr>
                                <m:type m:val="skw"/>
                                <m:ctrlPr>
                                  <a:rPr lang="en-GB" sz="2400" i="1">
                                    <a:solidFill>
                                      <a:srgbClr val="0070C0"/>
                                    </a:solidFill>
                                    <a:latin typeface="Cambria Math" panose="02040503050406030204" pitchFamily="18" charset="0"/>
                                    <a:cs typeface="Times New Roman" panose="02020603050405020304" pitchFamily="18" charset="0"/>
                                  </a:rPr>
                                </m:ctrlPr>
                              </m:fPr>
                              <m:num>
                                <m:r>
                                  <a:rPr lang="en-GB"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sz="2400" i="1">
                                    <a:solidFill>
                                      <a:srgbClr val="0070C0"/>
                                    </a:solidFill>
                                    <a:latin typeface="Cambria Math" panose="02040503050406030204" pitchFamily="18" charset="0"/>
                                    <a:cs typeface="Times New Roman" panose="02020603050405020304" pitchFamily="18" charset="0"/>
                                  </a:rPr>
                                  <m:t>2</m:t>
                                </m:r>
                              </m:den>
                            </m:f>
                          </m:sub>
                        </m:sSub>
                        <m:r>
                          <a:rPr lang="en-GB" sz="2400" i="1">
                            <a:solidFill>
                              <a:srgbClr val="0070C0"/>
                            </a:solidFill>
                            <a:latin typeface="Cambria Math" panose="02040503050406030204" pitchFamily="18" charset="0"/>
                            <a:cs typeface="Times New Roman" panose="02020603050405020304" pitchFamily="18" charset="0"/>
                          </a:rPr>
                          <m:t>∗</m:t>
                        </m:r>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US" sz="2400" i="1">
                                <a:solidFill>
                                  <a:srgbClr val="0070C0"/>
                                </a:solidFill>
                                <a:latin typeface="Cambria Math" panose="02040503050406030204" pitchFamily="18" charset="0"/>
                                <a:cs typeface="Times New Roman" panose="02020603050405020304" pitchFamily="18" charset="0"/>
                              </a:rPr>
                              <m:t>𝑆</m:t>
                            </m:r>
                          </m:e>
                          <m:sub>
                            <m:r>
                              <a:rPr lang="en-US" sz="2400" i="1">
                                <a:solidFill>
                                  <a:srgbClr val="0070C0"/>
                                </a:solidFill>
                                <a:latin typeface="Cambria Math" panose="02040503050406030204" pitchFamily="18" charset="0"/>
                                <a:cs typeface="Times New Roman" panose="02020603050405020304" pitchFamily="18" charset="0"/>
                              </a:rPr>
                              <m:t>𝑝</m:t>
                            </m:r>
                          </m:sub>
                        </m:sSub>
                        <m:rad>
                          <m:radPr>
                            <m:degHide m:val="on"/>
                            <m:ctrlPr>
                              <a:rPr lang="en-GB" sz="2400" i="1">
                                <a:solidFill>
                                  <a:srgbClr val="0070C0"/>
                                </a:solidFill>
                                <a:latin typeface="Cambria Math" panose="02040503050406030204" pitchFamily="18" charset="0"/>
                                <a:cs typeface="Times New Roman" panose="02020603050405020304" pitchFamily="18" charset="0"/>
                              </a:rPr>
                            </m:ctrlPr>
                          </m:radPr>
                          <m:deg/>
                          <m:e>
                            <m:f>
                              <m:fPr>
                                <m:ctrlPr>
                                  <a:rPr lang="en-GB" sz="2400" i="1">
                                    <a:solidFill>
                                      <a:srgbClr val="0070C0"/>
                                    </a:solidFill>
                                    <a:latin typeface="Cambria Math" panose="02040503050406030204" pitchFamily="18" charset="0"/>
                                    <a:cs typeface="Times New Roman" panose="02020603050405020304" pitchFamily="18" charset="0"/>
                                  </a:rPr>
                                </m:ctrlPr>
                              </m:fPr>
                              <m:num>
                                <m:r>
                                  <a:rPr lang="en-US" sz="2400" i="1">
                                    <a:solidFill>
                                      <a:srgbClr val="0070C0"/>
                                    </a:solidFill>
                                    <a:latin typeface="Cambria Math" panose="02040503050406030204" pitchFamily="18" charset="0"/>
                                    <a:cs typeface="Times New Roman" panose="02020603050405020304" pitchFamily="18" charset="0"/>
                                  </a:rPr>
                                  <m:t>1</m:t>
                                </m:r>
                              </m:num>
                              <m:den>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GB" sz="2400" i="1">
                                        <a:solidFill>
                                          <a:srgbClr val="0070C0"/>
                                        </a:solidFill>
                                        <a:latin typeface="Cambria Math" panose="02040503050406030204" pitchFamily="18" charset="0"/>
                                        <a:cs typeface="Times New Roman" panose="02020603050405020304" pitchFamily="18" charset="0"/>
                                      </a:rPr>
                                      <m:t>𝑛</m:t>
                                    </m:r>
                                  </m:e>
                                  <m:sub>
                                    <m:r>
                                      <a:rPr lang="en-GB" sz="2400" i="1">
                                        <a:solidFill>
                                          <a:srgbClr val="0070C0"/>
                                        </a:solidFill>
                                        <a:latin typeface="Cambria Math" panose="02040503050406030204" pitchFamily="18" charset="0"/>
                                        <a:cs typeface="Times New Roman" panose="02020603050405020304" pitchFamily="18" charset="0"/>
                                      </a:rPr>
                                      <m:t>1</m:t>
                                    </m:r>
                                  </m:sub>
                                </m:sSub>
                              </m:den>
                            </m:f>
                            <m:r>
                              <a:rPr lang="en-GB" sz="2400" i="1">
                                <a:solidFill>
                                  <a:srgbClr val="0070C0"/>
                                </a:solidFill>
                                <a:latin typeface="Cambria Math" panose="02040503050406030204" pitchFamily="18" charset="0"/>
                                <a:cs typeface="Times New Roman" panose="02020603050405020304" pitchFamily="18" charset="0"/>
                              </a:rPr>
                              <m:t>+ </m:t>
                            </m:r>
                            <m:f>
                              <m:fPr>
                                <m:ctrlPr>
                                  <a:rPr lang="en-GB" sz="2400" i="1">
                                    <a:solidFill>
                                      <a:srgbClr val="0070C0"/>
                                    </a:solidFill>
                                    <a:latin typeface="Cambria Math" panose="02040503050406030204" pitchFamily="18" charset="0"/>
                                    <a:cs typeface="Times New Roman" panose="02020603050405020304" pitchFamily="18" charset="0"/>
                                  </a:rPr>
                                </m:ctrlPr>
                              </m:fPr>
                              <m:num>
                                <m:r>
                                  <a:rPr lang="en-US" sz="2400" i="1">
                                    <a:solidFill>
                                      <a:srgbClr val="0070C0"/>
                                    </a:solidFill>
                                    <a:latin typeface="Cambria Math" panose="02040503050406030204" pitchFamily="18" charset="0"/>
                                    <a:cs typeface="Times New Roman" panose="02020603050405020304" pitchFamily="18" charset="0"/>
                                  </a:rPr>
                                  <m:t>1</m:t>
                                </m:r>
                              </m:num>
                              <m:den>
                                <m:sSub>
                                  <m:sSubPr>
                                    <m:ctrlPr>
                                      <a:rPr lang="en-GB" sz="2400" i="1">
                                        <a:solidFill>
                                          <a:srgbClr val="0070C0"/>
                                        </a:solidFill>
                                        <a:latin typeface="Cambria Math" panose="02040503050406030204" pitchFamily="18" charset="0"/>
                                        <a:cs typeface="Times New Roman" panose="02020603050405020304" pitchFamily="18" charset="0"/>
                                      </a:rPr>
                                    </m:ctrlPr>
                                  </m:sSubPr>
                                  <m:e>
                                    <m:r>
                                      <a:rPr lang="en-GB" sz="2400" i="1">
                                        <a:solidFill>
                                          <a:srgbClr val="0070C0"/>
                                        </a:solidFill>
                                        <a:latin typeface="Cambria Math" panose="02040503050406030204" pitchFamily="18" charset="0"/>
                                        <a:cs typeface="Times New Roman" panose="02020603050405020304" pitchFamily="18" charset="0"/>
                                      </a:rPr>
                                      <m:t>𝑛</m:t>
                                    </m:r>
                                  </m:e>
                                  <m:sub>
                                    <m:r>
                                      <a:rPr lang="en-GB" sz="2400" i="1">
                                        <a:solidFill>
                                          <a:srgbClr val="0070C0"/>
                                        </a:solidFill>
                                        <a:latin typeface="Cambria Math" panose="02040503050406030204" pitchFamily="18" charset="0"/>
                                        <a:cs typeface="Times New Roman" panose="02020603050405020304" pitchFamily="18" charset="0"/>
                                      </a:rPr>
                                      <m:t>2</m:t>
                                    </m:r>
                                  </m:sub>
                                </m:sSub>
                              </m:den>
                            </m:f>
                          </m:e>
                        </m:rad>
                      </m:e>
                    </m:d>
                  </m:oMath>
                </a14:m>
                <a:r>
                  <a:rPr lang="en-US" sz="2400" dirty="0"/>
                  <a:t> </a:t>
                </a:r>
                <a:endParaRPr lang="en-US" sz="2400" dirty="0"/>
              </a:p>
              <a:p>
                <a:pPr marL="0" indent="0" algn="just">
                  <a:buNone/>
                </a:pPr>
                <a:r>
                  <a:rPr lang="en-US"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GB"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𝑆</m:t>
                        </m:r>
                      </m:e>
                      <m:sub>
                        <m:r>
                          <a:rPr lang="en-US" i="1">
                            <a:solidFill>
                              <a:srgbClr val="0070C0"/>
                            </a:solidFill>
                            <a:latin typeface="Cambria Math" panose="02040503050406030204" pitchFamily="18" charset="0"/>
                            <a:cs typeface="Times New Roman" panose="02020603050405020304" pitchFamily="18" charset="0"/>
                          </a:rPr>
                          <m:t>𝑝</m:t>
                        </m:r>
                      </m:sub>
                    </m:sSub>
                    <m:r>
                      <a:rPr lang="en-US" i="1">
                        <a:solidFill>
                          <a:srgbClr val="0070C0"/>
                        </a:solidFill>
                        <a:latin typeface="Cambria Math" panose="02040503050406030204" pitchFamily="18" charset="0"/>
                        <a:cs typeface="Times New Roman" panose="02020603050405020304" pitchFamily="18" charset="0"/>
                      </a:rPr>
                      <m:t>= </m:t>
                    </m:r>
                    <m:rad>
                      <m:radPr>
                        <m:degHide m:val="on"/>
                        <m:ctrlPr>
                          <a:rPr lang="en-US" i="1">
                            <a:solidFill>
                              <a:srgbClr val="0070C0"/>
                            </a:solidFill>
                            <a:latin typeface="Cambria Math" panose="02040503050406030204" pitchFamily="18" charset="0"/>
                            <a:cs typeface="Times New Roman" panose="02020603050405020304" pitchFamily="18" charset="0"/>
                          </a:rPr>
                        </m:ctrlPr>
                      </m:radPr>
                      <m:deg/>
                      <m:e>
                        <m:f>
                          <m:fPr>
                            <m:ctrlPr>
                              <a:rPr lang="en-US" i="1">
                                <a:solidFill>
                                  <a:srgbClr val="0070C0"/>
                                </a:solidFill>
                                <a:latin typeface="Cambria Math" panose="02040503050406030204" pitchFamily="18" charset="0"/>
                                <a:cs typeface="Times New Roman" panose="02020603050405020304" pitchFamily="18" charset="0"/>
                              </a:rPr>
                            </m:ctrlPr>
                          </m:fPr>
                          <m:num>
                            <m:d>
                              <m:dPr>
                                <m:ctrlPr>
                                  <a:rPr lang="en-US" i="1">
                                    <a:solidFill>
                                      <a:srgbClr val="0070C0"/>
                                    </a:solidFill>
                                    <a:latin typeface="Cambria Math" panose="02040503050406030204" pitchFamily="18" charset="0"/>
                                    <a:cs typeface="Times New Roman" panose="02020603050405020304" pitchFamily="18" charset="0"/>
                                  </a:rPr>
                                </m:ctrlPr>
                              </m:dPr>
                              <m:e>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𝑛</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m:t>
                                </m:r>
                                <m:r>
                                  <a:rPr lang="en-US" i="1">
                                    <a:solidFill>
                                      <a:srgbClr val="0070C0"/>
                                    </a:solidFill>
                                    <a:latin typeface="Cambria Math" panose="02040503050406030204" pitchFamily="18" charset="0"/>
                                    <a:cs typeface="Times New Roman" panose="02020603050405020304" pitchFamily="18" charset="0"/>
                                  </a:rPr>
                                  <m:t>1</m:t>
                                </m:r>
                              </m:e>
                            </m:d>
                            <m:sSubSup>
                              <m:sSubSupPr>
                                <m:ctrlPr>
                                  <a:rPr lang="en-US" i="1">
                                    <a:solidFill>
                                      <a:srgbClr val="0070C0"/>
                                    </a:solidFill>
                                    <a:latin typeface="Cambria Math" panose="02040503050406030204" pitchFamily="18" charset="0"/>
                                    <a:cs typeface="Times New Roman" panose="02020603050405020304" pitchFamily="18" charset="0"/>
                                  </a:rPr>
                                </m:ctrlPr>
                              </m:sSubSupPr>
                              <m:e>
                                <m:r>
                                  <a:rPr lang="en-US" i="1">
                                    <a:solidFill>
                                      <a:srgbClr val="0070C0"/>
                                    </a:solidFill>
                                    <a:latin typeface="Cambria Math" panose="02040503050406030204" pitchFamily="18" charset="0"/>
                                    <a:cs typeface="Times New Roman" panose="02020603050405020304" pitchFamily="18" charset="0"/>
                                  </a:rPr>
                                  <m:t>𝑠</m:t>
                                </m:r>
                              </m:e>
                              <m:sub>
                                <m:r>
                                  <a:rPr lang="en-US" i="1">
                                    <a:solidFill>
                                      <a:srgbClr val="0070C0"/>
                                    </a:solidFill>
                                    <a:latin typeface="Cambria Math" panose="02040503050406030204" pitchFamily="18" charset="0"/>
                                    <a:cs typeface="Times New Roman" panose="02020603050405020304" pitchFamily="18" charset="0"/>
                                  </a:rPr>
                                  <m:t>1</m:t>
                                </m:r>
                              </m:sub>
                              <m:sup>
                                <m:r>
                                  <a:rPr lang="en-US" i="1">
                                    <a:solidFill>
                                      <a:srgbClr val="0070C0"/>
                                    </a:solidFill>
                                    <a:latin typeface="Cambria Math" panose="02040503050406030204" pitchFamily="18" charset="0"/>
                                    <a:cs typeface="Times New Roman" panose="02020603050405020304" pitchFamily="18" charset="0"/>
                                  </a:rPr>
                                  <m:t>2</m:t>
                                </m:r>
                              </m:sup>
                            </m:sSubSup>
                            <m:r>
                              <a:rPr lang="en-US" i="1">
                                <a:solidFill>
                                  <a:srgbClr val="0070C0"/>
                                </a:solidFill>
                                <a:latin typeface="Cambria Math" panose="02040503050406030204" pitchFamily="18" charset="0"/>
                                <a:cs typeface="Times New Roman" panose="02020603050405020304" pitchFamily="18" charset="0"/>
                              </a:rPr>
                              <m:t>+</m:t>
                            </m:r>
                            <m:d>
                              <m:dPr>
                                <m:ctrlPr>
                                  <a:rPr lang="en-US" i="1">
                                    <a:solidFill>
                                      <a:srgbClr val="0070C0"/>
                                    </a:solidFill>
                                    <a:latin typeface="Cambria Math" panose="02040503050406030204" pitchFamily="18" charset="0"/>
                                    <a:cs typeface="Times New Roman" panose="02020603050405020304" pitchFamily="18" charset="0"/>
                                  </a:rPr>
                                </m:ctrlPr>
                              </m:dPr>
                              <m:e>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𝑛</m:t>
                                    </m:r>
                                  </m:e>
                                  <m:sub>
                                    <m:r>
                                      <a:rPr lang="en-US" i="1">
                                        <a:solidFill>
                                          <a:srgbClr val="0070C0"/>
                                        </a:solidFill>
                                        <a:latin typeface="Cambria Math" panose="02040503050406030204" pitchFamily="18" charset="0"/>
                                        <a:cs typeface="Times New Roman" panose="02020603050405020304" pitchFamily="18" charset="0"/>
                                      </a:rPr>
                                      <m:t>2</m:t>
                                    </m:r>
                                  </m:sub>
                                </m:sSub>
                                <m:r>
                                  <a:rPr lang="en-US" i="1">
                                    <a:solidFill>
                                      <a:srgbClr val="0070C0"/>
                                    </a:solidFill>
                                    <a:latin typeface="Cambria Math" panose="02040503050406030204" pitchFamily="18" charset="0"/>
                                    <a:cs typeface="Times New Roman" panose="02020603050405020304" pitchFamily="18" charset="0"/>
                                  </a:rPr>
                                  <m:t>−</m:t>
                                </m:r>
                                <m:r>
                                  <a:rPr lang="en-US" i="1">
                                    <a:solidFill>
                                      <a:srgbClr val="0070C0"/>
                                    </a:solidFill>
                                    <a:latin typeface="Cambria Math" panose="02040503050406030204" pitchFamily="18" charset="0"/>
                                    <a:cs typeface="Times New Roman" panose="02020603050405020304" pitchFamily="18" charset="0"/>
                                  </a:rPr>
                                  <m:t>1</m:t>
                                </m:r>
                              </m:e>
                            </m:d>
                            <m:sSubSup>
                              <m:sSubSupPr>
                                <m:ctrlPr>
                                  <a:rPr lang="en-US" i="1">
                                    <a:solidFill>
                                      <a:srgbClr val="0070C0"/>
                                    </a:solidFill>
                                    <a:latin typeface="Cambria Math" panose="02040503050406030204" pitchFamily="18" charset="0"/>
                                    <a:cs typeface="Times New Roman" panose="02020603050405020304" pitchFamily="18" charset="0"/>
                                  </a:rPr>
                                </m:ctrlPr>
                              </m:sSubSupPr>
                              <m:e>
                                <m:r>
                                  <a:rPr lang="en-US" i="1">
                                    <a:solidFill>
                                      <a:srgbClr val="0070C0"/>
                                    </a:solidFill>
                                    <a:latin typeface="Cambria Math" panose="02040503050406030204" pitchFamily="18" charset="0"/>
                                    <a:cs typeface="Times New Roman" panose="02020603050405020304" pitchFamily="18" charset="0"/>
                                  </a:rPr>
                                  <m:t>𝑠</m:t>
                                </m:r>
                              </m:e>
                              <m:sub>
                                <m:r>
                                  <a:rPr lang="en-US" i="1">
                                    <a:solidFill>
                                      <a:srgbClr val="0070C0"/>
                                    </a:solidFill>
                                    <a:latin typeface="Cambria Math" panose="02040503050406030204" pitchFamily="18" charset="0"/>
                                    <a:cs typeface="Times New Roman" panose="02020603050405020304" pitchFamily="18" charset="0"/>
                                  </a:rPr>
                                  <m:t>2</m:t>
                                </m:r>
                              </m:sub>
                              <m:sup>
                                <m:r>
                                  <a:rPr lang="en-US" i="1">
                                    <a:solidFill>
                                      <a:srgbClr val="0070C0"/>
                                    </a:solidFill>
                                    <a:latin typeface="Cambria Math" panose="02040503050406030204" pitchFamily="18" charset="0"/>
                                    <a:cs typeface="Times New Roman" panose="02020603050405020304" pitchFamily="18" charset="0"/>
                                  </a:rPr>
                                  <m:t>2</m:t>
                                </m:r>
                              </m:sup>
                            </m:sSubSup>
                          </m:num>
                          <m:den>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𝑛</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𝑛</m:t>
                                </m:r>
                              </m:e>
                              <m:sub>
                                <m:r>
                                  <a:rPr lang="en-US" i="1">
                                    <a:solidFill>
                                      <a:srgbClr val="0070C0"/>
                                    </a:solidFill>
                                    <a:latin typeface="Cambria Math" panose="02040503050406030204" pitchFamily="18" charset="0"/>
                                    <a:cs typeface="Times New Roman" panose="02020603050405020304" pitchFamily="18" charset="0"/>
                                  </a:rPr>
                                  <m:t>2</m:t>
                                </m:r>
                              </m:sub>
                            </m:sSub>
                            <m:r>
                              <a:rPr lang="en-US" i="1">
                                <a:solidFill>
                                  <a:srgbClr val="0070C0"/>
                                </a:solidFill>
                                <a:latin typeface="Cambria Math" panose="02040503050406030204" pitchFamily="18" charset="0"/>
                                <a:cs typeface="Times New Roman" panose="02020603050405020304" pitchFamily="18" charset="0"/>
                              </a:rPr>
                              <m:t> −</m:t>
                            </m:r>
                            <m:r>
                              <a:rPr lang="en-US" i="1">
                                <a:solidFill>
                                  <a:srgbClr val="0070C0"/>
                                </a:solidFill>
                                <a:latin typeface="Cambria Math" panose="02040503050406030204" pitchFamily="18" charset="0"/>
                                <a:cs typeface="Times New Roman" panose="02020603050405020304" pitchFamily="18" charset="0"/>
                              </a:rPr>
                              <m:t>2</m:t>
                            </m:r>
                          </m:den>
                        </m:f>
                      </m:e>
                    </m:rad>
                  </m:oMath>
                </a14:m>
                <a:r>
                  <a:rPr lang="en-US" dirty="0">
                    <a:latin typeface="Times New Roman" panose="02020603050405020304" pitchFamily="18" charset="0"/>
                    <a:cs typeface="Times New Roman" panose="02020603050405020304" pitchFamily="18" charset="0"/>
                  </a:rPr>
                  <a:t> is the pooled standard deviation from the two sample standard deviations, and the degrees of freedom for t is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2</m:t>
                    </m:r>
                  </m:oMath>
                </a14:m>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115616" y="692696"/>
                <a:ext cx="8028384" cy="4267200"/>
              </a:xfrm>
              <a:blipFill rotWithShape="1">
                <a:blip r:embed="rId1"/>
                <a:stretch>
                  <a:fillRect l="-7" t="-13" b="13"/>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ECDD6F11-B22C-404E-AF47-379059AEE41A}"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43608" y="404664"/>
                <a:ext cx="7920880" cy="4525963"/>
              </a:xfrm>
            </p:spPr>
            <p:txBody>
              <a:bodyPr/>
              <a:lstStyle/>
              <a:p>
                <a:pPr marL="0" indent="0" algn="just">
                  <a:buNone/>
                </a:pPr>
                <a:r>
                  <a:rPr lang="en-IN" dirty="0">
                    <a:solidFill>
                      <a:srgbClr val="FF0000"/>
                    </a:solidFill>
                    <a:latin typeface="Times New Roman" panose="02020603050405020304" pitchFamily="18" charset="0"/>
                    <a:cs typeface="Times New Roman" panose="02020603050405020304" pitchFamily="18" charset="0"/>
                  </a:rPr>
                  <a:t>Case 4: </a:t>
                </a:r>
                <a:endParaRPr lang="en-IN" dirty="0">
                  <a:solidFill>
                    <a:srgbClr val="FF0000"/>
                  </a:solidFill>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When the two independent population distributions are </a:t>
                </a:r>
                <a:r>
                  <a:rPr lang="en-IN" dirty="0">
                    <a:solidFill>
                      <a:srgbClr val="00B050"/>
                    </a:solidFill>
                    <a:latin typeface="Times New Roman" panose="02020603050405020304" pitchFamily="18" charset="0"/>
                    <a:cs typeface="Times New Roman" panose="02020603050405020304" pitchFamily="18" charset="0"/>
                  </a:rPr>
                  <a:t>not normal </a:t>
                </a:r>
                <a:r>
                  <a:rPr lang="en-IN" dirty="0">
                    <a:latin typeface="Times New Roman" panose="02020603050405020304" pitchFamily="18" charset="0"/>
                    <a:cs typeface="Times New Roman" panose="02020603050405020304" pitchFamily="18" charset="0"/>
                  </a:rPr>
                  <a:t>and the </a:t>
                </a:r>
                <a:r>
                  <a:rPr lang="en-IN" dirty="0">
                    <a:solidFill>
                      <a:srgbClr val="00B050"/>
                    </a:solidFill>
                    <a:latin typeface="Times New Roman" panose="02020603050405020304" pitchFamily="18" charset="0"/>
                    <a:cs typeface="Times New Roman" panose="02020603050405020304" pitchFamily="18" charset="0"/>
                  </a:rPr>
                  <a:t>population variances </a:t>
                </a:r>
                <a14:m>
                  <m:oMath xmlns:m="http://schemas.openxmlformats.org/officeDocument/2006/math">
                    <m:sSubSup>
                      <m:sSubSupPr>
                        <m:ctrlPr>
                          <a:rPr lang="en-GB" i="1">
                            <a:solidFill>
                              <a:srgbClr val="00B050"/>
                            </a:solidFill>
                            <a:latin typeface="Cambria Math" panose="02040503050406030204" pitchFamily="18" charset="0"/>
                            <a:cs typeface="Times New Roman" panose="02020603050405020304" pitchFamily="18" charset="0"/>
                          </a:rPr>
                        </m:ctrlPr>
                      </m:sSubSup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i="1">
                            <a:solidFill>
                              <a:srgbClr val="00B050"/>
                            </a:solidFill>
                            <a:latin typeface="Cambria Math" panose="02040503050406030204" pitchFamily="18" charset="0"/>
                            <a:cs typeface="Times New Roman" panose="02020603050405020304" pitchFamily="18" charset="0"/>
                          </a:rPr>
                          <m:t>2</m:t>
                        </m:r>
                      </m:sup>
                    </m:sSubSup>
                  </m:oMath>
                </a14:m>
                <a:r>
                  <a:rPr lang="en-IN" dirty="0">
                    <a:solidFill>
                      <a:srgbClr val="00B050"/>
                    </a:solidFill>
                    <a:latin typeface="Times New Roman" panose="02020603050405020304" pitchFamily="18" charset="0"/>
                    <a:cs typeface="Times New Roman" panose="02020603050405020304" pitchFamily="18" charset="0"/>
                  </a:rPr>
                  <a:t>and </a:t>
                </a:r>
                <a14:m>
                  <m:oMath xmlns:m="http://schemas.openxmlformats.org/officeDocument/2006/math">
                    <m:sSubSup>
                      <m:sSubSupPr>
                        <m:ctrlPr>
                          <a:rPr lang="en-GB" i="1">
                            <a:solidFill>
                              <a:srgbClr val="00B050"/>
                            </a:solidFill>
                            <a:latin typeface="Cambria Math" panose="02040503050406030204" pitchFamily="18" charset="0"/>
                            <a:cs typeface="Times New Roman" panose="02020603050405020304" pitchFamily="18" charset="0"/>
                          </a:rPr>
                        </m:ctrlPr>
                      </m:sSubSup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2</m:t>
                        </m:r>
                      </m:sub>
                      <m:sup>
                        <m:r>
                          <a:rPr lang="en-GB" i="1">
                            <a:solidFill>
                              <a:srgbClr val="00B050"/>
                            </a:solidFill>
                            <a:latin typeface="Cambria Math" panose="02040503050406030204" pitchFamily="18" charset="0"/>
                            <a:cs typeface="Times New Roman" panose="02020603050405020304" pitchFamily="18" charset="0"/>
                          </a:rPr>
                          <m:t>2</m:t>
                        </m:r>
                      </m:sup>
                    </m:sSubSup>
                  </m:oMath>
                </a14:m>
                <a:r>
                  <a:rPr lang="en-IN" dirty="0">
                    <a:solidFill>
                      <a:srgbClr val="00B050"/>
                    </a:solidFill>
                    <a:latin typeface="Times New Roman" panose="02020603050405020304" pitchFamily="18" charset="0"/>
                    <a:cs typeface="Times New Roman" panose="02020603050405020304" pitchFamily="18" charset="0"/>
                  </a:rPr>
                  <a:t> are known</a:t>
                </a:r>
                <a:r>
                  <a:rPr lang="en-IN" dirty="0">
                    <a:latin typeface="Times New Roman" panose="02020603050405020304" pitchFamily="18" charset="0"/>
                    <a:cs typeface="Times New Roman" panose="02020603050405020304" pitchFamily="18" charset="0"/>
                  </a:rPr>
                  <a:t>, and the sample size </a:t>
                </a:r>
                <a14:m>
                  <m:oMath xmlns:m="http://schemas.openxmlformats.org/officeDocument/2006/math">
                    <m:sSub>
                      <m:sSubPr>
                        <m:ctrlPr>
                          <a:rPr lang="en-GB" i="1">
                            <a:solidFill>
                              <a:srgbClr val="00B050"/>
                            </a:solidFill>
                            <a:latin typeface="Cambria Math" panose="02040503050406030204" pitchFamily="18" charset="0"/>
                            <a:cs typeface="Times New Roman" panose="02020603050405020304" pitchFamily="18" charset="0"/>
                          </a:rPr>
                        </m:ctrlPr>
                      </m:sSubPr>
                      <m:e>
                        <m:r>
                          <a:rPr lang="en-GB" i="1">
                            <a:solidFill>
                              <a:srgbClr val="00B050"/>
                            </a:solidFill>
                            <a:latin typeface="Cambria Math" panose="02040503050406030204" pitchFamily="18" charset="0"/>
                            <a:cs typeface="Times New Roman" panose="02020603050405020304" pitchFamily="18" charset="0"/>
                          </a:rPr>
                          <m:t>𝑛</m:t>
                        </m:r>
                      </m:e>
                      <m:sub>
                        <m:r>
                          <a:rPr lang="en-GB" i="1">
                            <a:solidFill>
                              <a:srgbClr val="00B050"/>
                            </a:solidFill>
                            <a:latin typeface="Cambria Math" panose="02040503050406030204" pitchFamily="18" charset="0"/>
                            <a:cs typeface="Times New Roman" panose="02020603050405020304" pitchFamily="18" charset="0"/>
                          </a:rPr>
                          <m:t>1</m:t>
                        </m:r>
                      </m:sub>
                    </m:sSub>
                  </m:oMath>
                </a14:m>
                <a:r>
                  <a:rPr lang="en-IN" dirty="0">
                    <a:solidFill>
                      <a:srgbClr val="00B050"/>
                    </a:solidFill>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GB" i="1">
                            <a:solidFill>
                              <a:srgbClr val="00B050"/>
                            </a:solidFill>
                            <a:latin typeface="Cambria Math" panose="02040503050406030204" pitchFamily="18" charset="0"/>
                            <a:cs typeface="Times New Roman" panose="02020603050405020304" pitchFamily="18" charset="0"/>
                          </a:rPr>
                        </m:ctrlPr>
                      </m:sSubPr>
                      <m:e>
                        <m:r>
                          <a:rPr lang="en-GB" i="1">
                            <a:solidFill>
                              <a:srgbClr val="00B050"/>
                            </a:solidFill>
                            <a:latin typeface="Cambria Math" panose="02040503050406030204" pitchFamily="18" charset="0"/>
                            <a:cs typeface="Times New Roman" panose="02020603050405020304" pitchFamily="18" charset="0"/>
                          </a:rPr>
                          <m:t>𝑛</m:t>
                        </m:r>
                      </m:e>
                      <m:sub>
                        <m:r>
                          <a:rPr lang="en-US" i="1">
                            <a:solidFill>
                              <a:srgbClr val="00B050"/>
                            </a:solidFill>
                            <a:latin typeface="Cambria Math" panose="02040503050406030204" pitchFamily="18" charset="0"/>
                            <a:cs typeface="Times New Roman" panose="02020603050405020304" pitchFamily="18" charset="0"/>
                          </a:rPr>
                          <m:t>2</m:t>
                        </m:r>
                      </m:sub>
                    </m:sSub>
                  </m:oMath>
                </a14:m>
                <a:r>
                  <a:rPr lang="en-IN" dirty="0">
                    <a:solidFill>
                      <a:srgbClr val="00B050"/>
                    </a:solidFill>
                    <a:latin typeface="Times New Roman" panose="02020603050405020304" pitchFamily="18" charset="0"/>
                    <a:cs typeface="Times New Roman" panose="02020603050405020304" pitchFamily="18" charset="0"/>
                  </a:rPr>
                  <a:t> are large</a:t>
                </a:r>
                <a:r>
                  <a:rPr lang="en-IN" dirty="0">
                    <a:latin typeface="Times New Roman" panose="02020603050405020304" pitchFamily="18" charset="0"/>
                    <a:cs typeface="Times New Roman" panose="02020603050405020304" pitchFamily="18" charset="0"/>
                  </a:rPr>
                  <a:t>, the </a:t>
                </a:r>
                <a14:m>
                  <m:oMath xmlns:m="http://schemas.openxmlformats.org/officeDocument/2006/math">
                    <m:d>
                      <m:dPr>
                        <m:ctrlPr>
                          <a:rPr lang="en-IN" i="1">
                            <a:latin typeface="Cambria Math" panose="02040503050406030204" pitchFamily="18" charset="0"/>
                            <a:cs typeface="Times New Roman" panose="02020603050405020304" pitchFamily="18" charset="0"/>
                          </a:rPr>
                        </m:ctrlPr>
                      </m:dPr>
                      <m:e>
                        <m:r>
                          <a:rPr lang="en-GB" i="1">
                            <a:latin typeface="Cambria Math" panose="02040503050406030204" pitchFamily="18" charset="0"/>
                            <a:cs typeface="Times New Roman" panose="02020603050405020304" pitchFamily="18" charset="0"/>
                          </a:rPr>
                          <m:t>1</m:t>
                        </m:r>
                        <m:r>
                          <a:rPr lang="en-GB" i="1">
                            <a:latin typeface="Cambria Math" panose="02040503050406030204" pitchFamily="18" charset="0"/>
                            <a:cs typeface="Times New Roman" panose="02020603050405020304" pitchFamily="18" charset="0"/>
                          </a:rPr>
                          <m:t>−</m:t>
                        </m:r>
                        <m:r>
                          <a:rPr lang="en-GB" i="1">
                            <a:latin typeface="Cambria Math" panose="02040503050406030204" pitchFamily="18" charset="0"/>
                            <a:ea typeface="Cambria Math" panose="02040503050406030204" pitchFamily="18" charset="0"/>
                            <a:cs typeface="Times New Roman" panose="02020603050405020304" pitchFamily="18" charset="0"/>
                          </a:rPr>
                          <m:t>𝛼</m:t>
                        </m:r>
                      </m:e>
                    </m:d>
                  </m:oMath>
                </a14:m>
                <a:r>
                  <a:rPr lang="en-IN" dirty="0">
                    <a:latin typeface="Times New Roman" panose="02020603050405020304" pitchFamily="18" charset="0"/>
                    <a:cs typeface="Times New Roman" panose="02020603050405020304" pitchFamily="18" charset="0"/>
                  </a:rPr>
                  <a:t>*100 % confidence interval for </a:t>
                </a:r>
                <a14:m>
                  <m:oMath xmlns:m="http://schemas.openxmlformats.org/officeDocument/2006/math">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1</m:t>
                        </m:r>
                      </m:sub>
                    </m:sSub>
                    <m:r>
                      <a:rPr lang="en-GB" i="1">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2</m:t>
                        </m:r>
                      </m:sub>
                    </m:sSub>
                  </m:oMath>
                </a14:m>
                <a:r>
                  <a:rPr lang="en-IN" dirty="0">
                    <a:latin typeface="Times New Roman" panose="02020603050405020304" pitchFamily="18" charset="0"/>
                    <a:cs typeface="Times New Roman" panose="02020603050405020304" pitchFamily="18" charset="0"/>
                  </a:rPr>
                  <a:t> is computed as,</a:t>
                </a:r>
                <a:endParaRPr lang="en-IN" dirty="0">
                  <a:latin typeface="Times New Roman" panose="02020603050405020304" pitchFamily="18" charset="0"/>
                  <a:cs typeface="Times New Roman" panose="02020603050405020304" pitchFamily="18" charset="0"/>
                </a:endParaRPr>
              </a:p>
              <a:p>
                <a:pPr marL="0" indent="0" algn="just">
                  <a:buNone/>
                </a:pPr>
                <a14:m>
                  <m:oMath xmlns:m="http://schemas.openxmlformats.org/officeDocument/2006/math">
                    <m:d>
                      <m:dPr>
                        <m:ctrlPr>
                          <a:rPr lang="en-GB" sz="2500" i="1">
                            <a:solidFill>
                              <a:srgbClr val="0070C0"/>
                            </a:solidFill>
                            <a:latin typeface="Cambria Math" panose="02040503050406030204" pitchFamily="18" charset="0"/>
                            <a:cs typeface="Times New Roman" panose="02020603050405020304" pitchFamily="18" charset="0"/>
                          </a:rPr>
                        </m:ctrlPr>
                      </m:dPr>
                      <m:e>
                        <m:acc>
                          <m:accPr>
                            <m:chr m:val="̅"/>
                            <m:ctrlPr>
                              <a:rPr lang="en-IN"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𝑋</m:t>
                            </m:r>
                          </m:e>
                        </m:acc>
                        <m:r>
                          <a:rPr lang="en-GB" sz="2500" i="1">
                            <a:solidFill>
                              <a:srgbClr val="0070C0"/>
                            </a:solidFill>
                            <a:latin typeface="Cambria Math" panose="02040503050406030204" pitchFamily="18" charset="0"/>
                            <a:cs typeface="Times New Roman" panose="02020603050405020304" pitchFamily="18" charset="0"/>
                          </a:rPr>
                          <m:t> − </m:t>
                        </m:r>
                        <m:acc>
                          <m:accPr>
                            <m:chr m:val="̅"/>
                            <m:ctrlPr>
                              <a:rPr lang="en-GB"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𝑌</m:t>
                            </m:r>
                          </m:e>
                        </m:acc>
                        <m:r>
                          <a:rPr lang="en-GB" sz="2500" i="1">
                            <a:solidFill>
                              <a:srgbClr val="0070C0"/>
                            </a:solidFill>
                            <a:latin typeface="Cambria Math" panose="02040503050406030204" pitchFamily="18" charset="0"/>
                            <a:cs typeface="Times New Roman" panose="02020603050405020304" pitchFamily="18" charset="0"/>
                          </a:rPr>
                          <m:t> − </m:t>
                        </m:r>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𝑍</m:t>
                            </m:r>
                          </m:e>
                          <m:sub>
                            <m:f>
                              <m:fPr>
                                <m:type m:val="skw"/>
                                <m:ctrlPr>
                                  <a:rPr lang="en-GB" sz="2500" i="1">
                                    <a:solidFill>
                                      <a:srgbClr val="0070C0"/>
                                    </a:solidFill>
                                    <a:latin typeface="Cambria Math" panose="02040503050406030204" pitchFamily="18" charset="0"/>
                                    <a:cs typeface="Times New Roman" panose="02020603050405020304" pitchFamily="18" charset="0"/>
                                  </a:rPr>
                                </m:ctrlPr>
                              </m:fPr>
                              <m:num>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sz="2500" i="1">
                                    <a:solidFill>
                                      <a:srgbClr val="0070C0"/>
                                    </a:solidFill>
                                    <a:latin typeface="Cambria Math" panose="02040503050406030204" pitchFamily="18" charset="0"/>
                                    <a:cs typeface="Times New Roman" panose="02020603050405020304" pitchFamily="18" charset="0"/>
                                  </a:rPr>
                                  <m:t>2</m:t>
                                </m:r>
                              </m:den>
                            </m:f>
                          </m:sub>
                        </m:sSub>
                        <m:r>
                          <a:rPr lang="en-GB" sz="2500" i="1">
                            <a:solidFill>
                              <a:srgbClr val="0070C0"/>
                            </a:solidFill>
                            <a:latin typeface="Cambria Math" panose="02040503050406030204" pitchFamily="18" charset="0"/>
                            <a:cs typeface="Times New Roman" panose="02020603050405020304" pitchFamily="18" charset="0"/>
                          </a:rPr>
                          <m:t>∗</m:t>
                        </m:r>
                        <m:rad>
                          <m:radPr>
                            <m:degHide m:val="on"/>
                            <m:ctrlPr>
                              <a:rPr lang="en-GB" sz="2500" i="1">
                                <a:solidFill>
                                  <a:srgbClr val="0070C0"/>
                                </a:solidFill>
                                <a:latin typeface="Cambria Math" panose="02040503050406030204" pitchFamily="18" charset="0"/>
                                <a:cs typeface="Times New Roman" panose="02020603050405020304" pitchFamily="18" charset="0"/>
                              </a:rPr>
                            </m:ctrlPr>
                          </m:radPr>
                          <m:deg/>
                          <m:e>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1</m:t>
                                    </m:r>
                                  </m:sub>
                                </m:sSub>
                              </m:den>
                            </m:f>
                            <m:r>
                              <a:rPr lang="en-GB" sz="2500" i="1">
                                <a:solidFill>
                                  <a:srgbClr val="0070C0"/>
                                </a:solidFill>
                                <a:latin typeface="Cambria Math" panose="02040503050406030204" pitchFamily="18" charset="0"/>
                                <a:cs typeface="Times New Roman" panose="02020603050405020304" pitchFamily="18" charset="0"/>
                              </a:rPr>
                              <m:t>+ </m:t>
                            </m:r>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m:t>
                                    </m:r>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 </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2</m:t>
                                    </m:r>
                                  </m:sub>
                                </m:sSub>
                              </m:den>
                            </m:f>
                          </m:e>
                        </m:rad>
                        <m:r>
                          <a:rPr lang="en-GB" sz="2500" i="1">
                            <a:solidFill>
                              <a:srgbClr val="0070C0"/>
                            </a:solidFill>
                            <a:latin typeface="Cambria Math" panose="02040503050406030204" pitchFamily="18" charset="0"/>
                            <a:cs typeface="Times New Roman" panose="02020603050405020304" pitchFamily="18" charset="0"/>
                          </a:rPr>
                          <m:t>  ,</m:t>
                        </m:r>
                        <m:acc>
                          <m:accPr>
                            <m:chr m:val="̅"/>
                            <m:ctrlPr>
                              <a:rPr lang="en-IN"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𝑋</m:t>
                            </m:r>
                          </m:e>
                        </m:acc>
                        <m:r>
                          <a:rPr lang="en-GB" sz="2500" i="1">
                            <a:solidFill>
                              <a:srgbClr val="0070C0"/>
                            </a:solidFill>
                            <a:latin typeface="Cambria Math" panose="02040503050406030204" pitchFamily="18" charset="0"/>
                            <a:cs typeface="Times New Roman" panose="02020603050405020304" pitchFamily="18" charset="0"/>
                          </a:rPr>
                          <m:t> − </m:t>
                        </m:r>
                        <m:acc>
                          <m:accPr>
                            <m:chr m:val="̅"/>
                            <m:ctrlPr>
                              <a:rPr lang="en-GB"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𝑌</m:t>
                            </m:r>
                          </m:e>
                        </m:acc>
                        <m:r>
                          <a:rPr lang="en-GB" sz="2500" i="1">
                            <a:solidFill>
                              <a:srgbClr val="0070C0"/>
                            </a:solidFill>
                            <a:latin typeface="Cambria Math" panose="02040503050406030204" pitchFamily="18" charset="0"/>
                            <a:cs typeface="Times New Roman" panose="02020603050405020304" pitchFamily="18" charset="0"/>
                          </a:rPr>
                          <m:t>+ </m:t>
                        </m:r>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𝑍</m:t>
                            </m:r>
                          </m:e>
                          <m:sub>
                            <m:f>
                              <m:fPr>
                                <m:type m:val="skw"/>
                                <m:ctrlPr>
                                  <a:rPr lang="en-GB" sz="2500" i="1">
                                    <a:solidFill>
                                      <a:srgbClr val="0070C0"/>
                                    </a:solidFill>
                                    <a:latin typeface="Cambria Math" panose="02040503050406030204" pitchFamily="18" charset="0"/>
                                    <a:cs typeface="Times New Roman" panose="02020603050405020304" pitchFamily="18" charset="0"/>
                                  </a:rPr>
                                </m:ctrlPr>
                              </m:fPr>
                              <m:num>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sz="2500" i="1">
                                    <a:solidFill>
                                      <a:srgbClr val="0070C0"/>
                                    </a:solidFill>
                                    <a:latin typeface="Cambria Math" panose="02040503050406030204" pitchFamily="18" charset="0"/>
                                    <a:cs typeface="Times New Roman" panose="02020603050405020304" pitchFamily="18" charset="0"/>
                                  </a:rPr>
                                  <m:t>2</m:t>
                                </m:r>
                              </m:den>
                            </m:f>
                          </m:sub>
                        </m:sSub>
                        <m:r>
                          <a:rPr lang="en-GB" sz="2500" i="1">
                            <a:solidFill>
                              <a:srgbClr val="0070C0"/>
                            </a:solidFill>
                            <a:latin typeface="Cambria Math" panose="02040503050406030204" pitchFamily="18" charset="0"/>
                            <a:cs typeface="Times New Roman" panose="02020603050405020304" pitchFamily="18" charset="0"/>
                          </a:rPr>
                          <m:t>∗</m:t>
                        </m:r>
                        <m:rad>
                          <m:radPr>
                            <m:degHide m:val="on"/>
                            <m:ctrlPr>
                              <a:rPr lang="en-GB" sz="2500" i="1">
                                <a:solidFill>
                                  <a:srgbClr val="0070C0"/>
                                </a:solidFill>
                                <a:latin typeface="Cambria Math" panose="02040503050406030204" pitchFamily="18" charset="0"/>
                                <a:cs typeface="Times New Roman" panose="02020603050405020304" pitchFamily="18" charset="0"/>
                              </a:rPr>
                            </m:ctrlPr>
                          </m:radPr>
                          <m:deg/>
                          <m:e>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1</m:t>
                                    </m:r>
                                  </m:sub>
                                </m:sSub>
                              </m:den>
                            </m:f>
                            <m:r>
                              <a:rPr lang="en-GB" sz="2500" i="1">
                                <a:solidFill>
                                  <a:srgbClr val="0070C0"/>
                                </a:solidFill>
                                <a:latin typeface="Cambria Math" panose="02040503050406030204" pitchFamily="18" charset="0"/>
                                <a:cs typeface="Times New Roman" panose="02020603050405020304" pitchFamily="18" charset="0"/>
                              </a:rPr>
                              <m:t>+ </m:t>
                            </m:r>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m:t>
                                    </m:r>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 </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2</m:t>
                                    </m:r>
                                  </m:sub>
                                </m:sSub>
                              </m:den>
                            </m:f>
                          </m:e>
                        </m:rad>
                      </m:e>
                    </m:d>
                  </m:oMath>
                </a14:m>
                <a:r>
                  <a:rPr lang="en-GB" sz="2500" dirty="0">
                    <a:latin typeface="Times New Roman" panose="02020603050405020304" pitchFamily="18" charset="0"/>
                    <a:cs typeface="Times New Roman" panose="02020603050405020304" pitchFamily="18" charset="0"/>
                  </a:rPr>
                  <a:t> </a:t>
                </a:r>
                <a:endParaRPr lang="en-GB" sz="2500" dirty="0">
                  <a:latin typeface="Times New Roman" panose="02020603050405020304" pitchFamily="18" charset="0"/>
                  <a:cs typeface="Times New Roman" panose="02020603050405020304" pitchFamily="18" charset="0"/>
                </a:endParaRPr>
              </a:p>
              <a:p>
                <a:pPr marL="0" indent="0">
                  <a:buNone/>
                </a:pPr>
                <a:endParaRPr 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043608" y="404664"/>
                <a:ext cx="7920880" cy="4525963"/>
              </a:xfrm>
              <a:blipFill rotWithShape="1">
                <a:blip r:embed="rId1"/>
                <a:stretch>
                  <a:fillRect l="-4" t="-4" r="2" b="-23181"/>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E9066BF1-BF90-4223-A707-2EFE22BF283C}"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olourful carved figures of humans"/>
          <p:cNvPicPr>
            <a:picLocks noChangeAspect="1"/>
          </p:cNvPicPr>
          <p:nvPr/>
        </p:nvPicPr>
        <p:blipFill rotWithShape="1">
          <a:blip r:embed="rId1">
            <a:alphaModFix amt="40000"/>
            <a:duotone>
              <a:schemeClr val="bg2">
                <a:shade val="45000"/>
                <a:satMod val="135000"/>
              </a:schemeClr>
              <a:prstClr val="white"/>
            </a:duotone>
          </a:blip>
          <a:srcRect l="2745" r="2254" b="-1"/>
          <a:stretch>
            <a:fillRect/>
          </a:stretch>
        </p:blipFill>
        <p:spPr>
          <a:xfrm>
            <a:off x="20" y="10"/>
            <a:ext cx="9143980" cy="6857990"/>
          </a:xfrm>
          <a:prstGeom prst="rect">
            <a:avLst/>
          </a:prstGeom>
        </p:spPr>
      </p:pic>
      <p:sp>
        <p:nvSpPr>
          <p:cNvPr id="2" name="Title 1"/>
          <p:cNvSpPr>
            <a:spLocks noGrp="1"/>
          </p:cNvSpPr>
          <p:nvPr>
            <p:ph type="title"/>
          </p:nvPr>
        </p:nvSpPr>
        <p:spPr>
          <a:xfrm>
            <a:off x="983688" y="624110"/>
            <a:ext cx="7644775" cy="1280890"/>
          </a:xfrm>
        </p:spPr>
        <p:txBody>
          <a:bodyPr>
            <a:noAutofit/>
          </a:bodyPr>
          <a:lstStyle/>
          <a:p>
            <a:r>
              <a:rPr lang="en-US" sz="48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Comparing two population parameters</a:t>
            </a:r>
            <a:endParaRPr lang="en-US" sz="48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398863" y="787786"/>
            <a:ext cx="584825" cy="365125"/>
          </a:xfrm>
        </p:spPr>
        <p:txBody>
          <a:bodyPr>
            <a:normAutofit/>
          </a:bodyPr>
          <a:lstStyle/>
          <a:p>
            <a:pPr>
              <a:lnSpc>
                <a:spcPct val="90000"/>
              </a:lnSpc>
              <a:spcAft>
                <a:spcPts val="600"/>
              </a:spcAft>
              <a:defRPr/>
            </a:pPr>
            <a:fld id="{22B24E0E-3D45-46C5-9A6B-C669808AED5A}" type="slidenum">
              <a:rPr lang="en-US" altLang="zh-CN" sz="1900"/>
            </a:fld>
            <a:endParaRPr lang="en-US" altLang="zh-CN" sz="1900"/>
          </a:p>
        </p:txBody>
      </p:sp>
      <p:sp>
        <p:nvSpPr>
          <p:cNvPr id="3" name="Content Placeholder 2"/>
          <p:cNvSpPr>
            <a:spLocks noGrp="1"/>
          </p:cNvSpPr>
          <p:nvPr>
            <p:ph idx="1"/>
          </p:nvPr>
        </p:nvSpPr>
        <p:spPr>
          <a:xfrm>
            <a:off x="1259632" y="2133600"/>
            <a:ext cx="7560840" cy="3777622"/>
          </a:xfrm>
        </p:spPr>
        <p:txBody>
          <a:bodyPr>
            <a:normAutofit lnSpcReduction="10000"/>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Comparing Two </a:t>
            </a:r>
            <a:r>
              <a:rPr lang="en-US" u="sng" dirty="0">
                <a:latin typeface="Times New Roman" panose="02020603050405020304" pitchFamily="18" charset="0"/>
                <a:cs typeface="Times New Roman" panose="02020603050405020304" pitchFamily="18" charset="0"/>
              </a:rPr>
              <a:t>Population Proportions.</a:t>
            </a:r>
            <a:endParaRPr lang="en-US"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Comparing Two </a:t>
            </a:r>
            <a:r>
              <a:rPr lang="en-US" u="sng" dirty="0">
                <a:latin typeface="Times New Roman" panose="02020603050405020304" pitchFamily="18" charset="0"/>
                <a:cs typeface="Times New Roman" panose="02020603050405020304" pitchFamily="18" charset="0"/>
              </a:rPr>
              <a:t>Independent Population Means.</a:t>
            </a:r>
            <a:endParaRPr lang="en-US"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Comparing Two </a:t>
            </a:r>
            <a:r>
              <a:rPr lang="en-US" u="sng" dirty="0">
                <a:latin typeface="Times New Roman" panose="02020603050405020304" pitchFamily="18" charset="0"/>
                <a:cs typeface="Times New Roman" panose="02020603050405020304" pitchFamily="18" charset="0"/>
              </a:rPr>
              <a:t>Dependent or Matched Population Means.</a:t>
            </a:r>
            <a:endParaRPr lang="en-US"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Comparing Two Independent </a:t>
            </a:r>
            <a:r>
              <a:rPr lang="en-US" u="sng" dirty="0">
                <a:latin typeface="Times New Roman" panose="02020603050405020304" pitchFamily="18" charset="0"/>
                <a:cs typeface="Times New Roman" panose="02020603050405020304" pitchFamily="18" charset="0"/>
              </a:rPr>
              <a:t>Population Variances.</a:t>
            </a:r>
            <a:endParaRPr lang="en-US" u="sng"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730C8D25-DDB0-4018-98D8-140B399E4A3C}" type="datetime1">
              <a:rPr lang="en-US" altLang="en-US" smtClean="0"/>
            </a:fld>
            <a:endParaRPr lang="es-ES" altLang="en-US"/>
          </a:p>
        </p:txBody>
      </p:sp>
      <p:sp>
        <p:nvSpPr>
          <p:cNvPr id="6" name="Footer Placeholder 5"/>
          <p:cNvSpPr>
            <a:spLocks noGrp="1"/>
          </p:cNvSpPr>
          <p:nvPr>
            <p:ph type="ftr" sz="quarter" idx="11"/>
          </p:nvPr>
        </p:nvSpPr>
        <p:spPr/>
        <p:txBody>
          <a:bodyPr/>
          <a:lstStyle/>
          <a:p>
            <a:r>
              <a:rPr lang="es-ES" altLang="en-US"/>
              <a:t>MC3020</a:t>
            </a:r>
            <a:endParaRPr lang="es-E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43000" y="620688"/>
                <a:ext cx="8001000" cy="4267200"/>
              </a:xfrm>
            </p:spPr>
            <p:txBody>
              <a:bodyPr/>
              <a:lstStyle/>
              <a:p>
                <a:pPr marL="0" indent="0" algn="just">
                  <a:buNone/>
                </a:pPr>
                <a:r>
                  <a:rPr lang="en-IN" dirty="0">
                    <a:solidFill>
                      <a:srgbClr val="FF0000"/>
                    </a:solidFill>
                    <a:latin typeface="Times New Roman" panose="02020603050405020304" pitchFamily="18" charset="0"/>
                    <a:cs typeface="Times New Roman" panose="02020603050405020304" pitchFamily="18" charset="0"/>
                  </a:rPr>
                  <a:t>Case 5: </a:t>
                </a:r>
                <a:endParaRPr lang="en-IN" dirty="0">
                  <a:solidFill>
                    <a:srgbClr val="FF0000"/>
                  </a:solidFill>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When the two independent population distributions are </a:t>
                </a:r>
                <a:r>
                  <a:rPr lang="en-IN" dirty="0">
                    <a:solidFill>
                      <a:srgbClr val="00B050"/>
                    </a:solidFill>
                    <a:latin typeface="Times New Roman" panose="02020603050405020304" pitchFamily="18" charset="0"/>
                    <a:cs typeface="Times New Roman" panose="02020603050405020304" pitchFamily="18" charset="0"/>
                  </a:rPr>
                  <a:t>not normal </a:t>
                </a:r>
                <a:r>
                  <a:rPr lang="en-IN" dirty="0">
                    <a:latin typeface="Times New Roman" panose="02020603050405020304" pitchFamily="18" charset="0"/>
                    <a:cs typeface="Times New Roman" panose="02020603050405020304" pitchFamily="18" charset="0"/>
                  </a:rPr>
                  <a:t>and the </a:t>
                </a:r>
                <a:r>
                  <a:rPr lang="en-IN" dirty="0">
                    <a:solidFill>
                      <a:srgbClr val="00B050"/>
                    </a:solidFill>
                    <a:latin typeface="Times New Roman" panose="02020603050405020304" pitchFamily="18" charset="0"/>
                    <a:cs typeface="Times New Roman" panose="02020603050405020304" pitchFamily="18" charset="0"/>
                  </a:rPr>
                  <a:t>population variances </a:t>
                </a:r>
                <a14:m>
                  <m:oMath xmlns:m="http://schemas.openxmlformats.org/officeDocument/2006/math">
                    <m:sSubSup>
                      <m:sSubSupPr>
                        <m:ctrlPr>
                          <a:rPr lang="en-GB" i="1">
                            <a:solidFill>
                              <a:srgbClr val="00B050"/>
                            </a:solidFill>
                            <a:latin typeface="Cambria Math" panose="02040503050406030204" pitchFamily="18" charset="0"/>
                            <a:cs typeface="Times New Roman" panose="02020603050405020304" pitchFamily="18" charset="0"/>
                          </a:rPr>
                        </m:ctrlPr>
                      </m:sSubSup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i="1">
                            <a:solidFill>
                              <a:srgbClr val="00B050"/>
                            </a:solidFill>
                            <a:latin typeface="Cambria Math" panose="02040503050406030204" pitchFamily="18" charset="0"/>
                            <a:cs typeface="Times New Roman" panose="02020603050405020304" pitchFamily="18" charset="0"/>
                          </a:rPr>
                          <m:t>2</m:t>
                        </m:r>
                      </m:sup>
                    </m:sSubSup>
                  </m:oMath>
                </a14:m>
                <a:r>
                  <a:rPr lang="en-IN" dirty="0">
                    <a:solidFill>
                      <a:srgbClr val="00B050"/>
                    </a:solidFill>
                    <a:latin typeface="Times New Roman" panose="02020603050405020304" pitchFamily="18" charset="0"/>
                    <a:cs typeface="Times New Roman" panose="02020603050405020304" pitchFamily="18" charset="0"/>
                  </a:rPr>
                  <a:t>and </a:t>
                </a:r>
                <a14:m>
                  <m:oMath xmlns:m="http://schemas.openxmlformats.org/officeDocument/2006/math">
                    <m:sSubSup>
                      <m:sSubSupPr>
                        <m:ctrlPr>
                          <a:rPr lang="en-GB" i="1">
                            <a:solidFill>
                              <a:srgbClr val="00B050"/>
                            </a:solidFill>
                            <a:latin typeface="Cambria Math" panose="02040503050406030204" pitchFamily="18" charset="0"/>
                            <a:cs typeface="Times New Roman" panose="02020603050405020304" pitchFamily="18" charset="0"/>
                          </a:rPr>
                        </m:ctrlPr>
                      </m:sSubSup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2</m:t>
                        </m:r>
                      </m:sub>
                      <m:sup>
                        <m:r>
                          <a:rPr lang="en-GB" i="1">
                            <a:solidFill>
                              <a:srgbClr val="00B050"/>
                            </a:solidFill>
                            <a:latin typeface="Cambria Math" panose="02040503050406030204" pitchFamily="18" charset="0"/>
                            <a:cs typeface="Times New Roman" panose="02020603050405020304" pitchFamily="18" charset="0"/>
                          </a:rPr>
                          <m:t>2</m:t>
                        </m:r>
                      </m:sup>
                    </m:sSubSup>
                  </m:oMath>
                </a14:m>
                <a:r>
                  <a:rPr lang="en-IN" dirty="0">
                    <a:solidFill>
                      <a:srgbClr val="00B050"/>
                    </a:solidFill>
                    <a:latin typeface="Times New Roman" panose="02020603050405020304" pitchFamily="18" charset="0"/>
                    <a:cs typeface="Times New Roman" panose="02020603050405020304" pitchFamily="18" charset="0"/>
                  </a:rPr>
                  <a:t> are unknown</a:t>
                </a:r>
                <a:r>
                  <a:rPr lang="en-IN" dirty="0">
                    <a:latin typeface="Times New Roman" panose="02020603050405020304" pitchFamily="18" charset="0"/>
                    <a:cs typeface="Times New Roman" panose="02020603050405020304" pitchFamily="18" charset="0"/>
                  </a:rPr>
                  <a:t>, and the sample size </a:t>
                </a:r>
                <a14:m>
                  <m:oMath xmlns:m="http://schemas.openxmlformats.org/officeDocument/2006/math">
                    <m:sSub>
                      <m:sSubPr>
                        <m:ctrlPr>
                          <a:rPr lang="en-GB" i="1">
                            <a:solidFill>
                              <a:srgbClr val="00B050"/>
                            </a:solidFill>
                            <a:latin typeface="Cambria Math" panose="02040503050406030204" pitchFamily="18" charset="0"/>
                            <a:cs typeface="Times New Roman" panose="02020603050405020304" pitchFamily="18" charset="0"/>
                          </a:rPr>
                        </m:ctrlPr>
                      </m:sSubPr>
                      <m:e>
                        <m:r>
                          <a:rPr lang="en-GB" i="1">
                            <a:solidFill>
                              <a:srgbClr val="00B050"/>
                            </a:solidFill>
                            <a:latin typeface="Cambria Math" panose="02040503050406030204" pitchFamily="18" charset="0"/>
                            <a:cs typeface="Times New Roman" panose="02020603050405020304" pitchFamily="18" charset="0"/>
                          </a:rPr>
                          <m:t>𝑛</m:t>
                        </m:r>
                      </m:e>
                      <m:sub>
                        <m:r>
                          <a:rPr lang="en-GB" i="1">
                            <a:solidFill>
                              <a:srgbClr val="00B050"/>
                            </a:solidFill>
                            <a:latin typeface="Cambria Math" panose="02040503050406030204" pitchFamily="18" charset="0"/>
                            <a:cs typeface="Times New Roman" panose="02020603050405020304" pitchFamily="18" charset="0"/>
                          </a:rPr>
                          <m:t>1</m:t>
                        </m:r>
                      </m:sub>
                    </m:sSub>
                  </m:oMath>
                </a14:m>
                <a:r>
                  <a:rPr lang="en-IN" dirty="0">
                    <a:solidFill>
                      <a:srgbClr val="00B050"/>
                    </a:solidFill>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GB" i="1">
                            <a:solidFill>
                              <a:srgbClr val="00B050"/>
                            </a:solidFill>
                            <a:latin typeface="Cambria Math" panose="02040503050406030204" pitchFamily="18" charset="0"/>
                            <a:cs typeface="Times New Roman" panose="02020603050405020304" pitchFamily="18" charset="0"/>
                          </a:rPr>
                        </m:ctrlPr>
                      </m:sSubPr>
                      <m:e>
                        <m:r>
                          <a:rPr lang="en-GB" i="1">
                            <a:solidFill>
                              <a:srgbClr val="00B050"/>
                            </a:solidFill>
                            <a:latin typeface="Cambria Math" panose="02040503050406030204" pitchFamily="18" charset="0"/>
                            <a:cs typeface="Times New Roman" panose="02020603050405020304" pitchFamily="18" charset="0"/>
                          </a:rPr>
                          <m:t>𝑛</m:t>
                        </m:r>
                      </m:e>
                      <m:sub>
                        <m:r>
                          <a:rPr lang="en-US" i="1">
                            <a:solidFill>
                              <a:srgbClr val="00B050"/>
                            </a:solidFill>
                            <a:latin typeface="Cambria Math" panose="02040503050406030204" pitchFamily="18" charset="0"/>
                            <a:cs typeface="Times New Roman" panose="02020603050405020304" pitchFamily="18" charset="0"/>
                          </a:rPr>
                          <m:t>2</m:t>
                        </m:r>
                      </m:sub>
                    </m:sSub>
                  </m:oMath>
                </a14:m>
                <a:r>
                  <a:rPr lang="en-IN" dirty="0">
                    <a:solidFill>
                      <a:srgbClr val="00B050"/>
                    </a:solidFill>
                    <a:latin typeface="Times New Roman" panose="02020603050405020304" pitchFamily="18" charset="0"/>
                    <a:cs typeface="Times New Roman" panose="02020603050405020304" pitchFamily="18" charset="0"/>
                  </a:rPr>
                  <a:t> are large, </a:t>
                </a:r>
                <a:r>
                  <a:rPr lang="en-IN" dirty="0">
                    <a:latin typeface="Times New Roman" panose="02020603050405020304" pitchFamily="18" charset="0"/>
                    <a:cs typeface="Times New Roman" panose="02020603050405020304" pitchFamily="18" charset="0"/>
                  </a:rPr>
                  <a:t>the </a:t>
                </a:r>
                <a14:m>
                  <m:oMath xmlns:m="http://schemas.openxmlformats.org/officeDocument/2006/math">
                    <m:d>
                      <m:dPr>
                        <m:ctrlPr>
                          <a:rPr lang="en-IN" i="1">
                            <a:latin typeface="Cambria Math" panose="02040503050406030204" pitchFamily="18" charset="0"/>
                            <a:cs typeface="Times New Roman" panose="02020603050405020304" pitchFamily="18" charset="0"/>
                          </a:rPr>
                        </m:ctrlPr>
                      </m:dPr>
                      <m:e>
                        <m:r>
                          <a:rPr lang="en-GB" i="1">
                            <a:latin typeface="Cambria Math" panose="02040503050406030204" pitchFamily="18" charset="0"/>
                            <a:cs typeface="Times New Roman" panose="02020603050405020304" pitchFamily="18" charset="0"/>
                          </a:rPr>
                          <m:t>1</m:t>
                        </m:r>
                        <m:r>
                          <a:rPr lang="en-GB" i="1">
                            <a:latin typeface="Cambria Math" panose="02040503050406030204" pitchFamily="18" charset="0"/>
                            <a:cs typeface="Times New Roman" panose="02020603050405020304" pitchFamily="18" charset="0"/>
                          </a:rPr>
                          <m:t>−</m:t>
                        </m:r>
                        <m:r>
                          <a:rPr lang="en-GB" i="1">
                            <a:latin typeface="Cambria Math" panose="02040503050406030204" pitchFamily="18" charset="0"/>
                            <a:ea typeface="Cambria Math" panose="02040503050406030204" pitchFamily="18" charset="0"/>
                            <a:cs typeface="Times New Roman" panose="02020603050405020304" pitchFamily="18" charset="0"/>
                          </a:rPr>
                          <m:t>𝛼</m:t>
                        </m:r>
                      </m:e>
                    </m:d>
                  </m:oMath>
                </a14:m>
                <a:r>
                  <a:rPr lang="en-IN" dirty="0">
                    <a:latin typeface="Times New Roman" panose="02020603050405020304" pitchFamily="18" charset="0"/>
                    <a:cs typeface="Times New Roman" panose="02020603050405020304" pitchFamily="18" charset="0"/>
                  </a:rPr>
                  <a:t>*100 % confidence interval for </a:t>
                </a:r>
                <a14:m>
                  <m:oMath xmlns:m="http://schemas.openxmlformats.org/officeDocument/2006/math">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1</m:t>
                        </m:r>
                      </m:sub>
                    </m:sSub>
                    <m:r>
                      <a:rPr lang="en-GB" i="1">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2</m:t>
                        </m:r>
                      </m:sub>
                    </m:sSub>
                  </m:oMath>
                </a14:m>
                <a:r>
                  <a:rPr lang="en-IN" dirty="0">
                    <a:latin typeface="Times New Roman" panose="02020603050405020304" pitchFamily="18" charset="0"/>
                    <a:cs typeface="Times New Roman" panose="02020603050405020304" pitchFamily="18" charset="0"/>
                  </a:rPr>
                  <a:t> is computed as,</a:t>
                </a:r>
                <a:endParaRPr lang="en-IN" dirty="0">
                  <a:latin typeface="Times New Roman" panose="02020603050405020304" pitchFamily="18" charset="0"/>
                  <a:cs typeface="Times New Roman" panose="02020603050405020304" pitchFamily="18" charset="0"/>
                </a:endParaRPr>
              </a:p>
              <a:p>
                <a:pPr marL="0" indent="0" algn="just">
                  <a:buNone/>
                </a:pPr>
                <a14:m>
                  <m:oMath xmlns:m="http://schemas.openxmlformats.org/officeDocument/2006/math">
                    <m:d>
                      <m:dPr>
                        <m:ctrlPr>
                          <a:rPr lang="en-GB" sz="2500" i="1">
                            <a:solidFill>
                              <a:srgbClr val="0070C0"/>
                            </a:solidFill>
                            <a:latin typeface="Cambria Math" panose="02040503050406030204" pitchFamily="18" charset="0"/>
                            <a:cs typeface="Times New Roman" panose="02020603050405020304" pitchFamily="18" charset="0"/>
                          </a:rPr>
                        </m:ctrlPr>
                      </m:dPr>
                      <m:e>
                        <m:acc>
                          <m:accPr>
                            <m:chr m:val="̅"/>
                            <m:ctrlPr>
                              <a:rPr lang="en-IN"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𝑋</m:t>
                            </m:r>
                          </m:e>
                        </m:acc>
                        <m:r>
                          <a:rPr lang="en-GB" sz="2500" i="1">
                            <a:solidFill>
                              <a:srgbClr val="0070C0"/>
                            </a:solidFill>
                            <a:latin typeface="Cambria Math" panose="02040503050406030204" pitchFamily="18" charset="0"/>
                            <a:cs typeface="Times New Roman" panose="02020603050405020304" pitchFamily="18" charset="0"/>
                          </a:rPr>
                          <m:t> − </m:t>
                        </m:r>
                        <m:acc>
                          <m:accPr>
                            <m:chr m:val="̅"/>
                            <m:ctrlPr>
                              <a:rPr lang="en-GB"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𝑌</m:t>
                            </m:r>
                          </m:e>
                        </m:acc>
                        <m:r>
                          <a:rPr lang="en-GB" sz="2500" i="1">
                            <a:solidFill>
                              <a:srgbClr val="0070C0"/>
                            </a:solidFill>
                            <a:latin typeface="Cambria Math" panose="02040503050406030204" pitchFamily="18" charset="0"/>
                            <a:cs typeface="Times New Roman" panose="02020603050405020304" pitchFamily="18" charset="0"/>
                          </a:rPr>
                          <m:t> − </m:t>
                        </m:r>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𝑍</m:t>
                            </m:r>
                          </m:e>
                          <m:sub>
                            <m:f>
                              <m:fPr>
                                <m:type m:val="skw"/>
                                <m:ctrlPr>
                                  <a:rPr lang="en-GB" sz="2500" i="1">
                                    <a:solidFill>
                                      <a:srgbClr val="0070C0"/>
                                    </a:solidFill>
                                    <a:latin typeface="Cambria Math" panose="02040503050406030204" pitchFamily="18" charset="0"/>
                                    <a:cs typeface="Times New Roman" panose="02020603050405020304" pitchFamily="18" charset="0"/>
                                  </a:rPr>
                                </m:ctrlPr>
                              </m:fPr>
                              <m:num>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sz="2500" i="1">
                                    <a:solidFill>
                                      <a:srgbClr val="0070C0"/>
                                    </a:solidFill>
                                    <a:latin typeface="Cambria Math" panose="02040503050406030204" pitchFamily="18" charset="0"/>
                                    <a:cs typeface="Times New Roman" panose="02020603050405020304" pitchFamily="18" charset="0"/>
                                  </a:rPr>
                                  <m:t>2</m:t>
                                </m:r>
                              </m:den>
                            </m:f>
                          </m:sub>
                        </m:sSub>
                        <m:r>
                          <a:rPr lang="en-GB" sz="2500" i="1">
                            <a:solidFill>
                              <a:srgbClr val="0070C0"/>
                            </a:solidFill>
                            <a:latin typeface="Cambria Math" panose="02040503050406030204" pitchFamily="18" charset="0"/>
                            <a:cs typeface="Times New Roman" panose="02020603050405020304" pitchFamily="18" charset="0"/>
                          </a:rPr>
                          <m:t>∗</m:t>
                        </m:r>
                        <m:rad>
                          <m:radPr>
                            <m:degHide m:val="on"/>
                            <m:ctrlPr>
                              <a:rPr lang="en-GB" sz="2500" i="1">
                                <a:solidFill>
                                  <a:srgbClr val="0070C0"/>
                                </a:solidFill>
                                <a:latin typeface="Cambria Math" panose="02040503050406030204" pitchFamily="18" charset="0"/>
                                <a:cs typeface="Times New Roman" panose="02020603050405020304" pitchFamily="18" charset="0"/>
                              </a:rPr>
                            </m:ctrlPr>
                          </m:radPr>
                          <m:deg/>
                          <m:e>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US"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𝑠</m:t>
                                    </m:r>
                                  </m:e>
                                  <m:sub>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1</m:t>
                                    </m:r>
                                  </m:sub>
                                </m:sSub>
                              </m:den>
                            </m:f>
                            <m:r>
                              <a:rPr lang="en-GB" sz="2500" i="1">
                                <a:solidFill>
                                  <a:srgbClr val="0070C0"/>
                                </a:solidFill>
                                <a:latin typeface="Cambria Math" panose="02040503050406030204" pitchFamily="18" charset="0"/>
                                <a:cs typeface="Times New Roman" panose="02020603050405020304" pitchFamily="18" charset="0"/>
                              </a:rPr>
                              <m:t>+ </m:t>
                            </m:r>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US"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𝑠</m:t>
                                    </m:r>
                                  </m:e>
                                  <m:sub>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m:t>
                                    </m:r>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 </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2</m:t>
                                    </m:r>
                                  </m:sub>
                                </m:sSub>
                              </m:den>
                            </m:f>
                          </m:e>
                        </m:rad>
                        <m:r>
                          <a:rPr lang="en-GB" sz="2500" i="1">
                            <a:solidFill>
                              <a:srgbClr val="0070C0"/>
                            </a:solidFill>
                            <a:latin typeface="Cambria Math" panose="02040503050406030204" pitchFamily="18" charset="0"/>
                            <a:cs typeface="Times New Roman" panose="02020603050405020304" pitchFamily="18" charset="0"/>
                          </a:rPr>
                          <m:t>  ,</m:t>
                        </m:r>
                        <m:acc>
                          <m:accPr>
                            <m:chr m:val="̅"/>
                            <m:ctrlPr>
                              <a:rPr lang="en-IN"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𝑋</m:t>
                            </m:r>
                          </m:e>
                        </m:acc>
                        <m:r>
                          <a:rPr lang="en-GB" sz="2500" i="1">
                            <a:solidFill>
                              <a:srgbClr val="0070C0"/>
                            </a:solidFill>
                            <a:latin typeface="Cambria Math" panose="02040503050406030204" pitchFamily="18" charset="0"/>
                            <a:cs typeface="Times New Roman" panose="02020603050405020304" pitchFamily="18" charset="0"/>
                          </a:rPr>
                          <m:t> − </m:t>
                        </m:r>
                        <m:acc>
                          <m:accPr>
                            <m:chr m:val="̅"/>
                            <m:ctrlPr>
                              <a:rPr lang="en-GB"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𝑌</m:t>
                            </m:r>
                          </m:e>
                        </m:acc>
                        <m:r>
                          <a:rPr lang="en-GB" sz="2500" i="1">
                            <a:solidFill>
                              <a:srgbClr val="0070C0"/>
                            </a:solidFill>
                            <a:latin typeface="Cambria Math" panose="02040503050406030204" pitchFamily="18" charset="0"/>
                            <a:cs typeface="Times New Roman" panose="02020603050405020304" pitchFamily="18" charset="0"/>
                          </a:rPr>
                          <m:t>+ </m:t>
                        </m:r>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𝑍</m:t>
                            </m:r>
                          </m:e>
                          <m:sub>
                            <m:f>
                              <m:fPr>
                                <m:type m:val="skw"/>
                                <m:ctrlPr>
                                  <a:rPr lang="en-GB" sz="2500" i="1">
                                    <a:solidFill>
                                      <a:srgbClr val="0070C0"/>
                                    </a:solidFill>
                                    <a:latin typeface="Cambria Math" panose="02040503050406030204" pitchFamily="18" charset="0"/>
                                    <a:cs typeface="Times New Roman" panose="02020603050405020304" pitchFamily="18" charset="0"/>
                                  </a:rPr>
                                </m:ctrlPr>
                              </m:fPr>
                              <m:num>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sz="2500" i="1">
                                    <a:solidFill>
                                      <a:srgbClr val="0070C0"/>
                                    </a:solidFill>
                                    <a:latin typeface="Cambria Math" panose="02040503050406030204" pitchFamily="18" charset="0"/>
                                    <a:cs typeface="Times New Roman" panose="02020603050405020304" pitchFamily="18" charset="0"/>
                                  </a:rPr>
                                  <m:t>2</m:t>
                                </m:r>
                              </m:den>
                            </m:f>
                          </m:sub>
                        </m:sSub>
                        <m:r>
                          <a:rPr lang="en-GB" sz="2500" i="1">
                            <a:solidFill>
                              <a:srgbClr val="0070C0"/>
                            </a:solidFill>
                            <a:latin typeface="Cambria Math" panose="02040503050406030204" pitchFamily="18" charset="0"/>
                            <a:cs typeface="Times New Roman" panose="02020603050405020304" pitchFamily="18" charset="0"/>
                          </a:rPr>
                          <m:t>∗</m:t>
                        </m:r>
                        <m:rad>
                          <m:radPr>
                            <m:degHide m:val="on"/>
                            <m:ctrlPr>
                              <a:rPr lang="en-GB" sz="2500" i="1">
                                <a:solidFill>
                                  <a:srgbClr val="0070C0"/>
                                </a:solidFill>
                                <a:latin typeface="Cambria Math" panose="02040503050406030204" pitchFamily="18" charset="0"/>
                                <a:cs typeface="Times New Roman" panose="02020603050405020304" pitchFamily="18" charset="0"/>
                              </a:rPr>
                            </m:ctrlPr>
                          </m:radPr>
                          <m:deg/>
                          <m:e>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US"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𝑠</m:t>
                                    </m:r>
                                  </m:e>
                                  <m:sub>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1</m:t>
                                    </m:r>
                                  </m:sub>
                                </m:sSub>
                              </m:den>
                            </m:f>
                            <m:r>
                              <a:rPr lang="en-GB" sz="2500" i="1">
                                <a:solidFill>
                                  <a:srgbClr val="0070C0"/>
                                </a:solidFill>
                                <a:latin typeface="Cambria Math" panose="02040503050406030204" pitchFamily="18" charset="0"/>
                                <a:cs typeface="Times New Roman" panose="02020603050405020304" pitchFamily="18" charset="0"/>
                              </a:rPr>
                              <m:t>+ </m:t>
                            </m:r>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US"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𝑠</m:t>
                                    </m:r>
                                  </m:e>
                                  <m:sub>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m:t>
                                    </m:r>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 </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2</m:t>
                                    </m:r>
                                  </m:sub>
                                </m:sSub>
                              </m:den>
                            </m:f>
                          </m:e>
                        </m:rad>
                      </m:e>
                    </m:d>
                  </m:oMath>
                </a14:m>
                <a:r>
                  <a:rPr lang="en-GB" sz="2500" dirty="0">
                    <a:latin typeface="Times New Roman" panose="02020603050405020304" pitchFamily="18" charset="0"/>
                    <a:cs typeface="Times New Roman" panose="02020603050405020304" pitchFamily="18" charset="0"/>
                  </a:rPr>
                  <a:t> </a:t>
                </a:r>
                <a:endParaRPr lang="en-GB" sz="2500" dirty="0">
                  <a:latin typeface="Times New Roman" panose="02020603050405020304" pitchFamily="18" charset="0"/>
                  <a:cs typeface="Times New Roman" panose="02020603050405020304" pitchFamily="18" charset="0"/>
                </a:endParaRPr>
              </a:p>
              <a:p>
                <a:pPr marL="0" indent="0">
                  <a:buNone/>
                </a:pPr>
                <a:endParaRPr 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143000" y="620688"/>
                <a:ext cx="8001000" cy="4267200"/>
              </a:xfrm>
              <a:blipFill rotWithShape="1">
                <a:blip r:embed="rId1"/>
                <a:stretch>
                  <a:fillRect t="-7" b="-22151"/>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512BF5C6-83DA-43CE-B4B1-0EE9AADF69A3}"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626" y="286252"/>
            <a:ext cx="7135782" cy="1143000"/>
          </a:xfrm>
        </p:spPr>
        <p:txBody>
          <a:bodyPr/>
          <a:lstStyle/>
          <a:p>
            <a:pPr algn="l"/>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3:</a:t>
            </a:r>
            <a:endParaRPr lang="en-US" dirty="0">
              <a:solidFill>
                <a:srgbClr val="C0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115616" y="1276148"/>
            <a:ext cx="7920880" cy="4305703"/>
          </a:xfrm>
        </p:spPr>
        <p:txBody>
          <a:bodyPr/>
          <a:lstStyle/>
          <a:p>
            <a:pPr marL="0" indent="0" algn="just">
              <a:buNone/>
            </a:pPr>
            <a:r>
              <a:rPr lang="en-US" sz="2500" dirty="0">
                <a:latin typeface="Times New Roman" panose="02020603050405020304" pitchFamily="18" charset="0"/>
                <a:cs typeface="Times New Roman" panose="02020603050405020304" pitchFamily="18" charset="0"/>
              </a:rPr>
              <a:t>Two different types of drugs ‘A’ and ‘B’ are tried on certain patients for increasing weight. Five randomly selected patients were given drug ‘A’, and 7 randomly selected patients were given drug ‘B’. The increases in weight (in pounds) are given below:</a:t>
            </a:r>
            <a:endParaRPr lang="en-US" sz="2500" dirty="0">
              <a:latin typeface="Times New Roman" panose="02020603050405020304" pitchFamily="18" charset="0"/>
              <a:cs typeface="Times New Roman" panose="02020603050405020304" pitchFamily="18" charset="0"/>
            </a:endParaRPr>
          </a:p>
          <a:p>
            <a:pPr marL="0" indent="0">
              <a:buNone/>
            </a:pPr>
            <a:r>
              <a:rPr lang="en-US" sz="2500" dirty="0">
                <a:latin typeface="Times New Roman" panose="02020603050405020304" pitchFamily="18" charset="0"/>
                <a:cs typeface="Times New Roman" panose="02020603050405020304" pitchFamily="18" charset="0"/>
              </a:rPr>
              <a:t>		Drug ‘A’:  8 12  13    9  3</a:t>
            </a:r>
            <a:endParaRPr lang="en-US" sz="2500" dirty="0">
              <a:latin typeface="Times New Roman" panose="02020603050405020304" pitchFamily="18" charset="0"/>
              <a:cs typeface="Times New Roman" panose="02020603050405020304" pitchFamily="18" charset="0"/>
            </a:endParaRPr>
          </a:p>
          <a:p>
            <a:pPr marL="0" indent="0">
              <a:buNone/>
            </a:pPr>
            <a:r>
              <a:rPr lang="en-US" sz="2500" dirty="0">
                <a:latin typeface="Times New Roman" panose="02020603050405020304" pitchFamily="18" charset="0"/>
                <a:cs typeface="Times New Roman" panose="02020603050405020304" pitchFamily="18" charset="0"/>
              </a:rPr>
              <a:t>		Drug ‘B’: 10  8  12  15  6  8  11</a:t>
            </a:r>
            <a:endParaRPr lang="en-US" sz="2500" dirty="0">
              <a:latin typeface="Times New Roman" panose="02020603050405020304" pitchFamily="18" charset="0"/>
              <a:cs typeface="Times New Roman" panose="02020603050405020304" pitchFamily="18" charset="0"/>
            </a:endParaRPr>
          </a:p>
          <a:p>
            <a:pPr marL="0" indent="0" algn="just">
              <a:buNone/>
            </a:pPr>
            <a:r>
              <a:rPr lang="en-US" sz="2500" dirty="0">
                <a:latin typeface="Times New Roman" panose="02020603050405020304" pitchFamily="18" charset="0"/>
                <a:cs typeface="Times New Roman" panose="02020603050405020304" pitchFamily="18" charset="0"/>
              </a:rPr>
              <a:t>Assume that the population distributions of the measurements are normal with equal variances. Construct a 95% confidence interval for the difference between the two means.</a:t>
            </a:r>
            <a:endParaRPr lang="en-US" sz="25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pic>
        <p:nvPicPr>
          <p:cNvPr id="5" name="Picture 4" descr="http://img.medscape.com/news/2014/dt_140915_pills_hand_two_800x600.jpg"/>
          <p:cNvPicPr>
            <a:picLocks noChangeAspect="1" noChangeArrowheads="1"/>
          </p:cNvPicPr>
          <p:nvPr/>
        </p:nvPicPr>
        <p:blipFill rotWithShape="1">
          <a:blip r:embed="rId1">
            <a:extLst>
              <a:ext uri="{28A0092B-C50C-407E-A947-70E740481C1C}">
                <a14:useLocalDpi xmlns:a14="http://schemas.microsoft.com/office/drawing/2010/main" val="0"/>
              </a:ext>
            </a:extLst>
          </a:blip>
          <a:srcRect l="52288" t="17281" r="7078" b="42400"/>
          <a:stretch>
            <a:fillRect/>
          </a:stretch>
        </p:blipFill>
        <p:spPr bwMode="auto">
          <a:xfrm>
            <a:off x="6714095" y="188640"/>
            <a:ext cx="1798240" cy="133822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Date Placeholder 5"/>
          <p:cNvSpPr>
            <a:spLocks noGrp="1"/>
          </p:cNvSpPr>
          <p:nvPr>
            <p:ph type="dt" sz="half" idx="10"/>
          </p:nvPr>
        </p:nvSpPr>
        <p:spPr/>
        <p:txBody>
          <a:bodyPr/>
          <a:lstStyle/>
          <a:p>
            <a:pPr>
              <a:defRPr/>
            </a:pPr>
            <a:fld id="{1E4E33F8-2AD3-4A24-BBB9-E5D3450E01A9}" type="datetime1">
              <a:rPr lang="en-US" altLang="zh-CN" smtClean="0"/>
            </a:fld>
            <a:endParaRPr lang="en-US" altLang="zh-CN"/>
          </a:p>
        </p:txBody>
      </p:sp>
      <p:sp>
        <p:nvSpPr>
          <p:cNvPr id="7" name="Footer Placeholder 6"/>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119" y="278607"/>
            <a:ext cx="7571184" cy="1143000"/>
          </a:xfrm>
        </p:spPr>
        <p:txBody>
          <a:bodyPr/>
          <a:lstStyle/>
          <a:p>
            <a:pPr algn="l"/>
            <a:r>
              <a:rPr lang="en-US" sz="4000" dirty="0">
                <a:latin typeface="Times New Roman" panose="02020603050405020304" pitchFamily="18" charset="0"/>
                <a:cs typeface="Times New Roman" panose="02020603050405020304" pitchFamily="18" charset="0"/>
              </a:rPr>
              <a:t>Example 4:</a:t>
            </a:r>
            <a:endParaRPr lang="en-US" dirty="0"/>
          </a:p>
        </p:txBody>
      </p:sp>
      <p:sp>
        <p:nvSpPr>
          <p:cNvPr id="3" name="Content Placeholder 2"/>
          <p:cNvSpPr>
            <a:spLocks noGrp="1"/>
          </p:cNvSpPr>
          <p:nvPr>
            <p:ph idx="1"/>
          </p:nvPr>
        </p:nvSpPr>
        <p:spPr>
          <a:xfrm>
            <a:off x="1187624" y="1520825"/>
            <a:ext cx="7797552" cy="4525963"/>
          </a:xfrm>
        </p:spPr>
        <p:txBody>
          <a:bodyPr/>
          <a:lstStyle/>
          <a:p>
            <a:pPr marL="0" indent="0" algn="just">
              <a:buNone/>
            </a:pPr>
            <a:r>
              <a:rPr lang="en-US" sz="2500" dirty="0">
                <a:latin typeface="Times New Roman" panose="02020603050405020304" pitchFamily="18" charset="0"/>
                <a:cs typeface="Times New Roman" panose="02020603050405020304" pitchFamily="18" charset="0"/>
              </a:rPr>
              <a:t>To test effect of a fertilizer on rice production, 64 plots of land having equal areas were chosen. Half of these plots were treated with fertilizer and the other half were untreated. Other conditions were the same. The mean yield of rice on the untreated plots was 4.8 quintals with a standard deviation of 0.4 quintal, while the mean yield on the treated plots was 5.1 quintals with a standard deviation of 0.36 quintal. Construct a 94% confidence interval estimate for the mean difference between the untreated plots and treated plots.</a:t>
            </a:r>
            <a:endParaRPr lang="en-US" sz="25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pic>
        <p:nvPicPr>
          <p:cNvPr id="5" name="Picture 4"/>
          <p:cNvPicPr>
            <a:picLocks noChangeAspect="1"/>
          </p:cNvPicPr>
          <p:nvPr/>
        </p:nvPicPr>
        <p:blipFill>
          <a:blip r:embed="rId1"/>
          <a:stretch>
            <a:fillRect/>
          </a:stretch>
        </p:blipFill>
        <p:spPr>
          <a:xfrm>
            <a:off x="6280804" y="53975"/>
            <a:ext cx="2247900" cy="1466850"/>
          </a:xfrm>
          <a:prstGeom prst="rect">
            <a:avLst/>
          </a:prstGeom>
          <a:ln>
            <a:noFill/>
          </a:ln>
          <a:effectLst>
            <a:softEdge rad="112500"/>
          </a:effectLst>
        </p:spPr>
      </p:pic>
      <p:sp>
        <p:nvSpPr>
          <p:cNvPr id="6" name="Date Placeholder 5"/>
          <p:cNvSpPr>
            <a:spLocks noGrp="1"/>
          </p:cNvSpPr>
          <p:nvPr>
            <p:ph type="dt" sz="half" idx="10"/>
          </p:nvPr>
        </p:nvSpPr>
        <p:spPr/>
        <p:txBody>
          <a:bodyPr/>
          <a:lstStyle/>
          <a:p>
            <a:pPr>
              <a:defRPr/>
            </a:pPr>
            <a:fld id="{9CFB007E-6063-405B-97B3-A7153FE95923}" type="datetime1">
              <a:rPr lang="en-US" altLang="zh-CN" smtClean="0"/>
            </a:fld>
            <a:endParaRPr lang="en-US" altLang="zh-CN"/>
          </a:p>
        </p:txBody>
      </p:sp>
      <p:sp>
        <p:nvSpPr>
          <p:cNvPr id="7" name="Footer Placeholder 6"/>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728" y="413792"/>
            <a:ext cx="8686800" cy="1143000"/>
          </a:xfrm>
        </p:spPr>
        <p:txBody>
          <a:bodyPr/>
          <a:lstStyle/>
          <a:p>
            <a:pPr algn="ctr"/>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Testing for the difference between two</a:t>
            </a:r>
            <a:b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independent population means</a:t>
            </a:r>
            <a:endPar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78898" y="2245419"/>
                <a:ext cx="7859216" cy="3487837"/>
              </a:xfrm>
            </p:spPr>
            <p:txBody>
              <a:bodyPr/>
              <a:lstStyle/>
              <a:p>
                <a:pPr marL="0" indent="0" algn="just">
                  <a:buNone/>
                </a:pPr>
                <a:r>
                  <a:rPr lang="en-US" dirty="0">
                    <a:latin typeface="Times New Roman" panose="02020603050405020304" pitchFamily="18" charset="0"/>
                    <a:cs typeface="Times New Roman" panose="02020603050405020304" pitchFamily="18" charset="0"/>
                  </a:rPr>
                  <a:t>Case 1:</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2</m:t>
                        </m:r>
                      </m:sub>
                    </m:sSub>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&lt;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2</m:t>
                        </m:r>
                      </m:sub>
                    </m:sSub>
                  </m:oMath>
                </a14:m>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Case 2:</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&gt;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2</m:t>
                        </m:r>
                      </m:sub>
                    </m:sSub>
                  </m:oMath>
                </a14:m>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Case 3: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2</m:t>
                        </m:r>
                      </m:sub>
                    </m:sSub>
                  </m:oMath>
                </a14:m>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278898" y="2245419"/>
                <a:ext cx="7859216" cy="3487837"/>
              </a:xfrm>
              <a:blipFill rotWithShape="1">
                <a:blip r:embed="rId1"/>
                <a:stretch>
                  <a:fillRect t="-2" r="6" b="14"/>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5" name="Date Placeholder 4"/>
          <p:cNvSpPr>
            <a:spLocks noGrp="1"/>
          </p:cNvSpPr>
          <p:nvPr>
            <p:ph type="dt" sz="half" idx="10"/>
          </p:nvPr>
        </p:nvSpPr>
        <p:spPr/>
        <p:txBody>
          <a:bodyPr/>
          <a:lstStyle/>
          <a:p>
            <a:pPr>
              <a:defRPr/>
            </a:pPr>
            <a:fld id="{135BBC17-7BD9-42A0-AB3E-E6336C9D80B0}" type="datetime1">
              <a:rPr lang="en-US" altLang="zh-CN" smtClean="0"/>
            </a:fld>
            <a:endParaRPr lang="en-US" altLang="zh-CN"/>
          </a:p>
        </p:txBody>
      </p:sp>
      <p:sp>
        <p:nvSpPr>
          <p:cNvPr id="6" name="Footer Placeholder 5"/>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87624" y="404664"/>
                <a:ext cx="7499176" cy="4525963"/>
              </a:xfrm>
            </p:spPr>
            <p:txBody>
              <a:bodyPr/>
              <a:lstStyle/>
              <a:p>
                <a:pPr marL="0" indent="0" algn="just">
                  <a:buNone/>
                </a:pPr>
                <a:r>
                  <a:rPr lang="en-IN" sz="2500" dirty="0">
                    <a:solidFill>
                      <a:srgbClr val="FF0000"/>
                    </a:solidFill>
                    <a:latin typeface="Times New Roman" panose="02020603050405020304" pitchFamily="18" charset="0"/>
                    <a:cs typeface="Times New Roman" panose="02020603050405020304" pitchFamily="18" charset="0"/>
                  </a:rPr>
                  <a:t>Case 1: </a:t>
                </a:r>
                <a:endParaRPr lang="en-IN" sz="2500" dirty="0">
                  <a:solidFill>
                    <a:srgbClr val="FF0000"/>
                  </a:solidFill>
                  <a:latin typeface="Times New Roman" panose="02020603050405020304" pitchFamily="18" charset="0"/>
                  <a:cs typeface="Times New Roman" panose="02020603050405020304" pitchFamily="18" charset="0"/>
                </a:endParaRPr>
              </a:p>
              <a:p>
                <a:pPr marL="0" indent="0" algn="just">
                  <a:buNone/>
                </a:pPr>
                <a:r>
                  <a:rPr lang="en-IN" sz="2500" dirty="0">
                    <a:latin typeface="Times New Roman" panose="02020603050405020304" pitchFamily="18" charset="0"/>
                    <a:cs typeface="Times New Roman" panose="02020603050405020304" pitchFamily="18" charset="0"/>
                  </a:rPr>
                  <a:t>When the two independent population distributions are </a:t>
                </a:r>
                <a:r>
                  <a:rPr lang="en-IN" sz="2500" dirty="0">
                    <a:solidFill>
                      <a:srgbClr val="00B050"/>
                    </a:solidFill>
                    <a:latin typeface="Times New Roman" panose="02020603050405020304" pitchFamily="18" charset="0"/>
                    <a:cs typeface="Times New Roman" panose="02020603050405020304" pitchFamily="18" charset="0"/>
                  </a:rPr>
                  <a:t>normal</a:t>
                </a:r>
                <a:r>
                  <a:rPr lang="en-IN" sz="2500" dirty="0">
                    <a:latin typeface="Times New Roman" panose="02020603050405020304" pitchFamily="18" charset="0"/>
                    <a:cs typeface="Times New Roman" panose="02020603050405020304" pitchFamily="18" charset="0"/>
                  </a:rPr>
                  <a:t> and the </a:t>
                </a:r>
                <a:r>
                  <a:rPr lang="en-IN" sz="2500" dirty="0">
                    <a:solidFill>
                      <a:srgbClr val="00B050"/>
                    </a:solidFill>
                    <a:latin typeface="Times New Roman" panose="02020603050405020304" pitchFamily="18" charset="0"/>
                    <a:cs typeface="Times New Roman" panose="02020603050405020304" pitchFamily="18" charset="0"/>
                  </a:rPr>
                  <a:t>population variances </a:t>
                </a:r>
                <a14:m>
                  <m:oMath xmlns:m="http://schemas.openxmlformats.org/officeDocument/2006/math">
                    <m:sSubSup>
                      <m:sSubSupPr>
                        <m:ctrlPr>
                          <a:rPr lang="en-GB" sz="2500" i="1">
                            <a:solidFill>
                              <a:srgbClr val="00B050"/>
                            </a:solidFill>
                            <a:latin typeface="Cambria Math" panose="02040503050406030204" pitchFamily="18" charset="0"/>
                            <a:cs typeface="Times New Roman" panose="02020603050405020304" pitchFamily="18" charset="0"/>
                          </a:rPr>
                        </m:ctrlPr>
                      </m:sSubSupPr>
                      <m:e>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500" i="1">
                            <a:solidFill>
                              <a:srgbClr val="00B050"/>
                            </a:solidFill>
                            <a:latin typeface="Cambria Math" panose="02040503050406030204" pitchFamily="18" charset="0"/>
                            <a:cs typeface="Times New Roman" panose="02020603050405020304" pitchFamily="18" charset="0"/>
                          </a:rPr>
                          <m:t>2</m:t>
                        </m:r>
                      </m:sup>
                    </m:sSubSup>
                  </m:oMath>
                </a14:m>
                <a:r>
                  <a:rPr lang="en-IN" sz="2500" dirty="0">
                    <a:solidFill>
                      <a:srgbClr val="00B050"/>
                    </a:solidFill>
                    <a:latin typeface="Times New Roman" panose="02020603050405020304" pitchFamily="18" charset="0"/>
                    <a:cs typeface="Times New Roman" panose="02020603050405020304" pitchFamily="18" charset="0"/>
                  </a:rPr>
                  <a:t>and </a:t>
                </a:r>
                <a14:m>
                  <m:oMath xmlns:m="http://schemas.openxmlformats.org/officeDocument/2006/math">
                    <m:sSubSup>
                      <m:sSubSupPr>
                        <m:ctrlPr>
                          <a:rPr lang="en-GB" sz="2500" i="1">
                            <a:solidFill>
                              <a:srgbClr val="00B050"/>
                            </a:solidFill>
                            <a:latin typeface="Cambria Math" panose="02040503050406030204" pitchFamily="18" charset="0"/>
                            <a:cs typeface="Times New Roman" panose="02020603050405020304" pitchFamily="18" charset="0"/>
                          </a:rPr>
                        </m:ctrlPr>
                      </m:sSubSupPr>
                      <m:e>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2</m:t>
                        </m:r>
                      </m:sub>
                      <m:sup>
                        <m:r>
                          <a:rPr lang="en-GB" sz="2500" i="1">
                            <a:solidFill>
                              <a:srgbClr val="00B050"/>
                            </a:solidFill>
                            <a:latin typeface="Cambria Math" panose="02040503050406030204" pitchFamily="18" charset="0"/>
                            <a:cs typeface="Times New Roman" panose="02020603050405020304" pitchFamily="18" charset="0"/>
                          </a:rPr>
                          <m:t>2</m:t>
                        </m:r>
                      </m:sup>
                    </m:sSubSup>
                  </m:oMath>
                </a14:m>
                <a:r>
                  <a:rPr lang="en-IN" sz="2500" dirty="0">
                    <a:solidFill>
                      <a:srgbClr val="00B050"/>
                    </a:solidFill>
                    <a:latin typeface="Times New Roman" panose="02020603050405020304" pitchFamily="18" charset="0"/>
                    <a:cs typeface="Times New Roman" panose="02020603050405020304" pitchFamily="18" charset="0"/>
                  </a:rPr>
                  <a:t> are known</a:t>
                </a:r>
                <a:r>
                  <a:rPr lang="en-IN" sz="2500" dirty="0">
                    <a:latin typeface="Times New Roman" panose="02020603050405020304" pitchFamily="18" charset="0"/>
                    <a:cs typeface="Times New Roman" panose="02020603050405020304" pitchFamily="18" charset="0"/>
                  </a:rPr>
                  <a:t>, the test statistic is</a:t>
                </a:r>
                <a:endParaRPr lang="en-IN" sz="2500"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2500" i="1">
                          <a:solidFill>
                            <a:srgbClr val="0070C0"/>
                          </a:solidFill>
                          <a:latin typeface="Cambria Math" panose="02040503050406030204" pitchFamily="18" charset="0"/>
                        </a:rPr>
                        <m:t>𝑍</m:t>
                      </m:r>
                      <m:r>
                        <a:rPr lang="en-US" sz="2500" i="1">
                          <a:solidFill>
                            <a:srgbClr val="0070C0"/>
                          </a:solidFill>
                          <a:latin typeface="Cambria Math" panose="02040503050406030204" pitchFamily="18" charset="0"/>
                        </a:rPr>
                        <m:t>= </m:t>
                      </m:r>
                      <m:f>
                        <m:fPr>
                          <m:ctrlPr>
                            <a:rPr lang="en-US" sz="2500" i="1">
                              <a:solidFill>
                                <a:srgbClr val="0070C0"/>
                              </a:solidFill>
                              <a:latin typeface="Cambria Math" panose="02040503050406030204" pitchFamily="18" charset="0"/>
                            </a:rPr>
                          </m:ctrlPr>
                        </m:fPr>
                        <m:num>
                          <m:acc>
                            <m:accPr>
                              <m:chr m:val="̅"/>
                              <m:ctrlPr>
                                <a:rPr lang="en-IN"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𝑋</m:t>
                              </m:r>
                            </m:e>
                          </m:acc>
                          <m:r>
                            <a:rPr lang="en-GB" sz="2500" i="1">
                              <a:solidFill>
                                <a:srgbClr val="0070C0"/>
                              </a:solidFill>
                              <a:latin typeface="Cambria Math" panose="02040503050406030204" pitchFamily="18" charset="0"/>
                              <a:cs typeface="Times New Roman" panose="02020603050405020304" pitchFamily="18" charset="0"/>
                            </a:rPr>
                            <m:t> − </m:t>
                          </m:r>
                          <m:acc>
                            <m:accPr>
                              <m:chr m:val="̅"/>
                              <m:ctrlPr>
                                <a:rPr lang="en-GB"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𝑌</m:t>
                              </m:r>
                            </m:e>
                          </m:acc>
                          <m:r>
                            <a:rPr lang="en-US" sz="2500" i="1">
                              <a:solidFill>
                                <a:srgbClr val="0070C0"/>
                              </a:solidFill>
                              <a:latin typeface="Cambria Math" panose="02040503050406030204" pitchFamily="18" charset="0"/>
                              <a:cs typeface="Times New Roman" panose="02020603050405020304" pitchFamily="18" charset="0"/>
                            </a:rPr>
                            <m:t> −(</m:t>
                          </m:r>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sz="2500" i="1">
                                  <a:solidFill>
                                    <a:srgbClr val="0070C0"/>
                                  </a:solidFill>
                                  <a:latin typeface="Cambria Math" panose="02040503050406030204" pitchFamily="18" charset="0"/>
                                  <a:cs typeface="Times New Roman" panose="02020603050405020304" pitchFamily="18" charset="0"/>
                                </a:rPr>
                                <m:t>1</m:t>
                              </m:r>
                            </m:sub>
                          </m:sSub>
                          <m:r>
                            <a:rPr lang="en-GB" sz="2500" i="1">
                              <a:solidFill>
                                <a:srgbClr val="0070C0"/>
                              </a:solidFill>
                              <a:latin typeface="Cambria Math" panose="02040503050406030204" pitchFamily="18" charset="0"/>
                              <a:cs typeface="Times New Roman" panose="02020603050405020304" pitchFamily="18" charset="0"/>
                            </a:rPr>
                            <m:t>−</m:t>
                          </m:r>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sz="2500" i="1">
                                  <a:solidFill>
                                    <a:srgbClr val="0070C0"/>
                                  </a:solidFill>
                                  <a:latin typeface="Cambria Math" panose="02040503050406030204" pitchFamily="18" charset="0"/>
                                  <a:cs typeface="Times New Roman" panose="02020603050405020304" pitchFamily="18" charset="0"/>
                                </a:rPr>
                                <m:t>2</m:t>
                              </m:r>
                            </m:sub>
                          </m:sSub>
                          <m:r>
                            <a:rPr lang="en-US" sz="2500" i="1">
                              <a:solidFill>
                                <a:srgbClr val="0070C0"/>
                              </a:solidFill>
                              <a:latin typeface="Cambria Math" panose="02040503050406030204" pitchFamily="18" charset="0"/>
                              <a:cs typeface="Times New Roman" panose="02020603050405020304" pitchFamily="18" charset="0"/>
                            </a:rPr>
                            <m:t>)</m:t>
                          </m:r>
                        </m:num>
                        <m:den>
                          <m:rad>
                            <m:radPr>
                              <m:degHide m:val="on"/>
                              <m:ctrlPr>
                                <a:rPr lang="en-GB" sz="2500" i="1">
                                  <a:solidFill>
                                    <a:srgbClr val="0070C0"/>
                                  </a:solidFill>
                                  <a:latin typeface="Cambria Math" panose="02040503050406030204" pitchFamily="18" charset="0"/>
                                  <a:cs typeface="Times New Roman" panose="02020603050405020304" pitchFamily="18" charset="0"/>
                                </a:rPr>
                              </m:ctrlPr>
                            </m:radPr>
                            <m:deg/>
                            <m:e>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1</m:t>
                                      </m:r>
                                    </m:sub>
                                  </m:sSub>
                                </m:den>
                              </m:f>
                              <m:r>
                                <a:rPr lang="en-GB" sz="2500" i="1">
                                  <a:solidFill>
                                    <a:srgbClr val="0070C0"/>
                                  </a:solidFill>
                                  <a:latin typeface="Cambria Math" panose="02040503050406030204" pitchFamily="18" charset="0"/>
                                  <a:cs typeface="Times New Roman" panose="02020603050405020304" pitchFamily="18" charset="0"/>
                                </a:rPr>
                                <m:t>+ </m:t>
                              </m:r>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m:t>
                                      </m:r>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 </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2</m:t>
                                      </m:r>
                                    </m:sub>
                                  </m:sSub>
                                </m:den>
                              </m:f>
                            </m:e>
                          </m:rad>
                        </m:den>
                      </m:f>
                    </m:oMath>
                  </m:oMathPara>
                </a14:m>
                <a:endParaRPr lang="en-US" sz="2500"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187624" y="404664"/>
                <a:ext cx="7499176" cy="4525963"/>
              </a:xfrm>
              <a:blipFill rotWithShape="1">
                <a:blip r:embed="rId1"/>
                <a:stretch>
                  <a:fillRect l="-2" t="-4" b="11"/>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CFE62A01-DABD-4D3F-9C36-8AA06F6F4F03}"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59632" y="529952"/>
                <a:ext cx="7308106" cy="4267200"/>
              </a:xfrm>
            </p:spPr>
            <p:txBody>
              <a:bodyPr/>
              <a:lstStyle/>
              <a:p>
                <a:pPr marL="0" indent="0" algn="just">
                  <a:buNone/>
                </a:pPr>
                <a:r>
                  <a:rPr lang="en-IN" sz="2500" dirty="0">
                    <a:solidFill>
                      <a:srgbClr val="FF0000"/>
                    </a:solidFill>
                    <a:latin typeface="Times New Roman" panose="02020603050405020304" pitchFamily="18" charset="0"/>
                    <a:cs typeface="Times New Roman" panose="02020603050405020304" pitchFamily="18" charset="0"/>
                  </a:rPr>
                  <a:t>Case 2: </a:t>
                </a:r>
                <a:endParaRPr lang="en-IN" sz="2500" dirty="0">
                  <a:solidFill>
                    <a:srgbClr val="FF0000"/>
                  </a:solidFill>
                  <a:latin typeface="Times New Roman" panose="02020603050405020304" pitchFamily="18" charset="0"/>
                  <a:cs typeface="Times New Roman" panose="02020603050405020304" pitchFamily="18" charset="0"/>
                </a:endParaRPr>
              </a:p>
              <a:p>
                <a:pPr marL="0" indent="0" algn="just">
                  <a:buNone/>
                </a:pPr>
                <a:r>
                  <a:rPr lang="en-IN" sz="2500" dirty="0">
                    <a:latin typeface="Times New Roman" panose="02020603050405020304" pitchFamily="18" charset="0"/>
                    <a:cs typeface="Times New Roman" panose="02020603050405020304" pitchFamily="18" charset="0"/>
                  </a:rPr>
                  <a:t>When the two independent population distributions are </a:t>
                </a:r>
                <a:r>
                  <a:rPr lang="en-IN" sz="2500" dirty="0">
                    <a:solidFill>
                      <a:srgbClr val="00B050"/>
                    </a:solidFill>
                    <a:latin typeface="Times New Roman" panose="02020603050405020304" pitchFamily="18" charset="0"/>
                    <a:cs typeface="Times New Roman" panose="02020603050405020304" pitchFamily="18" charset="0"/>
                  </a:rPr>
                  <a:t>normal</a:t>
                </a:r>
                <a:r>
                  <a:rPr lang="en-IN" sz="2500" dirty="0">
                    <a:latin typeface="Times New Roman" panose="02020603050405020304" pitchFamily="18" charset="0"/>
                    <a:cs typeface="Times New Roman" panose="02020603050405020304" pitchFamily="18" charset="0"/>
                  </a:rPr>
                  <a:t> and the </a:t>
                </a:r>
                <a:r>
                  <a:rPr lang="en-IN" sz="2500" dirty="0">
                    <a:solidFill>
                      <a:srgbClr val="00B050"/>
                    </a:solidFill>
                    <a:latin typeface="Times New Roman" panose="02020603050405020304" pitchFamily="18" charset="0"/>
                    <a:cs typeface="Times New Roman" panose="02020603050405020304" pitchFamily="18" charset="0"/>
                  </a:rPr>
                  <a:t>population variances </a:t>
                </a:r>
                <a14:m>
                  <m:oMath xmlns:m="http://schemas.openxmlformats.org/officeDocument/2006/math">
                    <m:sSubSup>
                      <m:sSubSupPr>
                        <m:ctrlPr>
                          <a:rPr lang="en-GB" sz="2500" i="1">
                            <a:solidFill>
                              <a:srgbClr val="00B050"/>
                            </a:solidFill>
                            <a:latin typeface="Cambria Math" panose="02040503050406030204" pitchFamily="18" charset="0"/>
                            <a:cs typeface="Times New Roman" panose="02020603050405020304" pitchFamily="18" charset="0"/>
                          </a:rPr>
                        </m:ctrlPr>
                      </m:sSubSupPr>
                      <m:e>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500" i="1">
                            <a:solidFill>
                              <a:srgbClr val="00B050"/>
                            </a:solidFill>
                            <a:latin typeface="Cambria Math" panose="02040503050406030204" pitchFamily="18" charset="0"/>
                            <a:cs typeface="Times New Roman" panose="02020603050405020304" pitchFamily="18" charset="0"/>
                          </a:rPr>
                          <m:t>2</m:t>
                        </m:r>
                      </m:sup>
                    </m:sSubSup>
                  </m:oMath>
                </a14:m>
                <a:r>
                  <a:rPr lang="en-IN" sz="2500" dirty="0">
                    <a:solidFill>
                      <a:srgbClr val="00B050"/>
                    </a:solidFill>
                    <a:latin typeface="Times New Roman" panose="02020603050405020304" pitchFamily="18" charset="0"/>
                    <a:cs typeface="Times New Roman" panose="02020603050405020304" pitchFamily="18" charset="0"/>
                  </a:rPr>
                  <a:t>and </a:t>
                </a:r>
                <a14:m>
                  <m:oMath xmlns:m="http://schemas.openxmlformats.org/officeDocument/2006/math">
                    <m:sSubSup>
                      <m:sSubSupPr>
                        <m:ctrlPr>
                          <a:rPr lang="en-GB" sz="2500" i="1">
                            <a:solidFill>
                              <a:srgbClr val="00B050"/>
                            </a:solidFill>
                            <a:latin typeface="Cambria Math" panose="02040503050406030204" pitchFamily="18" charset="0"/>
                            <a:cs typeface="Times New Roman" panose="02020603050405020304" pitchFamily="18" charset="0"/>
                          </a:rPr>
                        </m:ctrlPr>
                      </m:sSubSupPr>
                      <m:e>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2</m:t>
                        </m:r>
                      </m:sub>
                      <m:sup>
                        <m:r>
                          <a:rPr lang="en-GB" sz="2500" i="1">
                            <a:solidFill>
                              <a:srgbClr val="00B050"/>
                            </a:solidFill>
                            <a:latin typeface="Cambria Math" panose="02040503050406030204" pitchFamily="18" charset="0"/>
                            <a:cs typeface="Times New Roman" panose="02020603050405020304" pitchFamily="18" charset="0"/>
                          </a:rPr>
                          <m:t>2</m:t>
                        </m:r>
                      </m:sup>
                    </m:sSubSup>
                  </m:oMath>
                </a14:m>
                <a:r>
                  <a:rPr lang="en-IN" sz="2500" dirty="0">
                    <a:solidFill>
                      <a:srgbClr val="00B050"/>
                    </a:solidFill>
                    <a:latin typeface="Times New Roman" panose="02020603050405020304" pitchFamily="18" charset="0"/>
                    <a:cs typeface="Times New Roman" panose="02020603050405020304" pitchFamily="18" charset="0"/>
                  </a:rPr>
                  <a:t> are unknown and unequal</a:t>
                </a:r>
                <a:r>
                  <a:rPr lang="en-IN" sz="2500" dirty="0">
                    <a:latin typeface="Times New Roman" panose="02020603050405020304" pitchFamily="18" charset="0"/>
                    <a:cs typeface="Times New Roman" panose="02020603050405020304" pitchFamily="18" charset="0"/>
                  </a:rPr>
                  <a:t>, the test statistic is</a:t>
                </a:r>
                <a:endParaRPr lang="en-IN" sz="2500"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2500" i="1">
                          <a:solidFill>
                            <a:srgbClr val="0070C0"/>
                          </a:solidFill>
                          <a:latin typeface="Cambria Math" panose="02040503050406030204" pitchFamily="18" charset="0"/>
                        </a:rPr>
                        <m:t>𝑇</m:t>
                      </m:r>
                      <m:r>
                        <a:rPr lang="en-US" sz="2500" i="1">
                          <a:solidFill>
                            <a:srgbClr val="0070C0"/>
                          </a:solidFill>
                          <a:latin typeface="Cambria Math" panose="02040503050406030204" pitchFamily="18" charset="0"/>
                        </a:rPr>
                        <m:t>= </m:t>
                      </m:r>
                      <m:f>
                        <m:fPr>
                          <m:ctrlPr>
                            <a:rPr lang="en-US" sz="2500" i="1">
                              <a:solidFill>
                                <a:srgbClr val="0070C0"/>
                              </a:solidFill>
                              <a:latin typeface="Cambria Math" panose="02040503050406030204" pitchFamily="18" charset="0"/>
                            </a:rPr>
                          </m:ctrlPr>
                        </m:fPr>
                        <m:num>
                          <m:acc>
                            <m:accPr>
                              <m:chr m:val="̅"/>
                              <m:ctrlPr>
                                <a:rPr lang="en-IN"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𝑋</m:t>
                              </m:r>
                            </m:e>
                          </m:acc>
                          <m:r>
                            <a:rPr lang="en-GB" sz="2500" i="1">
                              <a:solidFill>
                                <a:srgbClr val="0070C0"/>
                              </a:solidFill>
                              <a:latin typeface="Cambria Math" panose="02040503050406030204" pitchFamily="18" charset="0"/>
                              <a:cs typeface="Times New Roman" panose="02020603050405020304" pitchFamily="18" charset="0"/>
                            </a:rPr>
                            <m:t> − </m:t>
                          </m:r>
                          <m:acc>
                            <m:accPr>
                              <m:chr m:val="̅"/>
                              <m:ctrlPr>
                                <a:rPr lang="en-GB"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𝑌</m:t>
                              </m:r>
                            </m:e>
                          </m:acc>
                          <m:r>
                            <a:rPr lang="en-US" sz="2500" i="1">
                              <a:solidFill>
                                <a:srgbClr val="0070C0"/>
                              </a:solidFill>
                              <a:latin typeface="Cambria Math" panose="02040503050406030204" pitchFamily="18" charset="0"/>
                              <a:cs typeface="Times New Roman" panose="02020603050405020304" pitchFamily="18" charset="0"/>
                            </a:rPr>
                            <m:t> −(</m:t>
                          </m:r>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sz="2500" i="1">
                                  <a:solidFill>
                                    <a:srgbClr val="0070C0"/>
                                  </a:solidFill>
                                  <a:latin typeface="Cambria Math" panose="02040503050406030204" pitchFamily="18" charset="0"/>
                                  <a:cs typeface="Times New Roman" panose="02020603050405020304" pitchFamily="18" charset="0"/>
                                </a:rPr>
                                <m:t>1</m:t>
                              </m:r>
                            </m:sub>
                          </m:sSub>
                          <m:r>
                            <a:rPr lang="en-GB" sz="2500" i="1">
                              <a:solidFill>
                                <a:srgbClr val="0070C0"/>
                              </a:solidFill>
                              <a:latin typeface="Cambria Math" panose="02040503050406030204" pitchFamily="18" charset="0"/>
                              <a:cs typeface="Times New Roman" panose="02020603050405020304" pitchFamily="18" charset="0"/>
                            </a:rPr>
                            <m:t>−</m:t>
                          </m:r>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sz="2500" i="1">
                                  <a:solidFill>
                                    <a:srgbClr val="0070C0"/>
                                  </a:solidFill>
                                  <a:latin typeface="Cambria Math" panose="02040503050406030204" pitchFamily="18" charset="0"/>
                                  <a:cs typeface="Times New Roman" panose="02020603050405020304" pitchFamily="18" charset="0"/>
                                </a:rPr>
                                <m:t>2</m:t>
                              </m:r>
                            </m:sub>
                          </m:sSub>
                          <m:r>
                            <a:rPr lang="en-US" sz="2500" i="1">
                              <a:solidFill>
                                <a:srgbClr val="0070C0"/>
                              </a:solidFill>
                              <a:latin typeface="Cambria Math" panose="02040503050406030204" pitchFamily="18" charset="0"/>
                              <a:cs typeface="Times New Roman" panose="02020603050405020304" pitchFamily="18" charset="0"/>
                            </a:rPr>
                            <m:t>)</m:t>
                          </m:r>
                        </m:num>
                        <m:den>
                          <m:rad>
                            <m:radPr>
                              <m:degHide m:val="on"/>
                              <m:ctrlPr>
                                <a:rPr lang="en-GB" sz="2500" i="1">
                                  <a:solidFill>
                                    <a:srgbClr val="0070C0"/>
                                  </a:solidFill>
                                  <a:latin typeface="Cambria Math" panose="02040503050406030204" pitchFamily="18" charset="0"/>
                                  <a:cs typeface="Times New Roman" panose="02020603050405020304" pitchFamily="18" charset="0"/>
                                </a:rPr>
                              </m:ctrlPr>
                            </m:radPr>
                            <m:deg/>
                            <m:e>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US"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𝑠</m:t>
                                      </m:r>
                                    </m:e>
                                    <m:sub>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1</m:t>
                                      </m:r>
                                    </m:sub>
                                  </m:sSub>
                                </m:den>
                              </m:f>
                              <m:r>
                                <a:rPr lang="en-GB" sz="2500" i="1">
                                  <a:solidFill>
                                    <a:srgbClr val="0070C0"/>
                                  </a:solidFill>
                                  <a:latin typeface="Cambria Math" panose="02040503050406030204" pitchFamily="18" charset="0"/>
                                  <a:cs typeface="Times New Roman" panose="02020603050405020304" pitchFamily="18" charset="0"/>
                                </a:rPr>
                                <m:t>+ </m:t>
                              </m:r>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US"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𝑠</m:t>
                                      </m:r>
                                    </m:e>
                                    <m:sub>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m:t>
                                      </m:r>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 </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2</m:t>
                                      </m:r>
                                    </m:sub>
                                  </m:sSub>
                                </m:den>
                              </m:f>
                            </m:e>
                          </m:rad>
                        </m:den>
                      </m:f>
                    </m:oMath>
                  </m:oMathPara>
                </a14:m>
                <a:endParaRPr lang="en-US" sz="2500" dirty="0"/>
              </a:p>
              <a:p>
                <a:pPr marL="0" indent="0">
                  <a:buNone/>
                </a:pPr>
                <a:r>
                  <a:rPr lang="en-US" sz="2500" dirty="0">
                    <a:latin typeface="Times New Roman" panose="02020603050405020304" pitchFamily="18" charset="0"/>
                    <a:cs typeface="Times New Roman" panose="02020603050405020304" pitchFamily="18" charset="0"/>
                  </a:rPr>
                  <a:t>where T has a t-distribution with degrees of freedom </a:t>
                </a:r>
                <a:r>
                  <a:rPr lang="en-US" sz="2500" i="1" dirty="0">
                    <a:latin typeface="Cambria Math" panose="02040503050406030204" pitchFamily="18" charset="0"/>
                  </a:rPr>
                  <a:t> </a:t>
                </a:r>
                <a:endParaRPr lang="en-US" sz="2500" i="1" dirty="0">
                  <a:latin typeface="Cambria Math" panose="02040503050406030204" pitchFamily="18" charset="0"/>
                </a:endParaRPr>
              </a:p>
              <a:p>
                <a:pPr marL="0" indent="0" algn="ctr">
                  <a:buNone/>
                </a:pPr>
                <a:r>
                  <a:rPr lang="en-US" sz="2500" i="1" dirty="0">
                    <a:latin typeface="Cambria Math" panose="02040503050406030204" pitchFamily="18" charset="0"/>
                  </a:rPr>
                  <a:t>     </a:t>
                </a:r>
                <a14:m>
                  <m:oMath xmlns:m="http://schemas.openxmlformats.org/officeDocument/2006/math">
                    <m:r>
                      <a:rPr lang="en-GB" sz="2500" i="1">
                        <a:solidFill>
                          <a:srgbClr val="0070C0"/>
                        </a:solidFill>
                        <a:latin typeface="Cambria Math" panose="02040503050406030204" pitchFamily="18" charset="0"/>
                      </a:rPr>
                      <m:t>𝑑𝑓</m:t>
                    </m:r>
                    <m:r>
                      <a:rPr lang="en-GB" sz="2500" i="1">
                        <a:solidFill>
                          <a:srgbClr val="0070C0"/>
                        </a:solidFill>
                        <a:latin typeface="Cambria Math" panose="02040503050406030204" pitchFamily="18" charset="0"/>
                      </a:rPr>
                      <m:t>= </m:t>
                    </m:r>
                    <m:f>
                      <m:fPr>
                        <m:ctrlPr>
                          <a:rPr lang="en-GB" sz="2500" i="1">
                            <a:solidFill>
                              <a:srgbClr val="0070C0"/>
                            </a:solidFill>
                            <a:latin typeface="Cambria Math" panose="02040503050406030204" pitchFamily="18" charset="0"/>
                          </a:rPr>
                        </m:ctrlPr>
                      </m:fPr>
                      <m:num>
                        <m:sSup>
                          <m:sSupPr>
                            <m:ctrlPr>
                              <a:rPr lang="en-GB" sz="2500" i="1">
                                <a:solidFill>
                                  <a:srgbClr val="0070C0"/>
                                </a:solidFill>
                                <a:latin typeface="Cambria Math" panose="02040503050406030204" pitchFamily="18" charset="0"/>
                              </a:rPr>
                            </m:ctrlPr>
                          </m:sSupPr>
                          <m:e>
                            <m:d>
                              <m:dPr>
                                <m:ctrlPr>
                                  <a:rPr lang="en-GB" sz="2500" i="1">
                                    <a:solidFill>
                                      <a:srgbClr val="0070C0"/>
                                    </a:solidFill>
                                    <a:latin typeface="Cambria Math" panose="02040503050406030204" pitchFamily="18" charset="0"/>
                                  </a:rPr>
                                </m:ctrlPr>
                              </m:dPr>
                              <m:e>
                                <m:r>
                                  <a:rPr lang="en-GB" sz="2500" i="1">
                                    <a:solidFill>
                                      <a:srgbClr val="0070C0"/>
                                    </a:solidFill>
                                    <a:latin typeface="Cambria Math" panose="02040503050406030204" pitchFamily="18" charset="0"/>
                                  </a:rPr>
                                  <m:t>𝐴</m:t>
                                </m:r>
                                <m:r>
                                  <a:rPr lang="en-GB" sz="2500" i="1">
                                    <a:solidFill>
                                      <a:srgbClr val="0070C0"/>
                                    </a:solidFill>
                                    <a:latin typeface="Cambria Math" panose="02040503050406030204" pitchFamily="18" charset="0"/>
                                  </a:rPr>
                                  <m:t>+</m:t>
                                </m:r>
                                <m:r>
                                  <a:rPr lang="en-GB" sz="2500" i="1">
                                    <a:solidFill>
                                      <a:srgbClr val="0070C0"/>
                                    </a:solidFill>
                                    <a:latin typeface="Cambria Math" panose="02040503050406030204" pitchFamily="18" charset="0"/>
                                  </a:rPr>
                                  <m:t>𝐵</m:t>
                                </m:r>
                              </m:e>
                            </m:d>
                          </m:e>
                          <m:sup>
                            <m:r>
                              <a:rPr lang="en-GB" sz="2500" i="1">
                                <a:solidFill>
                                  <a:srgbClr val="0070C0"/>
                                </a:solidFill>
                                <a:latin typeface="Cambria Math" panose="02040503050406030204" pitchFamily="18" charset="0"/>
                              </a:rPr>
                              <m:t>2</m:t>
                            </m:r>
                          </m:sup>
                        </m:sSup>
                      </m:num>
                      <m:den>
                        <m:f>
                          <m:fPr>
                            <m:ctrlPr>
                              <a:rPr lang="en-GB" sz="2500" i="1">
                                <a:solidFill>
                                  <a:srgbClr val="0070C0"/>
                                </a:solidFill>
                                <a:latin typeface="Cambria Math" panose="02040503050406030204" pitchFamily="18" charset="0"/>
                              </a:rPr>
                            </m:ctrlPr>
                          </m:fPr>
                          <m:num>
                            <m:sSup>
                              <m:sSupPr>
                                <m:ctrlPr>
                                  <a:rPr lang="en-GB" sz="2500" i="1">
                                    <a:solidFill>
                                      <a:srgbClr val="0070C0"/>
                                    </a:solidFill>
                                    <a:latin typeface="Cambria Math" panose="02040503050406030204" pitchFamily="18" charset="0"/>
                                  </a:rPr>
                                </m:ctrlPr>
                              </m:sSupPr>
                              <m:e>
                                <m:r>
                                  <a:rPr lang="en-GB" sz="2500" i="1">
                                    <a:solidFill>
                                      <a:srgbClr val="0070C0"/>
                                    </a:solidFill>
                                    <a:latin typeface="Cambria Math" panose="02040503050406030204" pitchFamily="18" charset="0"/>
                                  </a:rPr>
                                  <m:t>𝐴</m:t>
                                </m:r>
                              </m:e>
                              <m:sup>
                                <m:r>
                                  <a:rPr lang="en-GB" sz="2500" i="1">
                                    <a:solidFill>
                                      <a:srgbClr val="0070C0"/>
                                    </a:solidFill>
                                    <a:latin typeface="Cambria Math" panose="02040503050406030204" pitchFamily="18" charset="0"/>
                                  </a:rPr>
                                  <m:t>2</m:t>
                                </m:r>
                              </m:sup>
                            </m:sSup>
                          </m:num>
                          <m:den>
                            <m:sSub>
                              <m:sSubPr>
                                <m:ctrlPr>
                                  <a:rPr lang="en-GB" sz="2500" i="1">
                                    <a:solidFill>
                                      <a:srgbClr val="0070C0"/>
                                    </a:solidFill>
                                    <a:latin typeface="Cambria Math" panose="02040503050406030204" pitchFamily="18" charset="0"/>
                                  </a:rPr>
                                </m:ctrlPr>
                              </m:sSubPr>
                              <m:e>
                                <m:r>
                                  <a:rPr lang="en-GB" sz="2500" i="1">
                                    <a:solidFill>
                                      <a:srgbClr val="0070C0"/>
                                    </a:solidFill>
                                    <a:latin typeface="Cambria Math" panose="02040503050406030204" pitchFamily="18" charset="0"/>
                                  </a:rPr>
                                  <m:t>𝑛</m:t>
                                </m:r>
                              </m:e>
                              <m:sub>
                                <m:r>
                                  <a:rPr lang="en-GB" sz="2500" i="1">
                                    <a:solidFill>
                                      <a:srgbClr val="0070C0"/>
                                    </a:solidFill>
                                    <a:latin typeface="Cambria Math" panose="02040503050406030204" pitchFamily="18" charset="0"/>
                                  </a:rPr>
                                  <m:t>1</m:t>
                                </m:r>
                              </m:sub>
                            </m:sSub>
                            <m:r>
                              <a:rPr lang="en-GB" sz="2500" i="1">
                                <a:solidFill>
                                  <a:srgbClr val="0070C0"/>
                                </a:solidFill>
                                <a:latin typeface="Cambria Math" panose="02040503050406030204" pitchFamily="18" charset="0"/>
                              </a:rPr>
                              <m:t>−</m:t>
                            </m:r>
                            <m:r>
                              <a:rPr lang="en-GB" sz="2500" i="1">
                                <a:solidFill>
                                  <a:srgbClr val="0070C0"/>
                                </a:solidFill>
                                <a:latin typeface="Cambria Math" panose="02040503050406030204" pitchFamily="18" charset="0"/>
                              </a:rPr>
                              <m:t>1</m:t>
                            </m:r>
                          </m:den>
                        </m:f>
                        <m:r>
                          <a:rPr lang="en-GB" sz="2500" i="1">
                            <a:solidFill>
                              <a:srgbClr val="0070C0"/>
                            </a:solidFill>
                            <a:latin typeface="Cambria Math" panose="02040503050406030204" pitchFamily="18" charset="0"/>
                          </a:rPr>
                          <m:t> +</m:t>
                        </m:r>
                        <m:f>
                          <m:fPr>
                            <m:ctrlPr>
                              <a:rPr lang="en-GB" sz="2500" i="1">
                                <a:solidFill>
                                  <a:srgbClr val="0070C0"/>
                                </a:solidFill>
                                <a:latin typeface="Cambria Math" panose="02040503050406030204" pitchFamily="18" charset="0"/>
                              </a:rPr>
                            </m:ctrlPr>
                          </m:fPr>
                          <m:num>
                            <m:sSup>
                              <m:sSupPr>
                                <m:ctrlPr>
                                  <a:rPr lang="en-GB" sz="2500" i="1">
                                    <a:solidFill>
                                      <a:srgbClr val="0070C0"/>
                                    </a:solidFill>
                                    <a:latin typeface="Cambria Math" panose="02040503050406030204" pitchFamily="18" charset="0"/>
                                  </a:rPr>
                                </m:ctrlPr>
                              </m:sSupPr>
                              <m:e>
                                <m:r>
                                  <a:rPr lang="en-GB" sz="2500" i="1">
                                    <a:solidFill>
                                      <a:srgbClr val="0070C0"/>
                                    </a:solidFill>
                                    <a:latin typeface="Cambria Math" panose="02040503050406030204" pitchFamily="18" charset="0"/>
                                  </a:rPr>
                                  <m:t>𝐵</m:t>
                                </m:r>
                              </m:e>
                              <m:sup>
                                <m:r>
                                  <a:rPr lang="en-GB" sz="2500" i="1">
                                    <a:solidFill>
                                      <a:srgbClr val="0070C0"/>
                                    </a:solidFill>
                                    <a:latin typeface="Cambria Math" panose="02040503050406030204" pitchFamily="18" charset="0"/>
                                  </a:rPr>
                                  <m:t>2</m:t>
                                </m:r>
                              </m:sup>
                            </m:sSup>
                          </m:num>
                          <m:den>
                            <m:sSub>
                              <m:sSubPr>
                                <m:ctrlPr>
                                  <a:rPr lang="en-GB" sz="2500" i="1">
                                    <a:solidFill>
                                      <a:srgbClr val="0070C0"/>
                                    </a:solidFill>
                                    <a:latin typeface="Cambria Math" panose="02040503050406030204" pitchFamily="18" charset="0"/>
                                  </a:rPr>
                                </m:ctrlPr>
                              </m:sSubPr>
                              <m:e>
                                <m:r>
                                  <a:rPr lang="en-GB" sz="2500" i="1">
                                    <a:solidFill>
                                      <a:srgbClr val="0070C0"/>
                                    </a:solidFill>
                                    <a:latin typeface="Cambria Math" panose="02040503050406030204" pitchFamily="18" charset="0"/>
                                  </a:rPr>
                                  <m:t>𝑛</m:t>
                                </m:r>
                              </m:e>
                              <m:sub>
                                <m:r>
                                  <a:rPr lang="en-GB" sz="2500" i="1">
                                    <a:solidFill>
                                      <a:srgbClr val="0070C0"/>
                                    </a:solidFill>
                                    <a:latin typeface="Cambria Math" panose="02040503050406030204" pitchFamily="18" charset="0"/>
                                  </a:rPr>
                                  <m:t>2</m:t>
                                </m:r>
                              </m:sub>
                            </m:sSub>
                            <m:r>
                              <a:rPr lang="en-GB" sz="2500" i="1">
                                <a:solidFill>
                                  <a:srgbClr val="0070C0"/>
                                </a:solidFill>
                                <a:latin typeface="Cambria Math" panose="02040503050406030204" pitchFamily="18" charset="0"/>
                              </a:rPr>
                              <m:t>−</m:t>
                            </m:r>
                            <m:r>
                              <a:rPr lang="en-GB" sz="2500" i="1">
                                <a:solidFill>
                                  <a:srgbClr val="0070C0"/>
                                </a:solidFill>
                                <a:latin typeface="Cambria Math" panose="02040503050406030204" pitchFamily="18" charset="0"/>
                              </a:rPr>
                              <m:t>1</m:t>
                            </m:r>
                          </m:den>
                        </m:f>
                      </m:den>
                    </m:f>
                    <m:r>
                      <a:rPr lang="en-GB" sz="2500">
                        <a:latin typeface="Cambria Math" panose="02040503050406030204" pitchFamily="18" charset="0"/>
                      </a:rPr>
                      <m:t>           </m:t>
                    </m:r>
                    <m:r>
                      <a:rPr lang="en-US" sz="2500">
                        <a:latin typeface="Cambria Math" panose="02040503050406030204" pitchFamily="18" charset="0"/>
                      </a:rPr>
                      <m:t> </m:t>
                    </m:r>
                  </m:oMath>
                </a14:m>
                <a:endParaRPr lang="en-NZ" sz="2500" i="1" dirty="0">
                  <a:latin typeface="Cambria Math" panose="02040503050406030204" pitchFamily="18" charset="0"/>
                </a:endParaRPr>
              </a:p>
              <a:p>
                <a:pPr marL="0" indent="0" algn="just">
                  <a:buNone/>
                </a:pPr>
                <a:r>
                  <a:rPr lang="en-GB" sz="2500" dirty="0">
                    <a:latin typeface="Times New Roman" panose="02020603050405020304" pitchFamily="18" charset="0"/>
                    <a:cs typeface="Times New Roman" panose="02020603050405020304" pitchFamily="18" charset="0"/>
                  </a:rPr>
                  <a:t>Where </a:t>
                </a:r>
                <a14:m>
                  <m:oMath xmlns:m="http://schemas.openxmlformats.org/officeDocument/2006/math">
                    <m:r>
                      <a:rPr lang="en-GB" sz="2500" i="1">
                        <a:solidFill>
                          <a:srgbClr val="0070C0"/>
                        </a:solidFill>
                        <a:latin typeface="Cambria Math" panose="02040503050406030204" pitchFamily="18" charset="0"/>
                        <a:cs typeface="Times New Roman" panose="02020603050405020304" pitchFamily="18" charset="0"/>
                      </a:rPr>
                      <m:t>𝐴</m:t>
                    </m:r>
                    <m:r>
                      <a:rPr lang="en-GB" sz="2500" i="1">
                        <a:solidFill>
                          <a:srgbClr val="0070C0"/>
                        </a:solidFill>
                        <a:latin typeface="Cambria Math" panose="02040503050406030204" pitchFamily="18" charset="0"/>
                        <a:cs typeface="Times New Roman" panose="02020603050405020304" pitchFamily="18" charset="0"/>
                      </a:rPr>
                      <m:t>= </m:t>
                    </m:r>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GB" sz="2500" i="1">
                                <a:solidFill>
                                  <a:srgbClr val="0070C0"/>
                                </a:solidFill>
                                <a:latin typeface="Cambria Math" panose="02040503050406030204" pitchFamily="18" charset="0"/>
                                <a:cs typeface="Times New Roman" panose="02020603050405020304" pitchFamily="18" charset="0"/>
                              </a:rPr>
                              <m:t>𝑠</m:t>
                            </m:r>
                          </m:e>
                          <m:sub>
                            <m:r>
                              <a:rPr lang="en-GB" sz="2500" i="1">
                                <a:solidFill>
                                  <a:srgbClr val="0070C0"/>
                                </a:solidFill>
                                <a:latin typeface="Cambria Math" panose="02040503050406030204" pitchFamily="18" charset="0"/>
                                <a:cs typeface="Times New Roman" panose="02020603050405020304" pitchFamily="18" charset="0"/>
                              </a:rPr>
                              <m:t>1</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1</m:t>
                            </m:r>
                          </m:sub>
                        </m:sSub>
                      </m:den>
                    </m:f>
                  </m:oMath>
                </a14:m>
                <a:r>
                  <a:rPr lang="en-GB" sz="2500" dirty="0">
                    <a:latin typeface="Times New Roman" panose="02020603050405020304" pitchFamily="18" charset="0"/>
                    <a:cs typeface="Times New Roman" panose="02020603050405020304" pitchFamily="18" charset="0"/>
                  </a:rPr>
                  <a:t> and </a:t>
                </a:r>
                <a14:m>
                  <m:oMath xmlns:m="http://schemas.openxmlformats.org/officeDocument/2006/math">
                    <m:r>
                      <a:rPr lang="en-GB" sz="2500" i="1">
                        <a:solidFill>
                          <a:srgbClr val="0070C0"/>
                        </a:solidFill>
                        <a:latin typeface="Cambria Math" panose="02040503050406030204" pitchFamily="18" charset="0"/>
                        <a:cs typeface="Times New Roman" panose="02020603050405020304" pitchFamily="18" charset="0"/>
                      </a:rPr>
                      <m:t>𝐵</m:t>
                    </m:r>
                    <m:r>
                      <a:rPr lang="en-GB" sz="2500" i="1">
                        <a:solidFill>
                          <a:srgbClr val="0070C0"/>
                        </a:solidFill>
                        <a:latin typeface="Cambria Math" panose="02040503050406030204" pitchFamily="18" charset="0"/>
                        <a:cs typeface="Times New Roman" panose="02020603050405020304" pitchFamily="18" charset="0"/>
                      </a:rPr>
                      <m:t>= </m:t>
                    </m:r>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GB" sz="2500" i="1">
                                <a:solidFill>
                                  <a:srgbClr val="0070C0"/>
                                </a:solidFill>
                                <a:latin typeface="Cambria Math" panose="02040503050406030204" pitchFamily="18" charset="0"/>
                                <a:cs typeface="Times New Roman" panose="02020603050405020304" pitchFamily="18" charset="0"/>
                              </a:rPr>
                              <m:t>𝑠</m:t>
                            </m:r>
                          </m:e>
                          <m:sub>
                            <m:r>
                              <a:rPr lang="en-GB" sz="2500" i="1">
                                <a:solidFill>
                                  <a:srgbClr val="0070C0"/>
                                </a:solidFill>
                                <a:latin typeface="Cambria Math" panose="02040503050406030204" pitchFamily="18" charset="0"/>
                                <a:cs typeface="Times New Roman" panose="02020603050405020304" pitchFamily="18" charset="0"/>
                              </a:rPr>
                              <m:t>2</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2</m:t>
                            </m:r>
                          </m:sub>
                        </m:sSub>
                      </m:den>
                    </m:f>
                  </m:oMath>
                </a14:m>
                <a:r>
                  <a:rPr lang="en-US" sz="2500" dirty="0">
                    <a:solidFill>
                      <a:srgbClr val="0070C0"/>
                    </a:solidFill>
                    <a:latin typeface="Times New Roman" panose="02020603050405020304" pitchFamily="18" charset="0"/>
                    <a:cs typeface="Times New Roman" panose="02020603050405020304" pitchFamily="18" charset="0"/>
                  </a:rPr>
                  <a:t> </a:t>
                </a:r>
                <a:endParaRPr lang="en-US" sz="2500" dirty="0">
                  <a:solidFill>
                    <a:srgbClr val="0070C0"/>
                  </a:solidFill>
                  <a:latin typeface="Times New Roman" panose="02020603050405020304" pitchFamily="18" charset="0"/>
                  <a:cs typeface="Times New Roman" panose="02020603050405020304" pitchFamily="18" charset="0"/>
                </a:endParaRPr>
              </a:p>
              <a:p>
                <a:pPr marL="0" indent="0" algn="just">
                  <a:buNone/>
                </a:pPr>
                <a:endParaRPr lang="en-US" sz="2500" dirty="0"/>
              </a:p>
              <a:p>
                <a:pPr marL="0" indent="0" algn="just">
                  <a:buNone/>
                </a:pPr>
                <a:endParaRPr lang="en-US" sz="2500"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259632" y="529952"/>
                <a:ext cx="7308106" cy="4267200"/>
              </a:xfrm>
              <a:blipFill rotWithShape="1">
                <a:blip r:embed="rId1"/>
                <a:stretch>
                  <a:fillRect l="-6" t="-8" r="4" b="-50661"/>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3DE17D52-1B14-4570-BED1-3E81EC9A8C7A}"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59632" y="548680"/>
                <a:ext cx="7576279" cy="4267200"/>
              </a:xfrm>
            </p:spPr>
            <p:txBody>
              <a:bodyPr/>
              <a:lstStyle/>
              <a:p>
                <a:pPr marL="0" indent="0" algn="just">
                  <a:buNone/>
                </a:pPr>
                <a:r>
                  <a:rPr lang="en-IN" sz="2500" dirty="0">
                    <a:solidFill>
                      <a:srgbClr val="FF0000"/>
                    </a:solidFill>
                    <a:latin typeface="Times New Roman" panose="02020603050405020304" pitchFamily="18" charset="0"/>
                    <a:cs typeface="Times New Roman" panose="02020603050405020304" pitchFamily="18" charset="0"/>
                  </a:rPr>
                  <a:t>Case 3: </a:t>
                </a:r>
                <a:endParaRPr lang="en-IN" sz="2500" dirty="0">
                  <a:solidFill>
                    <a:srgbClr val="FF0000"/>
                  </a:solidFill>
                  <a:latin typeface="Times New Roman" panose="02020603050405020304" pitchFamily="18" charset="0"/>
                  <a:cs typeface="Times New Roman" panose="02020603050405020304" pitchFamily="18" charset="0"/>
                </a:endParaRPr>
              </a:p>
              <a:p>
                <a:pPr marL="0" indent="0" algn="just">
                  <a:buNone/>
                </a:pPr>
                <a:r>
                  <a:rPr lang="en-IN" sz="2500" dirty="0">
                    <a:latin typeface="Times New Roman" panose="02020603050405020304" pitchFamily="18" charset="0"/>
                    <a:cs typeface="Times New Roman" panose="02020603050405020304" pitchFamily="18" charset="0"/>
                  </a:rPr>
                  <a:t>When the two independent population distributions are </a:t>
                </a:r>
                <a:r>
                  <a:rPr lang="en-IN" sz="2500" dirty="0">
                    <a:solidFill>
                      <a:srgbClr val="00B050"/>
                    </a:solidFill>
                    <a:latin typeface="Times New Roman" panose="02020603050405020304" pitchFamily="18" charset="0"/>
                    <a:cs typeface="Times New Roman" panose="02020603050405020304" pitchFamily="18" charset="0"/>
                  </a:rPr>
                  <a:t>normal</a:t>
                </a:r>
                <a:r>
                  <a:rPr lang="en-IN" sz="2500" dirty="0">
                    <a:latin typeface="Times New Roman" panose="02020603050405020304" pitchFamily="18" charset="0"/>
                    <a:cs typeface="Times New Roman" panose="02020603050405020304" pitchFamily="18" charset="0"/>
                  </a:rPr>
                  <a:t> and the </a:t>
                </a:r>
                <a:r>
                  <a:rPr lang="en-IN" sz="2500" dirty="0">
                    <a:solidFill>
                      <a:srgbClr val="00B050"/>
                    </a:solidFill>
                    <a:latin typeface="Times New Roman" panose="02020603050405020304" pitchFamily="18" charset="0"/>
                    <a:cs typeface="Times New Roman" panose="02020603050405020304" pitchFamily="18" charset="0"/>
                  </a:rPr>
                  <a:t>population variances </a:t>
                </a:r>
                <a14:m>
                  <m:oMath xmlns:m="http://schemas.openxmlformats.org/officeDocument/2006/math">
                    <m:sSubSup>
                      <m:sSubSupPr>
                        <m:ctrlPr>
                          <a:rPr lang="en-GB" sz="2500" i="1">
                            <a:solidFill>
                              <a:srgbClr val="00B050"/>
                            </a:solidFill>
                            <a:latin typeface="Cambria Math" panose="02040503050406030204" pitchFamily="18" charset="0"/>
                            <a:cs typeface="Times New Roman" panose="02020603050405020304" pitchFamily="18" charset="0"/>
                          </a:rPr>
                        </m:ctrlPr>
                      </m:sSubSupPr>
                      <m:e>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500" i="1">
                            <a:solidFill>
                              <a:srgbClr val="00B050"/>
                            </a:solidFill>
                            <a:latin typeface="Cambria Math" panose="02040503050406030204" pitchFamily="18" charset="0"/>
                            <a:cs typeface="Times New Roman" panose="02020603050405020304" pitchFamily="18" charset="0"/>
                          </a:rPr>
                          <m:t>2</m:t>
                        </m:r>
                      </m:sup>
                    </m:sSubSup>
                  </m:oMath>
                </a14:m>
                <a:r>
                  <a:rPr lang="en-IN" sz="2500" dirty="0">
                    <a:solidFill>
                      <a:srgbClr val="00B050"/>
                    </a:solidFill>
                    <a:latin typeface="Times New Roman" panose="02020603050405020304" pitchFamily="18" charset="0"/>
                    <a:cs typeface="Times New Roman" panose="02020603050405020304" pitchFamily="18" charset="0"/>
                  </a:rPr>
                  <a:t>and </a:t>
                </a:r>
                <a14:m>
                  <m:oMath xmlns:m="http://schemas.openxmlformats.org/officeDocument/2006/math">
                    <m:sSubSup>
                      <m:sSubSupPr>
                        <m:ctrlPr>
                          <a:rPr lang="en-GB" sz="2500" i="1">
                            <a:solidFill>
                              <a:srgbClr val="00B050"/>
                            </a:solidFill>
                            <a:latin typeface="Cambria Math" panose="02040503050406030204" pitchFamily="18" charset="0"/>
                            <a:cs typeface="Times New Roman" panose="02020603050405020304" pitchFamily="18" charset="0"/>
                          </a:rPr>
                        </m:ctrlPr>
                      </m:sSubSupPr>
                      <m:e>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2</m:t>
                        </m:r>
                      </m:sub>
                      <m:sup>
                        <m:r>
                          <a:rPr lang="en-GB" sz="2500" i="1">
                            <a:solidFill>
                              <a:srgbClr val="00B050"/>
                            </a:solidFill>
                            <a:latin typeface="Cambria Math" panose="02040503050406030204" pitchFamily="18" charset="0"/>
                            <a:cs typeface="Times New Roman" panose="02020603050405020304" pitchFamily="18" charset="0"/>
                          </a:rPr>
                          <m:t>2</m:t>
                        </m:r>
                      </m:sup>
                    </m:sSubSup>
                  </m:oMath>
                </a14:m>
                <a:r>
                  <a:rPr lang="en-IN" sz="2500" dirty="0">
                    <a:solidFill>
                      <a:srgbClr val="00B050"/>
                    </a:solidFill>
                    <a:latin typeface="Times New Roman" panose="02020603050405020304" pitchFamily="18" charset="0"/>
                    <a:cs typeface="Times New Roman" panose="02020603050405020304" pitchFamily="18" charset="0"/>
                  </a:rPr>
                  <a:t> are unknown but equal</a:t>
                </a:r>
                <a:r>
                  <a:rPr lang="en-IN" sz="2500" dirty="0">
                    <a:latin typeface="Times New Roman" panose="02020603050405020304" pitchFamily="18" charset="0"/>
                    <a:cs typeface="Times New Roman" panose="02020603050405020304" pitchFamily="18" charset="0"/>
                  </a:rPr>
                  <a:t>, the test statistic is</a:t>
                </a:r>
                <a:endParaRPr lang="en-US" sz="2500" dirty="0"/>
              </a:p>
              <a:p>
                <a:pPr marL="0" indent="0" algn="just">
                  <a:buNone/>
                </a:pPr>
                <a14:m>
                  <m:oMathPara xmlns:m="http://schemas.openxmlformats.org/officeDocument/2006/math">
                    <m:oMathParaPr>
                      <m:jc m:val="centerGroup"/>
                    </m:oMathParaPr>
                    <m:oMath xmlns:m="http://schemas.openxmlformats.org/officeDocument/2006/math">
                      <m:r>
                        <a:rPr lang="en-US" sz="2500" i="1">
                          <a:solidFill>
                            <a:srgbClr val="0070C0"/>
                          </a:solidFill>
                          <a:latin typeface="Cambria Math" panose="02040503050406030204" pitchFamily="18" charset="0"/>
                        </a:rPr>
                        <m:t>𝑇</m:t>
                      </m:r>
                      <m:r>
                        <a:rPr lang="en-US" sz="2500" i="1">
                          <a:solidFill>
                            <a:srgbClr val="0070C0"/>
                          </a:solidFill>
                          <a:latin typeface="Cambria Math" panose="02040503050406030204" pitchFamily="18" charset="0"/>
                        </a:rPr>
                        <m:t>= </m:t>
                      </m:r>
                      <m:f>
                        <m:fPr>
                          <m:ctrlPr>
                            <a:rPr lang="en-US" sz="2500" i="1">
                              <a:solidFill>
                                <a:srgbClr val="0070C0"/>
                              </a:solidFill>
                              <a:latin typeface="Cambria Math" panose="02040503050406030204" pitchFamily="18" charset="0"/>
                            </a:rPr>
                          </m:ctrlPr>
                        </m:fPr>
                        <m:num>
                          <m:acc>
                            <m:accPr>
                              <m:chr m:val="̅"/>
                              <m:ctrlPr>
                                <a:rPr lang="en-IN"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𝑋</m:t>
                              </m:r>
                            </m:e>
                          </m:acc>
                          <m:r>
                            <a:rPr lang="en-GB" sz="2500" i="1">
                              <a:solidFill>
                                <a:srgbClr val="0070C0"/>
                              </a:solidFill>
                              <a:latin typeface="Cambria Math" panose="02040503050406030204" pitchFamily="18" charset="0"/>
                              <a:cs typeface="Times New Roman" panose="02020603050405020304" pitchFamily="18" charset="0"/>
                            </a:rPr>
                            <m:t> − </m:t>
                          </m:r>
                          <m:acc>
                            <m:accPr>
                              <m:chr m:val="̅"/>
                              <m:ctrlPr>
                                <a:rPr lang="en-GB"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𝑌</m:t>
                              </m:r>
                            </m:e>
                          </m:acc>
                          <m:r>
                            <a:rPr lang="en-US" sz="2500" i="1">
                              <a:solidFill>
                                <a:srgbClr val="0070C0"/>
                              </a:solidFill>
                              <a:latin typeface="Cambria Math" panose="02040503050406030204" pitchFamily="18" charset="0"/>
                              <a:cs typeface="Times New Roman" panose="02020603050405020304" pitchFamily="18" charset="0"/>
                            </a:rPr>
                            <m:t> −(</m:t>
                          </m:r>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sz="2500" i="1">
                                  <a:solidFill>
                                    <a:srgbClr val="0070C0"/>
                                  </a:solidFill>
                                  <a:latin typeface="Cambria Math" panose="02040503050406030204" pitchFamily="18" charset="0"/>
                                  <a:cs typeface="Times New Roman" panose="02020603050405020304" pitchFamily="18" charset="0"/>
                                </a:rPr>
                                <m:t>1</m:t>
                              </m:r>
                            </m:sub>
                          </m:sSub>
                          <m:r>
                            <a:rPr lang="en-GB" sz="2500" i="1">
                              <a:solidFill>
                                <a:srgbClr val="0070C0"/>
                              </a:solidFill>
                              <a:latin typeface="Cambria Math" panose="02040503050406030204" pitchFamily="18" charset="0"/>
                              <a:cs typeface="Times New Roman" panose="02020603050405020304" pitchFamily="18" charset="0"/>
                            </a:rPr>
                            <m:t>−</m:t>
                          </m:r>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sz="2500" i="1">
                                  <a:solidFill>
                                    <a:srgbClr val="0070C0"/>
                                  </a:solidFill>
                                  <a:latin typeface="Cambria Math" panose="02040503050406030204" pitchFamily="18" charset="0"/>
                                  <a:cs typeface="Times New Roman" panose="02020603050405020304" pitchFamily="18" charset="0"/>
                                </a:rPr>
                                <m:t>2</m:t>
                              </m:r>
                            </m:sub>
                          </m:sSub>
                          <m:r>
                            <a:rPr lang="en-US" sz="2500" i="1">
                              <a:solidFill>
                                <a:srgbClr val="0070C0"/>
                              </a:solidFill>
                              <a:latin typeface="Cambria Math" panose="02040503050406030204" pitchFamily="18" charset="0"/>
                              <a:cs typeface="Times New Roman" panose="02020603050405020304" pitchFamily="18" charset="0"/>
                            </a:rPr>
                            <m:t>)</m:t>
                          </m:r>
                        </m:num>
                        <m:den>
                          <m:sSub>
                            <m:sSubPr>
                              <m:ctrlPr>
                                <a:rPr lang="en-US" sz="2500" i="1">
                                  <a:solidFill>
                                    <a:srgbClr val="0070C0"/>
                                  </a:solidFill>
                                  <a:latin typeface="Cambria Math" panose="02040503050406030204" pitchFamily="18" charset="0"/>
                                  <a:cs typeface="Times New Roman" panose="02020603050405020304" pitchFamily="18" charset="0"/>
                                </a:rPr>
                              </m:ctrlPr>
                            </m:sSubPr>
                            <m:e>
                              <m:r>
                                <a:rPr lang="en-US" sz="2500" i="1">
                                  <a:solidFill>
                                    <a:srgbClr val="0070C0"/>
                                  </a:solidFill>
                                  <a:latin typeface="Cambria Math" panose="02040503050406030204" pitchFamily="18" charset="0"/>
                                  <a:cs typeface="Times New Roman" panose="02020603050405020304" pitchFamily="18" charset="0"/>
                                </a:rPr>
                                <m:t>𝑠</m:t>
                              </m:r>
                            </m:e>
                            <m:sub>
                              <m:r>
                                <a:rPr lang="en-US" sz="2500" i="1">
                                  <a:solidFill>
                                    <a:srgbClr val="0070C0"/>
                                  </a:solidFill>
                                  <a:latin typeface="Cambria Math" panose="02040503050406030204" pitchFamily="18" charset="0"/>
                                  <a:cs typeface="Times New Roman" panose="02020603050405020304" pitchFamily="18" charset="0"/>
                                </a:rPr>
                                <m:t>𝑝</m:t>
                              </m:r>
                            </m:sub>
                          </m:sSub>
                          <m:rad>
                            <m:radPr>
                              <m:degHide m:val="on"/>
                              <m:ctrlPr>
                                <a:rPr lang="en-GB" sz="2500" i="1">
                                  <a:solidFill>
                                    <a:srgbClr val="0070C0"/>
                                  </a:solidFill>
                                  <a:latin typeface="Cambria Math" panose="02040503050406030204" pitchFamily="18" charset="0"/>
                                  <a:cs typeface="Times New Roman" panose="02020603050405020304" pitchFamily="18" charset="0"/>
                                </a:rPr>
                              </m:ctrlPr>
                            </m:radPr>
                            <m:deg/>
                            <m:e>
                              <m:f>
                                <m:fPr>
                                  <m:ctrlPr>
                                    <a:rPr lang="en-GB" sz="2500" i="1">
                                      <a:solidFill>
                                        <a:srgbClr val="0070C0"/>
                                      </a:solidFill>
                                      <a:latin typeface="Cambria Math" panose="02040503050406030204" pitchFamily="18" charset="0"/>
                                      <a:cs typeface="Times New Roman" panose="02020603050405020304" pitchFamily="18" charset="0"/>
                                    </a:rPr>
                                  </m:ctrlPr>
                                </m:fPr>
                                <m:num>
                                  <m:r>
                                    <a:rPr lang="en-US" sz="2500" i="1">
                                      <a:solidFill>
                                        <a:srgbClr val="0070C0"/>
                                      </a:solidFill>
                                      <a:latin typeface="Cambria Math" panose="02040503050406030204" pitchFamily="18" charset="0"/>
                                      <a:cs typeface="Times New Roman" panose="02020603050405020304" pitchFamily="18" charset="0"/>
                                    </a:rPr>
                                    <m:t>1</m:t>
                                  </m:r>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1</m:t>
                                      </m:r>
                                    </m:sub>
                                  </m:sSub>
                                </m:den>
                              </m:f>
                              <m:r>
                                <a:rPr lang="en-GB" sz="2500" i="1">
                                  <a:solidFill>
                                    <a:srgbClr val="0070C0"/>
                                  </a:solidFill>
                                  <a:latin typeface="Cambria Math" panose="02040503050406030204" pitchFamily="18" charset="0"/>
                                  <a:cs typeface="Times New Roman" panose="02020603050405020304" pitchFamily="18" charset="0"/>
                                </a:rPr>
                                <m:t>+ </m:t>
                              </m:r>
                              <m:f>
                                <m:fPr>
                                  <m:ctrlPr>
                                    <a:rPr lang="en-GB" sz="2500" i="1">
                                      <a:solidFill>
                                        <a:srgbClr val="0070C0"/>
                                      </a:solidFill>
                                      <a:latin typeface="Cambria Math" panose="02040503050406030204" pitchFamily="18" charset="0"/>
                                      <a:cs typeface="Times New Roman" panose="02020603050405020304" pitchFamily="18" charset="0"/>
                                    </a:rPr>
                                  </m:ctrlPr>
                                </m:fPr>
                                <m:num>
                                  <m:r>
                                    <a:rPr lang="en-US" sz="2500" i="1">
                                      <a:solidFill>
                                        <a:srgbClr val="0070C0"/>
                                      </a:solidFill>
                                      <a:latin typeface="Cambria Math" panose="02040503050406030204" pitchFamily="18" charset="0"/>
                                      <a:cs typeface="Times New Roman" panose="02020603050405020304" pitchFamily="18" charset="0"/>
                                    </a:rPr>
                                    <m:t>1</m:t>
                                  </m:r>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2</m:t>
                                      </m:r>
                                    </m:sub>
                                  </m:sSub>
                                </m:den>
                              </m:f>
                            </m:e>
                          </m:rad>
                        </m:den>
                      </m:f>
                    </m:oMath>
                  </m:oMathPara>
                </a14:m>
                <a:endParaRPr lang="en-US" sz="2500" dirty="0"/>
              </a:p>
              <a:p>
                <a:pPr marL="0" indent="0" algn="just">
                  <a:buNone/>
                </a:pPr>
                <a:r>
                  <a:rPr lang="en-US" sz="2500" dirty="0">
                    <a:latin typeface="Times New Roman" panose="02020603050405020304" pitchFamily="18" charset="0"/>
                    <a:cs typeface="Times New Roman" panose="02020603050405020304" pitchFamily="18" charset="0"/>
                  </a:rPr>
                  <a:t>where T has a t distribution with degrees of freedom       </a:t>
                </a:r>
                <a14:m>
                  <m:oMath xmlns:m="http://schemas.openxmlformats.org/officeDocument/2006/math">
                    <m:sSub>
                      <m:sSubPr>
                        <m:ctrlPr>
                          <a:rPr lang="en-US" sz="2500" i="1">
                            <a:solidFill>
                              <a:srgbClr val="0070C0"/>
                            </a:solidFill>
                            <a:latin typeface="Cambria Math" panose="02040503050406030204" pitchFamily="18" charset="0"/>
                            <a:cs typeface="Times New Roman" panose="02020603050405020304" pitchFamily="18" charset="0"/>
                          </a:rPr>
                        </m:ctrlPr>
                      </m:sSubPr>
                      <m:e>
                        <m:r>
                          <a:rPr lang="en-US" sz="2500" i="1">
                            <a:solidFill>
                              <a:srgbClr val="0070C0"/>
                            </a:solidFill>
                            <a:latin typeface="Cambria Math" panose="02040503050406030204" pitchFamily="18" charset="0"/>
                            <a:cs typeface="Times New Roman" panose="02020603050405020304" pitchFamily="18" charset="0"/>
                          </a:rPr>
                          <m:t>𝑛</m:t>
                        </m:r>
                      </m:e>
                      <m:sub>
                        <m:r>
                          <a:rPr lang="en-US" sz="2500" i="1">
                            <a:solidFill>
                              <a:srgbClr val="0070C0"/>
                            </a:solidFill>
                            <a:latin typeface="Cambria Math" panose="02040503050406030204" pitchFamily="18" charset="0"/>
                            <a:cs typeface="Times New Roman" panose="02020603050405020304" pitchFamily="18" charset="0"/>
                          </a:rPr>
                          <m:t>1</m:t>
                        </m:r>
                      </m:sub>
                    </m:sSub>
                    <m:r>
                      <a:rPr lang="en-US" sz="2500" i="1">
                        <a:solidFill>
                          <a:srgbClr val="0070C0"/>
                        </a:solidFill>
                        <a:latin typeface="Cambria Math" panose="02040503050406030204" pitchFamily="18" charset="0"/>
                        <a:cs typeface="Times New Roman" panose="02020603050405020304" pitchFamily="18" charset="0"/>
                      </a:rPr>
                      <m:t>+</m:t>
                    </m:r>
                    <m:sSub>
                      <m:sSubPr>
                        <m:ctrlPr>
                          <a:rPr lang="en-US" sz="2500" i="1">
                            <a:solidFill>
                              <a:srgbClr val="0070C0"/>
                            </a:solidFill>
                            <a:latin typeface="Cambria Math" panose="02040503050406030204" pitchFamily="18" charset="0"/>
                            <a:cs typeface="Times New Roman" panose="02020603050405020304" pitchFamily="18" charset="0"/>
                          </a:rPr>
                        </m:ctrlPr>
                      </m:sSubPr>
                      <m:e>
                        <m:r>
                          <a:rPr lang="en-US" sz="2500" i="1">
                            <a:solidFill>
                              <a:srgbClr val="0070C0"/>
                            </a:solidFill>
                            <a:latin typeface="Cambria Math" panose="02040503050406030204" pitchFamily="18" charset="0"/>
                            <a:cs typeface="Times New Roman" panose="02020603050405020304" pitchFamily="18" charset="0"/>
                          </a:rPr>
                          <m:t>𝑛</m:t>
                        </m:r>
                      </m:e>
                      <m:sub>
                        <m:r>
                          <a:rPr lang="en-US" sz="2500" i="1">
                            <a:solidFill>
                              <a:srgbClr val="0070C0"/>
                            </a:solidFill>
                            <a:latin typeface="Cambria Math" panose="02040503050406030204" pitchFamily="18" charset="0"/>
                            <a:cs typeface="Times New Roman" panose="02020603050405020304" pitchFamily="18" charset="0"/>
                          </a:rPr>
                          <m:t>2</m:t>
                        </m:r>
                      </m:sub>
                    </m:sSub>
                    <m:r>
                      <a:rPr lang="en-US" sz="2500" i="1">
                        <a:solidFill>
                          <a:srgbClr val="0070C0"/>
                        </a:solidFill>
                        <a:latin typeface="Cambria Math" panose="02040503050406030204" pitchFamily="18" charset="0"/>
                        <a:cs typeface="Times New Roman" panose="02020603050405020304" pitchFamily="18" charset="0"/>
                      </a:rPr>
                      <m:t> −</m:t>
                    </m:r>
                    <m:r>
                      <a:rPr lang="en-US" sz="2500" i="1">
                        <a:solidFill>
                          <a:srgbClr val="0070C0"/>
                        </a:solidFill>
                        <a:latin typeface="Cambria Math" panose="02040503050406030204" pitchFamily="18" charset="0"/>
                        <a:cs typeface="Times New Roman" panose="02020603050405020304" pitchFamily="18" charset="0"/>
                      </a:rPr>
                      <m:t>2</m:t>
                    </m:r>
                  </m:oMath>
                </a14:m>
                <a:r>
                  <a:rPr lang="en-US" sz="2500" dirty="0">
                    <a:solidFill>
                      <a:srgbClr val="0070C0"/>
                    </a:solidFill>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US" sz="2500" i="1">
                            <a:solidFill>
                              <a:srgbClr val="0070C0"/>
                            </a:solidFill>
                            <a:latin typeface="Cambria Math" panose="02040503050406030204" pitchFamily="18" charset="0"/>
                            <a:cs typeface="Times New Roman" panose="02020603050405020304" pitchFamily="18" charset="0"/>
                          </a:rPr>
                          <m:t>𝑆</m:t>
                        </m:r>
                      </m:e>
                      <m:sub>
                        <m:r>
                          <a:rPr lang="en-US" sz="2500" i="1">
                            <a:solidFill>
                              <a:srgbClr val="0070C0"/>
                            </a:solidFill>
                            <a:latin typeface="Cambria Math" panose="02040503050406030204" pitchFamily="18" charset="0"/>
                            <a:cs typeface="Times New Roman" panose="02020603050405020304" pitchFamily="18" charset="0"/>
                          </a:rPr>
                          <m:t>𝑝</m:t>
                        </m:r>
                      </m:sub>
                    </m:sSub>
                    <m:r>
                      <a:rPr lang="en-US" sz="2500" i="1">
                        <a:solidFill>
                          <a:srgbClr val="0070C0"/>
                        </a:solidFill>
                        <a:latin typeface="Cambria Math" panose="02040503050406030204" pitchFamily="18" charset="0"/>
                        <a:cs typeface="Times New Roman" panose="02020603050405020304" pitchFamily="18" charset="0"/>
                      </a:rPr>
                      <m:t>= </m:t>
                    </m:r>
                    <m:rad>
                      <m:radPr>
                        <m:degHide m:val="on"/>
                        <m:ctrlPr>
                          <a:rPr lang="en-US" sz="2500" i="1">
                            <a:solidFill>
                              <a:srgbClr val="0070C0"/>
                            </a:solidFill>
                            <a:latin typeface="Cambria Math" panose="02040503050406030204" pitchFamily="18" charset="0"/>
                            <a:cs typeface="Times New Roman" panose="02020603050405020304" pitchFamily="18" charset="0"/>
                          </a:rPr>
                        </m:ctrlPr>
                      </m:radPr>
                      <m:deg/>
                      <m:e>
                        <m:f>
                          <m:fPr>
                            <m:ctrlPr>
                              <a:rPr lang="en-US" sz="2500" i="1">
                                <a:solidFill>
                                  <a:srgbClr val="0070C0"/>
                                </a:solidFill>
                                <a:latin typeface="Cambria Math" panose="02040503050406030204" pitchFamily="18" charset="0"/>
                                <a:cs typeface="Times New Roman" panose="02020603050405020304" pitchFamily="18" charset="0"/>
                              </a:rPr>
                            </m:ctrlPr>
                          </m:fPr>
                          <m:num>
                            <m:d>
                              <m:dPr>
                                <m:ctrlPr>
                                  <a:rPr lang="en-US" sz="2500" i="1">
                                    <a:solidFill>
                                      <a:srgbClr val="0070C0"/>
                                    </a:solidFill>
                                    <a:latin typeface="Cambria Math" panose="02040503050406030204" pitchFamily="18" charset="0"/>
                                    <a:cs typeface="Times New Roman" panose="02020603050405020304" pitchFamily="18" charset="0"/>
                                  </a:rPr>
                                </m:ctrlPr>
                              </m:dPr>
                              <m:e>
                                <m:sSub>
                                  <m:sSubPr>
                                    <m:ctrlPr>
                                      <a:rPr lang="en-US" sz="2500" i="1">
                                        <a:solidFill>
                                          <a:srgbClr val="0070C0"/>
                                        </a:solidFill>
                                        <a:latin typeface="Cambria Math" panose="02040503050406030204" pitchFamily="18" charset="0"/>
                                        <a:cs typeface="Times New Roman" panose="02020603050405020304" pitchFamily="18" charset="0"/>
                                      </a:rPr>
                                    </m:ctrlPr>
                                  </m:sSubPr>
                                  <m:e>
                                    <m:r>
                                      <a:rPr lang="en-US" sz="2500" i="1">
                                        <a:solidFill>
                                          <a:srgbClr val="0070C0"/>
                                        </a:solidFill>
                                        <a:latin typeface="Cambria Math" panose="02040503050406030204" pitchFamily="18" charset="0"/>
                                        <a:cs typeface="Times New Roman" panose="02020603050405020304" pitchFamily="18" charset="0"/>
                                      </a:rPr>
                                      <m:t>𝑛</m:t>
                                    </m:r>
                                  </m:e>
                                  <m:sub>
                                    <m:r>
                                      <a:rPr lang="en-US" sz="2500" i="1">
                                        <a:solidFill>
                                          <a:srgbClr val="0070C0"/>
                                        </a:solidFill>
                                        <a:latin typeface="Cambria Math" panose="02040503050406030204" pitchFamily="18" charset="0"/>
                                        <a:cs typeface="Times New Roman" panose="02020603050405020304" pitchFamily="18" charset="0"/>
                                      </a:rPr>
                                      <m:t>1</m:t>
                                    </m:r>
                                  </m:sub>
                                </m:sSub>
                                <m:r>
                                  <a:rPr lang="en-US" sz="2500" i="1">
                                    <a:solidFill>
                                      <a:srgbClr val="0070C0"/>
                                    </a:solidFill>
                                    <a:latin typeface="Cambria Math" panose="02040503050406030204" pitchFamily="18" charset="0"/>
                                    <a:cs typeface="Times New Roman" panose="02020603050405020304" pitchFamily="18" charset="0"/>
                                  </a:rPr>
                                  <m:t>−</m:t>
                                </m:r>
                                <m:r>
                                  <a:rPr lang="en-US" sz="2500" i="1">
                                    <a:solidFill>
                                      <a:srgbClr val="0070C0"/>
                                    </a:solidFill>
                                    <a:latin typeface="Cambria Math" panose="02040503050406030204" pitchFamily="18" charset="0"/>
                                    <a:cs typeface="Times New Roman" panose="02020603050405020304" pitchFamily="18" charset="0"/>
                                  </a:rPr>
                                  <m:t>1</m:t>
                                </m:r>
                              </m:e>
                            </m:d>
                            <m:sSubSup>
                              <m:sSubSupPr>
                                <m:ctrlPr>
                                  <a:rPr lang="en-US" sz="2500" i="1">
                                    <a:solidFill>
                                      <a:srgbClr val="0070C0"/>
                                    </a:solidFill>
                                    <a:latin typeface="Cambria Math" panose="02040503050406030204" pitchFamily="18" charset="0"/>
                                    <a:cs typeface="Times New Roman" panose="02020603050405020304" pitchFamily="18" charset="0"/>
                                  </a:rPr>
                                </m:ctrlPr>
                              </m:sSubSupPr>
                              <m:e>
                                <m:r>
                                  <a:rPr lang="en-US" sz="2500" i="1">
                                    <a:solidFill>
                                      <a:srgbClr val="0070C0"/>
                                    </a:solidFill>
                                    <a:latin typeface="Cambria Math" panose="02040503050406030204" pitchFamily="18" charset="0"/>
                                    <a:cs typeface="Times New Roman" panose="02020603050405020304" pitchFamily="18" charset="0"/>
                                  </a:rPr>
                                  <m:t>𝑠</m:t>
                                </m:r>
                              </m:e>
                              <m:sub>
                                <m:r>
                                  <a:rPr lang="en-US" sz="2500" i="1">
                                    <a:solidFill>
                                      <a:srgbClr val="0070C0"/>
                                    </a:solidFill>
                                    <a:latin typeface="Cambria Math" panose="02040503050406030204" pitchFamily="18" charset="0"/>
                                    <a:cs typeface="Times New Roman" panose="02020603050405020304" pitchFamily="18" charset="0"/>
                                  </a:rPr>
                                  <m:t>1</m:t>
                                </m:r>
                              </m:sub>
                              <m:sup>
                                <m:r>
                                  <a:rPr lang="en-US" sz="2500" i="1">
                                    <a:solidFill>
                                      <a:srgbClr val="0070C0"/>
                                    </a:solidFill>
                                    <a:latin typeface="Cambria Math" panose="02040503050406030204" pitchFamily="18" charset="0"/>
                                    <a:cs typeface="Times New Roman" panose="02020603050405020304" pitchFamily="18" charset="0"/>
                                  </a:rPr>
                                  <m:t>2</m:t>
                                </m:r>
                              </m:sup>
                            </m:sSubSup>
                            <m:r>
                              <a:rPr lang="en-US" sz="2500" i="1">
                                <a:solidFill>
                                  <a:srgbClr val="0070C0"/>
                                </a:solidFill>
                                <a:latin typeface="Cambria Math" panose="02040503050406030204" pitchFamily="18" charset="0"/>
                                <a:cs typeface="Times New Roman" panose="02020603050405020304" pitchFamily="18" charset="0"/>
                              </a:rPr>
                              <m:t>+</m:t>
                            </m:r>
                            <m:d>
                              <m:dPr>
                                <m:ctrlPr>
                                  <a:rPr lang="en-US" sz="2500" i="1">
                                    <a:solidFill>
                                      <a:srgbClr val="0070C0"/>
                                    </a:solidFill>
                                    <a:latin typeface="Cambria Math" panose="02040503050406030204" pitchFamily="18" charset="0"/>
                                    <a:cs typeface="Times New Roman" panose="02020603050405020304" pitchFamily="18" charset="0"/>
                                  </a:rPr>
                                </m:ctrlPr>
                              </m:dPr>
                              <m:e>
                                <m:sSub>
                                  <m:sSubPr>
                                    <m:ctrlPr>
                                      <a:rPr lang="en-US" sz="2500" i="1">
                                        <a:solidFill>
                                          <a:srgbClr val="0070C0"/>
                                        </a:solidFill>
                                        <a:latin typeface="Cambria Math" panose="02040503050406030204" pitchFamily="18" charset="0"/>
                                        <a:cs typeface="Times New Roman" panose="02020603050405020304" pitchFamily="18" charset="0"/>
                                      </a:rPr>
                                    </m:ctrlPr>
                                  </m:sSubPr>
                                  <m:e>
                                    <m:r>
                                      <a:rPr lang="en-US" sz="2500" i="1">
                                        <a:solidFill>
                                          <a:srgbClr val="0070C0"/>
                                        </a:solidFill>
                                        <a:latin typeface="Cambria Math" panose="02040503050406030204" pitchFamily="18" charset="0"/>
                                        <a:cs typeface="Times New Roman" panose="02020603050405020304" pitchFamily="18" charset="0"/>
                                      </a:rPr>
                                      <m:t>𝑛</m:t>
                                    </m:r>
                                  </m:e>
                                  <m:sub>
                                    <m:r>
                                      <a:rPr lang="en-US" sz="2500" i="1">
                                        <a:solidFill>
                                          <a:srgbClr val="0070C0"/>
                                        </a:solidFill>
                                        <a:latin typeface="Cambria Math" panose="02040503050406030204" pitchFamily="18" charset="0"/>
                                        <a:cs typeface="Times New Roman" panose="02020603050405020304" pitchFamily="18" charset="0"/>
                                      </a:rPr>
                                      <m:t>2</m:t>
                                    </m:r>
                                  </m:sub>
                                </m:sSub>
                                <m:r>
                                  <a:rPr lang="en-US" sz="2500" i="1">
                                    <a:solidFill>
                                      <a:srgbClr val="0070C0"/>
                                    </a:solidFill>
                                    <a:latin typeface="Cambria Math" panose="02040503050406030204" pitchFamily="18" charset="0"/>
                                    <a:cs typeface="Times New Roman" panose="02020603050405020304" pitchFamily="18" charset="0"/>
                                  </a:rPr>
                                  <m:t>−</m:t>
                                </m:r>
                                <m:r>
                                  <a:rPr lang="en-US" sz="2500" i="1">
                                    <a:solidFill>
                                      <a:srgbClr val="0070C0"/>
                                    </a:solidFill>
                                    <a:latin typeface="Cambria Math" panose="02040503050406030204" pitchFamily="18" charset="0"/>
                                    <a:cs typeface="Times New Roman" panose="02020603050405020304" pitchFamily="18" charset="0"/>
                                  </a:rPr>
                                  <m:t>1</m:t>
                                </m:r>
                              </m:e>
                            </m:d>
                            <m:sSubSup>
                              <m:sSubSupPr>
                                <m:ctrlPr>
                                  <a:rPr lang="en-US" sz="2500" i="1">
                                    <a:solidFill>
                                      <a:srgbClr val="0070C0"/>
                                    </a:solidFill>
                                    <a:latin typeface="Cambria Math" panose="02040503050406030204" pitchFamily="18" charset="0"/>
                                    <a:cs typeface="Times New Roman" panose="02020603050405020304" pitchFamily="18" charset="0"/>
                                  </a:rPr>
                                </m:ctrlPr>
                              </m:sSubSupPr>
                              <m:e>
                                <m:r>
                                  <a:rPr lang="en-US" sz="2500" i="1">
                                    <a:solidFill>
                                      <a:srgbClr val="0070C0"/>
                                    </a:solidFill>
                                    <a:latin typeface="Cambria Math" panose="02040503050406030204" pitchFamily="18" charset="0"/>
                                    <a:cs typeface="Times New Roman" panose="02020603050405020304" pitchFamily="18" charset="0"/>
                                  </a:rPr>
                                  <m:t>𝑠</m:t>
                                </m:r>
                              </m:e>
                              <m:sub>
                                <m:r>
                                  <a:rPr lang="en-US" sz="2500" i="1">
                                    <a:solidFill>
                                      <a:srgbClr val="0070C0"/>
                                    </a:solidFill>
                                    <a:latin typeface="Cambria Math" panose="02040503050406030204" pitchFamily="18" charset="0"/>
                                    <a:cs typeface="Times New Roman" panose="02020603050405020304" pitchFamily="18" charset="0"/>
                                  </a:rPr>
                                  <m:t>2</m:t>
                                </m:r>
                              </m:sub>
                              <m:sup>
                                <m:r>
                                  <a:rPr lang="en-US" sz="2500" i="1">
                                    <a:solidFill>
                                      <a:srgbClr val="0070C0"/>
                                    </a:solidFill>
                                    <a:latin typeface="Cambria Math" panose="02040503050406030204" pitchFamily="18" charset="0"/>
                                    <a:cs typeface="Times New Roman" panose="02020603050405020304" pitchFamily="18" charset="0"/>
                                  </a:rPr>
                                  <m:t>2</m:t>
                                </m:r>
                              </m:sup>
                            </m:sSubSup>
                          </m:num>
                          <m:den>
                            <m:sSub>
                              <m:sSubPr>
                                <m:ctrlPr>
                                  <a:rPr lang="en-US" sz="2500" i="1">
                                    <a:solidFill>
                                      <a:srgbClr val="0070C0"/>
                                    </a:solidFill>
                                    <a:latin typeface="Cambria Math" panose="02040503050406030204" pitchFamily="18" charset="0"/>
                                    <a:cs typeface="Times New Roman" panose="02020603050405020304" pitchFamily="18" charset="0"/>
                                  </a:rPr>
                                </m:ctrlPr>
                              </m:sSubPr>
                              <m:e>
                                <m:r>
                                  <a:rPr lang="en-US" sz="2500" i="1">
                                    <a:solidFill>
                                      <a:srgbClr val="0070C0"/>
                                    </a:solidFill>
                                    <a:latin typeface="Cambria Math" panose="02040503050406030204" pitchFamily="18" charset="0"/>
                                    <a:cs typeface="Times New Roman" panose="02020603050405020304" pitchFamily="18" charset="0"/>
                                  </a:rPr>
                                  <m:t>𝑛</m:t>
                                </m:r>
                              </m:e>
                              <m:sub>
                                <m:r>
                                  <a:rPr lang="en-US" sz="2500" i="1">
                                    <a:solidFill>
                                      <a:srgbClr val="0070C0"/>
                                    </a:solidFill>
                                    <a:latin typeface="Cambria Math" panose="02040503050406030204" pitchFamily="18" charset="0"/>
                                    <a:cs typeface="Times New Roman" panose="02020603050405020304" pitchFamily="18" charset="0"/>
                                  </a:rPr>
                                  <m:t>1</m:t>
                                </m:r>
                              </m:sub>
                            </m:sSub>
                            <m:r>
                              <a:rPr lang="en-US" sz="2500" i="1">
                                <a:solidFill>
                                  <a:srgbClr val="0070C0"/>
                                </a:solidFill>
                                <a:latin typeface="Cambria Math" panose="02040503050406030204" pitchFamily="18" charset="0"/>
                                <a:cs typeface="Times New Roman" panose="02020603050405020304" pitchFamily="18" charset="0"/>
                              </a:rPr>
                              <m:t>+</m:t>
                            </m:r>
                            <m:sSub>
                              <m:sSubPr>
                                <m:ctrlPr>
                                  <a:rPr lang="en-US" sz="2500" i="1">
                                    <a:solidFill>
                                      <a:srgbClr val="0070C0"/>
                                    </a:solidFill>
                                    <a:latin typeface="Cambria Math" panose="02040503050406030204" pitchFamily="18" charset="0"/>
                                    <a:cs typeface="Times New Roman" panose="02020603050405020304" pitchFamily="18" charset="0"/>
                                  </a:rPr>
                                </m:ctrlPr>
                              </m:sSubPr>
                              <m:e>
                                <m:r>
                                  <a:rPr lang="en-US" sz="2500" i="1">
                                    <a:solidFill>
                                      <a:srgbClr val="0070C0"/>
                                    </a:solidFill>
                                    <a:latin typeface="Cambria Math" panose="02040503050406030204" pitchFamily="18" charset="0"/>
                                    <a:cs typeface="Times New Roman" panose="02020603050405020304" pitchFamily="18" charset="0"/>
                                  </a:rPr>
                                  <m:t>𝑛</m:t>
                                </m:r>
                              </m:e>
                              <m:sub>
                                <m:r>
                                  <a:rPr lang="en-US" sz="2500" i="1">
                                    <a:solidFill>
                                      <a:srgbClr val="0070C0"/>
                                    </a:solidFill>
                                    <a:latin typeface="Cambria Math" panose="02040503050406030204" pitchFamily="18" charset="0"/>
                                    <a:cs typeface="Times New Roman" panose="02020603050405020304" pitchFamily="18" charset="0"/>
                                  </a:rPr>
                                  <m:t>2</m:t>
                                </m:r>
                              </m:sub>
                            </m:sSub>
                            <m:r>
                              <a:rPr lang="en-US" sz="2500" i="1">
                                <a:solidFill>
                                  <a:srgbClr val="0070C0"/>
                                </a:solidFill>
                                <a:latin typeface="Cambria Math" panose="02040503050406030204" pitchFamily="18" charset="0"/>
                                <a:cs typeface="Times New Roman" panose="02020603050405020304" pitchFamily="18" charset="0"/>
                              </a:rPr>
                              <m:t> −</m:t>
                            </m:r>
                            <m:r>
                              <a:rPr lang="en-US" sz="2500" i="1">
                                <a:solidFill>
                                  <a:srgbClr val="0070C0"/>
                                </a:solidFill>
                                <a:latin typeface="Cambria Math" panose="02040503050406030204" pitchFamily="18" charset="0"/>
                                <a:cs typeface="Times New Roman" panose="02020603050405020304" pitchFamily="18" charset="0"/>
                              </a:rPr>
                              <m:t>2</m:t>
                            </m:r>
                          </m:den>
                        </m:f>
                      </m:e>
                    </m:rad>
                  </m:oMath>
                </a14:m>
                <a:r>
                  <a:rPr lang="en-US" sz="2500" dirty="0">
                    <a:latin typeface="Times New Roman" panose="02020603050405020304" pitchFamily="18" charset="0"/>
                    <a:cs typeface="Times New Roman" panose="02020603050405020304" pitchFamily="18" charset="0"/>
                  </a:rPr>
                  <a:t>  is the pooled standard deviation from the two sample standard deviations.</a:t>
                </a:r>
                <a:endParaRPr lang="en-US" sz="2500" dirty="0">
                  <a:latin typeface="Times New Roman" panose="02020603050405020304" pitchFamily="18" charset="0"/>
                  <a:cs typeface="Times New Roman" panose="02020603050405020304" pitchFamily="18" charset="0"/>
                </a:endParaRPr>
              </a:p>
              <a:p>
                <a:pPr marL="0" indent="0" algn="just">
                  <a:buNone/>
                </a:pPr>
                <a:endParaRPr lang="en-US" sz="2500"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259632" y="548680"/>
                <a:ext cx="7576279" cy="4267200"/>
              </a:xfrm>
              <a:blipFill rotWithShape="1">
                <a:blip r:embed="rId1"/>
                <a:stretch>
                  <a:fillRect l="-6" t="-1" r="7" b="-33213"/>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1A869257-17EE-4185-9162-F296897D5173}"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51356" y="764704"/>
                <a:ext cx="7713132" cy="4525963"/>
              </a:xfrm>
            </p:spPr>
            <p:txBody>
              <a:bodyPr/>
              <a:lstStyle/>
              <a:p>
                <a:pPr marL="0" indent="0" algn="just">
                  <a:buNone/>
                </a:pPr>
                <a:r>
                  <a:rPr lang="en-IN" sz="2500" dirty="0">
                    <a:solidFill>
                      <a:srgbClr val="FF0000"/>
                    </a:solidFill>
                    <a:latin typeface="Times New Roman" panose="02020603050405020304" pitchFamily="18" charset="0"/>
                    <a:cs typeface="Times New Roman" panose="02020603050405020304" pitchFamily="18" charset="0"/>
                  </a:rPr>
                  <a:t>Case 4: </a:t>
                </a:r>
                <a:endParaRPr lang="en-IN" sz="2500" dirty="0">
                  <a:solidFill>
                    <a:srgbClr val="FF0000"/>
                  </a:solidFill>
                  <a:latin typeface="Times New Roman" panose="02020603050405020304" pitchFamily="18" charset="0"/>
                  <a:cs typeface="Times New Roman" panose="02020603050405020304" pitchFamily="18" charset="0"/>
                </a:endParaRPr>
              </a:p>
              <a:p>
                <a:pPr marL="0" indent="0" algn="just">
                  <a:buNone/>
                </a:pPr>
                <a:r>
                  <a:rPr lang="en-IN" sz="2500" dirty="0">
                    <a:latin typeface="Times New Roman" panose="02020603050405020304" pitchFamily="18" charset="0"/>
                    <a:cs typeface="Times New Roman" panose="02020603050405020304" pitchFamily="18" charset="0"/>
                  </a:rPr>
                  <a:t>When the two independent population distributions are </a:t>
                </a:r>
                <a:r>
                  <a:rPr lang="en-IN" sz="2500" dirty="0">
                    <a:solidFill>
                      <a:srgbClr val="00B050"/>
                    </a:solidFill>
                    <a:latin typeface="Times New Roman" panose="02020603050405020304" pitchFamily="18" charset="0"/>
                    <a:cs typeface="Times New Roman" panose="02020603050405020304" pitchFamily="18" charset="0"/>
                  </a:rPr>
                  <a:t>not normal</a:t>
                </a:r>
                <a:r>
                  <a:rPr lang="en-IN" sz="2500" dirty="0">
                    <a:latin typeface="Times New Roman" panose="02020603050405020304" pitchFamily="18" charset="0"/>
                    <a:cs typeface="Times New Roman" panose="02020603050405020304" pitchFamily="18" charset="0"/>
                  </a:rPr>
                  <a:t> and the </a:t>
                </a:r>
                <a:r>
                  <a:rPr lang="en-IN" sz="2500" dirty="0">
                    <a:solidFill>
                      <a:srgbClr val="00B050"/>
                    </a:solidFill>
                    <a:latin typeface="Times New Roman" panose="02020603050405020304" pitchFamily="18" charset="0"/>
                    <a:cs typeface="Times New Roman" panose="02020603050405020304" pitchFamily="18" charset="0"/>
                  </a:rPr>
                  <a:t>population variances </a:t>
                </a:r>
                <a14:m>
                  <m:oMath xmlns:m="http://schemas.openxmlformats.org/officeDocument/2006/math">
                    <m:sSubSup>
                      <m:sSubSupPr>
                        <m:ctrlPr>
                          <a:rPr lang="en-GB" sz="2500" i="1">
                            <a:solidFill>
                              <a:srgbClr val="00B050"/>
                            </a:solidFill>
                            <a:latin typeface="Cambria Math" panose="02040503050406030204" pitchFamily="18" charset="0"/>
                            <a:cs typeface="Times New Roman" panose="02020603050405020304" pitchFamily="18" charset="0"/>
                          </a:rPr>
                        </m:ctrlPr>
                      </m:sSubSupPr>
                      <m:e>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500" i="1">
                            <a:solidFill>
                              <a:srgbClr val="00B050"/>
                            </a:solidFill>
                            <a:latin typeface="Cambria Math" panose="02040503050406030204" pitchFamily="18" charset="0"/>
                            <a:cs typeface="Times New Roman" panose="02020603050405020304" pitchFamily="18" charset="0"/>
                          </a:rPr>
                          <m:t>2</m:t>
                        </m:r>
                      </m:sup>
                    </m:sSubSup>
                  </m:oMath>
                </a14:m>
                <a:r>
                  <a:rPr lang="en-IN" sz="2500" dirty="0">
                    <a:solidFill>
                      <a:srgbClr val="00B050"/>
                    </a:solidFill>
                    <a:latin typeface="Times New Roman" panose="02020603050405020304" pitchFamily="18" charset="0"/>
                    <a:cs typeface="Times New Roman" panose="02020603050405020304" pitchFamily="18" charset="0"/>
                  </a:rPr>
                  <a:t>and </a:t>
                </a:r>
                <a14:m>
                  <m:oMath xmlns:m="http://schemas.openxmlformats.org/officeDocument/2006/math">
                    <m:sSubSup>
                      <m:sSubSupPr>
                        <m:ctrlPr>
                          <a:rPr lang="en-GB" sz="2500" i="1">
                            <a:solidFill>
                              <a:srgbClr val="00B050"/>
                            </a:solidFill>
                            <a:latin typeface="Cambria Math" panose="02040503050406030204" pitchFamily="18" charset="0"/>
                            <a:cs typeface="Times New Roman" panose="02020603050405020304" pitchFamily="18" charset="0"/>
                          </a:rPr>
                        </m:ctrlPr>
                      </m:sSubSupPr>
                      <m:e>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2</m:t>
                        </m:r>
                      </m:sub>
                      <m:sup>
                        <m:r>
                          <a:rPr lang="en-GB" sz="2500" i="1">
                            <a:solidFill>
                              <a:srgbClr val="00B050"/>
                            </a:solidFill>
                            <a:latin typeface="Cambria Math" panose="02040503050406030204" pitchFamily="18" charset="0"/>
                            <a:cs typeface="Times New Roman" panose="02020603050405020304" pitchFamily="18" charset="0"/>
                          </a:rPr>
                          <m:t>2</m:t>
                        </m:r>
                      </m:sup>
                    </m:sSubSup>
                  </m:oMath>
                </a14:m>
                <a:r>
                  <a:rPr lang="en-IN" sz="2500" dirty="0">
                    <a:solidFill>
                      <a:srgbClr val="00B050"/>
                    </a:solidFill>
                    <a:latin typeface="Times New Roman" panose="02020603050405020304" pitchFamily="18" charset="0"/>
                    <a:cs typeface="Times New Roman" panose="02020603050405020304" pitchFamily="18" charset="0"/>
                  </a:rPr>
                  <a:t> are known</a:t>
                </a:r>
                <a:r>
                  <a:rPr lang="en-IN" sz="2500" dirty="0">
                    <a:latin typeface="Times New Roman" panose="02020603050405020304" pitchFamily="18" charset="0"/>
                    <a:cs typeface="Times New Roman" panose="02020603050405020304" pitchFamily="18" charset="0"/>
                  </a:rPr>
                  <a:t>, and the sample size </a:t>
                </a:r>
                <a14:m>
                  <m:oMath xmlns:m="http://schemas.openxmlformats.org/officeDocument/2006/math">
                    <m:sSub>
                      <m:sSubPr>
                        <m:ctrlPr>
                          <a:rPr lang="en-GB" sz="2500" i="1">
                            <a:latin typeface="Cambria Math" panose="02040503050406030204" pitchFamily="18" charset="0"/>
                            <a:cs typeface="Times New Roman" panose="02020603050405020304" pitchFamily="18" charset="0"/>
                          </a:rPr>
                        </m:ctrlPr>
                      </m:sSubPr>
                      <m:e>
                        <m:r>
                          <a:rPr lang="en-GB" sz="2500" i="1">
                            <a:latin typeface="Cambria Math" panose="02040503050406030204" pitchFamily="18" charset="0"/>
                            <a:cs typeface="Times New Roman" panose="02020603050405020304" pitchFamily="18" charset="0"/>
                          </a:rPr>
                          <m:t>𝑛</m:t>
                        </m:r>
                      </m:e>
                      <m:sub>
                        <m:r>
                          <a:rPr lang="en-GB" sz="2500" i="1">
                            <a:latin typeface="Cambria Math" panose="02040503050406030204" pitchFamily="18" charset="0"/>
                            <a:cs typeface="Times New Roman" panose="02020603050405020304" pitchFamily="18" charset="0"/>
                          </a:rPr>
                          <m:t>1</m:t>
                        </m:r>
                      </m:sub>
                    </m:sSub>
                  </m:oMath>
                </a14:m>
                <a:r>
                  <a:rPr lang="en-IN" sz="25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GB" sz="2500" i="1">
                            <a:latin typeface="Cambria Math" panose="02040503050406030204" pitchFamily="18" charset="0"/>
                            <a:cs typeface="Times New Roman" panose="02020603050405020304" pitchFamily="18" charset="0"/>
                          </a:rPr>
                        </m:ctrlPr>
                      </m:sSubPr>
                      <m:e>
                        <m:r>
                          <a:rPr lang="en-GB" sz="2500" i="1">
                            <a:latin typeface="Cambria Math" panose="02040503050406030204" pitchFamily="18" charset="0"/>
                            <a:cs typeface="Times New Roman" panose="02020603050405020304" pitchFamily="18" charset="0"/>
                          </a:rPr>
                          <m:t>𝑛</m:t>
                        </m:r>
                      </m:e>
                      <m:sub>
                        <m:r>
                          <a:rPr lang="en-US" sz="2500" i="1">
                            <a:latin typeface="Cambria Math" panose="02040503050406030204" pitchFamily="18" charset="0"/>
                            <a:cs typeface="Times New Roman" panose="02020603050405020304" pitchFamily="18" charset="0"/>
                          </a:rPr>
                          <m:t>2</m:t>
                        </m:r>
                      </m:sub>
                    </m:sSub>
                  </m:oMath>
                </a14:m>
                <a:r>
                  <a:rPr lang="en-IN" sz="2500" dirty="0">
                    <a:latin typeface="Times New Roman" panose="02020603050405020304" pitchFamily="18" charset="0"/>
                    <a:cs typeface="Times New Roman" panose="02020603050405020304" pitchFamily="18" charset="0"/>
                  </a:rPr>
                  <a:t> are large, the test statistic is</a:t>
                </a:r>
                <a:endParaRPr lang="en-IN" sz="2500"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2500" i="1">
                          <a:solidFill>
                            <a:srgbClr val="0070C0"/>
                          </a:solidFill>
                          <a:latin typeface="Cambria Math" panose="02040503050406030204" pitchFamily="18" charset="0"/>
                        </a:rPr>
                        <m:t>𝑍</m:t>
                      </m:r>
                      <m:r>
                        <a:rPr lang="en-US" sz="2500" i="1">
                          <a:solidFill>
                            <a:srgbClr val="0070C0"/>
                          </a:solidFill>
                          <a:latin typeface="Cambria Math" panose="02040503050406030204" pitchFamily="18" charset="0"/>
                        </a:rPr>
                        <m:t>= </m:t>
                      </m:r>
                      <m:f>
                        <m:fPr>
                          <m:ctrlPr>
                            <a:rPr lang="en-US" sz="2500" i="1">
                              <a:solidFill>
                                <a:srgbClr val="0070C0"/>
                              </a:solidFill>
                              <a:latin typeface="Cambria Math" panose="02040503050406030204" pitchFamily="18" charset="0"/>
                            </a:rPr>
                          </m:ctrlPr>
                        </m:fPr>
                        <m:num>
                          <m:acc>
                            <m:accPr>
                              <m:chr m:val="̅"/>
                              <m:ctrlPr>
                                <a:rPr lang="en-IN"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𝑋</m:t>
                              </m:r>
                            </m:e>
                          </m:acc>
                          <m:r>
                            <a:rPr lang="en-GB" sz="2500" i="1">
                              <a:solidFill>
                                <a:srgbClr val="0070C0"/>
                              </a:solidFill>
                              <a:latin typeface="Cambria Math" panose="02040503050406030204" pitchFamily="18" charset="0"/>
                              <a:cs typeface="Times New Roman" panose="02020603050405020304" pitchFamily="18" charset="0"/>
                            </a:rPr>
                            <m:t> − </m:t>
                          </m:r>
                          <m:acc>
                            <m:accPr>
                              <m:chr m:val="̅"/>
                              <m:ctrlPr>
                                <a:rPr lang="en-GB"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𝑌</m:t>
                              </m:r>
                            </m:e>
                          </m:acc>
                          <m:r>
                            <a:rPr lang="en-US" sz="2500" i="1">
                              <a:solidFill>
                                <a:srgbClr val="0070C0"/>
                              </a:solidFill>
                              <a:latin typeface="Cambria Math" panose="02040503050406030204" pitchFamily="18" charset="0"/>
                              <a:cs typeface="Times New Roman" panose="02020603050405020304" pitchFamily="18" charset="0"/>
                            </a:rPr>
                            <m:t> −(</m:t>
                          </m:r>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sz="2500" i="1">
                                  <a:solidFill>
                                    <a:srgbClr val="0070C0"/>
                                  </a:solidFill>
                                  <a:latin typeface="Cambria Math" panose="02040503050406030204" pitchFamily="18" charset="0"/>
                                  <a:cs typeface="Times New Roman" panose="02020603050405020304" pitchFamily="18" charset="0"/>
                                </a:rPr>
                                <m:t>1</m:t>
                              </m:r>
                            </m:sub>
                          </m:sSub>
                          <m:r>
                            <a:rPr lang="en-GB" sz="2500" i="1">
                              <a:solidFill>
                                <a:srgbClr val="0070C0"/>
                              </a:solidFill>
                              <a:latin typeface="Cambria Math" panose="02040503050406030204" pitchFamily="18" charset="0"/>
                              <a:cs typeface="Times New Roman" panose="02020603050405020304" pitchFamily="18" charset="0"/>
                            </a:rPr>
                            <m:t>−</m:t>
                          </m:r>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sz="2500" i="1">
                                  <a:solidFill>
                                    <a:srgbClr val="0070C0"/>
                                  </a:solidFill>
                                  <a:latin typeface="Cambria Math" panose="02040503050406030204" pitchFamily="18" charset="0"/>
                                  <a:cs typeface="Times New Roman" panose="02020603050405020304" pitchFamily="18" charset="0"/>
                                </a:rPr>
                                <m:t>2</m:t>
                              </m:r>
                            </m:sub>
                          </m:sSub>
                          <m:r>
                            <a:rPr lang="en-US" sz="2500" i="1">
                              <a:solidFill>
                                <a:srgbClr val="0070C0"/>
                              </a:solidFill>
                              <a:latin typeface="Cambria Math" panose="02040503050406030204" pitchFamily="18" charset="0"/>
                              <a:cs typeface="Times New Roman" panose="02020603050405020304" pitchFamily="18" charset="0"/>
                            </a:rPr>
                            <m:t>)</m:t>
                          </m:r>
                        </m:num>
                        <m:den>
                          <m:rad>
                            <m:radPr>
                              <m:degHide m:val="on"/>
                              <m:ctrlPr>
                                <a:rPr lang="en-GB" sz="2500" i="1">
                                  <a:solidFill>
                                    <a:srgbClr val="0070C0"/>
                                  </a:solidFill>
                                  <a:latin typeface="Cambria Math" panose="02040503050406030204" pitchFamily="18" charset="0"/>
                                  <a:cs typeface="Times New Roman" panose="02020603050405020304" pitchFamily="18" charset="0"/>
                                </a:rPr>
                              </m:ctrlPr>
                            </m:radPr>
                            <m:deg/>
                            <m:e>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1</m:t>
                                      </m:r>
                                    </m:sub>
                                  </m:sSub>
                                </m:den>
                              </m:f>
                              <m:r>
                                <a:rPr lang="en-GB" sz="2500" i="1">
                                  <a:solidFill>
                                    <a:srgbClr val="0070C0"/>
                                  </a:solidFill>
                                  <a:latin typeface="Cambria Math" panose="02040503050406030204" pitchFamily="18" charset="0"/>
                                  <a:cs typeface="Times New Roman" panose="02020603050405020304" pitchFamily="18" charset="0"/>
                                </a:rPr>
                                <m:t>+ </m:t>
                              </m:r>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m:t>
                                      </m:r>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 </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2</m:t>
                                      </m:r>
                                    </m:sub>
                                  </m:sSub>
                                </m:den>
                              </m:f>
                            </m:e>
                          </m:rad>
                        </m:den>
                      </m:f>
                    </m:oMath>
                  </m:oMathPara>
                </a14:m>
                <a:endParaRPr lang="en-US" sz="2500" dirty="0"/>
              </a:p>
              <a:p>
                <a:pPr marL="0" indent="0" algn="just">
                  <a:buNone/>
                </a:pPr>
                <a:endParaRPr lang="en-US" sz="2500"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251356" y="764704"/>
                <a:ext cx="7713132" cy="4525963"/>
              </a:xfrm>
              <a:blipFill rotWithShape="1">
                <a:blip r:embed="rId1"/>
                <a:stretch>
                  <a:fillRect l="-5" t="-4" r="3" b="11"/>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D229193E-2495-493F-BC47-F015619EC1D6}"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91437" y="620688"/>
                <a:ext cx="7499176" cy="4525963"/>
              </a:xfrm>
            </p:spPr>
            <p:txBody>
              <a:bodyPr/>
              <a:lstStyle/>
              <a:p>
                <a:pPr marL="0" indent="0" algn="just">
                  <a:buNone/>
                </a:pPr>
                <a:r>
                  <a:rPr lang="en-IN" sz="2500" dirty="0">
                    <a:solidFill>
                      <a:srgbClr val="FF0000"/>
                    </a:solidFill>
                    <a:latin typeface="Times New Roman" panose="02020603050405020304" pitchFamily="18" charset="0"/>
                    <a:cs typeface="Times New Roman" panose="02020603050405020304" pitchFamily="18" charset="0"/>
                  </a:rPr>
                  <a:t>Case 5: </a:t>
                </a:r>
                <a:endParaRPr lang="en-IN" sz="2500" dirty="0">
                  <a:solidFill>
                    <a:srgbClr val="FF0000"/>
                  </a:solidFill>
                  <a:latin typeface="Times New Roman" panose="02020603050405020304" pitchFamily="18" charset="0"/>
                  <a:cs typeface="Times New Roman" panose="02020603050405020304" pitchFamily="18" charset="0"/>
                </a:endParaRPr>
              </a:p>
              <a:p>
                <a:pPr marL="0" indent="0" algn="just">
                  <a:buNone/>
                </a:pPr>
                <a:r>
                  <a:rPr lang="en-IN" sz="2500" dirty="0">
                    <a:latin typeface="Times New Roman" panose="02020603050405020304" pitchFamily="18" charset="0"/>
                    <a:cs typeface="Times New Roman" panose="02020603050405020304" pitchFamily="18" charset="0"/>
                  </a:rPr>
                  <a:t>When the two independent population distributions are </a:t>
                </a:r>
                <a:r>
                  <a:rPr lang="en-IN" sz="2500" dirty="0">
                    <a:solidFill>
                      <a:srgbClr val="00B050"/>
                    </a:solidFill>
                    <a:latin typeface="Times New Roman" panose="02020603050405020304" pitchFamily="18" charset="0"/>
                    <a:cs typeface="Times New Roman" panose="02020603050405020304" pitchFamily="18" charset="0"/>
                  </a:rPr>
                  <a:t>not normal</a:t>
                </a:r>
                <a:r>
                  <a:rPr lang="en-IN" sz="2500" dirty="0">
                    <a:latin typeface="Times New Roman" panose="02020603050405020304" pitchFamily="18" charset="0"/>
                    <a:cs typeface="Times New Roman" panose="02020603050405020304" pitchFamily="18" charset="0"/>
                  </a:rPr>
                  <a:t> and the </a:t>
                </a:r>
                <a:r>
                  <a:rPr lang="en-IN" sz="2500" dirty="0">
                    <a:solidFill>
                      <a:srgbClr val="00B050"/>
                    </a:solidFill>
                    <a:latin typeface="Times New Roman" panose="02020603050405020304" pitchFamily="18" charset="0"/>
                    <a:cs typeface="Times New Roman" panose="02020603050405020304" pitchFamily="18" charset="0"/>
                  </a:rPr>
                  <a:t>population variances </a:t>
                </a:r>
                <a14:m>
                  <m:oMath xmlns:m="http://schemas.openxmlformats.org/officeDocument/2006/math">
                    <m:sSubSup>
                      <m:sSubSupPr>
                        <m:ctrlPr>
                          <a:rPr lang="en-GB" sz="2500" i="1">
                            <a:solidFill>
                              <a:srgbClr val="00B050"/>
                            </a:solidFill>
                            <a:latin typeface="Cambria Math" panose="02040503050406030204" pitchFamily="18" charset="0"/>
                            <a:cs typeface="Times New Roman" panose="02020603050405020304" pitchFamily="18" charset="0"/>
                          </a:rPr>
                        </m:ctrlPr>
                      </m:sSubSupPr>
                      <m:e>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500" i="1">
                            <a:solidFill>
                              <a:srgbClr val="00B050"/>
                            </a:solidFill>
                            <a:latin typeface="Cambria Math" panose="02040503050406030204" pitchFamily="18" charset="0"/>
                            <a:cs typeface="Times New Roman" panose="02020603050405020304" pitchFamily="18" charset="0"/>
                          </a:rPr>
                          <m:t>2</m:t>
                        </m:r>
                      </m:sup>
                    </m:sSubSup>
                  </m:oMath>
                </a14:m>
                <a:r>
                  <a:rPr lang="en-IN" sz="2500" dirty="0">
                    <a:solidFill>
                      <a:srgbClr val="00B050"/>
                    </a:solidFill>
                    <a:latin typeface="Times New Roman" panose="02020603050405020304" pitchFamily="18" charset="0"/>
                    <a:cs typeface="Times New Roman" panose="02020603050405020304" pitchFamily="18" charset="0"/>
                  </a:rPr>
                  <a:t>and </a:t>
                </a:r>
                <a14:m>
                  <m:oMath xmlns:m="http://schemas.openxmlformats.org/officeDocument/2006/math">
                    <m:sSubSup>
                      <m:sSubSupPr>
                        <m:ctrlPr>
                          <a:rPr lang="en-GB" sz="2500" i="1">
                            <a:solidFill>
                              <a:srgbClr val="00B050"/>
                            </a:solidFill>
                            <a:latin typeface="Cambria Math" panose="02040503050406030204" pitchFamily="18" charset="0"/>
                            <a:cs typeface="Times New Roman" panose="02020603050405020304" pitchFamily="18" charset="0"/>
                          </a:rPr>
                        </m:ctrlPr>
                      </m:sSubSupPr>
                      <m:e>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2</m:t>
                        </m:r>
                      </m:sub>
                      <m:sup>
                        <m:r>
                          <a:rPr lang="en-GB" sz="2500" i="1">
                            <a:solidFill>
                              <a:srgbClr val="00B050"/>
                            </a:solidFill>
                            <a:latin typeface="Cambria Math" panose="02040503050406030204" pitchFamily="18" charset="0"/>
                            <a:cs typeface="Times New Roman" panose="02020603050405020304" pitchFamily="18" charset="0"/>
                          </a:rPr>
                          <m:t>2</m:t>
                        </m:r>
                      </m:sup>
                    </m:sSubSup>
                  </m:oMath>
                </a14:m>
                <a:r>
                  <a:rPr lang="en-IN" sz="2500" dirty="0">
                    <a:solidFill>
                      <a:srgbClr val="00B050"/>
                    </a:solidFill>
                    <a:latin typeface="Times New Roman" panose="02020603050405020304" pitchFamily="18" charset="0"/>
                    <a:cs typeface="Times New Roman" panose="02020603050405020304" pitchFamily="18" charset="0"/>
                  </a:rPr>
                  <a:t> are unknown</a:t>
                </a:r>
                <a:r>
                  <a:rPr lang="en-IN" sz="2500" dirty="0">
                    <a:latin typeface="Times New Roman" panose="02020603050405020304" pitchFamily="18" charset="0"/>
                    <a:cs typeface="Times New Roman" panose="02020603050405020304" pitchFamily="18" charset="0"/>
                  </a:rPr>
                  <a:t>, and the sample size </a:t>
                </a:r>
                <a14:m>
                  <m:oMath xmlns:m="http://schemas.openxmlformats.org/officeDocument/2006/math">
                    <m:sSub>
                      <m:sSubPr>
                        <m:ctrlPr>
                          <a:rPr lang="en-GB" sz="2500" i="1">
                            <a:latin typeface="Cambria Math" panose="02040503050406030204" pitchFamily="18" charset="0"/>
                            <a:cs typeface="Times New Roman" panose="02020603050405020304" pitchFamily="18" charset="0"/>
                          </a:rPr>
                        </m:ctrlPr>
                      </m:sSubPr>
                      <m:e>
                        <m:r>
                          <a:rPr lang="en-GB" sz="2500" i="1">
                            <a:latin typeface="Cambria Math" panose="02040503050406030204" pitchFamily="18" charset="0"/>
                            <a:cs typeface="Times New Roman" panose="02020603050405020304" pitchFamily="18" charset="0"/>
                          </a:rPr>
                          <m:t>𝑛</m:t>
                        </m:r>
                      </m:e>
                      <m:sub>
                        <m:r>
                          <a:rPr lang="en-GB" sz="2500" i="1">
                            <a:latin typeface="Cambria Math" panose="02040503050406030204" pitchFamily="18" charset="0"/>
                            <a:cs typeface="Times New Roman" panose="02020603050405020304" pitchFamily="18" charset="0"/>
                          </a:rPr>
                          <m:t>1</m:t>
                        </m:r>
                      </m:sub>
                    </m:sSub>
                  </m:oMath>
                </a14:m>
                <a:r>
                  <a:rPr lang="en-IN" sz="25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GB" sz="2500" i="1">
                            <a:latin typeface="Cambria Math" panose="02040503050406030204" pitchFamily="18" charset="0"/>
                            <a:cs typeface="Times New Roman" panose="02020603050405020304" pitchFamily="18" charset="0"/>
                          </a:rPr>
                        </m:ctrlPr>
                      </m:sSubPr>
                      <m:e>
                        <m:r>
                          <a:rPr lang="en-GB" sz="2500" i="1">
                            <a:latin typeface="Cambria Math" panose="02040503050406030204" pitchFamily="18" charset="0"/>
                            <a:cs typeface="Times New Roman" panose="02020603050405020304" pitchFamily="18" charset="0"/>
                          </a:rPr>
                          <m:t>𝑛</m:t>
                        </m:r>
                      </m:e>
                      <m:sub>
                        <m:r>
                          <a:rPr lang="en-US" sz="2500" i="1">
                            <a:latin typeface="Cambria Math" panose="02040503050406030204" pitchFamily="18" charset="0"/>
                            <a:cs typeface="Times New Roman" panose="02020603050405020304" pitchFamily="18" charset="0"/>
                          </a:rPr>
                          <m:t>2</m:t>
                        </m:r>
                      </m:sub>
                    </m:sSub>
                  </m:oMath>
                </a14:m>
                <a:r>
                  <a:rPr lang="en-IN" sz="2500" dirty="0">
                    <a:latin typeface="Times New Roman" panose="02020603050405020304" pitchFamily="18" charset="0"/>
                    <a:cs typeface="Times New Roman" panose="02020603050405020304" pitchFamily="18" charset="0"/>
                  </a:rPr>
                  <a:t> are large, the test statistic is</a:t>
                </a:r>
                <a:endParaRPr lang="en-IN" sz="2500"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2500" i="1">
                          <a:solidFill>
                            <a:srgbClr val="0070C0"/>
                          </a:solidFill>
                          <a:latin typeface="Cambria Math" panose="02040503050406030204" pitchFamily="18" charset="0"/>
                        </a:rPr>
                        <m:t>𝑍</m:t>
                      </m:r>
                      <m:r>
                        <a:rPr lang="en-US" sz="2500" i="1">
                          <a:solidFill>
                            <a:srgbClr val="0070C0"/>
                          </a:solidFill>
                          <a:latin typeface="Cambria Math" panose="02040503050406030204" pitchFamily="18" charset="0"/>
                        </a:rPr>
                        <m:t>= </m:t>
                      </m:r>
                      <m:f>
                        <m:fPr>
                          <m:ctrlPr>
                            <a:rPr lang="en-US" sz="2500" i="1">
                              <a:solidFill>
                                <a:srgbClr val="0070C0"/>
                              </a:solidFill>
                              <a:latin typeface="Cambria Math" panose="02040503050406030204" pitchFamily="18" charset="0"/>
                            </a:rPr>
                          </m:ctrlPr>
                        </m:fPr>
                        <m:num>
                          <m:acc>
                            <m:accPr>
                              <m:chr m:val="̅"/>
                              <m:ctrlPr>
                                <a:rPr lang="en-IN"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𝑋</m:t>
                              </m:r>
                            </m:e>
                          </m:acc>
                          <m:r>
                            <a:rPr lang="en-GB" sz="2500" i="1">
                              <a:solidFill>
                                <a:srgbClr val="0070C0"/>
                              </a:solidFill>
                              <a:latin typeface="Cambria Math" panose="02040503050406030204" pitchFamily="18" charset="0"/>
                              <a:cs typeface="Times New Roman" panose="02020603050405020304" pitchFamily="18" charset="0"/>
                            </a:rPr>
                            <m:t> − </m:t>
                          </m:r>
                          <m:acc>
                            <m:accPr>
                              <m:chr m:val="̅"/>
                              <m:ctrlPr>
                                <a:rPr lang="en-GB"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𝑌</m:t>
                              </m:r>
                            </m:e>
                          </m:acc>
                          <m:r>
                            <a:rPr lang="en-US" sz="2500" i="1">
                              <a:solidFill>
                                <a:srgbClr val="0070C0"/>
                              </a:solidFill>
                              <a:latin typeface="Cambria Math" panose="02040503050406030204" pitchFamily="18" charset="0"/>
                              <a:cs typeface="Times New Roman" panose="02020603050405020304" pitchFamily="18" charset="0"/>
                            </a:rPr>
                            <m:t> −(</m:t>
                          </m:r>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sz="2500" i="1">
                                  <a:solidFill>
                                    <a:srgbClr val="0070C0"/>
                                  </a:solidFill>
                                  <a:latin typeface="Cambria Math" panose="02040503050406030204" pitchFamily="18" charset="0"/>
                                  <a:cs typeface="Times New Roman" panose="02020603050405020304" pitchFamily="18" charset="0"/>
                                </a:rPr>
                                <m:t>1</m:t>
                              </m:r>
                            </m:sub>
                          </m:sSub>
                          <m:r>
                            <a:rPr lang="en-GB" sz="2500" i="1">
                              <a:solidFill>
                                <a:srgbClr val="0070C0"/>
                              </a:solidFill>
                              <a:latin typeface="Cambria Math" panose="02040503050406030204" pitchFamily="18" charset="0"/>
                              <a:cs typeface="Times New Roman" panose="02020603050405020304" pitchFamily="18" charset="0"/>
                            </a:rPr>
                            <m:t>−</m:t>
                          </m:r>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sz="2500" i="1">
                                  <a:solidFill>
                                    <a:srgbClr val="0070C0"/>
                                  </a:solidFill>
                                  <a:latin typeface="Cambria Math" panose="02040503050406030204" pitchFamily="18" charset="0"/>
                                  <a:cs typeface="Times New Roman" panose="02020603050405020304" pitchFamily="18" charset="0"/>
                                </a:rPr>
                                <m:t>2</m:t>
                              </m:r>
                            </m:sub>
                          </m:sSub>
                          <m:r>
                            <a:rPr lang="en-US" sz="2500" i="1">
                              <a:solidFill>
                                <a:srgbClr val="0070C0"/>
                              </a:solidFill>
                              <a:latin typeface="Cambria Math" panose="02040503050406030204" pitchFamily="18" charset="0"/>
                              <a:cs typeface="Times New Roman" panose="02020603050405020304" pitchFamily="18" charset="0"/>
                            </a:rPr>
                            <m:t>)</m:t>
                          </m:r>
                        </m:num>
                        <m:den>
                          <m:rad>
                            <m:radPr>
                              <m:degHide m:val="on"/>
                              <m:ctrlPr>
                                <a:rPr lang="en-GB" sz="2500" i="1">
                                  <a:solidFill>
                                    <a:srgbClr val="0070C0"/>
                                  </a:solidFill>
                                  <a:latin typeface="Cambria Math" panose="02040503050406030204" pitchFamily="18" charset="0"/>
                                  <a:cs typeface="Times New Roman" panose="02020603050405020304" pitchFamily="18" charset="0"/>
                                </a:rPr>
                              </m:ctrlPr>
                            </m:radPr>
                            <m:deg/>
                            <m:e>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US"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𝑠</m:t>
                                      </m:r>
                                    </m:e>
                                    <m:sub>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1</m:t>
                                      </m:r>
                                    </m:sub>
                                  </m:sSub>
                                </m:den>
                              </m:f>
                              <m:r>
                                <a:rPr lang="en-GB" sz="2500" i="1">
                                  <a:solidFill>
                                    <a:srgbClr val="0070C0"/>
                                  </a:solidFill>
                                  <a:latin typeface="Cambria Math" panose="02040503050406030204" pitchFamily="18" charset="0"/>
                                  <a:cs typeface="Times New Roman" panose="02020603050405020304" pitchFamily="18" charset="0"/>
                                </a:rPr>
                                <m:t>+ </m:t>
                              </m:r>
                              <m:f>
                                <m:fPr>
                                  <m:ctrlPr>
                                    <a:rPr lang="en-GB" sz="2500" i="1">
                                      <a:solidFill>
                                        <a:srgbClr val="0070C0"/>
                                      </a:solidFill>
                                      <a:latin typeface="Cambria Math" panose="02040503050406030204" pitchFamily="18" charset="0"/>
                                      <a:cs typeface="Times New Roman" panose="02020603050405020304" pitchFamily="18" charset="0"/>
                                    </a:rPr>
                                  </m:ctrlPr>
                                </m:fPr>
                                <m:num>
                                  <m:sSubSup>
                                    <m:sSubSupPr>
                                      <m:ctrlPr>
                                        <a:rPr lang="en-GB" sz="2500" i="1">
                                          <a:solidFill>
                                            <a:srgbClr val="0070C0"/>
                                          </a:solidFill>
                                          <a:latin typeface="Cambria Math" panose="02040503050406030204" pitchFamily="18" charset="0"/>
                                          <a:cs typeface="Times New Roman" panose="02020603050405020304" pitchFamily="18" charset="0"/>
                                        </a:rPr>
                                      </m:ctrlPr>
                                    </m:sSubSupPr>
                                    <m:e>
                                      <m:r>
                                        <a:rPr lang="en-US"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𝑠</m:t>
                                      </m:r>
                                    </m:e>
                                    <m:sub>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m:t>
                                      </m:r>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 </m:t>
                                      </m:r>
                                    </m:sub>
                                    <m:sup>
                                      <m:r>
                                        <a:rPr lang="en-GB" sz="2500" i="1">
                                          <a:solidFill>
                                            <a:srgbClr val="0070C0"/>
                                          </a:solidFill>
                                          <a:latin typeface="Cambria Math" panose="02040503050406030204" pitchFamily="18" charset="0"/>
                                          <a:cs typeface="Times New Roman" panose="02020603050405020304" pitchFamily="18" charset="0"/>
                                        </a:rPr>
                                        <m:t>2</m:t>
                                      </m:r>
                                    </m:sup>
                                  </m:sSubSup>
                                </m:num>
                                <m:den>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𝑛</m:t>
                                      </m:r>
                                    </m:e>
                                    <m:sub>
                                      <m:r>
                                        <a:rPr lang="en-GB" sz="2500" i="1">
                                          <a:solidFill>
                                            <a:srgbClr val="0070C0"/>
                                          </a:solidFill>
                                          <a:latin typeface="Cambria Math" panose="02040503050406030204" pitchFamily="18" charset="0"/>
                                          <a:cs typeface="Times New Roman" panose="02020603050405020304" pitchFamily="18" charset="0"/>
                                        </a:rPr>
                                        <m:t>2</m:t>
                                      </m:r>
                                    </m:sub>
                                  </m:sSub>
                                </m:den>
                              </m:f>
                            </m:e>
                          </m:rad>
                        </m:den>
                      </m:f>
                    </m:oMath>
                  </m:oMathPara>
                </a14:m>
                <a:endParaRPr lang="en-US" sz="2500" dirty="0"/>
              </a:p>
              <a:p>
                <a:pPr marL="0" indent="0" algn="just">
                  <a:buNone/>
                </a:pPr>
                <a:endParaRPr 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091437" y="620688"/>
                <a:ext cx="7499176" cy="4525963"/>
              </a:xfrm>
              <a:blipFill rotWithShape="1">
                <a:blip r:embed="rId1"/>
                <a:stretch>
                  <a:fillRect l="-7" t="-6" r="4" b="13"/>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948C949A-6C84-4D4B-B81A-C540D261B2FB}"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87624" y="620688"/>
                <a:ext cx="7427168" cy="4525963"/>
              </a:xfrm>
            </p:spPr>
            <p:txBody>
              <a:bodyPr/>
              <a:lstStyle/>
              <a:p>
                <a:pPr marL="0" indent="0" algn="just">
                  <a:buNone/>
                </a:pPr>
                <a:r>
                  <a:rPr lang="en-US" dirty="0">
                    <a:solidFill>
                      <a:srgbClr val="FF0000"/>
                    </a:solidFill>
                    <a:latin typeface="Times New Roman" panose="02020603050405020304" pitchFamily="18" charset="0"/>
                    <a:cs typeface="Times New Roman" panose="02020603050405020304" pitchFamily="18" charset="0"/>
                  </a:rPr>
                  <a:t>Note that </a:t>
                </a:r>
                <a14:m>
                  <m:oMath xmlns:m="http://schemas.openxmlformats.org/officeDocument/2006/math">
                    <m:sSub>
                      <m:sSubPr>
                        <m:ctrlPr>
                          <a:rPr lang="en-GB" i="1">
                            <a:solidFill>
                              <a:srgbClr val="00B050"/>
                            </a:solidFill>
                            <a:latin typeface="Cambria Math" panose="02040503050406030204" pitchFamily="18" charset="0"/>
                            <a:cs typeface="Times New Roman" panose="02020603050405020304" pitchFamily="18" charset="0"/>
                          </a:rPr>
                        </m:ctrlPr>
                      </m:sSub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i="1">
                            <a:solidFill>
                              <a:srgbClr val="00B050"/>
                            </a:solidFill>
                            <a:latin typeface="Cambria Math" panose="02040503050406030204" pitchFamily="18" charset="0"/>
                            <a:cs typeface="Times New Roman" panose="02020603050405020304" pitchFamily="18" charset="0"/>
                          </a:rPr>
                          <m:t>1</m:t>
                        </m:r>
                      </m:sub>
                    </m:sSub>
                    <m:r>
                      <a:rPr lang="en-GB" i="1">
                        <a:solidFill>
                          <a:srgbClr val="00B050"/>
                        </a:solidFill>
                        <a:latin typeface="Cambria Math" panose="02040503050406030204" pitchFamily="18" charset="0"/>
                        <a:cs typeface="Times New Roman" panose="02020603050405020304" pitchFamily="18" charset="0"/>
                      </a:rPr>
                      <m:t>−</m:t>
                    </m:r>
                    <m:sSub>
                      <m:sSubPr>
                        <m:ctrlPr>
                          <a:rPr lang="en-GB" i="1">
                            <a:solidFill>
                              <a:srgbClr val="00B050"/>
                            </a:solidFill>
                            <a:latin typeface="Cambria Math" panose="02040503050406030204" pitchFamily="18" charset="0"/>
                            <a:cs typeface="Times New Roman" panose="02020603050405020304" pitchFamily="18" charset="0"/>
                          </a:rPr>
                        </m:ctrlPr>
                      </m:sSub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i="1">
                            <a:solidFill>
                              <a:srgbClr val="00B050"/>
                            </a:solidFill>
                            <a:latin typeface="Cambria Math" panose="02040503050406030204" pitchFamily="18" charset="0"/>
                            <a:cs typeface="Times New Roman" panose="02020603050405020304" pitchFamily="18" charset="0"/>
                          </a:rPr>
                          <m:t>2</m:t>
                        </m:r>
                      </m:sub>
                    </m:sSub>
                  </m:oMath>
                </a14:m>
                <a:r>
                  <a:rPr lang="en-US" dirty="0">
                    <a:latin typeface="Times New Roman" panose="02020603050405020304" pitchFamily="18" charset="0"/>
                    <a:cs typeface="Times New Roman" panose="02020603050405020304" pitchFamily="18" charset="0"/>
                  </a:rPr>
                  <a:t> for all three cases above. But in general it is not necessarily zero as if we want to test that one mean is at least an amount higher than the other then </a:t>
                </a:r>
                <a14:m>
                  <m:oMath xmlns:m="http://schemas.openxmlformats.org/officeDocument/2006/math">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1</m:t>
                        </m:r>
                      </m:sub>
                    </m:sSub>
                    <m:r>
                      <a:rPr lang="en-GB" i="1">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2</m:t>
                        </m:r>
                      </m:sub>
                    </m:sSub>
                  </m:oMath>
                </a14:m>
                <a:r>
                  <a:rPr lang="en-US" dirty="0">
                    <a:latin typeface="Times New Roman" panose="02020603050405020304" pitchFamily="18" charset="0"/>
                    <a:cs typeface="Times New Roman" panose="02020603050405020304" pitchFamily="18" charset="0"/>
                  </a:rPr>
                  <a:t> is that least amount, and so on.</a:t>
                </a:r>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187624" y="620688"/>
                <a:ext cx="7427168" cy="4525963"/>
              </a:xfrm>
              <a:blipFill rotWithShape="1">
                <a:blip r:embed="rId1"/>
                <a:stretch>
                  <a:fillRect l="-2" t="-6" r="5" b="13"/>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F54B47D9-C2DF-42FF-BCB5-9D069E4F2BB3}"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978025"/>
            <a:ext cx="8001000" cy="4267200"/>
          </a:xfrm>
        </p:spPr>
        <p:txBody>
          <a:bodyPr/>
          <a:lstStyle/>
          <a:p>
            <a:pPr marL="0" indent="0" algn="ctr">
              <a:buNone/>
            </a:pPr>
            <a:r>
              <a:rPr lang="en-US" sz="5000" dirty="0">
                <a:solidFill>
                  <a:srgbClr val="800000"/>
                </a:solidFill>
                <a:latin typeface="Times New Roman" panose="02020603050405020304" pitchFamily="18" charset="0"/>
                <a:cs typeface="Times New Roman" panose="02020603050405020304" pitchFamily="18" charset="0"/>
              </a:rPr>
              <a:t>Comparing Two Population</a:t>
            </a:r>
            <a:endParaRPr lang="en-US" sz="5000" dirty="0">
              <a:solidFill>
                <a:srgbClr val="800000"/>
              </a:solidFill>
              <a:latin typeface="Times New Roman" panose="02020603050405020304" pitchFamily="18" charset="0"/>
              <a:cs typeface="Times New Roman" panose="02020603050405020304" pitchFamily="18" charset="0"/>
            </a:endParaRPr>
          </a:p>
          <a:p>
            <a:pPr marL="0" indent="0" algn="ctr">
              <a:buNone/>
            </a:pPr>
            <a:r>
              <a:rPr lang="en-US" sz="5000" dirty="0">
                <a:solidFill>
                  <a:srgbClr val="800000"/>
                </a:solidFill>
                <a:latin typeface="Times New Roman" panose="02020603050405020304" pitchFamily="18" charset="0"/>
                <a:cs typeface="Times New Roman" panose="02020603050405020304" pitchFamily="18" charset="0"/>
              </a:rPr>
              <a:t>Proportions</a:t>
            </a:r>
            <a:endParaRPr lang="en-US" sz="5000" dirty="0">
              <a:solidFill>
                <a:srgbClr val="8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E5FB485E-EA01-4EFB-82F9-05142B1F18BD}"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308" y="221580"/>
            <a:ext cx="7283152" cy="1143000"/>
          </a:xfrm>
        </p:spPr>
        <p:txBody>
          <a:bodyPr/>
          <a:lstStyle/>
          <a:p>
            <a:pPr algn="l"/>
            <a:r>
              <a:rPr lang="en-US" sz="40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5:</a:t>
            </a:r>
            <a:endParaRPr lang="en-US" dirty="0">
              <a:solidFill>
                <a:srgbClr val="C0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259632" y="1397520"/>
            <a:ext cx="7632848" cy="4267200"/>
          </a:xfrm>
        </p:spPr>
        <p:txBody>
          <a:bodyPr/>
          <a:lstStyle/>
          <a:p>
            <a:pPr marL="0" indent="0" algn="just">
              <a:buNone/>
            </a:pPr>
            <a:r>
              <a:rPr lang="en-US" sz="2500" dirty="0">
                <a:latin typeface="Times New Roman" panose="02020603050405020304" pitchFamily="18" charset="0"/>
                <a:cs typeface="Times New Roman" panose="02020603050405020304" pitchFamily="18" charset="0"/>
              </a:rPr>
              <a:t>Two different types of drugs ‘A’ and ‘B’ are tried on certain patients for increasing weight. Five randomly selected patients were given drug ‘A’ and 7 randomly selected patients were given drug ‘B’. The increases in weight (in pounds) are given below:</a:t>
            </a:r>
            <a:endParaRPr lang="en-US" sz="2500" dirty="0">
              <a:latin typeface="Times New Roman" panose="02020603050405020304" pitchFamily="18" charset="0"/>
              <a:cs typeface="Times New Roman" panose="02020603050405020304" pitchFamily="18" charset="0"/>
            </a:endParaRPr>
          </a:p>
          <a:p>
            <a:pPr marL="0" indent="0" algn="just">
              <a:buNone/>
            </a:pPr>
            <a:r>
              <a:rPr lang="en-US" sz="2500" dirty="0">
                <a:latin typeface="Times New Roman" panose="02020603050405020304" pitchFamily="18" charset="0"/>
                <a:cs typeface="Times New Roman" panose="02020603050405020304" pitchFamily="18" charset="0"/>
              </a:rPr>
              <a:t>		Drug ‘A’: 8 12 13 9 3</a:t>
            </a:r>
            <a:endParaRPr lang="en-US" sz="2500" dirty="0">
              <a:latin typeface="Times New Roman" panose="02020603050405020304" pitchFamily="18" charset="0"/>
              <a:cs typeface="Times New Roman" panose="02020603050405020304" pitchFamily="18" charset="0"/>
            </a:endParaRPr>
          </a:p>
          <a:p>
            <a:pPr marL="0" indent="0" algn="just">
              <a:buNone/>
            </a:pPr>
            <a:r>
              <a:rPr lang="en-US" sz="2500" dirty="0">
                <a:latin typeface="Times New Roman" panose="02020603050405020304" pitchFamily="18" charset="0"/>
                <a:cs typeface="Times New Roman" panose="02020603050405020304" pitchFamily="18" charset="0"/>
              </a:rPr>
              <a:t>		Drug ‘B’: 10 8 12 15 6 8 11</a:t>
            </a:r>
            <a:endParaRPr lang="en-US" sz="2500" dirty="0">
              <a:latin typeface="Times New Roman" panose="02020603050405020304" pitchFamily="18" charset="0"/>
              <a:cs typeface="Times New Roman" panose="02020603050405020304" pitchFamily="18" charset="0"/>
            </a:endParaRPr>
          </a:p>
          <a:p>
            <a:pPr marL="0" indent="0" algn="just">
              <a:buNone/>
            </a:pPr>
            <a:r>
              <a:rPr lang="en-US" sz="2500" dirty="0">
                <a:latin typeface="Times New Roman" panose="02020603050405020304" pitchFamily="18" charset="0"/>
                <a:cs typeface="Times New Roman" panose="02020603050405020304" pitchFamily="18" charset="0"/>
              </a:rPr>
              <a:t>Assume that the population distributions of the measurements are normal with equal variances. Do the two drugs differ significantly with regard to their effect in increasing weight? Use 0.05 significance level.</a:t>
            </a:r>
            <a:endParaRPr lang="en-US" sz="25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pic>
        <p:nvPicPr>
          <p:cNvPr id="1028" name="Picture 4" descr="http://img.medscape.com/news/2014/dt_140915_pills_hand_two_800x600.jpg"/>
          <p:cNvPicPr>
            <a:picLocks noChangeAspect="1" noChangeArrowheads="1"/>
          </p:cNvPicPr>
          <p:nvPr/>
        </p:nvPicPr>
        <p:blipFill rotWithShape="1">
          <a:blip r:embed="rId1">
            <a:extLst>
              <a:ext uri="{28A0092B-C50C-407E-A947-70E740481C1C}">
                <a14:useLocalDpi xmlns:a14="http://schemas.microsoft.com/office/drawing/2010/main" val="0"/>
              </a:ext>
            </a:extLst>
          </a:blip>
          <a:srcRect l="52288" t="17281" r="7078" b="42400"/>
          <a:stretch>
            <a:fillRect/>
          </a:stretch>
        </p:blipFill>
        <p:spPr bwMode="auto">
          <a:xfrm>
            <a:off x="6714095" y="188640"/>
            <a:ext cx="1798240" cy="133822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pPr>
              <a:defRPr/>
            </a:pPr>
            <a:fld id="{D87E5CCC-8D08-4D4F-8B05-5A62075AE840}" type="datetime1">
              <a:rPr lang="en-US" altLang="zh-CN" smtClean="0"/>
            </a:fld>
            <a:endParaRPr lang="en-US" altLang="zh-CN"/>
          </a:p>
        </p:txBody>
      </p:sp>
      <p:sp>
        <p:nvSpPr>
          <p:cNvPr id="6" name="Footer Placeholder 5"/>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866" y="215900"/>
            <a:ext cx="5562600" cy="1143000"/>
          </a:xfrm>
        </p:spPr>
        <p:txBody>
          <a:bodyPr/>
          <a:lstStyle/>
          <a:p>
            <a:pPr algn="l"/>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6: </a:t>
            </a:r>
            <a:endPar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15616" y="1474214"/>
            <a:ext cx="7571184" cy="4525963"/>
          </a:xfrm>
        </p:spPr>
        <p:txBody>
          <a:bodyPr/>
          <a:lstStyle/>
          <a:p>
            <a:pPr marL="0" indent="0" algn="just">
              <a:buNone/>
            </a:pPr>
            <a:r>
              <a:rPr lang="en-US" sz="2500" dirty="0">
                <a:latin typeface="Times New Roman" panose="02020603050405020304" pitchFamily="18" charset="0"/>
                <a:cs typeface="Times New Roman" panose="02020603050405020304" pitchFamily="18" charset="0"/>
              </a:rPr>
              <a:t>To test effect of a fertilizer on rice production, 64 plots of land having equal areas were chosen. Half of these plots were treated with fertilizer and the other half were untreated. Other conditions were the same. The mean yield of rice on the untreated plots was 4.8 quintals with a standard deviation of 0.4 quintal, while the mean yield on the treated plots was 5.1 quintals with a standard deviation of 0.36 quintal. Can we conclude that there is a significant improvement in rice production because of the fertilizer at 4% level of significance?</a:t>
            </a:r>
            <a:endParaRPr lang="en-US" sz="25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pic>
        <p:nvPicPr>
          <p:cNvPr id="5" name="Picture 4"/>
          <p:cNvPicPr>
            <a:picLocks noChangeAspect="1"/>
          </p:cNvPicPr>
          <p:nvPr/>
        </p:nvPicPr>
        <p:blipFill>
          <a:blip r:embed="rId1"/>
          <a:stretch>
            <a:fillRect/>
          </a:stretch>
        </p:blipFill>
        <p:spPr>
          <a:xfrm>
            <a:off x="6280804" y="53975"/>
            <a:ext cx="2247900" cy="1466850"/>
          </a:xfrm>
          <a:prstGeom prst="rect">
            <a:avLst/>
          </a:prstGeom>
          <a:ln>
            <a:noFill/>
          </a:ln>
          <a:effectLst>
            <a:softEdge rad="112500"/>
          </a:effectLst>
        </p:spPr>
      </p:pic>
      <p:sp>
        <p:nvSpPr>
          <p:cNvPr id="6" name="Date Placeholder 5"/>
          <p:cNvSpPr>
            <a:spLocks noGrp="1"/>
          </p:cNvSpPr>
          <p:nvPr>
            <p:ph type="dt" sz="half" idx="10"/>
          </p:nvPr>
        </p:nvSpPr>
        <p:spPr/>
        <p:txBody>
          <a:bodyPr/>
          <a:lstStyle/>
          <a:p>
            <a:pPr>
              <a:defRPr/>
            </a:pPr>
            <a:fld id="{F235717E-C459-4466-8A6C-A95E80043F39}" type="datetime1">
              <a:rPr lang="en-US" altLang="zh-CN" smtClean="0"/>
            </a:fld>
            <a:endParaRPr lang="en-US" altLang="zh-CN"/>
          </a:p>
        </p:txBody>
      </p:sp>
      <p:sp>
        <p:nvSpPr>
          <p:cNvPr id="7" name="Footer Placeholder 6"/>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0650" y="1600202"/>
            <a:ext cx="7296150" cy="4525963"/>
          </a:xfrm>
        </p:spPr>
        <p:txBody>
          <a:bodyPr/>
          <a:lstStyle/>
          <a:p>
            <a:pPr marL="0" indent="0" algn="just">
              <a:buNone/>
            </a:pPr>
            <a:r>
              <a:rPr lang="en-US" sz="2000" dirty="0">
                <a:latin typeface="Times New Roman" panose="02020603050405020304" pitchFamily="18" charset="0"/>
                <a:cs typeface="Times New Roman" panose="02020603050405020304" pitchFamily="18" charset="0"/>
              </a:rPr>
              <a:t>An urban economist wanted to determine whether the mean price of a home in Lemont is less than the mean price of a home in Naperville. A random sample of homes sold in each neighborhood results in the following statistics, where the means and standard deviations are in thousands of dollars:</a:t>
            </a: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Test the claim that housing is less expensive in Lemont than in Naperville at the 5% level of significance.</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5" name="Title 1"/>
          <p:cNvSpPr>
            <a:spLocks noGrp="1"/>
          </p:cNvSpPr>
          <p:nvPr>
            <p:ph type="title"/>
          </p:nvPr>
        </p:nvSpPr>
        <p:spPr>
          <a:xfrm>
            <a:off x="1259632" y="274638"/>
            <a:ext cx="7427168" cy="1143000"/>
          </a:xfrm>
        </p:spPr>
        <p:txBody>
          <a:bodyPr/>
          <a:lstStyle/>
          <a:p>
            <a:pPr algn="l"/>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 </a:t>
            </a:r>
            <a:endPar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21" name="Object 20"/>
          <p:cNvGraphicFramePr>
            <a:graphicFrameLocks noChangeAspect="1"/>
          </p:cNvGraphicFramePr>
          <p:nvPr/>
        </p:nvGraphicFramePr>
        <p:xfrm>
          <a:off x="904875" y="3375595"/>
          <a:ext cx="7296150" cy="4733925"/>
        </p:xfrm>
        <a:graphic>
          <a:graphicData uri="http://schemas.openxmlformats.org/presentationml/2006/ole">
            <mc:AlternateContent xmlns:mc="http://schemas.openxmlformats.org/markup-compatibility/2006">
              <mc:Choice xmlns:v="urn:schemas-microsoft-com:vml" Requires="v">
                <p:oleObj spid="_x0000_s0" name="Document" r:id="rId1" imgW="5250180" imgH="3406140" progId="Word.Document.12">
                  <p:embed/>
                </p:oleObj>
              </mc:Choice>
              <mc:Fallback>
                <p:oleObj name="Document" r:id="rId1" imgW="5250180" imgH="3406140" progId="Word.Document.12">
                  <p:embed/>
                  <p:pic>
                    <p:nvPicPr>
                      <p:cNvPr id="0" name="Object 20"/>
                      <p:cNvPicPr/>
                      <p:nvPr/>
                    </p:nvPicPr>
                    <p:blipFill>
                      <a:blip r:embed="rId2"/>
                      <a:stretch>
                        <a:fillRect/>
                      </a:stretch>
                    </p:blipFill>
                    <p:spPr>
                      <a:xfrm>
                        <a:off x="904875" y="3375595"/>
                        <a:ext cx="7296150" cy="4733925"/>
                      </a:xfrm>
                      <a:prstGeom prst="rect">
                        <a:avLst/>
                      </a:prstGeom>
                    </p:spPr>
                  </p:pic>
                </p:oleObj>
              </mc:Fallback>
            </mc:AlternateContent>
          </a:graphicData>
        </a:graphic>
      </p:graphicFrame>
      <p:sp>
        <p:nvSpPr>
          <p:cNvPr id="2" name="Date Placeholder 1"/>
          <p:cNvSpPr>
            <a:spLocks noGrp="1"/>
          </p:cNvSpPr>
          <p:nvPr>
            <p:ph type="dt" sz="half" idx="10"/>
          </p:nvPr>
        </p:nvSpPr>
        <p:spPr/>
        <p:txBody>
          <a:bodyPr/>
          <a:lstStyle/>
          <a:p>
            <a:pPr>
              <a:defRPr/>
            </a:pPr>
            <a:fld id="{D16D1481-6E2F-44FE-AA6C-D94642085BBA}" type="datetime1">
              <a:rPr lang="en-US" altLang="zh-CN" smtClean="0"/>
            </a:fld>
            <a:endParaRPr lang="en-US" altLang="zh-CN"/>
          </a:p>
        </p:txBody>
      </p:sp>
      <p:sp>
        <p:nvSpPr>
          <p:cNvPr id="6" name="Footer Placeholder 5"/>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298" y="0"/>
            <a:ext cx="8229600" cy="1371600"/>
          </a:xfrm>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Exercises</a:t>
            </a:r>
            <a:endPar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0685" y="2453640"/>
            <a:ext cx="8229600" cy="975360"/>
          </a:xfrm>
        </p:spPr>
        <p:txBody>
          <a:bodyPr/>
          <a:lstStyle/>
          <a:p>
            <a:pPr marL="0" indent="0" algn="ctr">
              <a:buNone/>
            </a:pPr>
            <a:r>
              <a:rPr lang="en-US" sz="3600" dirty="0">
                <a:latin typeface="Times New Roman" panose="02020603050405020304" pitchFamily="18" charset="0"/>
                <a:cs typeface="Times New Roman" panose="02020603050405020304" pitchFamily="18" charset="0"/>
              </a:rPr>
              <a:t>Check out tutorial </a:t>
            </a:r>
            <a:r>
              <a:rPr lang="en-NZ" altLang="en-US" sz="3600" dirty="0">
                <a:latin typeface="Times New Roman" panose="02020603050405020304" pitchFamily="18" charset="0"/>
                <a:cs typeface="Times New Roman" panose="02020603050405020304" pitchFamily="18" charset="0"/>
              </a:rPr>
              <a:t>5</a:t>
            </a:r>
            <a:r>
              <a:rPr lang="en-US" sz="3600" dirty="0">
                <a:latin typeface="Times New Roman" panose="02020603050405020304" pitchFamily="18" charset="0"/>
                <a:cs typeface="Times New Roman" panose="02020603050405020304" pitchFamily="18" charset="0"/>
              </a:rPr>
              <a:t> Questions!</a:t>
            </a:r>
            <a:endParaRPr lang="en-US" sz="3600" dirty="0">
              <a:latin typeface="Times New Roman" panose="02020603050405020304" pitchFamily="18" charset="0"/>
              <a:cs typeface="Times New Roman" panose="02020603050405020304" pitchFamily="18" charset="0"/>
            </a:endParaRPr>
          </a:p>
          <a:p>
            <a:pPr marL="0" indent="0">
              <a:buNone/>
            </a:pPr>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0"/>
          </p:nvPr>
        </p:nvSpPr>
        <p:spPr/>
        <p:txBody>
          <a:bodyPr/>
          <a:lstStyle/>
          <a:p>
            <a:r>
              <a:rPr lang="en-US" altLang="en-US"/>
              <a:t>MC3020-2023</a:t>
            </a:r>
            <a:endParaRPr lang="en-US" altLang="en-US"/>
          </a:p>
        </p:txBody>
      </p:sp>
      <p:sp>
        <p:nvSpPr>
          <p:cNvPr id="7" name="Date Placeholder 6"/>
          <p:cNvSpPr>
            <a:spLocks noGrp="1"/>
          </p:cNvSpPr>
          <p:nvPr>
            <p:ph type="dt" sz="half" idx="12"/>
          </p:nvPr>
        </p:nvSpPr>
        <p:spPr/>
        <p:txBody>
          <a:bodyPr/>
          <a:lstStyle/>
          <a:p>
            <a:fld id="{D865DE4A-CAA7-4CC9-AEB0-FE370266C4F4}" type="datetime5">
              <a:rPr lang="en-NZ" altLang="en-US" smtClean="0"/>
            </a:fld>
            <a:endParaRPr lang="en-US" altLang="en-US"/>
          </a:p>
        </p:txBody>
      </p:sp>
      <p:sp>
        <p:nvSpPr>
          <p:cNvPr id="8" name="Slide Number Placeholder 7"/>
          <p:cNvSpPr>
            <a:spLocks noGrp="1"/>
          </p:cNvSpPr>
          <p:nvPr>
            <p:ph type="sldNum" sz="quarter" idx="11"/>
          </p:nvPr>
        </p:nvSpPr>
        <p:spPr/>
        <p:txBody>
          <a:bodyPr/>
          <a:lstStyle/>
          <a:p>
            <a:fld id="{E6D38F6D-B68C-43EA-8D93-D9BC679B8240}" type="slidenum">
              <a:rPr lang="en-US" altLang="en-US" smtClean="0"/>
            </a:fld>
            <a:endParaRPr lang="en-US" altLang="en-US"/>
          </a:p>
        </p:txBody>
      </p:sp>
    </p:spTree>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988840"/>
            <a:ext cx="8001000" cy="1216025"/>
          </a:xfrm>
        </p:spPr>
        <p:txBody>
          <a:bodyPr/>
          <a:lstStyle/>
          <a:p>
            <a:pPr algn="ctr"/>
            <a:r>
              <a:rPr lang="en-US" sz="5000" b="1" dirty="0">
                <a:solidFill>
                  <a:srgbClr val="C00000"/>
                </a:solidFill>
                <a:latin typeface="Times New Roman" panose="02020603050405020304" pitchFamily="18" charset="0"/>
                <a:cs typeface="Times New Roman" panose="02020603050405020304" pitchFamily="18" charset="0"/>
              </a:rPr>
              <a:t>Comparing Two Dependent or Matched Population Means</a:t>
            </a:r>
            <a:endParaRPr lang="en-US" sz="5000" b="1" dirty="0">
              <a:solidFill>
                <a:srgbClr val="C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3" name="Date Placeholder 2"/>
          <p:cNvSpPr>
            <a:spLocks noGrp="1"/>
          </p:cNvSpPr>
          <p:nvPr>
            <p:ph type="dt" sz="half" idx="10"/>
          </p:nvPr>
        </p:nvSpPr>
        <p:spPr/>
        <p:txBody>
          <a:bodyPr/>
          <a:lstStyle/>
          <a:p>
            <a:pPr>
              <a:defRPr/>
            </a:pPr>
            <a:fld id="{7F3F7A6A-6270-4F14-8C11-21D0B34CE708}"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25273" y="620688"/>
                <a:ext cx="7571184" cy="4525963"/>
              </a:xfrm>
            </p:spPr>
            <p:txBody>
              <a:bodyPr/>
              <a:lstStyle/>
              <a:p>
                <a:pPr marL="0" indent="0" algn="just">
                  <a:buNone/>
                </a:pPr>
                <a:r>
                  <a:rPr lang="en-IN" dirty="0">
                    <a:latin typeface="Times New Roman" panose="02020603050405020304" pitchFamily="18" charset="0"/>
                    <a:cs typeface="Times New Roman" panose="02020603050405020304" pitchFamily="18" charset="0"/>
                  </a:rPr>
                  <a:t>Let </a:t>
                </a:r>
                <a14:m>
                  <m:oMath xmlns:m="http://schemas.openxmlformats.org/officeDocument/2006/math">
                    <m:d>
                      <m:dPr>
                        <m:ctrlPr>
                          <a:rPr lang="en-IN" i="1" smtClean="0">
                            <a:latin typeface="Cambria Math" panose="02040503050406030204" pitchFamily="18" charset="0"/>
                            <a:cs typeface="Times New Roman" panose="02020603050405020304" pitchFamily="18" charset="0"/>
                          </a:rPr>
                        </m:ctrlPr>
                      </m:dPr>
                      <m:e>
                        <m:sSub>
                          <m:sSubPr>
                            <m:ctrlPr>
                              <a:rPr lang="en-IN" i="1" smtClean="0">
                                <a:latin typeface="Cambria Math" panose="02040503050406030204" pitchFamily="18" charset="0"/>
                                <a:cs typeface="Times New Roman" panose="02020603050405020304" pitchFamily="18" charset="0"/>
                              </a:rPr>
                            </m:ctrlPr>
                          </m:sSubPr>
                          <m:e>
                            <m:r>
                              <a:rPr lang="en-GB" b="0" i="1" smtClean="0">
                                <a:latin typeface="Cambria Math" panose="02040503050406030204" pitchFamily="18" charset="0"/>
                                <a:cs typeface="Times New Roman" panose="02020603050405020304" pitchFamily="18" charset="0"/>
                              </a:rPr>
                              <m:t>𝑋</m:t>
                            </m:r>
                          </m:e>
                          <m:sub>
                            <m:r>
                              <a:rPr lang="en-GB" b="0" i="1" smtClean="0">
                                <a:latin typeface="Cambria Math" panose="02040503050406030204" pitchFamily="18" charset="0"/>
                                <a:cs typeface="Times New Roman" panose="02020603050405020304" pitchFamily="18" charset="0"/>
                              </a:rPr>
                              <m:t>1</m:t>
                            </m:r>
                          </m:sub>
                        </m:sSub>
                        <m:r>
                          <a:rPr lang="en-GB" b="0" i="1" smtClean="0">
                            <a:latin typeface="Cambria Math" panose="02040503050406030204" pitchFamily="18" charset="0"/>
                            <a:cs typeface="Times New Roman" panose="02020603050405020304" pitchFamily="18" charset="0"/>
                          </a:rPr>
                          <m:t>,</m:t>
                        </m:r>
                        <m:sSub>
                          <m:sSubPr>
                            <m:ctrlPr>
                              <a:rPr lang="en-GB" b="0" i="1" smtClean="0">
                                <a:latin typeface="Cambria Math" panose="02040503050406030204" pitchFamily="18" charset="0"/>
                                <a:cs typeface="Times New Roman" panose="02020603050405020304" pitchFamily="18" charset="0"/>
                              </a:rPr>
                            </m:ctrlPr>
                          </m:sSubPr>
                          <m:e>
                            <m:r>
                              <a:rPr lang="en-GB" b="0" i="1" smtClean="0">
                                <a:latin typeface="Cambria Math" panose="02040503050406030204" pitchFamily="18" charset="0"/>
                                <a:cs typeface="Times New Roman" panose="02020603050405020304" pitchFamily="18" charset="0"/>
                              </a:rPr>
                              <m:t>𝑌</m:t>
                            </m:r>
                          </m:e>
                          <m:sub>
                            <m:r>
                              <a:rPr lang="en-GB" b="0" i="1" smtClean="0">
                                <a:latin typeface="Cambria Math" panose="02040503050406030204" pitchFamily="18" charset="0"/>
                                <a:cs typeface="Times New Roman" panose="02020603050405020304" pitchFamily="18" charset="0"/>
                              </a:rPr>
                              <m:t>1</m:t>
                            </m:r>
                          </m:sub>
                        </m:sSub>
                      </m:e>
                    </m:d>
                    <m:r>
                      <a:rPr lang="en-GB" b="0" i="1" smtClean="0">
                        <a:latin typeface="Cambria Math" panose="02040503050406030204" pitchFamily="18" charset="0"/>
                        <a:cs typeface="Times New Roman" panose="02020603050405020304" pitchFamily="18" charset="0"/>
                      </a:rPr>
                      <m:t>,</m:t>
                    </m:r>
                    <m:d>
                      <m:dPr>
                        <m:ctrlPr>
                          <a:rPr lang="en-IN" i="1" smtClean="0">
                            <a:latin typeface="Cambria Math" panose="02040503050406030204" pitchFamily="18" charset="0"/>
                            <a:cs typeface="Times New Roman" panose="02020603050405020304" pitchFamily="18" charset="0"/>
                          </a:rPr>
                        </m:ctrlPr>
                      </m:dPr>
                      <m:e>
                        <m:sSub>
                          <m:sSubPr>
                            <m:ctrlPr>
                              <a:rPr lang="en-IN"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𝑋</m:t>
                            </m:r>
                          </m:e>
                          <m:sub>
                            <m:r>
                              <a:rPr lang="en-GB" b="0" i="1" smtClean="0">
                                <a:latin typeface="Cambria Math" panose="02040503050406030204" pitchFamily="18" charset="0"/>
                                <a:cs typeface="Times New Roman" panose="02020603050405020304" pitchFamily="18" charset="0"/>
                              </a:rPr>
                              <m:t>2</m:t>
                            </m:r>
                          </m:sub>
                        </m:sSub>
                        <m:r>
                          <a:rPr lang="en-GB" i="1">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𝑌</m:t>
                            </m:r>
                          </m:e>
                          <m:sub>
                            <m:r>
                              <a:rPr lang="en-GB" b="0" i="1" smtClean="0">
                                <a:latin typeface="Cambria Math" panose="02040503050406030204" pitchFamily="18" charset="0"/>
                                <a:cs typeface="Times New Roman" panose="02020603050405020304" pitchFamily="18" charset="0"/>
                              </a:rPr>
                              <m:t>2</m:t>
                            </m:r>
                          </m:sub>
                        </m:sSub>
                      </m:e>
                    </m:d>
                  </m:oMath>
                </a14:m>
                <a:r>
                  <a:rPr lang="en-IN" dirty="0">
                    <a:latin typeface="Times New Roman" panose="02020603050405020304" pitchFamily="18" charset="0"/>
                    <a:cs typeface="Times New Roman" panose="02020603050405020304" pitchFamily="18" charset="0"/>
                  </a:rPr>
                  <a:t>,   . .   . </a:t>
                </a:r>
                <a14:m>
                  <m:oMath xmlns:m="http://schemas.openxmlformats.org/officeDocument/2006/math">
                    <m:d>
                      <m:dPr>
                        <m:ctrlPr>
                          <a:rPr lang="en-IN" i="1">
                            <a:latin typeface="Cambria Math" panose="02040503050406030204" pitchFamily="18" charset="0"/>
                            <a:cs typeface="Times New Roman" panose="02020603050405020304" pitchFamily="18" charset="0"/>
                          </a:rPr>
                        </m:ctrlPr>
                      </m:dPr>
                      <m:e>
                        <m:sSub>
                          <m:sSubPr>
                            <m:ctrlPr>
                              <a:rPr lang="en-IN"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𝑋</m:t>
                            </m:r>
                          </m:e>
                          <m:sub>
                            <m:r>
                              <a:rPr lang="en-GB" b="0" i="1" smtClean="0">
                                <a:latin typeface="Cambria Math" panose="02040503050406030204" pitchFamily="18" charset="0"/>
                                <a:cs typeface="Times New Roman" panose="02020603050405020304" pitchFamily="18" charset="0"/>
                              </a:rPr>
                              <m:t>𝑛</m:t>
                            </m:r>
                          </m:sub>
                        </m:sSub>
                        <m:r>
                          <a:rPr lang="en-GB" i="1">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𝑌</m:t>
                            </m:r>
                          </m:e>
                          <m:sub>
                            <m:r>
                              <a:rPr lang="en-GB" b="0" i="1" smtClean="0">
                                <a:latin typeface="Cambria Math" panose="02040503050406030204" pitchFamily="18" charset="0"/>
                                <a:cs typeface="Times New Roman" panose="02020603050405020304" pitchFamily="18" charset="0"/>
                              </a:rPr>
                              <m:t>𝑛</m:t>
                            </m:r>
                          </m:sub>
                        </m:sSub>
                      </m:e>
                    </m:d>
                  </m:oMath>
                </a14:m>
                <a:r>
                  <a:rPr lang="en-IN" dirty="0">
                    <a:latin typeface="Times New Roman" panose="02020603050405020304" pitchFamily="18" charset="0"/>
                    <a:cs typeface="Times New Roman" panose="02020603050405020304" pitchFamily="18" charset="0"/>
                  </a:rPr>
                  <a:t> be pairs of random measurements from two dependent or matched populations. Such situations usually but not exclusively occur when measurements are taken on the same subjects before or after the experimentation. To consider all other factors same except the factor that measured by and , we combine the populations by finding the difference </a:t>
                </a:r>
                <a14:m>
                  <m:oMath xmlns:m="http://schemas.openxmlformats.org/officeDocument/2006/math">
                    <m:r>
                      <a:rPr lang="en-GB" b="0" i="1" smtClean="0">
                        <a:latin typeface="Cambria Math" panose="02040503050406030204" pitchFamily="18" charset="0"/>
                        <a:cs typeface="Times New Roman" panose="02020603050405020304" pitchFamily="18" charset="0"/>
                      </a:rPr>
                      <m:t>𝐷</m:t>
                    </m:r>
                    <m:r>
                      <a:rPr lang="en-GB" b="0" i="1" smtClean="0">
                        <a:latin typeface="Cambria Math" panose="02040503050406030204" pitchFamily="18" charset="0"/>
                        <a:cs typeface="Times New Roman" panose="02020603050405020304" pitchFamily="18" charset="0"/>
                      </a:rPr>
                      <m:t>=</m:t>
                    </m:r>
                    <m:r>
                      <a:rPr lang="en-GB" b="0" i="1" smtClean="0">
                        <a:latin typeface="Cambria Math" panose="02040503050406030204" pitchFamily="18" charset="0"/>
                        <a:cs typeface="Times New Roman" panose="02020603050405020304" pitchFamily="18" charset="0"/>
                      </a:rPr>
                      <m:t>𝑋</m:t>
                    </m:r>
                    <m:r>
                      <a:rPr lang="en-GB" b="0" i="1" smtClean="0">
                        <a:latin typeface="Cambria Math" panose="02040503050406030204" pitchFamily="18" charset="0"/>
                        <a:cs typeface="Times New Roman" panose="02020603050405020304" pitchFamily="18" charset="0"/>
                      </a:rPr>
                      <m:t>−</m:t>
                    </m:r>
                    <m:r>
                      <a:rPr lang="en-GB" b="0" i="1" smtClean="0">
                        <a:latin typeface="Cambria Math" panose="02040503050406030204" pitchFamily="18" charset="0"/>
                        <a:cs typeface="Times New Roman" panose="02020603050405020304" pitchFamily="18" charset="0"/>
                      </a:rPr>
                      <m:t>𝑌</m:t>
                    </m:r>
                  </m:oMath>
                </a14:m>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125273" y="620688"/>
                <a:ext cx="7571184" cy="4525963"/>
              </a:xfrm>
              <a:blipFill rotWithShape="1">
                <a:blip r:embed="rId1"/>
                <a:stretch>
                  <a:fillRect l="-1" t="-6" r="2" b="-8755"/>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07D8CF12-D5E3-4A2C-9DE4-9C92E07A4C2C}"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93383" y="404664"/>
                <a:ext cx="7427168" cy="4525963"/>
              </a:xfrm>
            </p:spPr>
            <p:txBody>
              <a:bodyPr/>
              <a:lstStyle/>
              <a:p>
                <a:pPr marL="0" indent="0" algn="just">
                  <a:buNone/>
                </a:pPr>
                <a:r>
                  <a:rPr lang="en-IN" dirty="0">
                    <a:latin typeface="Times New Roman" panose="02020603050405020304" pitchFamily="18" charset="0"/>
                    <a:cs typeface="Times New Roman" panose="02020603050405020304" pitchFamily="18" charset="0"/>
                  </a:rPr>
                  <a:t>Let </a:t>
                </a: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GB" b="0" i="1" smtClean="0">
                            <a:latin typeface="Cambria Math" panose="02040503050406030204" pitchFamily="18" charset="0"/>
                            <a:cs typeface="Times New Roman" panose="02020603050405020304" pitchFamily="18" charset="0"/>
                          </a:rPr>
                          <m:t>𝐷</m:t>
                        </m:r>
                      </m:e>
                      <m:sub>
                        <m:r>
                          <a:rPr lang="en-GB" b="0" i="1" smtClean="0">
                            <a:latin typeface="Cambria Math" panose="02040503050406030204" pitchFamily="18" charset="0"/>
                            <a:cs typeface="Times New Roman" panose="02020603050405020304" pitchFamily="18" charset="0"/>
                          </a:rPr>
                          <m:t>1</m:t>
                        </m:r>
                      </m:sub>
                    </m:sSub>
                    <m:r>
                      <a:rPr lang="en-GB" b="0" i="1" smtClean="0">
                        <a:latin typeface="Cambria Math" panose="02040503050406030204" pitchFamily="18" charset="0"/>
                        <a:cs typeface="Times New Roman" panose="02020603050405020304" pitchFamily="18" charset="0"/>
                      </a:rPr>
                      <m:t>,</m:t>
                    </m:r>
                    <m:sSub>
                      <m:sSubPr>
                        <m:ctrlPr>
                          <a:rPr lang="en-IN"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𝐷</m:t>
                        </m:r>
                      </m:e>
                      <m:sub>
                        <m:r>
                          <a:rPr lang="en-GB" b="0" i="1" smtClean="0">
                            <a:latin typeface="Cambria Math" panose="02040503050406030204" pitchFamily="18" charset="0"/>
                            <a:cs typeface="Times New Roman" panose="02020603050405020304" pitchFamily="18" charset="0"/>
                          </a:rPr>
                          <m:t>2</m:t>
                        </m:r>
                      </m:sub>
                    </m:sSub>
                    <m:r>
                      <a:rPr lang="en-GB" b="0" i="1" smtClean="0">
                        <a:latin typeface="Cambria Math" panose="02040503050406030204" pitchFamily="18" charset="0"/>
                        <a:cs typeface="Times New Roman" panose="02020603050405020304" pitchFamily="18" charset="0"/>
                      </a:rPr>
                      <m:t>, .  .   .    .</m:t>
                    </m:r>
                    <m:sSub>
                      <m:sSubPr>
                        <m:ctrlPr>
                          <a:rPr lang="en-IN"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𝐷</m:t>
                        </m:r>
                      </m:e>
                      <m:sub>
                        <m:r>
                          <a:rPr lang="en-GB" b="0" i="1" smtClean="0">
                            <a:latin typeface="Cambria Math" panose="02040503050406030204" pitchFamily="18" charset="0"/>
                            <a:cs typeface="Times New Roman" panose="02020603050405020304" pitchFamily="18" charset="0"/>
                          </a:rPr>
                          <m:t>𝑛</m:t>
                        </m:r>
                        <m:r>
                          <a:rPr lang="en-GB" b="0" i="1" smtClean="0">
                            <a:latin typeface="Cambria Math" panose="02040503050406030204" pitchFamily="18" charset="0"/>
                            <a:cs typeface="Times New Roman" panose="02020603050405020304" pitchFamily="18" charset="0"/>
                          </a:rPr>
                          <m:t> </m:t>
                        </m:r>
                      </m:sub>
                    </m:sSub>
                  </m:oMath>
                </a14:m>
                <a:r>
                  <a:rPr lang="en-IN" dirty="0">
                    <a:latin typeface="Times New Roman" panose="02020603050405020304" pitchFamily="18" charset="0"/>
                    <a:cs typeface="Times New Roman" panose="02020603050405020304" pitchFamily="18" charset="0"/>
                  </a:rPr>
                  <a:t>be a random sample from a population with mean </a:t>
                </a: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IN"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n-GB" b="0" i="1" smtClean="0">
                            <a:latin typeface="Cambria Math" panose="02040503050406030204" pitchFamily="18" charset="0"/>
                            <a:cs typeface="Times New Roman" panose="02020603050405020304" pitchFamily="18" charset="0"/>
                          </a:rPr>
                          <m:t>𝐷</m:t>
                        </m:r>
                      </m:sub>
                    </m:sSub>
                  </m:oMath>
                </a14:m>
                <a:r>
                  <a:rPr lang="en-IN" dirty="0">
                    <a:latin typeface="Times New Roman" panose="02020603050405020304" pitchFamily="18" charset="0"/>
                    <a:cs typeface="Times New Roman" panose="02020603050405020304" pitchFamily="18" charset="0"/>
                  </a:rPr>
                  <a:t> and variance </a:t>
                </a:r>
                <a14:m>
                  <m:oMath xmlns:m="http://schemas.openxmlformats.org/officeDocument/2006/math">
                    <m:sSubSup>
                      <m:sSubSupPr>
                        <m:ctrlPr>
                          <a:rPr lang="en-IN" i="1" smtClean="0">
                            <a:latin typeface="Cambria Math" panose="02040503050406030204" pitchFamily="18" charset="0"/>
                            <a:cs typeface="Times New Roman" panose="02020603050405020304" pitchFamily="18" charset="0"/>
                          </a:rPr>
                        </m:ctrlPr>
                      </m:sSubSupPr>
                      <m:e>
                        <m:r>
                          <a:rPr lang="en-IN"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GB" b="0" i="1" smtClean="0">
                            <a:latin typeface="Cambria Math" panose="02040503050406030204" pitchFamily="18" charset="0"/>
                            <a:cs typeface="Times New Roman" panose="02020603050405020304" pitchFamily="18" charset="0"/>
                          </a:rPr>
                          <m:t>𝐷</m:t>
                        </m:r>
                      </m:sub>
                      <m:sup>
                        <m:r>
                          <a:rPr lang="en-GB" b="0" i="1" smtClean="0">
                            <a:latin typeface="Cambria Math" panose="02040503050406030204" pitchFamily="18" charset="0"/>
                            <a:cs typeface="Times New Roman" panose="02020603050405020304" pitchFamily="18" charset="0"/>
                          </a:rPr>
                          <m:t>2</m:t>
                        </m:r>
                      </m:sup>
                    </m:sSubSup>
                  </m:oMath>
                </a14:m>
                <a:r>
                  <a:rPr lang="en-IN" dirty="0">
                    <a:latin typeface="Times New Roman" panose="02020603050405020304" pitchFamily="18" charset="0"/>
                    <a:cs typeface="Times New Roman" panose="02020603050405020304" pitchFamily="18" charset="0"/>
                  </a:rPr>
                  <a:t> . </a:t>
                </a: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The point estimate for the population mean difference is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1</m:t>
                        </m:r>
                      </m:sub>
                    </m:sSub>
                    <m:r>
                      <a:rPr lang="en-GB" i="1">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2</m:t>
                        </m:r>
                      </m:sub>
                    </m:sSub>
                  </m:oMath>
                </a14:m>
                <a:r>
                  <a:rPr lang="en-IN" dirty="0">
                    <a:latin typeface="Times New Roman" panose="02020603050405020304" pitchFamily="18" charset="0"/>
                    <a:cs typeface="Times New Roman" panose="02020603050405020304" pitchFamily="18" charset="0"/>
                  </a:rPr>
                  <a:t> the sample mean of the differences</a:t>
                </a:r>
                <a:endParaRPr lang="en-IN" dirty="0">
                  <a:latin typeface="Times New Roman" panose="02020603050405020304" pitchFamily="18" charset="0"/>
                  <a:cs typeface="Times New Roman" panose="02020603050405020304" pitchFamily="18" charset="0"/>
                </a:endParaRPr>
              </a:p>
              <a:p>
                <a:pPr marL="0" indent="0" algn="ctr">
                  <a:buNone/>
                </a:pPr>
                <a:r>
                  <a:rPr lang="en-IN"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IN" i="1" smtClean="0">
                            <a:latin typeface="Cambria Math" panose="02040503050406030204" pitchFamily="18" charset="0"/>
                            <a:cs typeface="Times New Roman" panose="02020603050405020304" pitchFamily="18" charset="0"/>
                          </a:rPr>
                        </m:ctrlPr>
                      </m:accPr>
                      <m:e>
                        <m:r>
                          <a:rPr lang="en-GB" b="0" i="1" smtClean="0">
                            <a:latin typeface="Cambria Math" panose="02040503050406030204" pitchFamily="18" charset="0"/>
                            <a:cs typeface="Times New Roman" panose="02020603050405020304" pitchFamily="18" charset="0"/>
                          </a:rPr>
                          <m:t>𝐷</m:t>
                        </m:r>
                      </m:e>
                    </m:acc>
                    <m:r>
                      <a:rPr lang="en-GB" b="0" i="1" smtClean="0">
                        <a:latin typeface="Cambria Math" panose="02040503050406030204" pitchFamily="18" charset="0"/>
                        <a:cs typeface="Times New Roman" panose="02020603050405020304" pitchFamily="18" charset="0"/>
                      </a:rPr>
                      <m:t>=</m:t>
                    </m:r>
                    <m:f>
                      <m:fPr>
                        <m:ctrlPr>
                          <a:rPr lang="en-GB" b="0" i="1" smtClean="0">
                            <a:latin typeface="Cambria Math" panose="02040503050406030204" pitchFamily="18" charset="0"/>
                            <a:cs typeface="Times New Roman" panose="02020603050405020304" pitchFamily="18" charset="0"/>
                          </a:rPr>
                        </m:ctrlPr>
                      </m:fPr>
                      <m:num>
                        <m:nary>
                          <m:naryPr>
                            <m:chr m:val="∑"/>
                            <m:subHide m:val="on"/>
                            <m:supHide m:val="on"/>
                            <m:ctrlPr>
                              <a:rPr lang="en-GB" i="1">
                                <a:latin typeface="Cambria Math" panose="02040503050406030204" pitchFamily="18" charset="0"/>
                                <a:cs typeface="Times New Roman" panose="02020603050405020304" pitchFamily="18" charset="0"/>
                              </a:rPr>
                            </m:ctrlPr>
                          </m:naryPr>
                          <m:sub/>
                          <m:sup/>
                          <m:e>
                            <m:r>
                              <a:rPr lang="en-GB" b="0" i="1" smtClean="0">
                                <a:latin typeface="Cambria Math" panose="02040503050406030204" pitchFamily="18" charset="0"/>
                                <a:cs typeface="Times New Roman" panose="02020603050405020304" pitchFamily="18" charset="0"/>
                              </a:rPr>
                              <m:t>𝐷</m:t>
                            </m:r>
                          </m:e>
                        </m:nary>
                      </m:num>
                      <m:den>
                        <m:r>
                          <a:rPr lang="en-GB" b="0" i="1" smtClean="0">
                            <a:latin typeface="Cambria Math" panose="02040503050406030204" pitchFamily="18" charset="0"/>
                            <a:cs typeface="Times New Roman" panose="02020603050405020304" pitchFamily="18" charset="0"/>
                          </a:rPr>
                          <m:t>𝑛</m:t>
                        </m:r>
                      </m:den>
                    </m:f>
                  </m:oMath>
                </a14:m>
                <a:r>
                  <a:rPr lang="en-IN" dirty="0">
                    <a:latin typeface="Times New Roman" panose="02020603050405020304" pitchFamily="18" charset="0"/>
                    <a:cs typeface="Times New Roman" panose="02020603050405020304" pitchFamily="18" charset="0"/>
                  </a:rPr>
                  <a:t> . </a:t>
                </a: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The mean of </a:t>
                </a:r>
                <a14:m>
                  <m:oMath xmlns:m="http://schemas.openxmlformats.org/officeDocument/2006/math">
                    <m:acc>
                      <m:accPr>
                        <m:chr m:val="̅"/>
                        <m:ctrlPr>
                          <a:rPr lang="en-IN" i="1" smtClean="0">
                            <a:latin typeface="Cambria Math" panose="02040503050406030204" pitchFamily="18" charset="0"/>
                            <a:cs typeface="Times New Roman" panose="02020603050405020304" pitchFamily="18" charset="0"/>
                          </a:rPr>
                        </m:ctrlPr>
                      </m:accPr>
                      <m:e>
                        <m:r>
                          <a:rPr lang="en-GB" b="0" i="1" smtClean="0">
                            <a:latin typeface="Cambria Math" panose="02040503050406030204" pitchFamily="18" charset="0"/>
                            <a:cs typeface="Times New Roman" panose="02020603050405020304" pitchFamily="18" charset="0"/>
                          </a:rPr>
                          <m:t>𝐷</m:t>
                        </m:r>
                      </m:e>
                    </m:acc>
                  </m:oMath>
                </a14:m>
                <a:r>
                  <a:rPr lang="en-IN" dirty="0">
                    <a:latin typeface="Times New Roman" panose="02020603050405020304" pitchFamily="18" charset="0"/>
                    <a:cs typeface="Times New Roman" panose="02020603050405020304" pitchFamily="18" charset="0"/>
                  </a:rPr>
                  <a:t> is  </a:t>
                </a:r>
                <a:endParaRPr lang="en-NZ" b="0" i="0" dirty="0">
                  <a:latin typeface="Cambria Math" panose="020405030504060302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m:rPr>
                          <m:sty m:val="p"/>
                        </m:rPr>
                        <a:rPr lang="en-GB" b="0" i="0" smtClean="0">
                          <a:latin typeface="Cambria Math" panose="02040503050406030204" pitchFamily="18" charset="0"/>
                          <a:cs typeface="Times New Roman" panose="02020603050405020304" pitchFamily="18" charset="0"/>
                        </a:rPr>
                        <m:t>E</m:t>
                      </m:r>
                      <m:d>
                        <m:dPr>
                          <m:ctrlPr>
                            <a:rPr lang="en-GB" b="0" i="1" smtClean="0">
                              <a:latin typeface="Cambria Math" panose="02040503050406030204" pitchFamily="18" charset="0"/>
                              <a:cs typeface="Times New Roman" panose="02020603050405020304" pitchFamily="18" charset="0"/>
                            </a:rPr>
                          </m:ctrlPr>
                        </m:dPr>
                        <m:e>
                          <m:acc>
                            <m:accPr>
                              <m:chr m:val="̅"/>
                              <m:ctrlPr>
                                <a:rPr lang="en-GB" b="0" i="1" smtClean="0">
                                  <a:latin typeface="Cambria Math" panose="02040503050406030204" pitchFamily="18" charset="0"/>
                                  <a:cs typeface="Times New Roman" panose="02020603050405020304" pitchFamily="18" charset="0"/>
                                </a:rPr>
                              </m:ctrlPr>
                            </m:accPr>
                            <m:e>
                              <m:r>
                                <a:rPr lang="en-GB" b="0" i="1" smtClean="0">
                                  <a:latin typeface="Cambria Math" panose="02040503050406030204" pitchFamily="18" charset="0"/>
                                  <a:cs typeface="Times New Roman" panose="02020603050405020304" pitchFamily="18" charset="0"/>
                                </a:rPr>
                                <m:t>𝐷</m:t>
                              </m:r>
                            </m:e>
                          </m:acc>
                        </m:e>
                      </m:d>
                      <m:r>
                        <a:rPr lang="en-GB" b="0" i="1" smtClean="0">
                          <a:latin typeface="Cambria Math" panose="02040503050406030204" pitchFamily="18" charset="0"/>
                          <a:cs typeface="Times New Roman" panose="02020603050405020304" pitchFamily="18" charset="0"/>
                        </a:rPr>
                        <m:t>= </m:t>
                      </m:r>
                      <m:sSub>
                        <m:sSubPr>
                          <m:ctrlPr>
                            <a:rPr lang="en-IN" i="1" smtClean="0">
                              <a:latin typeface="Cambria Math" panose="02040503050406030204" pitchFamily="18" charset="0"/>
                              <a:cs typeface="Times New Roman" panose="02020603050405020304" pitchFamily="18" charset="0"/>
                            </a:rPr>
                          </m:ctrlPr>
                        </m:sSubPr>
                        <m:e>
                          <m:r>
                            <a:rPr lang="en-IN"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n-GB" b="0" i="1" smtClean="0">
                              <a:latin typeface="Cambria Math" panose="02040503050406030204" pitchFamily="18" charset="0"/>
                              <a:cs typeface="Times New Roman" panose="02020603050405020304" pitchFamily="18" charset="0"/>
                            </a:rPr>
                            <m:t>𝐷</m:t>
                          </m:r>
                        </m:sub>
                      </m:sSub>
                    </m:oMath>
                  </m:oMathPara>
                </a14:m>
                <a:endParaRPr lang="en-IN"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293383" y="404664"/>
                <a:ext cx="7427168" cy="4525963"/>
              </a:xfrm>
              <a:blipFill rotWithShape="1">
                <a:blip r:embed="rId1"/>
                <a:stretch>
                  <a:fillRect l="-7" t="-4" r="1" b="-11354"/>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E01C2228-9A16-496D-846C-605ADD4B1B0B}"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59632" y="620688"/>
                <a:ext cx="7427168" cy="4525963"/>
              </a:xfrm>
            </p:spPr>
            <p:txBody>
              <a:bodyPr/>
              <a:lstStyle/>
              <a:p>
                <a:pPr marL="0" indent="0" algn="just">
                  <a:buNone/>
                </a:pPr>
                <a:r>
                  <a:rPr lang="en-IN" dirty="0">
                    <a:latin typeface="Times New Roman" panose="02020603050405020304" pitchFamily="18" charset="0"/>
                    <a:cs typeface="Times New Roman" panose="02020603050405020304" pitchFamily="18" charset="0"/>
                  </a:rPr>
                  <a:t>The variance of </a:t>
                </a:r>
                <a14:m>
                  <m:oMath xmlns:m="http://schemas.openxmlformats.org/officeDocument/2006/math">
                    <m:acc>
                      <m:accPr>
                        <m:chr m:val="̅"/>
                        <m:ctrlPr>
                          <a:rPr lang="en-IN" i="1" smtClean="0">
                            <a:latin typeface="Cambria Math" panose="02040503050406030204" pitchFamily="18" charset="0"/>
                            <a:cs typeface="Times New Roman" panose="02020603050405020304" pitchFamily="18" charset="0"/>
                          </a:rPr>
                        </m:ctrlPr>
                      </m:accPr>
                      <m:e>
                        <m:r>
                          <a:rPr lang="en-GB" b="0" i="1" smtClean="0">
                            <a:latin typeface="Cambria Math" panose="02040503050406030204" pitchFamily="18" charset="0"/>
                            <a:cs typeface="Times New Roman" panose="02020603050405020304" pitchFamily="18" charset="0"/>
                          </a:rPr>
                          <m:t>𝐷</m:t>
                        </m:r>
                      </m:e>
                    </m:acc>
                  </m:oMath>
                </a14:m>
                <a:r>
                  <a:rPr lang="en-IN" dirty="0">
                    <a:latin typeface="Times New Roman" panose="02020603050405020304" pitchFamily="18" charset="0"/>
                    <a:cs typeface="Times New Roman" panose="02020603050405020304" pitchFamily="18" charset="0"/>
                  </a:rPr>
                  <a:t> is </a:t>
                </a:r>
                <a14:m>
                  <m:oMath xmlns:m="http://schemas.openxmlformats.org/officeDocument/2006/math">
                    <m:r>
                      <a:rPr lang="en-GB" b="0" i="1" smtClean="0">
                        <a:latin typeface="Cambria Math" panose="02040503050406030204" pitchFamily="18" charset="0"/>
                        <a:cs typeface="Times New Roman" panose="02020603050405020304" pitchFamily="18" charset="0"/>
                      </a:rPr>
                      <m:t>𝑉</m:t>
                    </m:r>
                    <m:d>
                      <m:dPr>
                        <m:ctrlPr>
                          <a:rPr lang="en-GB" b="0" i="1" smtClean="0">
                            <a:latin typeface="Cambria Math" panose="02040503050406030204" pitchFamily="18" charset="0"/>
                            <a:cs typeface="Times New Roman" panose="02020603050405020304" pitchFamily="18" charset="0"/>
                          </a:rPr>
                        </m:ctrlPr>
                      </m:dPr>
                      <m:e>
                        <m:acc>
                          <m:accPr>
                            <m:chr m:val="̅"/>
                            <m:ctrlPr>
                              <a:rPr lang="en-GB" b="0" i="1" smtClean="0">
                                <a:latin typeface="Cambria Math" panose="02040503050406030204" pitchFamily="18" charset="0"/>
                                <a:cs typeface="Times New Roman" panose="02020603050405020304" pitchFamily="18" charset="0"/>
                              </a:rPr>
                            </m:ctrlPr>
                          </m:accPr>
                          <m:e>
                            <m:r>
                              <a:rPr lang="en-GB" b="0" i="1" smtClean="0">
                                <a:latin typeface="Cambria Math" panose="02040503050406030204" pitchFamily="18" charset="0"/>
                                <a:cs typeface="Times New Roman" panose="02020603050405020304" pitchFamily="18" charset="0"/>
                              </a:rPr>
                              <m:t>𝐷</m:t>
                            </m:r>
                          </m:e>
                        </m:acc>
                      </m:e>
                    </m:d>
                    <m:r>
                      <a:rPr lang="en-GB" b="0" i="1" smtClean="0">
                        <a:latin typeface="Cambria Math" panose="02040503050406030204" pitchFamily="18" charset="0"/>
                        <a:cs typeface="Times New Roman" panose="02020603050405020304" pitchFamily="18" charset="0"/>
                      </a:rPr>
                      <m:t>= </m:t>
                    </m:r>
                    <m:f>
                      <m:fPr>
                        <m:ctrlPr>
                          <a:rPr lang="en-GB" b="0" i="1" smtClean="0">
                            <a:latin typeface="Cambria Math" panose="02040503050406030204" pitchFamily="18" charset="0"/>
                            <a:cs typeface="Times New Roman" panose="02020603050405020304" pitchFamily="18" charset="0"/>
                          </a:rPr>
                        </m:ctrlPr>
                      </m:fPr>
                      <m:num>
                        <m:sSubSup>
                          <m:sSubSupPr>
                            <m:ctrlPr>
                              <a:rPr lang="en-GB" b="0" i="1" smtClean="0">
                                <a:latin typeface="Cambria Math" panose="02040503050406030204" pitchFamily="18" charset="0"/>
                                <a:cs typeface="Times New Roman" panose="02020603050405020304" pitchFamily="18" charset="0"/>
                              </a:rPr>
                            </m:ctrlPr>
                          </m:sSubSupPr>
                          <m:e>
                            <m:r>
                              <a:rPr lang="en-GB" b="0"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GB" b="0" i="1" smtClean="0">
                                <a:latin typeface="Cambria Math" panose="02040503050406030204" pitchFamily="18" charset="0"/>
                                <a:cs typeface="Times New Roman" panose="02020603050405020304" pitchFamily="18" charset="0"/>
                              </a:rPr>
                              <m:t>𝐷</m:t>
                            </m:r>
                          </m:sub>
                          <m:sup>
                            <m:r>
                              <a:rPr lang="en-GB" b="0" i="1" smtClean="0">
                                <a:latin typeface="Cambria Math" panose="02040503050406030204" pitchFamily="18" charset="0"/>
                                <a:cs typeface="Times New Roman" panose="02020603050405020304" pitchFamily="18" charset="0"/>
                              </a:rPr>
                              <m:t>2</m:t>
                            </m:r>
                          </m:sup>
                        </m:sSubSup>
                      </m:num>
                      <m:den>
                        <m:r>
                          <a:rPr lang="en-GB" b="0" i="1" smtClean="0">
                            <a:latin typeface="Cambria Math" panose="02040503050406030204" pitchFamily="18" charset="0"/>
                            <a:cs typeface="Times New Roman" panose="02020603050405020304" pitchFamily="18" charset="0"/>
                          </a:rPr>
                          <m:t>𝑛</m:t>
                        </m:r>
                      </m:den>
                    </m:f>
                  </m:oMath>
                </a14:m>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When the population distribution of the differences </a:t>
                </a:r>
                <a:r>
                  <a:rPr lang="en-IN" i="1" dirty="0">
                    <a:latin typeface="Times New Roman" panose="02020603050405020304" pitchFamily="18" charset="0"/>
                    <a:cs typeface="Times New Roman" panose="02020603050405020304" pitchFamily="18" charset="0"/>
                  </a:rPr>
                  <a:t>D</a:t>
                </a:r>
                <a:r>
                  <a:rPr lang="en-IN" dirty="0">
                    <a:latin typeface="Times New Roman" panose="02020603050405020304" pitchFamily="18" charset="0"/>
                    <a:cs typeface="Times New Roman" panose="02020603050405020304" pitchFamily="18" charset="0"/>
                  </a:rPr>
                  <a:t> is normal, the sampling distribution of  </a:t>
                </a:r>
                <a14:m>
                  <m:oMath xmlns:m="http://schemas.openxmlformats.org/officeDocument/2006/math">
                    <m:acc>
                      <m:accPr>
                        <m:chr m:val="̅"/>
                        <m:ctrlPr>
                          <a:rPr lang="en-IN" i="1">
                            <a:latin typeface="Cambria Math" panose="02040503050406030204" pitchFamily="18" charset="0"/>
                            <a:cs typeface="Times New Roman" panose="02020603050405020304" pitchFamily="18" charset="0"/>
                          </a:rPr>
                        </m:ctrlPr>
                      </m:accPr>
                      <m:e>
                        <m:r>
                          <a:rPr lang="en-GB" i="1">
                            <a:latin typeface="Cambria Math" panose="02040503050406030204" pitchFamily="18" charset="0"/>
                            <a:cs typeface="Times New Roman" panose="02020603050405020304" pitchFamily="18" charset="0"/>
                          </a:rPr>
                          <m:t>𝐷</m:t>
                        </m:r>
                      </m:e>
                    </m:acc>
                  </m:oMath>
                </a14:m>
                <a:r>
                  <a:rPr lang="en-IN" dirty="0">
                    <a:latin typeface="Times New Roman" panose="02020603050405020304" pitchFamily="18" charset="0"/>
                    <a:cs typeface="Times New Roman" panose="02020603050405020304" pitchFamily="18" charset="0"/>
                  </a:rPr>
                  <a:t> is normal with mean </a:t>
                </a:r>
                <a14:m>
                  <m:oMath xmlns:m="http://schemas.openxmlformats.org/officeDocument/2006/math">
                    <m:r>
                      <m:rPr>
                        <m:sty m:val="p"/>
                      </m:rPr>
                      <a:rPr lang="en-GB">
                        <a:latin typeface="Cambria Math" panose="02040503050406030204" pitchFamily="18" charset="0"/>
                        <a:cs typeface="Times New Roman" panose="02020603050405020304" pitchFamily="18" charset="0"/>
                      </a:rPr>
                      <m:t>E</m:t>
                    </m:r>
                    <m:d>
                      <m:dPr>
                        <m:ctrlPr>
                          <a:rPr lang="en-GB" i="1">
                            <a:latin typeface="Cambria Math" panose="02040503050406030204" pitchFamily="18" charset="0"/>
                            <a:cs typeface="Times New Roman" panose="02020603050405020304" pitchFamily="18" charset="0"/>
                          </a:rPr>
                        </m:ctrlPr>
                      </m:dPr>
                      <m:e>
                        <m:acc>
                          <m:accPr>
                            <m:chr m:val="̅"/>
                            <m:ctrlPr>
                              <a:rPr lang="en-GB" i="1">
                                <a:latin typeface="Cambria Math" panose="02040503050406030204" pitchFamily="18" charset="0"/>
                                <a:cs typeface="Times New Roman" panose="02020603050405020304" pitchFamily="18" charset="0"/>
                              </a:rPr>
                            </m:ctrlPr>
                          </m:accPr>
                          <m:e>
                            <m:r>
                              <a:rPr lang="en-GB" i="1">
                                <a:latin typeface="Cambria Math" panose="02040503050406030204" pitchFamily="18" charset="0"/>
                                <a:cs typeface="Times New Roman" panose="02020603050405020304" pitchFamily="18" charset="0"/>
                              </a:rPr>
                              <m:t>𝐷</m:t>
                            </m:r>
                          </m:e>
                        </m:acc>
                      </m:e>
                    </m:d>
                    <m:r>
                      <a:rPr lang="en-GB" i="1">
                        <a:latin typeface="Cambria Math" panose="02040503050406030204" pitchFamily="18" charset="0"/>
                        <a:cs typeface="Times New Roman" panose="02020603050405020304" pitchFamily="18" charset="0"/>
                      </a:rPr>
                      <m:t>= </m:t>
                    </m:r>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𝐷</m:t>
                        </m:r>
                      </m:sub>
                    </m:sSub>
                  </m:oMath>
                </a14:m>
                <a:r>
                  <a:rPr lang="en-IN" dirty="0">
                    <a:latin typeface="Times New Roman" panose="02020603050405020304" pitchFamily="18" charset="0"/>
                    <a:cs typeface="Times New Roman" panose="02020603050405020304" pitchFamily="18" charset="0"/>
                  </a:rPr>
                  <a:t> and variance </a:t>
                </a:r>
                <a14:m>
                  <m:oMath xmlns:m="http://schemas.openxmlformats.org/officeDocument/2006/math">
                    <m:r>
                      <a:rPr lang="en-GB" i="1">
                        <a:latin typeface="Cambria Math" panose="02040503050406030204" pitchFamily="18" charset="0"/>
                        <a:cs typeface="Times New Roman" panose="02020603050405020304" pitchFamily="18" charset="0"/>
                      </a:rPr>
                      <m:t>𝑉</m:t>
                    </m:r>
                    <m:d>
                      <m:dPr>
                        <m:ctrlPr>
                          <a:rPr lang="en-GB" i="1">
                            <a:latin typeface="Cambria Math" panose="02040503050406030204" pitchFamily="18" charset="0"/>
                            <a:cs typeface="Times New Roman" panose="02020603050405020304" pitchFamily="18" charset="0"/>
                          </a:rPr>
                        </m:ctrlPr>
                      </m:dPr>
                      <m:e>
                        <m:acc>
                          <m:accPr>
                            <m:chr m:val="̅"/>
                            <m:ctrlPr>
                              <a:rPr lang="en-GB" i="1">
                                <a:latin typeface="Cambria Math" panose="02040503050406030204" pitchFamily="18" charset="0"/>
                                <a:cs typeface="Times New Roman" panose="02020603050405020304" pitchFamily="18" charset="0"/>
                              </a:rPr>
                            </m:ctrlPr>
                          </m:accPr>
                          <m:e>
                            <m:r>
                              <a:rPr lang="en-GB" i="1">
                                <a:latin typeface="Cambria Math" panose="02040503050406030204" pitchFamily="18" charset="0"/>
                                <a:cs typeface="Times New Roman" panose="02020603050405020304" pitchFamily="18" charset="0"/>
                              </a:rPr>
                              <m:t>𝐷</m:t>
                            </m:r>
                          </m:e>
                        </m:acc>
                      </m:e>
                    </m:d>
                    <m:r>
                      <a:rPr lang="en-GB" i="1">
                        <a:latin typeface="Cambria Math" panose="02040503050406030204" pitchFamily="18" charset="0"/>
                        <a:cs typeface="Times New Roman" panose="02020603050405020304" pitchFamily="18" charset="0"/>
                      </a:rPr>
                      <m:t>= </m:t>
                    </m:r>
                    <m:f>
                      <m:fPr>
                        <m:ctrlPr>
                          <a:rPr lang="en-GB" i="1">
                            <a:latin typeface="Cambria Math" panose="02040503050406030204" pitchFamily="18" charset="0"/>
                            <a:cs typeface="Times New Roman" panose="02020603050405020304" pitchFamily="18" charset="0"/>
                          </a:rPr>
                        </m:ctrlPr>
                      </m:fPr>
                      <m:num>
                        <m:sSubSup>
                          <m:sSubSupPr>
                            <m:ctrlPr>
                              <a:rPr lang="en-GB" i="1">
                                <a:latin typeface="Cambria Math" panose="02040503050406030204" pitchFamily="18" charset="0"/>
                                <a:cs typeface="Times New Roman" panose="02020603050405020304" pitchFamily="18" charset="0"/>
                              </a:rPr>
                            </m:ctrlPr>
                          </m:sSubSupPr>
                          <m:e>
                            <m:r>
                              <a:rPr lang="en-GB" i="1">
                                <a:latin typeface="Cambria Math" panose="02040503050406030204" pitchFamily="18" charset="0"/>
                                <a:ea typeface="Cambria Math" panose="02040503050406030204" pitchFamily="18" charset="0"/>
                                <a:cs typeface="Times New Roman" panose="02020603050405020304" pitchFamily="18" charset="0"/>
                              </a:rPr>
                              <m:t>𝜎</m:t>
                            </m:r>
                          </m:e>
                          <m:sub>
                            <m:r>
                              <a:rPr lang="en-GB" i="1">
                                <a:latin typeface="Cambria Math" panose="02040503050406030204" pitchFamily="18" charset="0"/>
                                <a:cs typeface="Times New Roman" panose="02020603050405020304" pitchFamily="18" charset="0"/>
                              </a:rPr>
                              <m:t>𝐷</m:t>
                            </m:r>
                          </m:sub>
                          <m:sup>
                            <m:r>
                              <a:rPr lang="en-GB" i="1">
                                <a:latin typeface="Cambria Math" panose="02040503050406030204" pitchFamily="18" charset="0"/>
                                <a:cs typeface="Times New Roman" panose="02020603050405020304" pitchFamily="18" charset="0"/>
                              </a:rPr>
                              <m:t>2</m:t>
                            </m:r>
                          </m:sup>
                        </m:sSubSup>
                      </m:num>
                      <m:den>
                        <m:r>
                          <a:rPr lang="en-GB" i="1">
                            <a:latin typeface="Cambria Math" panose="02040503050406030204" pitchFamily="18" charset="0"/>
                            <a:cs typeface="Times New Roman" panose="02020603050405020304" pitchFamily="18" charset="0"/>
                          </a:rPr>
                          <m:t>𝑛</m:t>
                        </m:r>
                      </m:den>
                    </m:f>
                  </m:oMath>
                </a14:m>
                <a:r>
                  <a:rPr lang="en-IN" dirty="0">
                    <a:latin typeface="Times New Roman" panose="02020603050405020304" pitchFamily="18" charset="0"/>
                    <a:cs typeface="Times New Roman" panose="02020603050405020304" pitchFamily="18" charset="0"/>
                  </a:rPr>
                  <a:t> .</a:t>
                </a:r>
                <a:endParaRPr lang="en-GB"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259632" y="620688"/>
                <a:ext cx="7427168" cy="4525963"/>
              </a:xfrm>
              <a:blipFill rotWithShape="1">
                <a:blip r:embed="rId1"/>
                <a:stretch>
                  <a:fillRect l="-6" t="-6" b="13"/>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dirty="0"/>
          </a:p>
        </p:txBody>
      </p:sp>
      <p:sp>
        <p:nvSpPr>
          <p:cNvPr id="2" name="Date Placeholder 1"/>
          <p:cNvSpPr>
            <a:spLocks noGrp="1"/>
          </p:cNvSpPr>
          <p:nvPr>
            <p:ph type="dt" sz="half" idx="10"/>
          </p:nvPr>
        </p:nvSpPr>
        <p:spPr/>
        <p:txBody>
          <a:bodyPr/>
          <a:lstStyle/>
          <a:p>
            <a:pPr>
              <a:defRPr/>
            </a:pPr>
            <a:fld id="{38DC6953-9C1B-4C50-86B6-1F29EE22F006}"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69976" y="161377"/>
                <a:ext cx="7416824" cy="5715895"/>
              </a:xfrm>
            </p:spPr>
            <p:txBody>
              <a:bodyPr/>
              <a:lstStyle/>
              <a:p>
                <a:pPr marL="0" indent="0" algn="just">
                  <a:buNone/>
                </a:pPr>
                <a:r>
                  <a:rPr lang="en-IN" dirty="0">
                    <a:latin typeface="Times New Roman" panose="02020603050405020304" pitchFamily="18" charset="0"/>
                    <a:cs typeface="Times New Roman" panose="02020603050405020304" pitchFamily="18" charset="0"/>
                  </a:rPr>
                  <a:t>The </a:t>
                </a:r>
                <a14:m>
                  <m:oMath xmlns:m="http://schemas.openxmlformats.org/officeDocument/2006/math">
                    <m:d>
                      <m:dPr>
                        <m:ctrlPr>
                          <a:rPr lang="en-IN" i="1">
                            <a:latin typeface="Cambria Math" panose="02040503050406030204" pitchFamily="18" charset="0"/>
                            <a:cs typeface="Times New Roman" panose="02020603050405020304" pitchFamily="18" charset="0"/>
                          </a:rPr>
                        </m:ctrlPr>
                      </m:dPr>
                      <m:e>
                        <m:r>
                          <a:rPr lang="en-GB" i="1">
                            <a:latin typeface="Cambria Math" panose="02040503050406030204" pitchFamily="18" charset="0"/>
                            <a:cs typeface="Times New Roman" panose="02020603050405020304" pitchFamily="18" charset="0"/>
                          </a:rPr>
                          <m:t>1</m:t>
                        </m:r>
                        <m:r>
                          <a:rPr lang="en-GB" i="1">
                            <a:latin typeface="Cambria Math" panose="02040503050406030204" pitchFamily="18" charset="0"/>
                            <a:cs typeface="Times New Roman" panose="02020603050405020304" pitchFamily="18" charset="0"/>
                          </a:rPr>
                          <m:t>−</m:t>
                        </m:r>
                        <m:r>
                          <a:rPr lang="en-GB" i="1">
                            <a:latin typeface="Cambria Math" panose="02040503050406030204" pitchFamily="18" charset="0"/>
                            <a:ea typeface="Cambria Math" panose="02040503050406030204" pitchFamily="18" charset="0"/>
                            <a:cs typeface="Times New Roman" panose="02020603050405020304" pitchFamily="18" charset="0"/>
                          </a:rPr>
                          <m:t>𝛼</m:t>
                        </m:r>
                      </m:e>
                    </m:d>
                    <m:r>
                      <a:rPr lang="en-GB" i="1">
                        <a:latin typeface="Cambria Math" panose="02040503050406030204" pitchFamily="18" charset="0"/>
                        <a:cs typeface="Times New Roman" panose="02020603050405020304" pitchFamily="18" charset="0"/>
                      </a:rPr>
                      <m:t>∗</m:t>
                    </m:r>
                    <m:r>
                      <a:rPr lang="en-GB" i="1">
                        <a:latin typeface="Cambria Math" panose="02040503050406030204" pitchFamily="18" charset="0"/>
                        <a:cs typeface="Times New Roman" panose="02020603050405020304" pitchFamily="18" charset="0"/>
                      </a:rPr>
                      <m:t>100</m:t>
                    </m:r>
                    <m:r>
                      <a:rPr lang="en-GB" i="1">
                        <a:latin typeface="Cambria Math" panose="02040503050406030204" pitchFamily="18" charset="0"/>
                        <a:ea typeface="Cambria Math" panose="020405030504060302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 confidence interval for the difference between the two dependent population means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1</m:t>
                        </m:r>
                      </m:sub>
                    </m:sSub>
                    <m:r>
                      <a:rPr lang="en-GB" i="1">
                        <a:latin typeface="Cambria Math" panose="02040503050406030204" pitchFamily="18" charset="0"/>
                        <a:cs typeface="Times New Roman" panose="02020603050405020304" pitchFamily="18" charset="0"/>
                      </a:rPr>
                      <m:t> − </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2</m:t>
                        </m:r>
                      </m:sub>
                    </m:sSub>
                    <m:r>
                      <a:rPr lang="en-GB" i="1">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𝐷</m:t>
                        </m:r>
                        <m:r>
                          <a:rPr lang="en-GB" i="1">
                            <a:latin typeface="Cambria Math" panose="02040503050406030204" pitchFamily="18" charset="0"/>
                            <a:cs typeface="Times New Roman" panose="02020603050405020304" pitchFamily="18" charset="0"/>
                          </a:rPr>
                          <m:t> </m:t>
                        </m:r>
                      </m:sub>
                    </m:sSub>
                  </m:oMath>
                </a14:m>
                <a:r>
                  <a:rPr lang="en-IN" dirty="0">
                    <a:latin typeface="Times New Roman" panose="02020603050405020304" pitchFamily="18" charset="0"/>
                    <a:cs typeface="Times New Roman" panose="02020603050405020304" pitchFamily="18" charset="0"/>
                  </a:rPr>
                  <a:t>is computed as follows, </a:t>
                </a:r>
                <a:endParaRPr lang="en-IN" dirty="0">
                  <a:latin typeface="Times New Roman" panose="02020603050405020304" pitchFamily="18" charset="0"/>
                  <a:cs typeface="Times New Roman" panose="02020603050405020304" pitchFamily="18" charset="0"/>
                </a:endParaRPr>
              </a:p>
              <a:p>
                <a:pPr marL="0" indent="0" algn="just">
                  <a:buNone/>
                </a:pPr>
                <a:r>
                  <a:rPr lang="en-IN" dirty="0">
                    <a:solidFill>
                      <a:srgbClr val="FF0000"/>
                    </a:solidFill>
                    <a:latin typeface="Times New Roman" panose="02020603050405020304" pitchFamily="18" charset="0"/>
                    <a:cs typeface="Times New Roman" panose="02020603050405020304" pitchFamily="18" charset="0"/>
                  </a:rPr>
                  <a:t>Case 1</a:t>
                </a:r>
                <a:endParaRPr lang="en-IN" dirty="0">
                  <a:solidFill>
                    <a:srgbClr val="FF0000"/>
                  </a:solidFill>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When the population distribution of the differences </a:t>
                </a:r>
                <a14:m>
                  <m:oMath xmlns:m="http://schemas.openxmlformats.org/officeDocument/2006/math">
                    <m:r>
                      <a:rPr lang="en-GB" i="1">
                        <a:solidFill>
                          <a:srgbClr val="00B050"/>
                        </a:solidFill>
                        <a:latin typeface="Cambria Math" panose="02040503050406030204" pitchFamily="18" charset="0"/>
                        <a:cs typeface="Times New Roman" panose="02020603050405020304" pitchFamily="18" charset="0"/>
                      </a:rPr>
                      <m:t>𝐷</m:t>
                    </m:r>
                  </m:oMath>
                </a14:m>
                <a:r>
                  <a:rPr lang="en-IN" dirty="0">
                    <a:solidFill>
                      <a:srgbClr val="00B050"/>
                    </a:solidFill>
                    <a:latin typeface="Times New Roman" panose="02020603050405020304" pitchFamily="18" charset="0"/>
                    <a:cs typeface="Times New Roman" panose="02020603050405020304" pitchFamily="18" charset="0"/>
                  </a:rPr>
                  <a:t> is normal </a:t>
                </a:r>
                <a:r>
                  <a:rPr lang="en-IN" dirty="0">
                    <a:latin typeface="Times New Roman" panose="02020603050405020304" pitchFamily="18" charset="0"/>
                    <a:cs typeface="Times New Roman" panose="02020603050405020304" pitchFamily="18" charset="0"/>
                  </a:rPr>
                  <a:t>and the </a:t>
                </a:r>
                <a:r>
                  <a:rPr lang="en-IN" dirty="0">
                    <a:solidFill>
                      <a:srgbClr val="00B050"/>
                    </a:solidFill>
                    <a:latin typeface="Times New Roman" panose="02020603050405020304" pitchFamily="18" charset="0"/>
                    <a:cs typeface="Times New Roman" panose="02020603050405020304" pitchFamily="18" charset="0"/>
                  </a:rPr>
                  <a:t>population variance </a:t>
                </a:r>
                <a14:m>
                  <m:oMath xmlns:m="http://schemas.openxmlformats.org/officeDocument/2006/math">
                    <m:sSubSup>
                      <m:sSubSupPr>
                        <m:ctrlPr>
                          <a:rPr lang="en-GB" i="1">
                            <a:solidFill>
                              <a:srgbClr val="00B050"/>
                            </a:solidFill>
                            <a:latin typeface="Cambria Math" panose="02040503050406030204" pitchFamily="18" charset="0"/>
                            <a:cs typeface="Times New Roman" panose="02020603050405020304" pitchFamily="18" charset="0"/>
                          </a:rPr>
                        </m:ctrlPr>
                      </m:sSubSup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B050"/>
                            </a:solidFill>
                            <a:latin typeface="Cambria Math" panose="02040503050406030204" pitchFamily="18" charset="0"/>
                            <a:cs typeface="Times New Roman" panose="02020603050405020304" pitchFamily="18" charset="0"/>
                          </a:rPr>
                          <m:t>𝐷</m:t>
                        </m:r>
                      </m:sub>
                      <m:sup>
                        <m:r>
                          <a:rPr lang="en-GB" i="1">
                            <a:solidFill>
                              <a:srgbClr val="00B050"/>
                            </a:solidFill>
                            <a:latin typeface="Cambria Math" panose="02040503050406030204" pitchFamily="18" charset="0"/>
                            <a:cs typeface="Times New Roman" panose="02020603050405020304" pitchFamily="18" charset="0"/>
                          </a:rPr>
                          <m:t>2</m:t>
                        </m:r>
                      </m:sup>
                    </m:sSubSup>
                  </m:oMath>
                </a14:m>
                <a:r>
                  <a:rPr lang="en-IN" dirty="0">
                    <a:solidFill>
                      <a:srgbClr val="00B050"/>
                    </a:solidFill>
                    <a:latin typeface="Times New Roman" panose="02020603050405020304" pitchFamily="18" charset="0"/>
                    <a:cs typeface="Times New Roman" panose="02020603050405020304" pitchFamily="18" charset="0"/>
                  </a:rPr>
                  <a:t> is known</a:t>
                </a:r>
                <a:r>
                  <a:rPr lang="en-IN" dirty="0">
                    <a:latin typeface="Times New Roman" panose="02020603050405020304" pitchFamily="18" charset="0"/>
                    <a:cs typeface="Times New Roman" panose="02020603050405020304" pitchFamily="18" charset="0"/>
                  </a:rPr>
                  <a:t>, the </a:t>
                </a:r>
                <a14:m>
                  <m:oMath xmlns:m="http://schemas.openxmlformats.org/officeDocument/2006/math">
                    <m:d>
                      <m:dPr>
                        <m:ctrlPr>
                          <a:rPr lang="en-IN" i="1">
                            <a:latin typeface="Cambria Math" panose="02040503050406030204" pitchFamily="18" charset="0"/>
                            <a:cs typeface="Times New Roman" panose="02020603050405020304" pitchFamily="18" charset="0"/>
                          </a:rPr>
                        </m:ctrlPr>
                      </m:dPr>
                      <m:e>
                        <m:r>
                          <a:rPr lang="en-GB" i="1">
                            <a:latin typeface="Cambria Math" panose="02040503050406030204" pitchFamily="18" charset="0"/>
                            <a:cs typeface="Times New Roman" panose="02020603050405020304" pitchFamily="18" charset="0"/>
                          </a:rPr>
                          <m:t>1</m:t>
                        </m:r>
                        <m:r>
                          <a:rPr lang="en-GB" i="1">
                            <a:latin typeface="Cambria Math" panose="02040503050406030204" pitchFamily="18" charset="0"/>
                            <a:cs typeface="Times New Roman" panose="02020603050405020304" pitchFamily="18" charset="0"/>
                          </a:rPr>
                          <m:t>−</m:t>
                        </m:r>
                        <m:r>
                          <a:rPr lang="en-GB" i="1">
                            <a:latin typeface="Cambria Math" panose="02040503050406030204" pitchFamily="18" charset="0"/>
                            <a:ea typeface="Cambria Math" panose="02040503050406030204" pitchFamily="18" charset="0"/>
                            <a:cs typeface="Times New Roman" panose="02020603050405020304" pitchFamily="18" charset="0"/>
                          </a:rPr>
                          <m:t>𝛼</m:t>
                        </m:r>
                      </m:e>
                    </m:d>
                    <m:r>
                      <a:rPr lang="en-GB" i="1">
                        <a:latin typeface="Cambria Math" panose="02040503050406030204" pitchFamily="18" charset="0"/>
                        <a:cs typeface="Times New Roman" panose="02020603050405020304" pitchFamily="18" charset="0"/>
                      </a:rPr>
                      <m:t>∗</m:t>
                    </m:r>
                    <m:r>
                      <a:rPr lang="en-GB" i="1">
                        <a:latin typeface="Cambria Math" panose="02040503050406030204" pitchFamily="18" charset="0"/>
                        <a:cs typeface="Times New Roman" panose="02020603050405020304" pitchFamily="18" charset="0"/>
                      </a:rPr>
                      <m:t>100</m:t>
                    </m:r>
                    <m:r>
                      <a:rPr lang="en-GB" i="1">
                        <a:latin typeface="Cambria Math" panose="02040503050406030204" pitchFamily="18" charset="0"/>
                        <a:ea typeface="Cambria Math" panose="020405030504060302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confidence interval for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1</m:t>
                        </m:r>
                      </m:sub>
                    </m:sSub>
                    <m:r>
                      <a:rPr lang="en-GB" i="1">
                        <a:latin typeface="Cambria Math" panose="02040503050406030204" pitchFamily="18" charset="0"/>
                        <a:cs typeface="Times New Roman" panose="02020603050405020304" pitchFamily="18" charset="0"/>
                      </a:rPr>
                      <m:t> − </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2</m:t>
                        </m:r>
                      </m:sub>
                    </m:sSub>
                    <m:r>
                      <a:rPr lang="en-GB" i="1">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𝐷</m:t>
                        </m:r>
                        <m:r>
                          <a:rPr lang="en-GB" i="1">
                            <a:latin typeface="Cambria Math" panose="02040503050406030204" pitchFamily="18" charset="0"/>
                            <a:cs typeface="Times New Roman" panose="02020603050405020304" pitchFamily="18" charset="0"/>
                          </a:rPr>
                          <m:t> </m:t>
                        </m:r>
                      </m:sub>
                    </m:sSub>
                  </m:oMath>
                </a14:m>
                <a:r>
                  <a:rPr lang="en-IN" dirty="0">
                    <a:latin typeface="Times New Roman" panose="02020603050405020304" pitchFamily="18" charset="0"/>
                    <a:cs typeface="Times New Roman" panose="02020603050405020304" pitchFamily="18" charset="0"/>
                  </a:rPr>
                  <a:t> is computed as</a:t>
                </a:r>
                <a:endParaRPr lang="en-IN"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d>
                        <m:dPr>
                          <m:ctrlPr>
                            <a:rPr lang="en-GB" i="1">
                              <a:solidFill>
                                <a:srgbClr val="0070C0"/>
                              </a:solidFill>
                              <a:latin typeface="Cambria Math" panose="02040503050406030204" pitchFamily="18" charset="0"/>
                              <a:cs typeface="Times New Roman" panose="02020603050405020304" pitchFamily="18" charset="0"/>
                            </a:rPr>
                          </m:ctrlPr>
                        </m:dPr>
                        <m:e>
                          <m:acc>
                            <m:accPr>
                              <m:chr m:val="̅"/>
                              <m:ctrlPr>
                                <a:rPr lang="en-IN" i="1">
                                  <a:solidFill>
                                    <a:srgbClr val="0070C0"/>
                                  </a:solidFill>
                                  <a:latin typeface="Cambria Math" panose="02040503050406030204" pitchFamily="18" charset="0"/>
                                  <a:cs typeface="Times New Roman" panose="02020603050405020304" pitchFamily="18" charset="0"/>
                                </a:rPr>
                              </m:ctrlPr>
                            </m:accPr>
                            <m:e>
                              <m:r>
                                <a:rPr lang="en-GB" i="1">
                                  <a:solidFill>
                                    <a:srgbClr val="0070C0"/>
                                  </a:solidFill>
                                  <a:latin typeface="Cambria Math" panose="02040503050406030204" pitchFamily="18" charset="0"/>
                                  <a:cs typeface="Times New Roman" panose="02020603050405020304" pitchFamily="18" charset="0"/>
                                </a:rPr>
                                <m:t>𝐷</m:t>
                              </m:r>
                            </m:e>
                          </m:acc>
                          <m:r>
                            <a:rPr lang="en-GB" i="1">
                              <a:solidFill>
                                <a:srgbClr val="0070C0"/>
                              </a:solidFill>
                              <a:latin typeface="Cambria Math" panose="02040503050406030204" pitchFamily="18" charset="0"/>
                              <a:cs typeface="Times New Roman" panose="02020603050405020304" pitchFamily="18" charset="0"/>
                            </a:rPr>
                            <m:t>− </m:t>
                          </m:r>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cs typeface="Times New Roman" panose="02020603050405020304" pitchFamily="18" charset="0"/>
                                </a:rPr>
                                <m:t>𝑍</m:t>
                              </m:r>
                            </m:e>
                            <m:sub>
                              <m:f>
                                <m:fPr>
                                  <m:type m:val="skw"/>
                                  <m:ctrlPr>
                                    <a:rPr lang="en-GB" i="1">
                                      <a:solidFill>
                                        <a:srgbClr val="0070C0"/>
                                      </a:solidFill>
                                      <a:latin typeface="Cambria Math" panose="02040503050406030204" pitchFamily="18" charset="0"/>
                                      <a:cs typeface="Times New Roman" panose="02020603050405020304" pitchFamily="18" charset="0"/>
                                    </a:rPr>
                                  </m:ctrlPr>
                                </m:fPr>
                                <m:num>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i="1">
                                      <a:solidFill>
                                        <a:srgbClr val="0070C0"/>
                                      </a:solidFill>
                                      <a:latin typeface="Cambria Math" panose="02040503050406030204" pitchFamily="18" charset="0"/>
                                      <a:cs typeface="Times New Roman" panose="02020603050405020304" pitchFamily="18" charset="0"/>
                                    </a:rPr>
                                    <m:t>2</m:t>
                                  </m:r>
                                </m:den>
                              </m:f>
                            </m:sub>
                          </m:sSub>
                          <m:r>
                            <a:rPr lang="en-GB" i="1">
                              <a:solidFill>
                                <a:srgbClr val="0070C0"/>
                              </a:solidFill>
                              <a:latin typeface="Cambria Math" panose="02040503050406030204" pitchFamily="18" charset="0"/>
                              <a:cs typeface="Times New Roman" panose="02020603050405020304" pitchFamily="18" charset="0"/>
                            </a:rPr>
                            <m:t>∗</m:t>
                          </m:r>
                          <m:f>
                            <m:fPr>
                              <m:ctrlPr>
                                <a:rPr lang="en-GB" i="1">
                                  <a:solidFill>
                                    <a:srgbClr val="0070C0"/>
                                  </a:solidFill>
                                  <a:latin typeface="Cambria Math" panose="02040503050406030204" pitchFamily="18" charset="0"/>
                                  <a:cs typeface="Times New Roman" panose="02020603050405020304" pitchFamily="18" charset="0"/>
                                </a:rPr>
                              </m:ctrlPr>
                            </m:fPr>
                            <m:num>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70C0"/>
                                      </a:solidFill>
                                      <a:latin typeface="Cambria Math" panose="02040503050406030204" pitchFamily="18" charset="0"/>
                                      <a:cs typeface="Times New Roman" panose="02020603050405020304" pitchFamily="18" charset="0"/>
                                    </a:rPr>
                                    <m:t>𝐷</m:t>
                                  </m:r>
                                </m:sub>
                              </m:sSub>
                            </m:num>
                            <m:den>
                              <m:rad>
                                <m:radPr>
                                  <m:degHide m:val="on"/>
                                  <m:ctrlPr>
                                    <a:rPr lang="en-GB" i="1">
                                      <a:solidFill>
                                        <a:srgbClr val="0070C0"/>
                                      </a:solidFill>
                                      <a:latin typeface="Cambria Math" panose="02040503050406030204" pitchFamily="18" charset="0"/>
                                      <a:cs typeface="Times New Roman" panose="02020603050405020304" pitchFamily="18" charset="0"/>
                                    </a:rPr>
                                  </m:ctrlPr>
                                </m:radPr>
                                <m:deg/>
                                <m:e>
                                  <m:r>
                                    <a:rPr lang="en-GB" i="1">
                                      <a:solidFill>
                                        <a:srgbClr val="0070C0"/>
                                      </a:solidFill>
                                      <a:latin typeface="Cambria Math" panose="02040503050406030204" pitchFamily="18" charset="0"/>
                                      <a:cs typeface="Times New Roman" panose="02020603050405020304" pitchFamily="18" charset="0"/>
                                    </a:rPr>
                                    <m:t>𝑛</m:t>
                                  </m:r>
                                </m:e>
                              </m:rad>
                            </m:den>
                          </m:f>
                          <m:r>
                            <a:rPr lang="en-GB" i="1">
                              <a:solidFill>
                                <a:srgbClr val="0070C0"/>
                              </a:solidFill>
                              <a:latin typeface="Cambria Math" panose="02040503050406030204" pitchFamily="18" charset="0"/>
                              <a:cs typeface="Times New Roman" panose="02020603050405020304" pitchFamily="18" charset="0"/>
                            </a:rPr>
                            <m:t>  ,</m:t>
                          </m:r>
                          <m:acc>
                            <m:accPr>
                              <m:chr m:val="̅"/>
                              <m:ctrlPr>
                                <a:rPr lang="en-IN" i="1">
                                  <a:solidFill>
                                    <a:srgbClr val="0070C0"/>
                                  </a:solidFill>
                                  <a:latin typeface="Cambria Math" panose="02040503050406030204" pitchFamily="18" charset="0"/>
                                  <a:cs typeface="Times New Roman" panose="02020603050405020304" pitchFamily="18" charset="0"/>
                                </a:rPr>
                              </m:ctrlPr>
                            </m:accPr>
                            <m:e>
                              <m:r>
                                <a:rPr lang="en-GB" i="1">
                                  <a:solidFill>
                                    <a:srgbClr val="0070C0"/>
                                  </a:solidFill>
                                  <a:latin typeface="Cambria Math" panose="02040503050406030204" pitchFamily="18" charset="0"/>
                                  <a:cs typeface="Times New Roman" panose="02020603050405020304" pitchFamily="18" charset="0"/>
                                </a:rPr>
                                <m:t>𝐷</m:t>
                              </m:r>
                            </m:e>
                          </m:acc>
                          <m:r>
                            <a:rPr lang="en-GB" i="1">
                              <a:solidFill>
                                <a:srgbClr val="0070C0"/>
                              </a:solidFill>
                              <a:latin typeface="Cambria Math" panose="02040503050406030204" pitchFamily="18" charset="0"/>
                              <a:cs typeface="Times New Roman" panose="02020603050405020304" pitchFamily="18" charset="0"/>
                            </a:rPr>
                            <m:t>+ </m:t>
                          </m:r>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cs typeface="Times New Roman" panose="02020603050405020304" pitchFamily="18" charset="0"/>
                                </a:rPr>
                                <m:t>𝑍</m:t>
                              </m:r>
                            </m:e>
                            <m:sub>
                              <m:f>
                                <m:fPr>
                                  <m:type m:val="skw"/>
                                  <m:ctrlPr>
                                    <a:rPr lang="en-GB" i="1">
                                      <a:solidFill>
                                        <a:srgbClr val="0070C0"/>
                                      </a:solidFill>
                                      <a:latin typeface="Cambria Math" panose="02040503050406030204" pitchFamily="18" charset="0"/>
                                      <a:cs typeface="Times New Roman" panose="02020603050405020304" pitchFamily="18" charset="0"/>
                                    </a:rPr>
                                  </m:ctrlPr>
                                </m:fPr>
                                <m:num>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i="1">
                                      <a:solidFill>
                                        <a:srgbClr val="0070C0"/>
                                      </a:solidFill>
                                      <a:latin typeface="Cambria Math" panose="02040503050406030204" pitchFamily="18" charset="0"/>
                                      <a:cs typeface="Times New Roman" panose="02020603050405020304" pitchFamily="18" charset="0"/>
                                    </a:rPr>
                                    <m:t>2</m:t>
                                  </m:r>
                                </m:den>
                              </m:f>
                            </m:sub>
                          </m:sSub>
                          <m:r>
                            <a:rPr lang="en-GB" i="1">
                              <a:solidFill>
                                <a:srgbClr val="0070C0"/>
                              </a:solidFill>
                              <a:latin typeface="Cambria Math" panose="02040503050406030204" pitchFamily="18" charset="0"/>
                              <a:cs typeface="Times New Roman" panose="02020603050405020304" pitchFamily="18" charset="0"/>
                            </a:rPr>
                            <m:t>∗</m:t>
                          </m:r>
                          <m:f>
                            <m:fPr>
                              <m:ctrlPr>
                                <a:rPr lang="en-GB" i="1">
                                  <a:solidFill>
                                    <a:srgbClr val="0070C0"/>
                                  </a:solidFill>
                                  <a:latin typeface="Cambria Math" panose="02040503050406030204" pitchFamily="18" charset="0"/>
                                  <a:cs typeface="Times New Roman" panose="02020603050405020304" pitchFamily="18" charset="0"/>
                                </a:rPr>
                              </m:ctrlPr>
                            </m:fPr>
                            <m:num>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70C0"/>
                                      </a:solidFill>
                                      <a:latin typeface="Cambria Math" panose="02040503050406030204" pitchFamily="18" charset="0"/>
                                      <a:cs typeface="Times New Roman" panose="02020603050405020304" pitchFamily="18" charset="0"/>
                                    </a:rPr>
                                    <m:t>𝐷</m:t>
                                  </m:r>
                                </m:sub>
                              </m:sSub>
                            </m:num>
                            <m:den>
                              <m:rad>
                                <m:radPr>
                                  <m:degHide m:val="on"/>
                                  <m:ctrlPr>
                                    <a:rPr lang="en-GB" i="1">
                                      <a:solidFill>
                                        <a:srgbClr val="0070C0"/>
                                      </a:solidFill>
                                      <a:latin typeface="Cambria Math" panose="02040503050406030204" pitchFamily="18" charset="0"/>
                                      <a:cs typeface="Times New Roman" panose="02020603050405020304" pitchFamily="18" charset="0"/>
                                    </a:rPr>
                                  </m:ctrlPr>
                                </m:radPr>
                                <m:deg/>
                                <m:e>
                                  <m:r>
                                    <a:rPr lang="en-GB" i="1">
                                      <a:solidFill>
                                        <a:srgbClr val="0070C0"/>
                                      </a:solidFill>
                                      <a:latin typeface="Cambria Math" panose="02040503050406030204" pitchFamily="18" charset="0"/>
                                      <a:cs typeface="Times New Roman" panose="02020603050405020304" pitchFamily="18" charset="0"/>
                                    </a:rPr>
                                    <m:t>𝑛</m:t>
                                  </m:r>
                                </m:e>
                              </m:rad>
                            </m:den>
                          </m:f>
                        </m:e>
                      </m:d>
                    </m:oMath>
                  </m:oMathPara>
                </a14:m>
                <a:endParaRPr lang="en-GB"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269976" y="161377"/>
                <a:ext cx="7416824" cy="5715895"/>
              </a:xfrm>
              <a:blipFill rotWithShape="1">
                <a:blip r:embed="rId1"/>
                <a:stretch>
                  <a:fillRect l="-8" t="-2" b="-6415"/>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dirty="0"/>
          </a:p>
        </p:txBody>
      </p:sp>
      <p:sp>
        <p:nvSpPr>
          <p:cNvPr id="2" name="Date Placeholder 1"/>
          <p:cNvSpPr>
            <a:spLocks noGrp="1"/>
          </p:cNvSpPr>
          <p:nvPr>
            <p:ph type="dt" sz="half" idx="10"/>
          </p:nvPr>
        </p:nvSpPr>
        <p:spPr/>
        <p:txBody>
          <a:bodyPr/>
          <a:lstStyle/>
          <a:p>
            <a:pPr>
              <a:defRPr/>
            </a:pPr>
            <a:fld id="{0599EA36-7124-4FFD-9EBF-1CA92CE443CB}"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87624" y="548680"/>
                <a:ext cx="7058744" cy="4267200"/>
              </a:xfrm>
            </p:spPr>
            <p:txBody>
              <a:bodyPr/>
              <a:lstStyle/>
              <a:p>
                <a:pPr marL="0" indent="0" algn="just">
                  <a:buNone/>
                </a:pPr>
                <a:r>
                  <a:rPr lang="en-IN" sz="2500" dirty="0">
                    <a:solidFill>
                      <a:srgbClr val="FF0000"/>
                    </a:solidFill>
                    <a:latin typeface="Times New Roman" panose="02020603050405020304" pitchFamily="18" charset="0"/>
                    <a:cs typeface="Times New Roman" panose="02020603050405020304" pitchFamily="18" charset="0"/>
                  </a:rPr>
                  <a:t>Case 2  </a:t>
                </a:r>
                <a:r>
                  <a:rPr lang="en-IN" sz="2500" dirty="0">
                    <a:latin typeface="Times New Roman" panose="02020603050405020304" pitchFamily="18" charset="0"/>
                    <a:cs typeface="Times New Roman" panose="02020603050405020304" pitchFamily="18" charset="0"/>
                  </a:rPr>
                  <a:t>When the population distribution of the differences </a:t>
                </a:r>
                <a14:m>
                  <m:oMath xmlns:m="http://schemas.openxmlformats.org/officeDocument/2006/math">
                    <m:r>
                      <a:rPr lang="en-GB" sz="2500" i="1">
                        <a:solidFill>
                          <a:srgbClr val="00B050"/>
                        </a:solidFill>
                        <a:latin typeface="Cambria Math" panose="02040503050406030204" pitchFamily="18" charset="0"/>
                        <a:cs typeface="Times New Roman" panose="02020603050405020304" pitchFamily="18" charset="0"/>
                      </a:rPr>
                      <m:t>𝐷</m:t>
                    </m:r>
                  </m:oMath>
                </a14:m>
                <a:r>
                  <a:rPr lang="en-IN" sz="2500" dirty="0">
                    <a:solidFill>
                      <a:srgbClr val="00B050"/>
                    </a:solidFill>
                    <a:latin typeface="Times New Roman" panose="02020603050405020304" pitchFamily="18" charset="0"/>
                    <a:cs typeface="Times New Roman" panose="02020603050405020304" pitchFamily="18" charset="0"/>
                  </a:rPr>
                  <a:t> is normal </a:t>
                </a:r>
                <a:r>
                  <a:rPr lang="en-IN" sz="2500" dirty="0">
                    <a:latin typeface="Times New Roman" panose="02020603050405020304" pitchFamily="18" charset="0"/>
                    <a:cs typeface="Times New Roman" panose="02020603050405020304" pitchFamily="18" charset="0"/>
                  </a:rPr>
                  <a:t>and the </a:t>
                </a:r>
                <a:r>
                  <a:rPr lang="en-IN" sz="2500" dirty="0">
                    <a:solidFill>
                      <a:srgbClr val="00B050"/>
                    </a:solidFill>
                    <a:latin typeface="Times New Roman" panose="02020603050405020304" pitchFamily="18" charset="0"/>
                    <a:cs typeface="Times New Roman" panose="02020603050405020304" pitchFamily="18" charset="0"/>
                  </a:rPr>
                  <a:t>population variance </a:t>
                </a:r>
                <a14:m>
                  <m:oMath xmlns:m="http://schemas.openxmlformats.org/officeDocument/2006/math">
                    <m:sSubSup>
                      <m:sSubSupPr>
                        <m:ctrlPr>
                          <a:rPr lang="en-GB" sz="2500" i="1">
                            <a:solidFill>
                              <a:srgbClr val="00B050"/>
                            </a:solidFill>
                            <a:latin typeface="Cambria Math" panose="02040503050406030204" pitchFamily="18" charset="0"/>
                            <a:cs typeface="Times New Roman" panose="02020603050405020304" pitchFamily="18" charset="0"/>
                          </a:rPr>
                        </m:ctrlPr>
                      </m:sSubSupPr>
                      <m:e>
                        <m:r>
                          <a:rPr lang="en-GB" sz="2500"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sz="2500" i="1">
                            <a:solidFill>
                              <a:srgbClr val="00B050"/>
                            </a:solidFill>
                            <a:latin typeface="Cambria Math" panose="02040503050406030204" pitchFamily="18" charset="0"/>
                            <a:cs typeface="Times New Roman" panose="02020603050405020304" pitchFamily="18" charset="0"/>
                          </a:rPr>
                          <m:t>𝐷</m:t>
                        </m:r>
                      </m:sub>
                      <m:sup>
                        <m:r>
                          <a:rPr lang="en-GB" sz="2500" i="1">
                            <a:solidFill>
                              <a:srgbClr val="00B050"/>
                            </a:solidFill>
                            <a:latin typeface="Cambria Math" panose="02040503050406030204" pitchFamily="18" charset="0"/>
                            <a:cs typeface="Times New Roman" panose="02020603050405020304" pitchFamily="18" charset="0"/>
                          </a:rPr>
                          <m:t>2</m:t>
                        </m:r>
                      </m:sup>
                    </m:sSubSup>
                  </m:oMath>
                </a14:m>
                <a:r>
                  <a:rPr lang="en-IN" sz="2500" dirty="0">
                    <a:solidFill>
                      <a:srgbClr val="00B050"/>
                    </a:solidFill>
                    <a:latin typeface="Times New Roman" panose="02020603050405020304" pitchFamily="18" charset="0"/>
                    <a:cs typeface="Times New Roman" panose="02020603050405020304" pitchFamily="18" charset="0"/>
                  </a:rPr>
                  <a:t> is unknown</a:t>
                </a:r>
                <a:r>
                  <a:rPr lang="en-IN" sz="2500" dirty="0">
                    <a:latin typeface="Times New Roman" panose="02020603050405020304" pitchFamily="18" charset="0"/>
                    <a:cs typeface="Times New Roman" panose="02020603050405020304" pitchFamily="18" charset="0"/>
                  </a:rPr>
                  <a:t>, the </a:t>
                </a:r>
                <a14:m>
                  <m:oMath xmlns:m="http://schemas.openxmlformats.org/officeDocument/2006/math">
                    <m:d>
                      <m:dPr>
                        <m:ctrlPr>
                          <a:rPr lang="en-IN" sz="2500" i="1">
                            <a:latin typeface="Cambria Math" panose="02040503050406030204" pitchFamily="18" charset="0"/>
                            <a:cs typeface="Times New Roman" panose="02020603050405020304" pitchFamily="18" charset="0"/>
                          </a:rPr>
                        </m:ctrlPr>
                      </m:dPr>
                      <m:e>
                        <m:r>
                          <a:rPr lang="en-GB" sz="2500" i="1">
                            <a:latin typeface="Cambria Math" panose="02040503050406030204" pitchFamily="18" charset="0"/>
                            <a:cs typeface="Times New Roman" panose="02020603050405020304" pitchFamily="18" charset="0"/>
                          </a:rPr>
                          <m:t>1</m:t>
                        </m:r>
                        <m:r>
                          <a:rPr lang="en-GB" sz="2500" i="1">
                            <a:latin typeface="Cambria Math" panose="02040503050406030204" pitchFamily="18" charset="0"/>
                            <a:cs typeface="Times New Roman" panose="02020603050405020304" pitchFamily="18" charset="0"/>
                          </a:rPr>
                          <m:t>−</m:t>
                        </m:r>
                        <m:r>
                          <a:rPr lang="en-GB" sz="2500" i="1">
                            <a:latin typeface="Cambria Math" panose="02040503050406030204" pitchFamily="18" charset="0"/>
                            <a:ea typeface="Cambria Math" panose="02040503050406030204" pitchFamily="18" charset="0"/>
                            <a:cs typeface="Times New Roman" panose="02020603050405020304" pitchFamily="18" charset="0"/>
                          </a:rPr>
                          <m:t>𝛼</m:t>
                        </m:r>
                      </m:e>
                    </m:d>
                    <m:r>
                      <a:rPr lang="en-GB" sz="2500" i="1">
                        <a:latin typeface="Cambria Math" panose="02040503050406030204" pitchFamily="18" charset="0"/>
                        <a:cs typeface="Times New Roman" panose="02020603050405020304" pitchFamily="18" charset="0"/>
                      </a:rPr>
                      <m:t>∗</m:t>
                    </m:r>
                    <m:r>
                      <a:rPr lang="en-GB" sz="2500" i="1">
                        <a:latin typeface="Cambria Math" panose="02040503050406030204" pitchFamily="18" charset="0"/>
                        <a:cs typeface="Times New Roman" panose="02020603050405020304" pitchFamily="18" charset="0"/>
                      </a:rPr>
                      <m:t>100</m:t>
                    </m:r>
                    <m:r>
                      <a:rPr lang="en-GB" sz="2500" i="1">
                        <a:latin typeface="Cambria Math" panose="02040503050406030204" pitchFamily="18" charset="0"/>
                        <a:ea typeface="Cambria Math" panose="02040503050406030204" pitchFamily="18" charset="0"/>
                        <a:cs typeface="Times New Roman" panose="02020603050405020304" pitchFamily="18" charset="0"/>
                      </a:rPr>
                      <m:t>%</m:t>
                    </m:r>
                  </m:oMath>
                </a14:m>
                <a:r>
                  <a:rPr lang="en-IN" sz="2500" dirty="0">
                    <a:latin typeface="Times New Roman" panose="02020603050405020304" pitchFamily="18" charset="0"/>
                    <a:cs typeface="Times New Roman" panose="02020603050405020304" pitchFamily="18" charset="0"/>
                  </a:rPr>
                  <a:t> confidence interval for </a:t>
                </a:r>
                <a14:m>
                  <m:oMath xmlns:m="http://schemas.openxmlformats.org/officeDocument/2006/math">
                    <m:sSub>
                      <m:sSubPr>
                        <m:ctrlPr>
                          <a:rPr lang="en-IN" sz="2500" i="1">
                            <a:latin typeface="Cambria Math" panose="02040503050406030204" pitchFamily="18" charset="0"/>
                            <a:cs typeface="Times New Roman" panose="02020603050405020304" pitchFamily="18" charset="0"/>
                          </a:rPr>
                        </m:ctrlPr>
                      </m:sSubPr>
                      <m:e>
                        <m:r>
                          <a:rPr lang="en-IN" sz="2500" i="1">
                            <a:latin typeface="Cambria Math" panose="02040503050406030204" pitchFamily="18" charset="0"/>
                            <a:ea typeface="Cambria Math" panose="02040503050406030204" pitchFamily="18" charset="0"/>
                            <a:cs typeface="Times New Roman" panose="02020603050405020304" pitchFamily="18" charset="0"/>
                          </a:rPr>
                          <m:t>𝜇</m:t>
                        </m:r>
                      </m:e>
                      <m:sub>
                        <m:r>
                          <a:rPr lang="en-GB" sz="2500" i="1">
                            <a:latin typeface="Cambria Math" panose="02040503050406030204" pitchFamily="18" charset="0"/>
                            <a:cs typeface="Times New Roman" panose="02020603050405020304" pitchFamily="18" charset="0"/>
                          </a:rPr>
                          <m:t>1</m:t>
                        </m:r>
                      </m:sub>
                    </m:sSub>
                    <m:r>
                      <a:rPr lang="en-GB" sz="2500" i="1">
                        <a:latin typeface="Cambria Math" panose="02040503050406030204" pitchFamily="18" charset="0"/>
                        <a:cs typeface="Times New Roman" panose="02020603050405020304" pitchFamily="18" charset="0"/>
                      </a:rPr>
                      <m:t> − </m:t>
                    </m:r>
                    <m:sSub>
                      <m:sSubPr>
                        <m:ctrlPr>
                          <a:rPr lang="en-GB" sz="2500" i="1">
                            <a:latin typeface="Cambria Math" panose="02040503050406030204" pitchFamily="18" charset="0"/>
                            <a:cs typeface="Times New Roman" panose="02020603050405020304" pitchFamily="18" charset="0"/>
                          </a:rPr>
                        </m:ctrlPr>
                      </m:sSubPr>
                      <m:e>
                        <m:r>
                          <a:rPr lang="en-GB" sz="2500" i="1">
                            <a:latin typeface="Cambria Math" panose="02040503050406030204" pitchFamily="18" charset="0"/>
                            <a:ea typeface="Cambria Math" panose="02040503050406030204" pitchFamily="18" charset="0"/>
                            <a:cs typeface="Times New Roman" panose="02020603050405020304" pitchFamily="18" charset="0"/>
                          </a:rPr>
                          <m:t>𝜇</m:t>
                        </m:r>
                      </m:e>
                      <m:sub>
                        <m:r>
                          <a:rPr lang="en-GB" sz="2500" i="1">
                            <a:latin typeface="Cambria Math" panose="02040503050406030204" pitchFamily="18" charset="0"/>
                            <a:cs typeface="Times New Roman" panose="02020603050405020304" pitchFamily="18" charset="0"/>
                          </a:rPr>
                          <m:t>2</m:t>
                        </m:r>
                      </m:sub>
                    </m:sSub>
                    <m:r>
                      <a:rPr lang="en-GB" sz="2500" i="1">
                        <a:latin typeface="Cambria Math" panose="02040503050406030204" pitchFamily="18" charset="0"/>
                        <a:cs typeface="Times New Roman" panose="02020603050405020304" pitchFamily="18" charset="0"/>
                      </a:rPr>
                      <m:t>=</m:t>
                    </m:r>
                    <m:sSub>
                      <m:sSubPr>
                        <m:ctrlPr>
                          <a:rPr lang="en-GB" sz="2500" i="1">
                            <a:latin typeface="Cambria Math" panose="02040503050406030204" pitchFamily="18" charset="0"/>
                            <a:cs typeface="Times New Roman" panose="02020603050405020304" pitchFamily="18" charset="0"/>
                          </a:rPr>
                        </m:ctrlPr>
                      </m:sSubPr>
                      <m:e>
                        <m:r>
                          <a:rPr lang="en-GB" sz="2500" i="1">
                            <a:latin typeface="Cambria Math" panose="02040503050406030204" pitchFamily="18" charset="0"/>
                            <a:ea typeface="Cambria Math" panose="02040503050406030204" pitchFamily="18" charset="0"/>
                            <a:cs typeface="Times New Roman" panose="02020603050405020304" pitchFamily="18" charset="0"/>
                          </a:rPr>
                          <m:t>𝜇</m:t>
                        </m:r>
                      </m:e>
                      <m:sub>
                        <m:r>
                          <a:rPr lang="en-GB" sz="2500" i="1">
                            <a:latin typeface="Cambria Math" panose="02040503050406030204" pitchFamily="18" charset="0"/>
                            <a:cs typeface="Times New Roman" panose="02020603050405020304" pitchFamily="18" charset="0"/>
                          </a:rPr>
                          <m:t>𝐷</m:t>
                        </m:r>
                        <m:r>
                          <a:rPr lang="en-GB" sz="2500" i="1">
                            <a:latin typeface="Cambria Math" panose="02040503050406030204" pitchFamily="18" charset="0"/>
                            <a:cs typeface="Times New Roman" panose="02020603050405020304" pitchFamily="18" charset="0"/>
                          </a:rPr>
                          <m:t> </m:t>
                        </m:r>
                      </m:sub>
                    </m:sSub>
                  </m:oMath>
                </a14:m>
                <a:r>
                  <a:rPr lang="en-IN" sz="2500" dirty="0">
                    <a:latin typeface="Times New Roman" panose="02020603050405020304" pitchFamily="18" charset="0"/>
                    <a:cs typeface="Times New Roman" panose="02020603050405020304" pitchFamily="18" charset="0"/>
                  </a:rPr>
                  <a:t> is computed as</a:t>
                </a:r>
                <a:endParaRPr lang="en-IN" sz="2500"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d>
                        <m:dPr>
                          <m:ctrlPr>
                            <a:rPr lang="en-GB" sz="2500" i="1">
                              <a:solidFill>
                                <a:srgbClr val="0070C0"/>
                              </a:solidFill>
                              <a:latin typeface="Cambria Math" panose="02040503050406030204" pitchFamily="18" charset="0"/>
                              <a:cs typeface="Times New Roman" panose="02020603050405020304" pitchFamily="18" charset="0"/>
                            </a:rPr>
                          </m:ctrlPr>
                        </m:dPr>
                        <m:e>
                          <m:acc>
                            <m:accPr>
                              <m:chr m:val="̅"/>
                              <m:ctrlPr>
                                <a:rPr lang="en-IN"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𝐷</m:t>
                              </m:r>
                            </m:e>
                          </m:acc>
                          <m:r>
                            <a:rPr lang="en-GB" sz="2500" i="1">
                              <a:solidFill>
                                <a:srgbClr val="0070C0"/>
                              </a:solidFill>
                              <a:latin typeface="Cambria Math" panose="02040503050406030204" pitchFamily="18" charset="0"/>
                              <a:cs typeface="Times New Roman" panose="02020603050405020304" pitchFamily="18" charset="0"/>
                            </a:rPr>
                            <m:t>− </m:t>
                          </m:r>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𝑡</m:t>
                              </m:r>
                            </m:e>
                            <m:sub>
                              <m:f>
                                <m:fPr>
                                  <m:type m:val="skw"/>
                                  <m:ctrlPr>
                                    <a:rPr lang="en-GB" sz="2500" i="1">
                                      <a:solidFill>
                                        <a:srgbClr val="0070C0"/>
                                      </a:solidFill>
                                      <a:latin typeface="Cambria Math" panose="02040503050406030204" pitchFamily="18" charset="0"/>
                                      <a:cs typeface="Times New Roman" panose="02020603050405020304" pitchFamily="18" charset="0"/>
                                    </a:rPr>
                                  </m:ctrlPr>
                                </m:fPr>
                                <m:num>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sz="2500" i="1">
                                      <a:solidFill>
                                        <a:srgbClr val="0070C0"/>
                                      </a:solidFill>
                                      <a:latin typeface="Cambria Math" panose="02040503050406030204" pitchFamily="18" charset="0"/>
                                      <a:cs typeface="Times New Roman" panose="02020603050405020304" pitchFamily="18" charset="0"/>
                                    </a:rPr>
                                    <m:t>2</m:t>
                                  </m:r>
                                </m:den>
                              </m:f>
                            </m:sub>
                          </m:sSub>
                          <m:r>
                            <a:rPr lang="en-GB" sz="2500" i="1">
                              <a:solidFill>
                                <a:srgbClr val="0070C0"/>
                              </a:solidFill>
                              <a:latin typeface="Cambria Math" panose="02040503050406030204" pitchFamily="18" charset="0"/>
                              <a:cs typeface="Times New Roman" panose="02020603050405020304" pitchFamily="18" charset="0"/>
                            </a:rPr>
                            <m:t>∗</m:t>
                          </m:r>
                          <m:f>
                            <m:fPr>
                              <m:ctrlPr>
                                <a:rPr lang="en-GB" sz="2500" i="1">
                                  <a:solidFill>
                                    <a:srgbClr val="0070C0"/>
                                  </a:solidFill>
                                  <a:latin typeface="Cambria Math" panose="02040503050406030204" pitchFamily="18" charset="0"/>
                                  <a:cs typeface="Times New Roman" panose="02020603050405020304" pitchFamily="18" charset="0"/>
                                </a:rPr>
                              </m:ctrlPr>
                            </m:fPr>
                            <m:num>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𝑆</m:t>
                                  </m:r>
                                </m:e>
                                <m:sub>
                                  <m:r>
                                    <a:rPr lang="en-GB" sz="2500" i="1">
                                      <a:solidFill>
                                        <a:srgbClr val="0070C0"/>
                                      </a:solidFill>
                                      <a:latin typeface="Cambria Math" panose="02040503050406030204" pitchFamily="18" charset="0"/>
                                      <a:cs typeface="Times New Roman" panose="02020603050405020304" pitchFamily="18" charset="0"/>
                                    </a:rPr>
                                    <m:t>𝐷</m:t>
                                  </m:r>
                                </m:sub>
                              </m:sSub>
                            </m:num>
                            <m:den>
                              <m:rad>
                                <m:radPr>
                                  <m:degHide m:val="on"/>
                                  <m:ctrlPr>
                                    <a:rPr lang="en-GB" sz="2500" i="1">
                                      <a:solidFill>
                                        <a:srgbClr val="0070C0"/>
                                      </a:solidFill>
                                      <a:latin typeface="Cambria Math" panose="02040503050406030204" pitchFamily="18" charset="0"/>
                                      <a:cs typeface="Times New Roman" panose="02020603050405020304" pitchFamily="18" charset="0"/>
                                    </a:rPr>
                                  </m:ctrlPr>
                                </m:radPr>
                                <m:deg/>
                                <m:e>
                                  <m:r>
                                    <a:rPr lang="en-GB" sz="2500" i="1">
                                      <a:solidFill>
                                        <a:srgbClr val="0070C0"/>
                                      </a:solidFill>
                                      <a:latin typeface="Cambria Math" panose="02040503050406030204" pitchFamily="18" charset="0"/>
                                      <a:cs typeface="Times New Roman" panose="02020603050405020304" pitchFamily="18" charset="0"/>
                                    </a:rPr>
                                    <m:t>𝑛</m:t>
                                  </m:r>
                                </m:e>
                              </m:rad>
                            </m:den>
                          </m:f>
                          <m:r>
                            <a:rPr lang="en-GB" sz="2500" i="1">
                              <a:solidFill>
                                <a:srgbClr val="0070C0"/>
                              </a:solidFill>
                              <a:latin typeface="Cambria Math" panose="02040503050406030204" pitchFamily="18" charset="0"/>
                              <a:cs typeface="Times New Roman" panose="02020603050405020304" pitchFamily="18" charset="0"/>
                            </a:rPr>
                            <m:t>  ,</m:t>
                          </m:r>
                          <m:acc>
                            <m:accPr>
                              <m:chr m:val="̅"/>
                              <m:ctrlPr>
                                <a:rPr lang="en-IN"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𝐷</m:t>
                              </m:r>
                            </m:e>
                          </m:acc>
                          <m:r>
                            <a:rPr lang="en-GB" sz="2500" i="1">
                              <a:solidFill>
                                <a:srgbClr val="0070C0"/>
                              </a:solidFill>
                              <a:latin typeface="Cambria Math" panose="02040503050406030204" pitchFamily="18" charset="0"/>
                              <a:cs typeface="Times New Roman" panose="02020603050405020304" pitchFamily="18" charset="0"/>
                            </a:rPr>
                            <m:t>+ </m:t>
                          </m:r>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𝑡</m:t>
                              </m:r>
                            </m:e>
                            <m:sub>
                              <m:f>
                                <m:fPr>
                                  <m:type m:val="skw"/>
                                  <m:ctrlPr>
                                    <a:rPr lang="en-GB" sz="2500" i="1">
                                      <a:solidFill>
                                        <a:srgbClr val="0070C0"/>
                                      </a:solidFill>
                                      <a:latin typeface="Cambria Math" panose="02040503050406030204" pitchFamily="18" charset="0"/>
                                      <a:cs typeface="Times New Roman" panose="02020603050405020304" pitchFamily="18" charset="0"/>
                                    </a:rPr>
                                  </m:ctrlPr>
                                </m:fPr>
                                <m:num>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sz="2500" i="1">
                                      <a:solidFill>
                                        <a:srgbClr val="0070C0"/>
                                      </a:solidFill>
                                      <a:latin typeface="Cambria Math" panose="02040503050406030204" pitchFamily="18" charset="0"/>
                                      <a:cs typeface="Times New Roman" panose="02020603050405020304" pitchFamily="18" charset="0"/>
                                    </a:rPr>
                                    <m:t>2</m:t>
                                  </m:r>
                                </m:den>
                              </m:f>
                            </m:sub>
                          </m:sSub>
                          <m:r>
                            <a:rPr lang="en-GB" sz="2500" i="1">
                              <a:solidFill>
                                <a:srgbClr val="0070C0"/>
                              </a:solidFill>
                              <a:latin typeface="Cambria Math" panose="02040503050406030204" pitchFamily="18" charset="0"/>
                              <a:cs typeface="Times New Roman" panose="02020603050405020304" pitchFamily="18" charset="0"/>
                            </a:rPr>
                            <m:t>∗</m:t>
                          </m:r>
                          <m:f>
                            <m:fPr>
                              <m:ctrlPr>
                                <a:rPr lang="en-GB" sz="2500" i="1">
                                  <a:solidFill>
                                    <a:srgbClr val="0070C0"/>
                                  </a:solidFill>
                                  <a:latin typeface="Cambria Math" panose="02040503050406030204" pitchFamily="18" charset="0"/>
                                  <a:cs typeface="Times New Roman" panose="02020603050405020304" pitchFamily="18" charset="0"/>
                                </a:rPr>
                              </m:ctrlPr>
                            </m:fPr>
                            <m:num>
                              <m:sSub>
                                <m:sSubPr>
                                  <m:ctrlPr>
                                    <a:rPr lang="en-GB"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𝑆</m:t>
                                  </m:r>
                                </m:e>
                                <m:sub>
                                  <m:r>
                                    <a:rPr lang="en-GB" sz="2500" i="1">
                                      <a:solidFill>
                                        <a:srgbClr val="0070C0"/>
                                      </a:solidFill>
                                      <a:latin typeface="Cambria Math" panose="02040503050406030204" pitchFamily="18" charset="0"/>
                                      <a:cs typeface="Times New Roman" panose="02020603050405020304" pitchFamily="18" charset="0"/>
                                    </a:rPr>
                                    <m:t>𝐷</m:t>
                                  </m:r>
                                </m:sub>
                              </m:sSub>
                            </m:num>
                            <m:den>
                              <m:rad>
                                <m:radPr>
                                  <m:degHide m:val="on"/>
                                  <m:ctrlPr>
                                    <a:rPr lang="en-GB" sz="2500" i="1">
                                      <a:solidFill>
                                        <a:srgbClr val="0070C0"/>
                                      </a:solidFill>
                                      <a:latin typeface="Cambria Math" panose="02040503050406030204" pitchFamily="18" charset="0"/>
                                      <a:cs typeface="Times New Roman" panose="02020603050405020304" pitchFamily="18" charset="0"/>
                                    </a:rPr>
                                  </m:ctrlPr>
                                </m:radPr>
                                <m:deg/>
                                <m:e>
                                  <m:r>
                                    <a:rPr lang="en-GB" sz="2500" i="1">
                                      <a:solidFill>
                                        <a:srgbClr val="0070C0"/>
                                      </a:solidFill>
                                      <a:latin typeface="Cambria Math" panose="02040503050406030204" pitchFamily="18" charset="0"/>
                                      <a:cs typeface="Times New Roman" panose="02020603050405020304" pitchFamily="18" charset="0"/>
                                    </a:rPr>
                                    <m:t>𝑛</m:t>
                                  </m:r>
                                </m:e>
                              </m:rad>
                            </m:den>
                          </m:f>
                        </m:e>
                      </m:d>
                    </m:oMath>
                  </m:oMathPara>
                </a14:m>
                <a:endParaRPr lang="en-IN" sz="2500" dirty="0">
                  <a:latin typeface="Times New Roman" panose="02020603050405020304" pitchFamily="18" charset="0"/>
                  <a:cs typeface="Times New Roman" panose="02020603050405020304" pitchFamily="18" charset="0"/>
                </a:endParaRPr>
              </a:p>
              <a:p>
                <a:pPr marL="0" indent="0" algn="just">
                  <a:buNone/>
                </a:pPr>
                <a:r>
                  <a:rPr lang="en-IN" sz="2500" dirty="0">
                    <a:latin typeface="Times New Roman" panose="02020603050405020304" pitchFamily="18" charset="0"/>
                    <a:cs typeface="Times New Roman" panose="02020603050405020304" pitchFamily="18" charset="0"/>
                  </a:rPr>
                  <a:t>where the degrees of freedom for t is </a:t>
                </a:r>
                <a14:m>
                  <m:oMath xmlns:m="http://schemas.openxmlformats.org/officeDocument/2006/math">
                    <m:r>
                      <a:rPr lang="en-GB" sz="2500" i="1">
                        <a:latin typeface="Cambria Math" panose="02040503050406030204" pitchFamily="18" charset="0"/>
                        <a:cs typeface="Times New Roman" panose="02020603050405020304" pitchFamily="18" charset="0"/>
                      </a:rPr>
                      <m:t>𝑛</m:t>
                    </m:r>
                    <m:r>
                      <a:rPr lang="en-GB" sz="2500" i="1">
                        <a:latin typeface="Cambria Math" panose="02040503050406030204" pitchFamily="18" charset="0"/>
                        <a:cs typeface="Times New Roman" panose="02020603050405020304" pitchFamily="18" charset="0"/>
                      </a:rPr>
                      <m:t>−</m:t>
                    </m:r>
                    <m:r>
                      <a:rPr lang="en-GB" sz="2500" i="1">
                        <a:latin typeface="Cambria Math" panose="02040503050406030204" pitchFamily="18" charset="0"/>
                        <a:cs typeface="Times New Roman" panose="02020603050405020304" pitchFamily="18" charset="0"/>
                      </a:rPr>
                      <m:t>1</m:t>
                    </m:r>
                  </m:oMath>
                </a14:m>
                <a:r>
                  <a:rPr lang="en-IN" sz="2500" dirty="0">
                    <a:latin typeface="Times New Roman" panose="02020603050405020304" pitchFamily="18" charset="0"/>
                    <a:cs typeface="Times New Roman" panose="02020603050405020304" pitchFamily="18" charset="0"/>
                  </a:rPr>
                  <a:t> and </a:t>
                </a:r>
                <a:endParaRPr lang="en-IN" sz="2500" dirty="0">
                  <a:latin typeface="Times New Roman" panose="02020603050405020304" pitchFamily="18" charset="0"/>
                  <a:cs typeface="Times New Roman" panose="02020603050405020304" pitchFamily="18" charset="0"/>
                </a:endParaRPr>
              </a:p>
              <a:p>
                <a:pPr marL="0" indent="0" algn="just">
                  <a:buNone/>
                </a:pPr>
                <a14:m>
                  <m:oMath xmlns:m="http://schemas.openxmlformats.org/officeDocument/2006/math">
                    <m:sSub>
                      <m:sSubPr>
                        <m:ctrlPr>
                          <a:rPr lang="en-IN" sz="2500" i="1">
                            <a:solidFill>
                              <a:srgbClr val="0070C0"/>
                            </a:solidFill>
                            <a:latin typeface="Cambria Math" panose="02040503050406030204" pitchFamily="18" charset="0"/>
                            <a:cs typeface="Times New Roman" panose="02020603050405020304" pitchFamily="18" charset="0"/>
                          </a:rPr>
                        </m:ctrlPr>
                      </m:sSubPr>
                      <m:e>
                        <m:r>
                          <a:rPr lang="en-GB" sz="2500" i="1">
                            <a:solidFill>
                              <a:srgbClr val="0070C0"/>
                            </a:solidFill>
                            <a:latin typeface="Cambria Math" panose="02040503050406030204" pitchFamily="18" charset="0"/>
                            <a:cs typeface="Times New Roman" panose="02020603050405020304" pitchFamily="18" charset="0"/>
                          </a:rPr>
                          <m:t>𝑆</m:t>
                        </m:r>
                      </m:e>
                      <m:sub>
                        <m:r>
                          <a:rPr lang="en-GB" sz="2500" i="1">
                            <a:solidFill>
                              <a:srgbClr val="0070C0"/>
                            </a:solidFill>
                            <a:latin typeface="Cambria Math" panose="02040503050406030204" pitchFamily="18" charset="0"/>
                            <a:cs typeface="Times New Roman" panose="02020603050405020304" pitchFamily="18" charset="0"/>
                          </a:rPr>
                          <m:t>𝐷</m:t>
                        </m:r>
                      </m:sub>
                    </m:sSub>
                    <m:r>
                      <a:rPr lang="en-GB" sz="2500" i="1">
                        <a:solidFill>
                          <a:srgbClr val="0070C0"/>
                        </a:solidFill>
                        <a:latin typeface="Cambria Math" panose="02040503050406030204" pitchFamily="18" charset="0"/>
                        <a:cs typeface="Times New Roman" panose="02020603050405020304" pitchFamily="18" charset="0"/>
                      </a:rPr>
                      <m:t>= </m:t>
                    </m:r>
                    <m:rad>
                      <m:radPr>
                        <m:degHide m:val="on"/>
                        <m:ctrlPr>
                          <a:rPr lang="en-GB" sz="2500" i="1">
                            <a:solidFill>
                              <a:srgbClr val="0070C0"/>
                            </a:solidFill>
                            <a:latin typeface="Cambria Math" panose="02040503050406030204" pitchFamily="18" charset="0"/>
                            <a:cs typeface="Times New Roman" panose="02020603050405020304" pitchFamily="18" charset="0"/>
                          </a:rPr>
                        </m:ctrlPr>
                      </m:radPr>
                      <m:deg/>
                      <m:e>
                        <m:f>
                          <m:fPr>
                            <m:ctrlPr>
                              <a:rPr lang="en-GB" sz="2500" i="1">
                                <a:solidFill>
                                  <a:srgbClr val="0070C0"/>
                                </a:solidFill>
                                <a:latin typeface="Cambria Math" panose="02040503050406030204" pitchFamily="18" charset="0"/>
                                <a:cs typeface="Times New Roman" panose="02020603050405020304" pitchFamily="18" charset="0"/>
                              </a:rPr>
                            </m:ctrlPr>
                          </m:fPr>
                          <m:num>
                            <m:nary>
                              <m:naryPr>
                                <m:chr m:val="∑"/>
                                <m:subHide m:val="on"/>
                                <m:supHide m:val="on"/>
                                <m:ctrlPr>
                                  <a:rPr lang="en-GB" sz="2500" i="1">
                                    <a:solidFill>
                                      <a:srgbClr val="0070C0"/>
                                    </a:solidFill>
                                    <a:latin typeface="Cambria Math" panose="02040503050406030204" pitchFamily="18" charset="0"/>
                                    <a:cs typeface="Times New Roman" panose="02020603050405020304" pitchFamily="18" charset="0"/>
                                  </a:rPr>
                                </m:ctrlPr>
                              </m:naryPr>
                              <m:sub/>
                              <m:sup/>
                              <m:e>
                                <m:sSup>
                                  <m:sSupPr>
                                    <m:ctrlPr>
                                      <a:rPr lang="en-GB" sz="2500" i="1">
                                        <a:solidFill>
                                          <a:srgbClr val="0070C0"/>
                                        </a:solidFill>
                                        <a:latin typeface="Cambria Math" panose="02040503050406030204" pitchFamily="18" charset="0"/>
                                        <a:cs typeface="Times New Roman" panose="02020603050405020304" pitchFamily="18" charset="0"/>
                                      </a:rPr>
                                    </m:ctrlPr>
                                  </m:sSupPr>
                                  <m:e>
                                    <m:d>
                                      <m:dPr>
                                        <m:ctrlPr>
                                          <a:rPr lang="en-GB" sz="2500" i="1">
                                            <a:solidFill>
                                              <a:srgbClr val="0070C0"/>
                                            </a:solidFill>
                                            <a:latin typeface="Cambria Math" panose="02040503050406030204" pitchFamily="18" charset="0"/>
                                            <a:cs typeface="Times New Roman" panose="02020603050405020304" pitchFamily="18" charset="0"/>
                                          </a:rPr>
                                        </m:ctrlPr>
                                      </m:dPr>
                                      <m:e>
                                        <m:r>
                                          <a:rPr lang="en-GB" sz="2500" i="1">
                                            <a:solidFill>
                                              <a:srgbClr val="0070C0"/>
                                            </a:solidFill>
                                            <a:latin typeface="Cambria Math" panose="02040503050406030204" pitchFamily="18" charset="0"/>
                                            <a:cs typeface="Times New Roman" panose="02020603050405020304" pitchFamily="18" charset="0"/>
                                          </a:rPr>
                                          <m:t>𝐷</m:t>
                                        </m:r>
                                        <m:r>
                                          <a:rPr lang="en-GB" sz="2500" i="1">
                                            <a:solidFill>
                                              <a:srgbClr val="0070C0"/>
                                            </a:solidFill>
                                            <a:latin typeface="Cambria Math" panose="02040503050406030204" pitchFamily="18" charset="0"/>
                                            <a:cs typeface="Times New Roman" panose="02020603050405020304" pitchFamily="18" charset="0"/>
                                          </a:rPr>
                                          <m:t>−</m:t>
                                        </m:r>
                                        <m:acc>
                                          <m:accPr>
                                            <m:chr m:val="̅"/>
                                            <m:ctrlPr>
                                              <a:rPr lang="en-GB" sz="2500" i="1">
                                                <a:solidFill>
                                                  <a:srgbClr val="0070C0"/>
                                                </a:solidFill>
                                                <a:latin typeface="Cambria Math" panose="02040503050406030204" pitchFamily="18" charset="0"/>
                                                <a:cs typeface="Times New Roman" panose="02020603050405020304" pitchFamily="18" charset="0"/>
                                              </a:rPr>
                                            </m:ctrlPr>
                                          </m:accPr>
                                          <m:e>
                                            <m:r>
                                              <a:rPr lang="en-GB" sz="2500" i="1">
                                                <a:solidFill>
                                                  <a:srgbClr val="0070C0"/>
                                                </a:solidFill>
                                                <a:latin typeface="Cambria Math" panose="02040503050406030204" pitchFamily="18" charset="0"/>
                                                <a:cs typeface="Times New Roman" panose="02020603050405020304" pitchFamily="18" charset="0"/>
                                              </a:rPr>
                                              <m:t>𝐷</m:t>
                                            </m:r>
                                          </m:e>
                                        </m:acc>
                                      </m:e>
                                    </m:d>
                                  </m:e>
                                  <m:sup>
                                    <m:r>
                                      <a:rPr lang="en-GB" sz="2500" i="1">
                                        <a:solidFill>
                                          <a:srgbClr val="0070C0"/>
                                        </a:solidFill>
                                        <a:latin typeface="Cambria Math" panose="02040503050406030204" pitchFamily="18" charset="0"/>
                                        <a:cs typeface="Times New Roman" panose="02020603050405020304" pitchFamily="18" charset="0"/>
                                      </a:rPr>
                                      <m:t>2</m:t>
                                    </m:r>
                                  </m:sup>
                                </m:sSup>
                              </m:e>
                            </m:nary>
                          </m:num>
                          <m:den>
                            <m:r>
                              <a:rPr lang="en-GB" sz="2500" i="1">
                                <a:solidFill>
                                  <a:srgbClr val="0070C0"/>
                                </a:solidFill>
                                <a:latin typeface="Cambria Math" panose="02040503050406030204" pitchFamily="18" charset="0"/>
                                <a:cs typeface="Times New Roman" panose="02020603050405020304" pitchFamily="18" charset="0"/>
                              </a:rPr>
                              <m:t>𝑛</m:t>
                            </m:r>
                            <m:r>
                              <a:rPr lang="en-GB" sz="2500" i="1">
                                <a:solidFill>
                                  <a:srgbClr val="0070C0"/>
                                </a:solidFill>
                                <a:latin typeface="Cambria Math" panose="02040503050406030204" pitchFamily="18" charset="0"/>
                                <a:cs typeface="Times New Roman" panose="02020603050405020304" pitchFamily="18" charset="0"/>
                              </a:rPr>
                              <m:t>−</m:t>
                            </m:r>
                            <m:r>
                              <a:rPr lang="en-GB" sz="2500" i="1">
                                <a:solidFill>
                                  <a:srgbClr val="0070C0"/>
                                </a:solidFill>
                                <a:latin typeface="Cambria Math" panose="02040503050406030204" pitchFamily="18" charset="0"/>
                                <a:cs typeface="Times New Roman" panose="02020603050405020304" pitchFamily="18" charset="0"/>
                              </a:rPr>
                              <m:t>1</m:t>
                            </m:r>
                          </m:den>
                        </m:f>
                      </m:e>
                    </m:rad>
                    <m:r>
                      <a:rPr lang="en-GB" sz="2500">
                        <a:solidFill>
                          <a:srgbClr val="0070C0"/>
                        </a:solidFill>
                        <a:latin typeface="Cambria Math" panose="02040503050406030204" pitchFamily="18" charset="0"/>
                        <a:cs typeface="Times New Roman" panose="02020603050405020304" pitchFamily="18" charset="0"/>
                      </a:rPr>
                      <m:t>=</m:t>
                    </m:r>
                    <m:rad>
                      <m:radPr>
                        <m:degHide m:val="on"/>
                        <m:ctrlPr>
                          <a:rPr lang="en-GB" sz="2500" i="1">
                            <a:solidFill>
                              <a:srgbClr val="0070C0"/>
                            </a:solidFill>
                            <a:latin typeface="Cambria Math" panose="02040503050406030204" pitchFamily="18" charset="0"/>
                            <a:cs typeface="Times New Roman" panose="02020603050405020304" pitchFamily="18" charset="0"/>
                          </a:rPr>
                        </m:ctrlPr>
                      </m:radPr>
                      <m:deg/>
                      <m:e>
                        <m:f>
                          <m:fPr>
                            <m:ctrlPr>
                              <a:rPr lang="en-GB" sz="2500" i="1">
                                <a:solidFill>
                                  <a:srgbClr val="0070C0"/>
                                </a:solidFill>
                                <a:latin typeface="Cambria Math" panose="02040503050406030204" pitchFamily="18" charset="0"/>
                                <a:cs typeface="Times New Roman" panose="02020603050405020304" pitchFamily="18" charset="0"/>
                              </a:rPr>
                            </m:ctrlPr>
                          </m:fPr>
                          <m:num>
                            <m:r>
                              <a:rPr lang="en-GB" sz="2500" i="1">
                                <a:solidFill>
                                  <a:srgbClr val="0070C0"/>
                                </a:solidFill>
                                <a:latin typeface="Cambria Math" panose="02040503050406030204" pitchFamily="18" charset="0"/>
                                <a:cs typeface="Times New Roman" panose="02020603050405020304" pitchFamily="18" charset="0"/>
                              </a:rPr>
                              <m:t>𝑛</m:t>
                            </m:r>
                            <m:nary>
                              <m:naryPr>
                                <m:chr m:val="∑"/>
                                <m:subHide m:val="on"/>
                                <m:supHide m:val="on"/>
                                <m:ctrlPr>
                                  <a:rPr lang="en-GB" sz="2500" i="1">
                                    <a:solidFill>
                                      <a:srgbClr val="0070C0"/>
                                    </a:solidFill>
                                    <a:latin typeface="Cambria Math" panose="02040503050406030204" pitchFamily="18" charset="0"/>
                                    <a:cs typeface="Times New Roman" panose="02020603050405020304" pitchFamily="18" charset="0"/>
                                  </a:rPr>
                                </m:ctrlPr>
                              </m:naryPr>
                              <m:sub/>
                              <m:sup/>
                              <m:e>
                                <m:sSup>
                                  <m:sSupPr>
                                    <m:ctrlPr>
                                      <a:rPr lang="en-GB" sz="2500" i="1">
                                        <a:solidFill>
                                          <a:srgbClr val="0070C0"/>
                                        </a:solidFill>
                                        <a:latin typeface="Cambria Math" panose="02040503050406030204" pitchFamily="18" charset="0"/>
                                        <a:cs typeface="Times New Roman" panose="02020603050405020304" pitchFamily="18" charset="0"/>
                                      </a:rPr>
                                    </m:ctrlPr>
                                  </m:sSupPr>
                                  <m:e>
                                    <m:r>
                                      <a:rPr lang="en-GB" sz="2500" i="1">
                                        <a:solidFill>
                                          <a:srgbClr val="0070C0"/>
                                        </a:solidFill>
                                        <a:latin typeface="Cambria Math" panose="02040503050406030204" pitchFamily="18" charset="0"/>
                                        <a:cs typeface="Times New Roman" panose="02020603050405020304" pitchFamily="18" charset="0"/>
                                      </a:rPr>
                                      <m:t>𝐷</m:t>
                                    </m:r>
                                  </m:e>
                                  <m:sup>
                                    <m:r>
                                      <a:rPr lang="en-GB" sz="2500" i="1">
                                        <a:solidFill>
                                          <a:srgbClr val="0070C0"/>
                                        </a:solidFill>
                                        <a:latin typeface="Cambria Math" panose="02040503050406030204" pitchFamily="18" charset="0"/>
                                        <a:cs typeface="Times New Roman" panose="02020603050405020304" pitchFamily="18" charset="0"/>
                                      </a:rPr>
                                      <m:t>2</m:t>
                                    </m:r>
                                  </m:sup>
                                </m:sSup>
                                <m:r>
                                  <a:rPr lang="en-GB" sz="2500" i="1">
                                    <a:solidFill>
                                      <a:srgbClr val="0070C0"/>
                                    </a:solidFill>
                                    <a:latin typeface="Cambria Math" panose="02040503050406030204" pitchFamily="18" charset="0"/>
                                    <a:cs typeface="Times New Roman" panose="02020603050405020304" pitchFamily="18" charset="0"/>
                                  </a:rPr>
                                  <m:t> − </m:t>
                                </m:r>
                                <m:sSup>
                                  <m:sSupPr>
                                    <m:ctrlPr>
                                      <a:rPr lang="en-GB" sz="2500" i="1">
                                        <a:solidFill>
                                          <a:srgbClr val="0070C0"/>
                                        </a:solidFill>
                                        <a:latin typeface="Cambria Math" panose="02040503050406030204" pitchFamily="18" charset="0"/>
                                        <a:cs typeface="Times New Roman" panose="02020603050405020304" pitchFamily="18" charset="0"/>
                                      </a:rPr>
                                    </m:ctrlPr>
                                  </m:sSupPr>
                                  <m:e>
                                    <m:d>
                                      <m:dPr>
                                        <m:ctrlPr>
                                          <a:rPr lang="en-GB" sz="2500" i="1">
                                            <a:solidFill>
                                              <a:srgbClr val="0070C0"/>
                                            </a:solidFill>
                                            <a:latin typeface="Cambria Math" panose="02040503050406030204" pitchFamily="18" charset="0"/>
                                            <a:cs typeface="Times New Roman" panose="02020603050405020304" pitchFamily="18" charset="0"/>
                                          </a:rPr>
                                        </m:ctrlPr>
                                      </m:dPr>
                                      <m:e>
                                        <m:nary>
                                          <m:naryPr>
                                            <m:chr m:val="∑"/>
                                            <m:subHide m:val="on"/>
                                            <m:supHide m:val="on"/>
                                            <m:ctrlPr>
                                              <a:rPr lang="en-GB" sz="2500" i="1">
                                                <a:solidFill>
                                                  <a:srgbClr val="0070C0"/>
                                                </a:solidFill>
                                                <a:latin typeface="Cambria Math" panose="02040503050406030204" pitchFamily="18" charset="0"/>
                                                <a:cs typeface="Times New Roman" panose="02020603050405020304" pitchFamily="18" charset="0"/>
                                              </a:rPr>
                                            </m:ctrlPr>
                                          </m:naryPr>
                                          <m:sub/>
                                          <m:sup/>
                                          <m:e>
                                            <m:r>
                                              <a:rPr lang="en-GB" sz="2500" i="1">
                                                <a:solidFill>
                                                  <a:srgbClr val="0070C0"/>
                                                </a:solidFill>
                                                <a:latin typeface="Cambria Math" panose="02040503050406030204" pitchFamily="18" charset="0"/>
                                                <a:cs typeface="Times New Roman" panose="02020603050405020304" pitchFamily="18" charset="0"/>
                                              </a:rPr>
                                              <m:t>𝐷</m:t>
                                            </m:r>
                                          </m:e>
                                        </m:nary>
                                      </m:e>
                                    </m:d>
                                  </m:e>
                                  <m:sup>
                                    <m:r>
                                      <a:rPr lang="en-GB" sz="2500" i="1">
                                        <a:solidFill>
                                          <a:srgbClr val="0070C0"/>
                                        </a:solidFill>
                                        <a:latin typeface="Cambria Math" panose="02040503050406030204" pitchFamily="18" charset="0"/>
                                        <a:cs typeface="Times New Roman" panose="02020603050405020304" pitchFamily="18" charset="0"/>
                                      </a:rPr>
                                      <m:t>2</m:t>
                                    </m:r>
                                  </m:sup>
                                </m:sSup>
                              </m:e>
                            </m:nary>
                          </m:num>
                          <m:den>
                            <m:r>
                              <a:rPr lang="en-GB" sz="2500" i="1">
                                <a:solidFill>
                                  <a:srgbClr val="0070C0"/>
                                </a:solidFill>
                                <a:latin typeface="Cambria Math" panose="02040503050406030204" pitchFamily="18" charset="0"/>
                                <a:cs typeface="Times New Roman" panose="02020603050405020304" pitchFamily="18" charset="0"/>
                              </a:rPr>
                              <m:t>𝑛</m:t>
                            </m:r>
                            <m:d>
                              <m:dPr>
                                <m:ctrlPr>
                                  <a:rPr lang="en-GB" sz="2500" i="1">
                                    <a:solidFill>
                                      <a:srgbClr val="0070C0"/>
                                    </a:solidFill>
                                    <a:latin typeface="Cambria Math" panose="02040503050406030204" pitchFamily="18" charset="0"/>
                                    <a:cs typeface="Times New Roman" panose="02020603050405020304" pitchFamily="18" charset="0"/>
                                  </a:rPr>
                                </m:ctrlPr>
                              </m:dPr>
                              <m:e>
                                <m:r>
                                  <a:rPr lang="en-GB" sz="2500" i="1">
                                    <a:solidFill>
                                      <a:srgbClr val="0070C0"/>
                                    </a:solidFill>
                                    <a:latin typeface="Cambria Math" panose="02040503050406030204" pitchFamily="18" charset="0"/>
                                    <a:cs typeface="Times New Roman" panose="02020603050405020304" pitchFamily="18" charset="0"/>
                                  </a:rPr>
                                  <m:t>𝑛</m:t>
                                </m:r>
                                <m:r>
                                  <a:rPr lang="en-GB" sz="2500" i="1">
                                    <a:solidFill>
                                      <a:srgbClr val="0070C0"/>
                                    </a:solidFill>
                                    <a:latin typeface="Cambria Math" panose="02040503050406030204" pitchFamily="18" charset="0"/>
                                    <a:cs typeface="Times New Roman" panose="02020603050405020304" pitchFamily="18" charset="0"/>
                                  </a:rPr>
                                  <m:t>−</m:t>
                                </m:r>
                                <m:r>
                                  <a:rPr lang="en-GB" sz="2500" i="1">
                                    <a:solidFill>
                                      <a:srgbClr val="0070C0"/>
                                    </a:solidFill>
                                    <a:latin typeface="Cambria Math" panose="02040503050406030204" pitchFamily="18" charset="0"/>
                                    <a:cs typeface="Times New Roman" panose="02020603050405020304" pitchFamily="18" charset="0"/>
                                  </a:rPr>
                                  <m:t>1</m:t>
                                </m:r>
                              </m:e>
                            </m:d>
                          </m:den>
                        </m:f>
                      </m:e>
                    </m:rad>
                  </m:oMath>
                </a14:m>
                <a:r>
                  <a:rPr lang="en-IN" sz="2500" dirty="0">
                    <a:latin typeface="Times New Roman" panose="02020603050405020304" pitchFamily="18" charset="0"/>
                    <a:cs typeface="Times New Roman" panose="02020603050405020304" pitchFamily="18" charset="0"/>
                  </a:rPr>
                  <a:t>the sample standard deviation for the differences.</a:t>
                </a:r>
                <a:endParaRPr lang="en-GB" sz="2500"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187624" y="548680"/>
                <a:ext cx="7058744" cy="4267200"/>
              </a:xfrm>
              <a:blipFill rotWithShape="1">
                <a:blip r:embed="rId1"/>
                <a:stretch>
                  <a:fillRect l="-2" t="-1" r="4" b="1"/>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36072D9B-8D7B-4A1D-954E-430FCBAFE74E}"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894076" y="55871"/>
                <a:ext cx="8229600" cy="1143000"/>
              </a:xfrm>
            </p:spPr>
            <p:txBody>
              <a:bodyPr/>
              <a:lstStyle/>
              <a:p>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Confidence interval for </a:t>
                </a:r>
                <a14:m>
                  <m:oMath xmlns:m="http://schemas.openxmlformats.org/officeDocument/2006/math">
                    <m:sSub>
                      <m:sSubPr>
                        <m:ctrlPr>
                          <a:rPr lang="en-US" sz="4500" i="1">
                            <a:solidFill>
                              <a:srgbClr val="C00000"/>
                            </a:solidFill>
                            <a:effectLst>
                              <a:outerShdw blurRad="38100" dist="38100" dir="2700000" algn="tl">
                                <a:srgbClr val="000000">
                                  <a:alpha val="43137"/>
                                </a:srgbClr>
                              </a:outerShdw>
                            </a:effectLst>
                            <a:latin typeface="Cambria Math" panose="02040503050406030204" pitchFamily="18" charset="0"/>
                            <a:cs typeface="Times New Roman" panose="02020603050405020304" pitchFamily="18" charset="0"/>
                          </a:rPr>
                        </m:ctrlPr>
                      </m:sSubPr>
                      <m:e>
                        <m:r>
                          <a:rPr lang="en-US" sz="4500" i="1">
                            <a:solidFill>
                              <a:srgbClr val="C00000"/>
                            </a:solidFill>
                            <a:effectLst>
                              <a:outerShdw blurRad="38100" dist="38100" dir="2700000" algn="tl">
                                <a:srgbClr val="000000">
                                  <a:alpha val="43137"/>
                                </a:srgbClr>
                              </a:outerShdw>
                            </a:effectLst>
                            <a:latin typeface="Cambria Math" panose="02040503050406030204" pitchFamily="18" charset="0"/>
                            <a:cs typeface="Times New Roman" panose="02020603050405020304" pitchFamily="18" charset="0"/>
                          </a:rPr>
                          <m:t>𝑝</m:t>
                        </m:r>
                      </m:e>
                      <m:sub>
                        <m:r>
                          <a:rPr lang="en-US" sz="4500" i="1">
                            <a:solidFill>
                              <a:srgbClr val="C00000"/>
                            </a:solidFill>
                            <a:effectLst>
                              <a:outerShdw blurRad="38100" dist="38100" dir="2700000" algn="tl">
                                <a:srgbClr val="000000">
                                  <a:alpha val="43137"/>
                                </a:srgbClr>
                              </a:outerShdw>
                            </a:effectLst>
                            <a:latin typeface="Cambria Math" panose="02040503050406030204" pitchFamily="18" charset="0"/>
                            <a:cs typeface="Times New Roman" panose="02020603050405020304" pitchFamily="18" charset="0"/>
                          </a:rPr>
                          <m:t>1</m:t>
                        </m:r>
                      </m:sub>
                    </m:sSub>
                    <m:r>
                      <a:rPr lang="en-US" sz="4500" i="1">
                        <a:solidFill>
                          <a:srgbClr val="C00000"/>
                        </a:solidFill>
                        <a:effectLst>
                          <a:outerShdw blurRad="38100" dist="38100" dir="2700000" algn="tl">
                            <a:srgbClr val="000000">
                              <a:alpha val="43137"/>
                            </a:srgbClr>
                          </a:outerShdw>
                        </a:effectLst>
                        <a:latin typeface="Cambria Math" panose="02040503050406030204" pitchFamily="18" charset="0"/>
                        <a:cs typeface="Times New Roman" panose="02020603050405020304" pitchFamily="18" charset="0"/>
                      </a:rPr>
                      <m:t>−</m:t>
                    </m:r>
                    <m:sSub>
                      <m:sSubPr>
                        <m:ctrlPr>
                          <a:rPr lang="en-US" sz="4500" i="1">
                            <a:solidFill>
                              <a:srgbClr val="C00000"/>
                            </a:solidFill>
                            <a:effectLst>
                              <a:outerShdw blurRad="38100" dist="38100" dir="2700000" algn="tl">
                                <a:srgbClr val="000000">
                                  <a:alpha val="43137"/>
                                </a:srgbClr>
                              </a:outerShdw>
                            </a:effectLst>
                            <a:latin typeface="Cambria Math" panose="02040503050406030204" pitchFamily="18" charset="0"/>
                            <a:cs typeface="Times New Roman" panose="02020603050405020304" pitchFamily="18" charset="0"/>
                          </a:rPr>
                        </m:ctrlPr>
                      </m:sSubPr>
                      <m:e>
                        <m:r>
                          <a:rPr lang="en-US" sz="4500" i="1">
                            <a:solidFill>
                              <a:srgbClr val="C00000"/>
                            </a:solidFill>
                            <a:effectLst>
                              <a:outerShdw blurRad="38100" dist="38100" dir="2700000" algn="tl">
                                <a:srgbClr val="000000">
                                  <a:alpha val="43137"/>
                                </a:srgbClr>
                              </a:outerShdw>
                            </a:effectLst>
                            <a:latin typeface="Cambria Math" panose="02040503050406030204" pitchFamily="18" charset="0"/>
                            <a:cs typeface="Times New Roman" panose="02020603050405020304" pitchFamily="18" charset="0"/>
                          </a:rPr>
                          <m:t>𝑝</m:t>
                        </m:r>
                      </m:e>
                      <m:sub>
                        <m:r>
                          <a:rPr lang="en-US" sz="4500" i="1">
                            <a:solidFill>
                              <a:srgbClr val="C00000"/>
                            </a:solidFill>
                            <a:effectLst>
                              <a:outerShdw blurRad="38100" dist="38100" dir="2700000" algn="tl">
                                <a:srgbClr val="000000">
                                  <a:alpha val="43137"/>
                                </a:srgbClr>
                              </a:outerShdw>
                            </a:effectLst>
                            <a:latin typeface="Cambria Math" panose="02040503050406030204" pitchFamily="18" charset="0"/>
                            <a:cs typeface="Times New Roman" panose="02020603050405020304" pitchFamily="18" charset="0"/>
                          </a:rPr>
                          <m:t>2</m:t>
                        </m:r>
                      </m:sub>
                    </m:sSub>
                  </m:oMath>
                </a14:m>
                <a:endPar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mc:Choice>
        <mc:Fallback>
          <p:sp>
            <p:nvSpPr>
              <p:cNvPr id="2" name="Title 1"/>
              <p:cNvSpPr>
                <a:spLocks noRot="1" noChangeAspect="1" noMove="1" noResize="1" noEditPoints="1" noAdjustHandles="1" noChangeArrowheads="1" noChangeShapeType="1" noTextEdit="1"/>
              </p:cNvSpPr>
              <p:nvPr>
                <p:ph type="title"/>
              </p:nvPr>
            </p:nvSpPr>
            <p:spPr>
              <a:xfrm>
                <a:off x="894076" y="55871"/>
                <a:ext cx="8229600" cy="1143000"/>
              </a:xfrm>
              <a:blipFill rotWithShape="1">
                <a:blip r:embed="rId1"/>
                <a:stretch>
                  <a:fillRect l="-8" t="-55" r="8" b="55"/>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31640" y="1166022"/>
                <a:ext cx="7560840" cy="4525963"/>
              </a:xfrm>
            </p:spPr>
            <p:txBody>
              <a:bodyPr/>
              <a:lstStyle/>
              <a:p>
                <a:pPr marL="0" indent="0">
                  <a:buNone/>
                </a:pPr>
                <a:r>
                  <a:rPr lang="en-US" dirty="0">
                    <a:latin typeface="Times New Roman" panose="02020603050405020304" pitchFamily="18" charset="0"/>
                    <a:cs typeface="Times New Roman" panose="02020603050405020304" pitchFamily="18" charset="0"/>
                  </a:rPr>
                  <a:t>Conditions:</a:t>
                </a:r>
                <a:endParaRPr lang="en-US"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Let be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𝑋</m:t>
                        </m:r>
                      </m:e>
                      <m:sub>
                        <m:r>
                          <a:rPr lang="en-US" i="1">
                            <a:latin typeface="Cambria Math" panose="02040503050406030204" pitchFamily="18" charset="0"/>
                            <a:cs typeface="Times New Roman" panose="02020603050405020304" pitchFamily="18" charset="0"/>
                          </a:rPr>
                          <m:t>1</m:t>
                        </m:r>
                      </m:sub>
                    </m:sSub>
                  </m:oMath>
                </a14:m>
                <a:r>
                  <a:rPr lang="en-US" dirty="0">
                    <a:latin typeface="Times New Roman" panose="02020603050405020304" pitchFamily="18" charset="0"/>
                    <a:cs typeface="Times New Roman" panose="02020603050405020304" pitchFamily="18" charset="0"/>
                  </a:rPr>
                  <a:t>the number of successes in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Bernoulli trials having proportion of success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1</m:t>
                        </m:r>
                      </m:sub>
                    </m:sSub>
                  </m:oMath>
                </a14:m>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Let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𝑋</m:t>
                        </m:r>
                      </m:e>
                      <m:sub>
                        <m:r>
                          <a:rPr lang="en-US" i="1">
                            <a:latin typeface="Cambria Math" panose="02040503050406030204" pitchFamily="18" charset="0"/>
                            <a:cs typeface="Times New Roman" panose="02020603050405020304" pitchFamily="18" charset="0"/>
                          </a:rPr>
                          <m:t>2</m:t>
                        </m:r>
                      </m:sub>
                    </m:sSub>
                  </m:oMath>
                </a14:m>
                <a:r>
                  <a:rPr lang="en-US" dirty="0">
                    <a:latin typeface="Times New Roman" panose="02020603050405020304" pitchFamily="18" charset="0"/>
                    <a:cs typeface="Times New Roman" panose="02020603050405020304" pitchFamily="18" charset="0"/>
                  </a:rPr>
                  <a:t>be the number of successes in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2</m:t>
                        </m:r>
                      </m:sub>
                    </m:sSub>
                  </m:oMath>
                </a14:m>
                <a:r>
                  <a:rPr lang="en-US" dirty="0">
                    <a:latin typeface="Times New Roman" panose="02020603050405020304" pitchFamily="18" charset="0"/>
                    <a:cs typeface="Times New Roman" panose="02020603050405020304" pitchFamily="18" charset="0"/>
                  </a:rPr>
                  <a:t>Bernoulli trials having proportion of success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The two experiments are independent.</a:t>
                </a:r>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331640" y="1166022"/>
                <a:ext cx="7560840" cy="4525963"/>
              </a:xfrm>
              <a:blipFill rotWithShape="1">
                <a:blip r:embed="rId2"/>
                <a:stretch>
                  <a:fillRect l="-1" t="-4" r="8" b="11"/>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5" name="Date Placeholder 4"/>
          <p:cNvSpPr>
            <a:spLocks noGrp="1"/>
          </p:cNvSpPr>
          <p:nvPr>
            <p:ph type="dt" sz="half" idx="10"/>
          </p:nvPr>
        </p:nvSpPr>
        <p:spPr/>
        <p:txBody>
          <a:bodyPr/>
          <a:lstStyle/>
          <a:p>
            <a:pPr>
              <a:defRPr/>
            </a:pPr>
            <a:fld id="{CE3546C8-2328-430A-9D0A-B443622C9920}" type="datetime1">
              <a:rPr lang="en-US" altLang="zh-CN" smtClean="0"/>
            </a:fld>
            <a:endParaRPr lang="en-US" altLang="zh-CN"/>
          </a:p>
        </p:txBody>
      </p:sp>
      <p:sp>
        <p:nvSpPr>
          <p:cNvPr id="6" name="Footer Placeholder 5"/>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87624" y="404664"/>
                <a:ext cx="7427168" cy="4525963"/>
              </a:xfrm>
            </p:spPr>
            <p:txBody>
              <a:bodyPr/>
              <a:lstStyle/>
              <a:p>
                <a:pPr marL="0" indent="0" algn="just">
                  <a:buNone/>
                </a:pPr>
                <a:r>
                  <a:rPr lang="en-IN" dirty="0">
                    <a:solidFill>
                      <a:srgbClr val="FF0000"/>
                    </a:solidFill>
                    <a:latin typeface="Times New Roman" panose="02020603050405020304" pitchFamily="18" charset="0"/>
                    <a:cs typeface="Times New Roman" panose="02020603050405020304" pitchFamily="18" charset="0"/>
                  </a:rPr>
                  <a:t>Case 3</a:t>
                </a:r>
                <a:endParaRPr lang="en-IN" dirty="0">
                  <a:solidFill>
                    <a:srgbClr val="FF0000"/>
                  </a:solidFill>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When the population distribution of the differences </a:t>
                </a:r>
                <a14:m>
                  <m:oMath xmlns:m="http://schemas.openxmlformats.org/officeDocument/2006/math">
                    <m:r>
                      <a:rPr lang="en-GB" i="1">
                        <a:solidFill>
                          <a:srgbClr val="00B050"/>
                        </a:solidFill>
                        <a:latin typeface="Cambria Math" panose="02040503050406030204" pitchFamily="18" charset="0"/>
                        <a:cs typeface="Times New Roman" panose="02020603050405020304" pitchFamily="18" charset="0"/>
                      </a:rPr>
                      <m:t>𝐷</m:t>
                    </m:r>
                    <m:r>
                      <a:rPr lang="en-GB" i="1">
                        <a:solidFill>
                          <a:srgbClr val="00B050"/>
                        </a:solidFill>
                        <a:latin typeface="Cambria Math" panose="02040503050406030204" pitchFamily="18" charset="0"/>
                        <a:cs typeface="Times New Roman" panose="02020603050405020304" pitchFamily="18" charset="0"/>
                      </a:rPr>
                      <m:t> </m:t>
                    </m:r>
                  </m:oMath>
                </a14:m>
                <a:r>
                  <a:rPr lang="en-IN" dirty="0">
                    <a:solidFill>
                      <a:srgbClr val="00B050"/>
                    </a:solidFill>
                    <a:latin typeface="Times New Roman" panose="02020603050405020304" pitchFamily="18" charset="0"/>
                    <a:cs typeface="Times New Roman" panose="02020603050405020304" pitchFamily="18" charset="0"/>
                  </a:rPr>
                  <a:t>is not normal</a:t>
                </a:r>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GB" i="1">
                        <a:latin typeface="Cambria Math" panose="02040503050406030204" pitchFamily="18" charset="0"/>
                        <a:cs typeface="Times New Roman" panose="02020603050405020304" pitchFamily="18" charset="0"/>
                      </a:rPr>
                      <m:t>𝑛</m:t>
                    </m:r>
                    <m:r>
                      <a:rPr lang="en-GB" i="1">
                        <a:latin typeface="Cambria Math" panose="02040503050406030204" pitchFamily="18" charset="0"/>
                        <a:cs typeface="Times New Roman" panose="02020603050405020304" pitchFamily="18" charset="0"/>
                      </a:rPr>
                      <m:t> </m:t>
                    </m:r>
                  </m:oMath>
                </a14:m>
                <a:r>
                  <a:rPr lang="en-IN" dirty="0">
                    <a:latin typeface="Times New Roman" panose="02020603050405020304" pitchFamily="18" charset="0"/>
                    <a:cs typeface="Times New Roman" panose="02020603050405020304" pitchFamily="18" charset="0"/>
                  </a:rPr>
                  <a:t>is large, and the </a:t>
                </a:r>
                <a:r>
                  <a:rPr lang="en-IN" dirty="0">
                    <a:solidFill>
                      <a:srgbClr val="00B050"/>
                    </a:solidFill>
                    <a:latin typeface="Times New Roman" panose="02020603050405020304" pitchFamily="18" charset="0"/>
                    <a:cs typeface="Times New Roman" panose="02020603050405020304" pitchFamily="18" charset="0"/>
                  </a:rPr>
                  <a:t>population variance </a:t>
                </a:r>
                <a14:m>
                  <m:oMath xmlns:m="http://schemas.openxmlformats.org/officeDocument/2006/math">
                    <m:sSubSup>
                      <m:sSubSupPr>
                        <m:ctrlPr>
                          <a:rPr lang="en-GB" i="1">
                            <a:solidFill>
                              <a:srgbClr val="00B050"/>
                            </a:solidFill>
                            <a:latin typeface="Cambria Math" panose="02040503050406030204" pitchFamily="18" charset="0"/>
                            <a:cs typeface="Times New Roman" panose="02020603050405020304" pitchFamily="18" charset="0"/>
                          </a:rPr>
                        </m:ctrlPr>
                      </m:sSubSup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B050"/>
                            </a:solidFill>
                            <a:latin typeface="Cambria Math" panose="02040503050406030204" pitchFamily="18" charset="0"/>
                            <a:cs typeface="Times New Roman" panose="02020603050405020304" pitchFamily="18" charset="0"/>
                          </a:rPr>
                          <m:t>𝐷</m:t>
                        </m:r>
                      </m:sub>
                      <m:sup>
                        <m:r>
                          <a:rPr lang="en-GB" i="1">
                            <a:solidFill>
                              <a:srgbClr val="00B050"/>
                            </a:solidFill>
                            <a:latin typeface="Cambria Math" panose="02040503050406030204" pitchFamily="18" charset="0"/>
                            <a:cs typeface="Times New Roman" panose="02020603050405020304" pitchFamily="18" charset="0"/>
                          </a:rPr>
                          <m:t>2</m:t>
                        </m:r>
                      </m:sup>
                    </m:sSubSup>
                  </m:oMath>
                </a14:m>
                <a:r>
                  <a:rPr lang="en-IN" dirty="0">
                    <a:solidFill>
                      <a:srgbClr val="00B050"/>
                    </a:solidFill>
                    <a:latin typeface="Times New Roman" panose="02020603050405020304" pitchFamily="18" charset="0"/>
                    <a:cs typeface="Times New Roman" panose="02020603050405020304" pitchFamily="18" charset="0"/>
                  </a:rPr>
                  <a:t> is known</a:t>
                </a:r>
                <a:r>
                  <a:rPr lang="en-IN" dirty="0">
                    <a:latin typeface="Times New Roman" panose="02020603050405020304" pitchFamily="18" charset="0"/>
                    <a:cs typeface="Times New Roman" panose="02020603050405020304" pitchFamily="18" charset="0"/>
                  </a:rPr>
                  <a:t>, the </a:t>
                </a:r>
                <a14:m>
                  <m:oMath xmlns:m="http://schemas.openxmlformats.org/officeDocument/2006/math">
                    <m:d>
                      <m:dPr>
                        <m:ctrlPr>
                          <a:rPr lang="en-IN" i="1">
                            <a:latin typeface="Cambria Math" panose="02040503050406030204" pitchFamily="18" charset="0"/>
                            <a:cs typeface="Times New Roman" panose="02020603050405020304" pitchFamily="18" charset="0"/>
                          </a:rPr>
                        </m:ctrlPr>
                      </m:dPr>
                      <m:e>
                        <m:r>
                          <a:rPr lang="en-GB" i="1">
                            <a:latin typeface="Cambria Math" panose="02040503050406030204" pitchFamily="18" charset="0"/>
                            <a:cs typeface="Times New Roman" panose="02020603050405020304" pitchFamily="18" charset="0"/>
                          </a:rPr>
                          <m:t>1</m:t>
                        </m:r>
                        <m:r>
                          <a:rPr lang="en-GB" i="1">
                            <a:latin typeface="Cambria Math" panose="02040503050406030204" pitchFamily="18" charset="0"/>
                            <a:cs typeface="Times New Roman" panose="02020603050405020304" pitchFamily="18" charset="0"/>
                          </a:rPr>
                          <m:t>−</m:t>
                        </m:r>
                        <m:r>
                          <a:rPr lang="en-GB" i="1">
                            <a:latin typeface="Cambria Math" panose="02040503050406030204" pitchFamily="18" charset="0"/>
                            <a:ea typeface="Cambria Math" panose="02040503050406030204" pitchFamily="18" charset="0"/>
                            <a:cs typeface="Times New Roman" panose="02020603050405020304" pitchFamily="18" charset="0"/>
                          </a:rPr>
                          <m:t>𝛼</m:t>
                        </m:r>
                      </m:e>
                    </m:d>
                    <m:r>
                      <a:rPr lang="en-GB" i="1">
                        <a:latin typeface="Cambria Math" panose="02040503050406030204" pitchFamily="18" charset="0"/>
                        <a:cs typeface="Times New Roman" panose="02020603050405020304" pitchFamily="18" charset="0"/>
                      </a:rPr>
                      <m:t>∗</m:t>
                    </m:r>
                    <m:r>
                      <a:rPr lang="en-GB" i="1">
                        <a:latin typeface="Cambria Math" panose="02040503050406030204" pitchFamily="18" charset="0"/>
                        <a:cs typeface="Times New Roman" panose="02020603050405020304" pitchFamily="18" charset="0"/>
                      </a:rPr>
                      <m:t>100</m:t>
                    </m:r>
                    <m:r>
                      <a:rPr lang="en-GB" i="1">
                        <a:latin typeface="Cambria Math" panose="02040503050406030204" pitchFamily="18" charset="0"/>
                        <a:ea typeface="Cambria Math" panose="020405030504060302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 confidence interval for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1</m:t>
                        </m:r>
                      </m:sub>
                    </m:sSub>
                    <m:r>
                      <a:rPr lang="en-GB" i="1">
                        <a:latin typeface="Cambria Math" panose="02040503050406030204" pitchFamily="18" charset="0"/>
                        <a:cs typeface="Times New Roman" panose="02020603050405020304" pitchFamily="18" charset="0"/>
                      </a:rPr>
                      <m:t> − </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2</m:t>
                        </m:r>
                      </m:sub>
                    </m:sSub>
                    <m:r>
                      <a:rPr lang="en-GB" i="1">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𝐷</m:t>
                        </m:r>
                        <m:r>
                          <a:rPr lang="en-GB" i="1">
                            <a:latin typeface="Cambria Math" panose="02040503050406030204" pitchFamily="18" charset="0"/>
                            <a:cs typeface="Times New Roman" panose="02020603050405020304" pitchFamily="18" charset="0"/>
                          </a:rPr>
                          <m:t> </m:t>
                        </m:r>
                      </m:sub>
                    </m:sSub>
                  </m:oMath>
                </a14:m>
                <a:r>
                  <a:rPr lang="en-IN" dirty="0">
                    <a:latin typeface="Times New Roman" panose="02020603050405020304" pitchFamily="18" charset="0"/>
                    <a:cs typeface="Times New Roman" panose="02020603050405020304" pitchFamily="18" charset="0"/>
                  </a:rPr>
                  <a:t> is computed as,</a:t>
                </a:r>
                <a:endParaRPr lang="en-IN"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d>
                        <m:dPr>
                          <m:ctrlPr>
                            <a:rPr lang="en-GB" i="1">
                              <a:solidFill>
                                <a:srgbClr val="0070C0"/>
                              </a:solidFill>
                              <a:latin typeface="Cambria Math" panose="02040503050406030204" pitchFamily="18" charset="0"/>
                              <a:cs typeface="Times New Roman" panose="02020603050405020304" pitchFamily="18" charset="0"/>
                            </a:rPr>
                          </m:ctrlPr>
                        </m:dPr>
                        <m:e>
                          <m:acc>
                            <m:accPr>
                              <m:chr m:val="̅"/>
                              <m:ctrlPr>
                                <a:rPr lang="en-IN" i="1">
                                  <a:solidFill>
                                    <a:srgbClr val="0070C0"/>
                                  </a:solidFill>
                                  <a:latin typeface="Cambria Math" panose="02040503050406030204" pitchFamily="18" charset="0"/>
                                  <a:cs typeface="Times New Roman" panose="02020603050405020304" pitchFamily="18" charset="0"/>
                                </a:rPr>
                              </m:ctrlPr>
                            </m:accPr>
                            <m:e>
                              <m:r>
                                <a:rPr lang="en-GB" i="1">
                                  <a:solidFill>
                                    <a:srgbClr val="0070C0"/>
                                  </a:solidFill>
                                  <a:latin typeface="Cambria Math" panose="02040503050406030204" pitchFamily="18" charset="0"/>
                                  <a:cs typeface="Times New Roman" panose="02020603050405020304" pitchFamily="18" charset="0"/>
                                </a:rPr>
                                <m:t>𝐷</m:t>
                              </m:r>
                            </m:e>
                          </m:acc>
                          <m:r>
                            <a:rPr lang="en-GB" i="1">
                              <a:solidFill>
                                <a:srgbClr val="0070C0"/>
                              </a:solidFill>
                              <a:latin typeface="Cambria Math" panose="02040503050406030204" pitchFamily="18" charset="0"/>
                              <a:cs typeface="Times New Roman" panose="02020603050405020304" pitchFamily="18" charset="0"/>
                            </a:rPr>
                            <m:t>− </m:t>
                          </m:r>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cs typeface="Times New Roman" panose="02020603050405020304" pitchFamily="18" charset="0"/>
                                </a:rPr>
                                <m:t>𝑍</m:t>
                              </m:r>
                            </m:e>
                            <m:sub>
                              <m:f>
                                <m:fPr>
                                  <m:type m:val="skw"/>
                                  <m:ctrlPr>
                                    <a:rPr lang="en-GB" i="1">
                                      <a:solidFill>
                                        <a:srgbClr val="0070C0"/>
                                      </a:solidFill>
                                      <a:latin typeface="Cambria Math" panose="02040503050406030204" pitchFamily="18" charset="0"/>
                                      <a:cs typeface="Times New Roman" panose="02020603050405020304" pitchFamily="18" charset="0"/>
                                    </a:rPr>
                                  </m:ctrlPr>
                                </m:fPr>
                                <m:num>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i="1">
                                      <a:solidFill>
                                        <a:srgbClr val="0070C0"/>
                                      </a:solidFill>
                                      <a:latin typeface="Cambria Math" panose="02040503050406030204" pitchFamily="18" charset="0"/>
                                      <a:cs typeface="Times New Roman" panose="02020603050405020304" pitchFamily="18" charset="0"/>
                                    </a:rPr>
                                    <m:t>2</m:t>
                                  </m:r>
                                </m:den>
                              </m:f>
                            </m:sub>
                          </m:sSub>
                          <m:r>
                            <a:rPr lang="en-GB" i="1">
                              <a:solidFill>
                                <a:srgbClr val="0070C0"/>
                              </a:solidFill>
                              <a:latin typeface="Cambria Math" panose="02040503050406030204" pitchFamily="18" charset="0"/>
                              <a:cs typeface="Times New Roman" panose="02020603050405020304" pitchFamily="18" charset="0"/>
                            </a:rPr>
                            <m:t>∗</m:t>
                          </m:r>
                          <m:f>
                            <m:fPr>
                              <m:ctrlPr>
                                <a:rPr lang="en-GB" i="1">
                                  <a:solidFill>
                                    <a:srgbClr val="0070C0"/>
                                  </a:solidFill>
                                  <a:latin typeface="Cambria Math" panose="02040503050406030204" pitchFamily="18" charset="0"/>
                                  <a:cs typeface="Times New Roman" panose="02020603050405020304" pitchFamily="18" charset="0"/>
                                </a:rPr>
                              </m:ctrlPr>
                            </m:fPr>
                            <m:num>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70C0"/>
                                      </a:solidFill>
                                      <a:latin typeface="Cambria Math" panose="02040503050406030204" pitchFamily="18" charset="0"/>
                                      <a:cs typeface="Times New Roman" panose="02020603050405020304" pitchFamily="18" charset="0"/>
                                    </a:rPr>
                                    <m:t>𝐷</m:t>
                                  </m:r>
                                </m:sub>
                              </m:sSub>
                            </m:num>
                            <m:den>
                              <m:rad>
                                <m:radPr>
                                  <m:degHide m:val="on"/>
                                  <m:ctrlPr>
                                    <a:rPr lang="en-GB" i="1">
                                      <a:solidFill>
                                        <a:srgbClr val="0070C0"/>
                                      </a:solidFill>
                                      <a:latin typeface="Cambria Math" panose="02040503050406030204" pitchFamily="18" charset="0"/>
                                      <a:cs typeface="Times New Roman" panose="02020603050405020304" pitchFamily="18" charset="0"/>
                                    </a:rPr>
                                  </m:ctrlPr>
                                </m:radPr>
                                <m:deg/>
                                <m:e>
                                  <m:r>
                                    <a:rPr lang="en-GB" i="1">
                                      <a:solidFill>
                                        <a:srgbClr val="0070C0"/>
                                      </a:solidFill>
                                      <a:latin typeface="Cambria Math" panose="02040503050406030204" pitchFamily="18" charset="0"/>
                                      <a:cs typeface="Times New Roman" panose="02020603050405020304" pitchFamily="18" charset="0"/>
                                    </a:rPr>
                                    <m:t>𝑛</m:t>
                                  </m:r>
                                </m:e>
                              </m:rad>
                            </m:den>
                          </m:f>
                          <m:r>
                            <a:rPr lang="en-GB" i="1">
                              <a:solidFill>
                                <a:srgbClr val="0070C0"/>
                              </a:solidFill>
                              <a:latin typeface="Cambria Math" panose="02040503050406030204" pitchFamily="18" charset="0"/>
                              <a:cs typeface="Times New Roman" panose="02020603050405020304" pitchFamily="18" charset="0"/>
                            </a:rPr>
                            <m:t>  ,</m:t>
                          </m:r>
                          <m:acc>
                            <m:accPr>
                              <m:chr m:val="̅"/>
                              <m:ctrlPr>
                                <a:rPr lang="en-IN" i="1">
                                  <a:solidFill>
                                    <a:srgbClr val="0070C0"/>
                                  </a:solidFill>
                                  <a:latin typeface="Cambria Math" panose="02040503050406030204" pitchFamily="18" charset="0"/>
                                  <a:cs typeface="Times New Roman" panose="02020603050405020304" pitchFamily="18" charset="0"/>
                                </a:rPr>
                              </m:ctrlPr>
                            </m:accPr>
                            <m:e>
                              <m:r>
                                <a:rPr lang="en-GB" i="1">
                                  <a:solidFill>
                                    <a:srgbClr val="0070C0"/>
                                  </a:solidFill>
                                  <a:latin typeface="Cambria Math" panose="02040503050406030204" pitchFamily="18" charset="0"/>
                                  <a:cs typeface="Times New Roman" panose="02020603050405020304" pitchFamily="18" charset="0"/>
                                </a:rPr>
                                <m:t>𝐷</m:t>
                              </m:r>
                            </m:e>
                          </m:acc>
                          <m:r>
                            <a:rPr lang="en-GB" i="1">
                              <a:solidFill>
                                <a:srgbClr val="0070C0"/>
                              </a:solidFill>
                              <a:latin typeface="Cambria Math" panose="02040503050406030204" pitchFamily="18" charset="0"/>
                              <a:cs typeface="Times New Roman" panose="02020603050405020304" pitchFamily="18" charset="0"/>
                            </a:rPr>
                            <m:t>+ </m:t>
                          </m:r>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cs typeface="Times New Roman" panose="02020603050405020304" pitchFamily="18" charset="0"/>
                                </a:rPr>
                                <m:t>𝑍</m:t>
                              </m:r>
                            </m:e>
                            <m:sub>
                              <m:f>
                                <m:fPr>
                                  <m:type m:val="skw"/>
                                  <m:ctrlPr>
                                    <a:rPr lang="en-GB" i="1">
                                      <a:solidFill>
                                        <a:srgbClr val="0070C0"/>
                                      </a:solidFill>
                                      <a:latin typeface="Cambria Math" panose="02040503050406030204" pitchFamily="18" charset="0"/>
                                      <a:cs typeface="Times New Roman" panose="02020603050405020304" pitchFamily="18" charset="0"/>
                                    </a:rPr>
                                  </m:ctrlPr>
                                </m:fPr>
                                <m:num>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i="1">
                                      <a:solidFill>
                                        <a:srgbClr val="0070C0"/>
                                      </a:solidFill>
                                      <a:latin typeface="Cambria Math" panose="02040503050406030204" pitchFamily="18" charset="0"/>
                                      <a:cs typeface="Times New Roman" panose="02020603050405020304" pitchFamily="18" charset="0"/>
                                    </a:rPr>
                                    <m:t>2</m:t>
                                  </m:r>
                                </m:den>
                              </m:f>
                            </m:sub>
                          </m:sSub>
                          <m:r>
                            <a:rPr lang="en-GB" i="1">
                              <a:solidFill>
                                <a:srgbClr val="0070C0"/>
                              </a:solidFill>
                              <a:latin typeface="Cambria Math" panose="02040503050406030204" pitchFamily="18" charset="0"/>
                              <a:cs typeface="Times New Roman" panose="02020603050405020304" pitchFamily="18" charset="0"/>
                            </a:rPr>
                            <m:t>∗</m:t>
                          </m:r>
                          <m:f>
                            <m:fPr>
                              <m:ctrlPr>
                                <a:rPr lang="en-GB" i="1">
                                  <a:solidFill>
                                    <a:srgbClr val="0070C0"/>
                                  </a:solidFill>
                                  <a:latin typeface="Cambria Math" panose="02040503050406030204" pitchFamily="18" charset="0"/>
                                  <a:cs typeface="Times New Roman" panose="02020603050405020304" pitchFamily="18" charset="0"/>
                                </a:rPr>
                              </m:ctrlPr>
                            </m:fPr>
                            <m:num>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70C0"/>
                                      </a:solidFill>
                                      <a:latin typeface="Cambria Math" panose="02040503050406030204" pitchFamily="18" charset="0"/>
                                      <a:cs typeface="Times New Roman" panose="02020603050405020304" pitchFamily="18" charset="0"/>
                                    </a:rPr>
                                    <m:t>𝐷</m:t>
                                  </m:r>
                                </m:sub>
                              </m:sSub>
                            </m:num>
                            <m:den>
                              <m:rad>
                                <m:radPr>
                                  <m:degHide m:val="on"/>
                                  <m:ctrlPr>
                                    <a:rPr lang="en-GB" i="1">
                                      <a:solidFill>
                                        <a:srgbClr val="0070C0"/>
                                      </a:solidFill>
                                      <a:latin typeface="Cambria Math" panose="02040503050406030204" pitchFamily="18" charset="0"/>
                                      <a:cs typeface="Times New Roman" panose="02020603050405020304" pitchFamily="18" charset="0"/>
                                    </a:rPr>
                                  </m:ctrlPr>
                                </m:radPr>
                                <m:deg/>
                                <m:e>
                                  <m:r>
                                    <a:rPr lang="en-GB" i="1">
                                      <a:solidFill>
                                        <a:srgbClr val="0070C0"/>
                                      </a:solidFill>
                                      <a:latin typeface="Cambria Math" panose="02040503050406030204" pitchFamily="18" charset="0"/>
                                      <a:cs typeface="Times New Roman" panose="02020603050405020304" pitchFamily="18" charset="0"/>
                                    </a:rPr>
                                    <m:t>𝑛</m:t>
                                  </m:r>
                                </m:e>
                              </m:rad>
                            </m:den>
                          </m:f>
                        </m:e>
                      </m:d>
                    </m:oMath>
                  </m:oMathPara>
                </a14:m>
                <a:endParaRPr lang="en-IN" dirty="0">
                  <a:latin typeface="Times New Roman" panose="02020603050405020304" pitchFamily="18" charset="0"/>
                  <a:cs typeface="Times New Roman" panose="02020603050405020304" pitchFamily="18" charset="0"/>
                </a:endParaRPr>
              </a:p>
              <a:p>
                <a:pPr marL="0" indent="0" algn="just">
                  <a:buNone/>
                </a:pPr>
                <a:endParaRPr lang="en-GB"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187624" y="404664"/>
                <a:ext cx="7427168" cy="4525963"/>
              </a:xfrm>
              <a:blipFill rotWithShape="1">
                <a:blip r:embed="rId1"/>
                <a:stretch>
                  <a:fillRect l="-2" t="-4" r="5" b="-2066"/>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962EB409-A5C9-48C3-AD20-552FAA213445}"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87624" y="548680"/>
                <a:ext cx="7355160" cy="4525963"/>
              </a:xfrm>
            </p:spPr>
            <p:txBody>
              <a:bodyPr/>
              <a:lstStyle/>
              <a:p>
                <a:pPr marL="0" indent="0" algn="just">
                  <a:buNone/>
                </a:pPr>
                <a:r>
                  <a:rPr lang="en-IN" dirty="0">
                    <a:solidFill>
                      <a:srgbClr val="FF0000"/>
                    </a:solidFill>
                    <a:latin typeface="Times New Roman" panose="02020603050405020304" pitchFamily="18" charset="0"/>
                    <a:cs typeface="Times New Roman" panose="02020603050405020304" pitchFamily="18" charset="0"/>
                  </a:rPr>
                  <a:t>Case 4</a:t>
                </a:r>
                <a:endParaRPr lang="en-IN" dirty="0">
                  <a:solidFill>
                    <a:srgbClr val="FF0000"/>
                  </a:solidFill>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When the population distribution of the differences </a:t>
                </a:r>
                <a14:m>
                  <m:oMath xmlns:m="http://schemas.openxmlformats.org/officeDocument/2006/math">
                    <m:r>
                      <a:rPr lang="en-GB" i="1">
                        <a:solidFill>
                          <a:srgbClr val="00B050"/>
                        </a:solidFill>
                        <a:latin typeface="Cambria Math" panose="02040503050406030204" pitchFamily="18" charset="0"/>
                        <a:cs typeface="Times New Roman" panose="02020603050405020304" pitchFamily="18" charset="0"/>
                      </a:rPr>
                      <m:t>𝐷</m:t>
                    </m:r>
                    <m:r>
                      <a:rPr lang="en-GB" i="1">
                        <a:solidFill>
                          <a:srgbClr val="00B050"/>
                        </a:solidFill>
                        <a:latin typeface="Cambria Math" panose="02040503050406030204" pitchFamily="18" charset="0"/>
                        <a:cs typeface="Times New Roman" panose="02020603050405020304" pitchFamily="18" charset="0"/>
                      </a:rPr>
                      <m:t> </m:t>
                    </m:r>
                  </m:oMath>
                </a14:m>
                <a:r>
                  <a:rPr lang="en-IN" dirty="0">
                    <a:solidFill>
                      <a:srgbClr val="00B050"/>
                    </a:solidFill>
                    <a:latin typeface="Times New Roman" panose="02020603050405020304" pitchFamily="18" charset="0"/>
                    <a:cs typeface="Times New Roman" panose="02020603050405020304" pitchFamily="18" charset="0"/>
                  </a:rPr>
                  <a:t>is not normal</a:t>
                </a:r>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GB" i="1">
                        <a:latin typeface="Cambria Math" panose="02040503050406030204" pitchFamily="18" charset="0"/>
                        <a:cs typeface="Times New Roman" panose="02020603050405020304" pitchFamily="18" charset="0"/>
                      </a:rPr>
                      <m:t>𝑛</m:t>
                    </m:r>
                    <m:r>
                      <a:rPr lang="en-GB" i="1">
                        <a:latin typeface="Cambria Math" panose="02040503050406030204" pitchFamily="18" charset="0"/>
                        <a:cs typeface="Times New Roman" panose="02020603050405020304" pitchFamily="18" charset="0"/>
                      </a:rPr>
                      <m:t> </m:t>
                    </m:r>
                  </m:oMath>
                </a14:m>
                <a:r>
                  <a:rPr lang="en-IN" dirty="0">
                    <a:latin typeface="Times New Roman" panose="02020603050405020304" pitchFamily="18" charset="0"/>
                    <a:cs typeface="Times New Roman" panose="02020603050405020304" pitchFamily="18" charset="0"/>
                  </a:rPr>
                  <a:t>is large, and the </a:t>
                </a:r>
                <a:r>
                  <a:rPr lang="en-IN" dirty="0">
                    <a:solidFill>
                      <a:srgbClr val="00B050"/>
                    </a:solidFill>
                    <a:latin typeface="Times New Roman" panose="02020603050405020304" pitchFamily="18" charset="0"/>
                    <a:cs typeface="Times New Roman" panose="02020603050405020304" pitchFamily="18" charset="0"/>
                  </a:rPr>
                  <a:t>population variance </a:t>
                </a:r>
                <a14:m>
                  <m:oMath xmlns:m="http://schemas.openxmlformats.org/officeDocument/2006/math">
                    <m:sSubSup>
                      <m:sSubSupPr>
                        <m:ctrlPr>
                          <a:rPr lang="en-GB" i="1">
                            <a:solidFill>
                              <a:srgbClr val="00B050"/>
                            </a:solidFill>
                            <a:latin typeface="Cambria Math" panose="02040503050406030204" pitchFamily="18" charset="0"/>
                            <a:cs typeface="Times New Roman" panose="02020603050405020304" pitchFamily="18" charset="0"/>
                          </a:rPr>
                        </m:ctrlPr>
                      </m:sSubSup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B050"/>
                            </a:solidFill>
                            <a:latin typeface="Cambria Math" panose="02040503050406030204" pitchFamily="18" charset="0"/>
                            <a:cs typeface="Times New Roman" panose="02020603050405020304" pitchFamily="18" charset="0"/>
                          </a:rPr>
                          <m:t>𝐷</m:t>
                        </m:r>
                      </m:sub>
                      <m:sup>
                        <m:r>
                          <a:rPr lang="en-GB" i="1">
                            <a:solidFill>
                              <a:srgbClr val="00B050"/>
                            </a:solidFill>
                            <a:latin typeface="Cambria Math" panose="02040503050406030204" pitchFamily="18" charset="0"/>
                            <a:cs typeface="Times New Roman" panose="02020603050405020304" pitchFamily="18" charset="0"/>
                          </a:rPr>
                          <m:t>2</m:t>
                        </m:r>
                      </m:sup>
                    </m:sSubSup>
                  </m:oMath>
                </a14:m>
                <a:r>
                  <a:rPr lang="en-IN" dirty="0">
                    <a:solidFill>
                      <a:srgbClr val="00B050"/>
                    </a:solidFill>
                    <a:latin typeface="Times New Roman" panose="02020603050405020304" pitchFamily="18" charset="0"/>
                    <a:cs typeface="Times New Roman" panose="02020603050405020304" pitchFamily="18" charset="0"/>
                  </a:rPr>
                  <a:t> is unknown</a:t>
                </a:r>
                <a:r>
                  <a:rPr lang="en-IN" dirty="0">
                    <a:latin typeface="Times New Roman" panose="02020603050405020304" pitchFamily="18" charset="0"/>
                    <a:cs typeface="Times New Roman" panose="02020603050405020304" pitchFamily="18" charset="0"/>
                  </a:rPr>
                  <a:t>, the </a:t>
                </a:r>
                <a14:m>
                  <m:oMath xmlns:m="http://schemas.openxmlformats.org/officeDocument/2006/math">
                    <m:d>
                      <m:dPr>
                        <m:ctrlPr>
                          <a:rPr lang="en-IN" i="1">
                            <a:latin typeface="Cambria Math" panose="02040503050406030204" pitchFamily="18" charset="0"/>
                            <a:cs typeface="Times New Roman" panose="02020603050405020304" pitchFamily="18" charset="0"/>
                          </a:rPr>
                        </m:ctrlPr>
                      </m:dPr>
                      <m:e>
                        <m:r>
                          <a:rPr lang="en-GB" i="1">
                            <a:latin typeface="Cambria Math" panose="02040503050406030204" pitchFamily="18" charset="0"/>
                            <a:cs typeface="Times New Roman" panose="02020603050405020304" pitchFamily="18" charset="0"/>
                          </a:rPr>
                          <m:t>1</m:t>
                        </m:r>
                        <m:r>
                          <a:rPr lang="en-GB" i="1">
                            <a:latin typeface="Cambria Math" panose="02040503050406030204" pitchFamily="18" charset="0"/>
                            <a:cs typeface="Times New Roman" panose="02020603050405020304" pitchFamily="18" charset="0"/>
                          </a:rPr>
                          <m:t>−</m:t>
                        </m:r>
                        <m:r>
                          <a:rPr lang="en-GB" i="1">
                            <a:latin typeface="Cambria Math" panose="02040503050406030204" pitchFamily="18" charset="0"/>
                            <a:ea typeface="Cambria Math" panose="02040503050406030204" pitchFamily="18" charset="0"/>
                            <a:cs typeface="Times New Roman" panose="02020603050405020304" pitchFamily="18" charset="0"/>
                          </a:rPr>
                          <m:t>𝛼</m:t>
                        </m:r>
                      </m:e>
                    </m:d>
                    <m:r>
                      <a:rPr lang="en-GB" i="1">
                        <a:latin typeface="Cambria Math" panose="02040503050406030204" pitchFamily="18" charset="0"/>
                        <a:cs typeface="Times New Roman" panose="02020603050405020304" pitchFamily="18" charset="0"/>
                      </a:rPr>
                      <m:t>∗</m:t>
                    </m:r>
                    <m:r>
                      <a:rPr lang="en-GB" i="1">
                        <a:latin typeface="Cambria Math" panose="02040503050406030204" pitchFamily="18" charset="0"/>
                        <a:cs typeface="Times New Roman" panose="02020603050405020304" pitchFamily="18" charset="0"/>
                      </a:rPr>
                      <m:t>100</m:t>
                    </m:r>
                    <m:r>
                      <a:rPr lang="en-GB" i="1">
                        <a:latin typeface="Cambria Math" panose="02040503050406030204" pitchFamily="18" charset="0"/>
                        <a:ea typeface="Cambria Math" panose="020405030504060302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 confidence interval for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1</m:t>
                        </m:r>
                      </m:sub>
                    </m:sSub>
                    <m:r>
                      <a:rPr lang="en-GB" i="1">
                        <a:latin typeface="Cambria Math" panose="02040503050406030204" pitchFamily="18" charset="0"/>
                        <a:cs typeface="Times New Roman" panose="02020603050405020304" pitchFamily="18" charset="0"/>
                      </a:rPr>
                      <m:t> − </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2</m:t>
                        </m:r>
                      </m:sub>
                    </m:sSub>
                    <m:r>
                      <a:rPr lang="en-GB" i="1">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𝐷</m:t>
                        </m:r>
                        <m:r>
                          <a:rPr lang="en-GB" i="1">
                            <a:latin typeface="Cambria Math" panose="02040503050406030204" pitchFamily="18" charset="0"/>
                            <a:cs typeface="Times New Roman" panose="02020603050405020304" pitchFamily="18" charset="0"/>
                          </a:rPr>
                          <m:t> </m:t>
                        </m:r>
                      </m:sub>
                    </m:sSub>
                  </m:oMath>
                </a14:m>
                <a:r>
                  <a:rPr lang="en-IN" dirty="0">
                    <a:latin typeface="Times New Roman" panose="02020603050405020304" pitchFamily="18" charset="0"/>
                    <a:cs typeface="Times New Roman" panose="02020603050405020304" pitchFamily="18" charset="0"/>
                  </a:rPr>
                  <a:t> is computed as,</a:t>
                </a:r>
                <a:endParaRPr lang="en-IN"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d>
                        <m:dPr>
                          <m:ctrlPr>
                            <a:rPr lang="en-GB" i="1">
                              <a:solidFill>
                                <a:srgbClr val="0070C0"/>
                              </a:solidFill>
                              <a:latin typeface="Cambria Math" panose="02040503050406030204" pitchFamily="18" charset="0"/>
                              <a:cs typeface="Times New Roman" panose="02020603050405020304" pitchFamily="18" charset="0"/>
                            </a:rPr>
                          </m:ctrlPr>
                        </m:dPr>
                        <m:e>
                          <m:acc>
                            <m:accPr>
                              <m:chr m:val="̅"/>
                              <m:ctrlPr>
                                <a:rPr lang="en-IN" i="1">
                                  <a:solidFill>
                                    <a:srgbClr val="0070C0"/>
                                  </a:solidFill>
                                  <a:latin typeface="Cambria Math" panose="02040503050406030204" pitchFamily="18" charset="0"/>
                                  <a:cs typeface="Times New Roman" panose="02020603050405020304" pitchFamily="18" charset="0"/>
                                </a:rPr>
                              </m:ctrlPr>
                            </m:accPr>
                            <m:e>
                              <m:r>
                                <a:rPr lang="en-GB" i="1">
                                  <a:solidFill>
                                    <a:srgbClr val="0070C0"/>
                                  </a:solidFill>
                                  <a:latin typeface="Cambria Math" panose="02040503050406030204" pitchFamily="18" charset="0"/>
                                  <a:cs typeface="Times New Roman" panose="02020603050405020304" pitchFamily="18" charset="0"/>
                                </a:rPr>
                                <m:t>𝐷</m:t>
                              </m:r>
                            </m:e>
                          </m:acc>
                          <m:r>
                            <a:rPr lang="en-GB" i="1">
                              <a:solidFill>
                                <a:srgbClr val="0070C0"/>
                              </a:solidFill>
                              <a:latin typeface="Cambria Math" panose="02040503050406030204" pitchFamily="18" charset="0"/>
                              <a:cs typeface="Times New Roman" panose="02020603050405020304" pitchFamily="18" charset="0"/>
                            </a:rPr>
                            <m:t>− </m:t>
                          </m:r>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cs typeface="Times New Roman" panose="02020603050405020304" pitchFamily="18" charset="0"/>
                                </a:rPr>
                                <m:t>𝑍</m:t>
                              </m:r>
                            </m:e>
                            <m:sub>
                              <m:f>
                                <m:fPr>
                                  <m:type m:val="skw"/>
                                  <m:ctrlPr>
                                    <a:rPr lang="en-GB" i="1">
                                      <a:solidFill>
                                        <a:srgbClr val="0070C0"/>
                                      </a:solidFill>
                                      <a:latin typeface="Cambria Math" panose="02040503050406030204" pitchFamily="18" charset="0"/>
                                      <a:cs typeface="Times New Roman" panose="02020603050405020304" pitchFamily="18" charset="0"/>
                                    </a:rPr>
                                  </m:ctrlPr>
                                </m:fPr>
                                <m:num>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i="1">
                                      <a:solidFill>
                                        <a:srgbClr val="0070C0"/>
                                      </a:solidFill>
                                      <a:latin typeface="Cambria Math" panose="02040503050406030204" pitchFamily="18" charset="0"/>
                                      <a:cs typeface="Times New Roman" panose="02020603050405020304" pitchFamily="18" charset="0"/>
                                    </a:rPr>
                                    <m:t>2</m:t>
                                  </m:r>
                                </m:den>
                              </m:f>
                            </m:sub>
                          </m:sSub>
                          <m:r>
                            <a:rPr lang="en-GB" i="1">
                              <a:solidFill>
                                <a:srgbClr val="0070C0"/>
                              </a:solidFill>
                              <a:latin typeface="Cambria Math" panose="02040503050406030204" pitchFamily="18" charset="0"/>
                              <a:cs typeface="Times New Roman" panose="02020603050405020304" pitchFamily="18" charset="0"/>
                            </a:rPr>
                            <m:t>∗</m:t>
                          </m:r>
                          <m:f>
                            <m:fPr>
                              <m:ctrlPr>
                                <a:rPr lang="en-GB" i="1">
                                  <a:solidFill>
                                    <a:srgbClr val="0070C0"/>
                                  </a:solidFill>
                                  <a:latin typeface="Cambria Math" panose="02040503050406030204" pitchFamily="18" charset="0"/>
                                  <a:cs typeface="Times New Roman" panose="02020603050405020304" pitchFamily="18" charset="0"/>
                                </a:rPr>
                              </m:ctrlPr>
                            </m:fPr>
                            <m:num>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𝑆</m:t>
                                  </m:r>
                                </m:e>
                                <m:sub>
                                  <m:r>
                                    <a:rPr lang="en-GB" i="1">
                                      <a:solidFill>
                                        <a:srgbClr val="0070C0"/>
                                      </a:solidFill>
                                      <a:latin typeface="Cambria Math" panose="02040503050406030204" pitchFamily="18" charset="0"/>
                                      <a:cs typeface="Times New Roman" panose="02020603050405020304" pitchFamily="18" charset="0"/>
                                    </a:rPr>
                                    <m:t>𝐷</m:t>
                                  </m:r>
                                </m:sub>
                              </m:sSub>
                            </m:num>
                            <m:den>
                              <m:rad>
                                <m:radPr>
                                  <m:degHide m:val="on"/>
                                  <m:ctrlPr>
                                    <a:rPr lang="en-GB" i="1">
                                      <a:solidFill>
                                        <a:srgbClr val="0070C0"/>
                                      </a:solidFill>
                                      <a:latin typeface="Cambria Math" panose="02040503050406030204" pitchFamily="18" charset="0"/>
                                      <a:cs typeface="Times New Roman" panose="02020603050405020304" pitchFamily="18" charset="0"/>
                                    </a:rPr>
                                  </m:ctrlPr>
                                </m:radPr>
                                <m:deg/>
                                <m:e>
                                  <m:r>
                                    <a:rPr lang="en-GB" i="1">
                                      <a:solidFill>
                                        <a:srgbClr val="0070C0"/>
                                      </a:solidFill>
                                      <a:latin typeface="Cambria Math" panose="02040503050406030204" pitchFamily="18" charset="0"/>
                                      <a:cs typeface="Times New Roman" panose="02020603050405020304" pitchFamily="18" charset="0"/>
                                    </a:rPr>
                                    <m:t>𝑛</m:t>
                                  </m:r>
                                </m:e>
                              </m:rad>
                            </m:den>
                          </m:f>
                          <m:r>
                            <a:rPr lang="en-GB" i="1">
                              <a:solidFill>
                                <a:srgbClr val="0070C0"/>
                              </a:solidFill>
                              <a:latin typeface="Cambria Math" panose="02040503050406030204" pitchFamily="18" charset="0"/>
                              <a:cs typeface="Times New Roman" panose="02020603050405020304" pitchFamily="18" charset="0"/>
                            </a:rPr>
                            <m:t>  ,</m:t>
                          </m:r>
                          <m:acc>
                            <m:accPr>
                              <m:chr m:val="̅"/>
                              <m:ctrlPr>
                                <a:rPr lang="en-IN" i="1">
                                  <a:solidFill>
                                    <a:srgbClr val="0070C0"/>
                                  </a:solidFill>
                                  <a:latin typeface="Cambria Math" panose="02040503050406030204" pitchFamily="18" charset="0"/>
                                  <a:cs typeface="Times New Roman" panose="02020603050405020304" pitchFamily="18" charset="0"/>
                                </a:rPr>
                              </m:ctrlPr>
                            </m:accPr>
                            <m:e>
                              <m:r>
                                <a:rPr lang="en-GB" i="1">
                                  <a:solidFill>
                                    <a:srgbClr val="0070C0"/>
                                  </a:solidFill>
                                  <a:latin typeface="Cambria Math" panose="02040503050406030204" pitchFamily="18" charset="0"/>
                                  <a:cs typeface="Times New Roman" panose="02020603050405020304" pitchFamily="18" charset="0"/>
                                </a:rPr>
                                <m:t>𝐷</m:t>
                              </m:r>
                            </m:e>
                          </m:acc>
                          <m:r>
                            <a:rPr lang="en-GB" i="1">
                              <a:solidFill>
                                <a:srgbClr val="0070C0"/>
                              </a:solidFill>
                              <a:latin typeface="Cambria Math" panose="02040503050406030204" pitchFamily="18" charset="0"/>
                              <a:cs typeface="Times New Roman" panose="02020603050405020304" pitchFamily="18" charset="0"/>
                            </a:rPr>
                            <m:t>+ </m:t>
                          </m:r>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cs typeface="Times New Roman" panose="02020603050405020304" pitchFamily="18" charset="0"/>
                                </a:rPr>
                                <m:t>𝑍</m:t>
                              </m:r>
                            </m:e>
                            <m:sub>
                              <m:f>
                                <m:fPr>
                                  <m:type m:val="skw"/>
                                  <m:ctrlPr>
                                    <a:rPr lang="en-GB" i="1">
                                      <a:solidFill>
                                        <a:srgbClr val="0070C0"/>
                                      </a:solidFill>
                                      <a:latin typeface="Cambria Math" panose="02040503050406030204" pitchFamily="18" charset="0"/>
                                      <a:cs typeface="Times New Roman" panose="02020603050405020304" pitchFamily="18" charset="0"/>
                                    </a:rPr>
                                  </m:ctrlPr>
                                </m:fPr>
                                <m:num>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GB" i="1">
                                      <a:solidFill>
                                        <a:srgbClr val="0070C0"/>
                                      </a:solidFill>
                                      <a:latin typeface="Cambria Math" panose="02040503050406030204" pitchFamily="18" charset="0"/>
                                      <a:cs typeface="Times New Roman" panose="02020603050405020304" pitchFamily="18" charset="0"/>
                                    </a:rPr>
                                    <m:t>2</m:t>
                                  </m:r>
                                </m:den>
                              </m:f>
                            </m:sub>
                          </m:sSub>
                          <m:r>
                            <a:rPr lang="en-GB" i="1">
                              <a:solidFill>
                                <a:srgbClr val="0070C0"/>
                              </a:solidFill>
                              <a:latin typeface="Cambria Math" panose="02040503050406030204" pitchFamily="18" charset="0"/>
                              <a:cs typeface="Times New Roman" panose="02020603050405020304" pitchFamily="18" charset="0"/>
                            </a:rPr>
                            <m:t>∗</m:t>
                          </m:r>
                          <m:f>
                            <m:fPr>
                              <m:ctrlPr>
                                <a:rPr lang="en-GB" i="1">
                                  <a:solidFill>
                                    <a:srgbClr val="0070C0"/>
                                  </a:solidFill>
                                  <a:latin typeface="Cambria Math" panose="02040503050406030204" pitchFamily="18" charset="0"/>
                                  <a:cs typeface="Times New Roman" panose="02020603050405020304" pitchFamily="18" charset="0"/>
                                </a:rPr>
                              </m:ctrlPr>
                            </m:fPr>
                            <m:num>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𝑆</m:t>
                                  </m:r>
                                </m:e>
                                <m:sub>
                                  <m:r>
                                    <a:rPr lang="en-GB" i="1">
                                      <a:solidFill>
                                        <a:srgbClr val="0070C0"/>
                                      </a:solidFill>
                                      <a:latin typeface="Cambria Math" panose="02040503050406030204" pitchFamily="18" charset="0"/>
                                      <a:cs typeface="Times New Roman" panose="02020603050405020304" pitchFamily="18" charset="0"/>
                                    </a:rPr>
                                    <m:t>𝐷</m:t>
                                  </m:r>
                                </m:sub>
                              </m:sSub>
                            </m:num>
                            <m:den>
                              <m:rad>
                                <m:radPr>
                                  <m:degHide m:val="on"/>
                                  <m:ctrlPr>
                                    <a:rPr lang="en-GB" i="1">
                                      <a:solidFill>
                                        <a:srgbClr val="0070C0"/>
                                      </a:solidFill>
                                      <a:latin typeface="Cambria Math" panose="02040503050406030204" pitchFamily="18" charset="0"/>
                                      <a:cs typeface="Times New Roman" panose="02020603050405020304" pitchFamily="18" charset="0"/>
                                    </a:rPr>
                                  </m:ctrlPr>
                                </m:radPr>
                                <m:deg/>
                                <m:e>
                                  <m:r>
                                    <a:rPr lang="en-GB" i="1">
                                      <a:solidFill>
                                        <a:srgbClr val="0070C0"/>
                                      </a:solidFill>
                                      <a:latin typeface="Cambria Math" panose="02040503050406030204" pitchFamily="18" charset="0"/>
                                      <a:cs typeface="Times New Roman" panose="02020603050405020304" pitchFamily="18" charset="0"/>
                                    </a:rPr>
                                    <m:t>𝑛</m:t>
                                  </m:r>
                                </m:e>
                              </m:rad>
                            </m:den>
                          </m:f>
                        </m:e>
                      </m:d>
                    </m:oMath>
                  </m:oMathPara>
                </a14:m>
                <a:endParaRPr lang="en-IN"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187624" y="548680"/>
                <a:ext cx="7355160" cy="4525963"/>
              </a:xfrm>
              <a:blipFill rotWithShape="1">
                <a:blip r:embed="rId1"/>
                <a:stretch>
                  <a:fillRect l="-2" t="-1" r="2" b="8"/>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0514D7AA-F8BD-4EB7-B648-941110A6ED31}"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8196" y="620688"/>
            <a:ext cx="7499176" cy="4525963"/>
          </a:xfrm>
        </p:spPr>
        <p:txBody>
          <a:bodyPr/>
          <a:lstStyle/>
          <a:p>
            <a:pPr marL="0" indent="0" algn="just">
              <a:buNone/>
            </a:pPr>
            <a:r>
              <a:rPr lang="en-IN" dirty="0">
                <a:solidFill>
                  <a:srgbClr val="FF0000"/>
                </a:solidFill>
                <a:latin typeface="Times New Roman" panose="02020603050405020304" pitchFamily="18" charset="0"/>
                <a:cs typeface="Times New Roman" panose="02020603050405020304" pitchFamily="18" charset="0"/>
              </a:rPr>
              <a:t>Note that </a:t>
            </a:r>
            <a:r>
              <a:rPr lang="en-IN" dirty="0">
                <a:latin typeface="Times New Roman" panose="02020603050405020304" pitchFamily="18" charset="0"/>
                <a:cs typeface="Times New Roman" panose="02020603050405020304" pitchFamily="18" charset="0"/>
              </a:rPr>
              <a:t>since the measurements are on the same subjects, if there is no real difference in terms of the factor of interest, the distributions of the differences are often normal. Hence the situation 2 is a very common phenomenon.</a:t>
            </a:r>
            <a:endParaRPr lang="en-IN" dirty="0">
              <a:latin typeface="Times New Roman" panose="02020603050405020304" pitchFamily="18" charset="0"/>
              <a:cs typeface="Times New Roman" panose="02020603050405020304" pitchFamily="18" charset="0"/>
            </a:endParaRPr>
          </a:p>
          <a:p>
            <a:pPr marL="0" indent="0">
              <a:buNone/>
            </a:pPr>
            <a:endParaRPr lang="en-GB" dirty="0"/>
          </a:p>
        </p:txBody>
      </p:sp>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5AE17CA7-1FDB-4ED7-86E9-928BE443A394}"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69776"/>
            <a:ext cx="8229600" cy="1143000"/>
          </a:xfrm>
        </p:spPr>
        <p:txBody>
          <a:bodyPr/>
          <a:lstStyle/>
          <a:p>
            <a:pPr algn="ctr"/>
            <a:r>
              <a:rPr lang="en-IN" sz="40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Testing for the difference between two</a:t>
            </a:r>
            <a:br>
              <a:rPr lang="en-IN" sz="40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40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dependent population means</a:t>
            </a:r>
            <a:endParaRPr lang="en-GB" sz="40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619672" y="1600202"/>
                <a:ext cx="7067128" cy="4525963"/>
              </a:xfrm>
            </p:spPr>
            <p:txBody>
              <a:bodyPr/>
              <a:lstStyle/>
              <a:p>
                <a:pPr marL="0" indent="0" algn="just">
                  <a:buNone/>
                </a:pPr>
                <a:r>
                  <a:rPr lang="en-US" dirty="0">
                    <a:latin typeface="Times New Roman" panose="02020603050405020304" pitchFamily="18" charset="0"/>
                    <a:cs typeface="Times New Roman" panose="02020603050405020304" pitchFamily="18" charset="0"/>
                  </a:rPr>
                  <a:t>Case 1:</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2</m:t>
                        </m:r>
                      </m:sub>
                    </m:sSub>
                    <m:r>
                      <a:rPr lang="en-GB" i="1">
                        <a:latin typeface="Cambria Math" panose="02040503050406030204" pitchFamily="18" charset="0"/>
                        <a:cs typeface="Times New Roman" panose="02020603050405020304" pitchFamily="18" charset="0"/>
                      </a:rPr>
                      <m:t>        </m:t>
                    </m:r>
                    <m:r>
                      <a:rPr lang="en-GB" i="1">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𝐷</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r>
                      <a:rPr lang="en-GB" i="1">
                        <a:latin typeface="Cambria Math" panose="02040503050406030204" pitchFamily="18" charset="0"/>
                        <a:cs typeface="Times New Roman" panose="02020603050405020304" pitchFamily="18" charset="0"/>
                      </a:rPr>
                      <m:t>0</m:t>
                    </m:r>
                  </m:oMath>
                </a14:m>
                <a:endParaRPr lang="en-GB" i="1" dirty="0">
                  <a:latin typeface="Cambria Math" panose="02040503050406030204" pitchFamily="18" charset="0"/>
                  <a:cs typeface="Times New Roman" panose="02020603050405020304" pitchFamily="18" charset="0"/>
                </a:endParaRPr>
              </a:p>
              <a:p>
                <a:pPr marL="0" indent="0" algn="just">
                  <a:buNone/>
                </a:pPr>
                <a:r>
                  <a:rPr lang="en-US" dirty="0">
                    <a:cs typeface="Times New Roman" panose="02020603050405020304" pitchFamily="18" charset="0"/>
                  </a:rPr>
                  <a:t>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  </m:t>
                        </m:r>
                        <m:r>
                          <a:rPr lang="en-GB"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&lt;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2</m:t>
                        </m:r>
                      </m:sub>
                    </m:sSub>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 </m:t>
                        </m:r>
                        <m:r>
                          <a:rPr lang="en-GB"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𝐷</m:t>
                        </m:r>
                      </m:sub>
                    </m:sSub>
                    <m:r>
                      <a:rPr lang="en-US" i="1">
                        <a:latin typeface="Cambria Math" panose="02040503050406030204" pitchFamily="18" charset="0"/>
                        <a:ea typeface="Cambria Math" panose="02040503050406030204" pitchFamily="18" charset="0"/>
                        <a:cs typeface="Times New Roman" panose="02020603050405020304" pitchFamily="18" charset="0"/>
                      </a:rPr>
                      <m:t>&lt;</m:t>
                    </m:r>
                    <m:r>
                      <a:rPr lang="en-GB" i="1">
                        <a:latin typeface="Cambria Math" panose="02040503050406030204" pitchFamily="18" charset="0"/>
                        <a:cs typeface="Times New Roman" panose="02020603050405020304" pitchFamily="18" charset="0"/>
                      </a:rPr>
                      <m:t>0</m:t>
                    </m:r>
                  </m:oMath>
                </a14:m>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Case 2:</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 </m:t>
                    </m:r>
                    <m:r>
                      <a:rPr lang="en-GB" i="1">
                        <a:latin typeface="Cambria Math" panose="02040503050406030204" pitchFamily="18" charset="0"/>
                        <a:cs typeface="Times New Roman" panose="02020603050405020304" pitchFamily="18" charset="0"/>
                      </a:rPr>
                      <m:t>       </m:t>
                    </m:r>
                    <m:r>
                      <a:rPr lang="en-GB" i="1">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𝐷</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r>
                      <a:rPr lang="en-GB" i="1">
                        <a:latin typeface="Cambria Math" panose="02040503050406030204" pitchFamily="18" charset="0"/>
                        <a:cs typeface="Times New Roman" panose="02020603050405020304" pitchFamily="18" charset="0"/>
                      </a:rPr>
                      <m:t>0</m:t>
                    </m:r>
                  </m:oMath>
                </a14:m>
                <a:endParaRPr lang="en-GB" i="1" dirty="0">
                  <a:latin typeface="Cambria Math" panose="02040503050406030204" pitchFamily="18" charset="0"/>
                  <a:cs typeface="Times New Roman" panose="02020603050405020304" pitchFamily="18" charset="0"/>
                </a:endParaRPr>
              </a:p>
              <a:p>
                <a:pPr marL="0" indent="0" algn="just">
                  <a:buNone/>
                </a:pPr>
                <a:r>
                  <a:rPr lang="en-US" dirty="0">
                    <a:cs typeface="Times New Roman" panose="02020603050405020304" pitchFamily="18" charset="0"/>
                  </a:rPr>
                  <a:t>        </a:t>
                </a:r>
                <a14:m>
                  <m:oMath xmlns:m="http://schemas.openxmlformats.org/officeDocument/2006/math">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&gt;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2</m:t>
                        </m:r>
                      </m:sub>
                    </m:sSub>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𝐷</m:t>
                        </m:r>
                      </m:sub>
                    </m:sSub>
                    <m:r>
                      <a:rPr lang="en-US" i="1">
                        <a:latin typeface="Cambria Math" panose="02040503050406030204" pitchFamily="18" charset="0"/>
                        <a:ea typeface="Cambria Math" panose="02040503050406030204" pitchFamily="18" charset="0"/>
                        <a:cs typeface="Times New Roman" panose="02020603050405020304" pitchFamily="18" charset="0"/>
                      </a:rPr>
                      <m:t>&gt;</m:t>
                    </m:r>
                    <m:r>
                      <a:rPr lang="en-GB" i="1">
                        <a:latin typeface="Cambria Math" panose="02040503050406030204" pitchFamily="18" charset="0"/>
                        <a:cs typeface="Times New Roman" panose="02020603050405020304" pitchFamily="18" charset="0"/>
                      </a:rPr>
                      <m:t>0</m:t>
                    </m:r>
                  </m:oMath>
                </a14:m>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Case 3: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2</m:t>
                        </m:r>
                      </m:sub>
                    </m:sSub>
                    <m:r>
                      <a:rPr lang="en-GB" i="1">
                        <a:latin typeface="Cambria Math" panose="02040503050406030204" pitchFamily="18" charset="0"/>
                        <a:cs typeface="Times New Roman" panose="02020603050405020304" pitchFamily="18" charset="0"/>
                      </a:rPr>
                      <m:t>       </m:t>
                    </m:r>
                    <m:r>
                      <a:rPr lang="en-GB" i="1">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𝐷</m:t>
                        </m:r>
                      </m:sub>
                    </m:sSub>
                    <m:r>
                      <a:rPr lang="en-GB" i="1">
                        <a:latin typeface="Cambria Math" panose="02040503050406030204" pitchFamily="18" charset="0"/>
                        <a:ea typeface="Cambria Math" panose="02040503050406030204" pitchFamily="18" charset="0"/>
                        <a:cs typeface="Times New Roman" panose="02020603050405020304" pitchFamily="18" charset="0"/>
                      </a:rPr>
                      <m:t>=</m:t>
                    </m:r>
                    <m:r>
                      <a:rPr lang="en-GB" i="1">
                        <a:latin typeface="Cambria Math" panose="02040503050406030204" pitchFamily="18" charset="0"/>
                        <a:cs typeface="Times New Roman" panose="02020603050405020304" pitchFamily="18" charset="0"/>
                      </a:rPr>
                      <m:t>0</m:t>
                    </m:r>
                  </m:oMath>
                </a14:m>
                <a:endParaRPr lang="en-GB" i="1" dirty="0">
                  <a:latin typeface="Cambria Math" panose="02040503050406030204" pitchFamily="18" charset="0"/>
                  <a:cs typeface="Times New Roman" panose="02020603050405020304" pitchFamily="18" charset="0"/>
                </a:endParaRPr>
              </a:p>
              <a:p>
                <a:pPr marL="0" indent="0" algn="just">
                  <a:buNone/>
                </a:pPr>
                <a:r>
                  <a:rPr lang="en-US" dirty="0">
                    <a:cs typeface="Times New Roman" panose="02020603050405020304" pitchFamily="18" charset="0"/>
                  </a:rPr>
                  <a:t>        </a:t>
                </a:r>
                <a14:m>
                  <m:oMath xmlns:m="http://schemas.openxmlformats.org/officeDocument/2006/math">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US" i="1">
                            <a:latin typeface="Cambria Math" panose="02040503050406030204" pitchFamily="18" charset="0"/>
                            <a:cs typeface="Times New Roman" panose="02020603050405020304" pitchFamily="18" charset="0"/>
                          </a:rPr>
                          <m:t>2</m:t>
                        </m:r>
                      </m:sub>
                    </m:sSub>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𝐷</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r>
                      <a:rPr lang="en-GB" i="1">
                        <a:latin typeface="Cambria Math" panose="02040503050406030204" pitchFamily="18" charset="0"/>
                        <a:cs typeface="Times New Roman" panose="02020603050405020304" pitchFamily="18" charset="0"/>
                      </a:rPr>
                      <m:t>0</m:t>
                    </m:r>
                  </m:oMath>
                </a14:m>
                <a:endParaRPr lang="en-US" dirty="0">
                  <a:latin typeface="Times New Roman" panose="02020603050405020304" pitchFamily="18" charset="0"/>
                  <a:cs typeface="Times New Roman" panose="02020603050405020304" pitchFamily="18" charset="0"/>
                </a:endParaRPr>
              </a:p>
              <a:p>
                <a:pPr marL="0" indent="0" algn="just">
                  <a:buNone/>
                </a:pPr>
                <a:r>
                  <a:rPr lang="en-US" dirty="0">
                    <a:cs typeface="Times New Roman" panose="02020603050405020304" pitchFamily="18" charset="0"/>
                  </a:rPr>
                  <a:t>                  </a:t>
                </a:r>
                <a:endParaRPr lang="en-US" dirty="0"/>
              </a:p>
              <a:p>
                <a:pPr marL="0" indent="0">
                  <a:buNone/>
                </a:pPr>
                <a:endParaRPr lang="en-GB"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619672" y="1600202"/>
                <a:ext cx="7067128" cy="4525963"/>
              </a:xfrm>
              <a:blipFill rotWithShape="1">
                <a:blip r:embed="rId1"/>
                <a:stretch>
                  <a:fillRect l="-6" b="-28081"/>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5" name="Date Placeholder 4"/>
          <p:cNvSpPr>
            <a:spLocks noGrp="1"/>
          </p:cNvSpPr>
          <p:nvPr>
            <p:ph type="dt" sz="half" idx="10"/>
          </p:nvPr>
        </p:nvSpPr>
        <p:spPr/>
        <p:txBody>
          <a:bodyPr/>
          <a:lstStyle/>
          <a:p>
            <a:pPr>
              <a:defRPr/>
            </a:pPr>
            <a:fld id="{643683E5-5B30-47ED-8039-056F89589D79}" type="datetime1">
              <a:rPr lang="en-US" altLang="zh-CN" smtClean="0"/>
            </a:fld>
            <a:endParaRPr lang="en-US" altLang="zh-CN"/>
          </a:p>
        </p:txBody>
      </p:sp>
      <p:sp>
        <p:nvSpPr>
          <p:cNvPr id="6" name="Footer Placeholder 5"/>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59632" y="548680"/>
                <a:ext cx="7427168" cy="4525963"/>
              </a:xfrm>
            </p:spPr>
            <p:txBody>
              <a:bodyPr/>
              <a:lstStyle/>
              <a:p>
                <a:pPr marL="0" indent="0" algn="just">
                  <a:buNone/>
                </a:pPr>
                <a:r>
                  <a:rPr lang="en-IN" dirty="0">
                    <a:solidFill>
                      <a:srgbClr val="FF0000"/>
                    </a:solidFill>
                    <a:latin typeface="Times New Roman" panose="02020603050405020304" pitchFamily="18" charset="0"/>
                    <a:cs typeface="Times New Roman" panose="02020603050405020304" pitchFamily="18" charset="0"/>
                  </a:rPr>
                  <a:t>Case 1: </a:t>
                </a:r>
                <a:r>
                  <a:rPr lang="en-IN" dirty="0">
                    <a:latin typeface="Times New Roman" panose="02020603050405020304" pitchFamily="18" charset="0"/>
                    <a:cs typeface="Times New Roman" panose="02020603050405020304" pitchFamily="18" charset="0"/>
                  </a:rPr>
                  <a:t>When the population distribution of the differences </a:t>
                </a:r>
                <a14:m>
                  <m:oMath xmlns:m="http://schemas.openxmlformats.org/officeDocument/2006/math">
                    <m:r>
                      <a:rPr lang="en-GB" i="1">
                        <a:solidFill>
                          <a:srgbClr val="00B050"/>
                        </a:solidFill>
                        <a:latin typeface="Cambria Math" panose="02040503050406030204" pitchFamily="18" charset="0"/>
                        <a:cs typeface="Times New Roman" panose="02020603050405020304" pitchFamily="18" charset="0"/>
                      </a:rPr>
                      <m:t>𝐷</m:t>
                    </m:r>
                  </m:oMath>
                </a14:m>
                <a:r>
                  <a:rPr lang="en-IN" dirty="0">
                    <a:solidFill>
                      <a:srgbClr val="00B050"/>
                    </a:solidFill>
                    <a:latin typeface="Times New Roman" panose="02020603050405020304" pitchFamily="18" charset="0"/>
                    <a:cs typeface="Times New Roman" panose="02020603050405020304" pitchFamily="18" charset="0"/>
                  </a:rPr>
                  <a:t> is normal </a:t>
                </a:r>
                <a:r>
                  <a:rPr lang="en-IN" dirty="0">
                    <a:latin typeface="Times New Roman" panose="02020603050405020304" pitchFamily="18" charset="0"/>
                    <a:cs typeface="Times New Roman" panose="02020603050405020304" pitchFamily="18" charset="0"/>
                  </a:rPr>
                  <a:t>and the </a:t>
                </a:r>
                <a:r>
                  <a:rPr lang="en-IN" dirty="0">
                    <a:solidFill>
                      <a:srgbClr val="00B050"/>
                    </a:solidFill>
                    <a:latin typeface="Times New Roman" panose="02020603050405020304" pitchFamily="18" charset="0"/>
                    <a:cs typeface="Times New Roman" panose="02020603050405020304" pitchFamily="18" charset="0"/>
                  </a:rPr>
                  <a:t>population variance </a:t>
                </a:r>
                <a14:m>
                  <m:oMath xmlns:m="http://schemas.openxmlformats.org/officeDocument/2006/math">
                    <m:sSubSup>
                      <m:sSubSupPr>
                        <m:ctrlPr>
                          <a:rPr lang="en-GB" i="1">
                            <a:solidFill>
                              <a:srgbClr val="00B050"/>
                            </a:solidFill>
                            <a:latin typeface="Cambria Math" panose="02040503050406030204" pitchFamily="18" charset="0"/>
                            <a:cs typeface="Times New Roman" panose="02020603050405020304" pitchFamily="18" charset="0"/>
                          </a:rPr>
                        </m:ctrlPr>
                      </m:sSubSup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B050"/>
                            </a:solidFill>
                            <a:latin typeface="Cambria Math" panose="02040503050406030204" pitchFamily="18" charset="0"/>
                            <a:cs typeface="Times New Roman" panose="02020603050405020304" pitchFamily="18" charset="0"/>
                          </a:rPr>
                          <m:t>𝐷</m:t>
                        </m:r>
                      </m:sub>
                      <m:sup>
                        <m:r>
                          <a:rPr lang="en-GB" i="1">
                            <a:solidFill>
                              <a:srgbClr val="00B050"/>
                            </a:solidFill>
                            <a:latin typeface="Cambria Math" panose="02040503050406030204" pitchFamily="18" charset="0"/>
                            <a:cs typeface="Times New Roman" panose="02020603050405020304" pitchFamily="18" charset="0"/>
                          </a:rPr>
                          <m:t>2</m:t>
                        </m:r>
                      </m:sup>
                    </m:sSubSup>
                  </m:oMath>
                </a14:m>
                <a:r>
                  <a:rPr lang="en-IN" dirty="0">
                    <a:solidFill>
                      <a:srgbClr val="00B050"/>
                    </a:solidFill>
                    <a:latin typeface="Times New Roman" panose="02020603050405020304" pitchFamily="18" charset="0"/>
                    <a:cs typeface="Times New Roman" panose="02020603050405020304" pitchFamily="18" charset="0"/>
                  </a:rPr>
                  <a:t> is known</a:t>
                </a:r>
                <a:r>
                  <a:rPr lang="en-IN" dirty="0">
                    <a:latin typeface="Times New Roman" panose="02020603050405020304" pitchFamily="18" charset="0"/>
                    <a:cs typeface="Times New Roman" panose="02020603050405020304" pitchFamily="18" charset="0"/>
                  </a:rPr>
                  <a:t>, the test statistic is</a:t>
                </a:r>
                <a:endParaRPr lang="en-IN"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GB" i="1" smtClean="0">
                          <a:solidFill>
                            <a:srgbClr val="0070C0"/>
                          </a:solidFill>
                          <a:latin typeface="Cambria Math" panose="02040503050406030204" pitchFamily="18" charset="0"/>
                          <a:cs typeface="Times New Roman" panose="02020603050405020304" pitchFamily="18" charset="0"/>
                        </a:rPr>
                        <m:t>𝑍</m:t>
                      </m:r>
                      <m:r>
                        <a:rPr lang="en-GB" i="1" smtClean="0">
                          <a:solidFill>
                            <a:srgbClr val="0070C0"/>
                          </a:solidFill>
                          <a:latin typeface="Cambria Math" panose="02040503050406030204" pitchFamily="18" charset="0"/>
                          <a:cs typeface="Times New Roman" panose="02020603050405020304" pitchFamily="18" charset="0"/>
                        </a:rPr>
                        <m:t>=</m:t>
                      </m:r>
                      <m:f>
                        <m:fPr>
                          <m:ctrlPr>
                            <a:rPr lang="en-GB" i="1">
                              <a:solidFill>
                                <a:srgbClr val="0070C0"/>
                              </a:solidFill>
                              <a:latin typeface="Cambria Math" panose="02040503050406030204" pitchFamily="18" charset="0"/>
                              <a:cs typeface="Times New Roman" panose="02020603050405020304" pitchFamily="18" charset="0"/>
                            </a:rPr>
                          </m:ctrlPr>
                        </m:fPr>
                        <m:num>
                          <m:acc>
                            <m:accPr>
                              <m:chr m:val="̅"/>
                              <m:ctrlPr>
                                <a:rPr lang="en-GB" i="1">
                                  <a:solidFill>
                                    <a:srgbClr val="0070C0"/>
                                  </a:solidFill>
                                  <a:latin typeface="Cambria Math" panose="02040503050406030204" pitchFamily="18" charset="0"/>
                                  <a:cs typeface="Times New Roman" panose="02020603050405020304" pitchFamily="18" charset="0"/>
                                </a:rPr>
                              </m:ctrlPr>
                            </m:accPr>
                            <m:e>
                              <m:r>
                                <a:rPr lang="en-GB" i="1">
                                  <a:solidFill>
                                    <a:srgbClr val="0070C0"/>
                                  </a:solidFill>
                                  <a:latin typeface="Cambria Math" panose="02040503050406030204" pitchFamily="18" charset="0"/>
                                  <a:cs typeface="Times New Roman" panose="02020603050405020304" pitchFamily="18" charset="0"/>
                                </a:rPr>
                                <m:t>𝐷</m:t>
                              </m:r>
                            </m:e>
                          </m:acc>
                          <m:r>
                            <a:rPr lang="en-GB" i="1">
                              <a:solidFill>
                                <a:srgbClr val="0070C0"/>
                              </a:solidFill>
                              <a:latin typeface="Cambria Math" panose="02040503050406030204" pitchFamily="18" charset="0"/>
                              <a:cs typeface="Times New Roman" panose="02020603050405020304" pitchFamily="18" charset="0"/>
                            </a:rPr>
                            <m:t>−</m:t>
                          </m:r>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i="1">
                                  <a:solidFill>
                                    <a:srgbClr val="0070C0"/>
                                  </a:solidFill>
                                  <a:latin typeface="Cambria Math" panose="02040503050406030204" pitchFamily="18" charset="0"/>
                                  <a:cs typeface="Times New Roman" panose="02020603050405020304" pitchFamily="18" charset="0"/>
                                </a:rPr>
                                <m:t>𝐷</m:t>
                              </m:r>
                            </m:sub>
                          </m:sSub>
                        </m:num>
                        <m:den>
                          <m:f>
                            <m:fPr>
                              <m:type m:val="skw"/>
                              <m:ctrlPr>
                                <a:rPr lang="en-GB" i="1">
                                  <a:solidFill>
                                    <a:srgbClr val="0070C0"/>
                                  </a:solidFill>
                                  <a:latin typeface="Cambria Math" panose="02040503050406030204" pitchFamily="18" charset="0"/>
                                  <a:cs typeface="Times New Roman" panose="02020603050405020304" pitchFamily="18" charset="0"/>
                                </a:rPr>
                              </m:ctrlPr>
                            </m:fPr>
                            <m:num>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70C0"/>
                                      </a:solidFill>
                                      <a:latin typeface="Cambria Math" panose="02040503050406030204" pitchFamily="18" charset="0"/>
                                      <a:cs typeface="Times New Roman" panose="02020603050405020304" pitchFamily="18" charset="0"/>
                                    </a:rPr>
                                    <m:t>𝐷</m:t>
                                  </m:r>
                                </m:sub>
                              </m:sSub>
                            </m:num>
                            <m:den>
                              <m:rad>
                                <m:radPr>
                                  <m:degHide m:val="on"/>
                                  <m:ctrlPr>
                                    <a:rPr lang="en-GB" i="1">
                                      <a:solidFill>
                                        <a:srgbClr val="0070C0"/>
                                      </a:solidFill>
                                      <a:latin typeface="Cambria Math" panose="02040503050406030204" pitchFamily="18" charset="0"/>
                                      <a:cs typeface="Times New Roman" panose="02020603050405020304" pitchFamily="18" charset="0"/>
                                    </a:rPr>
                                  </m:ctrlPr>
                                </m:radPr>
                                <m:deg/>
                                <m:e>
                                  <m:r>
                                    <a:rPr lang="en-GB" i="1">
                                      <a:solidFill>
                                        <a:srgbClr val="0070C0"/>
                                      </a:solidFill>
                                      <a:latin typeface="Cambria Math" panose="02040503050406030204" pitchFamily="18" charset="0"/>
                                      <a:cs typeface="Times New Roman" panose="02020603050405020304" pitchFamily="18" charset="0"/>
                                    </a:rPr>
                                    <m:t>𝑛</m:t>
                                  </m:r>
                                </m:e>
                              </m:rad>
                            </m:den>
                          </m:f>
                        </m:den>
                      </m:f>
                    </m:oMath>
                  </m:oMathPara>
                </a14:m>
                <a:endParaRPr lang="en-GB"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259632" y="548680"/>
                <a:ext cx="7427168" cy="4525963"/>
              </a:xfrm>
              <a:blipFill rotWithShape="1">
                <a:blip r:embed="rId1"/>
                <a:stretch>
                  <a:fillRect l="-6" t="-1" b="8"/>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DF5FD6F3-CB74-4030-8126-A46BEF4E1E83}"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59632" y="620688"/>
                <a:ext cx="7427168" cy="4525963"/>
              </a:xfrm>
            </p:spPr>
            <p:txBody>
              <a:bodyPr/>
              <a:lstStyle/>
              <a:p>
                <a:pPr marL="0" indent="0" algn="just">
                  <a:buNone/>
                </a:pPr>
                <a:r>
                  <a:rPr lang="en-IN" dirty="0">
                    <a:solidFill>
                      <a:srgbClr val="FF0000"/>
                    </a:solidFill>
                    <a:latin typeface="Times New Roman" panose="02020603050405020304" pitchFamily="18" charset="0"/>
                    <a:cs typeface="Times New Roman" panose="02020603050405020304" pitchFamily="18" charset="0"/>
                  </a:rPr>
                  <a:t>Case 2  </a:t>
                </a:r>
                <a:r>
                  <a:rPr lang="en-IN" dirty="0">
                    <a:latin typeface="Times New Roman" panose="02020603050405020304" pitchFamily="18" charset="0"/>
                    <a:cs typeface="Times New Roman" panose="02020603050405020304" pitchFamily="18" charset="0"/>
                  </a:rPr>
                  <a:t>When the population distribution of the differences </a:t>
                </a:r>
                <a14:m>
                  <m:oMath xmlns:m="http://schemas.openxmlformats.org/officeDocument/2006/math">
                    <m:r>
                      <a:rPr lang="en-GB" i="1">
                        <a:solidFill>
                          <a:srgbClr val="00B050"/>
                        </a:solidFill>
                        <a:latin typeface="Cambria Math" panose="02040503050406030204" pitchFamily="18" charset="0"/>
                        <a:cs typeface="Times New Roman" panose="02020603050405020304" pitchFamily="18" charset="0"/>
                      </a:rPr>
                      <m:t>𝐷</m:t>
                    </m:r>
                  </m:oMath>
                </a14:m>
                <a:r>
                  <a:rPr lang="en-IN" dirty="0">
                    <a:solidFill>
                      <a:srgbClr val="00B050"/>
                    </a:solidFill>
                    <a:latin typeface="Times New Roman" panose="02020603050405020304" pitchFamily="18" charset="0"/>
                    <a:cs typeface="Times New Roman" panose="02020603050405020304" pitchFamily="18" charset="0"/>
                  </a:rPr>
                  <a:t> is normal </a:t>
                </a:r>
                <a:r>
                  <a:rPr lang="en-IN" dirty="0">
                    <a:latin typeface="Times New Roman" panose="02020603050405020304" pitchFamily="18" charset="0"/>
                    <a:cs typeface="Times New Roman" panose="02020603050405020304" pitchFamily="18" charset="0"/>
                  </a:rPr>
                  <a:t>and the </a:t>
                </a:r>
                <a:r>
                  <a:rPr lang="en-IN" dirty="0">
                    <a:solidFill>
                      <a:srgbClr val="00B050"/>
                    </a:solidFill>
                    <a:latin typeface="Times New Roman" panose="02020603050405020304" pitchFamily="18" charset="0"/>
                    <a:cs typeface="Times New Roman" panose="02020603050405020304" pitchFamily="18" charset="0"/>
                  </a:rPr>
                  <a:t>population variance </a:t>
                </a:r>
                <a14:m>
                  <m:oMath xmlns:m="http://schemas.openxmlformats.org/officeDocument/2006/math">
                    <m:sSubSup>
                      <m:sSubSupPr>
                        <m:ctrlPr>
                          <a:rPr lang="en-GB" i="1">
                            <a:solidFill>
                              <a:srgbClr val="00B050"/>
                            </a:solidFill>
                            <a:latin typeface="Cambria Math" panose="02040503050406030204" pitchFamily="18" charset="0"/>
                            <a:cs typeface="Times New Roman" panose="02020603050405020304" pitchFamily="18" charset="0"/>
                          </a:rPr>
                        </m:ctrlPr>
                      </m:sSubSup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B050"/>
                            </a:solidFill>
                            <a:latin typeface="Cambria Math" panose="02040503050406030204" pitchFamily="18" charset="0"/>
                            <a:cs typeface="Times New Roman" panose="02020603050405020304" pitchFamily="18" charset="0"/>
                          </a:rPr>
                          <m:t>𝐷</m:t>
                        </m:r>
                      </m:sub>
                      <m:sup>
                        <m:r>
                          <a:rPr lang="en-GB" i="1">
                            <a:solidFill>
                              <a:srgbClr val="00B050"/>
                            </a:solidFill>
                            <a:latin typeface="Cambria Math" panose="02040503050406030204" pitchFamily="18" charset="0"/>
                            <a:cs typeface="Times New Roman" panose="02020603050405020304" pitchFamily="18" charset="0"/>
                          </a:rPr>
                          <m:t>2</m:t>
                        </m:r>
                      </m:sup>
                    </m:sSubSup>
                  </m:oMath>
                </a14:m>
                <a:r>
                  <a:rPr lang="en-IN" dirty="0">
                    <a:solidFill>
                      <a:srgbClr val="00B050"/>
                    </a:solidFill>
                    <a:latin typeface="Times New Roman" panose="02020603050405020304" pitchFamily="18" charset="0"/>
                    <a:cs typeface="Times New Roman" panose="02020603050405020304" pitchFamily="18" charset="0"/>
                  </a:rPr>
                  <a:t> is unknown</a:t>
                </a:r>
                <a:r>
                  <a:rPr lang="en-IN" dirty="0">
                    <a:latin typeface="Times New Roman" panose="02020603050405020304" pitchFamily="18" charset="0"/>
                    <a:cs typeface="Times New Roman" panose="02020603050405020304" pitchFamily="18" charset="0"/>
                  </a:rPr>
                  <a:t>, the statistic is </a:t>
                </a:r>
                <a:endParaRPr lang="en-IN"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GB" b="0" i="1" smtClean="0">
                          <a:solidFill>
                            <a:srgbClr val="0070C0"/>
                          </a:solidFill>
                          <a:latin typeface="Cambria Math" panose="02040503050406030204" pitchFamily="18" charset="0"/>
                          <a:cs typeface="Times New Roman" panose="02020603050405020304" pitchFamily="18" charset="0"/>
                        </a:rPr>
                        <m:t>𝑇</m:t>
                      </m:r>
                      <m:r>
                        <a:rPr lang="en-GB" i="1">
                          <a:solidFill>
                            <a:srgbClr val="0070C0"/>
                          </a:solidFill>
                          <a:latin typeface="Cambria Math" panose="02040503050406030204" pitchFamily="18" charset="0"/>
                          <a:cs typeface="Times New Roman" panose="02020603050405020304" pitchFamily="18" charset="0"/>
                        </a:rPr>
                        <m:t>=</m:t>
                      </m:r>
                      <m:f>
                        <m:fPr>
                          <m:ctrlPr>
                            <a:rPr lang="en-GB" i="1">
                              <a:solidFill>
                                <a:srgbClr val="0070C0"/>
                              </a:solidFill>
                              <a:latin typeface="Cambria Math" panose="02040503050406030204" pitchFamily="18" charset="0"/>
                              <a:cs typeface="Times New Roman" panose="02020603050405020304" pitchFamily="18" charset="0"/>
                            </a:rPr>
                          </m:ctrlPr>
                        </m:fPr>
                        <m:num>
                          <m:acc>
                            <m:accPr>
                              <m:chr m:val="̅"/>
                              <m:ctrlPr>
                                <a:rPr lang="en-GB" i="1">
                                  <a:solidFill>
                                    <a:srgbClr val="0070C0"/>
                                  </a:solidFill>
                                  <a:latin typeface="Cambria Math" panose="02040503050406030204" pitchFamily="18" charset="0"/>
                                  <a:cs typeface="Times New Roman" panose="02020603050405020304" pitchFamily="18" charset="0"/>
                                </a:rPr>
                              </m:ctrlPr>
                            </m:accPr>
                            <m:e>
                              <m:r>
                                <a:rPr lang="en-GB" i="1">
                                  <a:solidFill>
                                    <a:srgbClr val="0070C0"/>
                                  </a:solidFill>
                                  <a:latin typeface="Cambria Math" panose="02040503050406030204" pitchFamily="18" charset="0"/>
                                  <a:cs typeface="Times New Roman" panose="02020603050405020304" pitchFamily="18" charset="0"/>
                                </a:rPr>
                                <m:t>𝐷</m:t>
                              </m:r>
                            </m:e>
                          </m:acc>
                          <m:r>
                            <a:rPr lang="en-GB" i="1">
                              <a:solidFill>
                                <a:srgbClr val="0070C0"/>
                              </a:solidFill>
                              <a:latin typeface="Cambria Math" panose="02040503050406030204" pitchFamily="18" charset="0"/>
                              <a:cs typeface="Times New Roman" panose="02020603050405020304" pitchFamily="18" charset="0"/>
                            </a:rPr>
                            <m:t>−</m:t>
                          </m:r>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i="1">
                                  <a:solidFill>
                                    <a:srgbClr val="0070C0"/>
                                  </a:solidFill>
                                  <a:latin typeface="Cambria Math" panose="02040503050406030204" pitchFamily="18" charset="0"/>
                                  <a:cs typeface="Times New Roman" panose="02020603050405020304" pitchFamily="18" charset="0"/>
                                </a:rPr>
                                <m:t>𝐷</m:t>
                              </m:r>
                            </m:sub>
                          </m:sSub>
                        </m:num>
                        <m:den>
                          <m:f>
                            <m:fPr>
                              <m:type m:val="skw"/>
                              <m:ctrlPr>
                                <a:rPr lang="en-GB" i="1">
                                  <a:solidFill>
                                    <a:srgbClr val="0070C0"/>
                                  </a:solidFill>
                                  <a:latin typeface="Cambria Math" panose="02040503050406030204" pitchFamily="18" charset="0"/>
                                  <a:cs typeface="Times New Roman" panose="02020603050405020304" pitchFamily="18" charset="0"/>
                                </a:rPr>
                              </m:ctrlPr>
                            </m:fPr>
                            <m:num>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cs typeface="Times New Roman" panose="02020603050405020304" pitchFamily="18" charset="0"/>
                                    </a:rPr>
                                    <m:t>𝑆</m:t>
                                  </m:r>
                                </m:e>
                                <m:sub>
                                  <m:r>
                                    <a:rPr lang="en-GB" i="1">
                                      <a:solidFill>
                                        <a:srgbClr val="0070C0"/>
                                      </a:solidFill>
                                      <a:latin typeface="Cambria Math" panose="02040503050406030204" pitchFamily="18" charset="0"/>
                                      <a:cs typeface="Times New Roman" panose="02020603050405020304" pitchFamily="18" charset="0"/>
                                    </a:rPr>
                                    <m:t>𝐷</m:t>
                                  </m:r>
                                </m:sub>
                              </m:sSub>
                            </m:num>
                            <m:den>
                              <m:rad>
                                <m:radPr>
                                  <m:degHide m:val="on"/>
                                  <m:ctrlPr>
                                    <a:rPr lang="en-GB" i="1">
                                      <a:solidFill>
                                        <a:srgbClr val="0070C0"/>
                                      </a:solidFill>
                                      <a:latin typeface="Cambria Math" panose="02040503050406030204" pitchFamily="18" charset="0"/>
                                      <a:cs typeface="Times New Roman" panose="02020603050405020304" pitchFamily="18" charset="0"/>
                                    </a:rPr>
                                  </m:ctrlPr>
                                </m:radPr>
                                <m:deg/>
                                <m:e>
                                  <m:r>
                                    <a:rPr lang="en-GB" i="1">
                                      <a:solidFill>
                                        <a:srgbClr val="0070C0"/>
                                      </a:solidFill>
                                      <a:latin typeface="Cambria Math" panose="02040503050406030204" pitchFamily="18" charset="0"/>
                                      <a:cs typeface="Times New Roman" panose="02020603050405020304" pitchFamily="18" charset="0"/>
                                    </a:rPr>
                                    <m:t>𝑛</m:t>
                                  </m:r>
                                </m:e>
                              </m:rad>
                            </m:den>
                          </m:f>
                        </m:den>
                      </m:f>
                    </m:oMath>
                  </m:oMathPara>
                </a14:m>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where T has a t distribution with </a:t>
                </a:r>
                <a14:m>
                  <m:oMath xmlns:m="http://schemas.openxmlformats.org/officeDocument/2006/math">
                    <m:d>
                      <m:dPr>
                        <m:ctrlPr>
                          <a:rPr lang="en-IN" i="1" smtClean="0">
                            <a:solidFill>
                              <a:srgbClr val="0070C0"/>
                            </a:solidFill>
                            <a:latin typeface="Cambria Math" panose="02040503050406030204" pitchFamily="18" charset="0"/>
                            <a:cs typeface="Times New Roman" panose="02020603050405020304" pitchFamily="18" charset="0"/>
                          </a:rPr>
                        </m:ctrlPr>
                      </m:dPr>
                      <m:e>
                        <m:r>
                          <a:rPr lang="en-GB" b="0" i="1" smtClean="0">
                            <a:solidFill>
                              <a:srgbClr val="0070C0"/>
                            </a:solidFill>
                            <a:latin typeface="Cambria Math" panose="02040503050406030204" pitchFamily="18" charset="0"/>
                            <a:cs typeface="Times New Roman" panose="02020603050405020304" pitchFamily="18" charset="0"/>
                          </a:rPr>
                          <m:t>𝑛</m:t>
                        </m:r>
                        <m:r>
                          <a:rPr lang="en-GB" b="0" i="1" smtClean="0">
                            <a:solidFill>
                              <a:srgbClr val="0070C0"/>
                            </a:solidFill>
                            <a:latin typeface="Cambria Math" panose="02040503050406030204" pitchFamily="18" charset="0"/>
                            <a:cs typeface="Times New Roman" panose="02020603050405020304" pitchFamily="18" charset="0"/>
                          </a:rPr>
                          <m:t>−</m:t>
                        </m:r>
                        <m:r>
                          <a:rPr lang="en-GB" b="0" i="1" smtClean="0">
                            <a:solidFill>
                              <a:srgbClr val="0070C0"/>
                            </a:solidFill>
                            <a:latin typeface="Cambria Math" panose="02040503050406030204" pitchFamily="18" charset="0"/>
                            <a:cs typeface="Times New Roman" panose="02020603050405020304" pitchFamily="18" charset="0"/>
                          </a:rPr>
                          <m:t>1</m:t>
                        </m:r>
                      </m:e>
                    </m:d>
                  </m:oMath>
                </a14:m>
                <a:r>
                  <a:rPr lang="en-IN" dirty="0">
                    <a:latin typeface="Times New Roman" panose="02020603050405020304" pitchFamily="18" charset="0"/>
                    <a:cs typeface="Times New Roman" panose="02020603050405020304" pitchFamily="18" charset="0"/>
                  </a:rPr>
                  <a:t> degrees of freedom</a:t>
                </a:r>
                <a:endParaRPr lang="en-GB"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259632" y="620688"/>
                <a:ext cx="7427168" cy="4525963"/>
              </a:xfrm>
              <a:blipFill rotWithShape="1">
                <a:blip r:embed="rId1"/>
                <a:stretch>
                  <a:fillRect l="-6" t="-6" b="-15"/>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C1114AA4-A79D-4702-AA51-7346F8772E07}"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08374" y="620688"/>
                <a:ext cx="7355160" cy="4525963"/>
              </a:xfrm>
            </p:spPr>
            <p:txBody>
              <a:bodyPr/>
              <a:lstStyle/>
              <a:p>
                <a:pPr marL="0" indent="0" algn="just">
                  <a:buNone/>
                </a:pPr>
                <a:r>
                  <a:rPr lang="en-IN" dirty="0">
                    <a:solidFill>
                      <a:srgbClr val="FF0000"/>
                    </a:solidFill>
                    <a:latin typeface="Times New Roman" panose="02020603050405020304" pitchFamily="18" charset="0"/>
                    <a:cs typeface="Times New Roman" panose="02020603050405020304" pitchFamily="18" charset="0"/>
                  </a:rPr>
                  <a:t>Case 3 </a:t>
                </a:r>
                <a:r>
                  <a:rPr lang="en-IN" dirty="0">
                    <a:latin typeface="Times New Roman" panose="02020603050405020304" pitchFamily="18" charset="0"/>
                    <a:cs typeface="Times New Roman" panose="02020603050405020304" pitchFamily="18" charset="0"/>
                  </a:rPr>
                  <a:t>When the population distribution of the differences </a:t>
                </a:r>
                <a14:m>
                  <m:oMath xmlns:m="http://schemas.openxmlformats.org/officeDocument/2006/math">
                    <m:r>
                      <a:rPr lang="en-GB" i="1">
                        <a:solidFill>
                          <a:srgbClr val="00B050"/>
                        </a:solidFill>
                        <a:latin typeface="Cambria Math" panose="02040503050406030204" pitchFamily="18" charset="0"/>
                        <a:cs typeface="Times New Roman" panose="02020603050405020304" pitchFamily="18" charset="0"/>
                      </a:rPr>
                      <m:t>𝐷</m:t>
                    </m:r>
                    <m:r>
                      <a:rPr lang="en-GB" i="1">
                        <a:solidFill>
                          <a:srgbClr val="00B050"/>
                        </a:solidFill>
                        <a:latin typeface="Cambria Math" panose="02040503050406030204" pitchFamily="18" charset="0"/>
                        <a:cs typeface="Times New Roman" panose="02020603050405020304" pitchFamily="18" charset="0"/>
                      </a:rPr>
                      <m:t> </m:t>
                    </m:r>
                  </m:oMath>
                </a14:m>
                <a:r>
                  <a:rPr lang="en-IN" dirty="0">
                    <a:solidFill>
                      <a:srgbClr val="00B050"/>
                    </a:solidFill>
                    <a:latin typeface="Times New Roman" panose="02020603050405020304" pitchFamily="18" charset="0"/>
                    <a:cs typeface="Times New Roman" panose="02020603050405020304" pitchFamily="18" charset="0"/>
                  </a:rPr>
                  <a:t>is not normal, </a:t>
                </a:r>
                <a14:m>
                  <m:oMath xmlns:m="http://schemas.openxmlformats.org/officeDocument/2006/math">
                    <m:r>
                      <a:rPr lang="en-GB" i="1">
                        <a:solidFill>
                          <a:srgbClr val="00B050"/>
                        </a:solidFill>
                        <a:latin typeface="Cambria Math" panose="02040503050406030204" pitchFamily="18" charset="0"/>
                        <a:cs typeface="Times New Roman" panose="02020603050405020304" pitchFamily="18" charset="0"/>
                      </a:rPr>
                      <m:t>𝑛</m:t>
                    </m:r>
                    <m:r>
                      <a:rPr lang="en-GB" i="1">
                        <a:solidFill>
                          <a:srgbClr val="00B050"/>
                        </a:solidFill>
                        <a:latin typeface="Cambria Math" panose="02040503050406030204" pitchFamily="18" charset="0"/>
                        <a:cs typeface="Times New Roman" panose="02020603050405020304" pitchFamily="18" charset="0"/>
                      </a:rPr>
                      <m:t> </m:t>
                    </m:r>
                  </m:oMath>
                </a14:m>
                <a:r>
                  <a:rPr lang="en-IN" dirty="0">
                    <a:solidFill>
                      <a:srgbClr val="00B050"/>
                    </a:solidFill>
                    <a:latin typeface="Times New Roman" panose="02020603050405020304" pitchFamily="18" charset="0"/>
                    <a:cs typeface="Times New Roman" panose="02020603050405020304" pitchFamily="18" charset="0"/>
                  </a:rPr>
                  <a:t>is large</a:t>
                </a:r>
                <a:r>
                  <a:rPr lang="en-IN" dirty="0">
                    <a:latin typeface="Times New Roman" panose="02020603050405020304" pitchFamily="18" charset="0"/>
                    <a:cs typeface="Times New Roman" panose="02020603050405020304" pitchFamily="18" charset="0"/>
                  </a:rPr>
                  <a:t>, and the </a:t>
                </a:r>
                <a:r>
                  <a:rPr lang="en-IN" dirty="0">
                    <a:solidFill>
                      <a:srgbClr val="00B050"/>
                    </a:solidFill>
                    <a:latin typeface="Times New Roman" panose="02020603050405020304" pitchFamily="18" charset="0"/>
                    <a:cs typeface="Times New Roman" panose="02020603050405020304" pitchFamily="18" charset="0"/>
                  </a:rPr>
                  <a:t>population variance </a:t>
                </a:r>
                <a14:m>
                  <m:oMath xmlns:m="http://schemas.openxmlformats.org/officeDocument/2006/math">
                    <m:sSubSup>
                      <m:sSubSupPr>
                        <m:ctrlPr>
                          <a:rPr lang="en-GB" i="1">
                            <a:solidFill>
                              <a:srgbClr val="00B050"/>
                            </a:solidFill>
                            <a:latin typeface="Cambria Math" panose="02040503050406030204" pitchFamily="18" charset="0"/>
                            <a:cs typeface="Times New Roman" panose="02020603050405020304" pitchFamily="18" charset="0"/>
                          </a:rPr>
                        </m:ctrlPr>
                      </m:sSubSup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B050"/>
                            </a:solidFill>
                            <a:latin typeface="Cambria Math" panose="02040503050406030204" pitchFamily="18" charset="0"/>
                            <a:cs typeface="Times New Roman" panose="02020603050405020304" pitchFamily="18" charset="0"/>
                          </a:rPr>
                          <m:t>𝐷</m:t>
                        </m:r>
                      </m:sub>
                      <m:sup>
                        <m:r>
                          <a:rPr lang="en-GB" i="1">
                            <a:solidFill>
                              <a:srgbClr val="00B050"/>
                            </a:solidFill>
                            <a:latin typeface="Cambria Math" panose="02040503050406030204" pitchFamily="18" charset="0"/>
                            <a:cs typeface="Times New Roman" panose="02020603050405020304" pitchFamily="18" charset="0"/>
                          </a:rPr>
                          <m:t>2</m:t>
                        </m:r>
                      </m:sup>
                    </m:sSubSup>
                  </m:oMath>
                </a14:m>
                <a:r>
                  <a:rPr lang="en-IN" dirty="0">
                    <a:solidFill>
                      <a:srgbClr val="00B050"/>
                    </a:solidFill>
                    <a:latin typeface="Times New Roman" panose="02020603050405020304" pitchFamily="18" charset="0"/>
                    <a:cs typeface="Times New Roman" panose="02020603050405020304" pitchFamily="18" charset="0"/>
                  </a:rPr>
                  <a:t> is known</a:t>
                </a:r>
                <a:r>
                  <a:rPr lang="en-IN" dirty="0">
                    <a:latin typeface="Times New Roman" panose="02020603050405020304" pitchFamily="18" charset="0"/>
                    <a:cs typeface="Times New Roman" panose="02020603050405020304" pitchFamily="18" charset="0"/>
                  </a:rPr>
                  <a:t>, the test statistic is</a:t>
                </a:r>
                <a:endParaRPr lang="en-IN"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GB" i="1" smtClean="0">
                          <a:solidFill>
                            <a:srgbClr val="0070C0"/>
                          </a:solidFill>
                          <a:latin typeface="Cambria Math" panose="02040503050406030204" pitchFamily="18" charset="0"/>
                          <a:cs typeface="Times New Roman" panose="02020603050405020304" pitchFamily="18" charset="0"/>
                        </a:rPr>
                        <m:t>𝑍</m:t>
                      </m:r>
                      <m:r>
                        <a:rPr lang="en-GB" i="1" smtClean="0">
                          <a:solidFill>
                            <a:srgbClr val="0070C0"/>
                          </a:solidFill>
                          <a:latin typeface="Cambria Math" panose="02040503050406030204" pitchFamily="18" charset="0"/>
                          <a:cs typeface="Times New Roman" panose="02020603050405020304" pitchFamily="18" charset="0"/>
                        </a:rPr>
                        <m:t>=</m:t>
                      </m:r>
                      <m:f>
                        <m:fPr>
                          <m:ctrlPr>
                            <a:rPr lang="en-GB" i="1">
                              <a:solidFill>
                                <a:srgbClr val="0070C0"/>
                              </a:solidFill>
                              <a:latin typeface="Cambria Math" panose="02040503050406030204" pitchFamily="18" charset="0"/>
                              <a:cs typeface="Times New Roman" panose="02020603050405020304" pitchFamily="18" charset="0"/>
                            </a:rPr>
                          </m:ctrlPr>
                        </m:fPr>
                        <m:num>
                          <m:acc>
                            <m:accPr>
                              <m:chr m:val="̅"/>
                              <m:ctrlPr>
                                <a:rPr lang="en-GB" i="1">
                                  <a:solidFill>
                                    <a:srgbClr val="0070C0"/>
                                  </a:solidFill>
                                  <a:latin typeface="Cambria Math" panose="02040503050406030204" pitchFamily="18" charset="0"/>
                                  <a:cs typeface="Times New Roman" panose="02020603050405020304" pitchFamily="18" charset="0"/>
                                </a:rPr>
                              </m:ctrlPr>
                            </m:accPr>
                            <m:e>
                              <m:r>
                                <a:rPr lang="en-GB" i="1">
                                  <a:solidFill>
                                    <a:srgbClr val="0070C0"/>
                                  </a:solidFill>
                                  <a:latin typeface="Cambria Math" panose="02040503050406030204" pitchFamily="18" charset="0"/>
                                  <a:cs typeface="Times New Roman" panose="02020603050405020304" pitchFamily="18" charset="0"/>
                                </a:rPr>
                                <m:t>𝐷</m:t>
                              </m:r>
                            </m:e>
                          </m:acc>
                          <m:r>
                            <a:rPr lang="en-GB" i="1">
                              <a:solidFill>
                                <a:srgbClr val="0070C0"/>
                              </a:solidFill>
                              <a:latin typeface="Cambria Math" panose="02040503050406030204" pitchFamily="18" charset="0"/>
                              <a:cs typeface="Times New Roman" panose="02020603050405020304" pitchFamily="18" charset="0"/>
                            </a:rPr>
                            <m:t>−</m:t>
                          </m:r>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i="1">
                                  <a:solidFill>
                                    <a:srgbClr val="0070C0"/>
                                  </a:solidFill>
                                  <a:latin typeface="Cambria Math" panose="02040503050406030204" pitchFamily="18" charset="0"/>
                                  <a:cs typeface="Times New Roman" panose="02020603050405020304" pitchFamily="18" charset="0"/>
                                </a:rPr>
                                <m:t>𝐷</m:t>
                              </m:r>
                            </m:sub>
                          </m:sSub>
                        </m:num>
                        <m:den>
                          <m:f>
                            <m:fPr>
                              <m:type m:val="skw"/>
                              <m:ctrlPr>
                                <a:rPr lang="en-GB" i="1">
                                  <a:solidFill>
                                    <a:srgbClr val="0070C0"/>
                                  </a:solidFill>
                                  <a:latin typeface="Cambria Math" panose="02040503050406030204" pitchFamily="18" charset="0"/>
                                  <a:cs typeface="Times New Roman" panose="02020603050405020304" pitchFamily="18" charset="0"/>
                                </a:rPr>
                              </m:ctrlPr>
                            </m:fPr>
                            <m:num>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70C0"/>
                                      </a:solidFill>
                                      <a:latin typeface="Cambria Math" panose="02040503050406030204" pitchFamily="18" charset="0"/>
                                      <a:cs typeface="Times New Roman" panose="02020603050405020304" pitchFamily="18" charset="0"/>
                                    </a:rPr>
                                    <m:t>𝐷</m:t>
                                  </m:r>
                                </m:sub>
                              </m:sSub>
                            </m:num>
                            <m:den>
                              <m:rad>
                                <m:radPr>
                                  <m:degHide m:val="on"/>
                                  <m:ctrlPr>
                                    <a:rPr lang="en-GB" i="1">
                                      <a:solidFill>
                                        <a:srgbClr val="0070C0"/>
                                      </a:solidFill>
                                      <a:latin typeface="Cambria Math" panose="02040503050406030204" pitchFamily="18" charset="0"/>
                                      <a:cs typeface="Times New Roman" panose="02020603050405020304" pitchFamily="18" charset="0"/>
                                    </a:rPr>
                                  </m:ctrlPr>
                                </m:radPr>
                                <m:deg/>
                                <m:e>
                                  <m:r>
                                    <a:rPr lang="en-GB" i="1">
                                      <a:solidFill>
                                        <a:srgbClr val="0070C0"/>
                                      </a:solidFill>
                                      <a:latin typeface="Cambria Math" panose="02040503050406030204" pitchFamily="18" charset="0"/>
                                      <a:cs typeface="Times New Roman" panose="02020603050405020304" pitchFamily="18" charset="0"/>
                                    </a:rPr>
                                    <m:t>𝑛</m:t>
                                  </m:r>
                                </m:e>
                              </m:rad>
                            </m:den>
                          </m:f>
                        </m:den>
                      </m:f>
                    </m:oMath>
                  </m:oMathPara>
                </a14:m>
                <a:endParaRPr lang="en-GB"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308374" y="620688"/>
                <a:ext cx="7355160" cy="4525963"/>
              </a:xfrm>
              <a:blipFill rotWithShape="1">
                <a:blip r:embed="rId1"/>
                <a:stretch>
                  <a:fillRect l="-4" t="-6" r="3" b="13"/>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6DD2A66A-13DF-4AFB-A5D1-3DC1C4890682}"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87624" y="620688"/>
                <a:ext cx="7499176" cy="4525963"/>
              </a:xfrm>
            </p:spPr>
            <p:txBody>
              <a:bodyPr/>
              <a:lstStyle/>
              <a:p>
                <a:pPr marL="0" indent="0" algn="just">
                  <a:buNone/>
                </a:pPr>
                <a:r>
                  <a:rPr lang="en-IN" dirty="0">
                    <a:solidFill>
                      <a:srgbClr val="FF0000"/>
                    </a:solidFill>
                    <a:latin typeface="Times New Roman" panose="02020603050405020304" pitchFamily="18" charset="0"/>
                    <a:cs typeface="Times New Roman" panose="02020603050405020304" pitchFamily="18" charset="0"/>
                  </a:rPr>
                  <a:t>Case 4 </a:t>
                </a:r>
                <a:r>
                  <a:rPr lang="en-IN" dirty="0">
                    <a:latin typeface="Times New Roman" panose="02020603050405020304" pitchFamily="18" charset="0"/>
                    <a:cs typeface="Times New Roman" panose="02020603050405020304" pitchFamily="18" charset="0"/>
                  </a:rPr>
                  <a:t>When the population distribution of the differences </a:t>
                </a:r>
                <a14:m>
                  <m:oMath xmlns:m="http://schemas.openxmlformats.org/officeDocument/2006/math">
                    <m:r>
                      <a:rPr lang="en-GB" i="1">
                        <a:solidFill>
                          <a:srgbClr val="00B050"/>
                        </a:solidFill>
                        <a:latin typeface="Cambria Math" panose="02040503050406030204" pitchFamily="18" charset="0"/>
                        <a:cs typeface="Times New Roman" panose="02020603050405020304" pitchFamily="18" charset="0"/>
                      </a:rPr>
                      <m:t>𝐷</m:t>
                    </m:r>
                    <m:r>
                      <a:rPr lang="en-GB" i="1">
                        <a:solidFill>
                          <a:srgbClr val="00B050"/>
                        </a:solidFill>
                        <a:latin typeface="Cambria Math" panose="02040503050406030204" pitchFamily="18" charset="0"/>
                        <a:cs typeface="Times New Roman" panose="02020603050405020304" pitchFamily="18" charset="0"/>
                      </a:rPr>
                      <m:t> </m:t>
                    </m:r>
                  </m:oMath>
                </a14:m>
                <a:r>
                  <a:rPr lang="en-IN" dirty="0">
                    <a:solidFill>
                      <a:srgbClr val="00B050"/>
                    </a:solidFill>
                    <a:latin typeface="Times New Roman" panose="02020603050405020304" pitchFamily="18" charset="0"/>
                    <a:cs typeface="Times New Roman" panose="02020603050405020304" pitchFamily="18" charset="0"/>
                  </a:rPr>
                  <a:t>is not normal, </a:t>
                </a:r>
                <a14:m>
                  <m:oMath xmlns:m="http://schemas.openxmlformats.org/officeDocument/2006/math">
                    <m:r>
                      <a:rPr lang="en-GB" i="1">
                        <a:solidFill>
                          <a:srgbClr val="00B050"/>
                        </a:solidFill>
                        <a:latin typeface="Cambria Math" panose="02040503050406030204" pitchFamily="18" charset="0"/>
                        <a:cs typeface="Times New Roman" panose="02020603050405020304" pitchFamily="18" charset="0"/>
                      </a:rPr>
                      <m:t>𝑛</m:t>
                    </m:r>
                    <m:r>
                      <a:rPr lang="en-GB" i="1">
                        <a:solidFill>
                          <a:srgbClr val="00B050"/>
                        </a:solidFill>
                        <a:latin typeface="Cambria Math" panose="02040503050406030204" pitchFamily="18" charset="0"/>
                        <a:cs typeface="Times New Roman" panose="02020603050405020304" pitchFamily="18" charset="0"/>
                      </a:rPr>
                      <m:t> </m:t>
                    </m:r>
                  </m:oMath>
                </a14:m>
                <a:r>
                  <a:rPr lang="en-IN" dirty="0">
                    <a:solidFill>
                      <a:srgbClr val="00B050"/>
                    </a:solidFill>
                    <a:latin typeface="Times New Roman" panose="02020603050405020304" pitchFamily="18" charset="0"/>
                    <a:cs typeface="Times New Roman" panose="02020603050405020304" pitchFamily="18" charset="0"/>
                  </a:rPr>
                  <a:t>is large</a:t>
                </a:r>
                <a:r>
                  <a:rPr lang="en-IN" dirty="0">
                    <a:latin typeface="Times New Roman" panose="02020603050405020304" pitchFamily="18" charset="0"/>
                    <a:cs typeface="Times New Roman" panose="02020603050405020304" pitchFamily="18" charset="0"/>
                  </a:rPr>
                  <a:t>, and the population variance </a:t>
                </a:r>
                <a14:m>
                  <m:oMath xmlns:m="http://schemas.openxmlformats.org/officeDocument/2006/math">
                    <m:sSubSup>
                      <m:sSubSupPr>
                        <m:ctrlPr>
                          <a:rPr lang="en-GB" i="1">
                            <a:solidFill>
                              <a:srgbClr val="00B050"/>
                            </a:solidFill>
                            <a:latin typeface="Cambria Math" panose="02040503050406030204" pitchFamily="18" charset="0"/>
                            <a:cs typeface="Times New Roman" panose="02020603050405020304" pitchFamily="18" charset="0"/>
                          </a:rPr>
                        </m:ctrlPr>
                      </m:sSubSupPr>
                      <m:e>
                        <m:r>
                          <a:rPr lang="en-GB"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GB" i="1">
                            <a:solidFill>
                              <a:srgbClr val="00B050"/>
                            </a:solidFill>
                            <a:latin typeface="Cambria Math" panose="02040503050406030204" pitchFamily="18" charset="0"/>
                            <a:cs typeface="Times New Roman" panose="02020603050405020304" pitchFamily="18" charset="0"/>
                          </a:rPr>
                          <m:t>𝐷</m:t>
                        </m:r>
                      </m:sub>
                      <m:sup>
                        <m:r>
                          <a:rPr lang="en-GB" i="1">
                            <a:solidFill>
                              <a:srgbClr val="00B050"/>
                            </a:solidFill>
                            <a:latin typeface="Cambria Math" panose="02040503050406030204" pitchFamily="18" charset="0"/>
                            <a:cs typeface="Times New Roman" panose="02020603050405020304" pitchFamily="18" charset="0"/>
                          </a:rPr>
                          <m:t>2</m:t>
                        </m:r>
                      </m:sup>
                    </m:sSubSup>
                  </m:oMath>
                </a14:m>
                <a:r>
                  <a:rPr lang="en-IN" dirty="0">
                    <a:solidFill>
                      <a:srgbClr val="00B050"/>
                    </a:solidFill>
                    <a:latin typeface="Times New Roman" panose="02020603050405020304" pitchFamily="18" charset="0"/>
                    <a:cs typeface="Times New Roman" panose="02020603050405020304" pitchFamily="18" charset="0"/>
                  </a:rPr>
                  <a:t> is unknown</a:t>
                </a:r>
                <a:r>
                  <a:rPr lang="en-IN" dirty="0">
                    <a:latin typeface="Times New Roman" panose="02020603050405020304" pitchFamily="18" charset="0"/>
                    <a:cs typeface="Times New Roman" panose="02020603050405020304" pitchFamily="18" charset="0"/>
                  </a:rPr>
                  <a:t>, the test statistic is</a:t>
                </a:r>
                <a:endParaRPr lang="en-IN"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GB" b="0" i="1" smtClean="0">
                          <a:solidFill>
                            <a:srgbClr val="0070C0"/>
                          </a:solidFill>
                          <a:latin typeface="Cambria Math" panose="02040503050406030204" pitchFamily="18" charset="0"/>
                          <a:cs typeface="Times New Roman" panose="02020603050405020304" pitchFamily="18" charset="0"/>
                        </a:rPr>
                        <m:t>𝑍</m:t>
                      </m:r>
                      <m:r>
                        <a:rPr lang="en-GB" b="0" i="1" smtClean="0">
                          <a:solidFill>
                            <a:srgbClr val="0070C0"/>
                          </a:solidFill>
                          <a:latin typeface="Cambria Math" panose="02040503050406030204" pitchFamily="18" charset="0"/>
                          <a:cs typeface="Times New Roman" panose="02020603050405020304" pitchFamily="18" charset="0"/>
                        </a:rPr>
                        <m:t>=</m:t>
                      </m:r>
                      <m:f>
                        <m:fPr>
                          <m:ctrlPr>
                            <a:rPr lang="en-GB" b="0" i="1" smtClean="0">
                              <a:solidFill>
                                <a:srgbClr val="0070C0"/>
                              </a:solidFill>
                              <a:latin typeface="Cambria Math" panose="02040503050406030204" pitchFamily="18" charset="0"/>
                              <a:cs typeface="Times New Roman" panose="02020603050405020304" pitchFamily="18" charset="0"/>
                            </a:rPr>
                          </m:ctrlPr>
                        </m:fPr>
                        <m:num>
                          <m:acc>
                            <m:accPr>
                              <m:chr m:val="̅"/>
                              <m:ctrlPr>
                                <a:rPr lang="en-GB" b="0" i="1" smtClean="0">
                                  <a:solidFill>
                                    <a:srgbClr val="0070C0"/>
                                  </a:solidFill>
                                  <a:latin typeface="Cambria Math" panose="02040503050406030204" pitchFamily="18" charset="0"/>
                                  <a:cs typeface="Times New Roman" panose="02020603050405020304" pitchFamily="18" charset="0"/>
                                </a:rPr>
                              </m:ctrlPr>
                            </m:accPr>
                            <m:e>
                              <m:r>
                                <a:rPr lang="en-GB" b="0" i="1" smtClean="0">
                                  <a:solidFill>
                                    <a:srgbClr val="0070C0"/>
                                  </a:solidFill>
                                  <a:latin typeface="Cambria Math" panose="02040503050406030204" pitchFamily="18" charset="0"/>
                                  <a:cs typeface="Times New Roman" panose="02020603050405020304" pitchFamily="18" charset="0"/>
                                </a:rPr>
                                <m:t>𝐷</m:t>
                              </m:r>
                            </m:e>
                          </m:acc>
                          <m:r>
                            <a:rPr lang="en-GB" b="0" i="1" smtClean="0">
                              <a:solidFill>
                                <a:srgbClr val="0070C0"/>
                              </a:solidFill>
                              <a:latin typeface="Cambria Math" panose="02040503050406030204" pitchFamily="18" charset="0"/>
                              <a:cs typeface="Times New Roman" panose="02020603050405020304" pitchFamily="18" charset="0"/>
                            </a:rPr>
                            <m:t>−</m:t>
                          </m:r>
                          <m:sSub>
                            <m:sSubPr>
                              <m:ctrlPr>
                                <a:rPr lang="en-GB" b="0" i="1" smtClean="0">
                                  <a:solidFill>
                                    <a:srgbClr val="0070C0"/>
                                  </a:solidFill>
                                  <a:latin typeface="Cambria Math" panose="02040503050406030204" pitchFamily="18" charset="0"/>
                                  <a:cs typeface="Times New Roman" panose="02020603050405020304" pitchFamily="18" charset="0"/>
                                </a:rPr>
                              </m:ctrlPr>
                            </m:sSubPr>
                            <m:e>
                              <m:r>
                                <a:rPr lang="en-GB"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b="0" i="1" smtClean="0">
                                  <a:solidFill>
                                    <a:srgbClr val="0070C0"/>
                                  </a:solidFill>
                                  <a:latin typeface="Cambria Math" panose="02040503050406030204" pitchFamily="18" charset="0"/>
                                  <a:cs typeface="Times New Roman" panose="02020603050405020304" pitchFamily="18" charset="0"/>
                                </a:rPr>
                                <m:t>𝐷</m:t>
                              </m:r>
                            </m:sub>
                          </m:sSub>
                        </m:num>
                        <m:den>
                          <m:f>
                            <m:fPr>
                              <m:type m:val="skw"/>
                              <m:ctrlPr>
                                <a:rPr lang="en-GB" b="0" i="1" smtClean="0">
                                  <a:solidFill>
                                    <a:srgbClr val="0070C0"/>
                                  </a:solidFill>
                                  <a:latin typeface="Cambria Math" panose="02040503050406030204" pitchFamily="18" charset="0"/>
                                  <a:cs typeface="Times New Roman" panose="02020603050405020304" pitchFamily="18" charset="0"/>
                                </a:rPr>
                              </m:ctrlPr>
                            </m:fPr>
                            <m:num>
                              <m:sSub>
                                <m:sSubPr>
                                  <m:ctrlPr>
                                    <a:rPr lang="en-GB" b="0" i="1" smtClean="0">
                                      <a:solidFill>
                                        <a:srgbClr val="0070C0"/>
                                      </a:solidFill>
                                      <a:latin typeface="Cambria Math" panose="02040503050406030204" pitchFamily="18" charset="0"/>
                                      <a:cs typeface="Times New Roman" panose="02020603050405020304" pitchFamily="18" charset="0"/>
                                    </a:rPr>
                                  </m:ctrlPr>
                                </m:sSubPr>
                                <m:e>
                                  <m:r>
                                    <a:rPr lang="en-GB" b="0" i="1" smtClean="0">
                                      <a:solidFill>
                                        <a:srgbClr val="0070C0"/>
                                      </a:solidFill>
                                      <a:latin typeface="Cambria Math" panose="02040503050406030204" pitchFamily="18" charset="0"/>
                                      <a:cs typeface="Times New Roman" panose="02020603050405020304" pitchFamily="18" charset="0"/>
                                    </a:rPr>
                                    <m:t>𝑆</m:t>
                                  </m:r>
                                </m:e>
                                <m:sub>
                                  <m:r>
                                    <a:rPr lang="en-GB" b="0" i="1" smtClean="0">
                                      <a:solidFill>
                                        <a:srgbClr val="0070C0"/>
                                      </a:solidFill>
                                      <a:latin typeface="Cambria Math" panose="02040503050406030204" pitchFamily="18" charset="0"/>
                                      <a:cs typeface="Times New Roman" panose="02020603050405020304" pitchFamily="18" charset="0"/>
                                    </a:rPr>
                                    <m:t>𝐷</m:t>
                                  </m:r>
                                </m:sub>
                              </m:sSub>
                            </m:num>
                            <m:den>
                              <m:rad>
                                <m:radPr>
                                  <m:degHide m:val="on"/>
                                  <m:ctrlPr>
                                    <a:rPr lang="en-GB" b="0" i="1" smtClean="0">
                                      <a:solidFill>
                                        <a:srgbClr val="0070C0"/>
                                      </a:solidFill>
                                      <a:latin typeface="Cambria Math" panose="02040503050406030204" pitchFamily="18" charset="0"/>
                                      <a:cs typeface="Times New Roman" panose="02020603050405020304" pitchFamily="18" charset="0"/>
                                    </a:rPr>
                                  </m:ctrlPr>
                                </m:radPr>
                                <m:deg/>
                                <m:e>
                                  <m:r>
                                    <a:rPr lang="en-GB" b="0" i="1" smtClean="0">
                                      <a:solidFill>
                                        <a:srgbClr val="0070C0"/>
                                      </a:solidFill>
                                      <a:latin typeface="Cambria Math" panose="02040503050406030204" pitchFamily="18" charset="0"/>
                                      <a:cs typeface="Times New Roman" panose="02020603050405020304" pitchFamily="18" charset="0"/>
                                    </a:rPr>
                                    <m:t>𝑛</m:t>
                                  </m:r>
                                </m:e>
                              </m:rad>
                            </m:den>
                          </m:f>
                        </m:den>
                      </m:f>
                    </m:oMath>
                  </m:oMathPara>
                </a14:m>
                <a:endParaRPr lang="en-GB"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187624" y="620688"/>
                <a:ext cx="7499176" cy="4525963"/>
              </a:xfrm>
              <a:blipFill rotWithShape="1">
                <a:blip r:embed="rId1"/>
                <a:stretch>
                  <a:fillRect l="-2" t="-6" b="13"/>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14236812-841E-40E6-9BE0-774E31148721}"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31640" y="764704"/>
                <a:ext cx="7355160" cy="4525963"/>
              </a:xfrm>
            </p:spPr>
            <p:txBody>
              <a:bodyPr/>
              <a:lstStyle/>
              <a:p>
                <a:pPr marL="0" indent="0" algn="just">
                  <a:buNone/>
                </a:pPr>
                <a:r>
                  <a:rPr lang="en-IN" dirty="0">
                    <a:solidFill>
                      <a:srgbClr val="FF0000"/>
                    </a:solidFill>
                    <a:latin typeface="Times New Roman" panose="02020603050405020304" pitchFamily="18" charset="0"/>
                    <a:cs typeface="Times New Roman" panose="02020603050405020304" pitchFamily="18" charset="0"/>
                  </a:rPr>
                  <a:t>Note that </a:t>
                </a:r>
                <a14:m>
                  <m:oMath xmlns:m="http://schemas.openxmlformats.org/officeDocument/2006/math">
                    <m:sSub>
                      <m:sSubPr>
                        <m:ctrlPr>
                          <a:rPr lang="en-IN" i="1">
                            <a:solidFill>
                              <a:srgbClr val="0070C0"/>
                            </a:solidFill>
                            <a:latin typeface="Cambria Math" panose="02040503050406030204" pitchFamily="18" charset="0"/>
                            <a:cs typeface="Times New Roman" panose="02020603050405020304" pitchFamily="18" charset="0"/>
                          </a:rPr>
                        </m:ctrlPr>
                      </m:sSubPr>
                      <m:e>
                        <m:r>
                          <a:rPr lang="en-IN"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i="1">
                            <a:solidFill>
                              <a:srgbClr val="0070C0"/>
                            </a:solidFill>
                            <a:latin typeface="Cambria Math" panose="02040503050406030204" pitchFamily="18" charset="0"/>
                            <a:cs typeface="Times New Roman" panose="02020603050405020304" pitchFamily="18" charset="0"/>
                          </a:rPr>
                          <m:t>1</m:t>
                        </m:r>
                      </m:sub>
                    </m:sSub>
                    <m:r>
                      <a:rPr lang="en-GB" i="1">
                        <a:solidFill>
                          <a:srgbClr val="0070C0"/>
                        </a:solidFill>
                        <a:latin typeface="Cambria Math" panose="02040503050406030204" pitchFamily="18" charset="0"/>
                        <a:cs typeface="Times New Roman" panose="02020603050405020304" pitchFamily="18" charset="0"/>
                      </a:rPr>
                      <m:t> − </m:t>
                    </m:r>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i="1">
                            <a:solidFill>
                              <a:srgbClr val="0070C0"/>
                            </a:solidFill>
                            <a:latin typeface="Cambria Math" panose="02040503050406030204" pitchFamily="18" charset="0"/>
                            <a:cs typeface="Times New Roman" panose="02020603050405020304" pitchFamily="18" charset="0"/>
                          </a:rPr>
                          <m:t>2</m:t>
                        </m:r>
                      </m:sub>
                    </m:sSub>
                    <m:r>
                      <a:rPr lang="en-GB" i="1">
                        <a:solidFill>
                          <a:srgbClr val="0070C0"/>
                        </a:solidFill>
                        <a:latin typeface="Cambria Math" panose="02040503050406030204" pitchFamily="18" charset="0"/>
                        <a:cs typeface="Times New Roman" panose="02020603050405020304" pitchFamily="18" charset="0"/>
                      </a:rPr>
                      <m:t>=</m:t>
                    </m:r>
                    <m:sSub>
                      <m:sSubPr>
                        <m:ctrlPr>
                          <a:rPr lang="en-GB" i="1">
                            <a:solidFill>
                              <a:srgbClr val="0070C0"/>
                            </a:solidFill>
                            <a:latin typeface="Cambria Math" panose="02040503050406030204" pitchFamily="18" charset="0"/>
                            <a:cs typeface="Times New Roman" panose="02020603050405020304" pitchFamily="18" charset="0"/>
                          </a:rPr>
                        </m:ctrlPr>
                      </m:sSubPr>
                      <m:e>
                        <m:r>
                          <a:rPr lang="en-GB"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i="1">
                            <a:solidFill>
                              <a:srgbClr val="0070C0"/>
                            </a:solidFill>
                            <a:latin typeface="Cambria Math" panose="02040503050406030204" pitchFamily="18" charset="0"/>
                            <a:cs typeface="Times New Roman" panose="02020603050405020304" pitchFamily="18" charset="0"/>
                          </a:rPr>
                          <m:t>𝐷</m:t>
                        </m:r>
                        <m:r>
                          <a:rPr lang="en-GB" i="1">
                            <a:solidFill>
                              <a:srgbClr val="0070C0"/>
                            </a:solidFill>
                            <a:latin typeface="Cambria Math" panose="02040503050406030204" pitchFamily="18" charset="0"/>
                            <a:cs typeface="Times New Roman" panose="02020603050405020304" pitchFamily="18" charset="0"/>
                          </a:rPr>
                          <m:t> </m:t>
                        </m:r>
                      </m:sub>
                    </m:sSub>
                  </m:oMath>
                </a14:m>
                <a:r>
                  <a:rPr lang="en-IN" dirty="0">
                    <a:solidFill>
                      <a:srgbClr val="0070C0"/>
                    </a:solidFill>
                    <a:latin typeface="Times New Roman" panose="02020603050405020304" pitchFamily="18" charset="0"/>
                    <a:cs typeface="Times New Roman" panose="02020603050405020304" pitchFamily="18" charset="0"/>
                  </a:rPr>
                  <a:t>=0 </a:t>
                </a:r>
                <a:r>
                  <a:rPr lang="en-IN" dirty="0">
                    <a:latin typeface="Times New Roman" panose="02020603050405020304" pitchFamily="18" charset="0"/>
                    <a:cs typeface="Times New Roman" panose="02020603050405020304" pitchFamily="18" charset="0"/>
                  </a:rPr>
                  <a:t>for all three cases above. But in general it is not necessarily zero as if we want to test that one mean is at least an amount higher than the other then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1</m:t>
                        </m:r>
                      </m:sub>
                    </m:sSub>
                    <m:r>
                      <a:rPr lang="en-GB" i="1">
                        <a:latin typeface="Cambria Math" panose="02040503050406030204" pitchFamily="18" charset="0"/>
                        <a:cs typeface="Times New Roman" panose="02020603050405020304" pitchFamily="18" charset="0"/>
                      </a:rPr>
                      <m:t> − </m:t>
                    </m:r>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2</m:t>
                        </m:r>
                      </m:sub>
                    </m:sSub>
                  </m:oMath>
                </a14:m>
                <a:r>
                  <a:rPr lang="en-IN" dirty="0">
                    <a:latin typeface="Times New Roman" panose="02020603050405020304" pitchFamily="18" charset="0"/>
                    <a:cs typeface="Times New Roman" panose="02020603050405020304" pitchFamily="18" charset="0"/>
                  </a:rPr>
                  <a:t> is that least amount, and so on.</a:t>
                </a:r>
                <a:endParaRPr lang="en-GB"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331640" y="764704"/>
                <a:ext cx="7355160" cy="4525963"/>
              </a:xfrm>
              <a:blipFill rotWithShape="1">
                <a:blip r:embed="rId1"/>
                <a:stretch>
                  <a:fillRect l="-1" t="-4" b="11"/>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4A80AACA-DE2E-4D20-99AF-58B85DBD1D9C}"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74638"/>
            <a:ext cx="7571184" cy="1143000"/>
          </a:xfrm>
        </p:spPr>
        <p:txBody>
          <a:bodyPr/>
          <a:lstStyle/>
          <a:p>
            <a:pPr algn="l"/>
            <a:r>
              <a:rPr lang="en-IN"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7:</a:t>
            </a:r>
            <a:endParaRPr lang="en-GB"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15616" y="1272288"/>
            <a:ext cx="7571184" cy="4525963"/>
          </a:xfrm>
        </p:spPr>
        <p:txBody>
          <a:bodyPr/>
          <a:lstStyle/>
          <a:p>
            <a:pPr marL="0" indent="0" algn="just">
              <a:buNone/>
            </a:pPr>
            <a:r>
              <a:rPr lang="en-IN" sz="2500" dirty="0">
                <a:latin typeface="Times New Roman" panose="02020603050405020304" pitchFamily="18" charset="0"/>
                <a:cs typeface="Times New Roman" panose="02020603050405020304" pitchFamily="18" charset="0"/>
              </a:rPr>
              <a:t>To compare the demand for two different entrees, the manager of a cafeteria recorded the number of purchases for each entrée on seven consecutive days. The data are shown in the next table: Since the cafeteria demands depend on days of the week, the data are considered to be related. Assume that the differences of the measurements follow a normal distribution.</a:t>
            </a:r>
            <a:endParaRPr lang="en-IN" sz="2500" dirty="0">
              <a:latin typeface="Times New Roman" panose="02020603050405020304" pitchFamily="18" charset="0"/>
              <a:cs typeface="Times New Roman" panose="02020603050405020304" pitchFamily="18" charset="0"/>
            </a:endParaRPr>
          </a:p>
          <a:p>
            <a:pPr marL="0" indent="0" algn="just">
              <a:buNone/>
            </a:pPr>
            <a:endParaRPr lang="en-GB" sz="25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graphicFrame>
        <p:nvGraphicFramePr>
          <p:cNvPr id="5" name="Table 4"/>
          <p:cNvGraphicFramePr>
            <a:graphicFrameLocks noGrp="1"/>
          </p:cNvGraphicFramePr>
          <p:nvPr/>
        </p:nvGraphicFramePr>
        <p:xfrm>
          <a:off x="1115616" y="4149080"/>
          <a:ext cx="7957762" cy="1112520"/>
        </p:xfrm>
        <a:graphic>
          <a:graphicData uri="http://schemas.openxmlformats.org/drawingml/2006/table">
            <a:tbl>
              <a:tblPr firstRow="1" bandRow="1">
                <a:tableStyleId>{21E4AEA4-8DFA-4A89-87EB-49C32662AFE0}</a:tableStyleId>
              </a:tblPr>
              <a:tblGrid>
                <a:gridCol w="396922"/>
                <a:gridCol w="1008112"/>
                <a:gridCol w="1008112"/>
                <a:gridCol w="1368152"/>
                <a:gridCol w="1152128"/>
                <a:gridCol w="936104"/>
                <a:gridCol w="1152128"/>
                <a:gridCol w="936104"/>
              </a:tblGrid>
              <a:tr h="370840">
                <a:tc>
                  <a:txBody>
                    <a:bodyPr/>
                    <a:lstStyle/>
                    <a:p>
                      <a:endParaRPr lang="en-GB"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Monday</a:t>
                      </a:r>
                      <a:endParaRPr lang="en-GB"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Tuesday</a:t>
                      </a:r>
                      <a:endParaRPr lang="en-GB"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Wednesday</a:t>
                      </a:r>
                      <a:endParaRPr lang="en-GB"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Thursday</a:t>
                      </a:r>
                      <a:endParaRPr lang="en-GB"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Friday</a:t>
                      </a:r>
                      <a:endParaRPr lang="en-GB"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Saturday</a:t>
                      </a:r>
                      <a:endParaRPr lang="en-GB"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Sunday</a:t>
                      </a:r>
                      <a:endParaRPr lang="en-GB" dirty="0">
                        <a:latin typeface="Times New Roman" panose="02020603050405020304" pitchFamily="18" charset="0"/>
                        <a:cs typeface="Times New Roman" panose="02020603050405020304" pitchFamily="18" charset="0"/>
                      </a:endParaRPr>
                    </a:p>
                  </a:txBody>
                  <a:tcPr/>
                </a:tc>
              </a:tr>
              <a:tr h="370840">
                <a:tc>
                  <a:txBody>
                    <a:bodyPr/>
                    <a:lstStyle/>
                    <a:p>
                      <a:r>
                        <a:rPr lang="en-GB" dirty="0">
                          <a:latin typeface="Times New Roman" panose="02020603050405020304" pitchFamily="18" charset="0"/>
                          <a:cs typeface="Times New Roman" panose="02020603050405020304" pitchFamily="18" charset="0"/>
                        </a:rPr>
                        <a:t>A</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420</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374</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434</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395</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637</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594</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679</a:t>
                      </a:r>
                      <a:endParaRPr lang="en-GB" dirty="0">
                        <a:latin typeface="Times New Roman" panose="02020603050405020304" pitchFamily="18" charset="0"/>
                        <a:cs typeface="Times New Roman" panose="02020603050405020304" pitchFamily="18" charset="0"/>
                      </a:endParaRPr>
                    </a:p>
                  </a:txBody>
                  <a:tcPr/>
                </a:tc>
              </a:tr>
              <a:tr h="370840">
                <a:tc>
                  <a:txBody>
                    <a:bodyPr/>
                    <a:lstStyle/>
                    <a:p>
                      <a:r>
                        <a:rPr lang="en-GB" dirty="0">
                          <a:latin typeface="Times New Roman" panose="02020603050405020304" pitchFamily="18" charset="0"/>
                          <a:cs typeface="Times New Roman" panose="02020603050405020304" pitchFamily="18" charset="0"/>
                        </a:rPr>
                        <a:t>B</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391</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343</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469</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412</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538</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521</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625</a:t>
                      </a:r>
                      <a:endParaRPr lang="en-GB" dirty="0">
                        <a:latin typeface="Times New Roman" panose="02020603050405020304" pitchFamily="18" charset="0"/>
                        <a:cs typeface="Times New Roman" panose="02020603050405020304" pitchFamily="18" charset="0"/>
                      </a:endParaRPr>
                    </a:p>
                  </a:txBody>
                  <a:tcPr/>
                </a:tc>
              </a:tr>
            </a:tbl>
          </a:graphicData>
        </a:graphic>
      </p:graphicFrame>
      <p:sp>
        <p:nvSpPr>
          <p:cNvPr id="6" name="Date Placeholder 5"/>
          <p:cNvSpPr>
            <a:spLocks noGrp="1"/>
          </p:cNvSpPr>
          <p:nvPr>
            <p:ph type="dt" sz="half" idx="10"/>
          </p:nvPr>
        </p:nvSpPr>
        <p:spPr/>
        <p:txBody>
          <a:bodyPr/>
          <a:lstStyle/>
          <a:p>
            <a:pPr>
              <a:defRPr/>
            </a:pPr>
            <a:fld id="{193A2F2C-D1C8-41D6-9A97-E97066F99D09}" type="datetime1">
              <a:rPr lang="en-US" altLang="zh-CN" smtClean="0"/>
            </a:fld>
            <a:endParaRPr lang="en-US" altLang="zh-CN"/>
          </a:p>
        </p:txBody>
      </p:sp>
      <p:sp>
        <p:nvSpPr>
          <p:cNvPr id="7" name="Footer Placeholder 6"/>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15616" y="1166018"/>
                <a:ext cx="8028384" cy="4525963"/>
              </a:xfrm>
            </p:spPr>
            <p:txBody>
              <a:bodyPr/>
              <a:lstStyle/>
              <a:p>
                <a:pPr marL="0" indent="0" algn="just">
                  <a:buNone/>
                </a:pPr>
                <a:r>
                  <a:rPr lang="en-US" dirty="0">
                    <a:latin typeface="Times New Roman" panose="02020603050405020304" pitchFamily="18" charset="0"/>
                    <a:cs typeface="Times New Roman" panose="02020603050405020304" pitchFamily="18" charset="0"/>
                  </a:rPr>
                  <a:t>The </a:t>
                </a:r>
                <a:r>
                  <a:rPr lang="en-US" dirty="0">
                    <a:solidFill>
                      <a:srgbClr val="002060"/>
                    </a:solidFill>
                    <a:latin typeface="Times New Roman" panose="02020603050405020304" pitchFamily="18" charset="0"/>
                    <a:cs typeface="Times New Roman" panose="02020603050405020304" pitchFamily="18" charset="0"/>
                  </a:rPr>
                  <a:t>point estimate </a:t>
                </a:r>
                <a:r>
                  <a:rPr lang="en-US" dirty="0">
                    <a:latin typeface="Times New Roman" panose="02020603050405020304" pitchFamily="18" charset="0"/>
                    <a:cs typeface="Times New Roman" panose="02020603050405020304" pitchFamily="18" charset="0"/>
                  </a:rPr>
                  <a:t>for the difference between the proportions is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2</m:t>
                        </m:r>
                      </m:sub>
                    </m:sSub>
                  </m:oMath>
                </a14:m>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acc>
                            <m:accPr>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acc>
                            <m:accPr>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 </m:t>
                      </m:r>
                      <m:f>
                        <m:fPr>
                          <m:ctrlPr>
                            <a:rPr lang="en-US" i="1">
                              <a:latin typeface="Cambria Math" panose="02040503050406030204" pitchFamily="18" charset="0"/>
                              <a:cs typeface="Times New Roman" panose="02020603050405020304" pitchFamily="18" charset="0"/>
                            </a:rPr>
                          </m:ctrlPr>
                        </m:fPr>
                        <m:num>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𝑋</m:t>
                              </m:r>
                            </m:e>
                            <m:sub>
                              <m:r>
                                <a:rPr lang="en-US" i="1">
                                  <a:latin typeface="Cambria Math" panose="02040503050406030204" pitchFamily="18" charset="0"/>
                                  <a:cs typeface="Times New Roman" panose="02020603050405020304" pitchFamily="18" charset="0"/>
                                </a:rPr>
                                <m:t>1</m:t>
                              </m:r>
                            </m:sub>
                          </m:sSub>
                        </m:num>
                        <m:den>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1</m:t>
                              </m:r>
                            </m:sub>
                          </m:sSub>
                        </m:den>
                      </m:f>
                      <m:r>
                        <a:rPr lang="en-US" i="1">
                          <a:latin typeface="Cambria Math" panose="02040503050406030204" pitchFamily="18" charset="0"/>
                          <a:cs typeface="Times New Roman" panose="02020603050405020304" pitchFamily="18" charset="0"/>
                        </a:rPr>
                        <m:t> − </m:t>
                      </m:r>
                      <m:f>
                        <m:fPr>
                          <m:ctrlPr>
                            <a:rPr lang="en-US" i="1">
                              <a:latin typeface="Cambria Math" panose="02040503050406030204" pitchFamily="18" charset="0"/>
                              <a:cs typeface="Times New Roman" panose="02020603050405020304" pitchFamily="18" charset="0"/>
                            </a:rPr>
                          </m:ctrlPr>
                        </m:fPr>
                        <m:num>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𝑋</m:t>
                              </m:r>
                            </m:e>
                            <m:sub>
                              <m:r>
                                <a:rPr lang="en-US" i="1">
                                  <a:latin typeface="Cambria Math" panose="02040503050406030204" pitchFamily="18" charset="0"/>
                                  <a:cs typeface="Times New Roman" panose="02020603050405020304" pitchFamily="18" charset="0"/>
                                </a:rPr>
                                <m:t>2</m:t>
                              </m:r>
                            </m:sub>
                          </m:sSub>
                        </m:num>
                        <m:den>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2</m:t>
                              </m:r>
                            </m:sub>
                          </m:sSub>
                        </m:den>
                      </m:f>
                    </m:oMath>
                  </m:oMathPara>
                </a14:m>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The population mean of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acc>
                          <m:accPr>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acc>
                          <m:accPr>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2</m:t>
                        </m:r>
                      </m:sub>
                    </m:sSub>
                  </m:oMath>
                </a14:m>
                <a:r>
                  <a:rPr lang="en-US" dirty="0">
                    <a:latin typeface="Times New Roman" panose="02020603050405020304" pitchFamily="18" charset="0"/>
                    <a:cs typeface="Times New Roman" panose="02020603050405020304" pitchFamily="18" charset="0"/>
                  </a:rPr>
                  <a:t> is,</a:t>
                </a:r>
                <a:endParaRPr lang="en-US"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𝐸</m:t>
                          </m:r>
                          <m:r>
                            <a:rPr lang="en-US" i="1">
                              <a:latin typeface="Cambria Math" panose="02040503050406030204" pitchFamily="18" charset="0"/>
                              <a:cs typeface="Times New Roman" panose="02020603050405020304" pitchFamily="18" charset="0"/>
                            </a:rPr>
                            <m:t>(</m:t>
                          </m:r>
                          <m:acc>
                            <m:accPr>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acc>
                            <m:accPr>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2</m:t>
                          </m:r>
                        </m:sub>
                      </m:sSub>
                    </m:oMath>
                  </m:oMathPara>
                </a14:m>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The population variance of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acc>
                          <m:accPr>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acc>
                          <m:accPr>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2</m:t>
                        </m:r>
                      </m:sub>
                    </m:sSub>
                  </m:oMath>
                </a14:m>
                <a:r>
                  <a:rPr lang="en-US" dirty="0">
                    <a:latin typeface="Times New Roman" panose="02020603050405020304" pitchFamily="18" charset="0"/>
                    <a:cs typeface="Times New Roman" panose="02020603050405020304" pitchFamily="18" charset="0"/>
                  </a:rPr>
                  <a:t> is,</a:t>
                </a:r>
                <a:endParaRPr lang="en-US"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cs typeface="Times New Roman" panose="02020603050405020304" pitchFamily="18" charset="0"/>
                            </a:rPr>
                          </m:ctrlPr>
                        </m:fPr>
                        <m:num>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1</m:t>
                          </m:r>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num>
                        <m:den>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1</m:t>
                              </m:r>
                            </m:sub>
                          </m:sSub>
                        </m:den>
                      </m:f>
                      <m:r>
                        <a:rPr lang="en-US" i="1">
                          <a:latin typeface="Cambria Math" panose="02040503050406030204" pitchFamily="18" charset="0"/>
                          <a:cs typeface="Times New Roman" panose="02020603050405020304" pitchFamily="18" charset="0"/>
                        </a:rPr>
                        <m:t> − </m:t>
                      </m:r>
                      <m:f>
                        <m:fPr>
                          <m:ctrlPr>
                            <a:rPr lang="en-US" i="1">
                              <a:latin typeface="Cambria Math" panose="02040503050406030204" pitchFamily="18" charset="0"/>
                              <a:cs typeface="Times New Roman" panose="02020603050405020304" pitchFamily="18" charset="0"/>
                            </a:rPr>
                          </m:ctrlPr>
                        </m:fPr>
                        <m:num>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1</m:t>
                          </m:r>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m:t>
                          </m:r>
                        </m:num>
                        <m:den>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2</m:t>
                              </m:r>
                            </m:sub>
                          </m:sSub>
                        </m:den>
                      </m:f>
                    </m:oMath>
                  </m:oMathPara>
                </a14:m>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115616" y="1166018"/>
                <a:ext cx="8028384" cy="4525963"/>
              </a:xfrm>
              <a:blipFill rotWithShape="1">
                <a:blip r:embed="rId1"/>
                <a:stretch>
                  <a:fillRect l="-7" t="-3" b="-3048"/>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F372CA2F-3C1C-4A58-87CF-4253614934B2}"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24" y="1600202"/>
            <a:ext cx="7499176" cy="4525963"/>
          </a:xfrm>
        </p:spPr>
        <p:txBody>
          <a:bodyPr/>
          <a:lstStyle/>
          <a:p>
            <a:pPr marL="514350" indent="-514350" algn="just">
              <a:buFont typeface="+mj-lt"/>
              <a:buAutoNum type="alphaLcParenR"/>
            </a:pPr>
            <a:r>
              <a:rPr lang="en-IN" dirty="0">
                <a:latin typeface="Times New Roman" panose="02020603050405020304" pitchFamily="18" charset="0"/>
                <a:cs typeface="Times New Roman" panose="02020603050405020304" pitchFamily="18" charset="0"/>
              </a:rPr>
              <a:t>Construct a 95% confidence interval for the mean difference.</a:t>
            </a:r>
            <a:endParaRPr lang="en-IN" dirty="0">
              <a:latin typeface="Times New Roman" panose="02020603050405020304" pitchFamily="18" charset="0"/>
              <a:cs typeface="Times New Roman" panose="02020603050405020304" pitchFamily="18" charset="0"/>
            </a:endParaRPr>
          </a:p>
          <a:p>
            <a:pPr marL="514350" indent="-514350" algn="just">
              <a:buFont typeface="+mj-lt"/>
              <a:buAutoNum type="alphaLcParenR"/>
            </a:pPr>
            <a:r>
              <a:rPr lang="en-IN" dirty="0">
                <a:latin typeface="Times New Roman" panose="02020603050405020304" pitchFamily="18" charset="0"/>
                <a:cs typeface="Times New Roman" panose="02020603050405020304" pitchFamily="18" charset="0"/>
              </a:rPr>
              <a:t>Test the hypothesis that the demand for item A is higher than the demand for item B. Use 5% level of significance.</a:t>
            </a:r>
            <a:endParaRPr lang="en-GB"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6A2E8B4C-57B5-4369-B1E2-D91A879868E7}"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24" y="1600202"/>
            <a:ext cx="7499176" cy="4525963"/>
          </a:xfrm>
        </p:spPr>
        <p:txBody>
          <a:bodyPr/>
          <a:lstStyle/>
          <a:p>
            <a:pPr marL="0" indent="0" algn="just">
              <a:buNone/>
            </a:pPr>
            <a:r>
              <a:rPr lang="en-US" sz="2000" dirty="0">
                <a:latin typeface="Times New Roman" panose="02020603050405020304" pitchFamily="18" charset="0"/>
                <a:cs typeface="Times New Roman" panose="02020603050405020304" pitchFamily="18" charset="0"/>
              </a:rPr>
              <a:t>A test preparation company claims that its SAT preparation course improves SAT math scores. The company administers the SAT to 9 randomly selected students and determines their scores. The same students then participate in the course. Upon completion, they retake the SAT. The results are presented below:</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Before:	436	431	270	463	528	377	397	413	525		</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After:	443	429	287	501	522	380	402	450	548	</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Test the claim that the preparatory course improves SAT math scores at the 10% level of significance. (Assume that the differences between the scores have an approximate normal distribution.)  </a:t>
            </a: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dirty="0"/>
          </a:p>
        </p:txBody>
      </p:sp>
      <p:sp>
        <p:nvSpPr>
          <p:cNvPr id="5" name="Title 1"/>
          <p:cNvSpPr>
            <a:spLocks noGrp="1"/>
          </p:cNvSpPr>
          <p:nvPr>
            <p:ph type="title"/>
          </p:nvPr>
        </p:nvSpPr>
        <p:spPr>
          <a:xfrm>
            <a:off x="1187624" y="274638"/>
            <a:ext cx="7499176" cy="1143000"/>
          </a:xfrm>
        </p:spPr>
        <p:txBody>
          <a:bodyPr/>
          <a:lstStyle/>
          <a:p>
            <a:pPr algn="l"/>
            <a:r>
              <a:rPr lang="en-IN"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a:t>
            </a:r>
            <a:endParaRPr lang="en-GB"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pPr>
              <a:defRPr/>
            </a:pPr>
            <a:fld id="{1808E40F-BFF6-4819-9C1F-468404039C41}" type="datetime1">
              <a:rPr lang="en-US" altLang="zh-CN" smtClean="0"/>
            </a:fld>
            <a:endParaRPr lang="en-US" altLang="zh-CN"/>
          </a:p>
        </p:txBody>
      </p:sp>
      <p:sp>
        <p:nvSpPr>
          <p:cNvPr id="6" name="Footer Placeholder 5"/>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0685" y="2453640"/>
            <a:ext cx="8229600" cy="975360"/>
          </a:xfrm>
        </p:spPr>
        <p:txBody>
          <a:bodyPr/>
          <a:lstStyle/>
          <a:p>
            <a:pPr marL="0" indent="0" algn="ctr">
              <a:buNone/>
            </a:pPr>
            <a:r>
              <a:rPr lang="en-US" sz="3600" dirty="0">
                <a:latin typeface="Times New Roman" panose="02020603050405020304" pitchFamily="18" charset="0"/>
                <a:cs typeface="Times New Roman" panose="02020603050405020304" pitchFamily="18" charset="0"/>
              </a:rPr>
              <a:t>Check out tutorial </a:t>
            </a:r>
            <a:r>
              <a:rPr lang="en-NZ" altLang="en-US" sz="3600" dirty="0">
                <a:latin typeface="Times New Roman" panose="02020603050405020304" pitchFamily="18" charset="0"/>
                <a:cs typeface="Times New Roman" panose="02020603050405020304" pitchFamily="18" charset="0"/>
              </a:rPr>
              <a:t>5</a:t>
            </a:r>
            <a:r>
              <a:rPr lang="en-US" sz="3600" dirty="0">
                <a:latin typeface="Times New Roman" panose="02020603050405020304" pitchFamily="18" charset="0"/>
                <a:cs typeface="Times New Roman" panose="02020603050405020304" pitchFamily="18" charset="0"/>
              </a:rPr>
              <a:t> Questions!</a:t>
            </a:r>
            <a:endParaRPr lang="en-US" sz="3600" dirty="0">
              <a:latin typeface="Times New Roman" panose="02020603050405020304" pitchFamily="18" charset="0"/>
              <a:cs typeface="Times New Roman" panose="02020603050405020304" pitchFamily="18" charset="0"/>
            </a:endParaRPr>
          </a:p>
          <a:p>
            <a:pPr marL="0" indent="0">
              <a:buNone/>
            </a:pPr>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0"/>
          </p:nvPr>
        </p:nvSpPr>
        <p:spPr/>
        <p:txBody>
          <a:bodyPr/>
          <a:lstStyle/>
          <a:p>
            <a:r>
              <a:rPr lang="en-US" altLang="en-US"/>
              <a:t>MC3020-2023</a:t>
            </a:r>
            <a:endParaRPr lang="en-US" altLang="en-US"/>
          </a:p>
        </p:txBody>
      </p:sp>
      <p:sp>
        <p:nvSpPr>
          <p:cNvPr id="7" name="Date Placeholder 6"/>
          <p:cNvSpPr>
            <a:spLocks noGrp="1"/>
          </p:cNvSpPr>
          <p:nvPr>
            <p:ph type="dt" sz="half" idx="12"/>
          </p:nvPr>
        </p:nvSpPr>
        <p:spPr/>
        <p:txBody>
          <a:bodyPr/>
          <a:lstStyle/>
          <a:p>
            <a:fld id="{D865DE4A-CAA7-4CC9-AEB0-FE370266C4F4}" type="datetime5">
              <a:rPr lang="en-NZ" altLang="en-US" smtClean="0"/>
            </a:fld>
            <a:endParaRPr lang="en-US" altLang="en-US"/>
          </a:p>
        </p:txBody>
      </p:sp>
      <p:sp>
        <p:nvSpPr>
          <p:cNvPr id="8" name="Slide Number Placeholder 7"/>
          <p:cNvSpPr>
            <a:spLocks noGrp="1"/>
          </p:cNvSpPr>
          <p:nvPr>
            <p:ph type="sldNum" sz="quarter" idx="11"/>
          </p:nvPr>
        </p:nvSpPr>
        <p:spPr/>
        <p:txBody>
          <a:bodyPr/>
          <a:lstStyle/>
          <a:p>
            <a:fld id="{E6D38F6D-B68C-43EA-8D93-D9BC679B8240}" type="slidenum">
              <a:rPr lang="en-US" altLang="en-US" smtClean="0"/>
            </a:fld>
            <a:endParaRPr lang="en-US" altLang="en-US"/>
          </a:p>
        </p:txBody>
      </p:sp>
    </p:spTree>
  </p:cSld>
  <p:clrMapOvr>
    <a:masterClrMapping/>
  </p:clrMapOvr>
  <p:transition spd="slow">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8666" y="2420888"/>
            <a:ext cx="7056784" cy="1143000"/>
          </a:xfrm>
        </p:spPr>
        <p:txBody>
          <a:bodyPr/>
          <a:lstStyle/>
          <a:p>
            <a:r>
              <a:rPr lang="en-US" sz="7500" dirty="0">
                <a:solidFill>
                  <a:srgbClr val="002060"/>
                </a:solidFill>
                <a:latin typeface="Times New Roman" panose="02020603050405020304" pitchFamily="18" charset="0"/>
                <a:cs typeface="Times New Roman" panose="02020603050405020304" pitchFamily="18" charset="0"/>
              </a:rPr>
              <a:t>Assignment – 3</a:t>
            </a:r>
            <a:br>
              <a:rPr lang="en-US" sz="7500" dirty="0">
                <a:solidFill>
                  <a:srgbClr val="002060"/>
                </a:solidFill>
                <a:latin typeface="Times New Roman" panose="02020603050405020304" pitchFamily="18" charset="0"/>
                <a:cs typeface="Times New Roman" panose="02020603050405020304" pitchFamily="18" charset="0"/>
              </a:rPr>
            </a:br>
            <a:br>
              <a:rPr lang="en-US" sz="7500" dirty="0">
                <a:solidFill>
                  <a:srgbClr val="002060"/>
                </a:solidFill>
                <a:latin typeface="Times New Roman" panose="02020603050405020304" pitchFamily="18" charset="0"/>
                <a:cs typeface="Times New Roman" panose="02020603050405020304" pitchFamily="18" charset="0"/>
              </a:rPr>
            </a:br>
            <a:r>
              <a:rPr lang="en-NZ" altLang="en-US" sz="7500" dirty="0">
                <a:solidFill>
                  <a:srgbClr val="002060"/>
                </a:solidFill>
                <a:latin typeface="Times New Roman" panose="02020603050405020304" pitchFamily="18" charset="0"/>
                <a:cs typeface="Times New Roman" panose="02020603050405020304" pitchFamily="18" charset="0"/>
              </a:rPr>
              <a:t>14</a:t>
            </a:r>
            <a:r>
              <a:rPr lang="en-US" sz="7500" dirty="0">
                <a:solidFill>
                  <a:srgbClr val="002060"/>
                </a:solidFill>
                <a:latin typeface="Times New Roman" panose="02020603050405020304" pitchFamily="18" charset="0"/>
                <a:cs typeface="Times New Roman" panose="02020603050405020304" pitchFamily="18" charset="0"/>
              </a:rPr>
              <a:t> – 0</a:t>
            </a:r>
            <a:r>
              <a:rPr lang="en-NZ" altLang="en-US" sz="7500" dirty="0">
                <a:solidFill>
                  <a:srgbClr val="002060"/>
                </a:solidFill>
                <a:latin typeface="Times New Roman" panose="02020603050405020304" pitchFamily="18" charset="0"/>
                <a:cs typeface="Times New Roman" panose="02020603050405020304" pitchFamily="18" charset="0"/>
              </a:rPr>
              <a:t>5</a:t>
            </a:r>
            <a:r>
              <a:rPr lang="en-US" sz="7500" dirty="0">
                <a:solidFill>
                  <a:srgbClr val="002060"/>
                </a:solidFill>
                <a:latin typeface="Times New Roman" panose="02020603050405020304" pitchFamily="18" charset="0"/>
                <a:cs typeface="Times New Roman" panose="02020603050405020304" pitchFamily="18" charset="0"/>
              </a:rPr>
              <a:t> – 202</a:t>
            </a:r>
            <a:r>
              <a:rPr lang="en-NZ" altLang="en-US" sz="7500" dirty="0">
                <a:solidFill>
                  <a:srgbClr val="002060"/>
                </a:solidFill>
                <a:latin typeface="Times New Roman" panose="02020603050405020304" pitchFamily="18" charset="0"/>
                <a:cs typeface="Times New Roman" panose="02020603050405020304" pitchFamily="18" charset="0"/>
              </a:rPr>
              <a:t>4</a:t>
            </a:r>
            <a:br>
              <a:rPr lang="en-US" sz="7500" dirty="0">
                <a:solidFill>
                  <a:srgbClr val="002060"/>
                </a:solidFill>
                <a:latin typeface="Times New Roman" panose="02020603050405020304" pitchFamily="18" charset="0"/>
                <a:cs typeface="Times New Roman" panose="02020603050405020304" pitchFamily="18" charset="0"/>
              </a:rPr>
            </a:br>
            <a:r>
              <a:rPr lang="en-US" sz="7500" dirty="0">
                <a:solidFill>
                  <a:srgbClr val="002060"/>
                </a:solidFill>
                <a:latin typeface="Times New Roman" panose="02020603050405020304" pitchFamily="18" charset="0"/>
                <a:cs typeface="Times New Roman" panose="02020603050405020304" pitchFamily="18" charset="0"/>
              </a:rPr>
              <a:t>@</a:t>
            </a:r>
            <a:r>
              <a:rPr lang="en-NZ" altLang="en-US" sz="7500" dirty="0">
                <a:solidFill>
                  <a:srgbClr val="002060"/>
                </a:solidFill>
                <a:latin typeface="Times New Roman" panose="02020603050405020304" pitchFamily="18" charset="0"/>
                <a:cs typeface="Times New Roman" panose="02020603050405020304" pitchFamily="18" charset="0"/>
              </a:rPr>
              <a:t>9</a:t>
            </a:r>
            <a:r>
              <a:rPr lang="en-US" sz="7500" dirty="0">
                <a:solidFill>
                  <a:srgbClr val="002060"/>
                </a:solidFill>
                <a:latin typeface="Times New Roman" panose="02020603050405020304" pitchFamily="18" charset="0"/>
                <a:cs typeface="Times New Roman" panose="02020603050405020304" pitchFamily="18" charset="0"/>
              </a:rPr>
              <a:t>.00am</a:t>
            </a:r>
            <a:endParaRPr lang="en-NZ" sz="7500" dirty="0">
              <a:solidFill>
                <a:srgbClr val="00206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1DA34FE-5498-4D7A-B2B9-BB5A13EF9509}" type="datetime1">
              <a:rPr lang="en-US" altLang="en-US" smtClean="0"/>
            </a:fld>
            <a:endParaRPr lang="es-ES" altLang="en-US"/>
          </a:p>
        </p:txBody>
      </p:sp>
      <p:sp>
        <p:nvSpPr>
          <p:cNvPr id="5" name="Footer Placeholder 4"/>
          <p:cNvSpPr>
            <a:spLocks noGrp="1"/>
          </p:cNvSpPr>
          <p:nvPr>
            <p:ph type="ftr" sz="quarter" idx="11"/>
          </p:nvPr>
        </p:nvSpPr>
        <p:spPr/>
        <p:txBody>
          <a:bodyPr/>
          <a:lstStyle/>
          <a:p>
            <a:r>
              <a:rPr lang="es-ES" altLang="en-US"/>
              <a:t>MC3020</a:t>
            </a:r>
            <a:endParaRPr lang="es-ES" altLang="en-US"/>
          </a:p>
        </p:txBody>
      </p:sp>
      <p:sp>
        <p:nvSpPr>
          <p:cNvPr id="6" name="Slide Number Placeholder 5"/>
          <p:cNvSpPr>
            <a:spLocks noGrp="1"/>
          </p:cNvSpPr>
          <p:nvPr>
            <p:ph type="sldNum" sz="quarter" idx="12"/>
          </p:nvPr>
        </p:nvSpPr>
        <p:spPr/>
        <p:txBody>
          <a:bodyPr/>
          <a:lstStyle/>
          <a:p>
            <a:fld id="{2F8A1861-9E00-46F6-A719-9DBB27C74A07}" type="slidenum">
              <a:rPr lang="es-ES" altLang="en-US" smtClean="0"/>
            </a:fld>
            <a:endParaRPr lang="es-E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772816"/>
            <a:ext cx="8001000" cy="1216025"/>
          </a:xfrm>
        </p:spPr>
        <p:txBody>
          <a:bodyPr/>
          <a:lstStyle/>
          <a:p>
            <a:pPr algn="ctr"/>
            <a:r>
              <a:rPr lang="en-US" sz="5000" b="1" dirty="0">
                <a:solidFill>
                  <a:srgbClr val="C00000"/>
                </a:solidFill>
                <a:latin typeface="Times New Roman" panose="02020603050405020304" pitchFamily="18" charset="0"/>
                <a:cs typeface="Times New Roman" panose="02020603050405020304" pitchFamily="18" charset="0"/>
              </a:rPr>
              <a:t>Comparing Two Independent Population Variances</a:t>
            </a:r>
            <a:endParaRPr lang="en-US" sz="5000" dirty="0">
              <a:solidFill>
                <a:srgbClr val="C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3" name="Date Placeholder 2"/>
          <p:cNvSpPr>
            <a:spLocks noGrp="1"/>
          </p:cNvSpPr>
          <p:nvPr>
            <p:ph type="dt" sz="half" idx="10"/>
          </p:nvPr>
        </p:nvSpPr>
        <p:spPr/>
        <p:txBody>
          <a:bodyPr/>
          <a:lstStyle/>
          <a:p>
            <a:pPr>
              <a:defRPr/>
            </a:pPr>
            <a:fld id="{BC96061F-BA1D-40F2-9CBB-21325E9AC43C}"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59632" y="764704"/>
                <a:ext cx="7427168" cy="4525963"/>
              </a:xfrm>
            </p:spPr>
            <p:txBody>
              <a:bodyPr/>
              <a:lstStyle/>
              <a:p>
                <a:pPr marL="0" indent="0" algn="just">
                  <a:buNone/>
                </a:pPr>
                <a:r>
                  <a:rPr lang="en-IN" dirty="0">
                    <a:latin typeface="Times New Roman" panose="02020603050405020304" pitchFamily="18" charset="0"/>
                    <a:cs typeface="Times New Roman" panose="02020603050405020304" pitchFamily="18" charset="0"/>
                  </a:rPr>
                  <a:t>Let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𝑋</m:t>
                        </m:r>
                      </m:e>
                      <m:sub>
                        <m:r>
                          <a:rPr lang="en-GB" i="1">
                            <a:latin typeface="Cambria Math" panose="02040503050406030204" pitchFamily="18" charset="0"/>
                            <a:cs typeface="Times New Roman" panose="02020603050405020304" pitchFamily="18" charset="0"/>
                          </a:rPr>
                          <m:t>1</m:t>
                        </m:r>
                      </m:sub>
                    </m:sSub>
                    <m:r>
                      <a:rPr lang="en-GB" i="1">
                        <a:latin typeface="Cambria Math" panose="02040503050406030204" pitchFamily="18" charset="0"/>
                        <a:cs typeface="Times New Roman" panose="02020603050405020304" pitchFamily="18" charset="0"/>
                      </a:rPr>
                      <m:t>,</m:t>
                    </m:r>
                    <m:sSub>
                      <m:sSubPr>
                        <m:ctrlPr>
                          <a:rPr lang="en-IN"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𝑋</m:t>
                        </m:r>
                      </m:e>
                      <m:sub>
                        <m:r>
                          <a:rPr lang="en-GB" i="1">
                            <a:latin typeface="Cambria Math" panose="02040503050406030204" pitchFamily="18" charset="0"/>
                            <a:cs typeface="Times New Roman" panose="02020603050405020304" pitchFamily="18" charset="0"/>
                          </a:rPr>
                          <m:t>2</m:t>
                        </m:r>
                      </m:sub>
                    </m:sSub>
                    <m:r>
                      <a:rPr lang="en-GB" i="1">
                        <a:latin typeface="Cambria Math" panose="02040503050406030204" pitchFamily="18" charset="0"/>
                        <a:cs typeface="Times New Roman" panose="02020603050405020304" pitchFamily="18" charset="0"/>
                      </a:rPr>
                      <m:t>,   .   .   .  .</m:t>
                    </m:r>
                    <m:sSub>
                      <m:sSubPr>
                        <m:ctrlPr>
                          <a:rPr lang="en-IN"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𝑋</m:t>
                        </m:r>
                      </m:e>
                      <m:sub>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𝑛</m:t>
                            </m:r>
                          </m:e>
                          <m:sub>
                            <m:r>
                              <a:rPr lang="en-GB" i="1">
                                <a:latin typeface="Cambria Math" panose="02040503050406030204" pitchFamily="18" charset="0"/>
                                <a:cs typeface="Times New Roman" panose="02020603050405020304" pitchFamily="18" charset="0"/>
                              </a:rPr>
                              <m:t>1</m:t>
                            </m:r>
                          </m:sub>
                        </m:sSub>
                      </m:sub>
                    </m:sSub>
                  </m:oMath>
                </a14:m>
                <a:r>
                  <a:rPr lang="en-IN" dirty="0">
                    <a:latin typeface="Times New Roman" panose="02020603050405020304" pitchFamily="18" charset="0"/>
                    <a:cs typeface="Times New Roman" panose="02020603050405020304" pitchFamily="18" charset="0"/>
                  </a:rPr>
                  <a:t>be a random sample from a population with mean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1</m:t>
                        </m:r>
                      </m:sub>
                    </m:sSub>
                  </m:oMath>
                </a14:m>
                <a:r>
                  <a:rPr lang="en-IN" dirty="0">
                    <a:latin typeface="Times New Roman" panose="02020603050405020304" pitchFamily="18" charset="0"/>
                    <a:cs typeface="Times New Roman" panose="02020603050405020304" pitchFamily="18" charset="0"/>
                  </a:rPr>
                  <a:t> and variance </a:t>
                </a:r>
                <a14:m>
                  <m:oMath xmlns:m="http://schemas.openxmlformats.org/officeDocument/2006/math">
                    <m:sSubSup>
                      <m:sSubSupPr>
                        <m:ctrlPr>
                          <a:rPr lang="en-IN" i="1">
                            <a:latin typeface="Cambria Math" panose="02040503050406030204" pitchFamily="18" charset="0"/>
                            <a:cs typeface="Times New Roman" panose="02020603050405020304" pitchFamily="18" charset="0"/>
                          </a:rPr>
                        </m:ctrlPr>
                      </m:sSubSupPr>
                      <m:e>
                        <m:r>
                          <a:rPr lang="en-IN" i="1">
                            <a:latin typeface="Cambria Math" panose="02040503050406030204" pitchFamily="18" charset="0"/>
                            <a:ea typeface="Cambria Math" panose="02040503050406030204" pitchFamily="18" charset="0"/>
                            <a:cs typeface="Times New Roman" panose="02020603050405020304" pitchFamily="18" charset="0"/>
                          </a:rPr>
                          <m:t>𝜎</m:t>
                        </m:r>
                      </m:e>
                      <m:sub>
                        <m:r>
                          <a:rPr lang="en-GB" i="1">
                            <a:latin typeface="Cambria Math" panose="02040503050406030204" pitchFamily="18" charset="0"/>
                            <a:cs typeface="Times New Roman" panose="02020603050405020304" pitchFamily="18" charset="0"/>
                          </a:rPr>
                          <m:t>1</m:t>
                        </m:r>
                      </m:sub>
                      <m:sup>
                        <m:r>
                          <a:rPr lang="en-GB" i="1">
                            <a:latin typeface="Cambria Math" panose="02040503050406030204" pitchFamily="18" charset="0"/>
                            <a:cs typeface="Times New Roman" panose="02020603050405020304" pitchFamily="18" charset="0"/>
                          </a:rPr>
                          <m:t>2</m:t>
                        </m:r>
                      </m:sup>
                    </m:sSubSup>
                  </m:oMath>
                </a14:m>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Let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𝑌</m:t>
                        </m:r>
                      </m:e>
                      <m:sub>
                        <m:r>
                          <a:rPr lang="en-GB" i="1">
                            <a:latin typeface="Cambria Math" panose="02040503050406030204" pitchFamily="18" charset="0"/>
                            <a:cs typeface="Times New Roman" panose="02020603050405020304" pitchFamily="18" charset="0"/>
                          </a:rPr>
                          <m:t>1</m:t>
                        </m:r>
                      </m:sub>
                    </m:sSub>
                    <m:r>
                      <a:rPr lang="en-GB" i="1">
                        <a:latin typeface="Cambria Math" panose="02040503050406030204" pitchFamily="18" charset="0"/>
                        <a:cs typeface="Times New Roman" panose="02020603050405020304" pitchFamily="18" charset="0"/>
                      </a:rPr>
                      <m:t>,</m:t>
                    </m:r>
                    <m:sSub>
                      <m:sSubPr>
                        <m:ctrlPr>
                          <a:rPr lang="en-IN"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𝑌</m:t>
                        </m:r>
                      </m:e>
                      <m:sub>
                        <m:r>
                          <a:rPr lang="en-GB" i="1">
                            <a:latin typeface="Cambria Math" panose="02040503050406030204" pitchFamily="18" charset="0"/>
                            <a:cs typeface="Times New Roman" panose="02020603050405020304" pitchFamily="18" charset="0"/>
                          </a:rPr>
                          <m:t>2</m:t>
                        </m:r>
                      </m:sub>
                    </m:sSub>
                    <m:r>
                      <a:rPr lang="en-GB" i="1">
                        <a:latin typeface="Cambria Math" panose="02040503050406030204" pitchFamily="18" charset="0"/>
                        <a:cs typeface="Times New Roman" panose="02020603050405020304" pitchFamily="18" charset="0"/>
                      </a:rPr>
                      <m:t>,   .   .   .  .</m:t>
                    </m:r>
                    <m:sSub>
                      <m:sSubPr>
                        <m:ctrlPr>
                          <a:rPr lang="en-IN"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𝑌</m:t>
                        </m:r>
                      </m:e>
                      <m:sub>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𝑛</m:t>
                            </m:r>
                          </m:e>
                          <m:sub>
                            <m:r>
                              <a:rPr lang="en-GB" i="1">
                                <a:latin typeface="Cambria Math" panose="02040503050406030204" pitchFamily="18" charset="0"/>
                                <a:cs typeface="Times New Roman" panose="02020603050405020304" pitchFamily="18" charset="0"/>
                              </a:rPr>
                              <m:t>2</m:t>
                            </m:r>
                          </m:sub>
                        </m:sSub>
                      </m:sub>
                    </m:sSub>
                  </m:oMath>
                </a14:m>
                <a:r>
                  <a:rPr lang="en-IN" dirty="0">
                    <a:latin typeface="Times New Roman" panose="02020603050405020304" pitchFamily="18" charset="0"/>
                    <a:cs typeface="Times New Roman" panose="02020603050405020304" pitchFamily="18" charset="0"/>
                  </a:rPr>
                  <a:t>be a random sample from a population with mean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ea typeface="Cambria Math" panose="02040503050406030204" pitchFamily="18" charset="0"/>
                            <a:cs typeface="Times New Roman" panose="02020603050405020304" pitchFamily="18" charset="0"/>
                          </a:rPr>
                          <m:t>𝜇</m:t>
                        </m:r>
                      </m:e>
                      <m:sub>
                        <m:r>
                          <a:rPr lang="en-GB" i="1">
                            <a:latin typeface="Cambria Math" panose="02040503050406030204" pitchFamily="18" charset="0"/>
                            <a:cs typeface="Times New Roman" panose="02020603050405020304" pitchFamily="18" charset="0"/>
                          </a:rPr>
                          <m:t>2</m:t>
                        </m:r>
                      </m:sub>
                    </m:sSub>
                  </m:oMath>
                </a14:m>
                <a:r>
                  <a:rPr lang="en-IN" dirty="0">
                    <a:latin typeface="Times New Roman" panose="02020603050405020304" pitchFamily="18" charset="0"/>
                    <a:cs typeface="Times New Roman" panose="02020603050405020304" pitchFamily="18" charset="0"/>
                  </a:rPr>
                  <a:t> and variance </a:t>
                </a:r>
                <a14:m>
                  <m:oMath xmlns:m="http://schemas.openxmlformats.org/officeDocument/2006/math">
                    <m:sSubSup>
                      <m:sSubSupPr>
                        <m:ctrlPr>
                          <a:rPr lang="en-IN" i="1">
                            <a:latin typeface="Cambria Math" panose="02040503050406030204" pitchFamily="18" charset="0"/>
                            <a:cs typeface="Times New Roman" panose="02020603050405020304" pitchFamily="18" charset="0"/>
                          </a:rPr>
                        </m:ctrlPr>
                      </m:sSubSupPr>
                      <m:e>
                        <m:r>
                          <a:rPr lang="en-IN" i="1">
                            <a:latin typeface="Cambria Math" panose="02040503050406030204" pitchFamily="18" charset="0"/>
                            <a:ea typeface="Cambria Math" panose="02040503050406030204" pitchFamily="18" charset="0"/>
                            <a:cs typeface="Times New Roman" panose="02020603050405020304" pitchFamily="18" charset="0"/>
                          </a:rPr>
                          <m:t>𝜎</m:t>
                        </m:r>
                      </m:e>
                      <m:sub>
                        <m:r>
                          <a:rPr lang="en-GB" i="1">
                            <a:latin typeface="Cambria Math" panose="02040503050406030204" pitchFamily="18" charset="0"/>
                            <a:cs typeface="Times New Roman" panose="02020603050405020304" pitchFamily="18" charset="0"/>
                          </a:rPr>
                          <m:t>2</m:t>
                        </m:r>
                      </m:sub>
                      <m:sup>
                        <m:r>
                          <a:rPr lang="en-GB" i="1">
                            <a:latin typeface="Cambria Math" panose="02040503050406030204" pitchFamily="18" charset="0"/>
                            <a:cs typeface="Times New Roman" panose="02020603050405020304" pitchFamily="18" charset="0"/>
                          </a:rPr>
                          <m:t>2</m:t>
                        </m:r>
                      </m:sup>
                    </m:sSubSup>
                  </m:oMath>
                </a14:m>
                <a:r>
                  <a:rPr lang="en-IN" dirty="0">
                    <a:latin typeface="Times New Roman" panose="02020603050405020304" pitchFamily="18" charset="0"/>
                    <a:cs typeface="Times New Roman" panose="02020603050405020304" pitchFamily="18" charset="0"/>
                  </a:rPr>
                  <a:t>. The populations are independent. </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259632" y="764704"/>
                <a:ext cx="7427168" cy="4525963"/>
              </a:xfrm>
              <a:blipFill rotWithShape="1">
                <a:blip r:embed="rId1"/>
                <a:stretch>
                  <a:fillRect l="-6" t="-4" b="-19028"/>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40F6F45E-46CF-4A2B-8A47-5F302BE83F5F}"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59632" y="836712"/>
                <a:ext cx="7283152" cy="4525963"/>
              </a:xfrm>
            </p:spPr>
            <p:txBody>
              <a:bodyPr/>
              <a:lstStyle/>
              <a:p>
                <a:pPr marL="0" indent="0" algn="just">
                  <a:buNone/>
                </a:pPr>
                <a:r>
                  <a:rPr lang="en-US" dirty="0">
                    <a:latin typeface="Times New Roman" panose="02020603050405020304" pitchFamily="18" charset="0"/>
                    <a:cs typeface="Times New Roman" panose="02020603050405020304" pitchFamily="18" charset="0"/>
                  </a:rPr>
                  <a:t>As the variances cannot be negative, we consider the ratio of the two variances instead of their difference in making comparison between them.</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The point estimate for the ratio </a:t>
                </a:r>
                <a14:m>
                  <m:oMath xmlns:m="http://schemas.openxmlformats.org/officeDocument/2006/math">
                    <m:f>
                      <m:fPr>
                        <m:type m:val="skw"/>
                        <m:ctrlPr>
                          <a:rPr lang="en-US" i="1" smtClean="0">
                            <a:latin typeface="Cambria Math" panose="02040503050406030204" pitchFamily="18" charset="0"/>
                            <a:cs typeface="Times New Roman" panose="02020603050405020304" pitchFamily="18" charset="0"/>
                          </a:rPr>
                        </m:ctrlPr>
                      </m:fPr>
                      <m:num>
                        <m:sSubSup>
                          <m:sSubSupPr>
                            <m:ctrlPr>
                              <a:rPr lang="en-US" i="1" smtClean="0">
                                <a:latin typeface="Cambria Math" panose="02040503050406030204" pitchFamily="18" charset="0"/>
                                <a:cs typeface="Times New Roman" panose="02020603050405020304" pitchFamily="18" charset="0"/>
                              </a:rPr>
                            </m:ctrlPr>
                          </m:sSubSupPr>
                          <m:e>
                            <m:r>
                              <a:rPr lang="en-US"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2</m:t>
                            </m:r>
                          </m:sup>
                        </m:sSubSup>
                      </m:num>
                      <m:den>
                        <m:sSubSup>
                          <m:sSubSupPr>
                            <m:ctrlPr>
                              <a:rPr lang="en-US" i="1" smtClean="0">
                                <a:latin typeface="Cambria Math" panose="02040503050406030204" pitchFamily="18" charset="0"/>
                                <a:cs typeface="Times New Roman" panose="02020603050405020304" pitchFamily="18" charset="0"/>
                              </a:rPr>
                            </m:ctrlPr>
                          </m:sSubSupPr>
                          <m:e>
                            <m:r>
                              <a:rPr lang="en-US"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US" b="0" i="1" smtClean="0">
                                <a:latin typeface="Cambria Math" panose="02040503050406030204" pitchFamily="18" charset="0"/>
                                <a:cs typeface="Times New Roman" panose="02020603050405020304" pitchFamily="18" charset="0"/>
                              </a:rPr>
                              <m:t>2</m:t>
                            </m:r>
                          </m:sub>
                          <m:sup>
                            <m:r>
                              <a:rPr lang="en-US" b="0" i="1" smtClean="0">
                                <a:latin typeface="Cambria Math" panose="02040503050406030204" pitchFamily="18" charset="0"/>
                                <a:cs typeface="Times New Roman" panose="02020603050405020304" pitchFamily="18" charset="0"/>
                              </a:rPr>
                              <m:t>2</m:t>
                            </m:r>
                          </m:sup>
                        </m:sSubSup>
                      </m:den>
                    </m:f>
                  </m:oMath>
                </a14:m>
                <a:r>
                  <a:rPr lang="en-US" dirty="0">
                    <a:latin typeface="Times New Roman" panose="02020603050405020304" pitchFamily="18" charset="0"/>
                    <a:cs typeface="Times New Roman" panose="02020603050405020304" pitchFamily="18" charset="0"/>
                  </a:rPr>
                  <a:t> is </a:t>
                </a:r>
                <a14:m>
                  <m:oMath xmlns:m="http://schemas.openxmlformats.org/officeDocument/2006/math">
                    <m:f>
                      <m:fPr>
                        <m:type m:val="skw"/>
                        <m:ctrlPr>
                          <a:rPr lang="en-US" i="1">
                            <a:latin typeface="Cambria Math" panose="02040503050406030204" pitchFamily="18" charset="0"/>
                            <a:cs typeface="Times New Roman" panose="02020603050405020304" pitchFamily="18" charset="0"/>
                          </a:rPr>
                        </m:ctrlPr>
                      </m:fPr>
                      <m:num>
                        <m:sSubSup>
                          <m:sSubSupPr>
                            <m:ctrlPr>
                              <a:rPr lang="en-US" i="1">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𝑆</m:t>
                            </m:r>
                          </m:e>
                          <m:sub>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2</m:t>
                            </m:r>
                          </m:sup>
                        </m:sSubSup>
                      </m:num>
                      <m:den>
                        <m:sSubSup>
                          <m:sSubSupPr>
                            <m:ctrlPr>
                              <a:rPr lang="en-US" i="1">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𝑆</m:t>
                            </m:r>
                          </m:e>
                          <m:sub>
                            <m:r>
                              <a:rPr lang="en-US" i="1">
                                <a:latin typeface="Cambria Math" panose="02040503050406030204" pitchFamily="18" charset="0"/>
                                <a:cs typeface="Times New Roman" panose="02020603050405020304" pitchFamily="18" charset="0"/>
                              </a:rPr>
                              <m:t>2</m:t>
                            </m:r>
                          </m:sub>
                          <m:sup>
                            <m:r>
                              <a:rPr lang="en-US" i="1">
                                <a:latin typeface="Cambria Math" panose="02040503050406030204" pitchFamily="18" charset="0"/>
                                <a:cs typeface="Times New Roman" panose="02020603050405020304" pitchFamily="18" charset="0"/>
                              </a:rPr>
                              <m:t>2</m:t>
                            </m:r>
                          </m:sup>
                        </m:sSubSup>
                      </m:den>
                    </m:f>
                  </m:oMath>
                </a14:m>
                <a:r>
                  <a:rPr lang="en-US" dirty="0">
                    <a:latin typeface="Times New Roman" panose="02020603050405020304" pitchFamily="18" charset="0"/>
                    <a:cs typeface="Times New Roman" panose="02020603050405020304" pitchFamily="18" charset="0"/>
                  </a:rPr>
                  <a:t>where </a:t>
                </a:r>
                <a14:m>
                  <m:oMath xmlns:m="http://schemas.openxmlformats.org/officeDocument/2006/math">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𝑆</m:t>
                        </m:r>
                      </m:e>
                      <m:sub>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2</m:t>
                        </m:r>
                      </m:sup>
                    </m:sSubSup>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𝑆</m:t>
                        </m:r>
                      </m:e>
                      <m:sub>
                        <m:r>
                          <a:rPr lang="en-US" b="0" i="1" smtClean="0">
                            <a:latin typeface="Cambria Math" panose="02040503050406030204" pitchFamily="18" charset="0"/>
                            <a:cs typeface="Times New Roman" panose="02020603050405020304" pitchFamily="18" charset="0"/>
                          </a:rPr>
                          <m:t>2</m:t>
                        </m:r>
                      </m:sub>
                      <m:sup>
                        <m:r>
                          <a:rPr lang="en-US" i="1">
                            <a:latin typeface="Cambria Math" panose="02040503050406030204" pitchFamily="18" charset="0"/>
                            <a:cs typeface="Times New Roman" panose="02020603050405020304" pitchFamily="18" charset="0"/>
                          </a:rPr>
                          <m:t>2</m:t>
                        </m:r>
                      </m:sup>
                    </m:sSubSup>
                  </m:oMath>
                </a14:m>
                <a:r>
                  <a:rPr lang="en-US" dirty="0">
                    <a:latin typeface="Times New Roman" panose="02020603050405020304" pitchFamily="18" charset="0"/>
                    <a:cs typeface="Times New Roman" panose="02020603050405020304" pitchFamily="18" charset="0"/>
                  </a:rPr>
                  <a:t> are the respective sample variances.</a:t>
                </a:r>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259632" y="836712"/>
                <a:ext cx="7283152" cy="4525963"/>
              </a:xfrm>
              <a:blipFill rotWithShape="1">
                <a:blip r:embed="rId1"/>
                <a:stretch>
                  <a:fillRect l="-6" t="-9" r="2" b="-13902"/>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BFC4E506-E600-4749-A29F-4ED1FFAAF911}"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21375" y="704735"/>
                <a:ext cx="7499176" cy="4525963"/>
              </a:xfrm>
            </p:spPr>
            <p:txBody>
              <a:bodyPr/>
              <a:lstStyle/>
              <a:p>
                <a:pPr marL="0" indent="0" algn="just">
                  <a:buNone/>
                </a:pPr>
                <a:r>
                  <a:rPr lang="en-US" dirty="0">
                    <a:latin typeface="Times New Roman" panose="02020603050405020304" pitchFamily="18" charset="0"/>
                    <a:cs typeface="Times New Roman" panose="02020603050405020304" pitchFamily="18" charset="0"/>
                  </a:rPr>
                  <a:t>It is known that when the populations are normal, </a:t>
                </a:r>
                <a14:m>
                  <m:oMath xmlns:m="http://schemas.openxmlformats.org/officeDocument/2006/math">
                    <m:f>
                      <m:fPr>
                        <m:type m:val="skw"/>
                        <m:ctrlPr>
                          <a:rPr lang="en-US" i="1">
                            <a:latin typeface="Cambria Math" panose="02040503050406030204" pitchFamily="18" charset="0"/>
                            <a:cs typeface="Times New Roman" panose="02020603050405020304" pitchFamily="18" charset="0"/>
                          </a:rPr>
                        </m:ctrlPr>
                      </m:fPr>
                      <m:num>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𝑆</m:t>
                            </m:r>
                          </m:e>
                          <m:sub>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2</m:t>
                            </m:r>
                          </m:sup>
                        </m:sSubSup>
                      </m:num>
                      <m:den>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𝑆</m:t>
                            </m:r>
                          </m:e>
                          <m:sub>
                            <m:r>
                              <a:rPr lang="en-US" i="1">
                                <a:latin typeface="Cambria Math" panose="02040503050406030204" pitchFamily="18" charset="0"/>
                                <a:cs typeface="Times New Roman" panose="02020603050405020304" pitchFamily="18" charset="0"/>
                              </a:rPr>
                              <m:t>2</m:t>
                            </m:r>
                          </m:sub>
                          <m:sup>
                            <m:r>
                              <a:rPr lang="en-US" i="1">
                                <a:latin typeface="Cambria Math" panose="02040503050406030204" pitchFamily="18" charset="0"/>
                                <a:cs typeface="Times New Roman" panose="02020603050405020304" pitchFamily="18" charset="0"/>
                              </a:rPr>
                              <m:t>2</m:t>
                            </m:r>
                          </m:sup>
                        </m:sSubSup>
                      </m:den>
                    </m:f>
                  </m:oMath>
                </a14:m>
                <a:r>
                  <a:rPr lang="en-US" dirty="0">
                    <a:latin typeface="Times New Roman" panose="02020603050405020304" pitchFamily="18" charset="0"/>
                    <a:cs typeface="Times New Roman" panose="02020603050405020304" pitchFamily="18" charset="0"/>
                  </a:rPr>
                  <a:t> follows an F-distribution with degrees of freedom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𝑛</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1</m:t>
                    </m:r>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b="0" i="1" smtClean="0">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1</m:t>
                    </m:r>
                  </m:oMath>
                </a14:m>
                <a:r>
                  <a:rPr lang="en-US" dirty="0">
                    <a:latin typeface="Times New Roman" panose="02020603050405020304" pitchFamily="18" charset="0"/>
                    <a:cs typeface="Times New Roman" panose="02020603050405020304" pitchFamily="18" charset="0"/>
                  </a:rPr>
                  <a:t>  . The table for the F-distribution is given in the </a:t>
                </a:r>
                <a:r>
                  <a:rPr lang="en-US" dirty="0">
                    <a:latin typeface="Times New Roman" panose="02020603050405020304" pitchFamily="18" charset="0"/>
                    <a:cs typeface="Times New Roman" panose="02020603050405020304" pitchFamily="18" charset="0"/>
                    <a:hlinkClick r:id="rId1"/>
                  </a:rPr>
                  <a:t>Statistical Table</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221375" y="704735"/>
                <a:ext cx="7499176" cy="4525963"/>
              </a:xfrm>
              <a:blipFill rotWithShape="1">
                <a:blip r:embed="rId2"/>
                <a:stretch>
                  <a:fillRect l="-4" t="-11" r="1" b="4"/>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pic>
        <p:nvPicPr>
          <p:cNvPr id="1026" name="Picture 2" descr="http://www.statistics4u.info/fundstat_eng/img/hl_fdistr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3789040"/>
            <a:ext cx="4591050" cy="2209801"/>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pPr>
              <a:defRPr/>
            </a:pPr>
            <a:fld id="{59259FB2-A2B5-4DF5-8724-5EEA1B0B86E4}"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88185" y="836712"/>
                <a:ext cx="7416824" cy="4267200"/>
              </a:xfrm>
            </p:spPr>
            <p:txBody>
              <a:bodyPr/>
              <a:lstStyle/>
              <a:p>
                <a:pPr marL="0" indent="0" algn="just">
                  <a:buNone/>
                </a:pPr>
                <a:r>
                  <a:rPr lang="en-IN" sz="2700" dirty="0">
                    <a:latin typeface="Times New Roman" panose="02020603050405020304" pitchFamily="18" charset="0"/>
                    <a:cs typeface="Times New Roman" panose="02020603050405020304" pitchFamily="18" charset="0"/>
                  </a:rPr>
                  <a:t>Then </a:t>
                </a:r>
                <a14:m>
                  <m:oMath xmlns:m="http://schemas.openxmlformats.org/officeDocument/2006/math">
                    <m:d>
                      <m:dPr>
                        <m:ctrlPr>
                          <a:rPr lang="en-IN" sz="2700" i="1">
                            <a:latin typeface="Cambria Math" panose="02040503050406030204" pitchFamily="18" charset="0"/>
                            <a:cs typeface="Times New Roman" panose="02020603050405020304" pitchFamily="18" charset="0"/>
                          </a:rPr>
                        </m:ctrlPr>
                      </m:dPr>
                      <m:e>
                        <m:r>
                          <a:rPr lang="en-GB" sz="2700" i="1">
                            <a:latin typeface="Cambria Math" panose="02040503050406030204" pitchFamily="18" charset="0"/>
                            <a:cs typeface="Times New Roman" panose="02020603050405020304" pitchFamily="18" charset="0"/>
                          </a:rPr>
                          <m:t>1</m:t>
                        </m:r>
                        <m:r>
                          <a:rPr lang="en-GB" sz="2700" i="1">
                            <a:latin typeface="Cambria Math" panose="02040503050406030204" pitchFamily="18" charset="0"/>
                            <a:cs typeface="Times New Roman" panose="02020603050405020304" pitchFamily="18" charset="0"/>
                          </a:rPr>
                          <m:t>−</m:t>
                        </m:r>
                        <m:r>
                          <a:rPr lang="en-GB" sz="2700" i="1">
                            <a:latin typeface="Cambria Math" panose="02040503050406030204" pitchFamily="18" charset="0"/>
                            <a:ea typeface="Cambria Math" panose="02040503050406030204" pitchFamily="18" charset="0"/>
                            <a:cs typeface="Times New Roman" panose="02020603050405020304" pitchFamily="18" charset="0"/>
                          </a:rPr>
                          <m:t>𝛼</m:t>
                        </m:r>
                      </m:e>
                    </m:d>
                    <m:r>
                      <a:rPr lang="en-GB" sz="2700" i="1">
                        <a:latin typeface="Cambria Math" panose="02040503050406030204" pitchFamily="18" charset="0"/>
                        <a:cs typeface="Times New Roman" panose="02020603050405020304" pitchFamily="18" charset="0"/>
                      </a:rPr>
                      <m:t>∗</m:t>
                    </m:r>
                    <m:r>
                      <a:rPr lang="en-GB" sz="2700" i="1">
                        <a:latin typeface="Cambria Math" panose="02040503050406030204" pitchFamily="18" charset="0"/>
                        <a:cs typeface="Times New Roman" panose="02020603050405020304" pitchFamily="18" charset="0"/>
                      </a:rPr>
                      <m:t>100</m:t>
                    </m:r>
                    <m:r>
                      <a:rPr lang="en-GB" sz="2700" i="1">
                        <a:latin typeface="Cambria Math" panose="02040503050406030204" pitchFamily="18" charset="0"/>
                        <a:ea typeface="Cambria Math" panose="02040503050406030204" pitchFamily="18" charset="0"/>
                        <a:cs typeface="Times New Roman" panose="02020603050405020304" pitchFamily="18" charset="0"/>
                      </a:rPr>
                      <m:t>%</m:t>
                    </m:r>
                  </m:oMath>
                </a14:m>
                <a:r>
                  <a:rPr lang="en-IN" sz="2700" dirty="0">
                    <a:latin typeface="Times New Roman" panose="02020603050405020304" pitchFamily="18" charset="0"/>
                    <a:cs typeface="Times New Roman" panose="02020603050405020304" pitchFamily="18" charset="0"/>
                  </a:rPr>
                  <a:t> confidence interval for the </a:t>
                </a:r>
                <a14:m>
                  <m:oMath xmlns:m="http://schemas.openxmlformats.org/officeDocument/2006/math">
                    <m:f>
                      <m:fPr>
                        <m:type m:val="skw"/>
                        <m:ctrlPr>
                          <a:rPr lang="en-US" sz="2700" i="1">
                            <a:latin typeface="Cambria Math" panose="02040503050406030204" pitchFamily="18" charset="0"/>
                            <a:cs typeface="Times New Roman" panose="02020603050405020304" pitchFamily="18" charset="0"/>
                          </a:rPr>
                        </m:ctrlPr>
                      </m:fPr>
                      <m:num>
                        <m:sSubSup>
                          <m:sSubSupPr>
                            <m:ctrlPr>
                              <a:rPr lang="en-US" sz="2700" i="1">
                                <a:latin typeface="Cambria Math" panose="02040503050406030204" pitchFamily="18" charset="0"/>
                                <a:cs typeface="Times New Roman" panose="02020603050405020304" pitchFamily="18" charset="0"/>
                              </a:rPr>
                            </m:ctrlPr>
                          </m:sSubSupPr>
                          <m:e>
                            <m:r>
                              <a:rPr lang="en-US" sz="2700" i="1">
                                <a:latin typeface="Cambria Math" panose="02040503050406030204" pitchFamily="18" charset="0"/>
                                <a:ea typeface="Cambria Math" panose="02040503050406030204" pitchFamily="18" charset="0"/>
                                <a:cs typeface="Times New Roman" panose="02020603050405020304" pitchFamily="18" charset="0"/>
                              </a:rPr>
                              <m:t>𝜎</m:t>
                            </m:r>
                          </m:e>
                          <m:sub>
                            <m:r>
                              <a:rPr lang="en-US" sz="2700" i="1">
                                <a:latin typeface="Cambria Math" panose="02040503050406030204" pitchFamily="18" charset="0"/>
                                <a:cs typeface="Times New Roman" panose="02020603050405020304" pitchFamily="18" charset="0"/>
                              </a:rPr>
                              <m:t>1</m:t>
                            </m:r>
                          </m:sub>
                          <m:sup>
                            <m:r>
                              <a:rPr lang="en-US" sz="2700" i="1">
                                <a:latin typeface="Cambria Math" panose="02040503050406030204" pitchFamily="18" charset="0"/>
                                <a:cs typeface="Times New Roman" panose="02020603050405020304" pitchFamily="18" charset="0"/>
                              </a:rPr>
                              <m:t>2</m:t>
                            </m:r>
                          </m:sup>
                        </m:sSubSup>
                      </m:num>
                      <m:den>
                        <m:sSubSup>
                          <m:sSubSupPr>
                            <m:ctrlPr>
                              <a:rPr lang="en-US" sz="2700" i="1">
                                <a:latin typeface="Cambria Math" panose="02040503050406030204" pitchFamily="18" charset="0"/>
                                <a:cs typeface="Times New Roman" panose="02020603050405020304" pitchFamily="18" charset="0"/>
                              </a:rPr>
                            </m:ctrlPr>
                          </m:sSubSupPr>
                          <m:e>
                            <m:r>
                              <a:rPr lang="en-US" sz="2700" i="1">
                                <a:latin typeface="Cambria Math" panose="02040503050406030204" pitchFamily="18" charset="0"/>
                                <a:ea typeface="Cambria Math" panose="02040503050406030204" pitchFamily="18" charset="0"/>
                                <a:cs typeface="Times New Roman" panose="02020603050405020304" pitchFamily="18" charset="0"/>
                              </a:rPr>
                              <m:t>𝜎</m:t>
                            </m:r>
                          </m:e>
                          <m:sub>
                            <m:r>
                              <a:rPr lang="en-US" sz="2700" i="1">
                                <a:latin typeface="Cambria Math" panose="02040503050406030204" pitchFamily="18" charset="0"/>
                                <a:cs typeface="Times New Roman" panose="02020603050405020304" pitchFamily="18" charset="0"/>
                              </a:rPr>
                              <m:t>2</m:t>
                            </m:r>
                          </m:sub>
                          <m:sup>
                            <m:r>
                              <a:rPr lang="en-US" sz="2700" i="1">
                                <a:latin typeface="Cambria Math" panose="02040503050406030204" pitchFamily="18" charset="0"/>
                                <a:cs typeface="Times New Roman" panose="02020603050405020304" pitchFamily="18" charset="0"/>
                              </a:rPr>
                              <m:t>2</m:t>
                            </m:r>
                          </m:sup>
                        </m:sSubSup>
                      </m:den>
                    </m:f>
                  </m:oMath>
                </a14:m>
                <a:r>
                  <a:rPr lang="en-IN" sz="2700" dirty="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is computed as,</a:t>
                </a:r>
                <a:endParaRPr lang="en-US" sz="2700" dirty="0">
                  <a:latin typeface="Times New Roman" panose="02020603050405020304" pitchFamily="18"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f>
                        <m:fPr>
                          <m:ctrlPr>
                            <a:rPr lang="en-US" sz="2700" i="1" smtClean="0">
                              <a:solidFill>
                                <a:srgbClr val="0070C0"/>
                              </a:solidFill>
                              <a:latin typeface="Cambria Math" panose="02040503050406030204" pitchFamily="18" charset="0"/>
                              <a:cs typeface="Times New Roman" panose="02020603050405020304" pitchFamily="18" charset="0"/>
                            </a:rPr>
                          </m:ctrlPr>
                        </m:fPr>
                        <m:num>
                          <m:sSubSup>
                            <m:sSubSupPr>
                              <m:ctrlPr>
                                <a:rPr lang="en-US" sz="2700" i="1">
                                  <a:solidFill>
                                    <a:srgbClr val="0070C0"/>
                                  </a:solidFill>
                                  <a:latin typeface="Cambria Math" panose="02040503050406030204" pitchFamily="18" charset="0"/>
                                  <a:cs typeface="Times New Roman" panose="02020603050405020304" pitchFamily="18" charset="0"/>
                                </a:rPr>
                              </m:ctrlPr>
                            </m:sSubSupPr>
                            <m:e>
                              <m:r>
                                <a:rPr lang="en-US" sz="2700" i="1">
                                  <a:solidFill>
                                    <a:srgbClr val="0070C0"/>
                                  </a:solidFill>
                                  <a:latin typeface="Cambria Math" panose="02040503050406030204" pitchFamily="18" charset="0"/>
                                  <a:cs typeface="Times New Roman" panose="02020603050405020304" pitchFamily="18" charset="0"/>
                                </a:rPr>
                                <m:t>𝑆</m:t>
                              </m:r>
                            </m:e>
                            <m:sub>
                              <m:r>
                                <a:rPr lang="en-US" sz="2700" i="1">
                                  <a:solidFill>
                                    <a:srgbClr val="0070C0"/>
                                  </a:solidFill>
                                  <a:latin typeface="Cambria Math" panose="02040503050406030204" pitchFamily="18" charset="0"/>
                                  <a:cs typeface="Times New Roman" panose="02020603050405020304" pitchFamily="18" charset="0"/>
                                </a:rPr>
                                <m:t>1</m:t>
                              </m:r>
                            </m:sub>
                            <m:sup>
                              <m:r>
                                <a:rPr lang="en-US" sz="2700" i="1">
                                  <a:solidFill>
                                    <a:srgbClr val="0070C0"/>
                                  </a:solidFill>
                                  <a:latin typeface="Cambria Math" panose="02040503050406030204" pitchFamily="18" charset="0"/>
                                  <a:cs typeface="Times New Roman" panose="02020603050405020304" pitchFamily="18" charset="0"/>
                                </a:rPr>
                                <m:t>2</m:t>
                              </m:r>
                            </m:sup>
                          </m:sSubSup>
                        </m:num>
                        <m:den>
                          <m:sSubSup>
                            <m:sSubSupPr>
                              <m:ctrlPr>
                                <a:rPr lang="en-US" sz="2700" i="1">
                                  <a:solidFill>
                                    <a:srgbClr val="0070C0"/>
                                  </a:solidFill>
                                  <a:latin typeface="Cambria Math" panose="02040503050406030204" pitchFamily="18" charset="0"/>
                                  <a:cs typeface="Times New Roman" panose="02020603050405020304" pitchFamily="18" charset="0"/>
                                </a:rPr>
                              </m:ctrlPr>
                            </m:sSubSupPr>
                            <m:e>
                              <m:r>
                                <a:rPr lang="en-US" sz="2700" i="1">
                                  <a:solidFill>
                                    <a:srgbClr val="0070C0"/>
                                  </a:solidFill>
                                  <a:latin typeface="Cambria Math" panose="02040503050406030204" pitchFamily="18" charset="0"/>
                                  <a:cs typeface="Times New Roman" panose="02020603050405020304" pitchFamily="18" charset="0"/>
                                </a:rPr>
                                <m:t>𝑆</m:t>
                              </m:r>
                            </m:e>
                            <m:sub>
                              <m:r>
                                <a:rPr lang="en-US" sz="2700" i="1">
                                  <a:solidFill>
                                    <a:srgbClr val="0070C0"/>
                                  </a:solidFill>
                                  <a:latin typeface="Cambria Math" panose="02040503050406030204" pitchFamily="18" charset="0"/>
                                  <a:cs typeface="Times New Roman" panose="02020603050405020304" pitchFamily="18" charset="0"/>
                                </a:rPr>
                                <m:t>2</m:t>
                              </m:r>
                            </m:sub>
                            <m:sup>
                              <m:r>
                                <a:rPr lang="en-US" sz="2700" i="1">
                                  <a:solidFill>
                                    <a:srgbClr val="0070C0"/>
                                  </a:solidFill>
                                  <a:latin typeface="Cambria Math" panose="02040503050406030204" pitchFamily="18" charset="0"/>
                                  <a:cs typeface="Times New Roman" panose="02020603050405020304" pitchFamily="18" charset="0"/>
                                </a:rPr>
                                <m:t>2</m:t>
                              </m:r>
                            </m:sup>
                          </m:sSubSup>
                        </m:den>
                      </m:f>
                      <m:r>
                        <a:rPr lang="en-US" sz="2700" i="1">
                          <a:solidFill>
                            <a:srgbClr val="0070C0"/>
                          </a:solidFill>
                          <a:latin typeface="Cambria Math" panose="02040503050406030204" pitchFamily="18" charset="0"/>
                          <a:cs typeface="Times New Roman" panose="02020603050405020304" pitchFamily="18" charset="0"/>
                        </a:rPr>
                        <m:t>∗</m:t>
                      </m:r>
                      <m:f>
                        <m:fPr>
                          <m:ctrlPr>
                            <a:rPr lang="en-US" sz="2700" i="1">
                              <a:solidFill>
                                <a:srgbClr val="0070C0"/>
                              </a:solidFill>
                              <a:latin typeface="Cambria Math" panose="02040503050406030204" pitchFamily="18" charset="0"/>
                              <a:cs typeface="Times New Roman" panose="02020603050405020304" pitchFamily="18" charset="0"/>
                            </a:rPr>
                          </m:ctrlPr>
                        </m:fPr>
                        <m:num>
                          <m:r>
                            <a:rPr lang="en-US" sz="2700" i="1">
                              <a:solidFill>
                                <a:srgbClr val="0070C0"/>
                              </a:solidFill>
                              <a:latin typeface="Cambria Math" panose="02040503050406030204" pitchFamily="18" charset="0"/>
                              <a:cs typeface="Times New Roman" panose="02020603050405020304" pitchFamily="18" charset="0"/>
                            </a:rPr>
                            <m:t>1</m:t>
                          </m:r>
                        </m:num>
                        <m:den>
                          <m:sSub>
                            <m:sSubPr>
                              <m:ctrlPr>
                                <a:rPr lang="en-US" sz="2700" i="1">
                                  <a:solidFill>
                                    <a:srgbClr val="0070C0"/>
                                  </a:solidFill>
                                  <a:latin typeface="Cambria Math" panose="02040503050406030204" pitchFamily="18" charset="0"/>
                                  <a:cs typeface="Times New Roman" panose="02020603050405020304" pitchFamily="18" charset="0"/>
                                </a:rPr>
                              </m:ctrlPr>
                            </m:sSubPr>
                            <m:e>
                              <m:r>
                                <a:rPr lang="en-US" sz="2700" i="1">
                                  <a:solidFill>
                                    <a:srgbClr val="0070C0"/>
                                  </a:solidFill>
                                  <a:latin typeface="Cambria Math" panose="02040503050406030204" pitchFamily="18" charset="0"/>
                                  <a:cs typeface="Times New Roman" panose="02020603050405020304" pitchFamily="18" charset="0"/>
                                </a:rPr>
                                <m:t>𝐹</m:t>
                              </m:r>
                            </m:e>
                            <m:sub>
                              <m:f>
                                <m:fPr>
                                  <m:type m:val="lin"/>
                                  <m:ctrlPr>
                                    <a:rPr lang="en-US" sz="2700" i="1">
                                      <a:solidFill>
                                        <a:srgbClr val="0070C0"/>
                                      </a:solidFill>
                                      <a:latin typeface="Cambria Math" panose="02040503050406030204" pitchFamily="18" charset="0"/>
                                      <a:cs typeface="Times New Roman" panose="02020603050405020304" pitchFamily="18" charset="0"/>
                                    </a:rPr>
                                  </m:ctrlPr>
                                </m:fPr>
                                <m:num>
                                  <m:r>
                                    <a:rPr lang="en-US" sz="27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US" sz="2700" i="1">
                                      <a:solidFill>
                                        <a:srgbClr val="0070C0"/>
                                      </a:solidFill>
                                      <a:latin typeface="Cambria Math" panose="02040503050406030204" pitchFamily="18" charset="0"/>
                                      <a:cs typeface="Times New Roman" panose="02020603050405020304" pitchFamily="18" charset="0"/>
                                    </a:rPr>
                                    <m:t>2</m:t>
                                  </m:r>
                                </m:den>
                              </m:f>
                              <m:r>
                                <a:rPr lang="en-US" sz="2700" i="1">
                                  <a:solidFill>
                                    <a:srgbClr val="0070C0"/>
                                  </a:solidFill>
                                  <a:latin typeface="Cambria Math" panose="02040503050406030204" pitchFamily="18" charset="0"/>
                                  <a:cs typeface="Times New Roman" panose="02020603050405020304" pitchFamily="18" charset="0"/>
                                </a:rPr>
                                <m:t>,</m:t>
                              </m:r>
                              <m:sSub>
                                <m:sSubPr>
                                  <m:ctrlPr>
                                    <a:rPr lang="en-US" sz="2700" i="1">
                                      <a:solidFill>
                                        <a:srgbClr val="0070C0"/>
                                      </a:solidFill>
                                      <a:latin typeface="Cambria Math" panose="02040503050406030204" pitchFamily="18" charset="0"/>
                                      <a:cs typeface="Times New Roman" panose="02020603050405020304" pitchFamily="18" charset="0"/>
                                    </a:rPr>
                                  </m:ctrlPr>
                                </m:sSubPr>
                                <m:e>
                                  <m:r>
                                    <a:rPr lang="en-US" sz="2700" i="1">
                                      <a:solidFill>
                                        <a:srgbClr val="0070C0"/>
                                      </a:solidFill>
                                      <a:latin typeface="Cambria Math" panose="02040503050406030204" pitchFamily="18" charset="0"/>
                                      <a:cs typeface="Times New Roman" panose="02020603050405020304" pitchFamily="18" charset="0"/>
                                    </a:rPr>
                                    <m:t>𝑛</m:t>
                                  </m:r>
                                </m:e>
                                <m:sub>
                                  <m:r>
                                    <a:rPr lang="en-US" sz="2700" i="1">
                                      <a:solidFill>
                                        <a:srgbClr val="0070C0"/>
                                      </a:solidFill>
                                      <a:latin typeface="Cambria Math" panose="02040503050406030204" pitchFamily="18" charset="0"/>
                                      <a:cs typeface="Times New Roman" panose="02020603050405020304" pitchFamily="18" charset="0"/>
                                    </a:rPr>
                                    <m:t>1</m:t>
                                  </m:r>
                                </m:sub>
                              </m:sSub>
                              <m:r>
                                <a:rPr lang="en-US" sz="2700" i="1">
                                  <a:solidFill>
                                    <a:srgbClr val="0070C0"/>
                                  </a:solidFill>
                                  <a:latin typeface="Cambria Math" panose="02040503050406030204" pitchFamily="18" charset="0"/>
                                  <a:cs typeface="Times New Roman" panose="02020603050405020304" pitchFamily="18" charset="0"/>
                                </a:rPr>
                                <m:t> −</m:t>
                              </m:r>
                              <m:r>
                                <a:rPr lang="en-US" sz="2700" i="1">
                                  <a:solidFill>
                                    <a:srgbClr val="0070C0"/>
                                  </a:solidFill>
                                  <a:latin typeface="Cambria Math" panose="02040503050406030204" pitchFamily="18" charset="0"/>
                                  <a:cs typeface="Times New Roman" panose="02020603050405020304" pitchFamily="18" charset="0"/>
                                </a:rPr>
                                <m:t>1</m:t>
                              </m:r>
                              <m:r>
                                <a:rPr lang="en-US" sz="2700" i="1">
                                  <a:solidFill>
                                    <a:srgbClr val="0070C0"/>
                                  </a:solidFill>
                                  <a:latin typeface="Cambria Math" panose="02040503050406030204" pitchFamily="18" charset="0"/>
                                  <a:cs typeface="Times New Roman" panose="02020603050405020304" pitchFamily="18" charset="0"/>
                                </a:rPr>
                                <m:t>,</m:t>
                              </m:r>
                              <m:sSub>
                                <m:sSubPr>
                                  <m:ctrlPr>
                                    <a:rPr lang="en-US" sz="2700" i="1">
                                      <a:solidFill>
                                        <a:srgbClr val="0070C0"/>
                                      </a:solidFill>
                                      <a:latin typeface="Cambria Math" panose="02040503050406030204" pitchFamily="18" charset="0"/>
                                      <a:cs typeface="Times New Roman" panose="02020603050405020304" pitchFamily="18" charset="0"/>
                                    </a:rPr>
                                  </m:ctrlPr>
                                </m:sSubPr>
                                <m:e>
                                  <m:r>
                                    <a:rPr lang="en-US" sz="2700" i="1">
                                      <a:solidFill>
                                        <a:srgbClr val="0070C0"/>
                                      </a:solidFill>
                                      <a:latin typeface="Cambria Math" panose="02040503050406030204" pitchFamily="18" charset="0"/>
                                      <a:cs typeface="Times New Roman" panose="02020603050405020304" pitchFamily="18" charset="0"/>
                                    </a:rPr>
                                    <m:t>𝑛</m:t>
                                  </m:r>
                                </m:e>
                                <m:sub>
                                  <m:r>
                                    <a:rPr lang="en-US" sz="2700" i="1">
                                      <a:solidFill>
                                        <a:srgbClr val="0070C0"/>
                                      </a:solidFill>
                                      <a:latin typeface="Cambria Math" panose="02040503050406030204" pitchFamily="18" charset="0"/>
                                      <a:cs typeface="Times New Roman" panose="02020603050405020304" pitchFamily="18" charset="0"/>
                                    </a:rPr>
                                    <m:t>2</m:t>
                                  </m:r>
                                </m:sub>
                              </m:sSub>
                              <m:r>
                                <a:rPr lang="en-US" sz="2700" i="1">
                                  <a:solidFill>
                                    <a:srgbClr val="0070C0"/>
                                  </a:solidFill>
                                  <a:latin typeface="Cambria Math" panose="02040503050406030204" pitchFamily="18" charset="0"/>
                                  <a:cs typeface="Times New Roman" panose="02020603050405020304" pitchFamily="18" charset="0"/>
                                </a:rPr>
                                <m:t> −</m:t>
                              </m:r>
                              <m:r>
                                <a:rPr lang="en-US" sz="2700" i="1">
                                  <a:solidFill>
                                    <a:srgbClr val="0070C0"/>
                                  </a:solidFill>
                                  <a:latin typeface="Cambria Math" panose="02040503050406030204" pitchFamily="18" charset="0"/>
                                  <a:cs typeface="Times New Roman" panose="02020603050405020304" pitchFamily="18" charset="0"/>
                                </a:rPr>
                                <m:t>1</m:t>
                              </m:r>
                            </m:sub>
                          </m:sSub>
                        </m:den>
                      </m:f>
                      <m:r>
                        <a:rPr lang="en-US" sz="2700" i="1">
                          <a:solidFill>
                            <a:srgbClr val="0070C0"/>
                          </a:solidFill>
                          <a:latin typeface="Cambria Math" panose="02040503050406030204" pitchFamily="18" charset="0"/>
                          <a:cs typeface="Times New Roman" panose="02020603050405020304" pitchFamily="18" charset="0"/>
                        </a:rPr>
                        <m:t> </m:t>
                      </m:r>
                      <m:r>
                        <a:rPr lang="en-US" sz="27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&lt;</m:t>
                      </m:r>
                      <m:f>
                        <m:fPr>
                          <m:ctrlPr>
                            <a:rPr lang="en-US" sz="27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fPr>
                        <m:num>
                          <m:sSubSup>
                            <m:sSubSupPr>
                              <m:ctrlPr>
                                <a:rPr lang="en-US" sz="27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sz="27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US" sz="27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US" sz="27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m:t>
                              </m:r>
                            </m:sup>
                          </m:sSubSup>
                        </m:num>
                        <m:den>
                          <m:sSubSup>
                            <m:sSubSupPr>
                              <m:ctrlPr>
                                <a:rPr lang="en-US" sz="27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sz="27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US" sz="27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m:t>
                              </m:r>
                            </m:sub>
                            <m:sup>
                              <m:r>
                                <a:rPr lang="en-US" sz="27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m:t>
                              </m:r>
                            </m:sup>
                          </m:sSubSup>
                        </m:den>
                      </m:f>
                      <m:r>
                        <a:rPr lang="en-US" sz="27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 &lt;</m:t>
                      </m:r>
                      <m:f>
                        <m:fPr>
                          <m:ctrlPr>
                            <a:rPr lang="en-US" sz="2700" i="1">
                              <a:solidFill>
                                <a:srgbClr val="0070C0"/>
                              </a:solidFill>
                              <a:latin typeface="Cambria Math" panose="02040503050406030204" pitchFamily="18" charset="0"/>
                              <a:cs typeface="Times New Roman" panose="02020603050405020304" pitchFamily="18" charset="0"/>
                            </a:rPr>
                          </m:ctrlPr>
                        </m:fPr>
                        <m:num>
                          <m:sSubSup>
                            <m:sSubSupPr>
                              <m:ctrlPr>
                                <a:rPr lang="en-US" sz="2700" i="1">
                                  <a:solidFill>
                                    <a:srgbClr val="0070C0"/>
                                  </a:solidFill>
                                  <a:latin typeface="Cambria Math" panose="02040503050406030204" pitchFamily="18" charset="0"/>
                                  <a:cs typeface="Times New Roman" panose="02020603050405020304" pitchFamily="18" charset="0"/>
                                </a:rPr>
                              </m:ctrlPr>
                            </m:sSubSupPr>
                            <m:e>
                              <m:r>
                                <a:rPr lang="en-US" sz="2700" i="1">
                                  <a:solidFill>
                                    <a:srgbClr val="0070C0"/>
                                  </a:solidFill>
                                  <a:latin typeface="Cambria Math" panose="02040503050406030204" pitchFamily="18" charset="0"/>
                                  <a:cs typeface="Times New Roman" panose="02020603050405020304" pitchFamily="18" charset="0"/>
                                </a:rPr>
                                <m:t>𝑆</m:t>
                              </m:r>
                            </m:e>
                            <m:sub>
                              <m:r>
                                <a:rPr lang="en-US" sz="2700" i="1">
                                  <a:solidFill>
                                    <a:srgbClr val="0070C0"/>
                                  </a:solidFill>
                                  <a:latin typeface="Cambria Math" panose="02040503050406030204" pitchFamily="18" charset="0"/>
                                  <a:cs typeface="Times New Roman" panose="02020603050405020304" pitchFamily="18" charset="0"/>
                                </a:rPr>
                                <m:t>1</m:t>
                              </m:r>
                            </m:sub>
                            <m:sup>
                              <m:r>
                                <a:rPr lang="en-US" sz="2700" i="1">
                                  <a:solidFill>
                                    <a:srgbClr val="0070C0"/>
                                  </a:solidFill>
                                  <a:latin typeface="Cambria Math" panose="02040503050406030204" pitchFamily="18" charset="0"/>
                                  <a:cs typeface="Times New Roman" panose="02020603050405020304" pitchFamily="18" charset="0"/>
                                </a:rPr>
                                <m:t>2</m:t>
                              </m:r>
                            </m:sup>
                          </m:sSubSup>
                        </m:num>
                        <m:den>
                          <m:sSubSup>
                            <m:sSubSupPr>
                              <m:ctrlPr>
                                <a:rPr lang="en-US" sz="2700" i="1">
                                  <a:solidFill>
                                    <a:srgbClr val="0070C0"/>
                                  </a:solidFill>
                                  <a:latin typeface="Cambria Math" panose="02040503050406030204" pitchFamily="18" charset="0"/>
                                  <a:cs typeface="Times New Roman" panose="02020603050405020304" pitchFamily="18" charset="0"/>
                                </a:rPr>
                              </m:ctrlPr>
                            </m:sSubSupPr>
                            <m:e>
                              <m:r>
                                <a:rPr lang="en-US" sz="2700" i="1">
                                  <a:solidFill>
                                    <a:srgbClr val="0070C0"/>
                                  </a:solidFill>
                                  <a:latin typeface="Cambria Math" panose="02040503050406030204" pitchFamily="18" charset="0"/>
                                  <a:cs typeface="Times New Roman" panose="02020603050405020304" pitchFamily="18" charset="0"/>
                                </a:rPr>
                                <m:t>𝑆</m:t>
                              </m:r>
                            </m:e>
                            <m:sub>
                              <m:r>
                                <a:rPr lang="en-US" sz="2700" i="1">
                                  <a:solidFill>
                                    <a:srgbClr val="0070C0"/>
                                  </a:solidFill>
                                  <a:latin typeface="Cambria Math" panose="02040503050406030204" pitchFamily="18" charset="0"/>
                                  <a:cs typeface="Times New Roman" panose="02020603050405020304" pitchFamily="18" charset="0"/>
                                </a:rPr>
                                <m:t>2</m:t>
                              </m:r>
                            </m:sub>
                            <m:sup>
                              <m:r>
                                <a:rPr lang="en-US" sz="2700" i="1">
                                  <a:solidFill>
                                    <a:srgbClr val="0070C0"/>
                                  </a:solidFill>
                                  <a:latin typeface="Cambria Math" panose="02040503050406030204" pitchFamily="18" charset="0"/>
                                  <a:cs typeface="Times New Roman" panose="02020603050405020304" pitchFamily="18" charset="0"/>
                                </a:rPr>
                                <m:t>2</m:t>
                              </m:r>
                            </m:sup>
                          </m:sSubSup>
                        </m:den>
                      </m:f>
                      <m:r>
                        <a:rPr lang="en-US" sz="2700" i="1">
                          <a:solidFill>
                            <a:srgbClr val="0070C0"/>
                          </a:solidFill>
                          <a:latin typeface="Cambria Math" panose="02040503050406030204" pitchFamily="18" charset="0"/>
                          <a:cs typeface="Times New Roman" panose="02020603050405020304" pitchFamily="18" charset="0"/>
                        </a:rPr>
                        <m:t>∗</m:t>
                      </m:r>
                      <m:sSub>
                        <m:sSubPr>
                          <m:ctrlPr>
                            <a:rPr lang="en-US" sz="2700" i="1">
                              <a:solidFill>
                                <a:srgbClr val="0070C0"/>
                              </a:solidFill>
                              <a:latin typeface="Cambria Math" panose="02040503050406030204" pitchFamily="18" charset="0"/>
                              <a:cs typeface="Times New Roman" panose="02020603050405020304" pitchFamily="18" charset="0"/>
                            </a:rPr>
                          </m:ctrlPr>
                        </m:sSubPr>
                        <m:e>
                          <m:r>
                            <a:rPr lang="en-US" sz="2700" i="1">
                              <a:solidFill>
                                <a:srgbClr val="0070C0"/>
                              </a:solidFill>
                              <a:latin typeface="Cambria Math" panose="02040503050406030204" pitchFamily="18" charset="0"/>
                              <a:cs typeface="Times New Roman" panose="02020603050405020304" pitchFamily="18" charset="0"/>
                            </a:rPr>
                            <m:t>𝐹</m:t>
                          </m:r>
                        </m:e>
                        <m:sub>
                          <m:f>
                            <m:fPr>
                              <m:type m:val="lin"/>
                              <m:ctrlPr>
                                <a:rPr lang="en-US" sz="2700" i="1">
                                  <a:solidFill>
                                    <a:srgbClr val="0070C0"/>
                                  </a:solidFill>
                                  <a:latin typeface="Cambria Math" panose="02040503050406030204" pitchFamily="18" charset="0"/>
                                  <a:cs typeface="Times New Roman" panose="02020603050405020304" pitchFamily="18" charset="0"/>
                                </a:rPr>
                              </m:ctrlPr>
                            </m:fPr>
                            <m:num>
                              <m:r>
                                <a:rPr lang="en-US" sz="27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US" sz="2700" i="1">
                                  <a:solidFill>
                                    <a:srgbClr val="0070C0"/>
                                  </a:solidFill>
                                  <a:latin typeface="Cambria Math" panose="02040503050406030204" pitchFamily="18" charset="0"/>
                                  <a:cs typeface="Times New Roman" panose="02020603050405020304" pitchFamily="18" charset="0"/>
                                </a:rPr>
                                <m:t>2</m:t>
                              </m:r>
                            </m:den>
                          </m:f>
                          <m:r>
                            <a:rPr lang="en-US" sz="2700" i="1">
                              <a:solidFill>
                                <a:srgbClr val="0070C0"/>
                              </a:solidFill>
                              <a:latin typeface="Cambria Math" panose="02040503050406030204" pitchFamily="18" charset="0"/>
                              <a:cs typeface="Times New Roman" panose="02020603050405020304" pitchFamily="18" charset="0"/>
                            </a:rPr>
                            <m:t>,</m:t>
                          </m:r>
                          <m:sSub>
                            <m:sSubPr>
                              <m:ctrlPr>
                                <a:rPr lang="en-US" sz="2700" i="1">
                                  <a:solidFill>
                                    <a:srgbClr val="0070C0"/>
                                  </a:solidFill>
                                  <a:latin typeface="Cambria Math" panose="02040503050406030204" pitchFamily="18" charset="0"/>
                                  <a:cs typeface="Times New Roman" panose="02020603050405020304" pitchFamily="18" charset="0"/>
                                </a:rPr>
                              </m:ctrlPr>
                            </m:sSubPr>
                            <m:e>
                              <m:r>
                                <a:rPr lang="en-US" sz="2700" i="1">
                                  <a:solidFill>
                                    <a:srgbClr val="0070C0"/>
                                  </a:solidFill>
                                  <a:latin typeface="Cambria Math" panose="02040503050406030204" pitchFamily="18" charset="0"/>
                                  <a:cs typeface="Times New Roman" panose="02020603050405020304" pitchFamily="18" charset="0"/>
                                </a:rPr>
                                <m:t>𝑛</m:t>
                              </m:r>
                            </m:e>
                            <m:sub>
                              <m:r>
                                <a:rPr lang="en-US" sz="2700" i="1">
                                  <a:solidFill>
                                    <a:srgbClr val="0070C0"/>
                                  </a:solidFill>
                                  <a:latin typeface="Cambria Math" panose="02040503050406030204" pitchFamily="18" charset="0"/>
                                  <a:cs typeface="Times New Roman" panose="02020603050405020304" pitchFamily="18" charset="0"/>
                                </a:rPr>
                                <m:t>2</m:t>
                              </m:r>
                            </m:sub>
                          </m:sSub>
                          <m:r>
                            <a:rPr lang="en-US" sz="2700" i="1">
                              <a:solidFill>
                                <a:srgbClr val="0070C0"/>
                              </a:solidFill>
                              <a:latin typeface="Cambria Math" panose="02040503050406030204" pitchFamily="18" charset="0"/>
                              <a:cs typeface="Times New Roman" panose="02020603050405020304" pitchFamily="18" charset="0"/>
                            </a:rPr>
                            <m:t> −</m:t>
                          </m:r>
                          <m:r>
                            <a:rPr lang="en-US" sz="2700" i="1">
                              <a:solidFill>
                                <a:srgbClr val="0070C0"/>
                              </a:solidFill>
                              <a:latin typeface="Cambria Math" panose="02040503050406030204" pitchFamily="18" charset="0"/>
                              <a:cs typeface="Times New Roman" panose="02020603050405020304" pitchFamily="18" charset="0"/>
                            </a:rPr>
                            <m:t>1</m:t>
                          </m:r>
                          <m:r>
                            <a:rPr lang="en-US" sz="2700" i="1">
                              <a:solidFill>
                                <a:srgbClr val="0070C0"/>
                              </a:solidFill>
                              <a:latin typeface="Cambria Math" panose="02040503050406030204" pitchFamily="18" charset="0"/>
                              <a:cs typeface="Times New Roman" panose="02020603050405020304" pitchFamily="18" charset="0"/>
                            </a:rPr>
                            <m:t>,</m:t>
                          </m:r>
                          <m:sSub>
                            <m:sSubPr>
                              <m:ctrlPr>
                                <a:rPr lang="en-US" sz="2700" i="1">
                                  <a:solidFill>
                                    <a:srgbClr val="0070C0"/>
                                  </a:solidFill>
                                  <a:latin typeface="Cambria Math" panose="02040503050406030204" pitchFamily="18" charset="0"/>
                                  <a:cs typeface="Times New Roman" panose="02020603050405020304" pitchFamily="18" charset="0"/>
                                </a:rPr>
                              </m:ctrlPr>
                            </m:sSubPr>
                            <m:e>
                              <m:r>
                                <a:rPr lang="en-US" sz="2700" i="1">
                                  <a:solidFill>
                                    <a:srgbClr val="0070C0"/>
                                  </a:solidFill>
                                  <a:latin typeface="Cambria Math" panose="02040503050406030204" pitchFamily="18" charset="0"/>
                                  <a:cs typeface="Times New Roman" panose="02020603050405020304" pitchFamily="18" charset="0"/>
                                </a:rPr>
                                <m:t>𝑛</m:t>
                              </m:r>
                            </m:e>
                            <m:sub>
                              <m:r>
                                <a:rPr lang="en-US" sz="2700" i="1">
                                  <a:solidFill>
                                    <a:srgbClr val="0070C0"/>
                                  </a:solidFill>
                                  <a:latin typeface="Cambria Math" panose="02040503050406030204" pitchFamily="18" charset="0"/>
                                  <a:cs typeface="Times New Roman" panose="02020603050405020304" pitchFamily="18" charset="0"/>
                                </a:rPr>
                                <m:t>1</m:t>
                              </m:r>
                            </m:sub>
                          </m:sSub>
                          <m:r>
                            <a:rPr lang="en-US" sz="2700" i="1">
                              <a:solidFill>
                                <a:srgbClr val="0070C0"/>
                              </a:solidFill>
                              <a:latin typeface="Cambria Math" panose="02040503050406030204" pitchFamily="18" charset="0"/>
                              <a:cs typeface="Times New Roman" panose="02020603050405020304" pitchFamily="18" charset="0"/>
                            </a:rPr>
                            <m:t> −</m:t>
                          </m:r>
                          <m:r>
                            <a:rPr lang="en-US" sz="2700" i="1">
                              <a:solidFill>
                                <a:srgbClr val="0070C0"/>
                              </a:solidFill>
                              <a:latin typeface="Cambria Math" panose="02040503050406030204" pitchFamily="18" charset="0"/>
                              <a:cs typeface="Times New Roman" panose="02020603050405020304" pitchFamily="18" charset="0"/>
                            </a:rPr>
                            <m:t>1</m:t>
                          </m:r>
                        </m:sub>
                      </m:sSub>
                    </m:oMath>
                  </m:oMathPara>
                </a14:m>
                <a:endParaRPr lang="en-US" sz="2700"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sz="27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sz="2700" i="1">
                            <a:latin typeface="Cambria Math" panose="02040503050406030204" pitchFamily="18" charset="0"/>
                            <a:cs typeface="Times New Roman" panose="02020603050405020304" pitchFamily="18" charset="0"/>
                          </a:rPr>
                        </m:ctrlPr>
                      </m:sSubPr>
                      <m:e>
                        <m:r>
                          <a:rPr lang="en-US" sz="2700" i="1">
                            <a:latin typeface="Cambria Math" panose="02040503050406030204" pitchFamily="18" charset="0"/>
                            <a:cs typeface="Times New Roman" panose="02020603050405020304" pitchFamily="18" charset="0"/>
                          </a:rPr>
                          <m:t>𝐹</m:t>
                        </m:r>
                      </m:e>
                      <m:sub>
                        <m:f>
                          <m:fPr>
                            <m:type m:val="lin"/>
                            <m:ctrlPr>
                              <a:rPr lang="en-US" sz="2700" i="1">
                                <a:latin typeface="Cambria Math" panose="02040503050406030204" pitchFamily="18" charset="0"/>
                                <a:cs typeface="Times New Roman" panose="02020603050405020304" pitchFamily="18" charset="0"/>
                              </a:rPr>
                            </m:ctrlPr>
                          </m:fPr>
                          <m:num>
                            <m:r>
                              <a:rPr lang="en-US" sz="2700" i="1">
                                <a:latin typeface="Cambria Math" panose="02040503050406030204" pitchFamily="18" charset="0"/>
                                <a:ea typeface="Cambria Math" panose="02040503050406030204" pitchFamily="18" charset="0"/>
                                <a:cs typeface="Times New Roman" panose="02020603050405020304" pitchFamily="18" charset="0"/>
                              </a:rPr>
                              <m:t>𝛼</m:t>
                            </m:r>
                          </m:num>
                          <m:den>
                            <m:r>
                              <a:rPr lang="en-US" sz="2700" i="1">
                                <a:latin typeface="Cambria Math" panose="02040503050406030204" pitchFamily="18" charset="0"/>
                                <a:cs typeface="Times New Roman" panose="02020603050405020304" pitchFamily="18" charset="0"/>
                              </a:rPr>
                              <m:t>2</m:t>
                            </m:r>
                          </m:den>
                        </m:f>
                        <m:r>
                          <a:rPr lang="en-US" sz="2700" i="1">
                            <a:latin typeface="Cambria Math" panose="02040503050406030204" pitchFamily="18" charset="0"/>
                            <a:cs typeface="Times New Roman" panose="02020603050405020304" pitchFamily="18" charset="0"/>
                          </a:rPr>
                          <m:t>,</m:t>
                        </m:r>
                        <m:sSub>
                          <m:sSubPr>
                            <m:ctrlPr>
                              <a:rPr lang="en-US" sz="2700" i="1">
                                <a:latin typeface="Cambria Math" panose="02040503050406030204" pitchFamily="18" charset="0"/>
                                <a:cs typeface="Times New Roman" panose="02020603050405020304" pitchFamily="18" charset="0"/>
                              </a:rPr>
                            </m:ctrlPr>
                          </m:sSubPr>
                          <m:e>
                            <m:r>
                              <a:rPr lang="en-US" sz="2700" i="1">
                                <a:latin typeface="Cambria Math" panose="02040503050406030204" pitchFamily="18" charset="0"/>
                                <a:cs typeface="Times New Roman" panose="02020603050405020304" pitchFamily="18" charset="0"/>
                              </a:rPr>
                              <m:t>𝑛</m:t>
                            </m:r>
                          </m:e>
                          <m:sub>
                            <m:r>
                              <a:rPr lang="en-US" sz="2700" i="1">
                                <a:latin typeface="Cambria Math" panose="02040503050406030204" pitchFamily="18" charset="0"/>
                                <a:cs typeface="Times New Roman" panose="02020603050405020304" pitchFamily="18" charset="0"/>
                              </a:rPr>
                              <m:t>2</m:t>
                            </m:r>
                          </m:sub>
                        </m:sSub>
                        <m:r>
                          <a:rPr lang="en-US" sz="2700" i="1">
                            <a:latin typeface="Cambria Math" panose="02040503050406030204" pitchFamily="18" charset="0"/>
                            <a:cs typeface="Times New Roman" panose="02020603050405020304" pitchFamily="18" charset="0"/>
                          </a:rPr>
                          <m:t> −</m:t>
                        </m:r>
                        <m:r>
                          <a:rPr lang="en-US" sz="2700" i="1">
                            <a:latin typeface="Cambria Math" panose="02040503050406030204" pitchFamily="18" charset="0"/>
                            <a:cs typeface="Times New Roman" panose="02020603050405020304" pitchFamily="18" charset="0"/>
                          </a:rPr>
                          <m:t>1</m:t>
                        </m:r>
                        <m:r>
                          <a:rPr lang="en-US" sz="2700" i="1">
                            <a:latin typeface="Cambria Math" panose="02040503050406030204" pitchFamily="18" charset="0"/>
                            <a:cs typeface="Times New Roman" panose="02020603050405020304" pitchFamily="18" charset="0"/>
                          </a:rPr>
                          <m:t>,</m:t>
                        </m:r>
                        <m:sSub>
                          <m:sSubPr>
                            <m:ctrlPr>
                              <a:rPr lang="en-US" sz="2700" i="1">
                                <a:latin typeface="Cambria Math" panose="02040503050406030204" pitchFamily="18" charset="0"/>
                                <a:cs typeface="Times New Roman" panose="02020603050405020304" pitchFamily="18" charset="0"/>
                              </a:rPr>
                            </m:ctrlPr>
                          </m:sSubPr>
                          <m:e>
                            <m:r>
                              <a:rPr lang="en-US" sz="2700" i="1">
                                <a:latin typeface="Cambria Math" panose="02040503050406030204" pitchFamily="18" charset="0"/>
                                <a:cs typeface="Times New Roman" panose="02020603050405020304" pitchFamily="18" charset="0"/>
                              </a:rPr>
                              <m:t>𝑛</m:t>
                            </m:r>
                          </m:e>
                          <m:sub>
                            <m:r>
                              <a:rPr lang="en-US" sz="2700" i="1">
                                <a:latin typeface="Cambria Math" panose="02040503050406030204" pitchFamily="18" charset="0"/>
                                <a:cs typeface="Times New Roman" panose="02020603050405020304" pitchFamily="18" charset="0"/>
                              </a:rPr>
                              <m:t>1</m:t>
                            </m:r>
                          </m:sub>
                        </m:sSub>
                        <m:r>
                          <a:rPr lang="en-US" sz="2700" i="1">
                            <a:latin typeface="Cambria Math" panose="02040503050406030204" pitchFamily="18" charset="0"/>
                            <a:cs typeface="Times New Roman" panose="02020603050405020304" pitchFamily="18" charset="0"/>
                          </a:rPr>
                          <m:t> −</m:t>
                        </m:r>
                        <m:r>
                          <a:rPr lang="en-US" sz="2700" i="1">
                            <a:latin typeface="Cambria Math" panose="02040503050406030204" pitchFamily="18" charset="0"/>
                            <a:cs typeface="Times New Roman" panose="02020603050405020304" pitchFamily="18" charset="0"/>
                          </a:rPr>
                          <m:t>1</m:t>
                        </m:r>
                      </m:sub>
                    </m:sSub>
                  </m:oMath>
                </a14:m>
                <a:r>
                  <a:rPr lang="en-US" sz="2700" dirty="0">
                    <a:latin typeface="Times New Roman" panose="02020603050405020304" pitchFamily="18" charset="0"/>
                    <a:cs typeface="Times New Roman" panose="02020603050405020304" pitchFamily="18" charset="0"/>
                  </a:rPr>
                  <a:t> is the percentile value in the F-distribution such that the right side area is for degrees of freedom </a:t>
                </a:r>
                <a14:m>
                  <m:oMath xmlns:m="http://schemas.openxmlformats.org/officeDocument/2006/math">
                    <m:sSub>
                      <m:sSubPr>
                        <m:ctrlPr>
                          <a:rPr lang="en-US" sz="2700" i="1">
                            <a:latin typeface="Cambria Math" panose="02040503050406030204" pitchFamily="18" charset="0"/>
                            <a:cs typeface="Times New Roman" panose="02020603050405020304" pitchFamily="18" charset="0"/>
                          </a:rPr>
                        </m:ctrlPr>
                      </m:sSubPr>
                      <m:e>
                        <m:r>
                          <a:rPr lang="en-US" sz="2700" i="1">
                            <a:latin typeface="Cambria Math" panose="02040503050406030204" pitchFamily="18" charset="0"/>
                            <a:cs typeface="Times New Roman" panose="02020603050405020304" pitchFamily="18" charset="0"/>
                          </a:rPr>
                          <m:t>𝑛</m:t>
                        </m:r>
                      </m:e>
                      <m:sub>
                        <m:r>
                          <a:rPr lang="en-US" sz="2700" i="1">
                            <a:latin typeface="Cambria Math" panose="02040503050406030204" pitchFamily="18" charset="0"/>
                            <a:cs typeface="Times New Roman" panose="02020603050405020304" pitchFamily="18" charset="0"/>
                          </a:rPr>
                          <m:t>2</m:t>
                        </m:r>
                      </m:sub>
                    </m:sSub>
                    <m:r>
                      <a:rPr lang="en-US" sz="2700" i="1">
                        <a:latin typeface="Cambria Math" panose="02040503050406030204" pitchFamily="18" charset="0"/>
                        <a:cs typeface="Times New Roman" panose="02020603050405020304" pitchFamily="18" charset="0"/>
                      </a:rPr>
                      <m:t> −</m:t>
                    </m:r>
                    <m:r>
                      <a:rPr lang="en-US" sz="2700" i="1">
                        <a:latin typeface="Cambria Math" panose="02040503050406030204" pitchFamily="18" charset="0"/>
                        <a:cs typeface="Times New Roman" panose="02020603050405020304" pitchFamily="18" charset="0"/>
                      </a:rPr>
                      <m:t>1</m:t>
                    </m:r>
                  </m:oMath>
                </a14:m>
                <a:r>
                  <a:rPr lang="en-US" sz="27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700" i="1">
                            <a:latin typeface="Cambria Math" panose="02040503050406030204" pitchFamily="18" charset="0"/>
                            <a:cs typeface="Times New Roman" panose="02020603050405020304" pitchFamily="18" charset="0"/>
                          </a:rPr>
                        </m:ctrlPr>
                      </m:sSubPr>
                      <m:e>
                        <m:r>
                          <a:rPr lang="en-US" sz="2700" i="1">
                            <a:latin typeface="Cambria Math" panose="02040503050406030204" pitchFamily="18" charset="0"/>
                            <a:cs typeface="Times New Roman" panose="02020603050405020304" pitchFamily="18" charset="0"/>
                          </a:rPr>
                          <m:t>𝑛</m:t>
                        </m:r>
                      </m:e>
                      <m:sub>
                        <m:r>
                          <a:rPr lang="en-US" sz="2700" i="1">
                            <a:latin typeface="Cambria Math" panose="02040503050406030204" pitchFamily="18" charset="0"/>
                            <a:cs typeface="Times New Roman" panose="02020603050405020304" pitchFamily="18" charset="0"/>
                          </a:rPr>
                          <m:t>1</m:t>
                        </m:r>
                      </m:sub>
                    </m:sSub>
                    <m:r>
                      <a:rPr lang="en-US" sz="2700" i="1">
                        <a:latin typeface="Cambria Math" panose="02040503050406030204" pitchFamily="18" charset="0"/>
                        <a:cs typeface="Times New Roman" panose="02020603050405020304" pitchFamily="18" charset="0"/>
                      </a:rPr>
                      <m:t> −</m:t>
                    </m:r>
                    <m:r>
                      <a:rPr lang="en-US" sz="2700" i="1">
                        <a:latin typeface="Cambria Math" panose="02040503050406030204" pitchFamily="18" charset="0"/>
                        <a:cs typeface="Times New Roman" panose="02020603050405020304" pitchFamily="18" charset="0"/>
                      </a:rPr>
                      <m:t>1</m:t>
                    </m:r>
                  </m:oMath>
                </a14:m>
                <a:r>
                  <a:rPr lang="en-US" sz="27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700" i="1">
                            <a:latin typeface="Cambria Math" panose="02040503050406030204" pitchFamily="18" charset="0"/>
                            <a:cs typeface="Times New Roman" panose="02020603050405020304" pitchFamily="18" charset="0"/>
                          </a:rPr>
                        </m:ctrlPr>
                      </m:sSubPr>
                      <m:e>
                        <m:r>
                          <a:rPr lang="en-US" sz="2700" i="1">
                            <a:latin typeface="Cambria Math" panose="02040503050406030204" pitchFamily="18" charset="0"/>
                            <a:cs typeface="Times New Roman" panose="02020603050405020304" pitchFamily="18" charset="0"/>
                          </a:rPr>
                          <m:t>𝐹</m:t>
                        </m:r>
                      </m:e>
                      <m:sub>
                        <m:f>
                          <m:fPr>
                            <m:type m:val="lin"/>
                            <m:ctrlPr>
                              <a:rPr lang="en-US" sz="2700" i="1">
                                <a:latin typeface="Cambria Math" panose="02040503050406030204" pitchFamily="18" charset="0"/>
                                <a:cs typeface="Times New Roman" panose="02020603050405020304" pitchFamily="18" charset="0"/>
                              </a:rPr>
                            </m:ctrlPr>
                          </m:fPr>
                          <m:num>
                            <m:r>
                              <a:rPr lang="en-US" sz="2700" i="1">
                                <a:latin typeface="Cambria Math" panose="02040503050406030204" pitchFamily="18" charset="0"/>
                                <a:ea typeface="Cambria Math" panose="02040503050406030204" pitchFamily="18" charset="0"/>
                                <a:cs typeface="Times New Roman" panose="02020603050405020304" pitchFamily="18" charset="0"/>
                              </a:rPr>
                              <m:t>𝛼</m:t>
                            </m:r>
                          </m:num>
                          <m:den>
                            <m:r>
                              <a:rPr lang="en-US" sz="2700" i="1">
                                <a:latin typeface="Cambria Math" panose="02040503050406030204" pitchFamily="18" charset="0"/>
                                <a:cs typeface="Times New Roman" panose="02020603050405020304" pitchFamily="18" charset="0"/>
                              </a:rPr>
                              <m:t>2</m:t>
                            </m:r>
                          </m:den>
                        </m:f>
                        <m:r>
                          <a:rPr lang="en-US" sz="2700" i="1">
                            <a:latin typeface="Cambria Math" panose="02040503050406030204" pitchFamily="18" charset="0"/>
                            <a:cs typeface="Times New Roman" panose="02020603050405020304" pitchFamily="18" charset="0"/>
                          </a:rPr>
                          <m:t>,</m:t>
                        </m:r>
                        <m:sSub>
                          <m:sSubPr>
                            <m:ctrlPr>
                              <a:rPr lang="en-US" sz="2700" i="1">
                                <a:latin typeface="Cambria Math" panose="02040503050406030204" pitchFamily="18" charset="0"/>
                                <a:cs typeface="Times New Roman" panose="02020603050405020304" pitchFamily="18" charset="0"/>
                              </a:rPr>
                            </m:ctrlPr>
                          </m:sSubPr>
                          <m:e>
                            <m:r>
                              <a:rPr lang="en-US" sz="2700" i="1">
                                <a:latin typeface="Cambria Math" panose="02040503050406030204" pitchFamily="18" charset="0"/>
                                <a:cs typeface="Times New Roman" panose="02020603050405020304" pitchFamily="18" charset="0"/>
                              </a:rPr>
                              <m:t>𝑛</m:t>
                            </m:r>
                          </m:e>
                          <m:sub>
                            <m:r>
                              <a:rPr lang="en-US" sz="2700" i="1">
                                <a:latin typeface="Cambria Math" panose="02040503050406030204" pitchFamily="18" charset="0"/>
                                <a:cs typeface="Times New Roman" panose="02020603050405020304" pitchFamily="18" charset="0"/>
                              </a:rPr>
                              <m:t>1</m:t>
                            </m:r>
                          </m:sub>
                        </m:sSub>
                        <m:r>
                          <a:rPr lang="en-US" sz="2700" i="1">
                            <a:latin typeface="Cambria Math" panose="02040503050406030204" pitchFamily="18" charset="0"/>
                            <a:cs typeface="Times New Roman" panose="02020603050405020304" pitchFamily="18" charset="0"/>
                          </a:rPr>
                          <m:t> −</m:t>
                        </m:r>
                        <m:r>
                          <a:rPr lang="en-US" sz="2700" i="1">
                            <a:latin typeface="Cambria Math" panose="02040503050406030204" pitchFamily="18" charset="0"/>
                            <a:cs typeface="Times New Roman" panose="02020603050405020304" pitchFamily="18" charset="0"/>
                          </a:rPr>
                          <m:t>1</m:t>
                        </m:r>
                        <m:r>
                          <a:rPr lang="en-US" sz="2700" i="1">
                            <a:latin typeface="Cambria Math" panose="02040503050406030204" pitchFamily="18" charset="0"/>
                            <a:cs typeface="Times New Roman" panose="02020603050405020304" pitchFamily="18" charset="0"/>
                          </a:rPr>
                          <m:t>,</m:t>
                        </m:r>
                        <m:sSub>
                          <m:sSubPr>
                            <m:ctrlPr>
                              <a:rPr lang="en-US" sz="2700" i="1">
                                <a:latin typeface="Cambria Math" panose="02040503050406030204" pitchFamily="18" charset="0"/>
                                <a:cs typeface="Times New Roman" panose="02020603050405020304" pitchFamily="18" charset="0"/>
                              </a:rPr>
                            </m:ctrlPr>
                          </m:sSubPr>
                          <m:e>
                            <m:r>
                              <a:rPr lang="en-US" sz="2700" i="1">
                                <a:latin typeface="Cambria Math" panose="02040503050406030204" pitchFamily="18" charset="0"/>
                                <a:cs typeface="Times New Roman" panose="02020603050405020304" pitchFamily="18" charset="0"/>
                              </a:rPr>
                              <m:t>𝑛</m:t>
                            </m:r>
                          </m:e>
                          <m:sub>
                            <m:r>
                              <a:rPr lang="en-US" sz="2700" i="1">
                                <a:latin typeface="Cambria Math" panose="02040503050406030204" pitchFamily="18" charset="0"/>
                                <a:cs typeface="Times New Roman" panose="02020603050405020304" pitchFamily="18" charset="0"/>
                              </a:rPr>
                              <m:t>2</m:t>
                            </m:r>
                          </m:sub>
                        </m:sSub>
                        <m:r>
                          <a:rPr lang="en-US" sz="2700" i="1">
                            <a:latin typeface="Cambria Math" panose="02040503050406030204" pitchFamily="18" charset="0"/>
                            <a:cs typeface="Times New Roman" panose="02020603050405020304" pitchFamily="18" charset="0"/>
                          </a:rPr>
                          <m:t> −</m:t>
                        </m:r>
                        <m:r>
                          <a:rPr lang="en-US" sz="2700" i="1">
                            <a:latin typeface="Cambria Math" panose="02040503050406030204" pitchFamily="18" charset="0"/>
                            <a:cs typeface="Times New Roman" panose="02020603050405020304" pitchFamily="18" charset="0"/>
                          </a:rPr>
                          <m:t>1</m:t>
                        </m:r>
                      </m:sub>
                    </m:sSub>
                  </m:oMath>
                </a14:m>
                <a:r>
                  <a:rPr lang="en-US" sz="2700" dirty="0">
                    <a:latin typeface="Times New Roman" panose="02020603050405020304" pitchFamily="18" charset="0"/>
                    <a:cs typeface="Times New Roman" panose="02020603050405020304" pitchFamily="18" charset="0"/>
                  </a:rPr>
                  <a:t> is the percentile value in the F distribution such that the right side area is </a:t>
                </a:r>
                <a14:m>
                  <m:oMath xmlns:m="http://schemas.openxmlformats.org/officeDocument/2006/math">
                    <m:f>
                      <m:fPr>
                        <m:type m:val="lin"/>
                        <m:ctrlPr>
                          <a:rPr lang="en-US" sz="2700" i="1">
                            <a:latin typeface="Cambria Math" panose="02040503050406030204" pitchFamily="18" charset="0"/>
                            <a:cs typeface="Times New Roman" panose="02020603050405020304" pitchFamily="18" charset="0"/>
                          </a:rPr>
                        </m:ctrlPr>
                      </m:fPr>
                      <m:num>
                        <m:r>
                          <a:rPr lang="en-US" sz="2700" i="1">
                            <a:latin typeface="Cambria Math" panose="02040503050406030204" pitchFamily="18" charset="0"/>
                            <a:ea typeface="Cambria Math" panose="02040503050406030204" pitchFamily="18" charset="0"/>
                            <a:cs typeface="Times New Roman" panose="02020603050405020304" pitchFamily="18" charset="0"/>
                          </a:rPr>
                          <m:t>𝛼</m:t>
                        </m:r>
                      </m:num>
                      <m:den>
                        <m:r>
                          <a:rPr lang="en-US" sz="2700" i="1">
                            <a:latin typeface="Cambria Math" panose="02040503050406030204" pitchFamily="18" charset="0"/>
                            <a:cs typeface="Times New Roman" panose="02020603050405020304" pitchFamily="18" charset="0"/>
                          </a:rPr>
                          <m:t>2</m:t>
                        </m:r>
                      </m:den>
                    </m:f>
                  </m:oMath>
                </a14:m>
                <a:r>
                  <a:rPr lang="en-US" sz="2700" dirty="0">
                    <a:latin typeface="Times New Roman" panose="02020603050405020304" pitchFamily="18" charset="0"/>
                    <a:cs typeface="Times New Roman" panose="02020603050405020304" pitchFamily="18" charset="0"/>
                  </a:rPr>
                  <a:t> for degrees of freedom </a:t>
                </a:r>
                <a14:m>
                  <m:oMath xmlns:m="http://schemas.openxmlformats.org/officeDocument/2006/math">
                    <m:sSub>
                      <m:sSubPr>
                        <m:ctrlPr>
                          <a:rPr lang="en-US" sz="2700" i="1">
                            <a:latin typeface="Cambria Math" panose="02040503050406030204" pitchFamily="18" charset="0"/>
                            <a:cs typeface="Times New Roman" panose="02020603050405020304" pitchFamily="18" charset="0"/>
                          </a:rPr>
                        </m:ctrlPr>
                      </m:sSubPr>
                      <m:e>
                        <m:r>
                          <a:rPr lang="en-US" sz="2700" i="1">
                            <a:latin typeface="Cambria Math" panose="02040503050406030204" pitchFamily="18" charset="0"/>
                            <a:cs typeface="Times New Roman" panose="02020603050405020304" pitchFamily="18" charset="0"/>
                          </a:rPr>
                          <m:t>𝑛</m:t>
                        </m:r>
                      </m:e>
                      <m:sub>
                        <m:r>
                          <a:rPr lang="en-US" sz="2700" i="1">
                            <a:latin typeface="Cambria Math" panose="02040503050406030204" pitchFamily="18" charset="0"/>
                            <a:cs typeface="Times New Roman" panose="02020603050405020304" pitchFamily="18" charset="0"/>
                          </a:rPr>
                          <m:t>1</m:t>
                        </m:r>
                      </m:sub>
                    </m:sSub>
                    <m:r>
                      <a:rPr lang="en-US" sz="2700" i="1">
                        <a:latin typeface="Cambria Math" panose="02040503050406030204" pitchFamily="18" charset="0"/>
                        <a:cs typeface="Times New Roman" panose="02020603050405020304" pitchFamily="18" charset="0"/>
                      </a:rPr>
                      <m:t> −</m:t>
                    </m:r>
                    <m:r>
                      <a:rPr lang="en-US" sz="2700" i="1">
                        <a:latin typeface="Cambria Math" panose="02040503050406030204" pitchFamily="18" charset="0"/>
                        <a:cs typeface="Times New Roman" panose="02020603050405020304" pitchFamily="18" charset="0"/>
                      </a:rPr>
                      <m:t>1</m:t>
                    </m:r>
                  </m:oMath>
                </a14:m>
                <a:r>
                  <a:rPr lang="en-US" sz="27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700" i="1">
                            <a:latin typeface="Cambria Math" panose="02040503050406030204" pitchFamily="18" charset="0"/>
                            <a:cs typeface="Times New Roman" panose="02020603050405020304" pitchFamily="18" charset="0"/>
                          </a:rPr>
                        </m:ctrlPr>
                      </m:sSubPr>
                      <m:e>
                        <m:r>
                          <a:rPr lang="en-US" sz="2700" i="1">
                            <a:latin typeface="Cambria Math" panose="02040503050406030204" pitchFamily="18" charset="0"/>
                            <a:cs typeface="Times New Roman" panose="02020603050405020304" pitchFamily="18" charset="0"/>
                          </a:rPr>
                          <m:t>𝑛</m:t>
                        </m:r>
                      </m:e>
                      <m:sub>
                        <m:r>
                          <a:rPr lang="en-US" sz="2700" i="1">
                            <a:latin typeface="Cambria Math" panose="02040503050406030204" pitchFamily="18" charset="0"/>
                            <a:cs typeface="Times New Roman" panose="02020603050405020304" pitchFamily="18" charset="0"/>
                          </a:rPr>
                          <m:t>2</m:t>
                        </m:r>
                      </m:sub>
                    </m:sSub>
                    <m:r>
                      <a:rPr lang="en-US" sz="2700" i="1">
                        <a:latin typeface="Cambria Math" panose="02040503050406030204" pitchFamily="18" charset="0"/>
                        <a:cs typeface="Times New Roman" panose="02020603050405020304" pitchFamily="18" charset="0"/>
                      </a:rPr>
                      <m:t> −</m:t>
                    </m:r>
                    <m:r>
                      <a:rPr lang="en-US" sz="2700" i="1">
                        <a:latin typeface="Cambria Math" panose="02040503050406030204" pitchFamily="18" charset="0"/>
                        <a:cs typeface="Times New Roman" panose="02020603050405020304" pitchFamily="18" charset="0"/>
                      </a:rPr>
                      <m:t>1</m:t>
                    </m:r>
                  </m:oMath>
                </a14:m>
                <a:r>
                  <a:rPr lang="en-US" sz="2700" dirty="0">
                    <a:latin typeface="Times New Roman" panose="02020603050405020304" pitchFamily="18" charset="0"/>
                    <a:cs typeface="Times New Roman" panose="02020603050405020304" pitchFamily="18" charset="0"/>
                  </a:rPr>
                  <a:t>. </a:t>
                </a:r>
                <a:endParaRPr lang="en-US" sz="2700" dirty="0">
                  <a:latin typeface="Times New Roman" panose="02020603050405020304" pitchFamily="18" charset="0"/>
                  <a:cs typeface="Times New Roman" panose="02020603050405020304" pitchFamily="18" charset="0"/>
                </a:endParaRPr>
              </a:p>
              <a:p>
                <a:pPr marL="0" indent="0" algn="just">
                  <a:buNone/>
                </a:pPr>
                <a:endParaRPr lang="en-US" sz="2700"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288185" y="836712"/>
                <a:ext cx="7416824" cy="4267200"/>
              </a:xfrm>
              <a:blipFill rotWithShape="1">
                <a:blip r:embed="rId1"/>
                <a:stretch>
                  <a:fillRect l="-5" t="-10" r="6" b="-22981"/>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50DD7A57-2133-4F02-B479-3752D0842476}"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326852"/>
            <a:ext cx="8229600" cy="1143000"/>
          </a:xfrm>
        </p:spPr>
        <p:txBody>
          <a:bodyPr/>
          <a:lstStyle/>
          <a:p>
            <a:pPr algn="ctr"/>
            <a:r>
              <a:rPr lang="en-US" sz="40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Testing for difference between two independent population variances,</a:t>
            </a:r>
            <a:endParaRPr lang="en-US" sz="40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403648" y="1600202"/>
                <a:ext cx="7283152" cy="4525963"/>
              </a:xfrm>
            </p:spPr>
            <p:txBody>
              <a:bodyPr/>
              <a:lstStyle/>
              <a:p>
                <a:pPr marL="0" indent="0" algn="just">
                  <a:buNone/>
                </a:pPr>
                <a:r>
                  <a:rPr lang="en-US" dirty="0">
                    <a:solidFill>
                      <a:srgbClr val="FF0000"/>
                    </a:solidFill>
                    <a:latin typeface="Times New Roman" panose="02020603050405020304" pitchFamily="18" charset="0"/>
                    <a:cs typeface="Times New Roman" panose="02020603050405020304" pitchFamily="18" charset="0"/>
                  </a:rPr>
                  <a:t>Case 1:</a:t>
                </a:r>
                <a:endParaRPr lang="en-US" i="1" dirty="0">
                  <a:latin typeface="Cambria Math" panose="020405030504060302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 :</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2</m:t>
                          </m:r>
                        </m:sup>
                      </m:sSubSup>
                      <m:r>
                        <a:rPr lang="en-US"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2</m:t>
                          </m:r>
                        </m:sub>
                        <m:sup>
                          <m:r>
                            <a:rPr lang="en-US" i="1">
                              <a:latin typeface="Cambria Math" panose="02040503050406030204" pitchFamily="18" charset="0"/>
                              <a:cs typeface="Times New Roman" panose="02020603050405020304" pitchFamily="18" charset="0"/>
                            </a:rPr>
                            <m:t>2</m:t>
                          </m:r>
                        </m:sup>
                      </m:sSubSup>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2</m:t>
                          </m:r>
                        </m:sup>
                      </m:sSubSup>
                      <m:r>
                        <a:rPr lang="en-US" i="1">
                          <a:latin typeface="Cambria Math" panose="02040503050406030204" pitchFamily="18" charset="0"/>
                          <a:ea typeface="Cambria Math" panose="02040503050406030204" pitchFamily="18" charset="0"/>
                          <a:cs typeface="Times New Roman" panose="02020603050405020304" pitchFamily="18" charset="0"/>
                        </a:rPr>
                        <m:t>&lt;</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2</m:t>
                          </m:r>
                        </m:sub>
                        <m:sup>
                          <m:r>
                            <a:rPr lang="en-US" i="1">
                              <a:latin typeface="Cambria Math" panose="02040503050406030204" pitchFamily="18" charset="0"/>
                              <a:cs typeface="Times New Roman" panose="02020603050405020304" pitchFamily="18" charset="0"/>
                            </a:rPr>
                            <m:t>2</m:t>
                          </m:r>
                        </m:sup>
                      </m:sSubSup>
                    </m:oMath>
                  </m:oMathPara>
                </a14:m>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lgn="just">
                  <a:buNone/>
                </a:pPr>
                <a:r>
                  <a:rPr lang="en-US" dirty="0">
                    <a:solidFill>
                      <a:srgbClr val="FF0000"/>
                    </a:solidFill>
                    <a:latin typeface="Times New Roman" panose="02020603050405020304" pitchFamily="18" charset="0"/>
                    <a:cs typeface="Times New Roman" panose="02020603050405020304" pitchFamily="18" charset="0"/>
                  </a:rPr>
                  <a:t>Case 2:</a:t>
                </a:r>
                <a:endParaRPr lang="en-US" dirty="0">
                  <a:solidFill>
                    <a:srgbClr val="FF0000"/>
                  </a:solidFill>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 :</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2</m:t>
                          </m:r>
                        </m:sup>
                      </m:sSubSup>
                      <m:r>
                        <a:rPr lang="en-US"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2</m:t>
                          </m:r>
                        </m:sub>
                        <m:sup>
                          <m:r>
                            <a:rPr lang="en-US" i="1">
                              <a:latin typeface="Cambria Math" panose="02040503050406030204" pitchFamily="18" charset="0"/>
                              <a:cs typeface="Times New Roman" panose="02020603050405020304" pitchFamily="18" charset="0"/>
                            </a:rPr>
                            <m:t>2</m:t>
                          </m:r>
                        </m:sup>
                      </m:sSubSup>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2</m:t>
                          </m:r>
                        </m:sup>
                      </m:sSubSup>
                      <m:r>
                        <a:rPr lang="en-US" i="1">
                          <a:latin typeface="Cambria Math" panose="02040503050406030204" pitchFamily="18" charset="0"/>
                          <a:ea typeface="Cambria Math" panose="02040503050406030204" pitchFamily="18" charset="0"/>
                          <a:cs typeface="Times New Roman" panose="02020603050405020304" pitchFamily="18" charset="0"/>
                        </a:rPr>
                        <m:t>&gt;</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2</m:t>
                          </m:r>
                        </m:sub>
                        <m:sup>
                          <m:r>
                            <a:rPr lang="en-US" i="1">
                              <a:latin typeface="Cambria Math" panose="02040503050406030204" pitchFamily="18" charset="0"/>
                              <a:cs typeface="Times New Roman" panose="02020603050405020304" pitchFamily="18" charset="0"/>
                            </a:rPr>
                            <m:t>2</m:t>
                          </m:r>
                        </m:sup>
                      </m:sSubSup>
                    </m:oMath>
                  </m:oMathPara>
                </a14:m>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solidFill>
                      <a:srgbClr val="FF0000"/>
                    </a:solidFill>
                    <a:latin typeface="Times New Roman" panose="02020603050405020304" pitchFamily="18" charset="0"/>
                    <a:cs typeface="Times New Roman" panose="02020603050405020304" pitchFamily="18" charset="0"/>
                  </a:rPr>
                  <a:t>Case 3: </a:t>
                </a:r>
                <a:endParaRPr lang="en-US" i="1" dirty="0">
                  <a:latin typeface="Cambria Math" panose="020405030504060302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 :</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2</m:t>
                          </m:r>
                        </m:sup>
                      </m:sSubSup>
                      <m:r>
                        <a:rPr lang="en-US"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2</m:t>
                          </m:r>
                        </m:sub>
                        <m:sup>
                          <m:r>
                            <a:rPr lang="en-US" i="1">
                              <a:latin typeface="Cambria Math" panose="02040503050406030204" pitchFamily="18" charset="0"/>
                              <a:cs typeface="Times New Roman" panose="02020603050405020304" pitchFamily="18" charset="0"/>
                            </a:rPr>
                            <m:t>2</m:t>
                          </m:r>
                        </m:sup>
                      </m:sSubSup>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2</m:t>
                          </m:r>
                        </m:sup>
                      </m:sSubSup>
                      <m:r>
                        <a:rPr lang="en-US"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2</m:t>
                          </m:r>
                        </m:sub>
                        <m:sup>
                          <m:r>
                            <a:rPr lang="en-US" i="1">
                              <a:latin typeface="Cambria Math" panose="02040503050406030204" pitchFamily="18" charset="0"/>
                              <a:cs typeface="Times New Roman" panose="02020603050405020304" pitchFamily="18" charset="0"/>
                            </a:rPr>
                            <m:t>2</m:t>
                          </m:r>
                        </m:sup>
                      </m:sSubSup>
                    </m:oMath>
                  </m:oMathPara>
                </a14:m>
                <a:endParaRPr lang="en-US" dirty="0">
                  <a:latin typeface="Times New Roman" panose="02020603050405020304" pitchFamily="18" charset="0"/>
                  <a:cs typeface="Times New Roman" panose="02020603050405020304" pitchFamily="18" charset="0"/>
                </a:endParaRPr>
              </a:p>
              <a:p>
                <a:pPr marL="0" indent="0" algn="just">
                  <a:buNone/>
                </a:pPr>
                <a:r>
                  <a:rPr lang="en-US" dirty="0">
                    <a:cs typeface="Times New Roman" panose="02020603050405020304" pitchFamily="18" charset="0"/>
                  </a:rPr>
                  <a:t>                  </a:t>
                </a:r>
                <a:endParaRPr 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403648" y="1600202"/>
                <a:ext cx="7283152" cy="4525963"/>
              </a:xfrm>
              <a:blipFill rotWithShape="1">
                <a:blip r:embed="rId1"/>
                <a:stretch>
                  <a:fillRect l="-4" b="-8341"/>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5" name="Date Placeholder 4"/>
          <p:cNvSpPr>
            <a:spLocks noGrp="1"/>
          </p:cNvSpPr>
          <p:nvPr>
            <p:ph type="dt" sz="half" idx="10"/>
          </p:nvPr>
        </p:nvSpPr>
        <p:spPr/>
        <p:txBody>
          <a:bodyPr/>
          <a:lstStyle/>
          <a:p>
            <a:pPr>
              <a:defRPr/>
            </a:pPr>
            <a:fld id="{E59CD7E3-422D-44F2-83FC-6E7ABA3F2130}" type="datetime1">
              <a:rPr lang="en-US" altLang="zh-CN" smtClean="0"/>
            </a:fld>
            <a:endParaRPr lang="en-US" altLang="zh-CN"/>
          </a:p>
        </p:txBody>
      </p:sp>
      <p:sp>
        <p:nvSpPr>
          <p:cNvPr id="6" name="Footer Placeholder 5"/>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29003" y="692696"/>
                <a:ext cx="8003232" cy="4525963"/>
              </a:xfrm>
            </p:spPr>
            <p:txBody>
              <a:bodyPr/>
              <a:lstStyle/>
              <a:p>
                <a:pPr marL="0" indent="0" algn="just">
                  <a:buNone/>
                </a:pPr>
                <a:r>
                  <a:rPr lang="en-US" dirty="0">
                    <a:latin typeface="Times New Roman" panose="02020603050405020304" pitchFamily="18" charset="0"/>
                    <a:cs typeface="Times New Roman" panose="02020603050405020304" pitchFamily="18" charset="0"/>
                  </a:rPr>
                  <a:t>By the central limit theorem, for large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1</m:t>
                        </m:r>
                      </m:sub>
                    </m:sSub>
                  </m:oMath>
                </a14:m>
                <a:r>
                  <a:rPr lang="en-US"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2</m:t>
                        </m:r>
                      </m:sub>
                    </m:sSub>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acc>
                          <m:accPr>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acc>
                          <m:accPr>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2</m:t>
                        </m:r>
                      </m:sub>
                    </m:sSub>
                  </m:oMath>
                </a14:m>
                <a:r>
                  <a:rPr lang="en-US" dirty="0">
                    <a:latin typeface="Times New Roman" panose="02020603050405020304" pitchFamily="18" charset="0"/>
                    <a:cs typeface="Times New Roman" panose="02020603050405020304" pitchFamily="18" charset="0"/>
                  </a:rPr>
                  <a:t> has approximate normal distribution with mean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2</m:t>
                        </m:r>
                      </m:sub>
                    </m:sSub>
                  </m:oMath>
                </a14:m>
                <a:r>
                  <a:rPr lang="en-US" dirty="0">
                    <a:latin typeface="Times New Roman" panose="02020603050405020304" pitchFamily="18" charset="0"/>
                    <a:cs typeface="Times New Roman" panose="02020603050405020304" pitchFamily="18" charset="0"/>
                  </a:rPr>
                  <a:t> and variance </a:t>
                </a:r>
                <a14:m>
                  <m:oMath xmlns:m="http://schemas.openxmlformats.org/officeDocument/2006/math">
                    <m:f>
                      <m:fPr>
                        <m:ctrlPr>
                          <a:rPr lang="en-US" i="1">
                            <a:latin typeface="Cambria Math" panose="02040503050406030204" pitchFamily="18" charset="0"/>
                            <a:cs typeface="Times New Roman" panose="02020603050405020304" pitchFamily="18" charset="0"/>
                          </a:rPr>
                        </m:ctrlPr>
                      </m:fPr>
                      <m:num>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1</m:t>
                        </m:r>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num>
                      <m:den>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1</m:t>
                            </m:r>
                          </m:sub>
                        </m:sSub>
                      </m:den>
                    </m:f>
                    <m:r>
                      <a:rPr lang="en-US" i="1">
                        <a:latin typeface="Cambria Math" panose="02040503050406030204" pitchFamily="18" charset="0"/>
                        <a:cs typeface="Times New Roman" panose="02020603050405020304" pitchFamily="18" charset="0"/>
                      </a:rPr>
                      <m:t> − </m:t>
                    </m:r>
                    <m:f>
                      <m:fPr>
                        <m:ctrlPr>
                          <a:rPr lang="en-US" i="1">
                            <a:latin typeface="Cambria Math" panose="02040503050406030204" pitchFamily="18" charset="0"/>
                            <a:cs typeface="Times New Roman" panose="02020603050405020304" pitchFamily="18" charset="0"/>
                          </a:rPr>
                        </m:ctrlPr>
                      </m:fPr>
                      <m:num>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1</m:t>
                        </m:r>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m:t>
                        </m:r>
                      </m:num>
                      <m:den>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2</m:t>
                            </m:r>
                          </m:sub>
                        </m:sSub>
                      </m:den>
                    </m:f>
                  </m:oMath>
                </a14:m>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Then </a:t>
                </a:r>
                <a14:m>
                  <m:oMath xmlns:m="http://schemas.openxmlformats.org/officeDocument/2006/math">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1</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𝛼</m:t>
                        </m:r>
                      </m:e>
                    </m:d>
                  </m:oMath>
                </a14:m>
                <a:r>
                  <a:rPr lang="en-US" dirty="0">
                    <a:latin typeface="Times New Roman" panose="02020603050405020304" pitchFamily="18" charset="0"/>
                    <a:cs typeface="Times New Roman" panose="02020603050405020304" pitchFamily="18" charset="0"/>
                  </a:rPr>
                  <a:t>*100% confidence interval estimate for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2</m:t>
                        </m:r>
                      </m:sub>
                    </m:sSub>
                  </m:oMath>
                </a14:m>
                <a:r>
                  <a:rPr lang="en-US" dirty="0">
                    <a:latin typeface="Times New Roman" panose="02020603050405020304" pitchFamily="18" charset="0"/>
                    <a:cs typeface="Times New Roman" panose="02020603050405020304" pitchFamily="18" charset="0"/>
                  </a:rPr>
                  <a:t> is computed as</a:t>
                </a:r>
                <a:endParaRPr lang="en-US"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cs typeface="Times New Roman" panose="02020603050405020304" pitchFamily="18" charset="0"/>
                            </a:rPr>
                          </m:ctrlPr>
                        </m:dPr>
                        <m:e>
                          <m:sSub>
                            <m:sSubPr>
                              <m:ctrlPr>
                                <a:rPr lang="en-US" i="1">
                                  <a:latin typeface="Cambria Math" panose="02040503050406030204" pitchFamily="18" charset="0"/>
                                  <a:cs typeface="Times New Roman" panose="02020603050405020304" pitchFamily="18" charset="0"/>
                                </a:rPr>
                              </m:ctrlPr>
                            </m:sSubPr>
                            <m:e>
                              <m:acc>
                                <m:accPr>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acc>
                                <m:accPr>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𝐸</m:t>
                          </m:r>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acc>
                                <m:accPr>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acc>
                                <m:accPr>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𝐸</m:t>
                          </m:r>
                        </m:e>
                      </m:d>
                    </m:oMath>
                  </m:oMathPara>
                </a14:m>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where,    </a:t>
                </a:r>
                <a14:m>
                  <m:oMath xmlns:m="http://schemas.openxmlformats.org/officeDocument/2006/math">
                    <m:r>
                      <a:rPr lang="en-US" i="1">
                        <a:latin typeface="Cambria Math" panose="02040503050406030204" pitchFamily="18" charset="0"/>
                        <a:cs typeface="Times New Roman" panose="02020603050405020304" pitchFamily="18" charset="0"/>
                      </a:rPr>
                      <m:t>𝐸</m:t>
                    </m:r>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𝑍</m:t>
                        </m:r>
                      </m:e>
                      <m:sub>
                        <m:f>
                          <m:fPr>
                            <m:type m:val="skw"/>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ea typeface="Cambria Math" panose="02040503050406030204" pitchFamily="18" charset="0"/>
                                <a:cs typeface="Times New Roman" panose="02020603050405020304" pitchFamily="18" charset="0"/>
                              </a:rPr>
                              <m:t>𝛼</m:t>
                            </m:r>
                          </m:num>
                          <m:den>
                            <m:r>
                              <a:rPr lang="en-US" i="1">
                                <a:latin typeface="Cambria Math" panose="02040503050406030204" pitchFamily="18" charset="0"/>
                                <a:cs typeface="Times New Roman" panose="02020603050405020304" pitchFamily="18" charset="0"/>
                              </a:rPr>
                              <m:t>2</m:t>
                            </m:r>
                          </m:den>
                        </m:f>
                      </m:sub>
                    </m:sSub>
                    <m:r>
                      <a:rPr lang="en-US" i="1">
                        <a:latin typeface="Cambria Math" panose="02040503050406030204" pitchFamily="18" charset="0"/>
                        <a:cs typeface="Times New Roman" panose="02020603050405020304" pitchFamily="18" charset="0"/>
                      </a:rPr>
                      <m:t>∗</m:t>
                    </m:r>
                    <m:rad>
                      <m:radPr>
                        <m:degHide m:val="on"/>
                        <m:ctrlPr>
                          <a:rPr lang="en-US" i="1">
                            <a:latin typeface="Cambria Math" panose="02040503050406030204" pitchFamily="18" charset="0"/>
                            <a:cs typeface="Times New Roman" panose="02020603050405020304" pitchFamily="18" charset="0"/>
                          </a:rPr>
                        </m:ctrlPr>
                      </m:radPr>
                      <m:deg/>
                      <m:e>
                        <m:f>
                          <m:fPr>
                            <m:ctrlPr>
                              <a:rPr lang="en-US" i="1">
                                <a:latin typeface="Cambria Math" panose="02040503050406030204" pitchFamily="18" charset="0"/>
                                <a:cs typeface="Times New Roman" panose="02020603050405020304" pitchFamily="18" charset="0"/>
                              </a:rPr>
                            </m:ctrlPr>
                          </m:fPr>
                          <m:num>
                            <m:sSub>
                              <m:sSubPr>
                                <m:ctrlPr>
                                  <a:rPr lang="en-US" i="1">
                                    <a:latin typeface="Cambria Math" panose="02040503050406030204" pitchFamily="18" charset="0"/>
                                    <a:cs typeface="Times New Roman" panose="02020603050405020304" pitchFamily="18" charset="0"/>
                                  </a:rPr>
                                </m:ctrlPr>
                              </m:sSubPr>
                              <m:e>
                                <m:acc>
                                  <m:accPr>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1</m:t>
                            </m:r>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acc>
                                  <m:accPr>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num>
                          <m:den>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1</m:t>
                                </m:r>
                              </m:sub>
                            </m:sSub>
                          </m:den>
                        </m:f>
                        <m:r>
                          <a:rPr lang="en-GB"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 </m:t>
                        </m:r>
                        <m:f>
                          <m:fPr>
                            <m:ctrlPr>
                              <a:rPr lang="en-US" i="1">
                                <a:latin typeface="Cambria Math" panose="02040503050406030204" pitchFamily="18" charset="0"/>
                                <a:cs typeface="Times New Roman" panose="02020603050405020304" pitchFamily="18" charset="0"/>
                              </a:rPr>
                            </m:ctrlPr>
                          </m:fPr>
                          <m:num>
                            <m:sSub>
                              <m:sSubPr>
                                <m:ctrlPr>
                                  <a:rPr lang="en-US" i="1">
                                    <a:latin typeface="Cambria Math" panose="02040503050406030204" pitchFamily="18" charset="0"/>
                                    <a:cs typeface="Times New Roman" panose="02020603050405020304" pitchFamily="18" charset="0"/>
                                  </a:rPr>
                                </m:ctrlPr>
                              </m:sSubPr>
                              <m:e>
                                <m:acc>
                                  <m:accPr>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1</m:t>
                            </m:r>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acc>
                                  <m:accPr>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m:t>
                            </m:r>
                          </m:num>
                          <m:den>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2</m:t>
                                </m:r>
                              </m:sub>
                            </m:sSub>
                          </m:den>
                        </m:f>
                      </m:e>
                    </m:rad>
                  </m:oMath>
                </a14:m>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129003" y="692696"/>
                <a:ext cx="8003232" cy="4525963"/>
              </a:xfrm>
              <a:blipFill rotWithShape="1">
                <a:blip r:embed="rId1"/>
                <a:stretch>
                  <a:fillRect l="-8" t="-12" r="4" b="-17336"/>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5614400E-84CD-461E-A166-35B3C4902EF1}"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59632" y="692696"/>
                <a:ext cx="7427168" cy="4525963"/>
              </a:xfrm>
            </p:spPr>
            <p:txBody>
              <a:bodyPr/>
              <a:lstStyle/>
              <a:p>
                <a:pPr marL="0" indent="0" algn="just">
                  <a:buNone/>
                </a:pPr>
                <a:r>
                  <a:rPr lang="en-US" dirty="0">
                    <a:latin typeface="Times New Roman" panose="02020603050405020304" pitchFamily="18" charset="0"/>
                    <a:cs typeface="Times New Roman" panose="02020603050405020304" pitchFamily="18" charset="0"/>
                  </a:rPr>
                  <a:t>Under the assumption that the null hypothesis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oMath>
                </a14:m>
                <a:r>
                  <a:rPr lang="en-US" dirty="0">
                    <a:latin typeface="Times New Roman" panose="02020603050405020304" pitchFamily="18" charset="0"/>
                    <a:cs typeface="Times New Roman" panose="02020603050405020304" pitchFamily="18" charset="0"/>
                  </a:rPr>
                  <a:t> is true, the test statistic </a:t>
                </a:r>
                <a:endParaRPr lang="en-US"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i="1">
                          <a:solidFill>
                            <a:srgbClr val="00B0F0"/>
                          </a:solidFill>
                          <a:latin typeface="Cambria Math" panose="02040503050406030204" pitchFamily="18" charset="0"/>
                          <a:cs typeface="Times New Roman" panose="02020603050405020304" pitchFamily="18" charset="0"/>
                        </a:rPr>
                        <m:t>𝐹</m:t>
                      </m:r>
                      <m:r>
                        <a:rPr lang="en-US" i="1">
                          <a:solidFill>
                            <a:srgbClr val="00B0F0"/>
                          </a:solidFill>
                          <a:latin typeface="Cambria Math" panose="02040503050406030204" pitchFamily="18" charset="0"/>
                          <a:cs typeface="Times New Roman" panose="02020603050405020304" pitchFamily="18" charset="0"/>
                        </a:rPr>
                        <m:t>=</m:t>
                      </m:r>
                      <m:f>
                        <m:fPr>
                          <m:ctrlPr>
                            <a:rPr lang="en-US" i="1">
                              <a:solidFill>
                                <a:srgbClr val="00B0F0"/>
                              </a:solidFill>
                              <a:latin typeface="Cambria Math" panose="02040503050406030204" pitchFamily="18" charset="0"/>
                              <a:cs typeface="Times New Roman" panose="02020603050405020304" pitchFamily="18" charset="0"/>
                            </a:rPr>
                          </m:ctrlPr>
                        </m:fPr>
                        <m:num>
                          <m:sSubSup>
                            <m:sSubSupPr>
                              <m:ctrlPr>
                                <a:rPr lang="en-US" i="1">
                                  <a:solidFill>
                                    <a:srgbClr val="00B0F0"/>
                                  </a:solidFill>
                                  <a:latin typeface="Cambria Math" panose="02040503050406030204" pitchFamily="18" charset="0"/>
                                  <a:cs typeface="Times New Roman" panose="02020603050405020304" pitchFamily="18" charset="0"/>
                                </a:rPr>
                              </m:ctrlPr>
                            </m:sSubSupPr>
                            <m:e>
                              <m:r>
                                <a:rPr lang="en-US" i="1">
                                  <a:solidFill>
                                    <a:srgbClr val="00B0F0"/>
                                  </a:solidFill>
                                  <a:latin typeface="Cambria Math" panose="02040503050406030204" pitchFamily="18" charset="0"/>
                                  <a:cs typeface="Times New Roman" panose="02020603050405020304" pitchFamily="18" charset="0"/>
                                </a:rPr>
                                <m:t>𝑆</m:t>
                              </m:r>
                            </m:e>
                            <m:sub>
                              <m:r>
                                <a:rPr lang="en-US" i="1">
                                  <a:solidFill>
                                    <a:srgbClr val="00B0F0"/>
                                  </a:solidFill>
                                  <a:latin typeface="Cambria Math" panose="02040503050406030204" pitchFamily="18" charset="0"/>
                                  <a:cs typeface="Times New Roman" panose="02020603050405020304" pitchFamily="18" charset="0"/>
                                </a:rPr>
                                <m:t>1</m:t>
                              </m:r>
                            </m:sub>
                            <m:sup>
                              <m:r>
                                <a:rPr lang="en-US" i="1">
                                  <a:solidFill>
                                    <a:srgbClr val="00B0F0"/>
                                  </a:solidFill>
                                  <a:latin typeface="Cambria Math" panose="02040503050406030204" pitchFamily="18" charset="0"/>
                                  <a:cs typeface="Times New Roman" panose="02020603050405020304" pitchFamily="18" charset="0"/>
                                </a:rPr>
                                <m:t>2</m:t>
                              </m:r>
                            </m:sup>
                          </m:sSubSup>
                        </m:num>
                        <m:den>
                          <m:sSubSup>
                            <m:sSubSupPr>
                              <m:ctrlPr>
                                <a:rPr lang="en-US" i="1">
                                  <a:solidFill>
                                    <a:srgbClr val="00B0F0"/>
                                  </a:solidFill>
                                  <a:latin typeface="Cambria Math" panose="02040503050406030204" pitchFamily="18" charset="0"/>
                                  <a:cs typeface="Times New Roman" panose="02020603050405020304" pitchFamily="18" charset="0"/>
                                </a:rPr>
                              </m:ctrlPr>
                            </m:sSubSupPr>
                            <m:e>
                              <m:r>
                                <a:rPr lang="en-US" i="1">
                                  <a:solidFill>
                                    <a:srgbClr val="00B0F0"/>
                                  </a:solidFill>
                                  <a:latin typeface="Cambria Math" panose="02040503050406030204" pitchFamily="18" charset="0"/>
                                  <a:cs typeface="Times New Roman" panose="02020603050405020304" pitchFamily="18" charset="0"/>
                                </a:rPr>
                                <m:t>𝑆</m:t>
                              </m:r>
                            </m:e>
                            <m:sub>
                              <m:r>
                                <a:rPr lang="en-US" i="1">
                                  <a:solidFill>
                                    <a:srgbClr val="00B0F0"/>
                                  </a:solidFill>
                                  <a:latin typeface="Cambria Math" panose="02040503050406030204" pitchFamily="18" charset="0"/>
                                  <a:cs typeface="Times New Roman" panose="02020603050405020304" pitchFamily="18" charset="0"/>
                                </a:rPr>
                                <m:t>2</m:t>
                              </m:r>
                            </m:sub>
                            <m:sup>
                              <m:r>
                                <a:rPr lang="en-US" i="1">
                                  <a:solidFill>
                                    <a:srgbClr val="00B0F0"/>
                                  </a:solidFill>
                                  <a:latin typeface="Cambria Math" panose="02040503050406030204" pitchFamily="18" charset="0"/>
                                  <a:cs typeface="Times New Roman" panose="02020603050405020304" pitchFamily="18" charset="0"/>
                                </a:rPr>
                                <m:t>2</m:t>
                              </m:r>
                            </m:sup>
                          </m:sSubSup>
                        </m:den>
                      </m:f>
                    </m:oMath>
                  </m:oMathPara>
                </a14:m>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has F-distribution with degrees of freedom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1</m:t>
                    </m:r>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1</m:t>
                    </m:r>
                  </m:oMath>
                </a14:m>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259632" y="692696"/>
                <a:ext cx="7427168" cy="4525963"/>
              </a:xfrm>
              <a:blipFill rotWithShape="1">
                <a:blip r:embed="rId1"/>
                <a:stretch>
                  <a:fillRect l="-6" t="-12" b="5"/>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4DAAED31-07AC-4834-A5D5-B66F653E9054}"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274638"/>
            <a:ext cx="7427168" cy="1143000"/>
          </a:xfrm>
        </p:spPr>
        <p:txBody>
          <a:bodyPr/>
          <a:lstStyle/>
          <a:p>
            <a:pPr algn="l"/>
            <a:r>
              <a:rPr lang="en-US" sz="4000" dirty="0">
                <a:solidFill>
                  <a:srgbClr val="C00000"/>
                </a:solidFill>
                <a:latin typeface="Times New Roman" panose="02020603050405020304" pitchFamily="18" charset="0"/>
                <a:cs typeface="Times New Roman" panose="02020603050405020304" pitchFamily="18" charset="0"/>
              </a:rPr>
              <a:t>Example 7.8</a:t>
            </a:r>
            <a:endParaRPr lang="en-US" dirty="0">
              <a:solidFill>
                <a:srgbClr val="C00000"/>
              </a:solidFill>
            </a:endParaRPr>
          </a:p>
        </p:txBody>
      </p:sp>
      <p:sp>
        <p:nvSpPr>
          <p:cNvPr id="3" name="Content Placeholder 2"/>
          <p:cNvSpPr>
            <a:spLocks noGrp="1"/>
          </p:cNvSpPr>
          <p:nvPr>
            <p:ph idx="1"/>
          </p:nvPr>
        </p:nvSpPr>
        <p:spPr>
          <a:xfrm>
            <a:off x="1259632" y="1166018"/>
            <a:ext cx="7632848" cy="4525963"/>
          </a:xfrm>
        </p:spPr>
        <p:txBody>
          <a:bodyPr/>
          <a:lstStyle/>
          <a:p>
            <a:pPr marL="0" indent="0" algn="just">
              <a:buNone/>
            </a:pPr>
            <a:r>
              <a:rPr lang="en-US" sz="2800" dirty="0">
                <a:latin typeface="Times New Roman" panose="02020603050405020304" pitchFamily="18" charset="0"/>
                <a:cs typeface="Times New Roman" panose="02020603050405020304" pitchFamily="18" charset="0"/>
              </a:rPr>
              <a:t>Let us consider the final scores of the Author’s two different sections of the elementary statistics courses:</a:t>
            </a: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Section 1: 38, 88, 91, 84, 97, 78, 51, 90, 72, 73, 73, 55, 83, 72, 97, 33, 78, 91, 93, 65, 86, 81, 87, 81, 28, 74</a:t>
            </a: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Section 2: 64, 36, 87, 73, 72, 43, 90, 81, 79, 43, 77, 89, 91, 72, 75, 68, 78, 72, 81, 72, 35, 72, 93, 74, 85.</a:t>
            </a: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Assume that the samples are from independent normal populations.</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5" name="Date Placeholder 4"/>
          <p:cNvSpPr>
            <a:spLocks noGrp="1"/>
          </p:cNvSpPr>
          <p:nvPr>
            <p:ph type="dt" sz="half" idx="10"/>
          </p:nvPr>
        </p:nvSpPr>
        <p:spPr/>
        <p:txBody>
          <a:bodyPr/>
          <a:lstStyle/>
          <a:p>
            <a:pPr>
              <a:defRPr/>
            </a:pPr>
            <a:fld id="{CF5CAF64-DBE3-413C-B8CE-1EE293B3B9C3}" type="datetime1">
              <a:rPr lang="en-US" altLang="zh-CN" smtClean="0"/>
            </a:fld>
            <a:endParaRPr lang="en-US" altLang="zh-CN"/>
          </a:p>
        </p:txBody>
      </p:sp>
      <p:sp>
        <p:nvSpPr>
          <p:cNvPr id="6" name="Footer Placeholder 5"/>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97162" y="404664"/>
                <a:ext cx="7389638" cy="4267200"/>
              </a:xfrm>
            </p:spPr>
            <p:txBody>
              <a:bodyPr/>
              <a:lstStyle/>
              <a:p>
                <a:pPr marL="0" indent="0" algn="just">
                  <a:buNone/>
                </a:pPr>
                <a:r>
                  <a:rPr lang="en-US" dirty="0">
                    <a:solidFill>
                      <a:srgbClr val="FF0000"/>
                    </a:solidFill>
                    <a:latin typeface="Times New Roman" panose="02020603050405020304" pitchFamily="18" charset="0"/>
                    <a:cs typeface="Times New Roman" panose="02020603050405020304" pitchFamily="18" charset="0"/>
                  </a:rPr>
                  <a:t>Solution: </a:t>
                </a:r>
                <a:r>
                  <a:rPr lang="en-US" dirty="0">
                    <a:latin typeface="Times New Roman" panose="02020603050405020304" pitchFamily="18" charset="0"/>
                    <a:cs typeface="Times New Roman" panose="02020603050405020304" pitchFamily="18" charset="0"/>
                  </a:rPr>
                  <a:t>To construct a 90% confidence interval for </a:t>
                </a:r>
                <a14:m>
                  <m:oMath xmlns:m="http://schemas.openxmlformats.org/officeDocument/2006/math">
                    <m:f>
                      <m:fPr>
                        <m:ctrlPr>
                          <a:rPr lang="en-US" i="1">
                            <a:latin typeface="Cambria Math" panose="02040503050406030204" pitchFamily="18" charset="0"/>
                            <a:ea typeface="Cambria Math" panose="02040503050406030204" pitchFamily="18" charset="0"/>
                            <a:cs typeface="Times New Roman" panose="02020603050405020304" pitchFamily="18" charset="0"/>
                          </a:rPr>
                        </m:ctrlPr>
                      </m:fPr>
                      <m:num>
                        <m:sSubSup>
                          <m:sSubSupPr>
                            <m:ctrlPr>
                              <a:rPr lang="en-US" i="1">
                                <a:latin typeface="Cambria Math" panose="02040503050406030204" pitchFamily="18" charset="0"/>
                                <a:ea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ea typeface="Cambria Math" panose="02040503050406030204" pitchFamily="18" charset="0"/>
                                <a:cs typeface="Times New Roman" panose="02020603050405020304" pitchFamily="18" charset="0"/>
                              </a:rPr>
                              <m:t>1</m:t>
                            </m:r>
                          </m:sub>
                          <m:sup>
                            <m:r>
                              <a:rPr lang="en-US" i="1">
                                <a:latin typeface="Cambria Math" panose="02040503050406030204" pitchFamily="18" charset="0"/>
                                <a:ea typeface="Cambria Math" panose="02040503050406030204" pitchFamily="18" charset="0"/>
                                <a:cs typeface="Times New Roman" panose="02020603050405020304" pitchFamily="18" charset="0"/>
                              </a:rPr>
                              <m:t>2</m:t>
                            </m:r>
                          </m:sup>
                        </m:sSubSup>
                      </m:num>
                      <m:den>
                        <m:sSubSup>
                          <m:sSubSupPr>
                            <m:ctrlPr>
                              <a:rPr lang="en-US" i="1">
                                <a:latin typeface="Cambria Math" panose="02040503050406030204" pitchFamily="18" charset="0"/>
                                <a:ea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ea typeface="Cambria Math" panose="02040503050406030204" pitchFamily="18" charset="0"/>
                                <a:cs typeface="Times New Roman" panose="02020603050405020304" pitchFamily="18" charset="0"/>
                              </a:rPr>
                              <m:t>2</m:t>
                            </m:r>
                          </m:sub>
                          <m:sup>
                            <m:r>
                              <a:rPr lang="en-US" i="1">
                                <a:latin typeface="Cambria Math" panose="02040503050406030204" pitchFamily="18" charset="0"/>
                                <a:ea typeface="Cambria Math" panose="02040503050406030204" pitchFamily="18" charset="0"/>
                                <a:cs typeface="Times New Roman" panose="02020603050405020304" pitchFamily="18" charset="0"/>
                              </a:rPr>
                              <m:t>2</m:t>
                            </m:r>
                          </m:sup>
                        </m:sSubSup>
                      </m:den>
                    </m:f>
                  </m:oMath>
                </a14:m>
                <a:r>
                  <a:rPr lang="en-US" dirty="0">
                    <a:latin typeface="Times New Roman" panose="02020603050405020304" pitchFamily="18" charset="0"/>
                    <a:cs typeface="Times New Roman" panose="02020603050405020304" pitchFamily="18" charset="0"/>
                  </a:rPr>
                  <a:t> , we obtain </a:t>
                </a:r>
                <a14:m>
                  <m:oMath xmlns:m="http://schemas.openxmlformats.org/officeDocument/2006/math">
                    <m:f>
                      <m:fPr>
                        <m:ctrlPr>
                          <a:rPr lang="en-US" i="1">
                            <a:latin typeface="Cambria Math" panose="02040503050406030204" pitchFamily="18" charset="0"/>
                            <a:cs typeface="Times New Roman" panose="02020603050405020304" pitchFamily="18" charset="0"/>
                          </a:rPr>
                        </m:ctrlPr>
                      </m:fPr>
                      <m:num>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cs typeface="Times New Roman" panose="02020603050405020304" pitchFamily="18" charset="0"/>
                              </a:rPr>
                              <m:t>𝑆</m:t>
                            </m:r>
                          </m:e>
                          <m:sub>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2</m:t>
                            </m:r>
                          </m:sup>
                        </m:sSubSup>
                      </m:num>
                      <m:den>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cs typeface="Times New Roman" panose="02020603050405020304" pitchFamily="18" charset="0"/>
                              </a:rPr>
                              <m:t>𝑆</m:t>
                            </m:r>
                          </m:e>
                          <m:sub>
                            <m:r>
                              <a:rPr lang="en-US" i="1">
                                <a:latin typeface="Cambria Math" panose="02040503050406030204" pitchFamily="18" charset="0"/>
                                <a:cs typeface="Times New Roman" panose="02020603050405020304" pitchFamily="18" charset="0"/>
                              </a:rPr>
                              <m:t>2</m:t>
                            </m:r>
                          </m:sub>
                          <m:sup>
                            <m:r>
                              <a:rPr lang="en-US" i="1">
                                <a:latin typeface="Cambria Math" panose="02040503050406030204" pitchFamily="18" charset="0"/>
                                <a:cs typeface="Times New Roman" panose="02020603050405020304" pitchFamily="18" charset="0"/>
                              </a:rPr>
                              <m:t>2</m:t>
                            </m:r>
                          </m:sup>
                        </m:sSubSup>
                      </m:den>
                    </m:f>
                    <m:r>
                      <a:rPr lang="en-US" i="1">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1</m:t>
                        </m:r>
                      </m:num>
                      <m:den>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𝐹</m:t>
                            </m:r>
                          </m:e>
                          <m:sub>
                            <m:f>
                              <m:fPr>
                                <m:type m:val="lin"/>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ea typeface="Cambria Math" panose="02040503050406030204" pitchFamily="18" charset="0"/>
                                    <a:cs typeface="Times New Roman" panose="02020603050405020304" pitchFamily="18" charset="0"/>
                                  </a:rPr>
                                  <m:t>𝛼</m:t>
                                </m:r>
                              </m:num>
                              <m:den>
                                <m:r>
                                  <a:rPr lang="en-US" i="1">
                                    <a:latin typeface="Cambria Math" panose="02040503050406030204" pitchFamily="18" charset="0"/>
                                    <a:cs typeface="Times New Roman" panose="02020603050405020304" pitchFamily="18" charset="0"/>
                                  </a:rPr>
                                  <m:t>2</m:t>
                                </m:r>
                              </m:den>
                            </m:f>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1</m:t>
                            </m:r>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1</m:t>
                            </m:r>
                          </m:sub>
                        </m:sSub>
                      </m:den>
                    </m:f>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ea typeface="Cambria Math" panose="02040503050406030204" pitchFamily="18" charset="0"/>
                        <a:cs typeface="Times New Roman" panose="02020603050405020304" pitchFamily="18" charset="0"/>
                      </a:rPr>
                      <m:t>&lt;</m:t>
                    </m:r>
                    <m:f>
                      <m:fPr>
                        <m:ctrlPr>
                          <a:rPr lang="en-US" i="1">
                            <a:latin typeface="Cambria Math" panose="02040503050406030204" pitchFamily="18" charset="0"/>
                            <a:ea typeface="Cambria Math" panose="02040503050406030204" pitchFamily="18" charset="0"/>
                            <a:cs typeface="Times New Roman" panose="02020603050405020304" pitchFamily="18" charset="0"/>
                          </a:rPr>
                        </m:ctrlPr>
                      </m:fPr>
                      <m:num>
                        <m:sSubSup>
                          <m:sSubSupPr>
                            <m:ctrlPr>
                              <a:rPr lang="en-US" i="1">
                                <a:latin typeface="Cambria Math" panose="02040503050406030204" pitchFamily="18" charset="0"/>
                                <a:ea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ea typeface="Cambria Math" panose="02040503050406030204" pitchFamily="18" charset="0"/>
                                <a:cs typeface="Times New Roman" panose="02020603050405020304" pitchFamily="18" charset="0"/>
                              </a:rPr>
                              <m:t>1</m:t>
                            </m:r>
                          </m:sub>
                          <m:sup>
                            <m:r>
                              <a:rPr lang="en-US" i="1">
                                <a:latin typeface="Cambria Math" panose="02040503050406030204" pitchFamily="18" charset="0"/>
                                <a:ea typeface="Cambria Math" panose="02040503050406030204" pitchFamily="18" charset="0"/>
                                <a:cs typeface="Times New Roman" panose="02020603050405020304" pitchFamily="18" charset="0"/>
                              </a:rPr>
                              <m:t>2</m:t>
                            </m:r>
                          </m:sup>
                        </m:sSubSup>
                      </m:num>
                      <m:den>
                        <m:sSubSup>
                          <m:sSubSupPr>
                            <m:ctrlPr>
                              <a:rPr lang="en-US" i="1">
                                <a:latin typeface="Cambria Math" panose="02040503050406030204" pitchFamily="18" charset="0"/>
                                <a:ea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ea typeface="Cambria Math" panose="02040503050406030204" pitchFamily="18" charset="0"/>
                                <a:cs typeface="Times New Roman" panose="02020603050405020304" pitchFamily="18" charset="0"/>
                              </a:rPr>
                              <m:t>2</m:t>
                            </m:r>
                          </m:sub>
                          <m:sup>
                            <m:r>
                              <a:rPr lang="en-US" i="1">
                                <a:latin typeface="Cambria Math" panose="02040503050406030204" pitchFamily="18" charset="0"/>
                                <a:ea typeface="Cambria Math" panose="02040503050406030204" pitchFamily="18" charset="0"/>
                                <a:cs typeface="Times New Roman" panose="02020603050405020304" pitchFamily="18" charset="0"/>
                              </a:rPr>
                              <m:t>2</m:t>
                            </m:r>
                          </m:sup>
                        </m:sSubSup>
                      </m:den>
                    </m:f>
                    <m:r>
                      <a:rPr lang="en-US" i="1">
                        <a:latin typeface="Cambria Math" panose="02040503050406030204" pitchFamily="18" charset="0"/>
                        <a:ea typeface="Cambria Math" panose="02040503050406030204" pitchFamily="18" charset="0"/>
                        <a:cs typeface="Times New Roman" panose="02020603050405020304" pitchFamily="18" charset="0"/>
                      </a:rPr>
                      <m:t> &lt;</m:t>
                    </m:r>
                    <m:f>
                      <m:fPr>
                        <m:ctrlPr>
                          <a:rPr lang="en-US" i="1">
                            <a:latin typeface="Cambria Math" panose="02040503050406030204" pitchFamily="18" charset="0"/>
                            <a:cs typeface="Times New Roman" panose="02020603050405020304" pitchFamily="18" charset="0"/>
                          </a:rPr>
                        </m:ctrlPr>
                      </m:fPr>
                      <m:num>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cs typeface="Times New Roman" panose="02020603050405020304" pitchFamily="18" charset="0"/>
                              </a:rPr>
                              <m:t>𝑆</m:t>
                            </m:r>
                          </m:e>
                          <m:sub>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2</m:t>
                            </m:r>
                          </m:sup>
                        </m:sSubSup>
                      </m:num>
                      <m:den>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cs typeface="Times New Roman" panose="02020603050405020304" pitchFamily="18" charset="0"/>
                              </a:rPr>
                              <m:t>𝑆</m:t>
                            </m:r>
                          </m:e>
                          <m:sub>
                            <m:r>
                              <a:rPr lang="en-US" i="1">
                                <a:latin typeface="Cambria Math" panose="02040503050406030204" pitchFamily="18" charset="0"/>
                                <a:cs typeface="Times New Roman" panose="02020603050405020304" pitchFamily="18" charset="0"/>
                              </a:rPr>
                              <m:t>2</m:t>
                            </m:r>
                          </m:sub>
                          <m:sup>
                            <m:r>
                              <a:rPr lang="en-US" i="1">
                                <a:latin typeface="Cambria Math" panose="02040503050406030204" pitchFamily="18" charset="0"/>
                                <a:cs typeface="Times New Roman" panose="02020603050405020304" pitchFamily="18" charset="0"/>
                              </a:rPr>
                              <m:t>2</m:t>
                            </m:r>
                          </m:sup>
                        </m:sSubSup>
                      </m:den>
                    </m:f>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𝐹</m:t>
                        </m:r>
                      </m:e>
                      <m:sub>
                        <m:f>
                          <m:fPr>
                            <m:type m:val="lin"/>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ea typeface="Cambria Math" panose="02040503050406030204" pitchFamily="18" charset="0"/>
                                <a:cs typeface="Times New Roman" panose="02020603050405020304" pitchFamily="18" charset="0"/>
                              </a:rPr>
                              <m:t>𝛼</m:t>
                            </m:r>
                          </m:num>
                          <m:den>
                            <m:r>
                              <a:rPr lang="en-US" i="1">
                                <a:latin typeface="Cambria Math" panose="02040503050406030204" pitchFamily="18" charset="0"/>
                                <a:cs typeface="Times New Roman" panose="02020603050405020304" pitchFamily="18" charset="0"/>
                              </a:rPr>
                              <m:t>2</m:t>
                            </m:r>
                          </m:den>
                        </m:f>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1</m:t>
                        </m:r>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𝑛</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1</m:t>
                        </m:r>
                      </m:sub>
                    </m:sSub>
                  </m:oMath>
                </a14:m>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lgn="just">
                  <a:buNone/>
                </a:pPr>
                <a14:m>
                  <m:oMath xmlns:m="http://schemas.openxmlformats.org/officeDocument/2006/math">
                    <m:f>
                      <m:fPr>
                        <m:ctrlPr>
                          <a:rPr lang="en-US" i="1">
                            <a:latin typeface="Cambria Math" panose="02040503050406030204" pitchFamily="18" charset="0"/>
                            <a:cs typeface="Times New Roman" panose="02020603050405020304" pitchFamily="18" charset="0"/>
                          </a:rPr>
                        </m:ctrlPr>
                      </m:fPr>
                      <m:num>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19</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12</m:t>
                            </m:r>
                          </m:e>
                          <m:sup>
                            <m:r>
                              <a:rPr lang="en-US" i="1">
                                <a:latin typeface="Cambria Math" panose="02040503050406030204" pitchFamily="18" charset="0"/>
                                <a:cs typeface="Times New Roman" panose="02020603050405020304" pitchFamily="18" charset="0"/>
                              </a:rPr>
                              <m:t>2</m:t>
                            </m:r>
                          </m:sup>
                        </m:sSup>
                      </m:num>
                      <m:den>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16</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48</m:t>
                            </m:r>
                          </m:e>
                          <m:sup>
                            <m:r>
                              <a:rPr lang="en-US" i="1">
                                <a:latin typeface="Cambria Math" panose="02040503050406030204" pitchFamily="18" charset="0"/>
                                <a:cs typeface="Times New Roman" panose="02020603050405020304" pitchFamily="18" charset="0"/>
                              </a:rPr>
                              <m:t>2</m:t>
                            </m:r>
                          </m:sup>
                        </m:sSup>
                      </m:den>
                    </m:f>
                    <m:r>
                      <a:rPr lang="en-US" i="1">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1</m:t>
                        </m:r>
                      </m:num>
                      <m:den>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𝐹</m:t>
                            </m:r>
                          </m:e>
                          <m:sub>
                            <m:r>
                              <a:rPr lang="en-US" i="1">
                                <a:latin typeface="Cambria Math" panose="02040503050406030204" pitchFamily="18" charset="0"/>
                                <a:cs typeface="Times New Roman" panose="02020603050405020304" pitchFamily="18" charset="0"/>
                              </a:rPr>
                              <m:t>0</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05</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26</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1</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25</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1</m:t>
                            </m:r>
                          </m:sub>
                        </m:sSub>
                      </m:den>
                    </m:f>
                    <m:r>
                      <a:rPr lang="en-US" i="1">
                        <a:latin typeface="Cambria Math" panose="02040503050406030204" pitchFamily="18" charset="0"/>
                        <a:ea typeface="Cambria Math" panose="02040503050406030204" pitchFamily="18" charset="0"/>
                        <a:cs typeface="Times New Roman" panose="02020603050405020304" pitchFamily="18" charset="0"/>
                      </a:rPr>
                      <m:t>&lt;</m:t>
                    </m:r>
                    <m:f>
                      <m:fPr>
                        <m:ctrlPr>
                          <a:rPr lang="en-US" i="1">
                            <a:latin typeface="Cambria Math" panose="02040503050406030204" pitchFamily="18" charset="0"/>
                            <a:ea typeface="Cambria Math" panose="02040503050406030204" pitchFamily="18" charset="0"/>
                            <a:cs typeface="Times New Roman" panose="02020603050405020304" pitchFamily="18" charset="0"/>
                          </a:rPr>
                        </m:ctrlPr>
                      </m:fPr>
                      <m:num>
                        <m:sSubSup>
                          <m:sSubSupPr>
                            <m:ctrlPr>
                              <a:rPr lang="en-US" i="1">
                                <a:latin typeface="Cambria Math" panose="02040503050406030204" pitchFamily="18" charset="0"/>
                                <a:ea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ea typeface="Cambria Math" panose="02040503050406030204" pitchFamily="18" charset="0"/>
                                <a:cs typeface="Times New Roman" panose="02020603050405020304" pitchFamily="18" charset="0"/>
                              </a:rPr>
                              <m:t>1</m:t>
                            </m:r>
                          </m:sub>
                          <m:sup>
                            <m:r>
                              <a:rPr lang="en-US" i="1">
                                <a:latin typeface="Cambria Math" panose="02040503050406030204" pitchFamily="18" charset="0"/>
                                <a:ea typeface="Cambria Math" panose="02040503050406030204" pitchFamily="18" charset="0"/>
                                <a:cs typeface="Times New Roman" panose="02020603050405020304" pitchFamily="18" charset="0"/>
                              </a:rPr>
                              <m:t>2</m:t>
                            </m:r>
                          </m:sup>
                        </m:sSubSup>
                      </m:num>
                      <m:den>
                        <m:sSubSup>
                          <m:sSubSupPr>
                            <m:ctrlPr>
                              <a:rPr lang="en-US" i="1">
                                <a:latin typeface="Cambria Math" panose="02040503050406030204" pitchFamily="18" charset="0"/>
                                <a:ea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ea typeface="Cambria Math" panose="02040503050406030204" pitchFamily="18" charset="0"/>
                                <a:cs typeface="Times New Roman" panose="02020603050405020304" pitchFamily="18" charset="0"/>
                              </a:rPr>
                              <m:t>2</m:t>
                            </m:r>
                          </m:sub>
                          <m:sup>
                            <m:r>
                              <a:rPr lang="en-US" i="1">
                                <a:latin typeface="Cambria Math" panose="02040503050406030204" pitchFamily="18" charset="0"/>
                                <a:ea typeface="Cambria Math" panose="02040503050406030204" pitchFamily="18" charset="0"/>
                                <a:cs typeface="Times New Roman" panose="02020603050405020304" pitchFamily="18" charset="0"/>
                              </a:rPr>
                              <m:t>2</m:t>
                            </m:r>
                          </m:sup>
                        </m:sSubSup>
                      </m:den>
                    </m:f>
                    <m:r>
                      <a:rPr lang="en-US" i="1">
                        <a:latin typeface="Cambria Math" panose="02040503050406030204" pitchFamily="18" charset="0"/>
                        <a:ea typeface="Cambria Math" panose="02040503050406030204" pitchFamily="18" charset="0"/>
                        <a:cs typeface="Times New Roman" panose="02020603050405020304" pitchFamily="18" charset="0"/>
                      </a:rPr>
                      <m:t>&lt;</m:t>
                    </m:r>
                    <m:f>
                      <m:fPr>
                        <m:ctrlPr>
                          <a:rPr lang="en-US" i="1">
                            <a:latin typeface="Cambria Math" panose="02040503050406030204" pitchFamily="18" charset="0"/>
                            <a:cs typeface="Times New Roman" panose="02020603050405020304" pitchFamily="18" charset="0"/>
                          </a:rPr>
                        </m:ctrlPr>
                      </m:fPr>
                      <m:num>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19</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12</m:t>
                            </m:r>
                          </m:e>
                          <m:sup>
                            <m:r>
                              <a:rPr lang="en-US" i="1">
                                <a:latin typeface="Cambria Math" panose="02040503050406030204" pitchFamily="18" charset="0"/>
                                <a:cs typeface="Times New Roman" panose="02020603050405020304" pitchFamily="18" charset="0"/>
                              </a:rPr>
                              <m:t>2</m:t>
                            </m:r>
                          </m:sup>
                        </m:sSup>
                      </m:num>
                      <m:den>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16</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48</m:t>
                            </m:r>
                          </m:e>
                          <m:sup>
                            <m:r>
                              <a:rPr lang="en-US" i="1">
                                <a:latin typeface="Cambria Math" panose="02040503050406030204" pitchFamily="18" charset="0"/>
                                <a:cs typeface="Times New Roman" panose="02020603050405020304" pitchFamily="18" charset="0"/>
                              </a:rPr>
                              <m:t>2</m:t>
                            </m:r>
                          </m:sup>
                        </m:sSup>
                      </m:den>
                    </m:f>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𝐹</m:t>
                        </m:r>
                      </m:e>
                      <m:sub>
                        <m:r>
                          <a:rPr lang="en-US" i="1">
                            <a:latin typeface="Cambria Math" panose="02040503050406030204" pitchFamily="18" charset="0"/>
                            <a:cs typeface="Times New Roman" panose="02020603050405020304" pitchFamily="18" charset="0"/>
                          </a:rPr>
                          <m:t>0</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05</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25</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1</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26</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1</m:t>
                        </m:r>
                      </m:sub>
                    </m:sSub>
                    <m:r>
                      <m:rPr>
                        <m:nor/>
                      </m:rPr>
                      <a:rPr lang="en-US" dirty="0">
                        <a:latin typeface="Times New Roman" panose="020206030504050203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lgn="just">
                  <a:buNone/>
                </a:pPr>
                <a14:m>
                  <m:oMath xmlns:m="http://schemas.openxmlformats.org/officeDocument/2006/math">
                    <m:f>
                      <m:fPr>
                        <m:ctrlPr>
                          <a:rPr lang="en-US" i="1">
                            <a:latin typeface="Cambria Math" panose="02040503050406030204" pitchFamily="18" charset="0"/>
                            <a:cs typeface="Times New Roman" panose="02020603050405020304" pitchFamily="18" charset="0"/>
                          </a:rPr>
                        </m:ctrlPr>
                      </m:fPr>
                      <m:num>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19</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12</m:t>
                            </m:r>
                          </m:e>
                          <m:sup>
                            <m:r>
                              <a:rPr lang="en-US" i="1">
                                <a:latin typeface="Cambria Math" panose="02040503050406030204" pitchFamily="18" charset="0"/>
                                <a:cs typeface="Times New Roman" panose="02020603050405020304" pitchFamily="18" charset="0"/>
                              </a:rPr>
                              <m:t>2</m:t>
                            </m:r>
                          </m:sup>
                        </m:sSup>
                      </m:num>
                      <m:den>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16</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48</m:t>
                            </m:r>
                          </m:e>
                          <m:sup>
                            <m:r>
                              <a:rPr lang="en-US" i="1">
                                <a:latin typeface="Cambria Math" panose="02040503050406030204" pitchFamily="18" charset="0"/>
                                <a:cs typeface="Times New Roman" panose="02020603050405020304" pitchFamily="18" charset="0"/>
                              </a:rPr>
                              <m:t>2</m:t>
                            </m:r>
                          </m:sup>
                        </m:sSup>
                      </m:den>
                    </m:f>
                    <m:r>
                      <a:rPr lang="en-US" i="1">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1</m:t>
                        </m:r>
                      </m:num>
                      <m:den>
                        <m:r>
                          <a:rPr lang="en-US" i="1">
                            <a:latin typeface="Cambria Math" panose="02040503050406030204" pitchFamily="18" charset="0"/>
                            <a:cs typeface="Times New Roman" panose="02020603050405020304" pitchFamily="18" charset="0"/>
                          </a:rPr>
                          <m:t>1</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9750</m:t>
                        </m:r>
                      </m:den>
                    </m:f>
                    <m:r>
                      <a:rPr lang="en-US" i="1">
                        <a:latin typeface="Cambria Math" panose="02040503050406030204" pitchFamily="18" charset="0"/>
                        <a:ea typeface="Cambria Math" panose="02040503050406030204" pitchFamily="18" charset="0"/>
                        <a:cs typeface="Times New Roman" panose="02020603050405020304" pitchFamily="18" charset="0"/>
                      </a:rPr>
                      <m:t>&lt;</m:t>
                    </m:r>
                    <m:f>
                      <m:fPr>
                        <m:ctrlPr>
                          <a:rPr lang="en-US" i="1">
                            <a:latin typeface="Cambria Math" panose="02040503050406030204" pitchFamily="18" charset="0"/>
                            <a:ea typeface="Cambria Math" panose="02040503050406030204" pitchFamily="18" charset="0"/>
                            <a:cs typeface="Times New Roman" panose="02020603050405020304" pitchFamily="18" charset="0"/>
                          </a:rPr>
                        </m:ctrlPr>
                      </m:fPr>
                      <m:num>
                        <m:sSubSup>
                          <m:sSubSupPr>
                            <m:ctrlPr>
                              <a:rPr lang="en-US" i="1">
                                <a:latin typeface="Cambria Math" panose="02040503050406030204" pitchFamily="18" charset="0"/>
                                <a:ea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ea typeface="Cambria Math" panose="02040503050406030204" pitchFamily="18" charset="0"/>
                                <a:cs typeface="Times New Roman" panose="02020603050405020304" pitchFamily="18" charset="0"/>
                              </a:rPr>
                              <m:t>1</m:t>
                            </m:r>
                          </m:sub>
                          <m:sup>
                            <m:r>
                              <a:rPr lang="en-US" i="1">
                                <a:latin typeface="Cambria Math" panose="02040503050406030204" pitchFamily="18" charset="0"/>
                                <a:ea typeface="Cambria Math" panose="02040503050406030204" pitchFamily="18" charset="0"/>
                                <a:cs typeface="Times New Roman" panose="02020603050405020304" pitchFamily="18" charset="0"/>
                              </a:rPr>
                              <m:t>2</m:t>
                            </m:r>
                          </m:sup>
                        </m:sSubSup>
                      </m:num>
                      <m:den>
                        <m:sSubSup>
                          <m:sSubSupPr>
                            <m:ctrlPr>
                              <a:rPr lang="en-US" i="1">
                                <a:latin typeface="Cambria Math" panose="02040503050406030204" pitchFamily="18" charset="0"/>
                                <a:ea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ea typeface="Cambria Math" panose="02040503050406030204" pitchFamily="18" charset="0"/>
                                <a:cs typeface="Times New Roman" panose="02020603050405020304" pitchFamily="18" charset="0"/>
                              </a:rPr>
                              <m:t>2</m:t>
                            </m:r>
                          </m:sub>
                          <m:sup>
                            <m:r>
                              <a:rPr lang="en-US" i="1">
                                <a:latin typeface="Cambria Math" panose="02040503050406030204" pitchFamily="18" charset="0"/>
                                <a:ea typeface="Cambria Math" panose="02040503050406030204" pitchFamily="18" charset="0"/>
                                <a:cs typeface="Times New Roman" panose="02020603050405020304" pitchFamily="18" charset="0"/>
                              </a:rPr>
                              <m:t>2</m:t>
                            </m:r>
                          </m:sup>
                        </m:sSubSup>
                      </m:den>
                    </m:f>
                    <m:r>
                      <a:rPr lang="en-US" i="1">
                        <a:latin typeface="Cambria Math" panose="02040503050406030204" pitchFamily="18" charset="0"/>
                        <a:ea typeface="Cambria Math" panose="02040503050406030204" pitchFamily="18" charset="0"/>
                        <a:cs typeface="Times New Roman" panose="02020603050405020304" pitchFamily="18" charset="0"/>
                      </a:rPr>
                      <m:t>&lt;</m:t>
                    </m:r>
                    <m:f>
                      <m:fPr>
                        <m:ctrlPr>
                          <a:rPr lang="en-US" i="1">
                            <a:latin typeface="Cambria Math" panose="02040503050406030204" pitchFamily="18" charset="0"/>
                            <a:cs typeface="Times New Roman" panose="02020603050405020304" pitchFamily="18" charset="0"/>
                          </a:rPr>
                        </m:ctrlPr>
                      </m:fPr>
                      <m:num>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19</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12</m:t>
                            </m:r>
                          </m:e>
                          <m:sup>
                            <m:r>
                              <a:rPr lang="en-US" i="1">
                                <a:latin typeface="Cambria Math" panose="02040503050406030204" pitchFamily="18" charset="0"/>
                                <a:cs typeface="Times New Roman" panose="02020603050405020304" pitchFamily="18" charset="0"/>
                              </a:rPr>
                              <m:t>2</m:t>
                            </m:r>
                          </m:sup>
                        </m:sSup>
                      </m:num>
                      <m:den>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16</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48</m:t>
                            </m:r>
                          </m:e>
                          <m:sup>
                            <m:r>
                              <a:rPr lang="en-US" i="1">
                                <a:latin typeface="Cambria Math" panose="02040503050406030204" pitchFamily="18" charset="0"/>
                                <a:cs typeface="Times New Roman" panose="02020603050405020304" pitchFamily="18" charset="0"/>
                              </a:rPr>
                              <m:t>2</m:t>
                            </m:r>
                          </m:sup>
                        </m:sSup>
                      </m:den>
                    </m:f>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1</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9643</m:t>
                    </m:r>
                  </m:oMath>
                </a14:m>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Times New Roman" panose="02020603050405020304" pitchFamily="18" charset="0"/>
                        </a:rPr>
                        <m:t>0</m:t>
                      </m:r>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6815</m:t>
                      </m:r>
                      <m:r>
                        <a:rPr lang="en-US" sz="2400" i="1">
                          <a:latin typeface="Cambria Math" panose="02040503050406030204" pitchFamily="18" charset="0"/>
                          <a:ea typeface="Cambria Math" panose="02040503050406030204" pitchFamily="18" charset="0"/>
                          <a:cs typeface="Times New Roman" panose="02020603050405020304" pitchFamily="18" charset="0"/>
                        </a:rPr>
                        <m:t>&lt;</m:t>
                      </m:r>
                      <m:f>
                        <m:f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fPr>
                        <m:num>
                          <m:sSubSup>
                            <m:sSubSup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sz="2400" i="1">
                                  <a:latin typeface="Cambria Math" panose="02040503050406030204" pitchFamily="18" charset="0"/>
                                  <a:ea typeface="Cambria Math" panose="02040503050406030204" pitchFamily="18" charset="0"/>
                                  <a:cs typeface="Times New Roman" panose="02020603050405020304" pitchFamily="18" charset="0"/>
                                </a:rPr>
                                <m:t>𝜎</m:t>
                              </m:r>
                            </m:e>
                            <m:sub>
                              <m:r>
                                <a:rPr lang="en-US" sz="2400" i="1">
                                  <a:latin typeface="Cambria Math" panose="02040503050406030204" pitchFamily="18" charset="0"/>
                                  <a:ea typeface="Cambria Math" panose="02040503050406030204" pitchFamily="18" charset="0"/>
                                  <a:cs typeface="Times New Roman" panose="02020603050405020304" pitchFamily="18" charset="0"/>
                                </a:rPr>
                                <m:t>1</m:t>
                              </m:r>
                            </m:sub>
                            <m:sup>
                              <m:r>
                                <a:rPr lang="en-US" sz="2400" i="1">
                                  <a:latin typeface="Cambria Math" panose="02040503050406030204" pitchFamily="18" charset="0"/>
                                  <a:ea typeface="Cambria Math" panose="02040503050406030204" pitchFamily="18" charset="0"/>
                                  <a:cs typeface="Times New Roman" panose="02020603050405020304" pitchFamily="18" charset="0"/>
                                </a:rPr>
                                <m:t>2</m:t>
                              </m:r>
                            </m:sup>
                          </m:sSubSup>
                        </m:num>
                        <m:den>
                          <m:sSubSup>
                            <m:sSubSup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sz="2400" i="1">
                                  <a:latin typeface="Cambria Math" panose="02040503050406030204" pitchFamily="18" charset="0"/>
                                  <a:ea typeface="Cambria Math" panose="02040503050406030204" pitchFamily="18" charset="0"/>
                                  <a:cs typeface="Times New Roman" panose="02020603050405020304" pitchFamily="18" charset="0"/>
                                </a:rPr>
                                <m:t>𝜎</m:t>
                              </m:r>
                            </m:e>
                            <m:sub>
                              <m:r>
                                <a:rPr lang="en-US" sz="2400" i="1">
                                  <a:latin typeface="Cambria Math" panose="02040503050406030204" pitchFamily="18" charset="0"/>
                                  <a:ea typeface="Cambria Math" panose="02040503050406030204" pitchFamily="18" charset="0"/>
                                  <a:cs typeface="Times New Roman" panose="02020603050405020304" pitchFamily="18" charset="0"/>
                                </a:rPr>
                                <m:t>2</m:t>
                              </m:r>
                            </m:sub>
                            <m:sup>
                              <m:r>
                                <a:rPr lang="en-US" sz="2400" i="1">
                                  <a:latin typeface="Cambria Math" panose="02040503050406030204" pitchFamily="18" charset="0"/>
                                  <a:ea typeface="Cambria Math" panose="02040503050406030204" pitchFamily="18" charset="0"/>
                                  <a:cs typeface="Times New Roman" panose="02020603050405020304" pitchFamily="18" charset="0"/>
                                </a:rPr>
                                <m:t>2</m:t>
                              </m:r>
                            </m:sup>
                          </m:sSubSup>
                        </m:den>
                      </m:f>
                      <m:r>
                        <a:rPr lang="en-US" sz="2400" i="1">
                          <a:latin typeface="Cambria Math" panose="02040503050406030204" pitchFamily="18" charset="0"/>
                          <a:ea typeface="Cambria Math" panose="02040503050406030204" pitchFamily="18" charset="0"/>
                          <a:cs typeface="Times New Roman" panose="02020603050405020304" pitchFamily="18" charset="0"/>
                        </a:rPr>
                        <m:t>&lt;</m:t>
                      </m:r>
                      <m:r>
                        <a:rPr lang="en-US" sz="2400" i="1">
                          <a:latin typeface="Cambria Math" panose="02040503050406030204" pitchFamily="18" charset="0"/>
                          <a:cs typeface="Times New Roman" panose="02020603050405020304" pitchFamily="18" charset="0"/>
                        </a:rPr>
                        <m:t>2</m:t>
                      </m:r>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6440</m:t>
                      </m:r>
                      <m:r>
                        <a:rPr lang="en-US" sz="2400" i="1">
                          <a:latin typeface="Cambria Math" panose="02040503050406030204" pitchFamily="18" charset="0"/>
                          <a:cs typeface="Times New Roman" panose="02020603050405020304" pitchFamily="18" charset="0"/>
                        </a:rPr>
                        <m:t> </m:t>
                      </m:r>
                    </m:oMath>
                  </m:oMathPara>
                </a14:m>
                <a:endParaRPr lang="en-US" sz="2400"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297162" y="404664"/>
                <a:ext cx="7389638" cy="4267200"/>
              </a:xfrm>
              <a:blipFill rotWithShape="1">
                <a:blip r:embed="rId1"/>
                <a:stretch>
                  <a:fillRect l="-7" t="-4" b="-45695"/>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05E8F347-ABDF-4A2D-870C-6461048D6D24}"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59632" y="692696"/>
                <a:ext cx="7280920" cy="4267200"/>
              </a:xfrm>
            </p:spPr>
            <p:txBody>
              <a:bodyPr/>
              <a:lstStyle/>
              <a:p>
                <a:pPr marL="0" indent="0" algn="just">
                  <a:buNone/>
                </a:pPr>
                <a:r>
                  <a:rPr lang="en-US" dirty="0">
                    <a:latin typeface="Times New Roman" panose="02020603050405020304" pitchFamily="18" charset="0"/>
                    <a:cs typeface="Times New Roman" panose="02020603050405020304" pitchFamily="18" charset="0"/>
                  </a:rPr>
                  <a:t>To test the claim that the first section has higher variance compared to the second section using 5% level of significance, the hypotheses can be written as </a:t>
                </a:r>
                <a:endParaRPr lang="en-US"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 :</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2</m:t>
                          </m:r>
                        </m:sup>
                      </m:sSubSup>
                      <m:r>
                        <a:rPr lang="en-US"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2</m:t>
                          </m:r>
                        </m:sub>
                        <m:sup>
                          <m:r>
                            <a:rPr lang="en-US" i="1">
                              <a:latin typeface="Cambria Math" panose="02040503050406030204" pitchFamily="18" charset="0"/>
                              <a:cs typeface="Times New Roman" panose="02020603050405020304" pitchFamily="18" charset="0"/>
                            </a:rPr>
                            <m:t>2</m:t>
                          </m:r>
                        </m:sup>
                      </m:sSubSup>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2</m:t>
                          </m:r>
                        </m:sup>
                      </m:sSubSup>
                      <m:r>
                        <a:rPr lang="en-US" i="1">
                          <a:latin typeface="Cambria Math" panose="02040503050406030204" pitchFamily="18" charset="0"/>
                          <a:ea typeface="Cambria Math" panose="02040503050406030204" pitchFamily="18" charset="0"/>
                          <a:cs typeface="Times New Roman" panose="02020603050405020304" pitchFamily="18" charset="0"/>
                        </a:rPr>
                        <m:t>&gt;</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2</m:t>
                          </m:r>
                        </m:sub>
                        <m:sup>
                          <m:r>
                            <a:rPr lang="en-US" i="1">
                              <a:latin typeface="Cambria Math" panose="02040503050406030204" pitchFamily="18" charset="0"/>
                              <a:cs typeface="Times New Roman" panose="02020603050405020304" pitchFamily="18" charset="0"/>
                            </a:rPr>
                            <m:t>2</m:t>
                          </m:r>
                        </m:sup>
                      </m:sSubSup>
                    </m:oMath>
                  </m:oMathPara>
                </a14:m>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The test statistic </a:t>
                </a:r>
                <a:endParaRPr lang="en-US"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Times New Roman" panose="02020603050405020304" pitchFamily="18" charset="0"/>
                        </a:rPr>
                        <m:t>𝐹</m:t>
                      </m:r>
                      <m:r>
                        <a:rPr lang="en-US" i="1">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cs typeface="Times New Roman" panose="02020603050405020304" pitchFamily="18" charset="0"/>
                                </a:rPr>
                                <m:t>𝑆</m:t>
                              </m:r>
                            </m:e>
                            <m:sub>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2</m:t>
                              </m:r>
                            </m:sup>
                          </m:sSubSup>
                        </m:num>
                        <m:den>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cs typeface="Times New Roman" panose="02020603050405020304" pitchFamily="18" charset="0"/>
                                </a:rPr>
                                <m:t>𝑆</m:t>
                              </m:r>
                            </m:e>
                            <m:sub>
                              <m:r>
                                <a:rPr lang="en-US" i="1">
                                  <a:latin typeface="Cambria Math" panose="02040503050406030204" pitchFamily="18" charset="0"/>
                                  <a:cs typeface="Times New Roman" panose="02020603050405020304" pitchFamily="18" charset="0"/>
                                </a:rPr>
                                <m:t>2</m:t>
                              </m:r>
                            </m:sub>
                            <m:sup>
                              <m:r>
                                <a:rPr lang="en-US" i="1">
                                  <a:latin typeface="Cambria Math" panose="02040503050406030204" pitchFamily="18" charset="0"/>
                                  <a:cs typeface="Times New Roman" panose="02020603050405020304" pitchFamily="18" charset="0"/>
                                </a:rPr>
                                <m:t>2</m:t>
                              </m:r>
                            </m:sup>
                          </m:sSubSup>
                        </m:den>
                      </m:f>
                      <m:r>
                        <a:rPr lang="en-US" i="1">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19</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12</m:t>
                              </m:r>
                            </m:e>
                            <m:sup>
                              <m:r>
                                <a:rPr lang="en-US" i="1">
                                  <a:latin typeface="Cambria Math" panose="02040503050406030204" pitchFamily="18" charset="0"/>
                                  <a:cs typeface="Times New Roman" panose="02020603050405020304" pitchFamily="18" charset="0"/>
                                </a:rPr>
                                <m:t>2</m:t>
                              </m:r>
                            </m:sup>
                          </m:sSup>
                        </m:num>
                        <m:den>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16</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48</m:t>
                              </m:r>
                            </m:e>
                            <m:sup>
                              <m:r>
                                <a:rPr lang="en-US" i="1">
                                  <a:latin typeface="Cambria Math" panose="02040503050406030204" pitchFamily="18" charset="0"/>
                                  <a:cs typeface="Times New Roman" panose="02020603050405020304" pitchFamily="18" charset="0"/>
                                </a:rPr>
                                <m:t>2</m:t>
                              </m:r>
                            </m:sup>
                          </m:sSup>
                        </m:den>
                      </m:f>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1</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3461</m:t>
                      </m:r>
                    </m:oMath>
                  </m:oMathPara>
                </a14:m>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259632" y="692696"/>
                <a:ext cx="7280920" cy="4267200"/>
              </a:xfrm>
              <a:blipFill rotWithShape="1">
                <a:blip r:embed="rId1"/>
                <a:stretch>
                  <a:fillRect l="-6" t="-13" r="6" b="-10731"/>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00918BEE-2670-40DB-A1BB-85C0599C9DAC}"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59632" y="620688"/>
                <a:ext cx="7427168" cy="4525963"/>
              </a:xfrm>
            </p:spPr>
            <p:txBody>
              <a:bodyPr/>
              <a:lstStyle/>
              <a:p>
                <a:pPr marL="0" indent="0" algn="just">
                  <a:buNone/>
                </a:pPr>
                <a:r>
                  <a:rPr lang="en-US" dirty="0">
                    <a:latin typeface="Times New Roman" panose="02020603050405020304" pitchFamily="18" charset="0"/>
                    <a:cs typeface="Times New Roman" panose="02020603050405020304" pitchFamily="18" charset="0"/>
                  </a:rPr>
                  <a:t>The 5% critical value for degrees of freedom 25 and 24 is 1.975. </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So, we fail to reject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oMath>
                </a14:m>
                <a:r>
                  <a:rPr lang="en-US" dirty="0">
                    <a:latin typeface="Times New Roman" panose="02020603050405020304" pitchFamily="18" charset="0"/>
                    <a:cs typeface="Times New Roman" panose="02020603050405020304" pitchFamily="18" charset="0"/>
                  </a:rPr>
                  <a:t> at 0.05 level and conclude that the Section 1 variance is not significantly higher than the Section 2 variance. </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Similarly, p-value</a:t>
                </a:r>
                <a14:m>
                  <m:oMath xmlns:m="http://schemas.openxmlformats.org/officeDocument/2006/math">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𝑃</m:t>
                    </m:r>
                    <m:d>
                      <m:dPr>
                        <m:ctrlPr>
                          <a:rPr lang="en-US" i="1" dirty="0">
                            <a:latin typeface="Cambria Math" panose="02040503050406030204" pitchFamily="18" charset="0"/>
                            <a:cs typeface="Times New Roman" panose="02020603050405020304" pitchFamily="18" charset="0"/>
                          </a:rPr>
                        </m:ctrlPr>
                      </m:dPr>
                      <m:e>
                        <m:r>
                          <a:rPr lang="en-US" i="1" dirty="0">
                            <a:latin typeface="Cambria Math" panose="02040503050406030204" pitchFamily="18" charset="0"/>
                            <a:cs typeface="Times New Roman" panose="02020603050405020304" pitchFamily="18" charset="0"/>
                          </a:rPr>
                          <m:t>𝐹</m:t>
                        </m:r>
                        <m:r>
                          <a:rPr lang="en-US" i="1" dirty="0">
                            <a:latin typeface="Cambria Math" panose="02040503050406030204" pitchFamily="18" charset="0"/>
                            <a:cs typeface="Times New Roman" panose="02020603050405020304" pitchFamily="18" charset="0"/>
                          </a:rPr>
                          <m:t>&gt;</m:t>
                        </m:r>
                        <m:r>
                          <a:rPr lang="en-US" i="1" dirty="0">
                            <a:latin typeface="Cambria Math" panose="02040503050406030204" pitchFamily="18" charset="0"/>
                            <a:cs typeface="Times New Roman" panose="02020603050405020304" pitchFamily="18" charset="0"/>
                          </a:rPr>
                          <m:t>1</m:t>
                        </m:r>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3461</m:t>
                        </m:r>
                      </m:e>
                    </m:d>
                    <m:r>
                      <a:rPr lang="en-US" i="1" dirty="0">
                        <a:latin typeface="Cambria Math" panose="02040503050406030204" pitchFamily="18" charset="0"/>
                        <a:cs typeface="Times New Roman" panose="02020603050405020304" pitchFamily="18" charset="0"/>
                      </a:rPr>
                      <m:t>&gt;</m:t>
                    </m:r>
                    <m:r>
                      <a:rPr lang="en-US" i="1" dirty="0">
                        <a:latin typeface="Cambria Math" panose="02040503050406030204" pitchFamily="18" charset="0"/>
                        <a:cs typeface="Times New Roman" panose="02020603050405020304" pitchFamily="18" charset="0"/>
                      </a:rPr>
                      <m:t>0</m:t>
                    </m:r>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05</m:t>
                    </m:r>
                  </m:oMath>
                </a14:m>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So we fail to reject at 0.05 level. Same conclusion!</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259632" y="620688"/>
                <a:ext cx="7427168" cy="4525963"/>
              </a:xfrm>
              <a:blipFill rotWithShape="1">
                <a:blip r:embed="rId1"/>
                <a:stretch>
                  <a:fillRect l="-6" t="-6" b="-30264"/>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E0F8931E-4511-4272-8D64-939FB5EE32C3}"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0685" y="2453640"/>
            <a:ext cx="8229600" cy="975360"/>
          </a:xfrm>
        </p:spPr>
        <p:txBody>
          <a:bodyPr/>
          <a:lstStyle/>
          <a:p>
            <a:pPr marL="0" indent="0" algn="ctr">
              <a:buNone/>
            </a:pPr>
            <a:r>
              <a:rPr lang="en-US" sz="3600" dirty="0">
                <a:latin typeface="Times New Roman" panose="02020603050405020304" pitchFamily="18" charset="0"/>
                <a:cs typeface="Times New Roman" panose="02020603050405020304" pitchFamily="18" charset="0"/>
              </a:rPr>
              <a:t>Check out tutorial </a:t>
            </a:r>
            <a:r>
              <a:rPr lang="en-NZ" altLang="en-US" sz="3600" dirty="0">
                <a:latin typeface="Times New Roman" panose="02020603050405020304" pitchFamily="18" charset="0"/>
                <a:cs typeface="Times New Roman" panose="02020603050405020304" pitchFamily="18" charset="0"/>
              </a:rPr>
              <a:t>5</a:t>
            </a:r>
            <a:r>
              <a:rPr lang="en-US" sz="3600" dirty="0">
                <a:latin typeface="Times New Roman" panose="02020603050405020304" pitchFamily="18" charset="0"/>
                <a:cs typeface="Times New Roman" panose="02020603050405020304" pitchFamily="18" charset="0"/>
              </a:rPr>
              <a:t> Questions!</a:t>
            </a:r>
            <a:endParaRPr lang="en-US" sz="3600" dirty="0">
              <a:latin typeface="Times New Roman" panose="02020603050405020304" pitchFamily="18" charset="0"/>
              <a:cs typeface="Times New Roman" panose="02020603050405020304" pitchFamily="18" charset="0"/>
            </a:endParaRPr>
          </a:p>
          <a:p>
            <a:pPr marL="0" indent="0">
              <a:buNone/>
            </a:pPr>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0"/>
          </p:nvPr>
        </p:nvSpPr>
        <p:spPr/>
        <p:txBody>
          <a:bodyPr/>
          <a:lstStyle/>
          <a:p>
            <a:r>
              <a:rPr lang="en-US" altLang="en-US"/>
              <a:t>MC3020-2023</a:t>
            </a:r>
            <a:endParaRPr lang="en-US" altLang="en-US"/>
          </a:p>
        </p:txBody>
      </p:sp>
      <p:sp>
        <p:nvSpPr>
          <p:cNvPr id="7" name="Date Placeholder 6"/>
          <p:cNvSpPr>
            <a:spLocks noGrp="1"/>
          </p:cNvSpPr>
          <p:nvPr>
            <p:ph type="dt" sz="half" idx="12"/>
          </p:nvPr>
        </p:nvSpPr>
        <p:spPr/>
        <p:txBody>
          <a:bodyPr/>
          <a:lstStyle/>
          <a:p>
            <a:fld id="{D865DE4A-CAA7-4CC9-AEB0-FE370266C4F4}" type="datetime5">
              <a:rPr lang="en-NZ" altLang="en-US" smtClean="0"/>
            </a:fld>
            <a:endParaRPr lang="en-US" altLang="en-US"/>
          </a:p>
        </p:txBody>
      </p:sp>
      <p:sp>
        <p:nvSpPr>
          <p:cNvPr id="8" name="Slide Number Placeholder 7"/>
          <p:cNvSpPr>
            <a:spLocks noGrp="1"/>
          </p:cNvSpPr>
          <p:nvPr>
            <p:ph type="sldNum" sz="quarter" idx="11"/>
          </p:nvPr>
        </p:nvSpPr>
        <p:spPr/>
        <p:txBody>
          <a:bodyPr/>
          <a:lstStyle/>
          <a:p>
            <a:fld id="{E6D38F6D-B68C-43EA-8D93-D9BC679B8240}" type="slidenum">
              <a:rPr lang="en-US" altLang="en-US" smtClean="0"/>
            </a:fld>
            <a:endParaRPr lang="en-US" altLang="en-US"/>
          </a:p>
        </p:txBody>
      </p:sp>
    </p:spTree>
  </p:cSld>
  <p:clrMapOvr>
    <a:masterClrMapping/>
  </p:clrMapOvr>
  <p:transition spd="slow">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Date Placeholder 3"/>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9FE52E4-67BE-422B-A965-A2806A2FDDF7}" type="datetime5">
              <a:rPr lang="en-NZ" altLang="en-US" sz="1400" smtClean="0">
                <a:solidFill>
                  <a:srgbClr val="FFFFFF"/>
                </a:solidFill>
              </a:rPr>
            </a:fld>
            <a:endParaRPr lang="en-US" altLang="en-US" sz="1400">
              <a:solidFill>
                <a:srgbClr val="FFFFFF"/>
              </a:solidFill>
            </a:endParaRPr>
          </a:p>
        </p:txBody>
      </p:sp>
      <p:sp>
        <p:nvSpPr>
          <p:cNvPr id="5" name="Slide Number Placeholder 4"/>
          <p:cNvSpPr>
            <a:spLocks noGrp="1"/>
          </p:cNvSpPr>
          <p:nvPr>
            <p:ph type="sldNum" sz="quarter" idx="12"/>
          </p:nvPr>
        </p:nvSpPr>
        <p:spPr/>
        <p:txBody>
          <a:bodyPr/>
          <a:lstStyle/>
          <a:p>
            <a:pPr>
              <a:defRPr/>
            </a:pPr>
            <a:fld id="{39DD50EE-8851-4B42-A4D3-0A5F7FE914BD}" type="slidenum">
              <a:rPr lang="en-US" smtClean="0"/>
            </a:fld>
            <a:endParaRPr lang="en-US"/>
          </a:p>
        </p:txBody>
      </p:sp>
      <p:sp>
        <p:nvSpPr>
          <p:cNvPr id="90117" name="Footer Placeholder 5"/>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MC3020-2023</a:t>
            </a:r>
            <a:endParaRPr lang="en-US" altLang="en-US" sz="1200">
              <a:solidFill>
                <a:srgbClr val="FFFFFF"/>
              </a:solidFill>
            </a:endParaRPr>
          </a:p>
        </p:txBody>
      </p:sp>
      <p:sp>
        <p:nvSpPr>
          <p:cNvPr id="3" name="TextBox 2"/>
          <p:cNvSpPr txBox="1"/>
          <p:nvPr/>
        </p:nvSpPr>
        <p:spPr>
          <a:xfrm>
            <a:off x="1115695" y="189230"/>
            <a:ext cx="7401560" cy="6554470"/>
          </a:xfrm>
          <a:prstGeom prst="rect">
            <a:avLst/>
          </a:prstGeom>
          <a:noFill/>
        </p:spPr>
        <p:txBody>
          <a:bodyPr wrap="square">
            <a:spAutoFit/>
          </a:bodyPr>
          <a:lstStyle/>
          <a:p>
            <a:pPr algn="just"/>
            <a:r>
              <a:rPr lang="en-US" sz="2800" b="0" i="0" u="none" strike="noStrike" baseline="0" dirty="0">
                <a:solidFill>
                  <a:srgbClr val="000000"/>
                </a:solidFill>
                <a:latin typeface="Times New Roman" panose="02020603050405020304" pitchFamily="18" charset="0"/>
                <a:cs typeface="Times New Roman" panose="02020603050405020304" pitchFamily="18" charset="0"/>
              </a:rPr>
              <a:t>Don’t hesitate to contact us if you have any questions about this course’s teaching contents. Also, don’t forget to check out the course page and Microsoft Team folder,</a:t>
            </a:r>
            <a:endParaRPr lang="en-US" sz="2800" b="0" i="0" u="none" strike="noStrike" baseline="0" dirty="0">
              <a:solidFill>
                <a:srgbClr val="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fr-FR" sz="2800" b="0" i="0" u="none" strike="noStrike" baseline="0" dirty="0">
                <a:solidFill>
                  <a:srgbClr val="000000"/>
                </a:solidFill>
                <a:latin typeface="Times New Roman" panose="02020603050405020304" pitchFamily="18" charset="0"/>
                <a:cs typeface="Times New Roman" panose="02020603050405020304" pitchFamily="18" charset="0"/>
              </a:rPr>
              <a:t>course page Link: </a:t>
            </a:r>
            <a:r>
              <a:rPr lang="fr-FR" sz="2800" b="0" i="0" u="none" strike="noStrike" baseline="0" dirty="0">
                <a:solidFill>
                  <a:srgbClr val="0000FF"/>
                </a:solidFill>
                <a:latin typeface="Times New Roman" panose="02020603050405020304" pitchFamily="18" charset="0"/>
                <a:cs typeface="Times New Roman" panose="02020603050405020304" pitchFamily="18" charset="0"/>
                <a:hlinkClick r:id="rId1"/>
              </a:rPr>
              <a:t>https://mayooran1987.github.io/MC3020</a:t>
            </a:r>
            <a:r>
              <a:rPr lang="en-US" altLang="fr-FR" sz="2800" b="0" i="0" u="none" strike="noStrike" baseline="0" dirty="0">
                <a:solidFill>
                  <a:srgbClr val="0000FF"/>
                </a:solidFill>
                <a:latin typeface="Times New Roman" panose="02020603050405020304" pitchFamily="18" charset="0"/>
                <a:cs typeface="Times New Roman" panose="02020603050405020304" pitchFamily="18" charset="0"/>
                <a:hlinkClick r:id="rId1"/>
              </a:rPr>
              <a:t>_E22</a:t>
            </a:r>
            <a:r>
              <a:rPr lang="fr-FR" sz="2800" b="0" i="0" u="none" strike="noStrike" baseline="0" dirty="0">
                <a:solidFill>
                  <a:srgbClr val="0000FF"/>
                </a:solidFill>
                <a:latin typeface="Times New Roman" panose="02020603050405020304" pitchFamily="18" charset="0"/>
                <a:cs typeface="Times New Roman" panose="02020603050405020304" pitchFamily="18" charset="0"/>
                <a:hlinkClick r:id="rId1"/>
              </a:rPr>
              <a:t>/</a:t>
            </a: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fr-FR" sz="2800" dirty="0">
                <a:solidFill>
                  <a:srgbClr val="0000FF"/>
                </a:solidFill>
                <a:latin typeface="Times New Roman" panose="02020603050405020304" pitchFamily="18" charset="0"/>
                <a:cs typeface="Times New Roman" panose="02020603050405020304" pitchFamily="18" charset="0"/>
              </a:rPr>
              <a:t>Course </a:t>
            </a:r>
            <a:r>
              <a:rPr lang="fr-FR" sz="2800" dirty="0" err="1">
                <a:solidFill>
                  <a:srgbClr val="0000FF"/>
                </a:solidFill>
                <a:latin typeface="Times New Roman" panose="02020603050405020304" pitchFamily="18" charset="0"/>
                <a:cs typeface="Times New Roman" panose="02020603050405020304" pitchFamily="18" charset="0"/>
              </a:rPr>
              <a:t>page’s</a:t>
            </a:r>
            <a:r>
              <a:rPr lang="fr-FR" sz="2800" dirty="0">
                <a:solidFill>
                  <a:srgbClr val="0000FF"/>
                </a:solidFill>
                <a:latin typeface="Times New Roman" panose="02020603050405020304" pitchFamily="18" charset="0"/>
                <a:cs typeface="Times New Roman" panose="02020603050405020304" pitchFamily="18" charset="0"/>
              </a:rPr>
              <a:t> QR code</a:t>
            </a:r>
            <a:endParaRPr lang="fr-FR" sz="2800" dirty="0">
              <a:solidFill>
                <a:srgbClr val="0000FF"/>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0" i="0" u="none" strike="noStrike" baseline="0" dirty="0">
                <a:solidFill>
                  <a:srgbClr val="000000"/>
                </a:solidFill>
                <a:latin typeface="Times New Roman" panose="02020603050405020304" pitchFamily="18" charset="0"/>
                <a:cs typeface="Times New Roman" panose="02020603050405020304" pitchFamily="18" charset="0"/>
              </a:rPr>
              <a:t>Microsoft Team folder</a:t>
            </a:r>
            <a:endParaRPr lang="en-US" sz="2800" dirty="0">
              <a:latin typeface="Times New Roman" panose="02020603050405020304" pitchFamily="18" charset="0"/>
              <a:cs typeface="Times New Roman" panose="02020603050405020304" pitchFamily="18" charset="0"/>
            </a:endParaRPr>
          </a:p>
        </p:txBody>
      </p:sp>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22774" y="4449386"/>
            <a:ext cx="2394452" cy="179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A qr code with a dinosaur&#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2410" y="3789045"/>
            <a:ext cx="2159635" cy="2159635"/>
          </a:xfrm>
          <a:prstGeom prst="rect">
            <a:avLst/>
          </a:prstGeom>
        </p:spPr>
      </p:pic>
    </p:spTree>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97044"/>
            <a:ext cx="8229600" cy="1143000"/>
          </a:xfrm>
        </p:spPr>
        <p:txBody>
          <a:bodyPr/>
          <a:lstStyle/>
          <a:p>
            <a:pPr algn="l"/>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1:</a:t>
            </a:r>
            <a:endParaRPr lang="en-US" sz="4500" dirty="0">
              <a:solidFill>
                <a:srgbClr val="C0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107504" y="1295400"/>
            <a:ext cx="8001000" cy="4267200"/>
          </a:xfrm>
        </p:spPr>
        <p:txBody>
          <a:bodyPr/>
          <a:lstStyle/>
          <a:p>
            <a:pPr marL="0" indent="0" algn="just">
              <a:buNone/>
            </a:pPr>
            <a:r>
              <a:rPr lang="en-US" sz="2800" dirty="0">
                <a:latin typeface="Times New Roman" panose="02020603050405020304" pitchFamily="18" charset="0"/>
                <a:cs typeface="Times New Roman" panose="02020603050405020304" pitchFamily="18" charset="0"/>
              </a:rPr>
              <a:t>It is claimed that in the 2008 Democratic Presidential Nomination Primaries in USA, Senator Barack Obama was preferred by the black voters. To test the claim, a research firm sampled 600 black democrats and found that 384 support the senator and in another sample of 720 non-black democrats 417 support the senator. Construct a 97% confidence interval for the difference between the two populations proportions.</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5" name="Date Placeholder 4"/>
          <p:cNvSpPr>
            <a:spLocks noGrp="1"/>
          </p:cNvSpPr>
          <p:nvPr>
            <p:ph type="dt" sz="half" idx="10"/>
          </p:nvPr>
        </p:nvSpPr>
        <p:spPr/>
        <p:txBody>
          <a:bodyPr/>
          <a:lstStyle/>
          <a:p>
            <a:pPr>
              <a:defRPr/>
            </a:pPr>
            <a:fld id="{84C07FA7-A5AB-4720-8699-84098E40DDF3}" type="datetime1">
              <a:rPr lang="en-US" altLang="zh-CN" smtClean="0"/>
            </a:fld>
            <a:endParaRPr lang="en-US" altLang="zh-CN"/>
          </a:p>
        </p:txBody>
      </p:sp>
      <p:sp>
        <p:nvSpPr>
          <p:cNvPr id="6" name="Footer Placeholder 5"/>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51136"/>
            <a:ext cx="8229600" cy="1143000"/>
          </a:xfrm>
        </p:spPr>
        <p:txBody>
          <a:bodyPr/>
          <a:lstStyle/>
          <a:p>
            <a:pPr algn="ctr"/>
            <a:r>
              <a:rPr lang="en-US" sz="40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Testing for the difference between two independent population proportions</a:t>
            </a:r>
            <a:endParaRPr lang="en-US" sz="40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500349" y="1844824"/>
                <a:ext cx="6923112" cy="4525963"/>
              </a:xfrm>
            </p:spPr>
            <p:txBody>
              <a:bodyPr/>
              <a:lstStyle/>
              <a:p>
                <a:pPr marL="0" indent="0" algn="just">
                  <a:buNone/>
                </a:pPr>
                <a:r>
                  <a:rPr lang="en-US" dirty="0">
                    <a:latin typeface="Times New Roman" panose="02020603050405020304" pitchFamily="18" charset="0"/>
                    <a:cs typeface="Times New Roman" panose="02020603050405020304" pitchFamily="18" charset="0"/>
                  </a:rPr>
                  <a:t>Case 1:</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2</m:t>
                        </m:r>
                      </m:sub>
                    </m:sSub>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&lt;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2</m:t>
                        </m:r>
                      </m:sub>
                    </m:sSub>
                  </m:oMath>
                </a14:m>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Case 2:</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&gt;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2</m:t>
                        </m:r>
                      </m:sub>
                    </m:sSub>
                  </m:oMath>
                </a14:m>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Case 3: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𝐻</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𝑝</m:t>
                        </m:r>
                      </m:e>
                      <m:sub>
                        <m:r>
                          <a:rPr lang="en-US" i="1">
                            <a:latin typeface="Cambria Math" panose="02040503050406030204" pitchFamily="18" charset="0"/>
                            <a:cs typeface="Times New Roman" panose="02020603050405020304" pitchFamily="18" charset="0"/>
                          </a:rPr>
                          <m:t>2</m:t>
                        </m:r>
                      </m:sub>
                    </m:sSub>
                  </m:oMath>
                </a14:m>
                <a:endParaRPr lang="en-US" dirty="0">
                  <a:latin typeface="Times New Roman" panose="02020603050405020304" pitchFamily="18" charset="0"/>
                  <a:cs typeface="Times New Roman" panose="02020603050405020304" pitchFamily="18" charset="0"/>
                </a:endParaRPr>
              </a:p>
              <a:p>
                <a:pPr marL="0" indent="0" algn="just">
                  <a:buNone/>
                </a:pPr>
                <a:r>
                  <a:rPr lang="en-US" dirty="0">
                    <a:cs typeface="Times New Roman" panose="02020603050405020304" pitchFamily="18" charset="0"/>
                  </a:rPr>
                  <a:t>                  </a:t>
                </a:r>
                <a:endParaRPr 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500349" y="1844824"/>
                <a:ext cx="6923112" cy="4525963"/>
              </a:xfrm>
              <a:blipFill rotWithShape="1">
                <a:blip r:embed="rId1"/>
                <a:stretch>
                  <a:fillRect l="-7" t="-3" r="3" b="10"/>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5" name="Date Placeholder 4"/>
          <p:cNvSpPr>
            <a:spLocks noGrp="1"/>
          </p:cNvSpPr>
          <p:nvPr>
            <p:ph type="dt" sz="half" idx="10"/>
          </p:nvPr>
        </p:nvSpPr>
        <p:spPr/>
        <p:txBody>
          <a:bodyPr/>
          <a:lstStyle/>
          <a:p>
            <a:pPr>
              <a:defRPr/>
            </a:pPr>
            <a:fld id="{4E835DD5-5B4F-4903-9962-5521F38AB32E}" type="datetime1">
              <a:rPr lang="en-US" altLang="zh-CN" smtClean="0"/>
            </a:fld>
            <a:endParaRPr lang="en-US" altLang="zh-CN"/>
          </a:p>
        </p:txBody>
      </p:sp>
      <p:sp>
        <p:nvSpPr>
          <p:cNvPr id="6" name="Footer Placeholder 5"/>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59632" y="620688"/>
                <a:ext cx="7571184" cy="4267200"/>
              </a:xfrm>
            </p:spPr>
            <p:txBody>
              <a:bodyPr/>
              <a:lstStyle/>
              <a:p>
                <a:pPr marL="0" indent="0" algn="just">
                  <a:buNone/>
                </a:pPr>
                <a:r>
                  <a:rPr lang="en-US" sz="2600" dirty="0">
                    <a:latin typeface="Times New Roman" panose="02020603050405020304" pitchFamily="18" charset="0"/>
                    <a:cs typeface="Times New Roman" panose="02020603050405020304" pitchFamily="18" charset="0"/>
                  </a:rPr>
                  <a:t>The corresponding test statistic is</a:t>
                </a:r>
                <a:endParaRPr lang="en-US" sz="2600"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GB" sz="2600" i="1">
                          <a:latin typeface="Cambria Math" panose="02040503050406030204" pitchFamily="18" charset="0"/>
                          <a:cs typeface="Times New Roman" panose="02020603050405020304" pitchFamily="18" charset="0"/>
                        </a:rPr>
                        <m:t>𝑍</m:t>
                      </m:r>
                      <m:r>
                        <a:rPr lang="en-GB" sz="2600" i="1">
                          <a:latin typeface="Cambria Math" panose="02040503050406030204" pitchFamily="18" charset="0"/>
                          <a:cs typeface="Times New Roman" panose="02020603050405020304" pitchFamily="18" charset="0"/>
                        </a:rPr>
                        <m:t>= </m:t>
                      </m:r>
                      <m:f>
                        <m:fPr>
                          <m:ctrlPr>
                            <a:rPr lang="en-GB" sz="2600" i="1">
                              <a:latin typeface="Cambria Math" panose="02040503050406030204" pitchFamily="18" charset="0"/>
                              <a:cs typeface="Times New Roman" panose="02020603050405020304" pitchFamily="18" charset="0"/>
                            </a:rPr>
                          </m:ctrlPr>
                        </m:fPr>
                        <m:num>
                          <m:sSub>
                            <m:sSubPr>
                              <m:ctrlPr>
                                <a:rPr lang="en-US" sz="2600" i="1">
                                  <a:latin typeface="Cambria Math" panose="02040503050406030204" pitchFamily="18" charset="0"/>
                                  <a:cs typeface="Times New Roman" panose="02020603050405020304" pitchFamily="18" charset="0"/>
                                </a:rPr>
                              </m:ctrlPr>
                            </m:sSubPr>
                            <m:e>
                              <m:acc>
                                <m:accPr>
                                  <m:ctrlPr>
                                    <a:rPr lang="en-US" sz="2600" i="1">
                                      <a:latin typeface="Cambria Math" panose="02040503050406030204" pitchFamily="18" charset="0"/>
                                      <a:cs typeface="Times New Roman" panose="02020603050405020304" pitchFamily="18" charset="0"/>
                                    </a:rPr>
                                  </m:ctrlPr>
                                </m:accPr>
                                <m:e>
                                  <m:r>
                                    <a:rPr lang="en-US" sz="2600" i="1">
                                      <a:latin typeface="Cambria Math" panose="02040503050406030204" pitchFamily="18" charset="0"/>
                                      <a:cs typeface="Times New Roman" panose="02020603050405020304" pitchFamily="18" charset="0"/>
                                    </a:rPr>
                                    <m:t>𝑝</m:t>
                                  </m:r>
                                </m:e>
                              </m:acc>
                            </m:e>
                            <m:sub>
                              <m:r>
                                <a:rPr lang="en-US" sz="2600" i="1">
                                  <a:latin typeface="Cambria Math" panose="02040503050406030204" pitchFamily="18" charset="0"/>
                                  <a:cs typeface="Times New Roman" panose="02020603050405020304" pitchFamily="18" charset="0"/>
                                </a:rPr>
                                <m:t>1</m:t>
                              </m:r>
                            </m:sub>
                          </m:sSub>
                          <m:r>
                            <a:rPr lang="en-US" sz="2600" i="1">
                              <a:latin typeface="Cambria Math" panose="02040503050406030204" pitchFamily="18" charset="0"/>
                              <a:cs typeface="Times New Roman" panose="02020603050405020304" pitchFamily="18" charset="0"/>
                            </a:rPr>
                            <m:t>−</m:t>
                          </m:r>
                          <m:sSub>
                            <m:sSubPr>
                              <m:ctrlPr>
                                <a:rPr lang="en-US" sz="2600" i="1">
                                  <a:latin typeface="Cambria Math" panose="02040503050406030204" pitchFamily="18" charset="0"/>
                                  <a:cs typeface="Times New Roman" panose="02020603050405020304" pitchFamily="18" charset="0"/>
                                </a:rPr>
                              </m:ctrlPr>
                            </m:sSubPr>
                            <m:e>
                              <m:acc>
                                <m:accPr>
                                  <m:ctrlPr>
                                    <a:rPr lang="en-US" sz="2600" i="1">
                                      <a:latin typeface="Cambria Math" panose="02040503050406030204" pitchFamily="18" charset="0"/>
                                      <a:cs typeface="Times New Roman" panose="02020603050405020304" pitchFamily="18" charset="0"/>
                                    </a:rPr>
                                  </m:ctrlPr>
                                </m:accPr>
                                <m:e>
                                  <m:r>
                                    <a:rPr lang="en-US" sz="2600" i="1">
                                      <a:latin typeface="Cambria Math" panose="02040503050406030204" pitchFamily="18" charset="0"/>
                                      <a:cs typeface="Times New Roman" panose="02020603050405020304" pitchFamily="18" charset="0"/>
                                    </a:rPr>
                                    <m:t>𝑝</m:t>
                                  </m:r>
                                </m:e>
                              </m:acc>
                            </m:e>
                            <m:sub>
                              <m:r>
                                <a:rPr lang="en-US" sz="2600" i="1">
                                  <a:latin typeface="Cambria Math" panose="02040503050406030204" pitchFamily="18" charset="0"/>
                                  <a:cs typeface="Times New Roman" panose="02020603050405020304" pitchFamily="18" charset="0"/>
                                </a:rPr>
                                <m:t>2</m:t>
                              </m:r>
                            </m:sub>
                          </m:sSub>
                          <m:r>
                            <a:rPr lang="en-GB" sz="2600" i="1">
                              <a:latin typeface="Cambria Math" panose="02040503050406030204" pitchFamily="18" charset="0"/>
                              <a:cs typeface="Times New Roman" panose="02020603050405020304" pitchFamily="18" charset="0"/>
                            </a:rPr>
                            <m:t> −(</m:t>
                          </m:r>
                          <m:sSub>
                            <m:sSubPr>
                              <m:ctrlPr>
                                <a:rPr lang="en-US" sz="2600" i="1">
                                  <a:latin typeface="Cambria Math" panose="02040503050406030204" pitchFamily="18" charset="0"/>
                                  <a:cs typeface="Times New Roman" panose="02020603050405020304" pitchFamily="18" charset="0"/>
                                </a:rPr>
                              </m:ctrlPr>
                            </m:sSubPr>
                            <m:e>
                              <m:r>
                                <a:rPr lang="en-US" sz="2600" i="1">
                                  <a:latin typeface="Cambria Math" panose="02040503050406030204" pitchFamily="18" charset="0"/>
                                  <a:cs typeface="Times New Roman" panose="02020603050405020304" pitchFamily="18" charset="0"/>
                                </a:rPr>
                                <m:t>𝑝</m:t>
                              </m:r>
                            </m:e>
                            <m:sub>
                              <m:r>
                                <a:rPr lang="en-US" sz="2600" i="1">
                                  <a:latin typeface="Cambria Math" panose="02040503050406030204" pitchFamily="18" charset="0"/>
                                  <a:cs typeface="Times New Roman" panose="02020603050405020304" pitchFamily="18" charset="0"/>
                                </a:rPr>
                                <m:t>1</m:t>
                              </m:r>
                            </m:sub>
                          </m:sSub>
                          <m:r>
                            <a:rPr lang="en-US" sz="2600" i="1">
                              <a:latin typeface="Cambria Math" panose="02040503050406030204" pitchFamily="18" charset="0"/>
                              <a:cs typeface="Times New Roman" panose="02020603050405020304" pitchFamily="18" charset="0"/>
                            </a:rPr>
                            <m:t>−</m:t>
                          </m:r>
                          <m:sSub>
                            <m:sSubPr>
                              <m:ctrlPr>
                                <a:rPr lang="en-US" sz="2600" i="1">
                                  <a:latin typeface="Cambria Math" panose="02040503050406030204" pitchFamily="18" charset="0"/>
                                  <a:cs typeface="Times New Roman" panose="02020603050405020304" pitchFamily="18" charset="0"/>
                                </a:rPr>
                              </m:ctrlPr>
                            </m:sSubPr>
                            <m:e>
                              <m:r>
                                <a:rPr lang="en-US" sz="2600" i="1">
                                  <a:latin typeface="Cambria Math" panose="02040503050406030204" pitchFamily="18" charset="0"/>
                                  <a:cs typeface="Times New Roman" panose="02020603050405020304" pitchFamily="18" charset="0"/>
                                </a:rPr>
                                <m:t>𝑝</m:t>
                              </m:r>
                            </m:e>
                            <m:sub>
                              <m:r>
                                <a:rPr lang="en-US" sz="2600" i="1">
                                  <a:latin typeface="Cambria Math" panose="02040503050406030204" pitchFamily="18" charset="0"/>
                                  <a:cs typeface="Times New Roman" panose="02020603050405020304" pitchFamily="18" charset="0"/>
                                </a:rPr>
                                <m:t>2</m:t>
                              </m:r>
                            </m:sub>
                          </m:sSub>
                          <m:r>
                            <a:rPr lang="en-GB" sz="2600" i="1">
                              <a:latin typeface="Cambria Math" panose="02040503050406030204" pitchFamily="18" charset="0"/>
                              <a:cs typeface="Times New Roman" panose="02020603050405020304" pitchFamily="18" charset="0"/>
                            </a:rPr>
                            <m:t>) </m:t>
                          </m:r>
                        </m:num>
                        <m:den>
                          <m:rad>
                            <m:radPr>
                              <m:degHide m:val="on"/>
                              <m:ctrlPr>
                                <a:rPr lang="en-GB" sz="2600" i="1">
                                  <a:latin typeface="Cambria Math" panose="02040503050406030204" pitchFamily="18" charset="0"/>
                                  <a:cs typeface="Times New Roman" panose="02020603050405020304" pitchFamily="18" charset="0"/>
                                </a:rPr>
                              </m:ctrlPr>
                            </m:radPr>
                            <m:deg/>
                            <m:e>
                              <m:acc>
                                <m:accPr>
                                  <m:chr m:val="̅"/>
                                  <m:ctrlPr>
                                    <a:rPr lang="en-GB" sz="2600" i="1">
                                      <a:latin typeface="Cambria Math" panose="02040503050406030204" pitchFamily="18" charset="0"/>
                                      <a:cs typeface="Times New Roman" panose="02020603050405020304" pitchFamily="18" charset="0"/>
                                    </a:rPr>
                                  </m:ctrlPr>
                                </m:accPr>
                                <m:e>
                                  <m:r>
                                    <a:rPr lang="en-GB" sz="2600" i="1">
                                      <a:latin typeface="Cambria Math" panose="02040503050406030204" pitchFamily="18" charset="0"/>
                                      <a:cs typeface="Times New Roman" panose="02020603050405020304" pitchFamily="18" charset="0"/>
                                    </a:rPr>
                                    <m:t>𝑝</m:t>
                                  </m:r>
                                </m:e>
                              </m:acc>
                              <m:r>
                                <a:rPr lang="en-GB" sz="2600" i="1">
                                  <a:latin typeface="Cambria Math" panose="02040503050406030204" pitchFamily="18" charset="0"/>
                                  <a:cs typeface="Times New Roman" panose="02020603050405020304" pitchFamily="18" charset="0"/>
                                </a:rPr>
                                <m:t>(</m:t>
                              </m:r>
                              <m:r>
                                <a:rPr lang="en-GB" sz="2600" i="1">
                                  <a:latin typeface="Cambria Math" panose="02040503050406030204" pitchFamily="18" charset="0"/>
                                  <a:cs typeface="Times New Roman" panose="02020603050405020304" pitchFamily="18" charset="0"/>
                                </a:rPr>
                                <m:t>1</m:t>
                              </m:r>
                              <m:r>
                                <a:rPr lang="en-GB" sz="2600" i="1">
                                  <a:latin typeface="Cambria Math" panose="02040503050406030204" pitchFamily="18" charset="0"/>
                                  <a:cs typeface="Times New Roman" panose="02020603050405020304" pitchFamily="18" charset="0"/>
                                </a:rPr>
                                <m:t>−</m:t>
                              </m:r>
                              <m:acc>
                                <m:accPr>
                                  <m:chr m:val="̅"/>
                                  <m:ctrlPr>
                                    <a:rPr lang="en-GB" sz="2600" i="1">
                                      <a:latin typeface="Cambria Math" panose="02040503050406030204" pitchFamily="18" charset="0"/>
                                      <a:cs typeface="Times New Roman" panose="02020603050405020304" pitchFamily="18" charset="0"/>
                                    </a:rPr>
                                  </m:ctrlPr>
                                </m:accPr>
                                <m:e>
                                  <m:r>
                                    <a:rPr lang="en-GB" sz="2600" i="1">
                                      <a:latin typeface="Cambria Math" panose="02040503050406030204" pitchFamily="18" charset="0"/>
                                      <a:cs typeface="Times New Roman" panose="02020603050405020304" pitchFamily="18" charset="0"/>
                                    </a:rPr>
                                    <m:t>𝑝</m:t>
                                  </m:r>
                                </m:e>
                              </m:acc>
                              <m:r>
                                <a:rPr lang="en-GB" sz="2600" i="1">
                                  <a:latin typeface="Cambria Math" panose="02040503050406030204" pitchFamily="18" charset="0"/>
                                  <a:cs typeface="Times New Roman" panose="02020603050405020304" pitchFamily="18" charset="0"/>
                                </a:rPr>
                                <m:t>)</m:t>
                              </m:r>
                              <m:d>
                                <m:dPr>
                                  <m:ctrlPr>
                                    <a:rPr lang="en-GB" sz="2600" i="1">
                                      <a:latin typeface="Cambria Math" panose="02040503050406030204" pitchFamily="18" charset="0"/>
                                      <a:cs typeface="Times New Roman" panose="02020603050405020304" pitchFamily="18" charset="0"/>
                                    </a:rPr>
                                  </m:ctrlPr>
                                </m:dPr>
                                <m:e>
                                  <m:f>
                                    <m:fPr>
                                      <m:ctrlPr>
                                        <a:rPr lang="en-GB" sz="2600" i="1">
                                          <a:latin typeface="Cambria Math" panose="02040503050406030204" pitchFamily="18" charset="0"/>
                                          <a:cs typeface="Times New Roman" panose="02020603050405020304" pitchFamily="18" charset="0"/>
                                        </a:rPr>
                                      </m:ctrlPr>
                                    </m:fPr>
                                    <m:num>
                                      <m:r>
                                        <a:rPr lang="en-GB" sz="2600" i="1">
                                          <a:latin typeface="Cambria Math" panose="02040503050406030204" pitchFamily="18" charset="0"/>
                                          <a:cs typeface="Times New Roman" panose="02020603050405020304" pitchFamily="18" charset="0"/>
                                        </a:rPr>
                                        <m:t>1</m:t>
                                      </m:r>
                                    </m:num>
                                    <m:den>
                                      <m:sSub>
                                        <m:sSubPr>
                                          <m:ctrlPr>
                                            <a:rPr lang="en-GB" sz="2600" i="1">
                                              <a:latin typeface="Cambria Math" panose="02040503050406030204" pitchFamily="18" charset="0"/>
                                              <a:cs typeface="Times New Roman" panose="02020603050405020304" pitchFamily="18" charset="0"/>
                                            </a:rPr>
                                          </m:ctrlPr>
                                        </m:sSubPr>
                                        <m:e>
                                          <m:r>
                                            <a:rPr lang="en-GB" sz="2600" i="1">
                                              <a:latin typeface="Cambria Math" panose="02040503050406030204" pitchFamily="18" charset="0"/>
                                              <a:cs typeface="Times New Roman" panose="02020603050405020304" pitchFamily="18" charset="0"/>
                                            </a:rPr>
                                            <m:t>𝑛</m:t>
                                          </m:r>
                                        </m:e>
                                        <m:sub>
                                          <m:r>
                                            <a:rPr lang="en-GB" sz="2600" i="1">
                                              <a:latin typeface="Cambria Math" panose="02040503050406030204" pitchFamily="18" charset="0"/>
                                              <a:cs typeface="Times New Roman" panose="02020603050405020304" pitchFamily="18" charset="0"/>
                                            </a:rPr>
                                            <m:t>1</m:t>
                                          </m:r>
                                        </m:sub>
                                      </m:sSub>
                                    </m:den>
                                  </m:f>
                                  <m:r>
                                    <a:rPr lang="en-GB" sz="2600" i="1">
                                      <a:latin typeface="Cambria Math" panose="02040503050406030204" pitchFamily="18" charset="0"/>
                                      <a:cs typeface="Times New Roman" panose="02020603050405020304" pitchFamily="18" charset="0"/>
                                    </a:rPr>
                                    <m:t>+ </m:t>
                                  </m:r>
                                  <m:f>
                                    <m:fPr>
                                      <m:ctrlPr>
                                        <a:rPr lang="en-GB" sz="2600" i="1">
                                          <a:latin typeface="Cambria Math" panose="02040503050406030204" pitchFamily="18" charset="0"/>
                                          <a:cs typeface="Times New Roman" panose="02020603050405020304" pitchFamily="18" charset="0"/>
                                        </a:rPr>
                                      </m:ctrlPr>
                                    </m:fPr>
                                    <m:num>
                                      <m:r>
                                        <a:rPr lang="en-GB" sz="2600" i="1">
                                          <a:latin typeface="Cambria Math" panose="02040503050406030204" pitchFamily="18" charset="0"/>
                                          <a:cs typeface="Times New Roman" panose="02020603050405020304" pitchFamily="18" charset="0"/>
                                        </a:rPr>
                                        <m:t>1</m:t>
                                      </m:r>
                                    </m:num>
                                    <m:den>
                                      <m:sSub>
                                        <m:sSubPr>
                                          <m:ctrlPr>
                                            <a:rPr lang="en-GB" sz="2600" i="1">
                                              <a:latin typeface="Cambria Math" panose="02040503050406030204" pitchFamily="18" charset="0"/>
                                              <a:cs typeface="Times New Roman" panose="02020603050405020304" pitchFamily="18" charset="0"/>
                                            </a:rPr>
                                          </m:ctrlPr>
                                        </m:sSubPr>
                                        <m:e>
                                          <m:r>
                                            <a:rPr lang="en-GB" sz="2600" i="1">
                                              <a:latin typeface="Cambria Math" panose="02040503050406030204" pitchFamily="18" charset="0"/>
                                              <a:cs typeface="Times New Roman" panose="02020603050405020304" pitchFamily="18" charset="0"/>
                                            </a:rPr>
                                            <m:t>𝑛</m:t>
                                          </m:r>
                                        </m:e>
                                        <m:sub>
                                          <m:r>
                                            <a:rPr lang="en-GB" sz="2600" i="1">
                                              <a:latin typeface="Cambria Math" panose="02040503050406030204" pitchFamily="18" charset="0"/>
                                              <a:cs typeface="Times New Roman" panose="02020603050405020304" pitchFamily="18" charset="0"/>
                                            </a:rPr>
                                            <m:t>2</m:t>
                                          </m:r>
                                        </m:sub>
                                      </m:sSub>
                                    </m:den>
                                  </m:f>
                                </m:e>
                              </m:d>
                            </m:e>
                          </m:rad>
                        </m:den>
                      </m:f>
                    </m:oMath>
                  </m:oMathPara>
                </a14:m>
                <a:endParaRPr lang="en-US" sz="2600" dirty="0">
                  <a:latin typeface="Times New Roman" panose="02020603050405020304" pitchFamily="18" charset="0"/>
                  <a:cs typeface="Times New Roman" panose="02020603050405020304" pitchFamily="18" charset="0"/>
                </a:endParaRPr>
              </a:p>
              <a:p>
                <a:pPr marL="0" indent="0" algn="just">
                  <a:buNone/>
                </a:pPr>
                <a:r>
                  <a:rPr lang="en-US" sz="2600" dirty="0">
                    <a:latin typeface="Times New Roman" panose="02020603050405020304" pitchFamily="18" charset="0"/>
                    <a:cs typeface="Times New Roman" panose="02020603050405020304" pitchFamily="18" charset="0"/>
                  </a:rPr>
                  <a:t>where </a:t>
                </a:r>
                <a14:m>
                  <m:oMath xmlns:m="http://schemas.openxmlformats.org/officeDocument/2006/math">
                    <m:acc>
                      <m:accPr>
                        <m:chr m:val="̅"/>
                        <m:ctrlPr>
                          <a:rPr lang="en-US" sz="2600" i="1">
                            <a:latin typeface="Cambria Math" panose="02040503050406030204" pitchFamily="18" charset="0"/>
                            <a:cs typeface="Times New Roman" panose="02020603050405020304" pitchFamily="18" charset="0"/>
                          </a:rPr>
                        </m:ctrlPr>
                      </m:accPr>
                      <m:e>
                        <m:r>
                          <a:rPr lang="en-GB" sz="2600" i="1">
                            <a:latin typeface="Cambria Math" panose="02040503050406030204" pitchFamily="18" charset="0"/>
                            <a:cs typeface="Times New Roman" panose="02020603050405020304" pitchFamily="18" charset="0"/>
                          </a:rPr>
                          <m:t>𝑝</m:t>
                        </m:r>
                      </m:e>
                    </m:acc>
                    <m:r>
                      <a:rPr lang="en-GB" sz="2600" i="1">
                        <a:latin typeface="Cambria Math" panose="02040503050406030204" pitchFamily="18" charset="0"/>
                        <a:cs typeface="Times New Roman" panose="02020603050405020304" pitchFamily="18" charset="0"/>
                      </a:rPr>
                      <m:t>= </m:t>
                    </m:r>
                    <m:f>
                      <m:fPr>
                        <m:ctrlPr>
                          <a:rPr lang="en-GB" sz="2600" i="1">
                            <a:latin typeface="Cambria Math" panose="02040503050406030204" pitchFamily="18" charset="0"/>
                            <a:cs typeface="Times New Roman" panose="02020603050405020304" pitchFamily="18" charset="0"/>
                          </a:rPr>
                        </m:ctrlPr>
                      </m:fPr>
                      <m:num>
                        <m:sSub>
                          <m:sSubPr>
                            <m:ctrlPr>
                              <a:rPr lang="en-GB" sz="2600" i="1">
                                <a:latin typeface="Cambria Math" panose="02040503050406030204" pitchFamily="18" charset="0"/>
                                <a:cs typeface="Times New Roman" panose="02020603050405020304" pitchFamily="18" charset="0"/>
                              </a:rPr>
                            </m:ctrlPr>
                          </m:sSubPr>
                          <m:e>
                            <m:r>
                              <a:rPr lang="en-GB" sz="2600" i="1">
                                <a:latin typeface="Cambria Math" panose="02040503050406030204" pitchFamily="18" charset="0"/>
                                <a:cs typeface="Times New Roman" panose="02020603050405020304" pitchFamily="18" charset="0"/>
                              </a:rPr>
                              <m:t>𝑋</m:t>
                            </m:r>
                          </m:e>
                          <m:sub>
                            <m:r>
                              <a:rPr lang="en-GB" sz="2600" i="1">
                                <a:latin typeface="Cambria Math" panose="02040503050406030204" pitchFamily="18" charset="0"/>
                                <a:cs typeface="Times New Roman" panose="02020603050405020304" pitchFamily="18" charset="0"/>
                              </a:rPr>
                              <m:t>1</m:t>
                            </m:r>
                          </m:sub>
                        </m:sSub>
                        <m:r>
                          <a:rPr lang="en-GB" sz="2600" i="1">
                            <a:latin typeface="Cambria Math" panose="02040503050406030204" pitchFamily="18" charset="0"/>
                            <a:cs typeface="Times New Roman" panose="02020603050405020304" pitchFamily="18" charset="0"/>
                          </a:rPr>
                          <m:t>+ </m:t>
                        </m:r>
                        <m:sSub>
                          <m:sSubPr>
                            <m:ctrlPr>
                              <a:rPr lang="en-GB" sz="2600" i="1">
                                <a:latin typeface="Cambria Math" panose="02040503050406030204" pitchFamily="18" charset="0"/>
                                <a:cs typeface="Times New Roman" panose="02020603050405020304" pitchFamily="18" charset="0"/>
                              </a:rPr>
                            </m:ctrlPr>
                          </m:sSubPr>
                          <m:e>
                            <m:r>
                              <a:rPr lang="en-GB" sz="2600" i="1">
                                <a:latin typeface="Cambria Math" panose="02040503050406030204" pitchFamily="18" charset="0"/>
                                <a:cs typeface="Times New Roman" panose="02020603050405020304" pitchFamily="18" charset="0"/>
                              </a:rPr>
                              <m:t>𝑋</m:t>
                            </m:r>
                          </m:e>
                          <m:sub>
                            <m:r>
                              <a:rPr lang="en-GB" sz="2600" i="1">
                                <a:latin typeface="Cambria Math" panose="02040503050406030204" pitchFamily="18" charset="0"/>
                                <a:cs typeface="Times New Roman" panose="02020603050405020304" pitchFamily="18" charset="0"/>
                              </a:rPr>
                              <m:t>2</m:t>
                            </m:r>
                          </m:sub>
                        </m:sSub>
                      </m:num>
                      <m:den>
                        <m:sSub>
                          <m:sSubPr>
                            <m:ctrlPr>
                              <a:rPr lang="en-GB" sz="2600" i="1">
                                <a:latin typeface="Cambria Math" panose="02040503050406030204" pitchFamily="18" charset="0"/>
                                <a:cs typeface="Times New Roman" panose="02020603050405020304" pitchFamily="18" charset="0"/>
                              </a:rPr>
                            </m:ctrlPr>
                          </m:sSubPr>
                          <m:e>
                            <m:r>
                              <a:rPr lang="en-GB" sz="2600" i="1">
                                <a:latin typeface="Cambria Math" panose="02040503050406030204" pitchFamily="18" charset="0"/>
                                <a:cs typeface="Times New Roman" panose="02020603050405020304" pitchFamily="18" charset="0"/>
                              </a:rPr>
                              <m:t>𝑛</m:t>
                            </m:r>
                          </m:e>
                          <m:sub>
                            <m:r>
                              <a:rPr lang="en-GB" sz="2600" i="1">
                                <a:latin typeface="Cambria Math" panose="02040503050406030204" pitchFamily="18" charset="0"/>
                                <a:cs typeface="Times New Roman" panose="02020603050405020304" pitchFamily="18" charset="0"/>
                              </a:rPr>
                              <m:t>1</m:t>
                            </m:r>
                          </m:sub>
                        </m:sSub>
                        <m:r>
                          <a:rPr lang="en-GB" sz="2600" i="1">
                            <a:latin typeface="Cambria Math" panose="02040503050406030204" pitchFamily="18" charset="0"/>
                            <a:cs typeface="Times New Roman" panose="02020603050405020304" pitchFamily="18" charset="0"/>
                          </a:rPr>
                          <m:t>+ </m:t>
                        </m:r>
                        <m:sSub>
                          <m:sSubPr>
                            <m:ctrlPr>
                              <a:rPr lang="en-GB" sz="2600" i="1">
                                <a:latin typeface="Cambria Math" panose="02040503050406030204" pitchFamily="18" charset="0"/>
                                <a:cs typeface="Times New Roman" panose="02020603050405020304" pitchFamily="18" charset="0"/>
                              </a:rPr>
                            </m:ctrlPr>
                          </m:sSubPr>
                          <m:e>
                            <m:r>
                              <a:rPr lang="en-GB" sz="2600" i="1">
                                <a:latin typeface="Cambria Math" panose="02040503050406030204" pitchFamily="18" charset="0"/>
                                <a:cs typeface="Times New Roman" panose="02020603050405020304" pitchFamily="18" charset="0"/>
                              </a:rPr>
                              <m:t>𝑛</m:t>
                            </m:r>
                          </m:e>
                          <m:sub>
                            <m:r>
                              <a:rPr lang="en-GB" sz="2600" i="1">
                                <a:latin typeface="Cambria Math" panose="02040503050406030204" pitchFamily="18" charset="0"/>
                                <a:cs typeface="Times New Roman" panose="02020603050405020304" pitchFamily="18" charset="0"/>
                              </a:rPr>
                              <m:t>2</m:t>
                            </m:r>
                          </m:sub>
                        </m:sSub>
                      </m:den>
                    </m:f>
                  </m:oMath>
                </a14:m>
                <a:endParaRPr lang="en-US" sz="2600" dirty="0">
                  <a:latin typeface="Times New Roman" panose="02020603050405020304" pitchFamily="18" charset="0"/>
                  <a:cs typeface="Times New Roman" panose="02020603050405020304" pitchFamily="18" charset="0"/>
                </a:endParaRPr>
              </a:p>
              <a:p>
                <a:pPr marL="0" indent="0" algn="just">
                  <a:buNone/>
                </a:pPr>
                <a:r>
                  <a:rPr lang="en-US" sz="2600" dirty="0">
                    <a:latin typeface="Times New Roman" panose="02020603050405020304" pitchFamily="18" charset="0"/>
                    <a:cs typeface="Times New Roman" panose="02020603050405020304" pitchFamily="18" charset="0"/>
                  </a:rPr>
                  <a:t>Note that </a:t>
                </a:r>
                <a14:m>
                  <m:oMath xmlns:m="http://schemas.openxmlformats.org/officeDocument/2006/math">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𝑝</m:t>
                        </m:r>
                      </m:e>
                      <m:sub>
                        <m:r>
                          <a:rPr lang="en-US" sz="2600" i="1">
                            <a:solidFill>
                              <a:srgbClr val="0070C0"/>
                            </a:solidFill>
                            <a:latin typeface="Cambria Math" panose="02040503050406030204" pitchFamily="18" charset="0"/>
                            <a:cs typeface="Times New Roman" panose="02020603050405020304" pitchFamily="18" charset="0"/>
                          </a:rPr>
                          <m:t>1</m:t>
                        </m:r>
                      </m:sub>
                    </m:sSub>
                    <m:r>
                      <a:rPr lang="en-US" sz="2600" i="1">
                        <a:solidFill>
                          <a:srgbClr val="0070C0"/>
                        </a:solidFill>
                        <a:latin typeface="Cambria Math" panose="02040503050406030204" pitchFamily="18" charset="0"/>
                        <a:cs typeface="Times New Roman" panose="02020603050405020304" pitchFamily="18" charset="0"/>
                      </a:rPr>
                      <m:t>−</m:t>
                    </m:r>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𝑝</m:t>
                        </m:r>
                      </m:e>
                      <m:sub>
                        <m:r>
                          <a:rPr lang="en-US" sz="2600" i="1">
                            <a:solidFill>
                              <a:srgbClr val="0070C0"/>
                            </a:solidFill>
                            <a:latin typeface="Cambria Math" panose="02040503050406030204" pitchFamily="18" charset="0"/>
                            <a:cs typeface="Times New Roman" panose="02020603050405020304" pitchFamily="18" charset="0"/>
                          </a:rPr>
                          <m:t>2</m:t>
                        </m:r>
                      </m:sub>
                    </m:sSub>
                  </m:oMath>
                </a14:m>
                <a:r>
                  <a:rPr lang="en-US" sz="2600" dirty="0">
                    <a:solidFill>
                      <a:srgbClr val="0070C0"/>
                    </a:solidFill>
                    <a:latin typeface="Times New Roman" panose="02020603050405020304" pitchFamily="18" charset="0"/>
                    <a:cs typeface="Times New Roman" panose="02020603050405020304" pitchFamily="18" charset="0"/>
                  </a:rPr>
                  <a:t>=0 in computations for all three cases above</a:t>
                </a:r>
                <a:r>
                  <a:rPr lang="en-US" sz="2600" dirty="0">
                    <a:latin typeface="Times New Roman" panose="02020603050405020304" pitchFamily="18" charset="0"/>
                    <a:cs typeface="Times New Roman" panose="02020603050405020304" pitchFamily="18" charset="0"/>
                  </a:rPr>
                  <a:t>. But in general it is not necessarily zero as if we want to test that one proportion is at least an amount higher than the other then </a:t>
                </a:r>
                <a14:m>
                  <m:oMath xmlns:m="http://schemas.openxmlformats.org/officeDocument/2006/math">
                    <m:sSub>
                      <m:sSubPr>
                        <m:ctrlPr>
                          <a:rPr lang="en-US" sz="2600" i="1">
                            <a:latin typeface="Cambria Math" panose="02040503050406030204" pitchFamily="18" charset="0"/>
                            <a:cs typeface="Times New Roman" panose="02020603050405020304" pitchFamily="18" charset="0"/>
                          </a:rPr>
                        </m:ctrlPr>
                      </m:sSubPr>
                      <m:e>
                        <m:r>
                          <a:rPr lang="en-US" sz="2600" i="1">
                            <a:latin typeface="Cambria Math" panose="02040503050406030204" pitchFamily="18" charset="0"/>
                            <a:cs typeface="Times New Roman" panose="02020603050405020304" pitchFamily="18" charset="0"/>
                          </a:rPr>
                          <m:t>𝑝</m:t>
                        </m:r>
                      </m:e>
                      <m:sub>
                        <m:r>
                          <a:rPr lang="en-US" sz="2600" i="1">
                            <a:latin typeface="Cambria Math" panose="02040503050406030204" pitchFamily="18" charset="0"/>
                            <a:cs typeface="Times New Roman" panose="02020603050405020304" pitchFamily="18" charset="0"/>
                          </a:rPr>
                          <m:t>1</m:t>
                        </m:r>
                      </m:sub>
                    </m:sSub>
                    <m:r>
                      <a:rPr lang="en-US" sz="2600" i="1">
                        <a:latin typeface="Cambria Math" panose="02040503050406030204" pitchFamily="18" charset="0"/>
                        <a:cs typeface="Times New Roman" panose="02020603050405020304" pitchFamily="18" charset="0"/>
                      </a:rPr>
                      <m:t>−</m:t>
                    </m:r>
                    <m:sSub>
                      <m:sSubPr>
                        <m:ctrlPr>
                          <a:rPr lang="en-US" sz="2600" i="1">
                            <a:latin typeface="Cambria Math" panose="02040503050406030204" pitchFamily="18" charset="0"/>
                            <a:cs typeface="Times New Roman" panose="02020603050405020304" pitchFamily="18" charset="0"/>
                          </a:rPr>
                        </m:ctrlPr>
                      </m:sSubPr>
                      <m:e>
                        <m:r>
                          <a:rPr lang="en-US" sz="2600" i="1">
                            <a:latin typeface="Cambria Math" panose="02040503050406030204" pitchFamily="18" charset="0"/>
                            <a:cs typeface="Times New Roman" panose="02020603050405020304" pitchFamily="18" charset="0"/>
                          </a:rPr>
                          <m:t>𝑝</m:t>
                        </m:r>
                      </m:e>
                      <m:sub>
                        <m:r>
                          <a:rPr lang="en-US" sz="2600" i="1">
                            <a:latin typeface="Cambria Math" panose="02040503050406030204" pitchFamily="18" charset="0"/>
                            <a:cs typeface="Times New Roman" panose="02020603050405020304" pitchFamily="18" charset="0"/>
                          </a:rPr>
                          <m:t>2</m:t>
                        </m:r>
                      </m:sub>
                    </m:sSub>
                  </m:oMath>
                </a14:m>
                <a:r>
                  <a:rPr lang="en-US" sz="2600" dirty="0">
                    <a:latin typeface="Times New Roman" panose="02020603050405020304" pitchFamily="18" charset="0"/>
                    <a:cs typeface="Times New Roman" panose="02020603050405020304" pitchFamily="18" charset="0"/>
                  </a:rPr>
                  <a:t> is that least amount in proportion, and so on.</a:t>
                </a:r>
                <a:endParaRPr lang="en-US" sz="2600"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259632" y="620688"/>
                <a:ext cx="7571184" cy="4267200"/>
              </a:xfrm>
              <a:blipFill rotWithShape="1">
                <a:blip r:embed="rId1"/>
                <a:stretch>
                  <a:fillRect l="-6" t="-7" r="7" b="-13847"/>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pPr>
              <a:defRPr/>
            </a:pPr>
            <a:fld id="{22B24E0E-3D45-46C5-9A6B-C669808AED5A}" type="slidenum">
              <a:rPr lang="en-US" altLang="zh-CN" smtClean="0"/>
            </a:fld>
            <a:endParaRPr lang="en-US" altLang="zh-CN"/>
          </a:p>
        </p:txBody>
      </p:sp>
      <p:sp>
        <p:nvSpPr>
          <p:cNvPr id="2" name="Date Placeholder 1"/>
          <p:cNvSpPr>
            <a:spLocks noGrp="1"/>
          </p:cNvSpPr>
          <p:nvPr>
            <p:ph type="dt" sz="half" idx="10"/>
          </p:nvPr>
        </p:nvSpPr>
        <p:spPr/>
        <p:txBody>
          <a:bodyPr/>
          <a:lstStyle/>
          <a:p>
            <a:pPr>
              <a:defRPr/>
            </a:pPr>
            <a:fld id="{DF3628C6-B0DD-4D74-88F7-D09EE55B72C0}" type="datetime1">
              <a:rPr lang="en-US" altLang="zh-CN" smtClean="0"/>
            </a:fld>
            <a:endParaRPr lang="en-US" altLang="zh-CN"/>
          </a:p>
        </p:txBody>
      </p:sp>
      <p:sp>
        <p:nvSpPr>
          <p:cNvPr id="5" name="Footer Placeholder 4"/>
          <p:cNvSpPr>
            <a:spLocks noGrp="1"/>
          </p:cNvSpPr>
          <p:nvPr>
            <p:ph type="ftr" sz="quarter" idx="11"/>
          </p:nvPr>
        </p:nvSpPr>
        <p:spPr/>
        <p:txBody>
          <a:bodyPr/>
          <a:lstStyle/>
          <a:p>
            <a:pPr>
              <a:defRPr/>
            </a:pPr>
            <a:r>
              <a:rPr lang="en-US" altLang="zh-CN"/>
              <a:t>MC3020</a:t>
            </a:r>
            <a:endParaRPr lang="en-US" altLang="zh-CN"/>
          </a:p>
        </p:txBody>
      </p:sp>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0</TotalTime>
  <Words>20145</Words>
  <Application>WPS Presentation</Application>
  <PresentationFormat>On-screen Show (4:3)</PresentationFormat>
  <Paragraphs>784</Paragraphs>
  <Slides>66</Slides>
  <Notes>1</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66</vt:i4>
      </vt:variant>
    </vt:vector>
  </HeadingPairs>
  <TitlesOfParts>
    <vt:vector size="81" baseType="lpstr">
      <vt:lpstr>Arial</vt:lpstr>
      <vt:lpstr>SimSun</vt:lpstr>
      <vt:lpstr>Wingdings</vt:lpstr>
      <vt:lpstr>Times New Roman</vt:lpstr>
      <vt:lpstr>Calibri</vt:lpstr>
      <vt:lpstr>Bookman Old Style</vt:lpstr>
      <vt:lpstr>Arabic Typesetting</vt:lpstr>
      <vt:lpstr>Mongolian Baiti</vt:lpstr>
      <vt:lpstr>Tahoma</vt:lpstr>
      <vt:lpstr>Cambria Math</vt:lpstr>
      <vt:lpstr>Microsoft YaHei</vt:lpstr>
      <vt:lpstr>Arial Unicode MS</vt:lpstr>
      <vt:lpstr>等线</vt:lpstr>
      <vt:lpstr>Diseño predeterminado</vt:lpstr>
      <vt:lpstr>Word.Document.12</vt:lpstr>
      <vt:lpstr>MC3020 - Comparing Two Population Parameters</vt:lpstr>
      <vt:lpstr>Comparing two population parameters</vt:lpstr>
      <vt:lpstr>PowerPoint 演示文稿</vt:lpstr>
      <vt:lpstr>Confidence interval for </vt:lpstr>
      <vt:lpstr>PowerPoint 演示文稿</vt:lpstr>
      <vt:lpstr>PowerPoint 演示文稿</vt:lpstr>
      <vt:lpstr>Example 1:</vt:lpstr>
      <vt:lpstr>Testing for the difference between two independent population proportions</vt:lpstr>
      <vt:lpstr>PowerPoint 演示文稿</vt:lpstr>
      <vt:lpstr>Example 2:</vt:lpstr>
      <vt:lpstr>Exercises</vt:lpstr>
      <vt:lpstr>Comparing Two Independent Population Means</vt:lpstr>
      <vt:lpstr>PowerPoint 演示文稿</vt:lpstr>
      <vt:lpstr>PowerPoint 演示文稿</vt:lpstr>
      <vt:lpstr>The confidence interval for the difference between the two-population means is computed as follows:</vt:lpstr>
      <vt:lpstr>PowerPoint 演示文稿</vt:lpstr>
      <vt:lpstr>PowerPoint 演示文稿</vt:lpstr>
      <vt:lpstr>PowerPoint 演示文稿</vt:lpstr>
      <vt:lpstr>PowerPoint 演示文稿</vt:lpstr>
      <vt:lpstr>PowerPoint 演示文稿</vt:lpstr>
      <vt:lpstr>Example 3:</vt:lpstr>
      <vt:lpstr>Example 4:</vt:lpstr>
      <vt:lpstr>Testing for the difference between two independent population means</vt:lpstr>
      <vt:lpstr>PowerPoint 演示文稿</vt:lpstr>
      <vt:lpstr>PowerPoint 演示文稿</vt:lpstr>
      <vt:lpstr>PowerPoint 演示文稿</vt:lpstr>
      <vt:lpstr>PowerPoint 演示文稿</vt:lpstr>
      <vt:lpstr>PowerPoint 演示文稿</vt:lpstr>
      <vt:lpstr>PowerPoint 演示文稿</vt:lpstr>
      <vt:lpstr>Example 5:</vt:lpstr>
      <vt:lpstr>Example 6: </vt:lpstr>
      <vt:lpstr>Example : </vt:lpstr>
      <vt:lpstr>Exercises</vt:lpstr>
      <vt:lpstr>Comparing Two Dependent or Matched Population Means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Testing for the difference between two dependent population means</vt:lpstr>
      <vt:lpstr>PowerPoint 演示文稿</vt:lpstr>
      <vt:lpstr>PowerPoint 演示文稿</vt:lpstr>
      <vt:lpstr>PowerPoint 演示文稿</vt:lpstr>
      <vt:lpstr>PowerPoint 演示文稿</vt:lpstr>
      <vt:lpstr>PowerPoint 演示文稿</vt:lpstr>
      <vt:lpstr>Example 7:</vt:lpstr>
      <vt:lpstr>PowerPoint 演示文稿</vt:lpstr>
      <vt:lpstr>Example:</vt:lpstr>
      <vt:lpstr>Exercises</vt:lpstr>
      <vt:lpstr>Assignment – 3  27 – 06 – 2023 @8.00am</vt:lpstr>
      <vt:lpstr>Comparing Two Independent Population Variances</vt:lpstr>
      <vt:lpstr>PowerPoint 演示文稿</vt:lpstr>
      <vt:lpstr>PowerPoint 演示文稿</vt:lpstr>
      <vt:lpstr>PowerPoint 演示文稿</vt:lpstr>
      <vt:lpstr>PowerPoint 演示文稿</vt:lpstr>
      <vt:lpstr>Testing for difference between two independent population variances,</vt:lpstr>
      <vt:lpstr>PowerPoint 演示文稿</vt:lpstr>
      <vt:lpstr>Example 7.8</vt:lpstr>
      <vt:lpstr>PowerPoint 演示文稿</vt:lpstr>
      <vt:lpstr>PowerPoint 演示文稿</vt:lpstr>
      <vt:lpstr>PowerPoint 演示文稿</vt:lpstr>
      <vt:lpstr>Exercises</vt:lpstr>
      <vt:lpstr>PowerPoint 演示文稿</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Thevaraja Mayooran</dc:creator>
  <cp:lastModifiedBy>theva</cp:lastModifiedBy>
  <cp:revision>19</cp:revision>
  <dcterms:created xsi:type="dcterms:W3CDTF">2009-09-22T20:21:00Z</dcterms:created>
  <dcterms:modified xsi:type="dcterms:W3CDTF">2024-04-30T02:01:02Z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B5242AEFAC6249C2BA3B8B077204FE5A_13</vt:lpwstr>
  </property>
  <property fmtid="{D5CDD505-2E9C-101B-9397-08002B2CF9AE}" pid="3" name="KSOProductBuildVer">
    <vt:lpwstr>1033-12.2.0.16909</vt:lpwstr>
  </property>
</Properties>
</file>